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5"/>
  </p:notesMasterIdLst>
  <p:sldIdLst>
    <p:sldId id="256" r:id="rId5"/>
    <p:sldId id="257" r:id="rId6"/>
    <p:sldId id="258" r:id="rId7"/>
    <p:sldId id="259" r:id="rId8"/>
    <p:sldId id="279" r:id="rId9"/>
    <p:sldId id="260" r:id="rId10"/>
    <p:sldId id="261" r:id="rId11"/>
    <p:sldId id="278" r:id="rId12"/>
    <p:sldId id="262" r:id="rId13"/>
    <p:sldId id="263" r:id="rId14"/>
    <p:sldId id="264" r:id="rId15"/>
    <p:sldId id="290" r:id="rId16"/>
    <p:sldId id="265" r:id="rId17"/>
    <p:sldId id="274" r:id="rId18"/>
    <p:sldId id="267" r:id="rId19"/>
    <p:sldId id="272" r:id="rId20"/>
    <p:sldId id="269" r:id="rId21"/>
    <p:sldId id="270" r:id="rId22"/>
    <p:sldId id="271" r:id="rId23"/>
    <p:sldId id="281" r:id="rId24"/>
    <p:sldId id="287" r:id="rId25"/>
    <p:sldId id="282" r:id="rId26"/>
    <p:sldId id="288" r:id="rId27"/>
    <p:sldId id="289" r:id="rId28"/>
    <p:sldId id="276" r:id="rId29"/>
    <p:sldId id="291" r:id="rId30"/>
    <p:sldId id="277" r:id="rId31"/>
    <p:sldId id="280" r:id="rId32"/>
    <p:sldId id="283" r:id="rId33"/>
    <p:sldId id="286"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5244"/>
    <a:srgbClr val="1368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76" autoAdjust="0"/>
    <p:restoredTop sz="93417"/>
  </p:normalViewPr>
  <p:slideViewPr>
    <p:cSldViewPr snapToGrid="0" snapToObjects="1">
      <p:cViewPr varScale="1">
        <p:scale>
          <a:sx n="119" d="100"/>
          <a:sy n="119" d="100"/>
        </p:scale>
        <p:origin x="616" y="176"/>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 Id="rId4"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355FF8-10B3-4C44-A65F-6293D79872D4}" type="datetimeFigureOut">
              <a:rPr lang="en-US" smtClean="0"/>
              <a:t>1/31/20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8135C-9F3A-3C47-BC1E-97DDB2A9DCAB}" type="slidenum">
              <a:rPr lang="en-US" smtClean="0"/>
              <a:t>‹#›</a:t>
            </a:fld>
            <a:endParaRPr lang="en-US"/>
          </a:p>
        </p:txBody>
      </p:sp>
    </p:spTree>
    <p:extLst>
      <p:ext uri="{BB962C8B-B14F-4D97-AF65-F5344CB8AC3E}">
        <p14:creationId xmlns:p14="http://schemas.microsoft.com/office/powerpoint/2010/main" val="3542413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8135C-9F3A-3C47-BC1E-97DDB2A9DCAB}" type="slidenum">
              <a:rPr lang="en-US" smtClean="0"/>
              <a:t>10</a:t>
            </a:fld>
            <a:endParaRPr lang="en-US"/>
          </a:p>
        </p:txBody>
      </p:sp>
    </p:spTree>
    <p:extLst>
      <p:ext uri="{BB962C8B-B14F-4D97-AF65-F5344CB8AC3E}">
        <p14:creationId xmlns:p14="http://schemas.microsoft.com/office/powerpoint/2010/main" val="3055643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ig Data Analytics - Title Slide - 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968" cy="5143500"/>
          </a:xfrm>
          <a:prstGeom prst="rect">
            <a:avLst/>
          </a:prstGeom>
        </p:spPr>
      </p:pic>
      <p:sp>
        <p:nvSpPr>
          <p:cNvPr id="2" name="Title 1"/>
          <p:cNvSpPr>
            <a:spLocks noGrp="1"/>
          </p:cNvSpPr>
          <p:nvPr>
            <p:ph type="ctrTitle"/>
          </p:nvPr>
        </p:nvSpPr>
        <p:spPr>
          <a:xfrm>
            <a:off x="309880" y="368459"/>
            <a:ext cx="7772400" cy="759301"/>
          </a:xfrm>
        </p:spPr>
        <p:txBody>
          <a:bodyPr>
            <a:normAutofit/>
          </a:bodyPr>
          <a:lstStyle>
            <a:lvl1pPr algn="l">
              <a:defRPr sz="3200" b="1">
                <a:solidFill>
                  <a:srgbClr val="136855"/>
                </a:solidFill>
              </a:defRPr>
            </a:lvl1pPr>
          </a:lstStyle>
          <a:p>
            <a:r>
              <a:rPr lang="en-US" dirty="0"/>
              <a:t>Click to edit Master title style</a:t>
            </a:r>
          </a:p>
        </p:txBody>
      </p:sp>
      <p:sp>
        <p:nvSpPr>
          <p:cNvPr id="3" name="Subtitle 2"/>
          <p:cNvSpPr>
            <a:spLocks noGrp="1"/>
          </p:cNvSpPr>
          <p:nvPr>
            <p:ph type="subTitle" idx="1"/>
          </p:nvPr>
        </p:nvSpPr>
        <p:spPr>
          <a:xfrm>
            <a:off x="309880" y="1145858"/>
            <a:ext cx="3906520" cy="131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40360" y="4767263"/>
            <a:ext cx="2133600" cy="273844"/>
          </a:xfrm>
        </p:spPr>
        <p:txBody>
          <a:bodyPr/>
          <a:lstStyle>
            <a:lvl1pPr algn="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Big Data Analytics - Slide Backgrounds_Artboard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223" cy="5143500"/>
          </a:xfrm>
          <a:prstGeom prst="rect">
            <a:avLst/>
          </a:prstGeom>
        </p:spPr>
      </p:pic>
      <p:sp>
        <p:nvSpPr>
          <p:cNvPr id="2" name="Title 1"/>
          <p:cNvSpPr>
            <a:spLocks noGrp="1"/>
          </p:cNvSpPr>
          <p:nvPr>
            <p:ph type="title"/>
          </p:nvPr>
        </p:nvSpPr>
        <p:spPr>
          <a:xfrm>
            <a:off x="1717040" y="205979"/>
            <a:ext cx="6969760" cy="857250"/>
          </a:xfrm>
        </p:spPr>
        <p:txBody>
          <a:bodyPr>
            <a:normAutofit/>
          </a:bodyPr>
          <a:lstStyle>
            <a:lvl1pPr algn="l">
              <a:defRPr sz="2800" b="1">
                <a:solidFill>
                  <a:srgbClr val="136855"/>
                </a:solidFill>
              </a:defRPr>
            </a:lvl1pPr>
          </a:lstStyle>
          <a:p>
            <a:r>
              <a:rPr lang="en-US" dirty="0"/>
              <a:t>Click to edit Master title style</a:t>
            </a:r>
          </a:p>
        </p:txBody>
      </p:sp>
      <p:sp>
        <p:nvSpPr>
          <p:cNvPr id="3" name="Content Placeholder 2"/>
          <p:cNvSpPr>
            <a:spLocks noGrp="1"/>
          </p:cNvSpPr>
          <p:nvPr>
            <p:ph idx="1"/>
          </p:nvPr>
        </p:nvSpPr>
        <p:spPr>
          <a:xfrm>
            <a:off x="1717040" y="1200151"/>
            <a:ext cx="6969760" cy="3394472"/>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b="1"/>
            </a:lvl1pPr>
          </a:lstStyle>
          <a:p>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Big Data Analytics - Slide Backgrounds_Artboard 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295593" y="2042399"/>
            <a:ext cx="5724207" cy="1021556"/>
          </a:xfrm>
        </p:spPr>
        <p:txBody>
          <a:bodyPr anchor="t">
            <a:noAutofit/>
          </a:bodyPr>
          <a:lstStyle>
            <a:lvl1pPr algn="l">
              <a:defRPr sz="28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295593" y="3200400"/>
            <a:ext cx="7772400" cy="82296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4" descr="Big Data Analytics - Slide Backgrounds_Artboard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11" name="Content Placeholder 2"/>
          <p:cNvSpPr>
            <a:spLocks noGrp="1"/>
          </p:cNvSpPr>
          <p:nvPr>
            <p:ph sz="half" idx="10"/>
          </p:nvPr>
        </p:nvSpPr>
        <p:spPr>
          <a:xfrm>
            <a:off x="355600" y="1151335"/>
            <a:ext cx="376936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5191760" y="1151336"/>
            <a:ext cx="338328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
        <p:nvSpPr>
          <p:cNvPr id="5" name="Text Placeholder 4"/>
          <p:cNvSpPr>
            <a:spLocks noGrp="1"/>
          </p:cNvSpPr>
          <p:nvPr>
            <p:ph type="body" sz="quarter" idx="3"/>
          </p:nvPr>
        </p:nvSpPr>
        <p:spPr>
          <a:xfrm>
            <a:off x="5191761" y="528321"/>
            <a:ext cx="338328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Text Placeholder 4"/>
          <p:cNvSpPr>
            <a:spLocks noGrp="1"/>
          </p:cNvSpPr>
          <p:nvPr>
            <p:ph type="body" sz="quarter" idx="13"/>
          </p:nvPr>
        </p:nvSpPr>
        <p:spPr>
          <a:xfrm>
            <a:off x="355600" y="528321"/>
            <a:ext cx="376936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48682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pic>
        <p:nvPicPr>
          <p:cNvPr id="4" name="Picture 3" descr="Big Data Analytics - Slide Backgrounds_Artboard 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11" name="Content Placeholder 2"/>
          <p:cNvSpPr>
            <a:spLocks noGrp="1"/>
          </p:cNvSpPr>
          <p:nvPr>
            <p:ph sz="half" idx="10"/>
          </p:nvPr>
        </p:nvSpPr>
        <p:spPr>
          <a:xfrm>
            <a:off x="355600" y="379175"/>
            <a:ext cx="8402320" cy="199826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355600" y="2794001"/>
            <a:ext cx="8402320" cy="1973262"/>
          </a:xfrm>
        </p:spPr>
        <p:txBody>
          <a:bodyPr>
            <a:normAutofit/>
          </a:bodyPr>
          <a:lstStyle>
            <a:lvl1pPr>
              <a:defRPr sz="1600">
                <a:solidFill>
                  <a:srgbClr val="FFFFFF"/>
                </a:solidFill>
              </a:defRPr>
            </a:lvl1pPr>
            <a:lvl2pPr>
              <a:defRPr sz="1600">
                <a:solidFill>
                  <a:srgbClr val="FFFFFF"/>
                </a:solidFill>
              </a:defRPr>
            </a:lvl2pPr>
            <a:lvl3pPr>
              <a:defRPr sz="1600">
                <a:solidFill>
                  <a:srgbClr val="FFFFFF"/>
                </a:solidFill>
              </a:defRPr>
            </a:lvl3pPr>
            <a:lvl4pPr>
              <a:defRPr sz="1600">
                <a:solidFill>
                  <a:srgbClr val="FFFFFF"/>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5694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Main Point">
    <p:spTree>
      <p:nvGrpSpPr>
        <p:cNvPr id="1" name=""/>
        <p:cNvGrpSpPr/>
        <p:nvPr/>
      </p:nvGrpSpPr>
      <p:grpSpPr>
        <a:xfrm>
          <a:off x="0" y="0"/>
          <a:ext cx="0" cy="0"/>
          <a:chOff x="0" y="0"/>
          <a:chExt cx="0" cy="0"/>
        </a:xfrm>
      </p:grpSpPr>
      <p:pic>
        <p:nvPicPr>
          <p:cNvPr id="8" name="Picture 7" descr="Big Data Analytics - Slide Backgrounds_Artboard 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863600" y="843280"/>
            <a:ext cx="7416800" cy="3403600"/>
          </a:xfrm>
        </p:spPr>
        <p:txBody>
          <a:bodyPr>
            <a:normAutofit/>
          </a:bodyPr>
          <a:lstStyle>
            <a:lvl1pPr>
              <a:defRPr sz="2800"/>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ast Slide">
    <p:spTree>
      <p:nvGrpSpPr>
        <p:cNvPr id="1" name=""/>
        <p:cNvGrpSpPr/>
        <p:nvPr/>
      </p:nvGrpSpPr>
      <p:grpSpPr>
        <a:xfrm>
          <a:off x="0" y="0"/>
          <a:ext cx="0" cy="0"/>
          <a:chOff x="0" y="0"/>
          <a:chExt cx="0" cy="0"/>
        </a:xfrm>
      </p:grpSpPr>
      <p:pic>
        <p:nvPicPr>
          <p:cNvPr id="6" name="Picture 5" descr="Big Data Analytics - Slide Backgrounds_Artboard 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5" name="TextBox 4"/>
          <p:cNvSpPr txBox="1"/>
          <p:nvPr userDrawn="1"/>
        </p:nvSpPr>
        <p:spPr>
          <a:xfrm>
            <a:off x="3413760" y="914400"/>
            <a:ext cx="5120640" cy="2031325"/>
          </a:xfrm>
          <a:prstGeom prst="rect">
            <a:avLst/>
          </a:prstGeom>
          <a:noFill/>
        </p:spPr>
        <p:txBody>
          <a:bodyPr wrap="square" rtlCol="0">
            <a:spAutoFit/>
          </a:bodyPr>
          <a:lstStyle/>
          <a:p>
            <a:r>
              <a:rPr lang="en-US" sz="1400" dirty="0">
                <a:solidFill>
                  <a:schemeClr val="tx1">
                    <a:lumMod val="65000"/>
                    <a:lumOff val="35000"/>
                  </a:schemeClr>
                </a:solidFil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a:t>
            </a:r>
            <a:r>
              <a:rPr lang="en-US" sz="1400" dirty="0" err="1">
                <a:solidFill>
                  <a:schemeClr val="tx1">
                    <a:lumMod val="65000"/>
                    <a:lumOff val="35000"/>
                  </a:schemeClr>
                </a:solidFill>
              </a:rPr>
              <a:t>ccecrsdv@mcmaster.ca</a:t>
            </a:r>
            <a:r>
              <a:rPr lang="en-US" sz="1400" dirty="0">
                <a:solidFill>
                  <a:schemeClr val="tx1">
                    <a:lumMod val="65000"/>
                    <a:lumOff val="35000"/>
                  </a:schemeClr>
                </a:solidFill>
              </a:rPr>
              <a:t>.</a:t>
            </a:r>
          </a:p>
        </p:txBody>
      </p:sp>
    </p:spTree>
    <p:extLst>
      <p:ext uri="{BB962C8B-B14F-4D97-AF65-F5344CB8AC3E}">
        <p14:creationId xmlns:p14="http://schemas.microsoft.com/office/powerpoint/2010/main" val="245829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1/31/20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60" r:id="rId4"/>
    <p:sldLayoutId id="2147493464" r:id="rId5"/>
    <p:sldLayoutId id="2147493461" r:id="rId6"/>
    <p:sldLayoutId id="2147493462" r:id="rId7"/>
    <p:sldLayoutId id="21474934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8.emf"/><Relationship Id="rId5" Type="http://schemas.openxmlformats.org/officeDocument/2006/relationships/oleObject" Target="../embeddings/oleObject2.bin"/><Relationship Id="rId10" Type="http://schemas.openxmlformats.org/officeDocument/2006/relationships/image" Target="../media/image30.emf"/><Relationship Id="rId4" Type="http://schemas.openxmlformats.org/officeDocument/2006/relationships/image" Target="../media/image27.emf"/><Relationship Id="rId9"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a:t>
            </a:r>
          </a:p>
        </p:txBody>
      </p:sp>
      <p:sp>
        <p:nvSpPr>
          <p:cNvPr id="3" name="Subtitle 2"/>
          <p:cNvSpPr>
            <a:spLocks noGrp="1"/>
          </p:cNvSpPr>
          <p:nvPr>
            <p:ph type="subTitle" idx="1"/>
          </p:nvPr>
        </p:nvSpPr>
        <p:spPr/>
        <p:txBody>
          <a:bodyPr/>
          <a:lstStyle/>
          <a:p>
            <a:r>
              <a:rPr lang="en-US" dirty="0"/>
              <a:t>Week3</a:t>
            </a:r>
          </a:p>
        </p:txBody>
      </p:sp>
    </p:spTree>
    <p:extLst>
      <p:ext uri="{BB962C8B-B14F-4D97-AF65-F5344CB8AC3E}">
        <p14:creationId xmlns:p14="http://schemas.microsoft.com/office/powerpoint/2010/main" val="37748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Frequency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a:spcBef>
                    <a:spcPts val="1300"/>
                  </a:spcBef>
                  <a:buClr>
                    <a:srgbClr val="595959"/>
                  </a:buClr>
                </a:pPr>
                <a:r>
                  <a:rPr lang="en-US" dirty="0"/>
                  <a:t>TF (Term Frequency):</a:t>
                </a:r>
                <a:endParaRPr lang="en-US" dirty="0">
                  <a:solidFill>
                    <a:srgbClr val="000000"/>
                  </a:solidFill>
                </a:endParaRPr>
              </a:p>
              <a:p>
                <a:pPr marL="34290" indent="0">
                  <a:spcBef>
                    <a:spcPts val="1300"/>
                  </a:spcBef>
                  <a:buClr>
                    <a:srgbClr val="595959"/>
                  </a:buClr>
                  <a:buNone/>
                </a:pPr>
                <a:r>
                  <a:rPr lang="en-US" dirty="0"/>
                  <a:t>        W</a:t>
                </a:r>
                <a:r>
                  <a:rPr lang="en-US" baseline="-25000" dirty="0"/>
                  <a:t>i</a:t>
                </a:r>
                <a:r>
                  <a:rPr lang="en-US" dirty="0"/>
                  <a:t> =</a:t>
                </a:r>
                <a:r>
                  <a:rPr lang="en-US" dirty="0" err="1"/>
                  <a:t>TF</a:t>
                </a:r>
                <a:r>
                  <a:rPr lang="en-US" baseline="-25000" dirty="0" err="1"/>
                  <a:t>i</a:t>
                </a:r>
                <a:r>
                  <a:rPr lang="en-US" dirty="0"/>
                  <a:t>   where  </a:t>
                </a:r>
                <a:r>
                  <a:rPr lang="en-US" i="1" dirty="0" err="1"/>
                  <a:t>TF</a:t>
                </a:r>
                <a:r>
                  <a:rPr lang="en-US" i="1" baseline="-25000" dirty="0" err="1"/>
                  <a:t>i</a:t>
                </a:r>
                <a:r>
                  <a:rPr lang="en-US" dirty="0"/>
                  <a:t> is number of times the term occurred in the document</a:t>
                </a:r>
                <a:endParaRPr lang="en-US" dirty="0">
                  <a:solidFill>
                    <a:srgbClr val="000000"/>
                  </a:solidFill>
                </a:endParaRPr>
              </a:p>
              <a:p>
                <a:pPr marL="34290" indent="0">
                  <a:spcBef>
                    <a:spcPts val="1300"/>
                  </a:spcBef>
                  <a:buNone/>
                </a:pPr>
                <a:r>
                  <a:rPr lang="en-US" dirty="0"/>
                  <a:t>         </a:t>
                </a:r>
                <a14:m>
                  <m:oMath xmlns:m="http://schemas.openxmlformats.org/officeDocument/2006/math">
                    <m:r>
                      <a:rPr lang="en-US" i="1">
                        <a:latin typeface="Cambria Math" panose="02040503050406030204" pitchFamily="18" charset="0"/>
                      </a:rPr>
                      <m:t>𝑆𝑖𝑚𝑖𝑙𝑎𝑟𝑖𝑡𝑦</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𝑤</m:t>
                        </m:r>
                      </m:sub>
                      <m:sup/>
                      <m:e>
                        <m:sSub>
                          <m:sSubPr>
                            <m:ctrlPr>
                              <a:rPr lang="en-US" i="1">
                                <a:latin typeface="Cambria Math" panose="02040503050406030204" pitchFamily="18" charset="0"/>
                              </a:rPr>
                            </m:ctrlPr>
                          </m:sSubPr>
                          <m:e>
                            <m:r>
                              <a:rPr lang="en-US" i="1">
                                <a:latin typeface="Cambria Math" panose="02040503050406030204" pitchFamily="18" charset="0"/>
                              </a:rPr>
                              <m:t>𝑇𝐹</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𝑄</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𝑇𝐹</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𝐷</m:t>
                            </m:r>
                          </m:sub>
                        </m:sSub>
                      </m:e>
                    </m:nary>
                  </m:oMath>
                </a14:m>
                <a:r>
                  <a:rPr lang="en-US" dirty="0"/>
                  <a:t> </a:t>
                </a:r>
              </a:p>
              <a:p>
                <a:pPr marL="34290" indent="0">
                  <a:spcBef>
                    <a:spcPts val="1300"/>
                  </a:spcBef>
                  <a:buClr>
                    <a:srgbClr val="000000">
                      <a:lumMod val="65000"/>
                      <a:lumOff val="35000"/>
                    </a:srgbClr>
                  </a:buClr>
                  <a:buNone/>
                </a:pPr>
                <a:r>
                  <a:rPr lang="en-US" dirty="0"/>
                  <a:t>If the words do not occur in the document the score will be 0.</a:t>
                </a:r>
              </a:p>
              <a:p>
                <a:pPr marL="34290" indent="0">
                  <a:spcBef>
                    <a:spcPts val="1300"/>
                  </a:spcBef>
                  <a:buNone/>
                </a:pPr>
                <a:r>
                  <a:rPr lang="en-US" dirty="0"/>
                  <a:t>The more frequent the words in the document, the higher the score.</a:t>
                </a:r>
              </a:p>
              <a:p>
                <a:pPr marL="34290" indent="0">
                  <a:spcBef>
                    <a:spcPts val="1300"/>
                  </a:spcBef>
                  <a:buNone/>
                </a:pPr>
                <a:r>
                  <a:rPr lang="en-US" dirty="0"/>
                  <a:t>Problem: This algorithm is biased toward long documents</a:t>
                </a:r>
              </a:p>
              <a:p>
                <a:pPr marL="34290" indent="0">
                  <a:spcBef>
                    <a:spcPts val="1300"/>
                  </a:spcBef>
                  <a:buNone/>
                </a:pPr>
                <a:r>
                  <a:rPr lang="en-US" dirty="0">
                    <a:solidFill>
                      <a:srgbClr val="FF0000"/>
                    </a:solidFill>
                  </a:rPr>
                  <a:t>Solution: </a:t>
                </a:r>
                <a:r>
                  <a:rPr lang="en-US" dirty="0"/>
                  <a:t>Normalize by the length of document |D|:</a:t>
                </a:r>
              </a:p>
              <a:p>
                <a:pP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𝑆𝑖𝑚𝑖𝑙𝑎𝑟𝑖𝑡𝑦</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𝑤</m:t>
                          </m:r>
                        </m:sub>
                        <m:sup/>
                        <m:e>
                          <m:sSub>
                            <m:sSubPr>
                              <m:ctrlPr>
                                <a:rPr lang="en-US" i="1">
                                  <a:latin typeface="Cambria Math" panose="02040503050406030204" pitchFamily="18" charset="0"/>
                                </a:rPr>
                              </m:ctrlPr>
                            </m:sSubPr>
                            <m:e>
                              <m:r>
                                <a:rPr lang="en-US" i="1">
                                  <a:latin typeface="Cambria Math" panose="02040503050406030204" pitchFamily="18" charset="0"/>
                                </a:rPr>
                                <m:t>𝑇𝐹</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𝑄</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𝑇𝐹</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𝐷</m:t>
                                  </m:r>
                                </m:sub>
                              </m:sSub>
                            </m:num>
                            <m:den>
                              <m:d>
                                <m:dPr>
                                  <m:begChr m:val="|"/>
                                  <m:endChr m:val="|"/>
                                  <m:ctrlPr>
                                    <a:rPr lang="en-US" i="1">
                                      <a:latin typeface="Cambria Math" panose="02040503050406030204" pitchFamily="18" charset="0"/>
                                    </a:rPr>
                                  </m:ctrlPr>
                                </m:dPr>
                                <m:e>
                                  <m:r>
                                    <a:rPr lang="en-US" i="1">
                                      <a:latin typeface="Cambria Math" panose="02040503050406030204" pitchFamily="18" charset="0"/>
                                    </a:rPr>
                                    <m:t>𝐷</m:t>
                                  </m:r>
                                </m:e>
                              </m:d>
                            </m:den>
                          </m:f>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2" t="-373" b="-29104"/>
                </a:stretch>
              </a:blipFill>
            </p:spPr>
            <p:txBody>
              <a:bodyPr/>
              <a:lstStyle/>
              <a:p>
                <a:r>
                  <a:rPr lang="en-US">
                    <a:noFill/>
                  </a:rPr>
                  <a:t> </a:t>
                </a:r>
              </a:p>
            </p:txBody>
          </p:sp>
        </mc:Fallback>
      </mc:AlternateContent>
    </p:spTree>
    <p:extLst>
      <p:ext uri="{BB962C8B-B14F-4D97-AF65-F5344CB8AC3E}">
        <p14:creationId xmlns:p14="http://schemas.microsoft.com/office/powerpoint/2010/main" val="3892566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Freq. Inverse Doc. Freq.</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spcBef>
                    <a:spcPts val="1300"/>
                  </a:spcBef>
                  <a:buClr>
                    <a:srgbClr val="595959"/>
                  </a:buClr>
                </a:pPr>
                <a:r>
                  <a:rPr lang="en-US" dirty="0"/>
                  <a:t>TF*IDF (term frequency inverse document frequency):</a:t>
                </a:r>
              </a:p>
              <a:p>
                <a:pPr marL="34290" indent="0">
                  <a:spcBef>
                    <a:spcPts val="1300"/>
                  </a:spcBef>
                  <a:buClr>
                    <a:srgbClr val="595959"/>
                  </a:buClr>
                  <a:buNone/>
                </a:pPr>
                <a:r>
                  <a:rPr lang="en-US" dirty="0"/>
                  <a:t>     </a:t>
                </a:r>
                <a14:m>
                  <m:oMath xmlns:m="http://schemas.openxmlformats.org/officeDocument/2006/math">
                    <m:sSub>
                      <m:sSubPr>
                        <m:ctrlPr>
                          <a:rPr lang="en-US" i="1" smtClean="0">
                            <a:solidFill>
                              <a:schemeClr val="tx1">
                                <a:lumMod val="95000"/>
                                <a:lumOff val="5000"/>
                              </a:schemeClr>
                            </a:solidFill>
                            <a:latin typeface="Cambria Math" panose="02040503050406030204" pitchFamily="18" charset="0"/>
                          </a:rPr>
                        </m:ctrlPr>
                      </m:sSubPr>
                      <m:e>
                        <m:r>
                          <a:rPr lang="en-US" i="1">
                            <a:solidFill>
                              <a:schemeClr val="tx1">
                                <a:lumMod val="95000"/>
                                <a:lumOff val="5000"/>
                              </a:schemeClr>
                            </a:solidFill>
                            <a:latin typeface="Cambria Math" panose="02040503050406030204" pitchFamily="18" charset="0"/>
                          </a:rPr>
                          <m:t>𝑤</m:t>
                        </m:r>
                      </m:e>
                      <m:sub>
                        <m:r>
                          <a:rPr lang="en-US" i="1">
                            <a:solidFill>
                              <a:schemeClr val="tx1">
                                <a:lumMod val="95000"/>
                                <a:lumOff val="5000"/>
                              </a:schemeClr>
                            </a:solidFill>
                            <a:latin typeface="Cambria Math" panose="02040503050406030204" pitchFamily="18" charset="0"/>
                          </a:rPr>
                          <m:t>𝑖</m:t>
                        </m:r>
                      </m:sub>
                    </m:sSub>
                    <m:r>
                      <a:rPr lang="en-US" i="1">
                        <a:solidFill>
                          <a:schemeClr val="tx1">
                            <a:lumMod val="95000"/>
                            <a:lumOff val="5000"/>
                          </a:schemeClr>
                        </a:solidFill>
                        <a:latin typeface="Cambria Math" panose="02040503050406030204" pitchFamily="18" charset="0"/>
                      </a:rPr>
                      <m:t>=</m:t>
                    </m:r>
                    <m:sSub>
                      <m:sSubPr>
                        <m:ctrlPr>
                          <a:rPr lang="en-US" i="1">
                            <a:solidFill>
                              <a:schemeClr val="tx1">
                                <a:lumMod val="95000"/>
                                <a:lumOff val="5000"/>
                              </a:schemeClr>
                            </a:solidFill>
                            <a:latin typeface="Cambria Math" panose="02040503050406030204" pitchFamily="18" charset="0"/>
                          </a:rPr>
                        </m:ctrlPr>
                      </m:sSubPr>
                      <m:e>
                        <m:r>
                          <a:rPr lang="en-US" i="1">
                            <a:solidFill>
                              <a:schemeClr val="tx1">
                                <a:lumMod val="95000"/>
                                <a:lumOff val="5000"/>
                              </a:schemeClr>
                            </a:solidFill>
                            <a:latin typeface="Cambria Math" panose="02040503050406030204" pitchFamily="18" charset="0"/>
                          </a:rPr>
                          <m:t>𝑇𝐹</m:t>
                        </m:r>
                      </m:e>
                      <m:sub>
                        <m:r>
                          <a:rPr lang="en-US" i="1">
                            <a:solidFill>
                              <a:schemeClr val="tx1">
                                <a:lumMod val="95000"/>
                                <a:lumOff val="5000"/>
                              </a:schemeClr>
                            </a:solidFill>
                            <a:latin typeface="Cambria Math" panose="02040503050406030204" pitchFamily="18" charset="0"/>
                          </a:rPr>
                          <m:t>𝑖</m:t>
                        </m:r>
                      </m:sub>
                    </m:sSub>
                    <m:r>
                      <a:rPr lang="en-US" i="1">
                        <a:solidFill>
                          <a:schemeClr val="tx1">
                            <a:lumMod val="95000"/>
                            <a:lumOff val="5000"/>
                          </a:schemeClr>
                        </a:solidFill>
                        <a:latin typeface="Cambria Math" panose="02040503050406030204" pitchFamily="18" charset="0"/>
                      </a:rPr>
                      <m:t>∗</m:t>
                    </m:r>
                    <m:sSub>
                      <m:sSubPr>
                        <m:ctrlPr>
                          <a:rPr lang="en-US" i="1">
                            <a:solidFill>
                              <a:schemeClr val="tx1">
                                <a:lumMod val="95000"/>
                                <a:lumOff val="5000"/>
                              </a:schemeClr>
                            </a:solidFill>
                            <a:latin typeface="Cambria Math" panose="02040503050406030204" pitchFamily="18" charset="0"/>
                          </a:rPr>
                        </m:ctrlPr>
                      </m:sSubPr>
                      <m:e>
                        <m:r>
                          <a:rPr lang="en-US" i="1">
                            <a:solidFill>
                              <a:schemeClr val="tx1">
                                <a:lumMod val="95000"/>
                                <a:lumOff val="5000"/>
                              </a:schemeClr>
                            </a:solidFill>
                            <a:latin typeface="Cambria Math" panose="02040503050406030204" pitchFamily="18" charset="0"/>
                          </a:rPr>
                          <m:t>𝐼𝐷𝐹</m:t>
                        </m:r>
                      </m:e>
                      <m:sub>
                        <m:r>
                          <a:rPr lang="en-US" i="1">
                            <a:solidFill>
                              <a:schemeClr val="tx1">
                                <a:lumMod val="95000"/>
                                <a:lumOff val="5000"/>
                              </a:schemeClr>
                            </a:solidFill>
                            <a:latin typeface="Cambria Math" panose="02040503050406030204" pitchFamily="18" charset="0"/>
                          </a:rPr>
                          <m:t>𝑖</m:t>
                        </m:r>
                      </m:sub>
                    </m:sSub>
                  </m:oMath>
                </a14:m>
                <a:r>
                  <a:rPr lang="en-US" dirty="0">
                    <a:solidFill>
                      <a:schemeClr val="tx1">
                        <a:lumMod val="95000"/>
                        <a:lumOff val="5000"/>
                      </a:schemeClr>
                    </a:solidFill>
                  </a:rPr>
                  <a:t>=</a:t>
                </a:r>
                <a14:m>
                  <m:oMath xmlns:m="http://schemas.openxmlformats.org/officeDocument/2006/math">
                    <m:sSub>
                      <m:sSubPr>
                        <m:ctrlPr>
                          <a:rPr lang="en-US" i="1">
                            <a:solidFill>
                              <a:schemeClr val="tx1">
                                <a:lumMod val="95000"/>
                                <a:lumOff val="5000"/>
                              </a:schemeClr>
                            </a:solidFill>
                            <a:latin typeface="Cambria Math" panose="02040503050406030204" pitchFamily="18" charset="0"/>
                          </a:rPr>
                        </m:ctrlPr>
                      </m:sSubPr>
                      <m:e>
                        <m:r>
                          <a:rPr lang="en-US" i="1">
                            <a:solidFill>
                              <a:schemeClr val="tx1">
                                <a:lumMod val="95000"/>
                                <a:lumOff val="5000"/>
                              </a:schemeClr>
                            </a:solidFill>
                            <a:latin typeface="Cambria Math" panose="02040503050406030204" pitchFamily="18" charset="0"/>
                          </a:rPr>
                          <m:t>𝑇𝐹</m:t>
                        </m:r>
                      </m:e>
                      <m:sub>
                        <m:r>
                          <a:rPr lang="en-US" i="1">
                            <a:solidFill>
                              <a:schemeClr val="tx1">
                                <a:lumMod val="95000"/>
                                <a:lumOff val="5000"/>
                              </a:schemeClr>
                            </a:solidFill>
                            <a:latin typeface="Cambria Math" panose="02040503050406030204" pitchFamily="18" charset="0"/>
                          </a:rPr>
                          <m:t>𝑖</m:t>
                        </m:r>
                      </m:sub>
                    </m:sSub>
                    <m:r>
                      <a:rPr lang="en-US" i="1">
                        <a:solidFill>
                          <a:schemeClr val="tx1">
                            <a:lumMod val="95000"/>
                            <a:lumOff val="5000"/>
                          </a:schemeClr>
                        </a:solidFill>
                        <a:latin typeface="Cambria Math" panose="02040503050406030204" pitchFamily="18" charset="0"/>
                      </a:rPr>
                      <m:t>∗</m:t>
                    </m:r>
                    <m:r>
                      <a:rPr lang="en-US" i="1">
                        <a:solidFill>
                          <a:schemeClr val="tx1">
                            <a:lumMod val="95000"/>
                            <a:lumOff val="5000"/>
                          </a:schemeClr>
                        </a:solidFill>
                        <a:latin typeface="Cambria Math" panose="02040503050406030204" pitchFamily="18" charset="0"/>
                      </a:rPr>
                      <m:t>𝑙𝑜𝑔</m:t>
                    </m:r>
                    <m:d>
                      <m:dPr>
                        <m:ctrlPr>
                          <a:rPr lang="en-US" i="1">
                            <a:solidFill>
                              <a:schemeClr val="tx1">
                                <a:lumMod val="95000"/>
                                <a:lumOff val="5000"/>
                              </a:schemeClr>
                            </a:solidFill>
                            <a:latin typeface="Cambria Math" panose="02040503050406030204" pitchFamily="18" charset="0"/>
                          </a:rPr>
                        </m:ctrlPr>
                      </m:dPr>
                      <m:e>
                        <m:f>
                          <m:fPr>
                            <m:ctrlPr>
                              <a:rPr lang="en-US" i="1">
                                <a:solidFill>
                                  <a:schemeClr val="tx1">
                                    <a:lumMod val="95000"/>
                                    <a:lumOff val="5000"/>
                                  </a:schemeClr>
                                </a:solidFill>
                                <a:latin typeface="Cambria Math" panose="02040503050406030204" pitchFamily="18" charset="0"/>
                              </a:rPr>
                            </m:ctrlPr>
                          </m:fPr>
                          <m:num>
                            <m:r>
                              <a:rPr lang="en-US" i="1">
                                <a:solidFill>
                                  <a:schemeClr val="tx1">
                                    <a:lumMod val="95000"/>
                                    <a:lumOff val="5000"/>
                                  </a:schemeClr>
                                </a:solidFill>
                                <a:latin typeface="Cambria Math" panose="02040503050406030204" pitchFamily="18" charset="0"/>
                              </a:rPr>
                              <m:t>𝑁</m:t>
                            </m:r>
                          </m:num>
                          <m:den>
                            <m:sSub>
                              <m:sSubPr>
                                <m:ctrlPr>
                                  <a:rPr lang="en-US" i="1">
                                    <a:solidFill>
                                      <a:schemeClr val="tx1">
                                        <a:lumMod val="95000"/>
                                        <a:lumOff val="5000"/>
                                      </a:schemeClr>
                                    </a:solidFill>
                                    <a:latin typeface="Cambria Math" panose="02040503050406030204" pitchFamily="18" charset="0"/>
                                  </a:rPr>
                                </m:ctrlPr>
                              </m:sSubPr>
                              <m:e>
                                <m:r>
                                  <a:rPr lang="en-US" i="1">
                                    <a:solidFill>
                                      <a:schemeClr val="tx1">
                                        <a:lumMod val="95000"/>
                                        <a:lumOff val="5000"/>
                                      </a:schemeClr>
                                    </a:solidFill>
                                    <a:latin typeface="Cambria Math" panose="02040503050406030204" pitchFamily="18" charset="0"/>
                                  </a:rPr>
                                  <m:t>𝐷𝐹</m:t>
                                </m:r>
                              </m:e>
                              <m:sub>
                                <m:r>
                                  <a:rPr lang="en-US" i="1">
                                    <a:solidFill>
                                      <a:schemeClr val="tx1">
                                        <a:lumMod val="95000"/>
                                        <a:lumOff val="5000"/>
                                      </a:schemeClr>
                                    </a:solidFill>
                                    <a:latin typeface="Cambria Math" panose="02040503050406030204" pitchFamily="18" charset="0"/>
                                  </a:rPr>
                                  <m:t>𝑖</m:t>
                                </m:r>
                              </m:sub>
                            </m:sSub>
                          </m:den>
                        </m:f>
                      </m:e>
                    </m:d>
                  </m:oMath>
                </a14:m>
                <a:r>
                  <a:rPr lang="en-US" dirty="0">
                    <a:solidFill>
                      <a:schemeClr val="tx1">
                        <a:lumMod val="95000"/>
                        <a:lumOff val="5000"/>
                      </a:schemeClr>
                    </a:solidFill>
                  </a:rPr>
                  <a:t>  where     N: Number of the documents</a:t>
                </a:r>
                <a:endParaRPr lang="en-US" dirty="0"/>
              </a:p>
              <a:p>
                <a:pPr marL="34290" indent="0">
                  <a:spcBef>
                    <a:spcPts val="1300"/>
                  </a:spcBef>
                  <a:buNone/>
                </a:pPr>
                <a:r>
                  <a:rPr lang="en-US" dirty="0"/>
                  <a:t>     </a:t>
                </a:r>
                <a14:m>
                  <m:oMath xmlns:m="http://schemas.openxmlformats.org/officeDocument/2006/math">
                    <m:r>
                      <a:rPr lang="en-US" i="1">
                        <a:latin typeface="Cambria Math" panose="02040503050406030204" pitchFamily="18" charset="0"/>
                      </a:rPr>
                      <m:t>𝑆𝑖𝑚𝑖𝑙𝑎𝑟𝑖𝑡𝑦</m:t>
                    </m:r>
                    <m:d>
                      <m:dPr>
                        <m:ctrlPr>
                          <a:rPr lang="en-US" i="1">
                            <a:latin typeface="Cambria Math" panose="02040503050406030204" pitchFamily="18" charset="0"/>
                          </a:rPr>
                        </m:ctrlPr>
                      </m:dPr>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𝑤</m:t>
                        </m:r>
                      </m:sub>
                      <m:sup/>
                      <m:e>
                        <m:sSub>
                          <m:sSubPr>
                            <m:ctrlPr>
                              <a:rPr lang="en-US" i="1">
                                <a:latin typeface="Cambria Math" panose="02040503050406030204" pitchFamily="18" charset="0"/>
                              </a:rPr>
                            </m:ctrlPr>
                          </m:sSubPr>
                          <m:e>
                            <m:r>
                              <a:rPr lang="en-US" i="1">
                                <a:latin typeface="Cambria Math" panose="02040503050406030204" pitchFamily="18" charset="0"/>
                              </a:rPr>
                              <m:t>𝑇𝐹</m:t>
                            </m:r>
                          </m:e>
                          <m:sub>
                            <m:r>
                              <a:rPr lang="en-US" i="1">
                                <a:latin typeface="Cambria Math" panose="02040503050406030204" pitchFamily="18" charset="0"/>
                              </a:rPr>
                              <m:t>𝑤𝑄</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𝑇𝐹</m:t>
                                </m:r>
                              </m:e>
                              <m:sub>
                                <m:r>
                                  <a:rPr lang="en-US" i="1">
                                    <a:latin typeface="Cambria Math" panose="02040503050406030204" pitchFamily="18" charset="0"/>
                                  </a:rPr>
                                  <m:t>𝑤𝐷</m:t>
                                </m:r>
                              </m:sub>
                            </m:sSub>
                          </m:num>
                          <m:den>
                            <m:d>
                              <m:dPr>
                                <m:begChr m:val="|"/>
                                <m:endChr m:val="|"/>
                                <m:ctrlPr>
                                  <a:rPr lang="en-US" i="1">
                                    <a:latin typeface="Cambria Math" panose="02040503050406030204" pitchFamily="18" charset="0"/>
                                  </a:rPr>
                                </m:ctrlPr>
                              </m:dPr>
                              <m:e>
                                <m:r>
                                  <a:rPr lang="en-US" i="1">
                                    <a:latin typeface="Cambria Math" panose="02040503050406030204" pitchFamily="18" charset="0"/>
                                  </a:rPr>
                                  <m:t>𝐷</m:t>
                                </m:r>
                              </m:e>
                            </m:d>
                          </m:den>
                        </m:f>
                        <m:r>
                          <a:rPr lang="en-US" i="1">
                            <a:latin typeface="Cambria Math" panose="02040503050406030204" pitchFamily="18" charset="0"/>
                          </a:rPr>
                          <m:t>𝑙𝑜𝑔</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𝑁</m:t>
                                </m:r>
                              </m:num>
                              <m:den>
                                <m:sSub>
                                  <m:sSubPr>
                                    <m:ctrlPr>
                                      <a:rPr lang="en-US" i="1">
                                        <a:latin typeface="Cambria Math" panose="02040503050406030204" pitchFamily="18" charset="0"/>
                                      </a:rPr>
                                    </m:ctrlPr>
                                  </m:sSubPr>
                                  <m:e>
                                    <m:r>
                                      <a:rPr lang="en-US" i="1">
                                        <a:latin typeface="Cambria Math" panose="02040503050406030204" pitchFamily="18" charset="0"/>
                                      </a:rPr>
                                      <m:t>𝐷𝐹</m:t>
                                    </m:r>
                                  </m:e>
                                  <m:sub>
                                    <m:r>
                                      <a:rPr lang="en-US" i="1">
                                        <a:latin typeface="Cambria Math" panose="02040503050406030204" pitchFamily="18" charset="0"/>
                                      </a:rPr>
                                      <m:t>𝑤</m:t>
                                    </m:r>
                                  </m:sub>
                                </m:sSub>
                              </m:den>
                            </m:f>
                          </m:e>
                        </m:d>
                      </m:e>
                    </m:nary>
                  </m:oMath>
                </a14:m>
                <a:r>
                  <a:rPr lang="en-US" dirty="0"/>
                  <a:t>     </a:t>
                </a:r>
              </a:p>
              <a:p>
                <a:pPr>
                  <a:spcBef>
                    <a:spcPts val="1300"/>
                  </a:spcBef>
                  <a:buClr>
                    <a:srgbClr val="595959"/>
                  </a:buClr>
                </a:pPr>
                <a:r>
                  <a:rPr lang="en-US" dirty="0">
                    <a:solidFill>
                      <a:srgbClr val="000000"/>
                    </a:solidFill>
                  </a:rPr>
                  <a:t>TF (Term frequency):     Number of the times a term occurs in a documents</a:t>
                </a:r>
              </a:p>
              <a:p>
                <a:pPr>
                  <a:spcBef>
                    <a:spcPts val="1300"/>
                  </a:spcBef>
                  <a:buClr>
                    <a:srgbClr val="595959"/>
                  </a:buClr>
                </a:pPr>
                <a:r>
                  <a:rPr lang="en-US" dirty="0">
                    <a:solidFill>
                      <a:srgbClr val="000000"/>
                    </a:solidFill>
                  </a:rPr>
                  <a:t>DF (Document frequency):    Number of the documents that contain the term</a:t>
                </a:r>
              </a:p>
              <a:p>
                <a:pPr>
                  <a:spcBef>
                    <a:spcPts val="1300"/>
                  </a:spcBef>
                  <a:buClr>
                    <a:srgbClr val="595959"/>
                  </a:buClr>
                </a:pPr>
                <a14:m>
                  <m:oMath xmlns:m="http://schemas.openxmlformats.org/officeDocument/2006/math">
                    <m:r>
                      <a:rPr lang="en-US" i="1">
                        <a:latin typeface="Cambria Math" panose="02040503050406030204" pitchFamily="18" charset="0"/>
                      </a:rPr>
                      <m:t>𝐼𝐷𝐹</m:t>
                    </m:r>
                    <m:r>
                      <a:rPr lang="en-US" i="1">
                        <a:latin typeface="Cambria Math" panose="02040503050406030204" pitchFamily="18" charset="0"/>
                      </a:rPr>
                      <m:t>=</m:t>
                    </m:r>
                    <m:r>
                      <a:rPr lang="en-US" i="1">
                        <a:latin typeface="Cambria Math" panose="02040503050406030204" pitchFamily="18" charset="0"/>
                      </a:rPr>
                      <m:t>𝑙𝑜𝑔</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𝑁</m:t>
                            </m:r>
                          </m:num>
                          <m:den>
                            <m:r>
                              <a:rPr lang="en-US" i="1">
                                <a:latin typeface="Cambria Math" panose="02040503050406030204" pitchFamily="18" charset="0"/>
                              </a:rPr>
                              <m:t>𝐷𝐹</m:t>
                            </m:r>
                          </m:den>
                        </m:f>
                      </m:e>
                    </m:d>
                  </m:oMath>
                </a14:m>
                <a:r>
                  <a:rPr lang="en-US" dirty="0">
                    <a:solidFill>
                      <a:srgbClr val="000000"/>
                    </a:solidFill>
                  </a:rPr>
                  <a:t> :  Inverse document frequency where N is number of documents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1119" r="-727"/>
                </a:stretch>
              </a:blipFill>
            </p:spPr>
            <p:txBody>
              <a:bodyPr/>
              <a:lstStyle/>
              <a:p>
                <a:r>
                  <a:rPr lang="en-US">
                    <a:noFill/>
                  </a:rPr>
                  <a:t> </a:t>
                </a:r>
              </a:p>
            </p:txBody>
          </p:sp>
        </mc:Fallback>
      </mc:AlternateContent>
    </p:spTree>
    <p:extLst>
      <p:ext uri="{BB962C8B-B14F-4D97-AF65-F5344CB8AC3E}">
        <p14:creationId xmlns:p14="http://schemas.microsoft.com/office/powerpoint/2010/main" val="3846916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Freq. Inverse Doc. Freq.</a:t>
            </a:r>
          </a:p>
        </p:txBody>
      </p:sp>
      <p:sp>
        <p:nvSpPr>
          <p:cNvPr id="3" name="Content Placeholder 2"/>
          <p:cNvSpPr>
            <a:spLocks noGrp="1"/>
          </p:cNvSpPr>
          <p:nvPr>
            <p:ph idx="1"/>
          </p:nvPr>
        </p:nvSpPr>
        <p:spPr/>
        <p:txBody>
          <a:bodyPr>
            <a:normAutofit/>
          </a:bodyPr>
          <a:lstStyle/>
          <a:p>
            <a:pPr>
              <a:spcBef>
                <a:spcPts val="1300"/>
              </a:spcBef>
              <a:buClr>
                <a:srgbClr val="595959"/>
              </a:buClr>
            </a:pPr>
            <a:r>
              <a:rPr lang="en-US" dirty="0"/>
              <a:t>Example:</a:t>
            </a:r>
          </a:p>
        </p:txBody>
      </p:sp>
      <p:pic>
        <p:nvPicPr>
          <p:cNvPr id="7" name="Picture 6">
            <a:extLst>
              <a:ext uri="{FF2B5EF4-FFF2-40B4-BE49-F238E27FC236}">
                <a16:creationId xmlns:a16="http://schemas.microsoft.com/office/drawing/2014/main" id="{39873C71-28D3-C74E-8B87-3C1BEE7A85D6}"/>
              </a:ext>
            </a:extLst>
          </p:cNvPr>
          <p:cNvPicPr>
            <a:picLocks noChangeAspect="1"/>
          </p:cNvPicPr>
          <p:nvPr/>
        </p:nvPicPr>
        <p:blipFill>
          <a:blip r:embed="rId2"/>
          <a:stretch>
            <a:fillRect/>
          </a:stretch>
        </p:blipFill>
        <p:spPr>
          <a:xfrm>
            <a:off x="2204720" y="1518445"/>
            <a:ext cx="5994400" cy="3213100"/>
          </a:xfrm>
          <a:prstGeom prst="rect">
            <a:avLst/>
          </a:prstGeom>
        </p:spPr>
      </p:pic>
    </p:spTree>
    <p:extLst>
      <p:ext uri="{BB962C8B-B14F-4D97-AF65-F5344CB8AC3E}">
        <p14:creationId xmlns:p14="http://schemas.microsoft.com/office/powerpoint/2010/main" val="86415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a:t>
            </a:r>
          </a:p>
        </p:txBody>
      </p:sp>
      <p:sp>
        <p:nvSpPr>
          <p:cNvPr id="3" name="Content Placeholder 2"/>
          <p:cNvSpPr>
            <a:spLocks noGrp="1"/>
          </p:cNvSpPr>
          <p:nvPr>
            <p:ph idx="1"/>
          </p:nvPr>
        </p:nvSpPr>
        <p:spPr/>
        <p:txBody>
          <a:bodyPr/>
          <a:lstStyle/>
          <a:p>
            <a:pPr>
              <a:spcBef>
                <a:spcPts val="1300"/>
              </a:spcBef>
              <a:buClr>
                <a:srgbClr val="595959"/>
              </a:buClr>
            </a:pPr>
            <a:r>
              <a:rPr lang="en-US" dirty="0"/>
              <a:t>The score increases with the number of the occurrences within a document.</a:t>
            </a:r>
          </a:p>
          <a:p>
            <a:pPr>
              <a:spcBef>
                <a:spcPts val="1300"/>
              </a:spcBef>
              <a:buClr>
                <a:srgbClr val="595959"/>
              </a:buClr>
            </a:pPr>
            <a:r>
              <a:rPr lang="en-US" dirty="0"/>
              <a:t> The score increase with rarity of the word in the set of documents while it decrease  with high frequency of the word in  set of documents.</a:t>
            </a:r>
          </a:p>
          <a:p>
            <a:pPr marL="0" indent="0">
              <a:spcBef>
                <a:spcPts val="1300"/>
              </a:spcBef>
              <a:buClr>
                <a:srgbClr val="595959"/>
              </a:buClr>
              <a:buNone/>
            </a:pPr>
            <a:endParaRPr lang="en-US" dirty="0"/>
          </a:p>
          <a:p>
            <a:pPr>
              <a:buClr>
                <a:srgbClr val="595959"/>
              </a:buClr>
            </a:pPr>
            <a:r>
              <a:rPr lang="en-US" i="1" dirty="0"/>
              <a:t>IDF</a:t>
            </a:r>
            <a:r>
              <a:rPr lang="en-US" dirty="0"/>
              <a:t> is the bonus such as, if the word occurs in many documents, the bonus is small.</a:t>
            </a:r>
          </a:p>
          <a:p>
            <a:pPr marL="0" indent="0">
              <a:buClr>
                <a:srgbClr val="595959"/>
              </a:buClr>
              <a:buNone/>
            </a:pPr>
            <a:endParaRPr lang="en-US" dirty="0"/>
          </a:p>
          <a:p>
            <a:pPr>
              <a:buClr>
                <a:srgbClr val="595959"/>
              </a:buClr>
            </a:pPr>
            <a:r>
              <a:rPr lang="en-US" dirty="0"/>
              <a:t>This measure better than Binary and TF because its discriminate among the weak and strong predictive words.</a:t>
            </a:r>
          </a:p>
        </p:txBody>
      </p:sp>
    </p:spTree>
    <p:extLst>
      <p:ext uri="{BB962C8B-B14F-4D97-AF65-F5344CB8AC3E}">
        <p14:creationId xmlns:p14="http://schemas.microsoft.com/office/powerpoint/2010/main" val="2840978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TFIDF correction coef.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a:spcBef>
                    <a:spcPts val="1300"/>
                  </a:spcBef>
                  <a:buClr>
                    <a:srgbClr val="595959"/>
                  </a:buClr>
                </a:pPr>
                <a:r>
                  <a:rPr lang="en-US" dirty="0"/>
                  <a:t>The goal is that we more put stress on the frequency of the different match words in documents than higher frequency of the unique words in the documents.</a:t>
                </a:r>
              </a:p>
              <a:p>
                <a:pPr>
                  <a:spcBef>
                    <a:spcPts val="1300"/>
                  </a:spcBef>
                  <a:buClr>
                    <a:srgbClr val="595959"/>
                  </a:buClr>
                </a:pPr>
                <a:r>
                  <a:rPr lang="en-US" dirty="0"/>
                  <a:t>First occurrences are more important than repeats.</a:t>
                </a:r>
              </a:p>
              <a:p>
                <a:pPr marL="0" indent="0">
                  <a:spcBef>
                    <a:spcPts val="1300"/>
                  </a:spcBef>
                  <a:buClr>
                    <a:srgbClr val="595959"/>
                  </a:buClr>
                  <a:buNone/>
                </a:pPr>
                <a:r>
                  <a:rPr lang="en-US" dirty="0">
                    <a:solidFill>
                      <a:srgbClr val="FF0000"/>
                    </a:solidFill>
                  </a:rPr>
                  <a:t>Solution:                                 </a:t>
                </a:r>
                <a14:m>
                  <m:oMath xmlns:m="http://schemas.openxmlformats.org/officeDocument/2006/math">
                    <m:r>
                      <a:rPr lang="en-US" sz="2000" b="0" i="1" smtClean="0">
                        <a:latin typeface="Cambria Math" panose="02040503050406030204" pitchFamily="18" charset="0"/>
                      </a:rPr>
                      <m:t>𝑇</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𝐷</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𝑇</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𝐷</m:t>
                            </m:r>
                          </m:sub>
                        </m:sSub>
                      </m:num>
                      <m:den>
                        <m:r>
                          <a:rPr lang="en-US" sz="2000" i="1">
                            <a:latin typeface="Cambria Math" panose="02040503050406030204" pitchFamily="18" charset="0"/>
                          </a:rPr>
                          <m:t>𝑇</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𝐷</m:t>
                            </m:r>
                          </m:sub>
                        </m:sSub>
                        <m:r>
                          <a:rPr lang="en-US" sz="2000" b="0" i="1" smtClean="0">
                            <a:latin typeface="Cambria Math" panose="02040503050406030204" pitchFamily="18" charset="0"/>
                          </a:rPr>
                          <m:t>+</m:t>
                        </m:r>
                        <m:r>
                          <a:rPr lang="en-US" sz="2000" b="0" i="1" smtClean="0">
                            <a:latin typeface="Cambria Math" panose="02040503050406030204" pitchFamily="18" charset="0"/>
                          </a:rPr>
                          <m:t>𝑘</m:t>
                        </m:r>
                      </m:den>
                    </m:f>
                  </m:oMath>
                </a14:m>
                <a:endParaRPr lang="en-US" sz="2000" dirty="0"/>
              </a:p>
              <a:p>
                <a:pPr marL="0" indent="0">
                  <a:spcBef>
                    <a:spcPts val="1300"/>
                  </a:spcBef>
                  <a:buClr>
                    <a:srgbClr val="595959"/>
                  </a:buClr>
                  <a:buNone/>
                </a:pPr>
                <a:r>
                  <a:rPr lang="en-US" dirty="0"/>
                  <a:t>Where small k favor the lower frequency and large k larger frequency.</a:t>
                </a:r>
              </a:p>
              <a:p>
                <a:pPr marL="0" indent="0">
                  <a:spcBef>
                    <a:spcPts val="1300"/>
                  </a:spcBef>
                  <a:buClr>
                    <a:srgbClr val="595959"/>
                  </a:buClr>
                  <a:buNone/>
                </a:pPr>
                <a:r>
                  <a:rPr lang="en-US" dirty="0"/>
                  <a:t>K factor should be dependent to the length of document. The updated version is:</a:t>
                </a:r>
              </a:p>
              <a:p>
                <a:pPr marL="0" indent="0">
                  <a:spcBef>
                    <a:spcPts val="1300"/>
                  </a:spcBef>
                  <a:buClr>
                    <a:srgbClr val="595959"/>
                  </a:buCl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𝐷</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𝑇</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𝐷</m:t>
                              </m:r>
                            </m:sub>
                          </m:sSub>
                        </m:num>
                        <m:den>
                          <m:r>
                            <a:rPr lang="en-US" i="1">
                              <a:latin typeface="Cambria Math" panose="02040503050406030204" pitchFamily="18" charset="0"/>
                            </a:rPr>
                            <m:t>𝑇</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𝐷</m:t>
                              </m:r>
                            </m:sub>
                          </m:sSub>
                          <m:r>
                            <a:rPr lang="en-US" i="1">
                              <a:latin typeface="Cambria Math" panose="02040503050406030204" pitchFamily="18" charset="0"/>
                            </a:rPr>
                            <m:t>+</m:t>
                          </m:r>
                          <m:r>
                            <a:rPr lang="en-US" i="1">
                              <a:latin typeface="Cambria Math" panose="02040503050406030204" pitchFamily="18" charset="0"/>
                            </a:rPr>
                            <m:t>𝑘</m:t>
                          </m:r>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𝐷</m:t>
                                  </m:r>
                                </m:e>
                              </m:d>
                            </m:num>
                            <m:den>
                              <m:r>
                                <a:rPr lang="en-US" b="0" i="1" smtClean="0">
                                  <a:latin typeface="Cambria Math" panose="02040503050406030204" pitchFamily="18" charset="0"/>
                                </a:rPr>
                                <m:t>𝑎𝑣𝑒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𝐷</m:t>
                                  </m:r>
                                </m:e>
                              </m:d>
                            </m:den>
                          </m:f>
                        </m:den>
                      </m:f>
                    </m:oMath>
                  </m:oMathPara>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373" r="-182"/>
                </a:stretch>
              </a:blipFill>
            </p:spPr>
            <p:txBody>
              <a:bodyPr/>
              <a:lstStyle/>
              <a:p>
                <a:r>
                  <a:rPr lang="en-US">
                    <a:noFill/>
                  </a:rPr>
                  <a:t> </a:t>
                </a:r>
              </a:p>
            </p:txBody>
          </p:sp>
        </mc:Fallback>
      </mc:AlternateContent>
    </p:spTree>
    <p:extLst>
      <p:ext uri="{BB962C8B-B14F-4D97-AF65-F5344CB8AC3E}">
        <p14:creationId xmlns:p14="http://schemas.microsoft.com/office/powerpoint/2010/main" val="147193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TFIDF-summary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34290" indent="0">
                  <a:spcBef>
                    <a:spcPts val="1300"/>
                  </a:spcBef>
                  <a:buClr>
                    <a:srgbClr val="595959"/>
                  </a:buClr>
                  <a:buNone/>
                </a:pPr>
                <a:r>
                  <a:rPr lang="en-US" dirty="0"/>
                  <a:t> </a:t>
                </a:r>
                <a14:m>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𝑤</m:t>
                        </m:r>
                      </m:sub>
                      <m:sup/>
                      <m:e>
                        <m:sSub>
                          <m:sSubPr>
                            <m:ctrlPr>
                              <a:rPr lang="en-US" i="1">
                                <a:latin typeface="Cambria Math" panose="02040503050406030204" pitchFamily="18" charset="0"/>
                              </a:rPr>
                            </m:ctrlPr>
                          </m:sSubPr>
                          <m:e>
                            <m:r>
                              <a:rPr lang="en-US" i="1">
                                <a:latin typeface="Cambria Math" panose="02040503050406030204" pitchFamily="18" charset="0"/>
                              </a:rPr>
                              <m:t>𝑇𝐹</m:t>
                            </m:r>
                          </m:e>
                          <m:sub>
                            <m:r>
                              <a:rPr lang="en-US" i="1">
                                <a:latin typeface="Cambria Math" panose="02040503050406030204" pitchFamily="18" charset="0"/>
                              </a:rPr>
                              <m:t>𝑤𝑄</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𝑇𝐹</m:t>
                                </m:r>
                              </m:e>
                              <m:sub>
                                <m:r>
                                  <a:rPr lang="en-US" i="1">
                                    <a:latin typeface="Cambria Math" panose="02040503050406030204" pitchFamily="18" charset="0"/>
                                  </a:rPr>
                                  <m:t>𝑤𝐷</m:t>
                                </m:r>
                              </m:sub>
                            </m:sSub>
                          </m:num>
                          <m:den>
                            <m:sSub>
                              <m:sSubPr>
                                <m:ctrlPr>
                                  <a:rPr lang="en-US" i="1">
                                    <a:latin typeface="Cambria Math" panose="02040503050406030204" pitchFamily="18" charset="0"/>
                                  </a:rPr>
                                </m:ctrlPr>
                              </m:sSubPr>
                              <m:e>
                                <m:r>
                                  <a:rPr lang="en-US" i="1">
                                    <a:latin typeface="Cambria Math" panose="02040503050406030204" pitchFamily="18" charset="0"/>
                                  </a:rPr>
                                  <m:t>𝑇𝐹</m:t>
                                </m:r>
                              </m:e>
                              <m:sub>
                                <m:r>
                                  <a:rPr lang="en-US" i="1">
                                    <a:latin typeface="Cambria Math" panose="02040503050406030204" pitchFamily="18" charset="0"/>
                                  </a:rPr>
                                  <m:t>𝑤𝐷</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num>
                              <m:den>
                                <m:r>
                                  <a:rPr lang="en-US" i="1">
                                    <a:latin typeface="Cambria Math" panose="02040503050406030204" pitchFamily="18" charset="0"/>
                                  </a:rPr>
                                  <m:t>𝑎𝑣𝑔</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den>
                            </m:f>
                          </m:den>
                        </m:f>
                        <m:r>
                          <a:rPr lang="en-US" i="1">
                            <a:latin typeface="Cambria Math" panose="02040503050406030204" pitchFamily="18" charset="0"/>
                          </a:rPr>
                          <m:t>𝑙𝑜𝑔</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𝑁</m:t>
                                </m:r>
                              </m:num>
                              <m:den>
                                <m:sSub>
                                  <m:sSubPr>
                                    <m:ctrlPr>
                                      <a:rPr lang="en-US" i="1">
                                        <a:latin typeface="Cambria Math" panose="02040503050406030204" pitchFamily="18" charset="0"/>
                                      </a:rPr>
                                    </m:ctrlPr>
                                  </m:sSubPr>
                                  <m:e>
                                    <m:r>
                                      <a:rPr lang="en-US" i="1">
                                        <a:latin typeface="Cambria Math" panose="02040503050406030204" pitchFamily="18" charset="0"/>
                                      </a:rPr>
                                      <m:t>𝐷𝐹</m:t>
                                    </m:r>
                                  </m:e>
                                  <m:sub>
                                    <m:r>
                                      <a:rPr lang="en-US" i="1">
                                        <a:latin typeface="Cambria Math" panose="02040503050406030204" pitchFamily="18" charset="0"/>
                                      </a:rPr>
                                      <m:t>𝑤</m:t>
                                    </m:r>
                                  </m:sub>
                                </m:sSub>
                              </m:den>
                            </m:f>
                          </m:e>
                        </m:d>
                      </m:e>
                    </m:nary>
                  </m:oMath>
                </a14:m>
                <a:r>
                  <a:rPr lang="en-US" dirty="0"/>
                  <a:t>      </a:t>
                </a:r>
              </a:p>
              <a:p>
                <a:pPr>
                  <a:buNone/>
                </a:pPr>
                <a14:m>
                  <m:oMath xmlns:m="http://schemas.openxmlformats.org/officeDocument/2006/math">
                    <m:r>
                      <a:rPr lang="en-US" i="1">
                        <a:latin typeface="Cambria Math" panose="02040503050406030204" pitchFamily="18" charset="0"/>
                      </a:rPr>
                      <m:t>𝑙𝑜𝑔</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𝑁</m:t>
                            </m:r>
                          </m:num>
                          <m:den>
                            <m:sSub>
                              <m:sSubPr>
                                <m:ctrlPr>
                                  <a:rPr lang="en-US" i="1">
                                    <a:latin typeface="Cambria Math" panose="02040503050406030204" pitchFamily="18" charset="0"/>
                                  </a:rPr>
                                </m:ctrlPr>
                              </m:sSubPr>
                              <m:e>
                                <m:r>
                                  <a:rPr lang="en-US" i="1">
                                    <a:latin typeface="Cambria Math" panose="02040503050406030204" pitchFamily="18" charset="0"/>
                                  </a:rPr>
                                  <m:t>𝐷𝐹</m:t>
                                </m:r>
                              </m:e>
                              <m:sub>
                                <m:r>
                                  <a:rPr lang="en-US" i="1">
                                    <a:latin typeface="Cambria Math" panose="02040503050406030204" pitchFamily="18" charset="0"/>
                                  </a:rPr>
                                  <m:t>𝑤</m:t>
                                </m:r>
                              </m:sub>
                            </m:sSub>
                          </m:den>
                        </m:f>
                      </m:e>
                    </m:d>
                  </m:oMath>
                </a14:m>
                <a:r>
                  <a:rPr lang="en-US" dirty="0"/>
                  <a:t>  </a:t>
                </a:r>
                <a:r>
                  <a:rPr lang="en-US" dirty="0">
                    <a:sym typeface="Wingdings" panose="05000000000000000000" pitchFamily="2" charset="2"/>
                  </a:rPr>
                  <a:t></a:t>
                </a:r>
                <a:r>
                  <a:rPr lang="en-US" dirty="0"/>
                  <a:t> increase the impact of the rare words appeared in a document.</a:t>
                </a:r>
              </a:p>
              <a:p>
                <a:pPr>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𝑇𝐹</m:t>
                        </m:r>
                      </m:e>
                      <m:sub>
                        <m:r>
                          <a:rPr lang="en-US" i="1">
                            <a:latin typeface="Cambria Math" panose="02040503050406030204" pitchFamily="18" charset="0"/>
                          </a:rPr>
                          <m:t>𝑤𝑄</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𝑇𝐹</m:t>
                            </m:r>
                          </m:e>
                          <m:sub>
                            <m:r>
                              <a:rPr lang="en-US" i="1">
                                <a:latin typeface="Cambria Math" panose="02040503050406030204" pitchFamily="18" charset="0"/>
                              </a:rPr>
                              <m:t>𝑤𝐷</m:t>
                            </m:r>
                          </m:sub>
                        </m:sSub>
                      </m:num>
                      <m:den>
                        <m:sSub>
                          <m:sSubPr>
                            <m:ctrlPr>
                              <a:rPr lang="en-US" i="1">
                                <a:latin typeface="Cambria Math" panose="02040503050406030204" pitchFamily="18" charset="0"/>
                              </a:rPr>
                            </m:ctrlPr>
                          </m:sSubPr>
                          <m:e>
                            <m:r>
                              <a:rPr lang="en-US" i="1">
                                <a:latin typeface="Cambria Math" panose="02040503050406030204" pitchFamily="18" charset="0"/>
                              </a:rPr>
                              <m:t>𝑇𝐹</m:t>
                            </m:r>
                          </m:e>
                          <m:sub>
                            <m:r>
                              <a:rPr lang="en-US" i="1">
                                <a:latin typeface="Cambria Math" panose="02040503050406030204" pitchFamily="18" charset="0"/>
                              </a:rPr>
                              <m:t>𝑤𝐷</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num>
                          <m:den>
                            <m:r>
                              <a:rPr lang="en-US" i="1">
                                <a:latin typeface="Cambria Math" panose="02040503050406030204" pitchFamily="18" charset="0"/>
                              </a:rPr>
                              <m:t>𝑎𝑣𝑔</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den>
                        </m:f>
                      </m:den>
                    </m:f>
                  </m:oMath>
                </a14:m>
                <a:r>
                  <a:rPr lang="en-US" dirty="0">
                    <a:solidFill>
                      <a:srgbClr val="595959"/>
                    </a:solidFill>
                  </a:rPr>
                  <a:t> </a:t>
                </a:r>
                <a:r>
                  <a:rPr lang="en-US" dirty="0">
                    <a:solidFill>
                      <a:srgbClr val="595959"/>
                    </a:solidFill>
                    <a:sym typeface="Wingdings" panose="05000000000000000000" pitchFamily="2" charset="2"/>
                  </a:rPr>
                  <a:t></a:t>
                </a:r>
                <a:endParaRPr lang="en-US" dirty="0">
                  <a:solidFill>
                    <a:srgbClr val="000000"/>
                  </a:solidFill>
                </a:endParaRPr>
              </a:p>
              <a:p>
                <a:pPr>
                  <a:spcBef>
                    <a:spcPts val="1300"/>
                  </a:spcBef>
                  <a:buClr>
                    <a:srgbClr val="595959"/>
                  </a:buClr>
                </a:pPr>
                <a:r>
                  <a:rPr lang="en-US" dirty="0">
                    <a:solidFill>
                      <a:srgbClr val="595959"/>
                    </a:solidFill>
                  </a:rPr>
                  <a:t>    </a:t>
                </a:r>
                <a:r>
                  <a:rPr lang="en-US" dirty="0"/>
                  <a:t>The nominator give priority to the repetition of the word in the query </a:t>
                </a:r>
              </a:p>
              <a:p>
                <a:pPr>
                  <a:spcBef>
                    <a:spcPts val="1300"/>
                  </a:spcBef>
                  <a:buClr>
                    <a:srgbClr val="595959"/>
                  </a:buClr>
                </a:pPr>
                <a:r>
                  <a:rPr lang="en-US" dirty="0"/>
                  <a:t>     K in denominator gives priority to the combination of different words than repeat of a single word in a document.</a:t>
                </a:r>
                <a:r>
                  <a:rPr lang="en-US" dirty="0">
                    <a:solidFill>
                      <a:srgbClr val="595959"/>
                    </a:solidFill>
                  </a:rPr>
                  <a:t>  </a:t>
                </a:r>
                <a:endParaRPr lang="en-US" dirty="0"/>
              </a:p>
              <a:p>
                <a:pPr>
                  <a:spcBef>
                    <a:spcPts val="1300"/>
                  </a:spcBef>
                  <a:buClr>
                    <a:srgbClr val="595959"/>
                  </a:buClr>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num>
                      <m:den>
                        <m:r>
                          <a:rPr lang="en-US" i="1">
                            <a:latin typeface="Cambria Math" panose="02040503050406030204" pitchFamily="18" charset="0"/>
                          </a:rPr>
                          <m:t>𝑎𝑣𝑔</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den>
                    </m:f>
                  </m:oMath>
                </a14:m>
                <a:r>
                  <a:rPr lang="en-US" dirty="0"/>
                  <a:t> will fade the effect of k for longer documents.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10448"/>
                </a:stretch>
              </a:blipFill>
            </p:spPr>
            <p:txBody>
              <a:bodyPr/>
              <a:lstStyle/>
              <a:p>
                <a:r>
                  <a:rPr lang="en-US">
                    <a:noFill/>
                  </a:rPr>
                  <a:t> </a:t>
                </a:r>
              </a:p>
            </p:txBody>
          </p:sp>
        </mc:Fallback>
      </mc:AlternateContent>
    </p:spTree>
    <p:extLst>
      <p:ext uri="{BB962C8B-B14F-4D97-AF65-F5344CB8AC3E}">
        <p14:creationId xmlns:p14="http://schemas.microsoft.com/office/powerpoint/2010/main" val="1491713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Similarity for Document to Document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4290" indent="0" algn="just">
                  <a:spcBef>
                    <a:spcPts val="1300"/>
                  </a:spcBef>
                  <a:buNone/>
                </a:pPr>
                <a:r>
                  <a:rPr lang="en-US" dirty="0"/>
                  <a:t>Dot product is the measure of similarity.</a:t>
                </a:r>
              </a:p>
              <a:p>
                <a:pPr marL="34290" indent="0" algn="just">
                  <a:spcBef>
                    <a:spcPts val="13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𝑑</m:t>
                              </m:r>
                            </m:sub>
                          </m:sSub>
                        </m:e>
                      </m:d>
                      <m:r>
                        <a:rPr lang="en-US" b="0" i="1" smtClean="0">
                          <a:latin typeface="Cambria Math" panose="02040503050406030204" pitchFamily="18" charset="0"/>
                        </a:rPr>
                        <m:t>,</m:t>
                      </m:r>
                      <m:r>
                        <a:rPr lang="en-US" b="0" i="1" smtClean="0">
                          <a:latin typeface="Cambria Math" panose="02040503050406030204" pitchFamily="18" charset="0"/>
                        </a:rPr>
                        <m:t>𝑏</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𝑑</m:t>
                              </m:r>
                            </m:sub>
                          </m:sSub>
                        </m:e>
                      </m:d>
                    </m:oMath>
                  </m:oMathPara>
                </a14:m>
                <a:endParaRPr lang="en-US" dirty="0"/>
              </a:p>
              <a:p>
                <a:pPr marL="34290" indent="0" algn="just">
                  <a:spcBef>
                    <a:spcPts val="1300"/>
                  </a:spcBef>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𝑇</m:t>
                          </m:r>
                        </m:sup>
                      </m:sSup>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sSub>
                        <m:sSubPr>
                          <m:ctrlPr>
                            <a:rPr lang="en-US" i="1" smtClean="0">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r>
                        <m:rPr>
                          <m:nor/>
                        </m:rPr>
                        <a:rPr lang="en-US" dirty="0"/>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𝑑</m:t>
                          </m:r>
                        </m:sub>
                      </m:sSub>
                    </m:oMath>
                  </m:oMathPara>
                </a14:m>
                <a:endParaRPr lang="en-US" dirty="0"/>
              </a:p>
              <a:p>
                <a:pPr marL="34290" indent="0" algn="just">
                  <a:spcBef>
                    <a:spcPts val="13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e>
                      </m:d>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𝑏</m:t>
                          </m:r>
                        </m:e>
                      </m:d>
                      <m:r>
                        <m:rPr>
                          <m:sty m:val="p"/>
                        </m:rPr>
                        <a:rPr lang="en-US" b="0" i="0" smtClean="0">
                          <a:latin typeface="Cambria Math" panose="02040503050406030204" pitchFamily="18" charset="0"/>
                        </a:rPr>
                        <m:t>cos</m:t>
                      </m:r>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0" smtClean="0">
                          <a:latin typeface="Cambria Math" panose="02040503050406030204" pitchFamily="18" charset="0"/>
                        </a:rPr>
                        <m:t>)</m:t>
                      </m:r>
                    </m:oMath>
                  </m:oMathPara>
                </a14:m>
                <a:endParaRPr lang="en-US" dirty="0"/>
              </a:p>
              <a:p>
                <a:pPr marL="34290" indent="0" algn="just">
                  <a:spcBef>
                    <a:spcPts val="1300"/>
                  </a:spcBef>
                  <a:buNone/>
                </a:pPr>
                <a:r>
                  <a:rPr lang="en-US" dirty="0"/>
                  <a:t>If the vectors are perpendicular then the projection is zero</a:t>
                </a:r>
              </a:p>
              <a:p>
                <a:pPr marL="34290" indent="0" algn="just">
                  <a:spcBef>
                    <a:spcPts val="1300"/>
                  </a:spcBef>
                  <a:buNone/>
                </a:pPr>
                <a:r>
                  <a:rPr lang="en-US" dirty="0"/>
                  <a:t>In text means two documents/sentence </a:t>
                </a:r>
              </a:p>
              <a:p>
                <a:pPr marL="34290" indent="0" algn="just">
                  <a:spcBef>
                    <a:spcPts val="1300"/>
                  </a:spcBef>
                  <a:buNone/>
                </a:pPr>
                <a:r>
                  <a:rPr lang="en-US" dirty="0"/>
                  <a:t>does not Have any common words</a:t>
                </a:r>
              </a:p>
              <a:p>
                <a:pPr marL="34290" indent="0" algn="just">
                  <a:spcBef>
                    <a:spcPts val="1300"/>
                  </a:spcBef>
                  <a:buNone/>
                </a:pPr>
                <a:endParaRPr lang="en-US" dirty="0"/>
              </a:p>
              <a:p>
                <a:pPr marL="34290" indent="0" algn="just">
                  <a:spcBef>
                    <a:spcPts val="1300"/>
                  </a:spcBef>
                  <a:buNone/>
                </a:pP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373"/>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5F1AC121-904B-6E48-9E0C-E8202C925367}"/>
              </a:ext>
            </a:extLst>
          </p:cNvPr>
          <p:cNvGrpSpPr/>
          <p:nvPr/>
        </p:nvGrpSpPr>
        <p:grpSpPr>
          <a:xfrm>
            <a:off x="6835299" y="760268"/>
            <a:ext cx="1952786" cy="1547266"/>
            <a:chOff x="6075336" y="1906292"/>
            <a:chExt cx="1952786" cy="1547266"/>
          </a:xfrm>
        </p:grpSpPr>
        <p:cxnSp>
          <p:nvCxnSpPr>
            <p:cNvPr id="7" name="Straight Arrow Connector 6">
              <a:extLst>
                <a:ext uri="{FF2B5EF4-FFF2-40B4-BE49-F238E27FC236}">
                  <a16:creationId xmlns:a16="http://schemas.microsoft.com/office/drawing/2014/main" id="{8D8F98C0-E0C0-B841-9B17-D1905BB4697D}"/>
                </a:ext>
              </a:extLst>
            </p:cNvPr>
            <p:cNvCxnSpPr/>
            <p:nvPr/>
          </p:nvCxnSpPr>
          <p:spPr>
            <a:xfrm>
              <a:off x="6106332" y="3332136"/>
              <a:ext cx="192179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281FD22-4D98-1341-B994-8ADC0F308608}"/>
                </a:ext>
              </a:extLst>
            </p:cNvPr>
            <p:cNvCxnSpPr/>
            <p:nvPr/>
          </p:nvCxnSpPr>
          <p:spPr>
            <a:xfrm flipV="1">
              <a:off x="6075336" y="1906292"/>
              <a:ext cx="1410345" cy="141034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893B396E-FEE5-4F42-8D19-FA755647B2FF}"/>
                </a:ext>
              </a:extLst>
            </p:cNvPr>
            <p:cNvCxnSpPr/>
            <p:nvPr/>
          </p:nvCxnSpPr>
          <p:spPr>
            <a:xfrm>
              <a:off x="7485681" y="1906292"/>
              <a:ext cx="0" cy="1410345"/>
            </a:xfrm>
            <a:prstGeom prst="line">
              <a:avLst/>
            </a:prstGeom>
            <a:ln>
              <a:solidFill>
                <a:srgbClr val="C00000"/>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2B95946-3F4F-F24C-85F2-AB57EE39CD0E}"/>
                </a:ext>
              </a:extLst>
            </p:cNvPr>
            <p:cNvCxnSpPr/>
            <p:nvPr/>
          </p:nvCxnSpPr>
          <p:spPr>
            <a:xfrm>
              <a:off x="6106332" y="3316637"/>
              <a:ext cx="1379349"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3" name="Arc 22">
              <a:extLst>
                <a:ext uri="{FF2B5EF4-FFF2-40B4-BE49-F238E27FC236}">
                  <a16:creationId xmlns:a16="http://schemas.microsoft.com/office/drawing/2014/main" id="{E34BE2E7-0D5F-0244-9947-043E99E07E2D}"/>
                </a:ext>
              </a:extLst>
            </p:cNvPr>
            <p:cNvSpPr/>
            <p:nvPr/>
          </p:nvSpPr>
          <p:spPr>
            <a:xfrm>
              <a:off x="6284563" y="2978727"/>
              <a:ext cx="351764" cy="474831"/>
            </a:xfrm>
            <a:prstGeom prst="arc">
              <a:avLst>
                <a:gd name="adj1" fmla="val 16200000"/>
                <a:gd name="adj2" fmla="val 20624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BC2BF23-E87F-204A-AA58-939BCF3CA131}"/>
                    </a:ext>
                  </a:extLst>
                </p:cNvPr>
                <p:cNvSpPr txBox="1"/>
                <p:nvPr/>
              </p:nvSpPr>
              <p:spPr>
                <a:xfrm>
                  <a:off x="6360097" y="3009183"/>
                  <a:ext cx="2006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24" name="TextBox 23">
                  <a:extLst>
                    <a:ext uri="{FF2B5EF4-FFF2-40B4-BE49-F238E27FC236}">
                      <a16:creationId xmlns:a16="http://schemas.microsoft.com/office/drawing/2014/main" id="{DBC2BF23-E87F-204A-AA58-939BCF3CA131}"/>
                    </a:ext>
                  </a:extLst>
                </p:cNvPr>
                <p:cNvSpPr txBox="1">
                  <a:spLocks noRot="1" noChangeAspect="1" noMove="1" noResize="1" noEditPoints="1" noAdjustHandles="1" noChangeArrowheads="1" noChangeShapeType="1" noTextEdit="1"/>
                </p:cNvSpPr>
                <p:nvPr/>
              </p:nvSpPr>
              <p:spPr>
                <a:xfrm>
                  <a:off x="6360097" y="3009183"/>
                  <a:ext cx="200696" cy="276999"/>
                </a:xfrm>
                <a:prstGeom prst="rect">
                  <a:avLst/>
                </a:prstGeom>
                <a:blipFill>
                  <a:blip r:embed="rId3"/>
                  <a:stretch>
                    <a:fillRect l="-17647" r="-17647" b="-4348"/>
                  </a:stretch>
                </a:blipFill>
              </p:spPr>
              <p:txBody>
                <a:bodyPr/>
                <a:lstStyle/>
                <a:p>
                  <a:r>
                    <a:rPr lang="en-US">
                      <a:noFill/>
                    </a:rPr>
                    <a:t> </a:t>
                  </a:r>
                </a:p>
              </p:txBody>
            </p:sp>
          </mc:Fallback>
        </mc:AlternateContent>
      </p:grpSp>
      <p:pic>
        <p:nvPicPr>
          <p:cNvPr id="11" name="Picture 3">
            <a:extLst>
              <a:ext uri="{FF2B5EF4-FFF2-40B4-BE49-F238E27FC236}">
                <a16:creationId xmlns:a16="http://schemas.microsoft.com/office/drawing/2014/main" id="{2113D69B-D426-5641-A632-C04F832A6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869590" y="2645444"/>
            <a:ext cx="3053399" cy="2402229"/>
          </a:xfrm>
          <a:prstGeom prst="rect">
            <a:avLst/>
          </a:prstGeom>
        </p:spPr>
      </p:pic>
    </p:spTree>
    <p:extLst>
      <p:ext uri="{BB962C8B-B14F-4D97-AF65-F5344CB8AC3E}">
        <p14:creationId xmlns:p14="http://schemas.microsoft.com/office/powerpoint/2010/main" val="309685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Weighted Cosine Similarity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pPr>
                  <a:buNone/>
                </a:pPr>
                <a:r>
                  <a:rPr lang="en-US" dirty="0"/>
                  <a:t>Weighted cosine:</a:t>
                </a:r>
              </a:p>
              <a:p>
                <a:pPr>
                  <a:buNone/>
                </a:pPr>
                <a:r>
                  <a:rPr lang="en-US" dirty="0"/>
                  <a:t>S(D1</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𝑣𝑒𝑐</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𝑣𝑒𝑐</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2)</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2</m:t>
                            </m:r>
                          </m:e>
                        </m:d>
                      </m:den>
                    </m:f>
                  </m:oMath>
                </a14:m>
                <a:endParaRPr lang="en-US" i="1" dirty="0">
                  <a:latin typeface="Cambria Math" panose="02040503050406030204" pitchFamily="18" charset="0"/>
                </a:endParaRPr>
              </a:p>
              <a:p>
                <a:pPr>
                  <a:buNone/>
                </a:pPr>
                <a:endParaRPr lang="en-US" i="1" dirty="0">
                  <a:latin typeface="Cambria Math" panose="02040503050406030204" pitchFamily="18" charset="0"/>
                </a:endParaRPr>
              </a:p>
              <a:p>
                <a:pPr algn="just">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𝐷</m:t>
                      </m:r>
                      <m:r>
                        <a:rPr lang="en-US" i="1">
                          <a:latin typeface="Cambria Math" panose="02040503050406030204" pitchFamily="18" charset="0"/>
                        </a:rPr>
                        <m:t>1=</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𝑤</m:t>
                          </m:r>
                        </m:sub>
                        <m:sup/>
                        <m:e>
                          <m:sSub>
                            <m:sSubPr>
                              <m:ctrlPr>
                                <a:rPr lang="en-US" i="1" smtClean="0">
                                  <a:latin typeface="Cambria Math" panose="02040503050406030204" pitchFamily="18" charset="0"/>
                                </a:rPr>
                              </m:ctrlPr>
                            </m:sSubPr>
                            <m:e>
                              <m:r>
                                <a:rPr lang="en-US" i="1">
                                  <a:latin typeface="Cambria Math" panose="02040503050406030204" pitchFamily="18" charset="0"/>
                                </a:rPr>
                                <m:t>𝑇𝐹</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1</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𝑇𝐹</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𝑇𝐹</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m:t>
                                  </m:r>
                                  <m:d>
                                    <m:dPr>
                                      <m:begChr m:val="|"/>
                                      <m:endChr m:val="|"/>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d>
                                </m:num>
                                <m:den>
                                  <m:r>
                                    <a:rPr lang="en-US" i="1">
                                      <a:latin typeface="Cambria Math" panose="02040503050406030204" pitchFamily="18" charset="0"/>
                                    </a:rPr>
                                    <m:t>𝑎𝑣𝑒</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d>
                                  <m:r>
                                    <a:rPr lang="en-US" i="1">
                                      <a:latin typeface="Cambria Math" panose="02040503050406030204" pitchFamily="18" charset="0"/>
                                    </a:rPr>
                                    <m:t>)</m:t>
                                  </m:r>
                                </m:den>
                              </m:f>
                            </m:den>
                          </m:f>
                          <m:r>
                            <a:rPr lang="en-US" i="1">
                              <a:latin typeface="Cambria Math" panose="02040503050406030204" pitchFamily="18" charset="0"/>
                            </a:rPr>
                            <m:t>.</m:t>
                          </m:r>
                        </m:e>
                      </m:nary>
                      <m:f>
                        <m:fPr>
                          <m:ctrlPr>
                            <a:rPr lang="en-US" i="1">
                              <a:latin typeface="Cambria Math" panose="02040503050406030204" pitchFamily="18" charset="0"/>
                            </a:rPr>
                          </m:ctrlPr>
                        </m:fPr>
                        <m:num>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𝐷𝐹</m:t>
                              </m:r>
                            </m:e>
                            <m:sub>
                              <m:r>
                                <a:rPr lang="en-US" i="1">
                                  <a:latin typeface="Cambria Math" panose="02040503050406030204" pitchFamily="18" charset="0"/>
                                </a:rPr>
                                <m:t>𝑤</m:t>
                              </m:r>
                            </m:sub>
                          </m:sSub>
                        </m:den>
                      </m:f>
                    </m:oMath>
                  </m:oMathPara>
                </a14:m>
                <a:endParaRPr lang="en-US" dirty="0"/>
              </a:p>
              <a:p>
                <a:pPr>
                  <a:buNone/>
                </a:pPr>
                <a:r>
                  <a:rPr lang="en-US" dirty="0"/>
                  <a:t>     </a:t>
                </a:r>
                <a14:m>
                  <m:oMath xmlns:m="http://schemas.openxmlformats.org/officeDocument/2006/math">
                    <m:r>
                      <a:rPr lang="en-US" i="1">
                        <a:latin typeface="Cambria Math" panose="02040503050406030204" pitchFamily="18" charset="0"/>
                      </a:rPr>
                      <m:t>𝐷</m:t>
                    </m:r>
                    <m:r>
                      <a:rPr lang="en-US" i="1">
                        <a:latin typeface="Cambria Math" panose="02040503050406030204" pitchFamily="18" charset="0"/>
                      </a:rPr>
                      <m:t>2=</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𝑤</m:t>
                        </m:r>
                      </m:sub>
                      <m:sup/>
                      <m:e>
                        <m:sSub>
                          <m:sSubPr>
                            <m:ctrlPr>
                              <a:rPr lang="en-US" i="1" smtClean="0">
                                <a:latin typeface="Cambria Math" panose="02040503050406030204" pitchFamily="18" charset="0"/>
                              </a:rPr>
                            </m:ctrlPr>
                          </m:sSubPr>
                          <m:e>
                            <m:r>
                              <a:rPr lang="en-US" i="1">
                                <a:latin typeface="Cambria Math" panose="02040503050406030204" pitchFamily="18" charset="0"/>
                              </a:rPr>
                              <m:t>𝑇𝐹</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2</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𝑇𝐹</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𝑇𝐹</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m:t>
                                </m:r>
                                <m:d>
                                  <m:dPr>
                                    <m:begChr m:val="|"/>
                                    <m:endChr m:val="|"/>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2</m:t>
                                    </m:r>
                                  </m:e>
                                </m:d>
                              </m:num>
                              <m:den>
                                <m:r>
                                  <a:rPr lang="en-US" i="1">
                                    <a:latin typeface="Cambria Math" panose="02040503050406030204" pitchFamily="18" charset="0"/>
                                  </a:rPr>
                                  <m:t>𝑎𝑣𝑒</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2</m:t>
                                    </m:r>
                                  </m:e>
                                </m:d>
                                <m:r>
                                  <a:rPr lang="en-US" i="1">
                                    <a:latin typeface="Cambria Math" panose="02040503050406030204" pitchFamily="18" charset="0"/>
                                  </a:rPr>
                                  <m:t>)</m:t>
                                </m:r>
                              </m:den>
                            </m:f>
                          </m:den>
                        </m:f>
                        <m:r>
                          <a:rPr lang="en-US" i="1">
                            <a:latin typeface="Cambria Math" panose="02040503050406030204" pitchFamily="18" charset="0"/>
                          </a:rPr>
                          <m:t>.</m:t>
                        </m:r>
                      </m:e>
                    </m:nary>
                    <m:f>
                      <m:fPr>
                        <m:ctrlPr>
                          <a:rPr lang="en-US" i="1">
                            <a:latin typeface="Cambria Math" panose="02040503050406030204" pitchFamily="18" charset="0"/>
                          </a:rPr>
                        </m:ctrlPr>
                      </m:fPr>
                      <m:num>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𝐷𝐹</m:t>
                            </m:r>
                          </m:e>
                          <m:sub>
                            <m:r>
                              <a:rPr lang="en-US" i="1">
                                <a:latin typeface="Cambria Math" panose="02040503050406030204" pitchFamily="18" charset="0"/>
                              </a:rPr>
                              <m:t>𝑤</m:t>
                            </m:r>
                          </m:sub>
                        </m:sSub>
                      </m:den>
                    </m:f>
                  </m:oMath>
                </a14:m>
                <a:endParaRPr lang="en-US" dirty="0"/>
              </a:p>
              <a:p>
                <a:pPr>
                  <a:spcBef>
                    <a:spcPts val="1300"/>
                  </a:spcBef>
                  <a:buNone/>
                </a:pPr>
                <a:r>
                  <a:rPr lang="en-US" dirty="0"/>
                  <a:t>For higher S, the document D1 and D2 are more similar.</a:t>
                </a:r>
              </a:p>
              <a:p>
                <a:pPr>
                  <a:spcBef>
                    <a:spcPts val="1300"/>
                  </a:spcBef>
                  <a:buNone/>
                </a:pPr>
                <a:r>
                  <a:rPr lang="en-US" dirty="0"/>
                  <a:t>S=1 means that D1 and D2  are identical.</a:t>
                </a:r>
              </a:p>
              <a:p>
                <a:pPr>
                  <a:spcBef>
                    <a:spcPts val="1300"/>
                  </a:spcBef>
                  <a:buNone/>
                </a:pPr>
                <a:r>
                  <a:rPr lang="en-US" dirty="0"/>
                  <a:t>S=0 means that D1 and D2 are orthogonal.</a:t>
                </a:r>
              </a:p>
              <a:p>
                <a:pPr>
                  <a:spcBef>
                    <a:spcPts val="1300"/>
                  </a:spcBef>
                  <a:buNone/>
                </a:pPr>
                <a:r>
                  <a:rPr lang="en-US" dirty="0"/>
                  <a:t>Otherwise  S is in [0,1]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2" t="-1866"/>
                </a:stretch>
              </a:blipFill>
            </p:spPr>
            <p:txBody>
              <a:bodyPr/>
              <a:lstStyle/>
              <a:p>
                <a:r>
                  <a:rPr lang="en-US">
                    <a:noFill/>
                  </a:rPr>
                  <a:t> </a:t>
                </a:r>
              </a:p>
            </p:txBody>
          </p:sp>
        </mc:Fallback>
      </mc:AlternateContent>
    </p:spTree>
    <p:extLst>
      <p:ext uri="{BB962C8B-B14F-4D97-AF65-F5344CB8AC3E}">
        <p14:creationId xmlns:p14="http://schemas.microsoft.com/office/powerpoint/2010/main" val="1862588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similarity</a:t>
            </a:r>
          </a:p>
        </p:txBody>
      </p:sp>
      <p:sp>
        <p:nvSpPr>
          <p:cNvPr id="3" name="Content Placeholder 2"/>
          <p:cNvSpPr>
            <a:spLocks noGrp="1"/>
          </p:cNvSpPr>
          <p:nvPr>
            <p:ph idx="1"/>
          </p:nvPr>
        </p:nvSpPr>
        <p:spPr/>
        <p:txBody>
          <a:bodyPr>
            <a:normAutofit/>
          </a:bodyPr>
          <a:lstStyle/>
          <a:p>
            <a:pPr marL="34290" indent="0" algn="just">
              <a:spcBef>
                <a:spcPts val="1300"/>
              </a:spcBef>
              <a:buNone/>
            </a:pPr>
            <a:r>
              <a:rPr lang="en-US" dirty="0"/>
              <a:t>The goal is convert everything as a vector in the multi-</a:t>
            </a:r>
            <a:r>
              <a:rPr lang="en-US" dirty="0" err="1"/>
              <a:t>dimentional</a:t>
            </a:r>
            <a:r>
              <a:rPr lang="en-US" dirty="0"/>
              <a:t> space. This space can be words, sentence or document.</a:t>
            </a:r>
          </a:p>
          <a:p>
            <a:pPr marL="34290" indent="0" algn="just">
              <a:spcBef>
                <a:spcPts val="1300"/>
              </a:spcBef>
              <a:buNone/>
            </a:pPr>
            <a:r>
              <a:rPr lang="en-US" dirty="0"/>
              <a:t>Step1:select the number of dimensions</a:t>
            </a:r>
          </a:p>
          <a:p>
            <a:pPr marL="34290" indent="0" algn="just">
              <a:spcBef>
                <a:spcPts val="1300"/>
              </a:spcBef>
              <a:buNone/>
            </a:pPr>
            <a:r>
              <a:rPr lang="en-US" dirty="0"/>
              <a:t>Step2: project words/sentence/document  to that space.</a:t>
            </a:r>
          </a:p>
          <a:p>
            <a:pPr marL="34290" indent="0" algn="just">
              <a:spcBef>
                <a:spcPts val="1300"/>
              </a:spcBef>
              <a:buNone/>
            </a:pPr>
            <a:r>
              <a:rPr lang="en-US" dirty="0"/>
              <a:t>Step3:compare the vectors</a:t>
            </a:r>
          </a:p>
        </p:txBody>
      </p:sp>
    </p:spTree>
    <p:extLst>
      <p:ext uri="{BB962C8B-B14F-4D97-AF65-F5344CB8AC3E}">
        <p14:creationId xmlns:p14="http://schemas.microsoft.com/office/powerpoint/2010/main" val="392434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a:t>
            </a:r>
          </a:p>
        </p:txBody>
      </p:sp>
      <p:sp>
        <p:nvSpPr>
          <p:cNvPr id="3" name="Content Placeholder 2"/>
          <p:cNvSpPr>
            <a:spLocks noGrp="1"/>
          </p:cNvSpPr>
          <p:nvPr>
            <p:ph idx="1"/>
          </p:nvPr>
        </p:nvSpPr>
        <p:spPr/>
        <p:txBody>
          <a:bodyPr>
            <a:normAutofit/>
          </a:bodyPr>
          <a:lstStyle/>
          <a:p>
            <a:pPr marL="34290" indent="0" algn="just">
              <a:spcBef>
                <a:spcPts val="1300"/>
              </a:spcBef>
              <a:buNone/>
            </a:pPr>
            <a:r>
              <a:rPr lang="en-US" dirty="0"/>
              <a:t>The vectorizing need the condition of orthogonality which means that the basis should be independent. How ever the words are correlated</a:t>
            </a:r>
          </a:p>
          <a:p>
            <a:pPr marL="34290" indent="0" algn="just">
              <a:spcBef>
                <a:spcPts val="1300"/>
              </a:spcBef>
              <a:buNone/>
            </a:pPr>
            <a:r>
              <a:rPr lang="en-US" dirty="0"/>
              <a:t>Considering each word as a vector make huge n-</a:t>
            </a:r>
            <a:r>
              <a:rPr lang="en-US" dirty="0" err="1"/>
              <a:t>dimentional</a:t>
            </a:r>
            <a:r>
              <a:rPr lang="en-US" dirty="0"/>
              <a:t> matrix.</a:t>
            </a:r>
          </a:p>
          <a:p>
            <a:pPr marL="34290" indent="0" algn="just">
              <a:spcBef>
                <a:spcPts val="1300"/>
              </a:spcBef>
              <a:buNone/>
            </a:pPr>
            <a:r>
              <a:rPr lang="en-US" dirty="0"/>
              <a:t>Projection on the basis does not respect the order of words.</a:t>
            </a:r>
          </a:p>
          <a:p>
            <a:pPr marL="34290" indent="0" algn="just">
              <a:spcBef>
                <a:spcPts val="1300"/>
              </a:spcBef>
              <a:buNone/>
            </a:pPr>
            <a:endParaRPr lang="en-US" dirty="0"/>
          </a:p>
          <a:p>
            <a:pPr marL="34290" indent="0" algn="just">
              <a:spcBef>
                <a:spcPts val="1300"/>
              </a:spcBef>
              <a:buNone/>
            </a:pPr>
            <a:r>
              <a:rPr lang="en-US" dirty="0"/>
              <a:t>John hits Mike</a:t>
            </a:r>
          </a:p>
          <a:p>
            <a:pPr marL="34290" indent="0" algn="just">
              <a:spcBef>
                <a:spcPts val="1300"/>
              </a:spcBef>
              <a:buNone/>
            </a:pPr>
            <a:r>
              <a:rPr lang="en-US" dirty="0"/>
              <a:t>Mike hits John </a:t>
            </a:r>
          </a:p>
          <a:p>
            <a:pPr marL="34290" indent="0" algn="just">
              <a:spcBef>
                <a:spcPts val="1300"/>
              </a:spcBef>
              <a:buNone/>
            </a:pPr>
            <a:r>
              <a:rPr lang="en-US" dirty="0"/>
              <a:t> </a:t>
            </a:r>
          </a:p>
        </p:txBody>
      </p:sp>
      <p:grpSp>
        <p:nvGrpSpPr>
          <p:cNvPr id="29" name="Group 28">
            <a:extLst>
              <a:ext uri="{FF2B5EF4-FFF2-40B4-BE49-F238E27FC236}">
                <a16:creationId xmlns:a16="http://schemas.microsoft.com/office/drawing/2014/main" id="{B5A54898-E523-A342-82F1-9787C7329C7F}"/>
              </a:ext>
            </a:extLst>
          </p:cNvPr>
          <p:cNvGrpSpPr/>
          <p:nvPr/>
        </p:nvGrpSpPr>
        <p:grpSpPr>
          <a:xfrm>
            <a:off x="5419243" y="2504998"/>
            <a:ext cx="3073828" cy="2226547"/>
            <a:chOff x="5419243" y="2504998"/>
            <a:chExt cx="3073828" cy="2226547"/>
          </a:xfrm>
        </p:grpSpPr>
        <p:sp>
          <p:nvSpPr>
            <p:cNvPr id="12" name="TextBox 11">
              <a:extLst>
                <a:ext uri="{FF2B5EF4-FFF2-40B4-BE49-F238E27FC236}">
                  <a16:creationId xmlns:a16="http://schemas.microsoft.com/office/drawing/2014/main" id="{B2BE9758-10EA-4247-B245-6039E30CD39B}"/>
                </a:ext>
              </a:extLst>
            </p:cNvPr>
            <p:cNvSpPr txBox="1"/>
            <p:nvPr/>
          </p:nvSpPr>
          <p:spPr>
            <a:xfrm>
              <a:off x="7904486" y="3764530"/>
              <a:ext cx="588585" cy="369332"/>
            </a:xfrm>
            <a:prstGeom prst="rect">
              <a:avLst/>
            </a:prstGeom>
            <a:noFill/>
          </p:spPr>
          <p:txBody>
            <a:bodyPr wrap="square" rtlCol="0">
              <a:spAutoFit/>
            </a:bodyPr>
            <a:lstStyle/>
            <a:p>
              <a:r>
                <a:rPr lang="en-US" dirty="0"/>
                <a:t>Hits</a:t>
              </a:r>
            </a:p>
          </p:txBody>
        </p:sp>
        <p:grpSp>
          <p:nvGrpSpPr>
            <p:cNvPr id="27" name="Group 26">
              <a:extLst>
                <a:ext uri="{FF2B5EF4-FFF2-40B4-BE49-F238E27FC236}">
                  <a16:creationId xmlns:a16="http://schemas.microsoft.com/office/drawing/2014/main" id="{2D311526-9F74-7E45-A1D4-59CD82E0A507}"/>
                </a:ext>
              </a:extLst>
            </p:cNvPr>
            <p:cNvGrpSpPr/>
            <p:nvPr/>
          </p:nvGrpSpPr>
          <p:grpSpPr>
            <a:xfrm>
              <a:off x="5419243" y="2504998"/>
              <a:ext cx="2813287" cy="2226547"/>
              <a:chOff x="6023330" y="2525729"/>
              <a:chExt cx="2813287" cy="2226547"/>
            </a:xfrm>
          </p:grpSpPr>
          <p:cxnSp>
            <p:nvCxnSpPr>
              <p:cNvPr id="5" name="Straight Arrow Connector 4">
                <a:extLst>
                  <a:ext uri="{FF2B5EF4-FFF2-40B4-BE49-F238E27FC236}">
                    <a16:creationId xmlns:a16="http://schemas.microsoft.com/office/drawing/2014/main" id="{0DB7D176-B72E-0146-B8B1-B22A47C4CC58}"/>
                  </a:ext>
                </a:extLst>
              </p:cNvPr>
              <p:cNvCxnSpPr/>
              <p:nvPr/>
            </p:nvCxnSpPr>
            <p:spPr>
              <a:xfrm flipV="1">
                <a:off x="7501180" y="2603715"/>
                <a:ext cx="0" cy="11623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FAC99A92-D15A-4E40-8BD6-5B0D98839CBE}"/>
                  </a:ext>
                </a:extLst>
              </p:cNvPr>
              <p:cNvCxnSpPr>
                <a:cxnSpLocks/>
              </p:cNvCxnSpPr>
              <p:nvPr/>
            </p:nvCxnSpPr>
            <p:spPr>
              <a:xfrm flipH="1">
                <a:off x="6635858" y="3766088"/>
                <a:ext cx="865322" cy="7071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DE910A9-C35F-7742-A5C3-40A0C2FC7493}"/>
                  </a:ext>
                </a:extLst>
              </p:cNvPr>
              <p:cNvCxnSpPr>
                <a:cxnSpLocks/>
              </p:cNvCxnSpPr>
              <p:nvPr/>
            </p:nvCxnSpPr>
            <p:spPr>
              <a:xfrm flipV="1">
                <a:off x="7501180" y="3766088"/>
                <a:ext cx="133543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AE354E3-FF4A-0A4D-B30F-7BC43D438155}"/>
                  </a:ext>
                </a:extLst>
              </p:cNvPr>
              <p:cNvSpPr txBox="1"/>
              <p:nvPr/>
            </p:nvSpPr>
            <p:spPr>
              <a:xfrm>
                <a:off x="6844740" y="2525729"/>
                <a:ext cx="821410" cy="369332"/>
              </a:xfrm>
              <a:prstGeom prst="rect">
                <a:avLst/>
              </a:prstGeom>
              <a:noFill/>
            </p:spPr>
            <p:txBody>
              <a:bodyPr wrap="square" rtlCol="0">
                <a:spAutoFit/>
              </a:bodyPr>
              <a:lstStyle/>
              <a:p>
                <a:r>
                  <a:rPr lang="en-US" dirty="0"/>
                  <a:t>John</a:t>
                </a:r>
              </a:p>
            </p:txBody>
          </p:sp>
          <p:sp>
            <p:nvSpPr>
              <p:cNvPr id="11" name="TextBox 10">
                <a:extLst>
                  <a:ext uri="{FF2B5EF4-FFF2-40B4-BE49-F238E27FC236}">
                    <a16:creationId xmlns:a16="http://schemas.microsoft.com/office/drawing/2014/main" id="{6A669A8A-DF4F-DB41-80D5-BFE56AFA3DF5}"/>
                  </a:ext>
                </a:extLst>
              </p:cNvPr>
              <p:cNvSpPr txBox="1"/>
              <p:nvPr/>
            </p:nvSpPr>
            <p:spPr>
              <a:xfrm>
                <a:off x="6023330" y="4382944"/>
                <a:ext cx="821410" cy="369332"/>
              </a:xfrm>
              <a:prstGeom prst="rect">
                <a:avLst/>
              </a:prstGeom>
              <a:noFill/>
            </p:spPr>
            <p:txBody>
              <a:bodyPr wrap="square" rtlCol="0">
                <a:spAutoFit/>
              </a:bodyPr>
              <a:lstStyle/>
              <a:p>
                <a:r>
                  <a:rPr lang="en-US" dirty="0"/>
                  <a:t>Mike</a:t>
                </a:r>
              </a:p>
            </p:txBody>
          </p:sp>
          <p:sp>
            <p:nvSpPr>
              <p:cNvPr id="13" name="Oval 12">
                <a:extLst>
                  <a:ext uri="{FF2B5EF4-FFF2-40B4-BE49-F238E27FC236}">
                    <a16:creationId xmlns:a16="http://schemas.microsoft.com/office/drawing/2014/main" id="{98B98A9F-9BF7-2A4F-89CB-FBC4ABC167D8}"/>
                  </a:ext>
                </a:extLst>
              </p:cNvPr>
              <p:cNvSpPr/>
              <p:nvPr/>
            </p:nvSpPr>
            <p:spPr>
              <a:xfrm>
                <a:off x="7777288" y="3553449"/>
                <a:ext cx="129497" cy="178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1DD8E5B0-D886-ED47-9644-6DFC9BFE88A3}"/>
                  </a:ext>
                </a:extLst>
              </p:cNvPr>
              <p:cNvCxnSpPr/>
              <p:nvPr/>
            </p:nvCxnSpPr>
            <p:spPr>
              <a:xfrm>
                <a:off x="7068519" y="4119653"/>
                <a:ext cx="804620"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DD5AF6B-6D1B-3040-854A-CA9D2F3C4787}"/>
                  </a:ext>
                </a:extLst>
              </p:cNvPr>
              <p:cNvCxnSpPr>
                <a:cxnSpLocks/>
              </p:cNvCxnSpPr>
              <p:nvPr/>
            </p:nvCxnSpPr>
            <p:spPr>
              <a:xfrm flipV="1">
                <a:off x="7883609" y="3766420"/>
                <a:ext cx="337561" cy="308629"/>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AD2C652B-968A-1343-8B9D-4FB2D6DEDE2C}"/>
                  </a:ext>
                </a:extLst>
              </p:cNvPr>
              <p:cNvCxnSpPr>
                <a:cxnSpLocks/>
              </p:cNvCxnSpPr>
              <p:nvPr/>
            </p:nvCxnSpPr>
            <p:spPr>
              <a:xfrm>
                <a:off x="7799590" y="3587671"/>
                <a:ext cx="2929" cy="50596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7BC34F37-D6E1-A144-AE9D-ABF1BDDAE886}"/>
                  </a:ext>
                </a:extLst>
              </p:cNvPr>
              <p:cNvCxnSpPr>
                <a:cxnSpLocks/>
              </p:cNvCxnSpPr>
              <p:nvPr/>
            </p:nvCxnSpPr>
            <p:spPr>
              <a:xfrm flipH="1" flipV="1">
                <a:off x="7560335" y="3791922"/>
                <a:ext cx="263530" cy="30171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F13F8EF-D3BE-DF45-A6B7-A13E2BB8E9B7}"/>
                  </a:ext>
                </a:extLst>
              </p:cNvPr>
              <p:cNvCxnSpPr>
                <a:cxnSpLocks/>
              </p:cNvCxnSpPr>
              <p:nvPr/>
            </p:nvCxnSpPr>
            <p:spPr>
              <a:xfrm flipH="1" flipV="1">
                <a:off x="7534319" y="3297554"/>
                <a:ext cx="263530" cy="301714"/>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722058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a:t>
            </a:r>
          </a:p>
        </p:txBody>
      </p:sp>
      <p:sp>
        <p:nvSpPr>
          <p:cNvPr id="3" name="Content Placeholder 2"/>
          <p:cNvSpPr>
            <a:spLocks noGrp="1"/>
          </p:cNvSpPr>
          <p:nvPr>
            <p:ph idx="1"/>
          </p:nvPr>
        </p:nvSpPr>
        <p:spPr/>
        <p:txBody>
          <a:bodyPr/>
          <a:lstStyle/>
          <a:p>
            <a:pPr>
              <a:spcBef>
                <a:spcPts val="1300"/>
              </a:spcBef>
              <a:buClr>
                <a:srgbClr val="595959"/>
              </a:buClr>
            </a:pPr>
            <a:r>
              <a:rPr lang="en-US" dirty="0"/>
              <a:t>Information retrieval vs Label prediction</a:t>
            </a:r>
          </a:p>
          <a:p>
            <a:pPr>
              <a:spcBef>
                <a:spcPts val="1300"/>
              </a:spcBef>
              <a:buClr>
                <a:srgbClr val="595959"/>
              </a:buClr>
            </a:pPr>
            <a:r>
              <a:rPr lang="en-US" dirty="0"/>
              <a:t>Binary similarity</a:t>
            </a:r>
          </a:p>
          <a:p>
            <a:pPr>
              <a:spcBef>
                <a:spcPts val="1300"/>
              </a:spcBef>
              <a:buClr>
                <a:srgbClr val="595959"/>
              </a:buClr>
            </a:pPr>
            <a:r>
              <a:rPr lang="en-US" dirty="0"/>
              <a:t>TF</a:t>
            </a:r>
          </a:p>
          <a:p>
            <a:pPr>
              <a:spcBef>
                <a:spcPts val="1300"/>
              </a:spcBef>
              <a:buClr>
                <a:srgbClr val="595959"/>
              </a:buClr>
            </a:pPr>
            <a:r>
              <a:rPr lang="en-US" dirty="0"/>
              <a:t>TF-IDF</a:t>
            </a:r>
          </a:p>
          <a:p>
            <a:pPr>
              <a:spcBef>
                <a:spcPts val="1300"/>
              </a:spcBef>
              <a:buClr>
                <a:srgbClr val="595959"/>
              </a:buClr>
            </a:pPr>
            <a:r>
              <a:rPr lang="en-US" dirty="0"/>
              <a:t>Cosine similarity</a:t>
            </a:r>
          </a:p>
          <a:p>
            <a:pPr>
              <a:spcBef>
                <a:spcPts val="1300"/>
              </a:spcBef>
              <a:buClr>
                <a:srgbClr val="595959"/>
              </a:buClr>
            </a:pPr>
            <a:r>
              <a:rPr lang="en-US" dirty="0"/>
              <a:t>LSA</a:t>
            </a:r>
          </a:p>
        </p:txBody>
      </p:sp>
    </p:spTree>
    <p:extLst>
      <p:ext uri="{BB962C8B-B14F-4D97-AF65-F5344CB8AC3E}">
        <p14:creationId xmlns:p14="http://schemas.microsoft.com/office/powerpoint/2010/main" val="1717733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LSA</a:t>
            </a:r>
          </a:p>
        </p:txBody>
      </p:sp>
      <p:sp>
        <p:nvSpPr>
          <p:cNvPr id="3" name="Content Placeholder 2"/>
          <p:cNvSpPr>
            <a:spLocks noGrp="1"/>
          </p:cNvSpPr>
          <p:nvPr>
            <p:ph idx="1"/>
          </p:nvPr>
        </p:nvSpPr>
        <p:spPr/>
        <p:txBody>
          <a:bodyPr>
            <a:normAutofit lnSpcReduction="10000"/>
          </a:bodyPr>
          <a:lstStyle/>
          <a:p>
            <a:pPr>
              <a:lnSpc>
                <a:spcPct val="90000"/>
              </a:lnSpc>
            </a:pPr>
            <a:r>
              <a:rPr lang="en-GB" altLang="en-US" u="sng" dirty="0">
                <a:latin typeface="Helvetica" pitchFamily="2" charset="0"/>
              </a:rPr>
              <a:t>Synonyms</a:t>
            </a:r>
            <a:r>
              <a:rPr lang="en-GB" altLang="en-US" dirty="0">
                <a:latin typeface="Helvetica" pitchFamily="2" charset="0"/>
              </a:rPr>
              <a:t>: separate words that have the same meaning.</a:t>
            </a:r>
          </a:p>
          <a:p>
            <a:pPr lvl="1">
              <a:lnSpc>
                <a:spcPct val="90000"/>
              </a:lnSpc>
            </a:pPr>
            <a:r>
              <a:rPr lang="en-GB" altLang="en-US" dirty="0">
                <a:latin typeface="Helvetica" pitchFamily="2" charset="0"/>
              </a:rPr>
              <a:t>E.g. ‘car’ &amp; ‘automobile’</a:t>
            </a:r>
          </a:p>
          <a:p>
            <a:pPr lvl="1">
              <a:lnSpc>
                <a:spcPct val="90000"/>
              </a:lnSpc>
            </a:pPr>
            <a:r>
              <a:rPr lang="en-US" altLang="en-US" dirty="0">
                <a:latin typeface="Helvetica" pitchFamily="2" charset="0"/>
              </a:rPr>
              <a:t>They tend to reduce recall</a:t>
            </a:r>
          </a:p>
          <a:p>
            <a:pPr lvl="1">
              <a:lnSpc>
                <a:spcPct val="90000"/>
              </a:lnSpc>
            </a:pPr>
            <a:endParaRPr lang="en-US" altLang="en-US" dirty="0">
              <a:latin typeface="Helvetica" pitchFamily="2" charset="0"/>
            </a:endParaRPr>
          </a:p>
          <a:p>
            <a:pPr lvl="1">
              <a:lnSpc>
                <a:spcPct val="90000"/>
              </a:lnSpc>
            </a:pPr>
            <a:endParaRPr lang="en-US" altLang="en-US" dirty="0">
              <a:latin typeface="Helvetica" pitchFamily="2" charset="0"/>
            </a:endParaRPr>
          </a:p>
          <a:p>
            <a:pPr lvl="1">
              <a:lnSpc>
                <a:spcPct val="90000"/>
              </a:lnSpc>
            </a:pPr>
            <a:endParaRPr lang="en-US" altLang="en-US" dirty="0">
              <a:latin typeface="Helvetica" pitchFamily="2" charset="0"/>
            </a:endParaRPr>
          </a:p>
          <a:p>
            <a:pPr>
              <a:lnSpc>
                <a:spcPct val="90000"/>
              </a:lnSpc>
            </a:pPr>
            <a:r>
              <a:rPr lang="en-US" altLang="en-US" u="sng" dirty="0" err="1">
                <a:latin typeface="Helvetica" pitchFamily="2" charset="0"/>
              </a:rPr>
              <a:t>Polysems</a:t>
            </a:r>
            <a:r>
              <a:rPr lang="en-US" altLang="en-US" dirty="0">
                <a:latin typeface="Helvetica" pitchFamily="2" charset="0"/>
              </a:rPr>
              <a:t>: words with multiple meanings</a:t>
            </a:r>
          </a:p>
          <a:p>
            <a:pPr lvl="1">
              <a:lnSpc>
                <a:spcPct val="90000"/>
              </a:lnSpc>
            </a:pPr>
            <a:r>
              <a:rPr lang="en-US" altLang="en-US" dirty="0">
                <a:latin typeface="Helvetica" pitchFamily="2" charset="0"/>
              </a:rPr>
              <a:t>E.g. ‘</a:t>
            </a:r>
            <a:r>
              <a:rPr lang="en-US" altLang="en-US" dirty="0" err="1">
                <a:latin typeface="Helvetica" pitchFamily="2" charset="0"/>
              </a:rPr>
              <a:t>saturn</a:t>
            </a:r>
            <a:r>
              <a:rPr lang="en-US" altLang="en-US" dirty="0">
                <a:latin typeface="Helvetica" pitchFamily="2" charset="0"/>
              </a:rPr>
              <a:t>’</a:t>
            </a:r>
          </a:p>
          <a:p>
            <a:pPr lvl="1">
              <a:lnSpc>
                <a:spcPct val="90000"/>
              </a:lnSpc>
            </a:pPr>
            <a:r>
              <a:rPr lang="en-US" altLang="en-US" dirty="0">
                <a:latin typeface="Helvetica" pitchFamily="2" charset="0"/>
              </a:rPr>
              <a:t>They tend to reduce precision</a:t>
            </a:r>
          </a:p>
          <a:p>
            <a:pPr lvl="1">
              <a:lnSpc>
                <a:spcPct val="90000"/>
              </a:lnSpc>
            </a:pPr>
            <a:endParaRPr lang="en-US" altLang="en-US" dirty="0">
              <a:latin typeface="Helvetica" pitchFamily="2" charset="0"/>
            </a:endParaRPr>
          </a:p>
          <a:p>
            <a:pPr lvl="1">
              <a:lnSpc>
                <a:spcPct val="90000"/>
              </a:lnSpc>
            </a:pPr>
            <a:endParaRPr lang="en-US" altLang="en-US" dirty="0">
              <a:latin typeface="Helvetica" pitchFamily="2" charset="0"/>
            </a:endParaRPr>
          </a:p>
          <a:p>
            <a:pPr lvl="1">
              <a:lnSpc>
                <a:spcPct val="90000"/>
              </a:lnSpc>
            </a:pPr>
            <a:endParaRPr lang="en-US" altLang="en-US" dirty="0">
              <a:latin typeface="Helvetica" pitchFamily="2" charset="0"/>
            </a:endParaRPr>
          </a:p>
          <a:p>
            <a:pPr algn="ctr">
              <a:lnSpc>
                <a:spcPct val="90000"/>
              </a:lnSpc>
              <a:buFontTx/>
              <a:buNone/>
            </a:pPr>
            <a:r>
              <a:rPr lang="en-US" altLang="en-US" dirty="0">
                <a:latin typeface="Helvetica" pitchFamily="2" charset="0"/>
                <a:sym typeface="Wingdings" pitchFamily="2" charset="2"/>
              </a:rPr>
              <a:t> </a:t>
            </a:r>
            <a:r>
              <a:rPr lang="en-US" altLang="en-US" dirty="0">
                <a:solidFill>
                  <a:srgbClr val="FF0000"/>
                </a:solidFill>
                <a:latin typeface="Helvetica" pitchFamily="2" charset="0"/>
                <a:sym typeface="Wingdings" pitchFamily="2" charset="2"/>
              </a:rPr>
              <a:t>In general: there is a disconnect between </a:t>
            </a:r>
            <a:r>
              <a:rPr lang="en-US" altLang="en-US" i="1" u="sng" dirty="0">
                <a:solidFill>
                  <a:srgbClr val="FF0000"/>
                </a:solidFill>
                <a:latin typeface="Helvetica" pitchFamily="2" charset="0"/>
                <a:sym typeface="Wingdings" pitchFamily="2" charset="2"/>
              </a:rPr>
              <a:t>topics</a:t>
            </a:r>
            <a:r>
              <a:rPr lang="en-US" altLang="en-US" dirty="0">
                <a:solidFill>
                  <a:srgbClr val="FF0000"/>
                </a:solidFill>
                <a:latin typeface="Helvetica" pitchFamily="2" charset="0"/>
                <a:sym typeface="Wingdings" pitchFamily="2" charset="2"/>
              </a:rPr>
              <a:t> and </a:t>
            </a:r>
            <a:r>
              <a:rPr lang="en-US" altLang="en-US" i="1" u="sng" dirty="0">
                <a:solidFill>
                  <a:srgbClr val="FF0000"/>
                </a:solidFill>
                <a:latin typeface="Helvetica" pitchFamily="2" charset="0"/>
                <a:sym typeface="Wingdings" pitchFamily="2" charset="2"/>
              </a:rPr>
              <a:t>words</a:t>
            </a:r>
            <a:endParaRPr lang="en-US" altLang="en-US" i="1" u="sng" dirty="0">
              <a:solidFill>
                <a:srgbClr val="FF0000"/>
              </a:solidFill>
              <a:latin typeface="Helvetica" pitchFamily="2" charset="0"/>
            </a:endParaRPr>
          </a:p>
        </p:txBody>
      </p:sp>
      <p:pic>
        <p:nvPicPr>
          <p:cNvPr id="5" name="Picture 13">
            <a:extLst>
              <a:ext uri="{FF2B5EF4-FFF2-40B4-BE49-F238E27FC236}">
                <a16:creationId xmlns:a16="http://schemas.microsoft.com/office/drawing/2014/main" id="{6FA30FC5-EDB7-7649-A211-0CE4487E895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080780"/>
            <a:ext cx="3207616" cy="48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pic>
        <p:nvPicPr>
          <p:cNvPr id="6" name="Picture 13">
            <a:extLst>
              <a:ext uri="{FF2B5EF4-FFF2-40B4-BE49-F238E27FC236}">
                <a16:creationId xmlns:a16="http://schemas.microsoft.com/office/drawing/2014/main" id="{8DA68FA3-BC90-BF4A-B5F4-DC66D709E26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1971" y="3512997"/>
            <a:ext cx="3799897" cy="490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Tree>
    <p:extLst>
      <p:ext uri="{BB962C8B-B14F-4D97-AF65-F5344CB8AC3E}">
        <p14:creationId xmlns:p14="http://schemas.microsoft.com/office/powerpoint/2010/main" val="537490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normAutofit/>
          </a:bodyPr>
          <a:lstStyle/>
          <a:p>
            <a:pPr marL="782638" lvl="1">
              <a:lnSpc>
                <a:spcPct val="90000"/>
              </a:lnSpc>
            </a:pPr>
            <a:r>
              <a:rPr lang="en-US" altLang="en-US" dirty="0"/>
              <a:t>Term-document matrices are very large But the number of topics that people talk about is small (in some sense)</a:t>
            </a:r>
          </a:p>
          <a:p>
            <a:pPr marL="1182688" lvl="2">
              <a:lnSpc>
                <a:spcPct val="90000"/>
              </a:lnSpc>
            </a:pPr>
            <a:r>
              <a:rPr lang="en-US" altLang="en-US" dirty="0"/>
              <a:t>Clothes, movies, politics, …</a:t>
            </a:r>
          </a:p>
          <a:p>
            <a:pPr marL="954088" lvl="2" indent="0">
              <a:lnSpc>
                <a:spcPct val="90000"/>
              </a:lnSpc>
              <a:buNone/>
            </a:pPr>
            <a:endParaRPr lang="en-US" altLang="en-US" dirty="0"/>
          </a:p>
          <a:p>
            <a:pPr marL="782638" lvl="1">
              <a:lnSpc>
                <a:spcPct val="90000"/>
              </a:lnSpc>
            </a:pPr>
            <a:r>
              <a:rPr lang="en-US" altLang="en-US" dirty="0"/>
              <a:t>Can we represent the term-document space by a lower dimensional latent space?</a:t>
            </a:r>
          </a:p>
          <a:p>
            <a:pPr marL="782638" lvl="1">
              <a:lnSpc>
                <a:spcPct val="90000"/>
              </a:lnSpc>
            </a:pPr>
            <a:endParaRPr lang="en-US" altLang="en-US" dirty="0"/>
          </a:p>
          <a:p>
            <a:pPr marL="782638" lvl="1">
              <a:lnSpc>
                <a:spcPct val="90000"/>
              </a:lnSpc>
            </a:pPr>
            <a:endParaRPr lang="en-US" altLang="en-US" dirty="0"/>
          </a:p>
          <a:p>
            <a:pPr marL="34290" indent="0" algn="just">
              <a:spcBef>
                <a:spcPts val="1300"/>
              </a:spcBef>
              <a:buNone/>
            </a:pPr>
            <a:r>
              <a:rPr lang="en-US" dirty="0"/>
              <a:t> </a:t>
            </a:r>
          </a:p>
        </p:txBody>
      </p:sp>
    </p:spTree>
    <p:extLst>
      <p:ext uri="{BB962C8B-B14F-4D97-AF65-F5344CB8AC3E}">
        <p14:creationId xmlns:p14="http://schemas.microsoft.com/office/powerpoint/2010/main" val="4188710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LSA</a:t>
            </a:r>
          </a:p>
        </p:txBody>
      </p:sp>
      <p:sp>
        <p:nvSpPr>
          <p:cNvPr id="3" name="Content Placeholder 2"/>
          <p:cNvSpPr>
            <a:spLocks noGrp="1"/>
          </p:cNvSpPr>
          <p:nvPr>
            <p:ph idx="1"/>
          </p:nvPr>
        </p:nvSpPr>
        <p:spPr/>
        <p:txBody>
          <a:bodyPr>
            <a:normAutofit/>
          </a:bodyPr>
          <a:lstStyle/>
          <a:p>
            <a:r>
              <a:rPr lang="en-GB" altLang="en-US" dirty="0">
                <a:latin typeface="Arial" panose="020B0604020202020204" pitchFamily="34" charset="0"/>
                <a:cs typeface="Arial" panose="020B0604020202020204" pitchFamily="34" charset="0"/>
              </a:rPr>
              <a:t>LSA aims to discover something about the </a:t>
            </a:r>
            <a:r>
              <a:rPr lang="en-GB" altLang="en-US" u="sng" dirty="0">
                <a:latin typeface="Arial" panose="020B0604020202020204" pitchFamily="34" charset="0"/>
                <a:cs typeface="Arial" panose="020B0604020202020204" pitchFamily="34" charset="0"/>
              </a:rPr>
              <a:t>meaning</a:t>
            </a:r>
            <a:r>
              <a:rPr lang="en-GB" altLang="en-US" dirty="0">
                <a:latin typeface="Arial" panose="020B0604020202020204" pitchFamily="34" charset="0"/>
                <a:cs typeface="Arial" panose="020B0604020202020204" pitchFamily="34" charset="0"/>
              </a:rPr>
              <a:t> behind the words; about the </a:t>
            </a:r>
            <a:r>
              <a:rPr lang="en-GB" altLang="en-US" u="sng" dirty="0">
                <a:latin typeface="Arial" panose="020B0604020202020204" pitchFamily="34" charset="0"/>
                <a:cs typeface="Arial" panose="020B0604020202020204" pitchFamily="34" charset="0"/>
              </a:rPr>
              <a:t>topics</a:t>
            </a:r>
            <a:r>
              <a:rPr lang="en-GB" altLang="en-US" dirty="0">
                <a:latin typeface="Arial" panose="020B0604020202020204" pitchFamily="34" charset="0"/>
                <a:cs typeface="Arial" panose="020B0604020202020204" pitchFamily="34" charset="0"/>
              </a:rPr>
              <a:t> in the documents.</a:t>
            </a:r>
          </a:p>
          <a:p>
            <a:r>
              <a:rPr lang="en-GB" altLang="en-US" dirty="0">
                <a:latin typeface="Arial" panose="020B0604020202020204" pitchFamily="34" charset="0"/>
                <a:cs typeface="Arial" panose="020B0604020202020204" pitchFamily="34" charset="0"/>
              </a:rPr>
              <a:t>What is the difference between topics and words?</a:t>
            </a:r>
          </a:p>
          <a:p>
            <a:pPr lvl="1"/>
            <a:r>
              <a:rPr lang="en-GB" altLang="en-US" dirty="0">
                <a:latin typeface="Arial" panose="020B0604020202020204" pitchFamily="34" charset="0"/>
                <a:cs typeface="Arial" panose="020B0604020202020204" pitchFamily="34" charset="0"/>
              </a:rPr>
              <a:t>Words are observable</a:t>
            </a:r>
          </a:p>
          <a:p>
            <a:pPr lvl="1"/>
            <a:r>
              <a:rPr lang="en-GB" altLang="en-US" dirty="0">
                <a:latin typeface="Arial" panose="020B0604020202020204" pitchFamily="34" charset="0"/>
                <a:cs typeface="Arial" panose="020B0604020202020204" pitchFamily="34" charset="0"/>
              </a:rPr>
              <a:t>Topics are not. They are </a:t>
            </a:r>
            <a:r>
              <a:rPr lang="en-GB" altLang="en-US" u="sng" dirty="0">
                <a:latin typeface="Arial" panose="020B0604020202020204" pitchFamily="34" charset="0"/>
                <a:cs typeface="Arial" panose="020B0604020202020204" pitchFamily="34" charset="0"/>
              </a:rPr>
              <a:t>latent</a:t>
            </a:r>
            <a:r>
              <a:rPr lang="en-GB" alt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04700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Algebra review of 101-course</a:t>
            </a:r>
          </a:p>
        </p:txBody>
      </p:sp>
      <p:sp>
        <p:nvSpPr>
          <p:cNvPr id="3" name="Content Placeholder 2"/>
          <p:cNvSpPr>
            <a:spLocks noGrp="1"/>
          </p:cNvSpPr>
          <p:nvPr>
            <p:ph idx="1"/>
          </p:nvPr>
        </p:nvSpPr>
        <p:spPr/>
        <p:txBody>
          <a:bodyPr>
            <a:normAutofit/>
          </a:bodyPr>
          <a:lstStyle/>
          <a:p>
            <a:r>
              <a:rPr lang="en-US" altLang="en-US" b="1" dirty="0">
                <a:solidFill>
                  <a:srgbClr val="FF3300"/>
                </a:solidFill>
              </a:rPr>
              <a:t>Eigenvectors </a:t>
            </a:r>
            <a:r>
              <a:rPr lang="en-US" altLang="en-US" dirty="0"/>
              <a:t>(for a square </a:t>
            </a:r>
            <a:r>
              <a:rPr lang="en-US" altLang="en-US" i="1" dirty="0" err="1">
                <a:latin typeface="Times" pitchFamily="2" charset="0"/>
                <a:sym typeface="Times" pitchFamily="2" charset="0"/>
              </a:rPr>
              <a:t>m</a:t>
            </a:r>
            <a:r>
              <a:rPr lang="en-US" altLang="en-US" dirty="0" err="1">
                <a:latin typeface="Symbol" pitchFamily="2" charset="2"/>
                <a:sym typeface="Symbol" pitchFamily="2" charset="2"/>
              </a:rPr>
              <a:t>×</a:t>
            </a:r>
            <a:r>
              <a:rPr lang="en-US" altLang="en-US" i="1" dirty="0" err="1">
                <a:latin typeface="Times" pitchFamily="2" charset="0"/>
                <a:sym typeface="Times" pitchFamily="2" charset="0"/>
              </a:rPr>
              <a:t>m</a:t>
            </a:r>
            <a:r>
              <a:rPr lang="en-US" altLang="en-US" dirty="0"/>
              <a:t> matrix </a:t>
            </a:r>
            <a:r>
              <a:rPr lang="en-US" altLang="en-US" b="1" dirty="0">
                <a:latin typeface="Times" pitchFamily="2" charset="0"/>
                <a:sym typeface="Times" pitchFamily="2" charset="0"/>
              </a:rPr>
              <a:t>S</a:t>
            </a:r>
            <a:r>
              <a:rPr lang="en-US" altLang="en-US" dirty="0"/>
              <a:t>)</a:t>
            </a:r>
          </a:p>
          <a:p>
            <a:endParaRPr lang="en-US" altLang="en-US" dirty="0"/>
          </a:p>
          <a:p>
            <a:pPr marL="34290" indent="0" algn="just">
              <a:spcBef>
                <a:spcPts val="1300"/>
              </a:spcBef>
              <a:buNone/>
            </a:pPr>
            <a:r>
              <a:rPr lang="en-US" dirty="0"/>
              <a:t> </a:t>
            </a:r>
          </a:p>
        </p:txBody>
      </p:sp>
      <p:pic>
        <p:nvPicPr>
          <p:cNvPr id="5" name="Picture 19">
            <a:extLst>
              <a:ext uri="{FF2B5EF4-FFF2-40B4-BE49-F238E27FC236}">
                <a16:creationId xmlns:a16="http://schemas.microsoft.com/office/drawing/2014/main" id="{2C998F0B-0B89-6241-A65F-97789106D60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4701" y="1734415"/>
            <a:ext cx="12144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6" name="Rectangle 24">
            <a:extLst>
              <a:ext uri="{FF2B5EF4-FFF2-40B4-BE49-F238E27FC236}">
                <a16:creationId xmlns:a16="http://schemas.microsoft.com/office/drawing/2014/main" id="{112A45B2-9C93-244B-A6DE-0E4AFA80A205}"/>
              </a:ext>
            </a:extLst>
          </p:cNvPr>
          <p:cNvSpPr>
            <a:spLocks/>
          </p:cNvSpPr>
          <p:nvPr/>
        </p:nvSpPr>
        <p:spPr bwMode="auto">
          <a:xfrm>
            <a:off x="3751897" y="2196200"/>
            <a:ext cx="14311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lvl1pPr marL="39688">
              <a:defRPr sz="1200">
                <a:solidFill>
                  <a:schemeClr val="tx1"/>
                </a:solidFill>
                <a:latin typeface="Lucida Grande" panose="020B0600040502020204" pitchFamily="34" charset="0"/>
              </a:defRPr>
            </a:lvl1pPr>
            <a:lvl2pPr>
              <a:defRPr sz="1200">
                <a:solidFill>
                  <a:schemeClr val="tx1"/>
                </a:solidFill>
                <a:latin typeface="Lucida Grande" panose="020B0600040502020204" pitchFamily="34" charset="0"/>
              </a:defRPr>
            </a:lvl2pPr>
            <a:lvl3pPr>
              <a:defRPr sz="1200">
                <a:solidFill>
                  <a:schemeClr val="tx1"/>
                </a:solidFill>
                <a:latin typeface="Lucida Grande" panose="020B0600040502020204" pitchFamily="34" charset="0"/>
              </a:defRPr>
            </a:lvl3pPr>
            <a:lvl4pPr>
              <a:defRPr sz="1200">
                <a:solidFill>
                  <a:schemeClr val="tx1"/>
                </a:solidFill>
                <a:latin typeface="Lucida Grande" panose="020B0600040502020204" pitchFamily="34" charset="0"/>
              </a:defRPr>
            </a:lvl4pPr>
            <a:lvl5pPr>
              <a:defRPr sz="1200">
                <a:solidFill>
                  <a:schemeClr val="tx1"/>
                </a:solidFill>
                <a:latin typeface="Lucida Grande" panose="020B0600040502020204" pitchFamily="34" charset="0"/>
              </a:defRPr>
            </a:lvl5pPr>
            <a:lvl6pPr fontAlgn="base">
              <a:spcBef>
                <a:spcPct val="0"/>
              </a:spcBef>
              <a:spcAft>
                <a:spcPct val="0"/>
              </a:spcAft>
              <a:defRPr sz="1200">
                <a:solidFill>
                  <a:schemeClr val="tx1"/>
                </a:solidFill>
                <a:latin typeface="Lucida Grande" panose="020B0600040502020204" pitchFamily="34" charset="0"/>
              </a:defRPr>
            </a:lvl6pPr>
            <a:lvl7pPr fontAlgn="base">
              <a:spcBef>
                <a:spcPct val="0"/>
              </a:spcBef>
              <a:spcAft>
                <a:spcPct val="0"/>
              </a:spcAft>
              <a:defRPr sz="1200">
                <a:solidFill>
                  <a:schemeClr val="tx1"/>
                </a:solidFill>
                <a:latin typeface="Lucida Grande" panose="020B0600040502020204" pitchFamily="34" charset="0"/>
              </a:defRPr>
            </a:lvl7pPr>
            <a:lvl8pPr fontAlgn="base">
              <a:spcBef>
                <a:spcPct val="0"/>
              </a:spcBef>
              <a:spcAft>
                <a:spcPct val="0"/>
              </a:spcAft>
              <a:defRPr sz="1200">
                <a:solidFill>
                  <a:schemeClr val="tx1"/>
                </a:solidFill>
                <a:latin typeface="Lucida Grande" panose="020B0600040502020204" pitchFamily="34" charset="0"/>
              </a:defRPr>
            </a:lvl8pPr>
            <a:lvl9pPr fontAlgn="base">
              <a:spcBef>
                <a:spcPct val="0"/>
              </a:spcBef>
              <a:spcAft>
                <a:spcPct val="0"/>
              </a:spcAft>
              <a:defRPr sz="1200">
                <a:solidFill>
                  <a:schemeClr val="tx1"/>
                </a:solidFill>
                <a:latin typeface="Lucida Grande" panose="020B0600040502020204" pitchFamily="34" charset="0"/>
              </a:defRPr>
            </a:lvl9pPr>
          </a:lstStyle>
          <a:p>
            <a:pPr algn="ctr"/>
            <a:r>
              <a:rPr lang="en-US" altLang="en-US" sz="2000" dirty="0">
                <a:latin typeface="Trebuchet MS" panose="020B0703020202090204" pitchFamily="34" charset="0"/>
                <a:ea typeface="Trebuchet MS" panose="020B0703020202090204" pitchFamily="34" charset="0"/>
                <a:cs typeface="Trebuchet MS" panose="020B0703020202090204" pitchFamily="34" charset="0"/>
                <a:sym typeface="Trebuchet MS" panose="020B0703020202090204" pitchFamily="34" charset="0"/>
              </a:rPr>
              <a:t>eigenvector</a:t>
            </a:r>
          </a:p>
        </p:txBody>
      </p:sp>
      <p:sp>
        <p:nvSpPr>
          <p:cNvPr id="7" name="Rectangle 22">
            <a:extLst>
              <a:ext uri="{FF2B5EF4-FFF2-40B4-BE49-F238E27FC236}">
                <a16:creationId xmlns:a16="http://schemas.microsoft.com/office/drawing/2014/main" id="{C7557366-97D1-F04F-B54D-3BADD2114996}"/>
              </a:ext>
            </a:extLst>
          </p:cNvPr>
          <p:cNvSpPr>
            <a:spLocks/>
          </p:cNvSpPr>
          <p:nvPr/>
        </p:nvSpPr>
        <p:spPr bwMode="auto">
          <a:xfrm>
            <a:off x="5380326" y="2196200"/>
            <a:ext cx="13795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lvl1pPr marL="39688">
              <a:defRPr sz="1200">
                <a:solidFill>
                  <a:schemeClr val="tx1"/>
                </a:solidFill>
                <a:latin typeface="Lucida Grande" panose="020B0600040502020204" pitchFamily="34" charset="0"/>
              </a:defRPr>
            </a:lvl1pPr>
            <a:lvl2pPr>
              <a:defRPr sz="1200">
                <a:solidFill>
                  <a:schemeClr val="tx1"/>
                </a:solidFill>
                <a:latin typeface="Lucida Grande" panose="020B0600040502020204" pitchFamily="34" charset="0"/>
              </a:defRPr>
            </a:lvl2pPr>
            <a:lvl3pPr>
              <a:defRPr sz="1200">
                <a:solidFill>
                  <a:schemeClr val="tx1"/>
                </a:solidFill>
                <a:latin typeface="Lucida Grande" panose="020B0600040502020204" pitchFamily="34" charset="0"/>
              </a:defRPr>
            </a:lvl3pPr>
            <a:lvl4pPr>
              <a:defRPr sz="1200">
                <a:solidFill>
                  <a:schemeClr val="tx1"/>
                </a:solidFill>
                <a:latin typeface="Lucida Grande" panose="020B0600040502020204" pitchFamily="34" charset="0"/>
              </a:defRPr>
            </a:lvl4pPr>
            <a:lvl5pPr>
              <a:defRPr sz="1200">
                <a:solidFill>
                  <a:schemeClr val="tx1"/>
                </a:solidFill>
                <a:latin typeface="Lucida Grande" panose="020B0600040502020204" pitchFamily="34" charset="0"/>
              </a:defRPr>
            </a:lvl5pPr>
            <a:lvl6pPr fontAlgn="base">
              <a:spcBef>
                <a:spcPct val="0"/>
              </a:spcBef>
              <a:spcAft>
                <a:spcPct val="0"/>
              </a:spcAft>
              <a:defRPr sz="1200">
                <a:solidFill>
                  <a:schemeClr val="tx1"/>
                </a:solidFill>
                <a:latin typeface="Lucida Grande" panose="020B0600040502020204" pitchFamily="34" charset="0"/>
              </a:defRPr>
            </a:lvl6pPr>
            <a:lvl7pPr fontAlgn="base">
              <a:spcBef>
                <a:spcPct val="0"/>
              </a:spcBef>
              <a:spcAft>
                <a:spcPct val="0"/>
              </a:spcAft>
              <a:defRPr sz="1200">
                <a:solidFill>
                  <a:schemeClr val="tx1"/>
                </a:solidFill>
                <a:latin typeface="Lucida Grande" panose="020B0600040502020204" pitchFamily="34" charset="0"/>
              </a:defRPr>
            </a:lvl7pPr>
            <a:lvl8pPr fontAlgn="base">
              <a:spcBef>
                <a:spcPct val="0"/>
              </a:spcBef>
              <a:spcAft>
                <a:spcPct val="0"/>
              </a:spcAft>
              <a:defRPr sz="1200">
                <a:solidFill>
                  <a:schemeClr val="tx1"/>
                </a:solidFill>
                <a:latin typeface="Lucida Grande" panose="020B0600040502020204" pitchFamily="34" charset="0"/>
              </a:defRPr>
            </a:lvl8pPr>
            <a:lvl9pPr fontAlgn="base">
              <a:spcBef>
                <a:spcPct val="0"/>
              </a:spcBef>
              <a:spcAft>
                <a:spcPct val="0"/>
              </a:spcAft>
              <a:defRPr sz="1200">
                <a:solidFill>
                  <a:schemeClr val="tx1"/>
                </a:solidFill>
                <a:latin typeface="Lucida Grande" panose="020B0600040502020204" pitchFamily="34" charset="0"/>
              </a:defRPr>
            </a:lvl9pPr>
          </a:lstStyle>
          <a:p>
            <a:pPr algn="ctr"/>
            <a:r>
              <a:rPr lang="en-US" altLang="en-US" sz="2000" dirty="0">
                <a:latin typeface="Trebuchet MS" panose="020B0703020202090204" pitchFamily="34" charset="0"/>
                <a:ea typeface="Trebuchet MS" panose="020B0703020202090204" pitchFamily="34" charset="0"/>
                <a:cs typeface="Trebuchet MS" panose="020B0703020202090204" pitchFamily="34" charset="0"/>
                <a:sym typeface="Trebuchet MS" panose="020B0703020202090204" pitchFamily="34" charset="0"/>
              </a:rPr>
              <a:t>eigenvalue</a:t>
            </a:r>
          </a:p>
        </p:txBody>
      </p:sp>
      <p:cxnSp>
        <p:nvCxnSpPr>
          <p:cNvPr id="9" name="Straight Arrow Connector 8">
            <a:extLst>
              <a:ext uri="{FF2B5EF4-FFF2-40B4-BE49-F238E27FC236}">
                <a16:creationId xmlns:a16="http://schemas.microsoft.com/office/drawing/2014/main" id="{C3A0C684-1CBD-0345-A1E9-875371E88B96}"/>
              </a:ext>
            </a:extLst>
          </p:cNvPr>
          <p:cNvCxnSpPr/>
          <p:nvPr/>
        </p:nvCxnSpPr>
        <p:spPr>
          <a:xfrm>
            <a:off x="5541818" y="1990003"/>
            <a:ext cx="267321" cy="290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287DF40D-3278-1244-9FD3-8DD28BBD302E}"/>
              </a:ext>
            </a:extLst>
          </p:cNvPr>
          <p:cNvCxnSpPr/>
          <p:nvPr/>
        </p:nvCxnSpPr>
        <p:spPr>
          <a:xfrm flipH="1">
            <a:off x="4738255" y="1990003"/>
            <a:ext cx="193963" cy="2301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2" name="Picture 13">
            <a:extLst>
              <a:ext uri="{FF2B5EF4-FFF2-40B4-BE49-F238E27FC236}">
                <a16:creationId xmlns:a16="http://schemas.microsoft.com/office/drawing/2014/main" id="{C9AFC492-D843-5B47-B06A-088A6CACE00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207" y="2739201"/>
            <a:ext cx="418623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Tree>
    <p:extLst>
      <p:ext uri="{BB962C8B-B14F-4D97-AF65-F5344CB8AC3E}">
        <p14:creationId xmlns:p14="http://schemas.microsoft.com/office/powerpoint/2010/main" val="2796870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Algebra review of 101-course</a:t>
            </a:r>
          </a:p>
        </p:txBody>
      </p:sp>
      <p:sp>
        <p:nvSpPr>
          <p:cNvPr id="3" name="Content Placeholder 2"/>
          <p:cNvSpPr>
            <a:spLocks noGrp="1"/>
          </p:cNvSpPr>
          <p:nvPr>
            <p:ph idx="1"/>
          </p:nvPr>
        </p:nvSpPr>
        <p:spPr>
          <a:xfrm>
            <a:off x="1717040" y="1141920"/>
            <a:ext cx="6969760" cy="3394472"/>
          </a:xfrm>
        </p:spPr>
        <p:txBody>
          <a:bodyPr>
            <a:normAutofit fontScale="92500" lnSpcReduction="10000"/>
          </a:bodyPr>
          <a:lstStyle/>
          <a:p>
            <a:pPr algn="just"/>
            <a:r>
              <a:rPr lang="en-US" altLang="en-US" sz="2300" dirty="0">
                <a:latin typeface="Times New Roman" panose="02020603050405020304" pitchFamily="18" charset="0"/>
                <a:cs typeface="Times New Roman" panose="02020603050405020304" pitchFamily="18" charset="0"/>
              </a:rPr>
              <a:t>Let               be a </a:t>
            </a:r>
            <a:r>
              <a:rPr lang="en-US" altLang="en-US" sz="2300" b="1" dirty="0">
                <a:solidFill>
                  <a:srgbClr val="FF0000"/>
                </a:solidFill>
                <a:latin typeface="Times New Roman" panose="02020603050405020304" pitchFamily="18" charset="0"/>
                <a:cs typeface="Times New Roman" panose="02020603050405020304" pitchFamily="18" charset="0"/>
              </a:rPr>
              <a:t>square</a:t>
            </a:r>
            <a:r>
              <a:rPr lang="en-US" altLang="en-US" sz="2300" b="1" dirty="0">
                <a:solidFill>
                  <a:srgbClr val="FF3300"/>
                </a:solidFill>
                <a:latin typeface="Times New Roman" panose="02020603050405020304" pitchFamily="18" charset="0"/>
                <a:cs typeface="Times New Roman" panose="02020603050405020304" pitchFamily="18" charset="0"/>
              </a:rPr>
              <a:t> </a:t>
            </a:r>
            <a:r>
              <a:rPr lang="en-US" altLang="en-US" sz="2300" dirty="0">
                <a:latin typeface="Times New Roman" panose="02020603050405020304" pitchFamily="18" charset="0"/>
                <a:cs typeface="Times New Roman" panose="02020603050405020304" pitchFamily="18" charset="0"/>
              </a:rPr>
              <a:t>matrix with </a:t>
            </a:r>
            <a:r>
              <a:rPr lang="en-US" altLang="en-US" sz="2300" i="1" dirty="0">
                <a:latin typeface="Times New Roman" panose="02020603050405020304" pitchFamily="18" charset="0"/>
                <a:cs typeface="Times New Roman" panose="02020603050405020304" pitchFamily="18" charset="0"/>
                <a:sym typeface="Times" pitchFamily="2" charset="0"/>
              </a:rPr>
              <a:t>m </a:t>
            </a:r>
            <a:r>
              <a:rPr lang="en-US" altLang="en-US" sz="2300" dirty="0">
                <a:latin typeface="Times New Roman" panose="02020603050405020304" pitchFamily="18" charset="0"/>
                <a:cs typeface="Times New Roman" panose="02020603050405020304" pitchFamily="18" charset="0"/>
              </a:rPr>
              <a:t>linearly independent eigenvectors (a “non-defective” matrix). There exists an eigen decomposition: </a:t>
            </a:r>
          </a:p>
          <a:p>
            <a:pPr algn="just"/>
            <a:endParaRPr lang="en-US" altLang="en-US" sz="2300" dirty="0">
              <a:latin typeface="Times New Roman" panose="02020603050405020304" pitchFamily="18" charset="0"/>
              <a:cs typeface="Times New Roman" panose="02020603050405020304" pitchFamily="18" charset="0"/>
            </a:endParaRPr>
          </a:p>
          <a:p>
            <a:pPr algn="just"/>
            <a:r>
              <a:rPr lang="en-US" altLang="en-US" sz="2300" dirty="0">
                <a:latin typeface="Times New Roman" panose="02020603050405020304" pitchFamily="18" charset="0"/>
                <a:ea typeface="Trebuchet MS" panose="020B0703020202090204" pitchFamily="34" charset="0"/>
                <a:cs typeface="Times New Roman" panose="02020603050405020304" pitchFamily="18" charset="0"/>
                <a:sym typeface="Trebuchet MS" panose="020B0703020202090204" pitchFamily="34" charset="0"/>
              </a:rPr>
              <a:t>This is a </a:t>
            </a:r>
            <a:r>
              <a:rPr lang="en-US" altLang="en-US" sz="2300" i="1" dirty="0" err="1">
                <a:latin typeface="Times New Roman" panose="02020603050405020304" pitchFamily="18" charset="0"/>
                <a:ea typeface="Times" pitchFamily="2" charset="0"/>
                <a:cs typeface="Times New Roman" panose="02020603050405020304" pitchFamily="18" charset="0"/>
                <a:sym typeface="Times" pitchFamily="2" charset="0"/>
              </a:rPr>
              <a:t>m</a:t>
            </a:r>
            <a:r>
              <a:rPr lang="en-US" altLang="en-US" sz="2300" dirty="0" err="1">
                <a:latin typeface="Times New Roman" panose="02020603050405020304" pitchFamily="18" charset="0"/>
                <a:ea typeface="Trebuchet MS" panose="020B0703020202090204" pitchFamily="34" charset="0"/>
                <a:cs typeface="Times New Roman" panose="02020603050405020304" pitchFamily="18" charset="0"/>
                <a:sym typeface="Trebuchet MS" panose="020B0703020202090204" pitchFamily="34" charset="0"/>
              </a:rPr>
              <a:t>th</a:t>
            </a:r>
            <a:r>
              <a:rPr lang="en-US" altLang="en-US" sz="2300" dirty="0">
                <a:latin typeface="Times New Roman" panose="02020603050405020304" pitchFamily="18" charset="0"/>
                <a:ea typeface="Trebuchet MS" panose="020B0703020202090204" pitchFamily="34" charset="0"/>
                <a:cs typeface="Times New Roman" panose="02020603050405020304" pitchFamily="18" charset="0"/>
                <a:sym typeface="Trebuchet MS" panose="020B0703020202090204" pitchFamily="34" charset="0"/>
              </a:rPr>
              <a:t> order equation in </a:t>
            </a:r>
            <a:r>
              <a:rPr lang="en-US" altLang="en-US" sz="2300" dirty="0" err="1">
                <a:latin typeface="Times New Roman" panose="02020603050405020304" pitchFamily="18" charset="0"/>
                <a:ea typeface="Times" pitchFamily="2" charset="0"/>
                <a:cs typeface="Times New Roman" panose="02020603050405020304" pitchFamily="18" charset="0"/>
                <a:sym typeface="Times" pitchFamily="2" charset="0"/>
              </a:rPr>
              <a:t>λ</a:t>
            </a:r>
            <a:r>
              <a:rPr lang="en-US" altLang="en-US" sz="2300" dirty="0">
                <a:latin typeface="Times New Roman" panose="02020603050405020304" pitchFamily="18" charset="0"/>
                <a:ea typeface="Times" pitchFamily="2" charset="0"/>
                <a:cs typeface="Times New Roman" panose="02020603050405020304" pitchFamily="18" charset="0"/>
                <a:sym typeface="Times" pitchFamily="2" charset="0"/>
              </a:rPr>
              <a:t> </a:t>
            </a:r>
            <a:r>
              <a:rPr lang="en-US" altLang="en-US" sz="2300" dirty="0">
                <a:latin typeface="Times New Roman" panose="02020603050405020304" pitchFamily="18" charset="0"/>
                <a:ea typeface="Trebuchet MS" panose="020B0703020202090204" pitchFamily="34" charset="0"/>
                <a:cs typeface="Times New Roman" panose="02020603050405020304" pitchFamily="18" charset="0"/>
                <a:sym typeface="Trebuchet MS" panose="020B0703020202090204" pitchFamily="34" charset="0"/>
              </a:rPr>
              <a:t>which can have </a:t>
            </a:r>
            <a:r>
              <a:rPr lang="en-US" altLang="en-US" sz="2300" b="1" dirty="0">
                <a:latin typeface="Times New Roman" panose="02020603050405020304" pitchFamily="18" charset="0"/>
                <a:ea typeface="Trebuchet MS Bold" panose="020B0603020202020204" pitchFamily="34" charset="0"/>
                <a:cs typeface="Times New Roman" panose="02020603050405020304" pitchFamily="18" charset="0"/>
                <a:sym typeface="Trebuchet MS Bold" panose="020B0603020202020204" pitchFamily="34" charset="0"/>
              </a:rPr>
              <a:t>at most</a:t>
            </a:r>
            <a:r>
              <a:rPr lang="en-US" altLang="en-US" sz="2300" dirty="0">
                <a:latin typeface="Times New Roman" panose="02020603050405020304" pitchFamily="18" charset="0"/>
                <a:ea typeface="Trebuchet MS Bold" panose="020B0603020202020204" pitchFamily="34" charset="0"/>
                <a:cs typeface="Times New Roman" panose="02020603050405020304" pitchFamily="18" charset="0"/>
                <a:sym typeface="Trebuchet MS Bold" panose="020B0603020202020204" pitchFamily="34" charset="0"/>
              </a:rPr>
              <a:t> </a:t>
            </a:r>
            <a:r>
              <a:rPr lang="en-US" altLang="en-US" sz="2300" i="1" dirty="0">
                <a:latin typeface="Times New Roman" panose="02020603050405020304" pitchFamily="18" charset="0"/>
                <a:ea typeface="Times" pitchFamily="2" charset="0"/>
                <a:cs typeface="Times New Roman" panose="02020603050405020304" pitchFamily="18" charset="0"/>
                <a:sym typeface="Times" pitchFamily="2" charset="0"/>
              </a:rPr>
              <a:t>m</a:t>
            </a:r>
            <a:r>
              <a:rPr lang="en-US" altLang="en-US" sz="2300" dirty="0">
                <a:latin typeface="Times New Roman" panose="02020603050405020304" pitchFamily="18" charset="0"/>
                <a:ea typeface="Trebuchet MS Bold" panose="020B0603020202020204" pitchFamily="34" charset="0"/>
                <a:cs typeface="Times New Roman" panose="02020603050405020304" pitchFamily="18" charset="0"/>
                <a:sym typeface="Trebuchet MS Bold" panose="020B0603020202020204" pitchFamily="34" charset="0"/>
              </a:rPr>
              <a:t> distinct solutions</a:t>
            </a:r>
            <a:r>
              <a:rPr lang="en-US" altLang="en-US" sz="2300" dirty="0">
                <a:latin typeface="Times New Roman" panose="02020603050405020304" pitchFamily="18" charset="0"/>
                <a:ea typeface="Trebuchet MS" panose="020B0703020202090204" pitchFamily="34" charset="0"/>
                <a:cs typeface="Times New Roman" panose="02020603050405020304" pitchFamily="18" charset="0"/>
                <a:sym typeface="Trebuchet MS" panose="020B0703020202090204" pitchFamily="34" charset="0"/>
              </a:rPr>
              <a:t> (roots of the characteristic) </a:t>
            </a:r>
          </a:p>
          <a:p>
            <a:pPr marL="0" indent="0" algn="just">
              <a:buNone/>
            </a:pPr>
            <a:endParaRPr lang="en-US" sz="2300" dirty="0">
              <a:latin typeface="Times New Roman" panose="02020603050405020304" pitchFamily="18" charset="0"/>
              <a:cs typeface="Times New Roman" panose="02020603050405020304" pitchFamily="18" charset="0"/>
              <a:sym typeface="Trebuchet MS" panose="020B0703020202090204" pitchFamily="34" charset="0"/>
            </a:endParaRPr>
          </a:p>
          <a:p>
            <a:pPr algn="just"/>
            <a:r>
              <a:rPr lang="en-US" altLang="en-US" sz="2300" dirty="0">
                <a:latin typeface="Times New Roman" panose="02020603050405020304" pitchFamily="18" charset="0"/>
                <a:cs typeface="Times New Roman" panose="02020603050405020304" pitchFamily="18" charset="0"/>
              </a:rPr>
              <a:t>If                       is a </a:t>
            </a:r>
            <a:r>
              <a:rPr lang="en-US" altLang="en-US" sz="2300" b="1" dirty="0">
                <a:solidFill>
                  <a:srgbClr val="FF3300"/>
                </a:solidFill>
                <a:latin typeface="Times New Roman" panose="02020603050405020304" pitchFamily="18" charset="0"/>
                <a:cs typeface="Times New Roman" panose="02020603050405020304" pitchFamily="18" charset="0"/>
              </a:rPr>
              <a:t>symmetric </a:t>
            </a:r>
            <a:r>
              <a:rPr lang="en-US" altLang="en-US" sz="2300" dirty="0">
                <a:latin typeface="Times New Roman" panose="02020603050405020304" pitchFamily="18" charset="0"/>
                <a:cs typeface="Times New Roman" panose="02020603050405020304" pitchFamily="18" charset="0"/>
              </a:rPr>
              <a:t>matrix then there exists a (unique) eigen decomposition</a:t>
            </a:r>
            <a:r>
              <a:rPr lang="en-US" altLang="en-US" sz="2300" dirty="0">
                <a:latin typeface="Times New Roman" panose="02020603050405020304" pitchFamily="18" charset="0"/>
                <a:ea typeface="ヒラギノ角ゴ ProN W6" panose="020B0300000000000000" pitchFamily="34" charset="-128"/>
                <a:cs typeface="Times New Roman" panose="02020603050405020304" pitchFamily="18" charset="0"/>
              </a:rPr>
              <a:t> </a:t>
            </a:r>
            <a:r>
              <a:rPr lang="en-US" altLang="en-US" sz="2300" dirty="0">
                <a:latin typeface="Times New Roman" panose="02020603050405020304" pitchFamily="18" charset="0"/>
                <a:cs typeface="Times New Roman" panose="02020603050405020304" pitchFamily="18" charset="0"/>
              </a:rPr>
              <a:t>where Q is orthogonal (Q</a:t>
            </a:r>
            <a:r>
              <a:rPr lang="en-US" altLang="en-US" sz="2300" baseline="30000" dirty="0">
                <a:latin typeface="Times New Roman" panose="02020603050405020304" pitchFamily="18" charset="0"/>
                <a:cs typeface="Times New Roman" panose="02020603050405020304" pitchFamily="18" charset="0"/>
              </a:rPr>
              <a:t>-1</a:t>
            </a:r>
            <a:r>
              <a:rPr lang="en-US" altLang="en-US" sz="2300" dirty="0">
                <a:latin typeface="Times New Roman" panose="02020603050405020304" pitchFamily="18" charset="0"/>
                <a:cs typeface="Times New Roman" panose="02020603050405020304" pitchFamily="18" charset="0"/>
              </a:rPr>
              <a:t>= Q</a:t>
            </a:r>
            <a:r>
              <a:rPr lang="en-US" altLang="en-US" sz="2300" baseline="30000" dirty="0">
                <a:latin typeface="Times New Roman" panose="02020603050405020304" pitchFamily="18" charset="0"/>
                <a:cs typeface="Times New Roman" panose="02020603050405020304" pitchFamily="18" charset="0"/>
              </a:rPr>
              <a:t>T</a:t>
            </a:r>
            <a:r>
              <a:rPr lang="en-US" altLang="en-US" sz="2300" dirty="0">
                <a:latin typeface="Times New Roman" panose="02020603050405020304" pitchFamily="18" charset="0"/>
                <a:cs typeface="Times New Roman" panose="02020603050405020304" pitchFamily="18" charset="0"/>
              </a:rPr>
              <a:t>)                     </a:t>
            </a:r>
          </a:p>
          <a:p>
            <a:pPr marL="0" indent="0">
              <a:buNone/>
            </a:pPr>
            <a:endParaRPr lang="en-US" dirty="0"/>
          </a:p>
        </p:txBody>
      </p:sp>
      <p:pic>
        <p:nvPicPr>
          <p:cNvPr id="14" name="Picture 15">
            <a:extLst>
              <a:ext uri="{FF2B5EF4-FFF2-40B4-BE49-F238E27FC236}">
                <a16:creationId xmlns:a16="http://schemas.microsoft.com/office/drawing/2014/main" id="{6F99FD1C-E54C-5F40-A09B-C8525EC0AE2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283" y="1183485"/>
            <a:ext cx="15049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pic>
        <p:nvPicPr>
          <p:cNvPr id="15" name="Picture 12">
            <a:extLst>
              <a:ext uri="{FF2B5EF4-FFF2-40B4-BE49-F238E27FC236}">
                <a16:creationId xmlns:a16="http://schemas.microsoft.com/office/drawing/2014/main" id="{F700D8ED-F9EE-494F-8E85-F43D58FEBED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2445" y="2035426"/>
            <a:ext cx="175895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pic>
        <p:nvPicPr>
          <p:cNvPr id="16" name="Picture 15">
            <a:extLst>
              <a:ext uri="{FF2B5EF4-FFF2-40B4-BE49-F238E27FC236}">
                <a16:creationId xmlns:a16="http://schemas.microsoft.com/office/drawing/2014/main" id="{78E853DF-38B4-464B-8AA8-424D273A0EB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283" y="3395749"/>
            <a:ext cx="15049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pic>
        <p:nvPicPr>
          <p:cNvPr id="18" name="Picture 14">
            <a:extLst>
              <a:ext uri="{FF2B5EF4-FFF2-40B4-BE49-F238E27FC236}">
                <a16:creationId xmlns:a16="http://schemas.microsoft.com/office/drawing/2014/main" id="{A4DEABD1-9226-8C4E-8517-133CBD84A61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2727" y="4173968"/>
            <a:ext cx="1483418" cy="52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Tree>
    <p:extLst>
      <p:ext uri="{BB962C8B-B14F-4D97-AF65-F5344CB8AC3E}">
        <p14:creationId xmlns:p14="http://schemas.microsoft.com/office/powerpoint/2010/main" val="2606145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LSA-SVD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4290" indent="0" algn="just">
                  <a:spcBef>
                    <a:spcPts val="1300"/>
                  </a:spcBef>
                  <a:buNone/>
                </a:pPr>
                <a:r>
                  <a:rPr lang="en-CA" dirty="0"/>
                  <a:t>we have discussed only the decomposition of square, diagonally-symmetrical matrices. Extension to arbitrary matrices requires the inclusion of an additional vector set.</a:t>
                </a:r>
              </a:p>
              <a:p>
                <a:pPr marL="34290" indent="0" algn="just">
                  <a:spcBef>
                    <a:spcPts val="1300"/>
                  </a:spcBef>
                  <a:buNone/>
                </a:pPr>
                <a:endParaRPr lang="en-US" altLang="en-US" i="1" dirty="0">
                  <a:latin typeface="Cambria Math" panose="02040503050406030204" pitchFamily="18" charset="0"/>
                </a:endParaRPr>
              </a:p>
              <a:p>
                <a:pPr marL="34290" indent="0" algn="just">
                  <a:spcBef>
                    <a:spcPts val="1300"/>
                  </a:spcBef>
                  <a:buNone/>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𝑆</m:t>
                      </m:r>
                      <m:r>
                        <a:rPr lang="en-US" altLang="en-US" i="1">
                          <a:latin typeface="Cambria Math" panose="02040503050406030204" pitchFamily="18" charset="0"/>
                        </a:rPr>
                        <m:t>=</m:t>
                      </m:r>
                      <m:r>
                        <a:rPr lang="en-US" altLang="en-US" i="1">
                          <a:latin typeface="Cambria Math" panose="02040503050406030204" pitchFamily="18" charset="0"/>
                        </a:rPr>
                        <m:t>𝑈</m:t>
                      </m:r>
                      <m:r>
                        <m:rPr>
                          <m:sty m:val="p"/>
                        </m:rPr>
                        <a:rPr lang="el-GR" altLang="en-US" i="1">
                          <a:latin typeface="Cambria Math" panose="02040503050406030204" pitchFamily="18" charset="0"/>
                          <a:ea typeface="Cambria Math" panose="02040503050406030204" pitchFamily="18" charset="0"/>
                        </a:rPr>
                        <m:t>Σ</m:t>
                      </m:r>
                      <m:sSup>
                        <m:sSupPr>
                          <m:ctrlPr>
                            <a:rPr lang="el-GR" altLang="en-US" i="1">
                              <a:latin typeface="Cambria Math" panose="02040503050406030204" pitchFamily="18" charset="0"/>
                              <a:ea typeface="Cambria Math" panose="02040503050406030204" pitchFamily="18" charset="0"/>
                            </a:rPr>
                          </m:ctrlPr>
                        </m:sSupPr>
                        <m:e>
                          <m:r>
                            <a:rPr lang="en-US" altLang="en-US" i="1">
                              <a:latin typeface="Cambria Math" panose="02040503050406030204" pitchFamily="18" charset="0"/>
                              <a:ea typeface="Cambria Math" panose="02040503050406030204" pitchFamily="18" charset="0"/>
                            </a:rPr>
                            <m:t>𝑉</m:t>
                          </m:r>
                        </m:e>
                        <m:sup>
                          <m:r>
                            <a:rPr lang="en-US" altLang="en-US" i="1">
                              <a:latin typeface="Cambria Math" panose="02040503050406030204" pitchFamily="18" charset="0"/>
                              <a:ea typeface="Cambria Math" panose="02040503050406030204" pitchFamily="18" charset="0"/>
                            </a:rPr>
                            <m:t>𝑇</m:t>
                          </m:r>
                        </m:sup>
                      </m:sSup>
                    </m:oMath>
                  </m:oMathPara>
                </a14:m>
                <a:endParaRPr lang="en-CA" dirty="0">
                  <a:solidFill>
                    <a:srgbClr val="FF0000"/>
                  </a:solidFill>
                </a:endParaRPr>
              </a:p>
              <a:p>
                <a:pPr marL="0" indent="0">
                  <a:buNone/>
                </a:pPr>
                <a:endParaRPr lang="en-CA" dirty="0"/>
              </a:p>
              <a:p>
                <a:pPr marL="0" indent="0">
                  <a:buNone/>
                </a:pPr>
                <a:r>
                  <a:rPr lang="en-CA" dirty="0"/>
                  <a:t>S is the matrix, U is the matrix of left singular vectors, </a:t>
                </a:r>
                <a:r>
                  <a:rPr lang="el-GR" altLang="en-US" dirty="0">
                    <a:ea typeface="Cambria Math" panose="02040503050406030204" pitchFamily="18" charset="0"/>
                  </a:rPr>
                  <a:t> </a:t>
                </a:r>
                <a14:m>
                  <m:oMath xmlns:m="http://schemas.openxmlformats.org/officeDocument/2006/math">
                    <m:r>
                      <m:rPr>
                        <m:sty m:val="p"/>
                      </m:rPr>
                      <a:rPr lang="el-GR" altLang="en-US" i="1">
                        <a:latin typeface="Cambria Math" panose="02040503050406030204" pitchFamily="18" charset="0"/>
                        <a:ea typeface="Cambria Math" panose="02040503050406030204" pitchFamily="18" charset="0"/>
                      </a:rPr>
                      <m:t>Σ</m:t>
                    </m:r>
                    <m:r>
                      <a:rPr lang="el-GR" altLang="en-US" i="1">
                        <a:latin typeface="Cambria Math" panose="02040503050406030204" pitchFamily="18" charset="0"/>
                        <a:ea typeface="Cambria Math" panose="02040503050406030204" pitchFamily="18" charset="0"/>
                      </a:rPr>
                      <m:t> </m:t>
                    </m:r>
                  </m:oMath>
                </a14:m>
                <a:r>
                  <a:rPr lang="en-CA" dirty="0"/>
                  <a:t> is the diagonal matrix of singular values and </a:t>
                </a:r>
                <a14:m>
                  <m:oMath xmlns:m="http://schemas.openxmlformats.org/officeDocument/2006/math">
                    <m:sSup>
                      <m:sSupPr>
                        <m:ctrlPr>
                          <a:rPr lang="el-GR" altLang="en-US" i="1">
                            <a:latin typeface="Cambria Math" panose="02040503050406030204" pitchFamily="18" charset="0"/>
                            <a:ea typeface="Cambria Math" panose="02040503050406030204" pitchFamily="18" charset="0"/>
                          </a:rPr>
                        </m:ctrlPr>
                      </m:sSupPr>
                      <m:e>
                        <m:r>
                          <a:rPr lang="en-US" altLang="en-US" i="1">
                            <a:latin typeface="Cambria Math" panose="02040503050406030204" pitchFamily="18" charset="0"/>
                            <a:ea typeface="Cambria Math" panose="02040503050406030204" pitchFamily="18" charset="0"/>
                          </a:rPr>
                          <m:t>𝑉</m:t>
                        </m:r>
                      </m:e>
                      <m:sup>
                        <m:r>
                          <a:rPr lang="en-US" altLang="en-US" i="1">
                            <a:latin typeface="Cambria Math" panose="02040503050406030204" pitchFamily="18" charset="0"/>
                            <a:ea typeface="Cambria Math" panose="02040503050406030204" pitchFamily="18" charset="0"/>
                          </a:rPr>
                          <m:t>𝑇</m:t>
                        </m:r>
                      </m:sup>
                    </m:sSup>
                    <m:r>
                      <a:rPr lang="en-US" altLang="en-US" i="1">
                        <a:latin typeface="Cambria Math" panose="02040503050406030204" pitchFamily="18" charset="0"/>
                        <a:ea typeface="Cambria Math" panose="02040503050406030204" pitchFamily="18" charset="0"/>
                      </a:rPr>
                      <m:t> </m:t>
                    </m:r>
                  </m:oMath>
                </a14:m>
                <a:r>
                  <a:rPr lang="en-CA" dirty="0"/>
                  <a:t>is the transpose of the matrix of right singular values. </a:t>
                </a:r>
              </a:p>
              <a:p>
                <a:pPr marL="0" indent="0">
                  <a:buNone/>
                </a:pPr>
                <a:endParaRPr lang="en-CA" dirty="0"/>
              </a:p>
              <a:p>
                <a:pPr marL="0" indent="0">
                  <a:buNone/>
                </a:pPr>
                <a:endParaRPr lang="en-US" altLang="en-US" dirty="0"/>
              </a:p>
              <a:p>
                <a:pPr marL="34290" indent="0" algn="just">
                  <a:spcBef>
                    <a:spcPts val="1300"/>
                  </a:spcBef>
                  <a:buNone/>
                </a:pPr>
                <a:endParaRPr lang="en-CA"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373" r="-364"/>
                </a:stretch>
              </a:blipFill>
            </p:spPr>
            <p:txBody>
              <a:bodyPr/>
              <a:lstStyle/>
              <a:p>
                <a:r>
                  <a:rPr lang="en-US">
                    <a:noFill/>
                  </a:rPr>
                  <a:t> </a:t>
                </a:r>
              </a:p>
            </p:txBody>
          </p:sp>
        </mc:Fallback>
      </mc:AlternateContent>
    </p:spTree>
    <p:extLst>
      <p:ext uri="{BB962C8B-B14F-4D97-AF65-F5344CB8AC3E}">
        <p14:creationId xmlns:p14="http://schemas.microsoft.com/office/powerpoint/2010/main" val="2666830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LSA-SVD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4290" indent="0" algn="just">
                  <a:spcBef>
                    <a:spcPts val="1300"/>
                  </a:spcBef>
                  <a:buNone/>
                </a:pPr>
                <a:r>
                  <a:rPr lang="en-US" altLang="en-US" dirty="0"/>
                  <a:t>We can compute the similarity between n document vector representations “</a:t>
                </a:r>
                <a14:m>
                  <m:oMath xmlns:m="http://schemas.openxmlformats.org/officeDocument/2006/math">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𝐴</m:t>
                        </m:r>
                      </m:e>
                      <m:sub>
                        <m:r>
                          <a:rPr lang="en-US" altLang="en-US" b="0" i="1" smtClean="0">
                            <a:latin typeface="Cambria Math" panose="02040503050406030204" pitchFamily="18" charset="0"/>
                          </a:rPr>
                          <m:t>1</m:t>
                        </m:r>
                      </m:sub>
                    </m:sSub>
                  </m:oMath>
                </a14:m>
                <a:r>
                  <a:rPr lang="en-US" altLang="en-US" dirty="0"/>
                  <a:t>, </a:t>
                </a:r>
                <a14:m>
                  <m:oMath xmlns:m="http://schemas.openxmlformats.org/officeDocument/2006/math">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𝐴</m:t>
                        </m:r>
                      </m:e>
                      <m:sub>
                        <m:r>
                          <a:rPr lang="en-US" altLang="en-US" b="0" i="1" smtClean="0">
                            <a:latin typeface="Cambria Math" panose="02040503050406030204" pitchFamily="18" charset="0"/>
                          </a:rPr>
                          <m:t>2</m:t>
                        </m:r>
                      </m:sub>
                    </m:sSub>
                  </m:oMath>
                </a14:m>
                <a:r>
                  <a:rPr lang="en-US" altLang="en-US" dirty="0"/>
                  <a:t>,…, </a:t>
                </a:r>
                <a14:m>
                  <m:oMath xmlns:m="http://schemas.openxmlformats.org/officeDocument/2006/math">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𝐴</m:t>
                        </m:r>
                      </m:e>
                      <m:sub>
                        <m:r>
                          <a:rPr lang="en-US" altLang="en-US" b="0" i="1" smtClean="0">
                            <a:latin typeface="Cambria Math" panose="02040503050406030204" pitchFamily="18" charset="0"/>
                          </a:rPr>
                          <m:t>𝑛</m:t>
                        </m:r>
                      </m:sub>
                    </m:sSub>
                  </m:oMath>
                </a14:m>
                <a:r>
                  <a:rPr lang="en-US" altLang="en-US" dirty="0"/>
                  <a:t>” such that:</a:t>
                </a:r>
              </a:p>
              <a:p>
                <a:pPr marL="34290" indent="0" algn="just">
                  <a:spcBef>
                    <a:spcPts val="1300"/>
                  </a:spcBef>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𝐴</m:t>
                      </m:r>
                      <m:r>
                        <a:rPr lang="en-US" altLang="en-US" b="0" i="1" smtClean="0">
                          <a:latin typeface="Cambria Math" panose="02040503050406030204" pitchFamily="18" charset="0"/>
                        </a:rPr>
                        <m:t>=</m:t>
                      </m:r>
                      <m:nary>
                        <m:naryPr>
                          <m:chr m:val="∏"/>
                          <m:ctrlPr>
                            <a:rPr lang="en-US" altLang="en-US" b="0" i="1" smtClean="0">
                              <a:latin typeface="Cambria Math" panose="02040503050406030204" pitchFamily="18" charset="0"/>
                            </a:rPr>
                          </m:ctrlPr>
                        </m:naryPr>
                        <m:sub>
                          <m:r>
                            <m:rPr>
                              <m:brk m:alnAt="23"/>
                            </m:rPr>
                            <a:rPr lang="en-US" altLang="en-US" b="0" i="1" smtClean="0">
                              <a:latin typeface="Cambria Math" panose="02040503050406030204" pitchFamily="18" charset="0"/>
                            </a:rPr>
                            <m:t>𝑖</m:t>
                          </m:r>
                          <m:r>
                            <a:rPr lang="en-US" altLang="en-US" b="0" i="1" smtClean="0">
                              <a:latin typeface="Cambria Math" panose="02040503050406030204" pitchFamily="18" charset="0"/>
                            </a:rPr>
                            <m:t>=1</m:t>
                          </m:r>
                        </m:sub>
                        <m:sup>
                          <m:r>
                            <a:rPr lang="en-US" altLang="en-US" b="0" i="1" smtClean="0">
                              <a:latin typeface="Cambria Math" panose="02040503050406030204" pitchFamily="18" charset="0"/>
                            </a:rPr>
                            <m:t>𝑛</m:t>
                          </m:r>
                        </m:sup>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𝐴</m:t>
                              </m:r>
                            </m:e>
                            <m:sub>
                              <m:r>
                                <a:rPr lang="en-US" altLang="en-US" b="0" i="1" smtClean="0">
                                  <a:latin typeface="Cambria Math" panose="02040503050406030204" pitchFamily="18" charset="0"/>
                                </a:rPr>
                                <m:t>𝑖</m:t>
                              </m:r>
                            </m:sub>
                          </m:sSub>
                        </m:e>
                      </m:nary>
                    </m:oMath>
                  </m:oMathPara>
                </a14:m>
                <a:endParaRPr lang="en-US" altLang="en-US" dirty="0"/>
              </a:p>
              <a:p>
                <a:pPr marL="34290" indent="0" algn="just">
                  <a:spcBef>
                    <a:spcPts val="1300"/>
                  </a:spcBef>
                  <a:buNone/>
                </a:pPr>
                <a:r>
                  <a:rPr lang="en-US" altLang="en-US" dirty="0"/>
                  <a:t>Most common decomposition is singular value decomposition.</a:t>
                </a:r>
              </a:p>
              <a:p>
                <a:pPr marL="34290" indent="0" algn="just">
                  <a:spcBef>
                    <a:spcPts val="1300"/>
                  </a:spcBef>
                  <a:buNone/>
                </a:pPr>
                <a:endParaRPr lang="en-US" altLang="en-US" sz="500" dirty="0"/>
              </a:p>
              <a:p>
                <a:pPr marL="34290" indent="0" algn="just">
                  <a:spcBef>
                    <a:spcPts val="1300"/>
                  </a:spcBef>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𝐴</m:t>
                          </m:r>
                        </m:e>
                        <m:sub>
                          <m:r>
                            <a:rPr lang="en-US" altLang="en-US" i="1">
                              <a:latin typeface="Cambria Math" panose="02040503050406030204" pitchFamily="18" charset="0"/>
                            </a:rPr>
                            <m:t>𝑖</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𝑈</m:t>
                      </m:r>
                      <m:r>
                        <m:rPr>
                          <m:sty m:val="p"/>
                        </m:rPr>
                        <a:rPr lang="el-GR" altLang="en-US" b="0" i="1" smtClean="0">
                          <a:latin typeface="Cambria Math" panose="02040503050406030204" pitchFamily="18" charset="0"/>
                          <a:ea typeface="Cambria Math" panose="02040503050406030204" pitchFamily="18" charset="0"/>
                        </a:rPr>
                        <m:t>Σ</m:t>
                      </m:r>
                      <m:sSup>
                        <m:sSupPr>
                          <m:ctrlPr>
                            <a:rPr lang="el-GR" altLang="en-US" b="0" i="1" smtClean="0">
                              <a:latin typeface="Cambria Math" panose="02040503050406030204" pitchFamily="18" charset="0"/>
                              <a:ea typeface="Cambria Math" panose="02040503050406030204" pitchFamily="18" charset="0"/>
                            </a:rPr>
                          </m:ctrlPr>
                        </m:sSupPr>
                        <m:e>
                          <m:r>
                            <a:rPr lang="en-US" altLang="en-US" b="0" i="1" smtClean="0">
                              <a:latin typeface="Cambria Math" panose="02040503050406030204" pitchFamily="18" charset="0"/>
                              <a:ea typeface="Cambria Math" panose="02040503050406030204" pitchFamily="18" charset="0"/>
                            </a:rPr>
                            <m:t>𝑉</m:t>
                          </m:r>
                        </m:e>
                        <m:sup>
                          <m:r>
                            <a:rPr lang="en-US" altLang="en-US" b="0" i="1" smtClean="0">
                              <a:latin typeface="Cambria Math" panose="02040503050406030204" pitchFamily="18" charset="0"/>
                              <a:ea typeface="Cambria Math" panose="02040503050406030204" pitchFamily="18" charset="0"/>
                            </a:rPr>
                            <m:t>𝑇</m:t>
                          </m:r>
                        </m:sup>
                      </m:sSup>
                    </m:oMath>
                  </m:oMathPara>
                </a14:m>
                <a:endParaRPr lang="en-US" altLang="en-US" dirty="0"/>
              </a:p>
              <a:p>
                <a:pPr marL="34290" indent="0" algn="just">
                  <a:spcBef>
                    <a:spcPts val="1300"/>
                  </a:spcBef>
                  <a:buNone/>
                </a:pPr>
                <a:r>
                  <a:rPr lang="en-US" altLang="en-US" dirty="0"/>
                  <a:t>U and V are eigenvectors and </a:t>
                </a:r>
                <a14:m>
                  <m:oMath xmlns:m="http://schemas.openxmlformats.org/officeDocument/2006/math">
                    <m:r>
                      <m:rPr>
                        <m:sty m:val="p"/>
                      </m:rPr>
                      <a:rPr lang="el-GR" altLang="en-US" i="1">
                        <a:latin typeface="Cambria Math" panose="02040503050406030204" pitchFamily="18" charset="0"/>
                        <a:ea typeface="Cambria Math" panose="02040503050406030204" pitchFamily="18" charset="0"/>
                      </a:rPr>
                      <m:t>Σ</m:t>
                    </m:r>
                  </m:oMath>
                </a14:m>
                <a:r>
                  <a:rPr lang="en-US" altLang="en-US" dirty="0"/>
                  <a:t> is square root of eigen values.</a:t>
                </a:r>
              </a:p>
              <a:p>
                <a:pPr marL="34290" indent="0" algn="just">
                  <a:spcBef>
                    <a:spcPts val="1300"/>
                  </a:spcBef>
                  <a:buNone/>
                </a:pPr>
                <a:endParaRPr lang="en-US" altLang="en-US" sz="500" dirty="0"/>
              </a:p>
              <a:p>
                <a:pPr marL="34290" indent="0" algn="just">
                  <a:spcBef>
                    <a:spcPts val="1300"/>
                  </a:spcBef>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𝐴</m:t>
                      </m:r>
                      <m:r>
                        <a:rPr lang="en-US" altLang="en-US" i="1">
                          <a:latin typeface="Cambria Math" panose="02040503050406030204" pitchFamily="18" charset="0"/>
                        </a:rPr>
                        <m:t>=</m:t>
                      </m:r>
                      <m:r>
                        <a:rPr lang="en-US" altLang="en-US" i="1">
                          <a:latin typeface="Cambria Math" panose="02040503050406030204" pitchFamily="18" charset="0"/>
                        </a:rPr>
                        <m:t>𝑈</m:t>
                      </m:r>
                      <m:sSup>
                        <m:sSupPr>
                          <m:ctrlPr>
                            <a:rPr lang="en-US" altLang="en-US" i="1" smtClean="0">
                              <a:latin typeface="Cambria Math" panose="02040503050406030204" pitchFamily="18" charset="0"/>
                            </a:rPr>
                          </m:ctrlPr>
                        </m:sSupPr>
                        <m:e>
                          <m:r>
                            <m:rPr>
                              <m:sty m:val="p"/>
                            </m:rPr>
                            <a:rPr lang="el-GR" altLang="en-US" i="1">
                              <a:latin typeface="Cambria Math" panose="02040503050406030204" pitchFamily="18" charset="0"/>
                              <a:ea typeface="Cambria Math" panose="02040503050406030204" pitchFamily="18" charset="0"/>
                            </a:rPr>
                            <m:t>Σ</m:t>
                          </m:r>
                        </m:e>
                        <m:sup>
                          <m:r>
                            <a:rPr lang="en-US" altLang="en-US" b="0" i="1" smtClean="0">
                              <a:latin typeface="Cambria Math" panose="02040503050406030204" pitchFamily="18" charset="0"/>
                            </a:rPr>
                            <m:t>𝑛</m:t>
                          </m:r>
                        </m:sup>
                      </m:sSup>
                      <m:sSup>
                        <m:sSupPr>
                          <m:ctrlPr>
                            <a:rPr lang="el-GR" altLang="en-US" i="1">
                              <a:latin typeface="Cambria Math" panose="02040503050406030204" pitchFamily="18" charset="0"/>
                              <a:ea typeface="Cambria Math" panose="02040503050406030204" pitchFamily="18" charset="0"/>
                            </a:rPr>
                          </m:ctrlPr>
                        </m:sSupPr>
                        <m:e>
                          <m:r>
                            <a:rPr lang="en-US" altLang="en-US" i="1">
                              <a:latin typeface="Cambria Math" panose="02040503050406030204" pitchFamily="18" charset="0"/>
                              <a:ea typeface="Cambria Math" panose="02040503050406030204" pitchFamily="18" charset="0"/>
                            </a:rPr>
                            <m:t>𝑉</m:t>
                          </m:r>
                        </m:e>
                        <m:sup>
                          <m:r>
                            <a:rPr lang="en-US" altLang="en-US" i="1">
                              <a:latin typeface="Cambria Math" panose="02040503050406030204" pitchFamily="18" charset="0"/>
                              <a:ea typeface="Cambria Math" panose="02040503050406030204" pitchFamily="18" charset="0"/>
                            </a:rPr>
                            <m:t>𝑇</m:t>
                          </m:r>
                        </m:sup>
                      </m:sSup>
                    </m:oMath>
                  </m:oMathPara>
                </a14:m>
                <a:endParaRPr lang="en-US"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8582" r="-364"/>
                </a:stretch>
              </a:blipFill>
            </p:spPr>
            <p:txBody>
              <a:bodyPr/>
              <a:lstStyle/>
              <a:p>
                <a:r>
                  <a:rPr lang="en-US">
                    <a:noFill/>
                  </a:rPr>
                  <a:t> </a:t>
                </a:r>
              </a:p>
            </p:txBody>
          </p:sp>
        </mc:Fallback>
      </mc:AlternateContent>
    </p:spTree>
    <p:extLst>
      <p:ext uri="{BB962C8B-B14F-4D97-AF65-F5344CB8AC3E}">
        <p14:creationId xmlns:p14="http://schemas.microsoft.com/office/powerpoint/2010/main" val="559048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Similarity</a:t>
            </a:r>
          </a:p>
        </p:txBody>
      </p:sp>
      <p:sp>
        <p:nvSpPr>
          <p:cNvPr id="3" name="Content Placeholder 2"/>
          <p:cNvSpPr>
            <a:spLocks noGrp="1"/>
          </p:cNvSpPr>
          <p:nvPr>
            <p:ph idx="1"/>
          </p:nvPr>
        </p:nvSpPr>
        <p:spPr/>
        <p:txBody>
          <a:bodyPr>
            <a:normAutofit/>
          </a:bodyPr>
          <a:lstStyle/>
          <a:p>
            <a:pPr>
              <a:buFont typeface="Wingdings" pitchFamily="2" charset="2"/>
              <a:buNone/>
            </a:pPr>
            <a:r>
              <a:rPr lang="en-US" altLang="en-US" sz="2000" b="1" dirty="0"/>
              <a:t>A</a:t>
            </a:r>
            <a:r>
              <a:rPr lang="en-US" altLang="en-US" sz="2000" b="1" baseline="-25000" dirty="0"/>
              <a:t>[n x m]</a:t>
            </a:r>
            <a:r>
              <a:rPr lang="en-US" altLang="en-US" sz="2000" dirty="0"/>
              <a:t> = </a:t>
            </a:r>
            <a:r>
              <a:rPr lang="en-US" altLang="en-US" sz="2000" b="1" dirty="0"/>
              <a:t>U</a:t>
            </a:r>
            <a:r>
              <a:rPr lang="en-US" altLang="en-US" sz="2000" b="1" baseline="-25000" dirty="0"/>
              <a:t>[n x r]</a:t>
            </a:r>
            <a:r>
              <a:rPr lang="en-US" altLang="en-US" sz="2000" dirty="0"/>
              <a:t> </a:t>
            </a:r>
            <a:r>
              <a:rPr lang="en-US" altLang="en-US" sz="2000" b="1" dirty="0">
                <a:latin typeface="Symbol" pitchFamily="2" charset="2"/>
              </a:rPr>
              <a:t>L </a:t>
            </a:r>
            <a:r>
              <a:rPr lang="en-US" altLang="en-US" sz="2000" b="1" baseline="-25000" dirty="0">
                <a:latin typeface="Symbol" pitchFamily="2" charset="2"/>
              </a:rPr>
              <a:t>[ </a:t>
            </a:r>
            <a:r>
              <a:rPr lang="en-US" altLang="en-US" sz="2000" b="1" baseline="-25000" dirty="0"/>
              <a:t>r x r]</a:t>
            </a:r>
            <a:r>
              <a:rPr lang="en-US" altLang="en-US" sz="2000" dirty="0"/>
              <a:t> (</a:t>
            </a:r>
            <a:r>
              <a:rPr lang="en-US" altLang="en-US" sz="2000" b="1" dirty="0"/>
              <a:t>V</a:t>
            </a:r>
            <a:r>
              <a:rPr lang="en-US" altLang="en-US" sz="2000" b="1" baseline="-25000" dirty="0"/>
              <a:t>[m x r]</a:t>
            </a:r>
            <a:r>
              <a:rPr lang="en-US" altLang="en-US" sz="2000" b="1" dirty="0"/>
              <a:t>)</a:t>
            </a:r>
            <a:r>
              <a:rPr lang="en-US" altLang="en-US" sz="2000" baseline="30000" dirty="0"/>
              <a:t>T</a:t>
            </a:r>
          </a:p>
          <a:p>
            <a:endParaRPr lang="en-US" altLang="en-US" b="1" dirty="0"/>
          </a:p>
          <a:p>
            <a:r>
              <a:rPr lang="en-US" altLang="en-US" b="1" dirty="0"/>
              <a:t> A</a:t>
            </a:r>
            <a:r>
              <a:rPr lang="en-US" altLang="en-US" dirty="0"/>
              <a:t>: </a:t>
            </a:r>
            <a:r>
              <a:rPr lang="en-US" altLang="en-US" i="1" dirty="0"/>
              <a:t>n x m</a:t>
            </a:r>
            <a:r>
              <a:rPr lang="en-US" altLang="en-US" dirty="0"/>
              <a:t> matrix (e.g., n documents, m terms)</a:t>
            </a:r>
          </a:p>
          <a:p>
            <a:r>
              <a:rPr lang="en-US" altLang="en-US" b="1" dirty="0"/>
              <a:t> U</a:t>
            </a:r>
            <a:r>
              <a:rPr lang="en-US" altLang="en-US" dirty="0"/>
              <a:t>: </a:t>
            </a:r>
            <a:r>
              <a:rPr lang="en-US" altLang="en-US" i="1" dirty="0"/>
              <a:t>n x r</a:t>
            </a:r>
            <a:r>
              <a:rPr lang="en-US" altLang="en-US" dirty="0"/>
              <a:t> matrix (n documents, r concepts)</a:t>
            </a:r>
          </a:p>
          <a:p>
            <a:r>
              <a:rPr lang="en-US" altLang="en-US" dirty="0"/>
              <a:t> </a:t>
            </a:r>
            <a:r>
              <a:rPr lang="en-US" altLang="en-US" b="1" dirty="0">
                <a:latin typeface="Symbol" pitchFamily="2" charset="2"/>
              </a:rPr>
              <a:t>L</a:t>
            </a:r>
            <a:r>
              <a:rPr lang="en-US" altLang="en-US" dirty="0"/>
              <a:t>: </a:t>
            </a:r>
            <a:r>
              <a:rPr lang="en-US" altLang="en-US" i="1" dirty="0"/>
              <a:t>r x r</a:t>
            </a:r>
            <a:r>
              <a:rPr lang="en-US" altLang="en-US" dirty="0"/>
              <a:t> diagonal matrix (strength of each ‘concept’) (r: rank of the matrix)- singular value are positive, and sorted in decreasing order</a:t>
            </a:r>
          </a:p>
          <a:p>
            <a:r>
              <a:rPr lang="en-US" altLang="en-US" b="1" dirty="0"/>
              <a:t> V</a:t>
            </a:r>
            <a:r>
              <a:rPr lang="en-US" altLang="en-US" dirty="0"/>
              <a:t>: m x r matrix (m terms, r concepts)</a:t>
            </a:r>
          </a:p>
          <a:p>
            <a:pPr marL="0" indent="0">
              <a:buNone/>
            </a:pPr>
            <a:endParaRPr lang="en-CA" dirty="0"/>
          </a:p>
          <a:p>
            <a:pPr marL="34290" indent="0" algn="just">
              <a:spcBef>
                <a:spcPts val="1300"/>
              </a:spcBef>
              <a:buNone/>
            </a:pPr>
            <a:endParaRPr lang="en-US" altLang="en-US" dirty="0"/>
          </a:p>
        </p:txBody>
      </p:sp>
    </p:spTree>
    <p:extLst>
      <p:ext uri="{BB962C8B-B14F-4D97-AF65-F5344CB8AC3E}">
        <p14:creationId xmlns:p14="http://schemas.microsoft.com/office/powerpoint/2010/main" val="4114718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LSA</a:t>
            </a:r>
          </a:p>
        </p:txBody>
      </p:sp>
      <p:sp>
        <p:nvSpPr>
          <p:cNvPr id="3" name="Content Placeholder 2"/>
          <p:cNvSpPr>
            <a:spLocks noGrp="1"/>
          </p:cNvSpPr>
          <p:nvPr>
            <p:ph idx="1"/>
          </p:nvPr>
        </p:nvSpPr>
        <p:spPr/>
        <p:txBody>
          <a:bodyPr>
            <a:normAutofit/>
          </a:bodyPr>
          <a:lstStyle/>
          <a:p>
            <a:pPr marL="34290" indent="0" algn="just">
              <a:spcBef>
                <a:spcPts val="1300"/>
              </a:spcBef>
              <a:buNone/>
            </a:pPr>
            <a:r>
              <a:rPr lang="en-CA" dirty="0"/>
              <a:t>Latent Semantic Analysis is a technique for creating a vector representation of a document. </a:t>
            </a:r>
            <a:r>
              <a:rPr lang="en-US" dirty="0"/>
              <a:t>Dot product is the measure of similarity.</a:t>
            </a:r>
          </a:p>
          <a:p>
            <a:pPr marL="34290" indent="0" algn="just">
              <a:spcBef>
                <a:spcPts val="1300"/>
              </a:spcBef>
              <a:buNone/>
            </a:pPr>
            <a:r>
              <a:rPr lang="en-CA" dirty="0"/>
              <a:t>The first step in LSA is actually a separate algorithm which is TF or in more accurate form of TFIDF</a:t>
            </a:r>
            <a:endParaRPr lang="en-US" dirty="0"/>
          </a:p>
          <a:p>
            <a:pPr marL="34290" indent="0" algn="just">
              <a:spcBef>
                <a:spcPts val="1300"/>
              </a:spcBef>
              <a:buNone/>
            </a:pPr>
            <a:r>
              <a:rPr lang="en-US" dirty="0"/>
              <a:t> </a:t>
            </a:r>
            <a:r>
              <a:rPr lang="en-CA" dirty="0"/>
              <a:t>LSA takes </a:t>
            </a:r>
            <a:r>
              <a:rPr lang="en-CA" dirty="0" err="1"/>
              <a:t>tf-idf</a:t>
            </a:r>
            <a:r>
              <a:rPr lang="en-CA" dirty="0"/>
              <a:t> one step further by use SVD to perform dimensionality reduction on the </a:t>
            </a:r>
            <a:r>
              <a:rPr lang="en-CA" dirty="0" err="1"/>
              <a:t>tf-idf</a:t>
            </a:r>
            <a:r>
              <a:rPr lang="en-CA" dirty="0"/>
              <a:t> vectors.</a:t>
            </a:r>
            <a:endParaRPr lang="en-US" dirty="0"/>
          </a:p>
        </p:txBody>
      </p:sp>
    </p:spTree>
    <p:extLst>
      <p:ext uri="{BB962C8B-B14F-4D97-AF65-F5344CB8AC3E}">
        <p14:creationId xmlns:p14="http://schemas.microsoft.com/office/powerpoint/2010/main" val="3300303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Similarity</a:t>
            </a:r>
          </a:p>
        </p:txBody>
      </p:sp>
      <p:sp>
        <p:nvSpPr>
          <p:cNvPr id="3" name="Content Placeholder 2"/>
          <p:cNvSpPr>
            <a:spLocks noGrp="1"/>
          </p:cNvSpPr>
          <p:nvPr>
            <p:ph idx="1"/>
          </p:nvPr>
        </p:nvSpPr>
        <p:spPr/>
        <p:txBody>
          <a:bodyPr>
            <a:normAutofit lnSpcReduction="10000"/>
          </a:bodyPr>
          <a:lstStyle/>
          <a:p>
            <a:pPr lvl="1"/>
            <a:r>
              <a:rPr lang="en-US" altLang="en-US" sz="2200" dirty="0"/>
              <a:t>We decompose the document-term matrix </a:t>
            </a:r>
            <a:r>
              <a:rPr lang="en-US" altLang="en-US" sz="2200" b="1" dirty="0"/>
              <a:t>A</a:t>
            </a:r>
            <a:r>
              <a:rPr lang="en-US" altLang="en-US" sz="2200" dirty="0"/>
              <a:t> into three matrices </a:t>
            </a:r>
          </a:p>
          <a:p>
            <a:pPr lvl="1"/>
            <a:endParaRPr lang="en-US" altLang="en-US" sz="2200" dirty="0"/>
          </a:p>
          <a:p>
            <a:pPr lvl="1"/>
            <a:endParaRPr lang="en-US" altLang="en-US" sz="2200" dirty="0"/>
          </a:p>
          <a:p>
            <a:pPr lvl="1"/>
            <a:endParaRPr lang="en-US" altLang="en-US" sz="2200" dirty="0"/>
          </a:p>
          <a:p>
            <a:pPr lvl="1"/>
            <a:endParaRPr lang="en-US" altLang="en-US" sz="2200" dirty="0"/>
          </a:p>
          <a:p>
            <a:pPr lvl="1"/>
            <a:endParaRPr lang="en-US" altLang="en-US" sz="2200" dirty="0"/>
          </a:p>
          <a:p>
            <a:pPr>
              <a:spcBef>
                <a:spcPct val="50000"/>
              </a:spcBef>
            </a:pPr>
            <a:r>
              <a:rPr lang="en-US" altLang="en-US" i="1" dirty="0"/>
              <a:t>The V matrix refers to terms</a:t>
            </a:r>
          </a:p>
          <a:p>
            <a:pPr>
              <a:spcBef>
                <a:spcPct val="50000"/>
              </a:spcBef>
            </a:pPr>
            <a:r>
              <a:rPr lang="en-US" altLang="en-US" i="1" dirty="0"/>
              <a:t>and U matrix refers to documents</a:t>
            </a:r>
          </a:p>
          <a:p>
            <a:pPr lvl="1"/>
            <a:endParaRPr lang="en-US" altLang="en-US" sz="2200" dirty="0"/>
          </a:p>
          <a:p>
            <a:pPr marL="34290" indent="0" algn="just">
              <a:spcBef>
                <a:spcPts val="1300"/>
              </a:spcBef>
              <a:buNone/>
            </a:pPr>
            <a:endParaRPr lang="en-US" altLang="en-US" dirty="0"/>
          </a:p>
        </p:txBody>
      </p:sp>
      <p:pic>
        <p:nvPicPr>
          <p:cNvPr id="4" name="Picture 4">
            <a:extLst>
              <a:ext uri="{FF2B5EF4-FFF2-40B4-BE49-F238E27FC236}">
                <a16:creationId xmlns:a16="http://schemas.microsoft.com/office/drawing/2014/main" id="{592F176C-0119-554B-A3DE-DF5E94DD2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896" y="1896055"/>
            <a:ext cx="5393167" cy="1912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913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Ranking</a:t>
            </a:r>
          </a:p>
        </p:txBody>
      </p:sp>
      <p:sp>
        <p:nvSpPr>
          <p:cNvPr id="3" name="Content Placeholder 2"/>
          <p:cNvSpPr>
            <a:spLocks noGrp="1"/>
          </p:cNvSpPr>
          <p:nvPr>
            <p:ph idx="1"/>
          </p:nvPr>
        </p:nvSpPr>
        <p:spPr/>
        <p:txBody>
          <a:bodyPr/>
          <a:lstStyle/>
          <a:p>
            <a:pPr marL="34290" indent="0">
              <a:spcBef>
                <a:spcPts val="1300"/>
              </a:spcBef>
              <a:buClr>
                <a:srgbClr val="595959"/>
              </a:buClr>
              <a:buNone/>
            </a:pPr>
            <a:r>
              <a:rPr lang="en-US" sz="1500" dirty="0"/>
              <a:t>Information retrieval</a:t>
            </a:r>
            <a:endParaRPr lang="en-US" dirty="0"/>
          </a:p>
          <a:p>
            <a:pPr lvl="1">
              <a:spcBef>
                <a:spcPts val="1300"/>
              </a:spcBef>
              <a:buClr>
                <a:srgbClr val="595959"/>
              </a:buClr>
            </a:pPr>
            <a:r>
              <a:rPr lang="en-US" dirty="0"/>
              <a:t>Information retrieval(IR) retrieves relevant documents in response to a query.</a:t>
            </a:r>
          </a:p>
          <a:p>
            <a:pPr lvl="1">
              <a:spcBef>
                <a:spcPts val="700"/>
              </a:spcBef>
              <a:buClr>
                <a:srgbClr val="595959"/>
              </a:buClr>
            </a:pPr>
            <a:r>
              <a:rPr lang="en-US" dirty="0"/>
              <a:t>A query is examined and transformed into a vector of values to be compared with stored documents.</a:t>
            </a:r>
          </a:p>
        </p:txBody>
      </p:sp>
      <p:pic>
        <p:nvPicPr>
          <p:cNvPr id="4" name="Picture 2">
            <a:extLst>
              <a:ext uri="{FF2B5EF4-FFF2-40B4-BE49-F238E27FC236}">
                <a16:creationId xmlns:a16="http://schemas.microsoft.com/office/drawing/2014/main" id="{1C32D891-A2F2-E64C-867B-95B4B621D10D}"/>
              </a:ext>
            </a:extLst>
          </p:cNvPr>
          <p:cNvPicPr>
            <a:picLocks noChangeAspect="1"/>
          </p:cNvPicPr>
          <p:nvPr/>
        </p:nvPicPr>
        <p:blipFill>
          <a:blip r:embed="rId2"/>
          <a:stretch>
            <a:fillRect/>
          </a:stretch>
        </p:blipFill>
        <p:spPr>
          <a:xfrm>
            <a:off x="2350415" y="3083678"/>
            <a:ext cx="5306702" cy="1320052"/>
          </a:xfrm>
          <a:prstGeom prst="rect">
            <a:avLst/>
          </a:prstGeom>
        </p:spPr>
      </p:pic>
    </p:spTree>
    <p:extLst>
      <p:ext uri="{BB962C8B-B14F-4D97-AF65-F5344CB8AC3E}">
        <p14:creationId xmlns:p14="http://schemas.microsoft.com/office/powerpoint/2010/main" val="2745166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Similarity</a:t>
            </a:r>
          </a:p>
        </p:txBody>
      </p:sp>
      <p:sp>
        <p:nvSpPr>
          <p:cNvPr id="3" name="Content Placeholder 2"/>
          <p:cNvSpPr>
            <a:spLocks noGrp="1"/>
          </p:cNvSpPr>
          <p:nvPr>
            <p:ph idx="1"/>
          </p:nvPr>
        </p:nvSpPr>
        <p:spPr/>
        <p:txBody>
          <a:bodyPr>
            <a:normAutofit/>
          </a:bodyPr>
          <a:lstStyle/>
          <a:p>
            <a:pPr lvl="1"/>
            <a:r>
              <a:rPr lang="en-US" altLang="en-US" sz="2200" dirty="0"/>
              <a:t>Example</a:t>
            </a:r>
          </a:p>
          <a:p>
            <a:pPr marL="34290" indent="0" algn="just">
              <a:spcBef>
                <a:spcPts val="1300"/>
              </a:spcBef>
              <a:buNone/>
            </a:pPr>
            <a:endParaRPr lang="en-US" altLang="en-US" dirty="0"/>
          </a:p>
        </p:txBody>
      </p:sp>
      <p:sp>
        <p:nvSpPr>
          <p:cNvPr id="29" name="Text Box 31">
            <a:extLst>
              <a:ext uri="{FF2B5EF4-FFF2-40B4-BE49-F238E27FC236}">
                <a16:creationId xmlns:a16="http://schemas.microsoft.com/office/drawing/2014/main" id="{CD5B6532-490C-054F-8BD7-E19A76DE702F}"/>
              </a:ext>
            </a:extLst>
          </p:cNvPr>
          <p:cNvSpPr txBox="1">
            <a:spLocks noChangeArrowheads="1"/>
          </p:cNvSpPr>
          <p:nvPr/>
        </p:nvSpPr>
        <p:spPr bwMode="auto">
          <a:xfrm>
            <a:off x="3748897" y="1512655"/>
            <a:ext cx="1080745"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500" dirty="0">
                <a:solidFill>
                  <a:schemeClr val="accent1"/>
                </a:solidFill>
                <a:latin typeface="Times New Roman" panose="02020603050405020304" pitchFamily="18" charset="0"/>
              </a:rPr>
              <a:t>CS-concept</a:t>
            </a:r>
          </a:p>
        </p:txBody>
      </p:sp>
      <p:grpSp>
        <p:nvGrpSpPr>
          <p:cNvPr id="36" name="Group 35">
            <a:extLst>
              <a:ext uri="{FF2B5EF4-FFF2-40B4-BE49-F238E27FC236}">
                <a16:creationId xmlns:a16="http://schemas.microsoft.com/office/drawing/2014/main" id="{BF170119-A3D2-3848-B271-FB0C9BD4B03D}"/>
              </a:ext>
            </a:extLst>
          </p:cNvPr>
          <p:cNvGrpSpPr/>
          <p:nvPr/>
        </p:nvGrpSpPr>
        <p:grpSpPr>
          <a:xfrm>
            <a:off x="1639989" y="1791201"/>
            <a:ext cx="7104855" cy="2573282"/>
            <a:chOff x="1639989" y="1791201"/>
            <a:chExt cx="7104855" cy="2573282"/>
          </a:xfrm>
        </p:grpSpPr>
        <p:graphicFrame>
          <p:nvGraphicFramePr>
            <p:cNvPr id="4" name="Object 4">
              <a:extLst>
                <a:ext uri="{FF2B5EF4-FFF2-40B4-BE49-F238E27FC236}">
                  <a16:creationId xmlns:a16="http://schemas.microsoft.com/office/drawing/2014/main" id="{F48303FC-8469-ED49-AC45-965BA4F25EC8}"/>
                </a:ext>
              </a:extLst>
            </p:cNvPr>
            <p:cNvGraphicFramePr>
              <a:graphicFrameLocks noChangeAspect="1"/>
            </p:cNvGraphicFramePr>
            <p:nvPr>
              <p:extLst>
                <p:ext uri="{D42A27DB-BD31-4B8C-83A1-F6EECF244321}">
                  <p14:modId xmlns:p14="http://schemas.microsoft.com/office/powerpoint/2010/main" val="2429122511"/>
                </p:ext>
              </p:extLst>
            </p:nvPr>
          </p:nvGraphicFramePr>
          <p:xfrm>
            <a:off x="2149518" y="2407008"/>
            <a:ext cx="1557059" cy="1938843"/>
          </p:xfrm>
          <a:graphic>
            <a:graphicData uri="http://schemas.openxmlformats.org/presentationml/2006/ole">
              <mc:AlternateContent xmlns:mc="http://schemas.openxmlformats.org/markup-compatibility/2006">
                <mc:Choice xmlns:v="urn:schemas-microsoft-com:vml" Requires="v">
                  <p:oleObj spid="_x0000_s9373" name="Document" r:id="rId3" imgW="11734800" imgH="14605000" progId="Word.Document.8">
                    <p:embed/>
                  </p:oleObj>
                </mc:Choice>
                <mc:Fallback>
                  <p:oleObj name="Document" r:id="rId3" imgW="11734800" imgH="14605000" progId="Word.Document.8">
                    <p:embed/>
                    <p:pic>
                      <p:nvPicPr>
                        <p:cNvPr id="30724" name="Object 4">
                          <a:extLst>
                            <a:ext uri="{FF2B5EF4-FFF2-40B4-BE49-F238E27FC236}">
                              <a16:creationId xmlns:a16="http://schemas.microsoft.com/office/drawing/2014/main" id="{9D88A870-121A-BF4D-85C5-7F96153A4F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9518" y="2407008"/>
                          <a:ext cx="1557059" cy="1938843"/>
                        </a:xfrm>
                        <a:prstGeom prst="rect">
                          <a:avLst/>
                        </a:prstGeom>
                        <a:noFill/>
                        <a:ln>
                          <a:noFill/>
                        </a:ln>
                        <a:effectLst/>
                      </p:spPr>
                    </p:pic>
                  </p:oleObj>
                </mc:Fallback>
              </mc:AlternateContent>
            </a:graphicData>
          </a:graphic>
        </p:graphicFrame>
        <p:sp>
          <p:nvSpPr>
            <p:cNvPr id="5" name="Freeform 5">
              <a:extLst>
                <a:ext uri="{FF2B5EF4-FFF2-40B4-BE49-F238E27FC236}">
                  <a16:creationId xmlns:a16="http://schemas.microsoft.com/office/drawing/2014/main" id="{8101E39D-E27A-FA42-82CF-0DC444D3E794}"/>
                </a:ext>
              </a:extLst>
            </p:cNvPr>
            <p:cNvSpPr>
              <a:spLocks/>
            </p:cNvSpPr>
            <p:nvPr/>
          </p:nvSpPr>
          <p:spPr bwMode="auto">
            <a:xfrm>
              <a:off x="2036569" y="2330808"/>
              <a:ext cx="186144" cy="1977203"/>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6" name="Freeform 6">
              <a:extLst>
                <a:ext uri="{FF2B5EF4-FFF2-40B4-BE49-F238E27FC236}">
                  <a16:creationId xmlns:a16="http://schemas.microsoft.com/office/drawing/2014/main" id="{D6160D5F-2BDC-D244-858C-31B619F39647}"/>
                </a:ext>
              </a:extLst>
            </p:cNvPr>
            <p:cNvSpPr>
              <a:spLocks/>
            </p:cNvSpPr>
            <p:nvPr/>
          </p:nvSpPr>
          <p:spPr bwMode="auto">
            <a:xfrm flipH="1">
              <a:off x="3402613" y="2341000"/>
              <a:ext cx="206508" cy="1967011"/>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7" name="Text Box 7">
              <a:extLst>
                <a:ext uri="{FF2B5EF4-FFF2-40B4-BE49-F238E27FC236}">
                  <a16:creationId xmlns:a16="http://schemas.microsoft.com/office/drawing/2014/main" id="{3BAB9DCD-718D-2F4B-8CEF-11F8C75F8DDF}"/>
                </a:ext>
              </a:extLst>
            </p:cNvPr>
            <p:cNvSpPr txBox="1">
              <a:spLocks noChangeArrowheads="1"/>
            </p:cNvSpPr>
            <p:nvPr/>
          </p:nvSpPr>
          <p:spPr bwMode="auto">
            <a:xfrm>
              <a:off x="2014131" y="1864425"/>
              <a:ext cx="50366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500" dirty="0">
                  <a:latin typeface="Times New Roman" panose="02020603050405020304" pitchFamily="18" charset="0"/>
                </a:rPr>
                <a:t>data</a:t>
              </a:r>
            </a:p>
          </p:txBody>
        </p:sp>
        <p:sp>
          <p:nvSpPr>
            <p:cNvPr id="8" name="Text Box 8">
              <a:extLst>
                <a:ext uri="{FF2B5EF4-FFF2-40B4-BE49-F238E27FC236}">
                  <a16:creationId xmlns:a16="http://schemas.microsoft.com/office/drawing/2014/main" id="{4DB17651-2E1D-CE46-BBE5-241BE6B26A43}"/>
                </a:ext>
              </a:extLst>
            </p:cNvPr>
            <p:cNvSpPr txBox="1">
              <a:spLocks noChangeArrowheads="1"/>
            </p:cNvSpPr>
            <p:nvPr/>
          </p:nvSpPr>
          <p:spPr bwMode="auto">
            <a:xfrm>
              <a:off x="2354876" y="2042145"/>
              <a:ext cx="445955"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500" dirty="0">
                  <a:latin typeface="Times New Roman" panose="02020603050405020304" pitchFamily="18" charset="0"/>
                </a:rPr>
                <a:t>inf.</a:t>
              </a:r>
            </a:p>
          </p:txBody>
        </p:sp>
        <p:sp>
          <p:nvSpPr>
            <p:cNvPr id="9" name="Text Box 9">
              <a:extLst>
                <a:ext uri="{FF2B5EF4-FFF2-40B4-BE49-F238E27FC236}">
                  <a16:creationId xmlns:a16="http://schemas.microsoft.com/office/drawing/2014/main" id="{500FD6A0-ABEC-0B4F-8947-3EA113A024CE}"/>
                </a:ext>
              </a:extLst>
            </p:cNvPr>
            <p:cNvSpPr txBox="1">
              <a:spLocks noChangeArrowheads="1"/>
            </p:cNvSpPr>
            <p:nvPr/>
          </p:nvSpPr>
          <p:spPr bwMode="auto">
            <a:xfrm>
              <a:off x="2480108" y="1858600"/>
              <a:ext cx="82266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500" dirty="0">
                  <a:latin typeface="Times New Roman" panose="02020603050405020304" pitchFamily="18" charset="0"/>
                </a:rPr>
                <a:t>retrieval</a:t>
              </a:r>
            </a:p>
          </p:txBody>
        </p:sp>
        <p:sp>
          <p:nvSpPr>
            <p:cNvPr id="10" name="Text Box 10">
              <a:extLst>
                <a:ext uri="{FF2B5EF4-FFF2-40B4-BE49-F238E27FC236}">
                  <a16:creationId xmlns:a16="http://schemas.microsoft.com/office/drawing/2014/main" id="{05F01E91-DCA1-C144-A0B4-29E05860BE13}"/>
                </a:ext>
              </a:extLst>
            </p:cNvPr>
            <p:cNvSpPr txBox="1">
              <a:spLocks noChangeArrowheads="1"/>
            </p:cNvSpPr>
            <p:nvPr/>
          </p:nvSpPr>
          <p:spPr bwMode="auto">
            <a:xfrm>
              <a:off x="2885161" y="2111955"/>
              <a:ext cx="579005"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500" dirty="0">
                  <a:latin typeface="Times New Roman" panose="02020603050405020304" pitchFamily="18" charset="0"/>
                </a:rPr>
                <a:t>brain</a:t>
              </a:r>
            </a:p>
          </p:txBody>
        </p:sp>
        <p:sp>
          <p:nvSpPr>
            <p:cNvPr id="11" name="Text Box 11">
              <a:extLst>
                <a:ext uri="{FF2B5EF4-FFF2-40B4-BE49-F238E27FC236}">
                  <a16:creationId xmlns:a16="http://schemas.microsoft.com/office/drawing/2014/main" id="{A6221D66-055B-C14F-845A-B111B99917F4}"/>
                </a:ext>
              </a:extLst>
            </p:cNvPr>
            <p:cNvSpPr txBox="1">
              <a:spLocks noChangeArrowheads="1"/>
            </p:cNvSpPr>
            <p:nvPr/>
          </p:nvSpPr>
          <p:spPr bwMode="auto">
            <a:xfrm>
              <a:off x="3242859" y="1893343"/>
              <a:ext cx="52610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500" dirty="0">
                  <a:latin typeface="Times New Roman" panose="02020603050405020304" pitchFamily="18" charset="0"/>
                </a:rPr>
                <a:t>lung</a:t>
              </a:r>
            </a:p>
          </p:txBody>
        </p:sp>
        <p:graphicFrame>
          <p:nvGraphicFramePr>
            <p:cNvPr id="13" name="Object 13">
              <a:extLst>
                <a:ext uri="{FF2B5EF4-FFF2-40B4-BE49-F238E27FC236}">
                  <a16:creationId xmlns:a16="http://schemas.microsoft.com/office/drawing/2014/main" id="{42FFCA49-4A8F-9142-BA5B-9C2114424145}"/>
                </a:ext>
              </a:extLst>
            </p:cNvPr>
            <p:cNvGraphicFramePr>
              <a:graphicFrameLocks noChangeAspect="1"/>
            </p:cNvGraphicFramePr>
            <p:nvPr>
              <p:extLst>
                <p:ext uri="{D42A27DB-BD31-4B8C-83A1-F6EECF244321}">
                  <p14:modId xmlns:p14="http://schemas.microsoft.com/office/powerpoint/2010/main" val="309381841"/>
                </p:ext>
              </p:extLst>
            </p:nvPr>
          </p:nvGraphicFramePr>
          <p:xfrm>
            <a:off x="3990833" y="2404932"/>
            <a:ext cx="907253" cy="1838532"/>
          </p:xfrm>
          <a:graphic>
            <a:graphicData uri="http://schemas.openxmlformats.org/presentationml/2006/ole">
              <mc:AlternateContent xmlns:mc="http://schemas.openxmlformats.org/markup-compatibility/2006">
                <mc:Choice xmlns:v="urn:schemas-microsoft-com:vml" Requires="v">
                  <p:oleObj spid="_x0000_s9374" name="Document" r:id="rId5" imgW="1841500" imgH="4064000" progId="Word.Document.8">
                    <p:embed/>
                  </p:oleObj>
                </mc:Choice>
                <mc:Fallback>
                  <p:oleObj name="Document" r:id="rId5" imgW="1841500" imgH="4064000" progId="Word.Document.8">
                    <p:embed/>
                    <p:pic>
                      <p:nvPicPr>
                        <p:cNvPr id="30733" name="Object 13">
                          <a:extLst>
                            <a:ext uri="{FF2B5EF4-FFF2-40B4-BE49-F238E27FC236}">
                              <a16:creationId xmlns:a16="http://schemas.microsoft.com/office/drawing/2014/main" id="{3EEAD6F8-8612-4D47-9C5A-532036920628}"/>
                            </a:ext>
                          </a:extLst>
                        </p:cNvPr>
                        <p:cNvPicPr>
                          <a:picLocks noChangeAspect="1" noChangeArrowheads="1"/>
                        </p:cNvPicPr>
                        <p:nvPr/>
                      </p:nvPicPr>
                      <p:blipFill>
                        <a:blip r:embed="rId6"/>
                        <a:srcRect/>
                        <a:stretch>
                          <a:fillRect/>
                        </a:stretch>
                      </p:blipFill>
                      <p:spPr bwMode="auto">
                        <a:xfrm>
                          <a:off x="3990833" y="2404932"/>
                          <a:ext cx="907253" cy="1838532"/>
                        </a:xfrm>
                        <a:prstGeom prst="rect">
                          <a:avLst/>
                        </a:prstGeom>
                        <a:noFill/>
                        <a:ln>
                          <a:noFill/>
                        </a:ln>
                        <a:effectLst/>
                      </p:spPr>
                    </p:pic>
                  </p:oleObj>
                </mc:Fallback>
              </mc:AlternateContent>
            </a:graphicData>
          </a:graphic>
        </p:graphicFrame>
        <p:sp>
          <p:nvSpPr>
            <p:cNvPr id="14" name="Freeform 14">
              <a:extLst>
                <a:ext uri="{FF2B5EF4-FFF2-40B4-BE49-F238E27FC236}">
                  <a16:creationId xmlns:a16="http://schemas.microsoft.com/office/drawing/2014/main" id="{CC69FEBC-74C7-F64B-AB08-6F02B7EE385C}"/>
                </a:ext>
              </a:extLst>
            </p:cNvPr>
            <p:cNvSpPr>
              <a:spLocks/>
            </p:cNvSpPr>
            <p:nvPr/>
          </p:nvSpPr>
          <p:spPr bwMode="auto">
            <a:xfrm flipH="1">
              <a:off x="4799947" y="2349098"/>
              <a:ext cx="161915" cy="1958913"/>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5" name="Freeform 15">
              <a:extLst>
                <a:ext uri="{FF2B5EF4-FFF2-40B4-BE49-F238E27FC236}">
                  <a16:creationId xmlns:a16="http://schemas.microsoft.com/office/drawing/2014/main" id="{77B19A41-71C2-094E-A0ED-A9ACB5A22BD8}"/>
                </a:ext>
              </a:extLst>
            </p:cNvPr>
            <p:cNvSpPr>
              <a:spLocks/>
            </p:cNvSpPr>
            <p:nvPr/>
          </p:nvSpPr>
          <p:spPr bwMode="auto">
            <a:xfrm>
              <a:off x="3871861" y="2341000"/>
              <a:ext cx="168009" cy="1967011"/>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6" name="Text Box 16">
              <a:extLst>
                <a:ext uri="{FF2B5EF4-FFF2-40B4-BE49-F238E27FC236}">
                  <a16:creationId xmlns:a16="http://schemas.microsoft.com/office/drawing/2014/main" id="{D5DA7114-7591-7E4D-8AA4-B6B3F9C83A8D}"/>
                </a:ext>
              </a:extLst>
            </p:cNvPr>
            <p:cNvSpPr txBox="1">
              <a:spLocks noChangeArrowheads="1"/>
            </p:cNvSpPr>
            <p:nvPr/>
          </p:nvSpPr>
          <p:spPr bwMode="auto">
            <a:xfrm>
              <a:off x="3602062" y="3182521"/>
              <a:ext cx="29367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500" dirty="0">
                  <a:latin typeface="Times New Roman" panose="02020603050405020304" pitchFamily="18" charset="0"/>
                </a:rPr>
                <a:t>=</a:t>
              </a:r>
            </a:p>
          </p:txBody>
        </p:sp>
        <p:sp>
          <p:nvSpPr>
            <p:cNvPr id="17" name="Line 17">
              <a:extLst>
                <a:ext uri="{FF2B5EF4-FFF2-40B4-BE49-F238E27FC236}">
                  <a16:creationId xmlns:a16="http://schemas.microsoft.com/office/drawing/2014/main" id="{52E4488E-45D8-B241-AACF-7446BA1DBB7C}"/>
                </a:ext>
              </a:extLst>
            </p:cNvPr>
            <p:cNvSpPr>
              <a:spLocks noChangeShapeType="1"/>
            </p:cNvSpPr>
            <p:nvPr/>
          </p:nvSpPr>
          <p:spPr bwMode="auto">
            <a:xfrm flipV="1">
              <a:off x="1868938" y="2369802"/>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8" name="Text Box 18">
              <a:extLst>
                <a:ext uri="{FF2B5EF4-FFF2-40B4-BE49-F238E27FC236}">
                  <a16:creationId xmlns:a16="http://schemas.microsoft.com/office/drawing/2014/main" id="{27621738-A4B7-6643-98CC-968498DA7371}"/>
                </a:ext>
              </a:extLst>
            </p:cNvPr>
            <p:cNvSpPr txBox="1">
              <a:spLocks noChangeArrowheads="1"/>
            </p:cNvSpPr>
            <p:nvPr/>
          </p:nvSpPr>
          <p:spPr bwMode="auto">
            <a:xfrm>
              <a:off x="1693540" y="2867471"/>
              <a:ext cx="420307"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500" dirty="0">
                  <a:latin typeface="Times New Roman" panose="02020603050405020304" pitchFamily="18" charset="0"/>
                </a:rPr>
                <a:t>CS</a:t>
              </a:r>
            </a:p>
          </p:txBody>
        </p:sp>
        <p:sp>
          <p:nvSpPr>
            <p:cNvPr id="19" name="Text Box 19">
              <a:extLst>
                <a:ext uri="{FF2B5EF4-FFF2-40B4-BE49-F238E27FC236}">
                  <a16:creationId xmlns:a16="http://schemas.microsoft.com/office/drawing/2014/main" id="{D9B36297-F211-2A45-9313-3A4D65021AC4}"/>
                </a:ext>
              </a:extLst>
            </p:cNvPr>
            <p:cNvSpPr txBox="1">
              <a:spLocks noChangeArrowheads="1"/>
            </p:cNvSpPr>
            <p:nvPr/>
          </p:nvSpPr>
          <p:spPr bwMode="auto">
            <a:xfrm>
              <a:off x="1639989" y="3850558"/>
              <a:ext cx="495649"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500" dirty="0">
                  <a:latin typeface="Times New Roman" panose="02020603050405020304" pitchFamily="18" charset="0"/>
                </a:rPr>
                <a:t>MD</a:t>
              </a:r>
            </a:p>
          </p:txBody>
        </p:sp>
        <p:sp>
          <p:nvSpPr>
            <p:cNvPr id="20" name="Line 20">
              <a:extLst>
                <a:ext uri="{FF2B5EF4-FFF2-40B4-BE49-F238E27FC236}">
                  <a16:creationId xmlns:a16="http://schemas.microsoft.com/office/drawing/2014/main" id="{B9FFCBFE-C240-DA40-BBBB-D951F0ECD00E}"/>
                </a:ext>
              </a:extLst>
            </p:cNvPr>
            <p:cNvSpPr>
              <a:spLocks noChangeShapeType="1"/>
            </p:cNvSpPr>
            <p:nvPr/>
          </p:nvSpPr>
          <p:spPr bwMode="auto">
            <a:xfrm>
              <a:off x="1868938" y="3191676"/>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1" name="Line 21">
              <a:extLst>
                <a:ext uri="{FF2B5EF4-FFF2-40B4-BE49-F238E27FC236}">
                  <a16:creationId xmlns:a16="http://schemas.microsoft.com/office/drawing/2014/main" id="{8C080803-B8A0-CE47-8D40-B72B45FAD843}"/>
                </a:ext>
              </a:extLst>
            </p:cNvPr>
            <p:cNvSpPr>
              <a:spLocks noChangeShapeType="1"/>
            </p:cNvSpPr>
            <p:nvPr/>
          </p:nvSpPr>
          <p:spPr bwMode="auto">
            <a:xfrm flipV="1">
              <a:off x="1868938" y="3418019"/>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2" name="Line 22">
              <a:extLst>
                <a:ext uri="{FF2B5EF4-FFF2-40B4-BE49-F238E27FC236}">
                  <a16:creationId xmlns:a16="http://schemas.microsoft.com/office/drawing/2014/main" id="{A1239367-C755-E844-871C-776491D1B503}"/>
                </a:ext>
              </a:extLst>
            </p:cNvPr>
            <p:cNvSpPr>
              <a:spLocks noChangeShapeType="1"/>
            </p:cNvSpPr>
            <p:nvPr/>
          </p:nvSpPr>
          <p:spPr bwMode="auto">
            <a:xfrm>
              <a:off x="1868938" y="4135883"/>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graphicFrame>
          <p:nvGraphicFramePr>
            <p:cNvPr id="23" name="Object 23">
              <a:extLst>
                <a:ext uri="{FF2B5EF4-FFF2-40B4-BE49-F238E27FC236}">
                  <a16:creationId xmlns:a16="http://schemas.microsoft.com/office/drawing/2014/main" id="{2AC30A7E-4D0F-8140-8D55-97FB7CE3A5F9}"/>
                </a:ext>
              </a:extLst>
            </p:cNvPr>
            <p:cNvGraphicFramePr>
              <a:graphicFrameLocks noChangeAspect="1"/>
            </p:cNvGraphicFramePr>
            <p:nvPr>
              <p:extLst>
                <p:ext uri="{D42A27DB-BD31-4B8C-83A1-F6EECF244321}">
                  <p14:modId xmlns:p14="http://schemas.microsoft.com/office/powerpoint/2010/main" val="1888612524"/>
                </p:ext>
              </p:extLst>
            </p:nvPr>
          </p:nvGraphicFramePr>
          <p:xfrm>
            <a:off x="5286144" y="3058155"/>
            <a:ext cx="841635" cy="620961"/>
          </p:xfrm>
          <a:graphic>
            <a:graphicData uri="http://schemas.openxmlformats.org/presentationml/2006/ole">
              <mc:AlternateContent xmlns:mc="http://schemas.openxmlformats.org/markup-compatibility/2006">
                <mc:Choice xmlns:v="urn:schemas-microsoft-com:vml" Requires="v">
                  <p:oleObj spid="_x0000_s9375" name="Document" r:id="rId7" imgW="1828800" imgH="1358900" progId="Word.Document.8">
                    <p:embed/>
                  </p:oleObj>
                </mc:Choice>
                <mc:Fallback>
                  <p:oleObj name="Document" r:id="rId7" imgW="1828800" imgH="1358900" progId="Word.Document.8">
                    <p:embed/>
                    <p:pic>
                      <p:nvPicPr>
                        <p:cNvPr id="30743" name="Object 23">
                          <a:extLst>
                            <a:ext uri="{FF2B5EF4-FFF2-40B4-BE49-F238E27FC236}">
                              <a16:creationId xmlns:a16="http://schemas.microsoft.com/office/drawing/2014/main" id="{21CBB6E7-8A92-DF4F-B6EC-1E14EF547F8B}"/>
                            </a:ext>
                          </a:extLst>
                        </p:cNvPr>
                        <p:cNvPicPr>
                          <a:picLocks noChangeAspect="1" noChangeArrowheads="1"/>
                        </p:cNvPicPr>
                        <p:nvPr/>
                      </p:nvPicPr>
                      <p:blipFill>
                        <a:blip r:embed="rId8"/>
                        <a:srcRect/>
                        <a:stretch>
                          <a:fillRect/>
                        </a:stretch>
                      </p:blipFill>
                      <p:spPr bwMode="auto">
                        <a:xfrm>
                          <a:off x="5286144" y="3058155"/>
                          <a:ext cx="841635" cy="620961"/>
                        </a:xfrm>
                        <a:prstGeom prst="rect">
                          <a:avLst/>
                        </a:prstGeom>
                        <a:noFill/>
                        <a:ln>
                          <a:noFill/>
                        </a:ln>
                        <a:effectLst/>
                      </p:spPr>
                    </p:pic>
                  </p:oleObj>
                </mc:Fallback>
              </mc:AlternateContent>
            </a:graphicData>
          </a:graphic>
        </p:graphicFrame>
        <p:sp>
          <p:nvSpPr>
            <p:cNvPr id="24" name="Freeform 24">
              <a:extLst>
                <a:ext uri="{FF2B5EF4-FFF2-40B4-BE49-F238E27FC236}">
                  <a16:creationId xmlns:a16="http://schemas.microsoft.com/office/drawing/2014/main" id="{82537D22-C2DD-D647-9B6A-A6143BBD14B6}"/>
                </a:ext>
              </a:extLst>
            </p:cNvPr>
            <p:cNvSpPr>
              <a:spLocks/>
            </p:cNvSpPr>
            <p:nvPr/>
          </p:nvSpPr>
          <p:spPr bwMode="auto">
            <a:xfrm>
              <a:off x="5234017" y="2964293"/>
              <a:ext cx="99325" cy="736339"/>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5" name="Freeform 25">
              <a:extLst>
                <a:ext uri="{FF2B5EF4-FFF2-40B4-BE49-F238E27FC236}">
                  <a16:creationId xmlns:a16="http://schemas.microsoft.com/office/drawing/2014/main" id="{57D8800E-ECF3-FC4A-A0D0-213F220FDC08}"/>
                </a:ext>
              </a:extLst>
            </p:cNvPr>
            <p:cNvSpPr>
              <a:spLocks/>
            </p:cNvSpPr>
            <p:nvPr/>
          </p:nvSpPr>
          <p:spPr bwMode="auto">
            <a:xfrm flipH="1">
              <a:off x="5942941" y="2978509"/>
              <a:ext cx="223285" cy="722124"/>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6" name="Text Box 26">
              <a:extLst>
                <a:ext uri="{FF2B5EF4-FFF2-40B4-BE49-F238E27FC236}">
                  <a16:creationId xmlns:a16="http://schemas.microsoft.com/office/drawing/2014/main" id="{EADEE84B-B572-E34A-977C-EC6217F67786}"/>
                </a:ext>
              </a:extLst>
            </p:cNvPr>
            <p:cNvSpPr txBox="1">
              <a:spLocks noChangeArrowheads="1"/>
            </p:cNvSpPr>
            <p:nvPr/>
          </p:nvSpPr>
          <p:spPr bwMode="auto">
            <a:xfrm>
              <a:off x="4966612" y="3191025"/>
              <a:ext cx="28084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500" dirty="0">
                  <a:latin typeface="Times New Roman" panose="02020603050405020304" pitchFamily="18" charset="0"/>
                </a:rPr>
                <a:t>x</a:t>
              </a:r>
            </a:p>
          </p:txBody>
        </p:sp>
        <p:sp>
          <p:nvSpPr>
            <p:cNvPr id="27" name="Text Box 28">
              <a:extLst>
                <a:ext uri="{FF2B5EF4-FFF2-40B4-BE49-F238E27FC236}">
                  <a16:creationId xmlns:a16="http://schemas.microsoft.com/office/drawing/2014/main" id="{F6D77934-439B-3E4F-8A9A-6298A34C1D26}"/>
                </a:ext>
              </a:extLst>
            </p:cNvPr>
            <p:cNvSpPr txBox="1">
              <a:spLocks noChangeArrowheads="1"/>
            </p:cNvSpPr>
            <p:nvPr/>
          </p:nvSpPr>
          <p:spPr bwMode="auto">
            <a:xfrm>
              <a:off x="6149255" y="3204690"/>
              <a:ext cx="28084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1500" dirty="0">
                  <a:latin typeface="Times New Roman" panose="02020603050405020304" pitchFamily="18" charset="0"/>
                </a:rPr>
                <a:t>x</a:t>
              </a:r>
            </a:p>
          </p:txBody>
        </p:sp>
        <p:sp>
          <p:nvSpPr>
            <p:cNvPr id="28" name="Freeform 29">
              <a:extLst>
                <a:ext uri="{FF2B5EF4-FFF2-40B4-BE49-F238E27FC236}">
                  <a16:creationId xmlns:a16="http://schemas.microsoft.com/office/drawing/2014/main" id="{0557FD2D-2640-2348-A8EC-508C756C1636}"/>
                </a:ext>
              </a:extLst>
            </p:cNvPr>
            <p:cNvSpPr>
              <a:spLocks/>
            </p:cNvSpPr>
            <p:nvPr/>
          </p:nvSpPr>
          <p:spPr bwMode="auto">
            <a:xfrm>
              <a:off x="6384527" y="2984334"/>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30" name="Text Box 32">
              <a:extLst>
                <a:ext uri="{FF2B5EF4-FFF2-40B4-BE49-F238E27FC236}">
                  <a16:creationId xmlns:a16="http://schemas.microsoft.com/office/drawing/2014/main" id="{63A265E0-BE90-5F44-9284-8B2BFDD2829F}"/>
                </a:ext>
              </a:extLst>
            </p:cNvPr>
            <p:cNvSpPr txBox="1">
              <a:spLocks noChangeArrowheads="1"/>
            </p:cNvSpPr>
            <p:nvPr/>
          </p:nvSpPr>
          <p:spPr bwMode="auto">
            <a:xfrm>
              <a:off x="4312255" y="1791201"/>
              <a:ext cx="115608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500" dirty="0">
                  <a:solidFill>
                    <a:schemeClr val="accent1"/>
                  </a:solidFill>
                  <a:latin typeface="Times New Roman" panose="02020603050405020304" pitchFamily="18" charset="0"/>
                </a:rPr>
                <a:t>MD-concept</a:t>
              </a:r>
            </a:p>
          </p:txBody>
        </p:sp>
        <p:sp>
          <p:nvSpPr>
            <p:cNvPr id="31" name="Line 33">
              <a:extLst>
                <a:ext uri="{FF2B5EF4-FFF2-40B4-BE49-F238E27FC236}">
                  <a16:creationId xmlns:a16="http://schemas.microsoft.com/office/drawing/2014/main" id="{D68D88AE-6BD9-2846-BD28-CD53E4C4E36F}"/>
                </a:ext>
              </a:extLst>
            </p:cNvPr>
            <p:cNvSpPr>
              <a:spLocks noChangeShapeType="1"/>
            </p:cNvSpPr>
            <p:nvPr/>
          </p:nvSpPr>
          <p:spPr bwMode="auto">
            <a:xfrm>
              <a:off x="4217171" y="1838436"/>
              <a:ext cx="0" cy="381000"/>
            </a:xfrm>
            <a:prstGeom prst="line">
              <a:avLst/>
            </a:prstGeom>
            <a:noFill/>
            <a:ln w="158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32" name="Line 34">
              <a:extLst>
                <a:ext uri="{FF2B5EF4-FFF2-40B4-BE49-F238E27FC236}">
                  <a16:creationId xmlns:a16="http://schemas.microsoft.com/office/drawing/2014/main" id="{76BCFCCB-C578-7842-B546-CF32AA1670AC}"/>
                </a:ext>
              </a:extLst>
            </p:cNvPr>
            <p:cNvSpPr>
              <a:spLocks noChangeShapeType="1"/>
            </p:cNvSpPr>
            <p:nvPr/>
          </p:nvSpPr>
          <p:spPr bwMode="auto">
            <a:xfrm flipH="1">
              <a:off x="4620504" y="2089427"/>
              <a:ext cx="304800" cy="228600"/>
            </a:xfrm>
            <a:prstGeom prst="line">
              <a:avLst/>
            </a:prstGeom>
            <a:noFill/>
            <a:ln w="158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graphicFrame>
          <p:nvGraphicFramePr>
            <p:cNvPr id="34" name="Object 27">
              <a:extLst>
                <a:ext uri="{FF2B5EF4-FFF2-40B4-BE49-F238E27FC236}">
                  <a16:creationId xmlns:a16="http://schemas.microsoft.com/office/drawing/2014/main" id="{26DD1AAA-C04B-064A-B151-E017AA564BE3}"/>
                </a:ext>
              </a:extLst>
            </p:cNvPr>
            <p:cNvGraphicFramePr>
              <a:graphicFrameLocks noChangeAspect="1"/>
            </p:cNvGraphicFramePr>
            <p:nvPr>
              <p:extLst>
                <p:ext uri="{D42A27DB-BD31-4B8C-83A1-F6EECF244321}">
                  <p14:modId xmlns:p14="http://schemas.microsoft.com/office/powerpoint/2010/main" val="49889784"/>
                </p:ext>
              </p:extLst>
            </p:nvPr>
          </p:nvGraphicFramePr>
          <p:xfrm>
            <a:off x="6473598" y="3067768"/>
            <a:ext cx="2161878" cy="624665"/>
          </p:xfrm>
          <a:graphic>
            <a:graphicData uri="http://schemas.openxmlformats.org/presentationml/2006/ole">
              <mc:AlternateContent xmlns:mc="http://schemas.openxmlformats.org/markup-compatibility/2006">
                <mc:Choice xmlns:v="urn:schemas-microsoft-com:vml" Requires="v">
                  <p:oleObj spid="_x0000_s9376" name="Document" r:id="rId9" imgW="4660900" imgH="1358900" progId="Word.Document.8">
                    <p:embed/>
                  </p:oleObj>
                </mc:Choice>
                <mc:Fallback>
                  <p:oleObj name="Document" r:id="rId9" imgW="4660900" imgH="1358900" progId="Word.Document.8">
                    <p:embed/>
                    <p:pic>
                      <p:nvPicPr>
                        <p:cNvPr id="30747" name="Object 27">
                          <a:extLst>
                            <a:ext uri="{FF2B5EF4-FFF2-40B4-BE49-F238E27FC236}">
                              <a16:creationId xmlns:a16="http://schemas.microsoft.com/office/drawing/2014/main" id="{A474C36E-9B34-434A-85DC-0A69A982F759}"/>
                            </a:ext>
                          </a:extLst>
                        </p:cNvPr>
                        <p:cNvPicPr>
                          <a:picLocks noChangeAspect="1" noChangeArrowheads="1"/>
                        </p:cNvPicPr>
                        <p:nvPr/>
                      </p:nvPicPr>
                      <p:blipFill>
                        <a:blip r:embed="rId10"/>
                        <a:srcRect/>
                        <a:stretch>
                          <a:fillRect/>
                        </a:stretch>
                      </p:blipFill>
                      <p:spPr bwMode="auto">
                        <a:xfrm>
                          <a:off x="6473598" y="3067768"/>
                          <a:ext cx="2161878" cy="624665"/>
                        </a:xfrm>
                        <a:prstGeom prst="rect">
                          <a:avLst/>
                        </a:prstGeom>
                        <a:noFill/>
                        <a:ln>
                          <a:noFill/>
                        </a:ln>
                        <a:effectLst/>
                      </p:spPr>
                    </p:pic>
                  </p:oleObj>
                </mc:Fallback>
              </mc:AlternateContent>
            </a:graphicData>
          </a:graphic>
        </p:graphicFrame>
        <p:sp>
          <p:nvSpPr>
            <p:cNvPr id="35" name="Freeform 30">
              <a:extLst>
                <a:ext uri="{FF2B5EF4-FFF2-40B4-BE49-F238E27FC236}">
                  <a16:creationId xmlns:a16="http://schemas.microsoft.com/office/drawing/2014/main" id="{082740A5-8994-F448-BC5E-4418AF09D452}"/>
                </a:ext>
              </a:extLst>
            </p:cNvPr>
            <p:cNvSpPr>
              <a:spLocks/>
            </p:cNvSpPr>
            <p:nvPr/>
          </p:nvSpPr>
          <p:spPr bwMode="auto">
            <a:xfrm flipH="1">
              <a:off x="8592444" y="2978969"/>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665287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Classification</a:t>
            </a:r>
          </a:p>
        </p:txBody>
      </p:sp>
      <p:sp>
        <p:nvSpPr>
          <p:cNvPr id="3" name="Content Placeholder 2"/>
          <p:cNvSpPr>
            <a:spLocks noGrp="1"/>
          </p:cNvSpPr>
          <p:nvPr>
            <p:ph idx="1"/>
          </p:nvPr>
        </p:nvSpPr>
        <p:spPr/>
        <p:txBody>
          <a:bodyPr/>
          <a:lstStyle/>
          <a:p>
            <a:pPr marL="34290" indent="0">
              <a:spcBef>
                <a:spcPts val="1300"/>
              </a:spcBef>
              <a:buClr>
                <a:srgbClr val="595959"/>
              </a:buClr>
              <a:buNone/>
            </a:pPr>
            <a:r>
              <a:rPr lang="en-US" sz="1500" dirty="0"/>
              <a:t>Prediction</a:t>
            </a:r>
            <a:endParaRPr lang="en-US" dirty="0">
              <a:solidFill>
                <a:srgbClr val="595959"/>
              </a:solidFill>
            </a:endParaRPr>
          </a:p>
          <a:p>
            <a:pPr lvl="1">
              <a:spcBef>
                <a:spcPts val="1300"/>
              </a:spcBef>
              <a:buClr>
                <a:srgbClr val="595959"/>
              </a:buClr>
            </a:pPr>
            <a:r>
              <a:rPr lang="en-US" dirty="0"/>
              <a:t>The similar documents are retrieved based on their common properties.</a:t>
            </a:r>
          </a:p>
          <a:p>
            <a:pPr lvl="1">
              <a:spcBef>
                <a:spcPts val="1300"/>
              </a:spcBef>
              <a:buClr>
                <a:srgbClr val="595959"/>
              </a:buClr>
            </a:pPr>
            <a:r>
              <a:rPr lang="en-US" dirty="0"/>
              <a:t>Label will be assigned to a new document or a new query or document</a:t>
            </a:r>
          </a:p>
        </p:txBody>
      </p:sp>
      <p:pic>
        <p:nvPicPr>
          <p:cNvPr id="4" name="Picture 2">
            <a:extLst>
              <a:ext uri="{FF2B5EF4-FFF2-40B4-BE49-F238E27FC236}">
                <a16:creationId xmlns:a16="http://schemas.microsoft.com/office/drawing/2014/main" id="{ED29EC0D-2FA7-774C-82A9-E9750A60F290}"/>
              </a:ext>
            </a:extLst>
          </p:cNvPr>
          <p:cNvPicPr>
            <a:picLocks noChangeAspect="1"/>
          </p:cNvPicPr>
          <p:nvPr/>
        </p:nvPicPr>
        <p:blipFill>
          <a:blip r:embed="rId2"/>
          <a:stretch>
            <a:fillRect/>
          </a:stretch>
        </p:blipFill>
        <p:spPr>
          <a:xfrm>
            <a:off x="2637306" y="2897387"/>
            <a:ext cx="5129228" cy="1393798"/>
          </a:xfrm>
          <a:prstGeom prst="rect">
            <a:avLst/>
          </a:prstGeom>
        </p:spPr>
      </p:pic>
    </p:spTree>
    <p:extLst>
      <p:ext uri="{BB962C8B-B14F-4D97-AF65-F5344CB8AC3E}">
        <p14:creationId xmlns:p14="http://schemas.microsoft.com/office/powerpoint/2010/main" val="337823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 vs prediction</a:t>
            </a:r>
          </a:p>
        </p:txBody>
      </p:sp>
      <p:sp>
        <p:nvSpPr>
          <p:cNvPr id="3" name="Content Placeholder 2"/>
          <p:cNvSpPr>
            <a:spLocks noGrp="1"/>
          </p:cNvSpPr>
          <p:nvPr>
            <p:ph idx="1"/>
          </p:nvPr>
        </p:nvSpPr>
        <p:spPr/>
        <p:txBody>
          <a:bodyPr/>
          <a:lstStyle/>
          <a:p>
            <a:pPr>
              <a:lnSpc>
                <a:spcPct val="90000"/>
              </a:lnSpc>
            </a:pPr>
            <a:endParaRPr lang="en-GB" altLang="en-US" dirty="0">
              <a:latin typeface="Helvetica" pitchFamily="2" charset="0"/>
            </a:endParaRPr>
          </a:p>
          <a:p>
            <a:pPr>
              <a:lnSpc>
                <a:spcPct val="90000"/>
              </a:lnSpc>
            </a:pPr>
            <a:r>
              <a:rPr lang="en-GB" altLang="en-US" dirty="0">
                <a:latin typeface="Helvetica" pitchFamily="2" charset="0"/>
              </a:rPr>
              <a:t>In prediction we collect similar documents and we look at their labels</a:t>
            </a:r>
          </a:p>
          <a:p>
            <a:pPr>
              <a:lnSpc>
                <a:spcPct val="90000"/>
              </a:lnSpc>
            </a:pPr>
            <a:endParaRPr lang="en-GB" altLang="en-US" dirty="0">
              <a:latin typeface="Helvetica" pitchFamily="2" charset="0"/>
            </a:endParaRPr>
          </a:p>
          <a:p>
            <a:pPr>
              <a:lnSpc>
                <a:spcPct val="90000"/>
              </a:lnSpc>
            </a:pPr>
            <a:r>
              <a:rPr lang="en-GB" altLang="en-US" dirty="0">
                <a:latin typeface="Helvetica" pitchFamily="2" charset="0"/>
              </a:rPr>
              <a:t>In IR we try to find out if the satisfactory response to the search query has been found out. The objective of search engine is to rank the documents and not to assign label</a:t>
            </a:r>
          </a:p>
          <a:p>
            <a:pPr marL="0" indent="0">
              <a:lnSpc>
                <a:spcPct val="90000"/>
              </a:lnSpc>
              <a:buNone/>
            </a:pPr>
            <a:endParaRPr lang="en-GB" altLang="en-US" dirty="0">
              <a:latin typeface="Helvetica" pitchFamily="2" charset="0"/>
            </a:endParaRPr>
          </a:p>
          <a:p>
            <a:pPr>
              <a:lnSpc>
                <a:spcPct val="90000"/>
              </a:lnSpc>
            </a:pPr>
            <a:r>
              <a:rPr lang="en-GB" altLang="en-US" dirty="0">
                <a:latin typeface="Helvetica" pitchFamily="2" charset="0"/>
              </a:rPr>
              <a:t>IR works with a global dictionary of words but in prediction we select the dictionary according to the labels</a:t>
            </a:r>
          </a:p>
        </p:txBody>
      </p:sp>
    </p:spTree>
    <p:extLst>
      <p:ext uri="{BB962C8B-B14F-4D97-AF65-F5344CB8AC3E}">
        <p14:creationId xmlns:p14="http://schemas.microsoft.com/office/powerpoint/2010/main" val="362913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Similarity Measurement</a:t>
            </a:r>
          </a:p>
        </p:txBody>
      </p:sp>
      <p:sp>
        <p:nvSpPr>
          <p:cNvPr id="3" name="Content Placeholder 2"/>
          <p:cNvSpPr>
            <a:spLocks noGrp="1"/>
          </p:cNvSpPr>
          <p:nvPr>
            <p:ph idx="1"/>
          </p:nvPr>
        </p:nvSpPr>
        <p:spPr/>
        <p:txBody>
          <a:bodyPr/>
          <a:lstStyle/>
          <a:p>
            <a:pPr marL="274320" lvl="1" indent="0">
              <a:spcBef>
                <a:spcPts val="1300"/>
              </a:spcBef>
              <a:buClr>
                <a:srgbClr val="595959"/>
              </a:buClr>
              <a:buNone/>
            </a:pPr>
            <a:r>
              <a:rPr lang="en-US" dirty="0"/>
              <a:t>The common measures used to examine how documents are similar and the output is a numerical measure of similarity:</a:t>
            </a:r>
          </a:p>
          <a:p>
            <a:pPr marL="274320" lvl="1" indent="0">
              <a:buClr>
                <a:srgbClr val="595959"/>
              </a:buClr>
              <a:buNone/>
            </a:pPr>
            <a:endParaRPr lang="en-US" dirty="0"/>
          </a:p>
          <a:p>
            <a:pPr lvl="3">
              <a:spcBef>
                <a:spcPts val="400"/>
              </a:spcBef>
              <a:buClr>
                <a:srgbClr val="595959"/>
              </a:buClr>
            </a:pPr>
            <a:r>
              <a:rPr lang="en-US" sz="1500" dirty="0"/>
              <a:t>Binary similarity</a:t>
            </a:r>
          </a:p>
          <a:p>
            <a:pPr lvl="3">
              <a:spcBef>
                <a:spcPts val="700"/>
              </a:spcBef>
              <a:buClr>
                <a:srgbClr val="595959"/>
              </a:buClr>
            </a:pPr>
            <a:r>
              <a:rPr lang="en-US" sz="1500" dirty="0"/>
              <a:t>TF</a:t>
            </a:r>
          </a:p>
          <a:p>
            <a:pPr lvl="3">
              <a:spcBef>
                <a:spcPts val="700"/>
              </a:spcBef>
              <a:buClr>
                <a:srgbClr val="595959"/>
              </a:buClr>
            </a:pPr>
            <a:r>
              <a:rPr lang="en-US" sz="1500" dirty="0"/>
              <a:t>TF-IDF</a:t>
            </a:r>
          </a:p>
        </p:txBody>
      </p:sp>
    </p:spTree>
    <p:extLst>
      <p:ext uri="{BB962C8B-B14F-4D97-AF65-F5344CB8AC3E}">
        <p14:creationId xmlns:p14="http://schemas.microsoft.com/office/powerpoint/2010/main" val="6911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similarity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34290" indent="0">
                  <a:spcBef>
                    <a:spcPts val="1300"/>
                  </a:spcBef>
                  <a:buClr>
                    <a:srgbClr val="595959"/>
                  </a:buClr>
                  <a:buNone/>
                </a:pPr>
                <a:r>
                  <a:rPr lang="en-US" dirty="0"/>
                  <a:t>Each document is represented as a vector (W</a:t>
                </a:r>
                <a:r>
                  <a:rPr lang="en-US" baseline="-25000" dirty="0"/>
                  <a:t>1</a:t>
                </a:r>
                <a:r>
                  <a:rPr lang="en-US" dirty="0"/>
                  <a:t>,W</a:t>
                </a:r>
                <a:r>
                  <a:rPr lang="en-US" baseline="-25000" dirty="0"/>
                  <a:t>2</a:t>
                </a:r>
                <a:r>
                  <a:rPr lang="en-US" dirty="0"/>
                  <a:t>,…,</a:t>
                </a:r>
                <a:r>
                  <a:rPr lang="en-US" dirty="0" err="1"/>
                  <a:t>W</a:t>
                </a:r>
                <a:r>
                  <a:rPr lang="en-US" baseline="-25000" dirty="0" err="1"/>
                  <a:t>n</a:t>
                </a:r>
                <a:r>
                  <a:rPr lang="en-US" dirty="0"/>
                  <a:t>):</a:t>
                </a:r>
              </a:p>
              <a:p>
                <a:pPr marL="34290" indent="0">
                  <a:spcBef>
                    <a:spcPts val="1300"/>
                  </a:spcBef>
                  <a:buNone/>
                </a:pPr>
                <a:r>
                  <a:rPr lang="en-US" dirty="0"/>
                  <a:t>The query is  a vector of word. (The query can be a word, sentence or even another document). It counts the shared </a:t>
                </a:r>
                <a:r>
                  <a:rPr lang="en-US" i="1" dirty="0"/>
                  <a:t>words</a:t>
                </a:r>
                <a:r>
                  <a:rPr lang="en-US" dirty="0"/>
                  <a:t> between documents.</a:t>
                </a:r>
              </a:p>
              <a:p>
                <a:pPr marL="720090" lvl="1">
                  <a:spcBef>
                    <a:spcPts val="1300"/>
                  </a:spcBef>
                </a:pPr>
                <a:r>
                  <a:rPr lang="en-US" dirty="0"/>
                  <a:t>It is binary representation : </a:t>
                </a:r>
              </a:p>
              <a:p>
                <a:pPr marL="34290" indent="0">
                  <a:spcBef>
                    <a:spcPts val="1300"/>
                  </a:spcBef>
                  <a:buClr>
                    <a:srgbClr val="595959"/>
                  </a:buClr>
                  <a:buNone/>
                </a:pPr>
                <a:r>
                  <a:rPr lang="en-US" dirty="0"/>
                  <a:t>        		W</a:t>
                </a:r>
                <a:r>
                  <a:rPr lang="en-US" baseline="-25000" dirty="0"/>
                  <a:t>i</a:t>
                </a:r>
                <a:r>
                  <a:rPr lang="en-US" dirty="0"/>
                  <a:t>={0,1}</a:t>
                </a:r>
                <a:r>
                  <a:rPr lang="en-US" dirty="0">
                    <a:solidFill>
                      <a:srgbClr val="595959"/>
                    </a:solidFill>
                  </a:rPr>
                  <a:t>  </a:t>
                </a:r>
                <a:r>
                  <a:rPr lang="en-US" dirty="0">
                    <a:solidFill>
                      <a:schemeClr val="tx1"/>
                    </a:solidFill>
                  </a:rPr>
                  <a:t> 0: if the term  is not in the document and 1 when it is in 	  	document.</a:t>
                </a:r>
              </a:p>
              <a:p>
                <a:pPr marL="34290" indent="0" algn="ctr">
                  <a:spcBef>
                    <a:spcPts val="1300"/>
                  </a:spcBef>
                  <a:buNone/>
                </a:pPr>
                <a:r>
                  <a:rPr lang="en-US" dirty="0">
                    <a:solidFill>
                      <a:schemeClr val="tx1"/>
                    </a:solidFill>
                  </a:rPr>
                  <a:t>           </a:t>
                </a:r>
                <a14:m>
                  <m:oMath xmlns:m="http://schemas.openxmlformats.org/officeDocument/2006/math">
                    <m:r>
                      <a:rPr lang="en-US" i="1">
                        <a:solidFill>
                          <a:schemeClr val="tx1"/>
                        </a:solidFill>
                        <a:latin typeface="Cambria Math" panose="02040503050406030204" pitchFamily="18" charset="0"/>
                      </a:rPr>
                      <m:t>𝑆𝑖𝑚𝑖𝑙𝑎𝑟𝑖𝑡𝑦</m:t>
                    </m:r>
                    <m:r>
                      <a:rPr lang="en-US" i="1">
                        <a:solidFill>
                          <a:schemeClr val="tx1"/>
                        </a:solidFill>
                        <a:latin typeface="Cambria Math" panose="02040503050406030204" pitchFamily="18" charset="0"/>
                      </a:rPr>
                      <m:t> </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𝑄</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𝐷</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m:rPr>
                            <m:brk m:alnAt="7"/>
                          </m:rPr>
                          <a:rPr lang="en-US" i="1">
                            <a:solidFill>
                              <a:schemeClr val="tx1"/>
                            </a:solidFill>
                            <a:latin typeface="Cambria Math" panose="02040503050406030204" pitchFamily="18" charset="0"/>
                          </a:rPr>
                          <m:t>𝑤</m:t>
                        </m:r>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𝐼</m:t>
                            </m:r>
                          </m:e>
                          <m:sub>
                            <m:r>
                              <a:rPr lang="en-US" i="1">
                                <a:solidFill>
                                  <a:schemeClr val="tx1"/>
                                </a:solidFill>
                                <a:latin typeface="Cambria Math" panose="02040503050406030204" pitchFamily="18" charset="0"/>
                              </a:rPr>
                              <m:t>𝑤</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𝑄</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𝐼</m:t>
                            </m:r>
                          </m:e>
                          <m:sub>
                            <m:r>
                              <a:rPr lang="en-US" i="1">
                                <a:solidFill>
                                  <a:schemeClr val="tx1"/>
                                </a:solidFill>
                                <a:latin typeface="Cambria Math" panose="02040503050406030204" pitchFamily="18" charset="0"/>
                              </a:rPr>
                              <m:t>𝑤</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𝐷</m:t>
                            </m:r>
                          </m:sub>
                        </m:sSub>
                      </m:e>
                    </m:nary>
                  </m:oMath>
                </a14:m>
                <a:endParaRPr lang="en-US" dirty="0">
                  <a:solidFill>
                    <a:schemeClr val="tx1"/>
                  </a:solidFill>
                </a:endParaRPr>
              </a:p>
              <a:p>
                <a:pPr marL="34290" indent="0" algn="ctr">
                  <a:spcBef>
                    <a:spcPts val="1300"/>
                  </a:spcBef>
                  <a:buNone/>
                </a:pPr>
                <a:endParaRPr lang="en-US" dirty="0">
                  <a:solidFill>
                    <a:schemeClr val="tx1"/>
                  </a:solidFill>
                </a:endParaRPr>
              </a:p>
              <a:p>
                <a:pPr lvl="1">
                  <a:buClr>
                    <a:srgbClr val="595959"/>
                  </a:buClr>
                </a:pPr>
                <a:r>
                  <a:rPr lang="en-US" dirty="0"/>
                  <a:t>Each document represented as a vector of key words (zeros and ones).</a:t>
                </a:r>
              </a:p>
              <a:p>
                <a:pPr lvl="1">
                  <a:buClr>
                    <a:srgbClr val="595959"/>
                  </a:buClr>
                </a:pPr>
                <a:r>
                  <a:rPr lang="en-US" dirty="0"/>
                  <a:t>The similarity of two documents is the product of the two vectors. </a:t>
                </a:r>
              </a:p>
              <a:p>
                <a:pPr lvl="1">
                  <a:buClr>
                    <a:srgbClr val="595959"/>
                  </a:buClr>
                </a:pPr>
                <a:r>
                  <a:rPr lang="en-US" dirty="0"/>
                  <a:t>If two documents have the same key word then this word is counted (1*1).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866" r="-182"/>
                </a:stretch>
              </a:blipFill>
            </p:spPr>
            <p:txBody>
              <a:bodyPr/>
              <a:lstStyle/>
              <a:p>
                <a:r>
                  <a:rPr lang="en-US">
                    <a:noFill/>
                  </a:rPr>
                  <a:t> </a:t>
                </a:r>
              </a:p>
            </p:txBody>
          </p:sp>
        </mc:Fallback>
      </mc:AlternateContent>
    </p:spTree>
    <p:extLst>
      <p:ext uri="{BB962C8B-B14F-4D97-AF65-F5344CB8AC3E}">
        <p14:creationId xmlns:p14="http://schemas.microsoft.com/office/powerpoint/2010/main" val="4255489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Similarity/Frequency</a:t>
            </a:r>
          </a:p>
        </p:txBody>
      </p:sp>
      <p:sp>
        <p:nvSpPr>
          <p:cNvPr id="3" name="Content Placeholder 2"/>
          <p:cNvSpPr>
            <a:spLocks noGrp="1"/>
          </p:cNvSpPr>
          <p:nvPr>
            <p:ph idx="1"/>
          </p:nvPr>
        </p:nvSpPr>
        <p:spPr/>
        <p:txBody>
          <a:bodyPr>
            <a:normAutofit/>
          </a:bodyPr>
          <a:lstStyle/>
          <a:p>
            <a:r>
              <a:rPr lang="en-GB" altLang="en-US" dirty="0">
                <a:latin typeface="Helvetica" pitchFamily="2" charset="0"/>
              </a:rPr>
              <a:t>Represent each document by a high-dimensional vector in the space of words</a:t>
            </a:r>
            <a:endParaRPr lang="en-US" altLang="en-US" dirty="0">
              <a:latin typeface="Helvetica" pitchFamily="2" charset="0"/>
            </a:endParaRPr>
          </a:p>
          <a:p>
            <a:pPr marL="34290" indent="0" algn="just">
              <a:spcBef>
                <a:spcPts val="1300"/>
              </a:spcBef>
              <a:buNone/>
            </a:pPr>
            <a:endParaRPr lang="en-US" dirty="0"/>
          </a:p>
          <a:p>
            <a:pPr marL="34290" indent="0" algn="just">
              <a:spcBef>
                <a:spcPts val="1300"/>
              </a:spcBef>
              <a:buNone/>
            </a:pPr>
            <a:r>
              <a:rPr lang="en-US" dirty="0"/>
              <a:t> </a:t>
            </a:r>
          </a:p>
        </p:txBody>
      </p:sp>
      <p:grpSp>
        <p:nvGrpSpPr>
          <p:cNvPr id="5" name="Group 4">
            <a:extLst>
              <a:ext uri="{FF2B5EF4-FFF2-40B4-BE49-F238E27FC236}">
                <a16:creationId xmlns:a16="http://schemas.microsoft.com/office/drawing/2014/main" id="{35F4BCA8-B779-9049-B235-8395F91441A0}"/>
              </a:ext>
            </a:extLst>
          </p:cNvPr>
          <p:cNvGrpSpPr/>
          <p:nvPr/>
        </p:nvGrpSpPr>
        <p:grpSpPr>
          <a:xfrm>
            <a:off x="3316194" y="1758998"/>
            <a:ext cx="3771451" cy="2835625"/>
            <a:chOff x="3316194" y="1758998"/>
            <a:chExt cx="3771451" cy="2835625"/>
          </a:xfrm>
        </p:grpSpPr>
        <p:pic>
          <p:nvPicPr>
            <p:cNvPr id="11" name="Picture 6" descr="vecspace">
              <a:extLst>
                <a:ext uri="{FF2B5EF4-FFF2-40B4-BE49-F238E27FC236}">
                  <a16:creationId xmlns:a16="http://schemas.microsoft.com/office/drawing/2014/main" id="{68673E64-38F3-EF46-A58A-5BB60BD77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6194" y="1758998"/>
              <a:ext cx="3771451" cy="2835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058222-2A4F-C546-9981-CD4E06E86CDD}"/>
                </a:ext>
              </a:extLst>
            </p:cNvPr>
            <p:cNvSpPr txBox="1"/>
            <p:nvPr/>
          </p:nvSpPr>
          <p:spPr>
            <a:xfrm>
              <a:off x="6078071" y="1951532"/>
              <a:ext cx="170329" cy="2400657"/>
            </a:xfrm>
            <a:prstGeom prst="rect">
              <a:avLst/>
            </a:prstGeom>
            <a:solidFill>
              <a:schemeClr val="bg1"/>
            </a:solidFill>
          </p:spPr>
          <p:txBody>
            <a:bodyPr wrap="square" rtlCol="0">
              <a:spAutoFit/>
            </a:bodyPr>
            <a:lstStyle/>
            <a:p>
              <a:r>
                <a:rPr lang="en-US" sz="1000" dirty="0"/>
                <a:t>0</a:t>
              </a:r>
            </a:p>
            <a:p>
              <a:r>
                <a:rPr lang="en-US" sz="1000" dirty="0"/>
                <a:t>1</a:t>
              </a:r>
            </a:p>
            <a:p>
              <a:r>
                <a:rPr lang="en-US" sz="1000" dirty="0"/>
                <a:t>0</a:t>
              </a:r>
            </a:p>
            <a:p>
              <a:r>
                <a:rPr lang="en-US" sz="1000" dirty="0"/>
                <a:t>1</a:t>
              </a:r>
            </a:p>
            <a:p>
              <a:r>
                <a:rPr lang="en-US" sz="1000" dirty="0"/>
                <a:t>0</a:t>
              </a:r>
            </a:p>
            <a:p>
              <a:r>
                <a:rPr lang="en-US" sz="1000" dirty="0"/>
                <a:t>0</a:t>
              </a:r>
            </a:p>
            <a:p>
              <a:r>
                <a:rPr lang="en-US" sz="1000" dirty="0"/>
                <a:t>1</a:t>
              </a:r>
            </a:p>
            <a:p>
              <a:r>
                <a:rPr lang="en-US" sz="1000" dirty="0"/>
                <a:t>0</a:t>
              </a:r>
            </a:p>
            <a:p>
              <a:r>
                <a:rPr lang="en-US" sz="1000" dirty="0"/>
                <a:t>0</a:t>
              </a:r>
            </a:p>
            <a:p>
              <a:r>
                <a:rPr lang="en-US" sz="1000" dirty="0"/>
                <a:t>0</a:t>
              </a:r>
            </a:p>
            <a:p>
              <a:r>
                <a:rPr lang="en-US" sz="1000" dirty="0"/>
                <a:t>0</a:t>
              </a:r>
            </a:p>
            <a:p>
              <a:r>
                <a:rPr lang="en-US" sz="1000" dirty="0"/>
                <a:t>.</a:t>
              </a:r>
            </a:p>
            <a:p>
              <a:r>
                <a:rPr lang="en-US" sz="1000" dirty="0"/>
                <a:t>.</a:t>
              </a:r>
            </a:p>
            <a:p>
              <a:r>
                <a:rPr lang="en-US" sz="1000" dirty="0"/>
                <a:t>.</a:t>
              </a:r>
            </a:p>
            <a:p>
              <a:r>
                <a:rPr lang="en-US" sz="1000" dirty="0"/>
                <a:t>1</a:t>
              </a:r>
            </a:p>
          </p:txBody>
        </p:sp>
      </p:grpSp>
    </p:spTree>
    <p:extLst>
      <p:ext uri="{BB962C8B-B14F-4D97-AF65-F5344CB8AC3E}">
        <p14:creationId xmlns:p14="http://schemas.microsoft.com/office/powerpoint/2010/main" val="1215580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Algorithm</a:t>
            </a:r>
          </a:p>
        </p:txBody>
      </p:sp>
      <p:sp>
        <p:nvSpPr>
          <p:cNvPr id="3" name="Content Placeholder 2"/>
          <p:cNvSpPr>
            <a:spLocks noGrp="1"/>
          </p:cNvSpPr>
          <p:nvPr>
            <p:ph idx="1"/>
          </p:nvPr>
        </p:nvSpPr>
        <p:spPr/>
        <p:txBody>
          <a:bodyPr>
            <a:normAutofit fontScale="92500" lnSpcReduction="10000"/>
          </a:bodyPr>
          <a:lstStyle/>
          <a:p>
            <a:r>
              <a:rPr lang="en-US" sz="1500" dirty="0"/>
              <a:t>Binary algorithm looks at all words in the new document . For each document in the collection it counts if these words appear. </a:t>
            </a:r>
            <a:endParaRPr lang="en-US" dirty="0"/>
          </a:p>
          <a:p>
            <a:pPr>
              <a:spcBef>
                <a:spcPts val="1300"/>
              </a:spcBef>
              <a:buNone/>
            </a:pPr>
            <a:r>
              <a:rPr lang="en-US" sz="1500" dirty="0"/>
              <a:t>     Pros:</a:t>
            </a:r>
          </a:p>
          <a:p>
            <a:pPr lvl="3">
              <a:spcBef>
                <a:spcPts val="700"/>
              </a:spcBef>
              <a:buClr>
                <a:srgbClr val="595959"/>
              </a:buClr>
            </a:pPr>
            <a:r>
              <a:rPr lang="en-US" sz="1500" dirty="0"/>
              <a:t>The results of this measure are clearly intuitive</a:t>
            </a:r>
          </a:p>
          <a:p>
            <a:pPr lvl="3">
              <a:spcBef>
                <a:spcPts val="700"/>
              </a:spcBef>
              <a:buClr>
                <a:srgbClr val="595959"/>
              </a:buClr>
            </a:pPr>
            <a:r>
              <a:rPr lang="en-US" sz="1500" dirty="0"/>
              <a:t>No one will question why a document was retrieved </a:t>
            </a:r>
          </a:p>
          <a:p>
            <a:pPr lvl="3">
              <a:spcBef>
                <a:spcPts val="1300"/>
              </a:spcBef>
              <a:buClr>
                <a:srgbClr val="595959"/>
              </a:buClr>
            </a:pPr>
            <a:r>
              <a:rPr lang="en-US" sz="1500" dirty="0"/>
              <a:t>The application of binary is more dictionary lookup.</a:t>
            </a:r>
          </a:p>
          <a:p>
            <a:pPr marL="274320" lvl="1" indent="0">
              <a:spcBef>
                <a:spcPts val="1300"/>
              </a:spcBef>
              <a:buClr>
                <a:srgbClr val="595959"/>
              </a:buClr>
              <a:buNone/>
            </a:pPr>
            <a:r>
              <a:rPr lang="en-US" dirty="0"/>
              <a:t>Cons:</a:t>
            </a:r>
          </a:p>
          <a:p>
            <a:pPr lvl="3">
              <a:spcBef>
                <a:spcPts val="400"/>
              </a:spcBef>
              <a:buClr>
                <a:srgbClr val="595959"/>
              </a:buClr>
            </a:pPr>
            <a:r>
              <a:rPr lang="en-US" sz="1500" dirty="0"/>
              <a:t>Binary is an exact search. either select or not select a document.</a:t>
            </a:r>
          </a:p>
          <a:p>
            <a:pPr lvl="3">
              <a:spcBef>
                <a:spcPts val="400"/>
              </a:spcBef>
              <a:buClr>
                <a:srgbClr val="595959"/>
              </a:buClr>
            </a:pPr>
            <a:r>
              <a:rPr lang="en-US" sz="1500" dirty="0"/>
              <a:t>No weighting can be done on terms</a:t>
            </a:r>
          </a:p>
          <a:p>
            <a:pPr lvl="3">
              <a:spcBef>
                <a:spcPts val="400"/>
              </a:spcBef>
              <a:buClr>
                <a:srgbClr val="595959"/>
              </a:buClr>
            </a:pPr>
            <a:r>
              <a:rPr lang="en-US" sz="1500" dirty="0"/>
              <a:t>Between two queries, we can’t specify which one is more important.</a:t>
            </a:r>
          </a:p>
          <a:p>
            <a:pPr lvl="3">
              <a:spcBef>
                <a:spcPts val="400"/>
              </a:spcBef>
              <a:buClr>
                <a:srgbClr val="595959"/>
              </a:buClr>
            </a:pPr>
            <a:r>
              <a:rPr lang="en-US" sz="1500" dirty="0"/>
              <a:t>Every retrieved document are treated equally</a:t>
            </a:r>
            <a:r>
              <a:rPr lang="en-US" sz="1500" dirty="0">
                <a:solidFill>
                  <a:srgbClr val="595959"/>
                </a:solidFill>
              </a:rPr>
              <a:t>.</a:t>
            </a:r>
            <a:endParaRPr lang="en-US" sz="1500" dirty="0"/>
          </a:p>
        </p:txBody>
      </p:sp>
    </p:spTree>
    <p:extLst>
      <p:ext uri="{BB962C8B-B14F-4D97-AF65-F5344CB8AC3E}">
        <p14:creationId xmlns:p14="http://schemas.microsoft.com/office/powerpoint/2010/main" val="3749837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11821</TotalTime>
  <Words>1148</Words>
  <Application>Microsoft Macintosh PowerPoint</Application>
  <PresentationFormat>On-screen Show (16:9)</PresentationFormat>
  <Paragraphs>236</Paragraphs>
  <Slides>30</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3" baseType="lpstr">
      <vt:lpstr>ヒラギノ角ゴ ProN W6</vt:lpstr>
      <vt:lpstr>Arial</vt:lpstr>
      <vt:lpstr>Calibri</vt:lpstr>
      <vt:lpstr>Cambria Math</vt:lpstr>
      <vt:lpstr>Helvetica</vt:lpstr>
      <vt:lpstr>Symbol</vt:lpstr>
      <vt:lpstr>Times</vt:lpstr>
      <vt:lpstr>Times New Roman</vt:lpstr>
      <vt:lpstr>Trebuchet MS</vt:lpstr>
      <vt:lpstr>Trebuchet MS Bold</vt:lpstr>
      <vt:lpstr>Wingdings</vt:lpstr>
      <vt:lpstr>Office Theme</vt:lpstr>
      <vt:lpstr>Document</vt:lpstr>
      <vt:lpstr>Machine Learning</vt:lpstr>
      <vt:lpstr>Learning Objective</vt:lpstr>
      <vt:lpstr>Document Ranking</vt:lpstr>
      <vt:lpstr>Document Classification</vt:lpstr>
      <vt:lpstr>IR vs prediction</vt:lpstr>
      <vt:lpstr>Similarity Measurement</vt:lpstr>
      <vt:lpstr>Binary similarity</vt:lpstr>
      <vt:lpstr>Similarity/Frequency</vt:lpstr>
      <vt:lpstr>Binary Algorithm</vt:lpstr>
      <vt:lpstr>Term Frequency </vt:lpstr>
      <vt:lpstr>Term Freq. Inverse Doc. Freq.</vt:lpstr>
      <vt:lpstr>Term Freq. Inverse Doc. Freq.</vt:lpstr>
      <vt:lpstr>Pros and Cons</vt:lpstr>
      <vt:lpstr>TFIDF correction coef.</vt:lpstr>
      <vt:lpstr>TFIDF-summary</vt:lpstr>
      <vt:lpstr>Similarity for Document to Document</vt:lpstr>
      <vt:lpstr>Weighted Cosine Similarity</vt:lpstr>
      <vt:lpstr>Text similarity</vt:lpstr>
      <vt:lpstr>cons</vt:lpstr>
      <vt:lpstr>LSA</vt:lpstr>
      <vt:lpstr>Solution</vt:lpstr>
      <vt:lpstr>LSA</vt:lpstr>
      <vt:lpstr>Linear Algebra review of 101-course</vt:lpstr>
      <vt:lpstr>Linear Algebra review of 101-course</vt:lpstr>
      <vt:lpstr>LSA-SVD</vt:lpstr>
      <vt:lpstr>LSA-SVD</vt:lpstr>
      <vt:lpstr>Similarity</vt:lpstr>
      <vt:lpstr>LSA</vt:lpstr>
      <vt:lpstr>Similarity</vt:lpstr>
      <vt:lpstr>Similarity</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
  <cp:revision>201</cp:revision>
  <dcterms:created xsi:type="dcterms:W3CDTF">2010-04-12T23:12:02Z</dcterms:created>
  <dcterms:modified xsi:type="dcterms:W3CDTF">2020-02-01T02:36:59Z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