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 id="257" r:id="rId6"/>
    <p:sldId id="291" r:id="rId7"/>
    <p:sldId id="292" r:id="rId8"/>
    <p:sldId id="293" r:id="rId9"/>
    <p:sldId id="294" r:id="rId10"/>
    <p:sldId id="329" r:id="rId11"/>
    <p:sldId id="295" r:id="rId12"/>
    <p:sldId id="296" r:id="rId13"/>
    <p:sldId id="332" r:id="rId14"/>
    <p:sldId id="310" r:id="rId15"/>
    <p:sldId id="297" r:id="rId16"/>
    <p:sldId id="298" r:id="rId17"/>
    <p:sldId id="879" r:id="rId18"/>
    <p:sldId id="880" r:id="rId19"/>
    <p:sldId id="331" r:id="rId20"/>
    <p:sldId id="313" r:id="rId21"/>
    <p:sldId id="314" r:id="rId22"/>
    <p:sldId id="315" r:id="rId23"/>
    <p:sldId id="316" r:id="rId24"/>
    <p:sldId id="317" r:id="rId25"/>
    <p:sldId id="318" r:id="rId26"/>
    <p:sldId id="319" r:id="rId27"/>
    <p:sldId id="320" r:id="rId28"/>
    <p:sldId id="321" r:id="rId29"/>
    <p:sldId id="322" r:id="rId30"/>
    <p:sldId id="323" r:id="rId31"/>
    <p:sldId id="330" r:id="rId32"/>
    <p:sldId id="324" r:id="rId33"/>
    <p:sldId id="325" r:id="rId34"/>
    <p:sldId id="327" r:id="rId35"/>
    <p:sldId id="328" r:id="rId3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855"/>
    <a:srgbClr val="0E52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43" autoAdjust="0"/>
    <p:restoredTop sz="94624"/>
  </p:normalViewPr>
  <p:slideViewPr>
    <p:cSldViewPr snapToGrid="0" snapToObjects="1">
      <p:cViewPr varScale="1">
        <p:scale>
          <a:sx n="122" d="100"/>
          <a:sy n="122" d="100"/>
        </p:scale>
        <p:origin x="200" y="464"/>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EB1524-8D2A-4AA7-9BF7-E894E5CDC427}" type="doc">
      <dgm:prSet loTypeId="urn:microsoft.com/office/officeart/2005/8/layout/process1" loCatId="process" qsTypeId="urn:microsoft.com/office/officeart/2005/8/quickstyle/simple1" qsCatId="simple" csTypeId="urn:microsoft.com/office/officeart/2005/8/colors/accent1_2" csCatId="accent1" phldr="1"/>
      <dgm:spPr/>
    </dgm:pt>
    <dgm:pt modelId="{BEC0C569-1A94-4D8E-9544-8695E383D1F6}">
      <dgm:prSet phldrT="[Text]"/>
      <dgm:spPr/>
      <dgm:t>
        <a:bodyPr/>
        <a:lstStyle/>
        <a:p>
          <a:pPr>
            <a:buFont typeface="Arial" panose="020B0604020202020204" pitchFamily="34" charset="0"/>
            <a:buChar char="•"/>
          </a:pPr>
          <a:r>
            <a:rPr lang="en-US" b="1" i="1" dirty="0"/>
            <a:t>Input document</a:t>
          </a:r>
          <a:endParaRPr lang="en-CA" dirty="0"/>
        </a:p>
      </dgm:t>
    </dgm:pt>
    <dgm:pt modelId="{F68788CA-1A5C-46E2-9E2A-C2D383A99D9C}" type="parTrans" cxnId="{112891D2-4214-4612-B346-4B160FC478E1}">
      <dgm:prSet/>
      <dgm:spPr/>
      <dgm:t>
        <a:bodyPr/>
        <a:lstStyle/>
        <a:p>
          <a:endParaRPr lang="en-CA"/>
        </a:p>
      </dgm:t>
    </dgm:pt>
    <dgm:pt modelId="{2FFC2A14-326B-4C55-9FD1-909EAA0FEECF}" type="sibTrans" cxnId="{112891D2-4214-4612-B346-4B160FC478E1}">
      <dgm:prSet/>
      <dgm:spPr/>
      <dgm:t>
        <a:bodyPr/>
        <a:lstStyle/>
        <a:p>
          <a:endParaRPr lang="en-CA"/>
        </a:p>
      </dgm:t>
    </dgm:pt>
    <dgm:pt modelId="{7284D172-8BE3-4C44-9BB0-BF401E28A01A}">
      <dgm:prSet phldrT="[Text]"/>
      <dgm:spPr/>
      <dgm:t>
        <a:bodyPr/>
        <a:lstStyle/>
        <a:p>
          <a:pPr>
            <a:buFont typeface="Arial" panose="020B0604020202020204" pitchFamily="34" charset="0"/>
            <a:buChar char="•"/>
          </a:pPr>
          <a:r>
            <a:rPr lang="en-US" b="1" i="1" dirty="0"/>
            <a:t>understand context semantics</a:t>
          </a:r>
          <a:endParaRPr lang="en-CA" dirty="0"/>
        </a:p>
      </dgm:t>
    </dgm:pt>
    <dgm:pt modelId="{5A394CFB-CCD7-457F-8BBD-556EE0B8A87B}" type="parTrans" cxnId="{BF27EBF1-5A8D-4356-9FAD-AC272A1A3428}">
      <dgm:prSet/>
      <dgm:spPr/>
      <dgm:t>
        <a:bodyPr/>
        <a:lstStyle/>
        <a:p>
          <a:endParaRPr lang="en-CA"/>
        </a:p>
      </dgm:t>
    </dgm:pt>
    <dgm:pt modelId="{F8554D3C-E2B1-474F-9A67-614628D5A9D7}" type="sibTrans" cxnId="{BF27EBF1-5A8D-4356-9FAD-AC272A1A3428}">
      <dgm:prSet/>
      <dgm:spPr/>
      <dgm:t>
        <a:bodyPr/>
        <a:lstStyle/>
        <a:p>
          <a:endParaRPr lang="en-CA"/>
        </a:p>
      </dgm:t>
    </dgm:pt>
    <dgm:pt modelId="{096AF85D-4217-4BF8-9317-759F1E96024F}">
      <dgm:prSet phldrT="[Text]"/>
      <dgm:spPr/>
      <dgm:t>
        <a:bodyPr/>
        <a:lstStyle/>
        <a:p>
          <a:pPr>
            <a:buFont typeface="Arial" panose="020B0604020202020204" pitchFamily="34" charset="0"/>
            <a:buChar char="•"/>
          </a:pPr>
          <a:r>
            <a:rPr lang="en-US" b="1" i="1" dirty="0"/>
            <a:t>Human  supervision</a:t>
          </a:r>
          <a:endParaRPr lang="en-CA" dirty="0"/>
        </a:p>
      </dgm:t>
    </dgm:pt>
    <dgm:pt modelId="{4DD9E076-3EF5-40FC-9FCC-36D6209FF107}" type="parTrans" cxnId="{1E98FFA5-5CFD-40C4-8555-4AF0C2BC7104}">
      <dgm:prSet/>
      <dgm:spPr/>
      <dgm:t>
        <a:bodyPr/>
        <a:lstStyle/>
        <a:p>
          <a:endParaRPr lang="en-CA"/>
        </a:p>
      </dgm:t>
    </dgm:pt>
    <dgm:pt modelId="{93B7FD7A-8C6F-42CE-816D-F6C68EA40591}" type="sibTrans" cxnId="{1E98FFA5-5CFD-40C4-8555-4AF0C2BC7104}">
      <dgm:prSet/>
      <dgm:spPr/>
      <dgm:t>
        <a:bodyPr/>
        <a:lstStyle/>
        <a:p>
          <a:endParaRPr lang="en-CA"/>
        </a:p>
      </dgm:t>
    </dgm:pt>
    <dgm:pt modelId="{9F67FB56-B948-45EE-97FE-92479830C098}">
      <dgm:prSet phldrT="[Text]"/>
      <dgm:spPr/>
      <dgm:t>
        <a:bodyPr/>
        <a:lstStyle/>
        <a:p>
          <a:pPr>
            <a:buFont typeface="Arial" panose="020B0604020202020204" pitchFamily="34" charset="0"/>
            <a:buChar char="•"/>
          </a:pPr>
          <a:r>
            <a:rPr lang="en-US" b="1" i="1" dirty="0"/>
            <a:t>Create own summary</a:t>
          </a:r>
          <a:endParaRPr lang="en-CA" dirty="0"/>
        </a:p>
      </dgm:t>
    </dgm:pt>
    <dgm:pt modelId="{272A4EF1-5C32-4816-93AB-DE0FE3F7B554}" type="parTrans" cxnId="{07CF2B39-FFD6-4566-A05F-69CDC1C319D4}">
      <dgm:prSet/>
      <dgm:spPr/>
      <dgm:t>
        <a:bodyPr/>
        <a:lstStyle/>
        <a:p>
          <a:endParaRPr lang="en-CA"/>
        </a:p>
      </dgm:t>
    </dgm:pt>
    <dgm:pt modelId="{E4E69010-83DF-4904-8639-48A67C476880}" type="sibTrans" cxnId="{07CF2B39-FFD6-4566-A05F-69CDC1C319D4}">
      <dgm:prSet/>
      <dgm:spPr/>
      <dgm:t>
        <a:bodyPr/>
        <a:lstStyle/>
        <a:p>
          <a:endParaRPr lang="en-CA"/>
        </a:p>
      </dgm:t>
    </dgm:pt>
    <dgm:pt modelId="{1E4E7AFD-2420-4ECD-8C99-44E6621988F3}" type="pres">
      <dgm:prSet presAssocID="{72EB1524-8D2A-4AA7-9BF7-E894E5CDC427}" presName="Name0" presStyleCnt="0">
        <dgm:presLayoutVars>
          <dgm:dir/>
          <dgm:resizeHandles val="exact"/>
        </dgm:presLayoutVars>
      </dgm:prSet>
      <dgm:spPr/>
    </dgm:pt>
    <dgm:pt modelId="{AC324A15-23D4-45C0-9F35-44AE3DC39228}" type="pres">
      <dgm:prSet presAssocID="{BEC0C569-1A94-4D8E-9544-8695E383D1F6}" presName="node" presStyleLbl="node1" presStyleIdx="0" presStyleCnt="4">
        <dgm:presLayoutVars>
          <dgm:bulletEnabled val="1"/>
        </dgm:presLayoutVars>
      </dgm:prSet>
      <dgm:spPr/>
    </dgm:pt>
    <dgm:pt modelId="{322810DE-83DD-4030-8308-1D6D1F4073F1}" type="pres">
      <dgm:prSet presAssocID="{2FFC2A14-326B-4C55-9FD1-909EAA0FEECF}" presName="sibTrans" presStyleLbl="sibTrans2D1" presStyleIdx="0" presStyleCnt="3"/>
      <dgm:spPr/>
    </dgm:pt>
    <dgm:pt modelId="{CB82CFF0-484C-469F-B74A-EFE059D60A38}" type="pres">
      <dgm:prSet presAssocID="{2FFC2A14-326B-4C55-9FD1-909EAA0FEECF}" presName="connectorText" presStyleLbl="sibTrans2D1" presStyleIdx="0" presStyleCnt="3"/>
      <dgm:spPr/>
    </dgm:pt>
    <dgm:pt modelId="{290A89DC-9476-447C-A89E-AC8929A6625C}" type="pres">
      <dgm:prSet presAssocID="{7284D172-8BE3-4C44-9BB0-BF401E28A01A}" presName="node" presStyleLbl="node1" presStyleIdx="1" presStyleCnt="4">
        <dgm:presLayoutVars>
          <dgm:bulletEnabled val="1"/>
        </dgm:presLayoutVars>
      </dgm:prSet>
      <dgm:spPr/>
    </dgm:pt>
    <dgm:pt modelId="{701985F7-CC54-4585-AA73-A878C897F4AB}" type="pres">
      <dgm:prSet presAssocID="{F8554D3C-E2B1-474F-9A67-614628D5A9D7}" presName="sibTrans" presStyleLbl="sibTrans2D1" presStyleIdx="1" presStyleCnt="3"/>
      <dgm:spPr/>
    </dgm:pt>
    <dgm:pt modelId="{A320A355-0A6A-43CD-B37D-92A5E549A559}" type="pres">
      <dgm:prSet presAssocID="{F8554D3C-E2B1-474F-9A67-614628D5A9D7}" presName="connectorText" presStyleLbl="sibTrans2D1" presStyleIdx="1" presStyleCnt="3"/>
      <dgm:spPr/>
    </dgm:pt>
    <dgm:pt modelId="{6164BF01-5B8C-41AD-95F7-AD913C02A42E}" type="pres">
      <dgm:prSet presAssocID="{9F67FB56-B948-45EE-97FE-92479830C098}" presName="node" presStyleLbl="node1" presStyleIdx="2" presStyleCnt="4">
        <dgm:presLayoutVars>
          <dgm:bulletEnabled val="1"/>
        </dgm:presLayoutVars>
      </dgm:prSet>
      <dgm:spPr/>
    </dgm:pt>
    <dgm:pt modelId="{06C151D7-A749-4EEA-AD3A-02B2731B3A04}" type="pres">
      <dgm:prSet presAssocID="{E4E69010-83DF-4904-8639-48A67C476880}" presName="sibTrans" presStyleLbl="sibTrans2D1" presStyleIdx="2" presStyleCnt="3"/>
      <dgm:spPr/>
    </dgm:pt>
    <dgm:pt modelId="{E1C7E43C-1CD1-4002-B57C-5BED891704CE}" type="pres">
      <dgm:prSet presAssocID="{E4E69010-83DF-4904-8639-48A67C476880}" presName="connectorText" presStyleLbl="sibTrans2D1" presStyleIdx="2" presStyleCnt="3"/>
      <dgm:spPr/>
    </dgm:pt>
    <dgm:pt modelId="{DC7F7323-6EB9-45E2-81A4-C8F5C6F4E53D}" type="pres">
      <dgm:prSet presAssocID="{096AF85D-4217-4BF8-9317-759F1E96024F}" presName="node" presStyleLbl="node1" presStyleIdx="3" presStyleCnt="4">
        <dgm:presLayoutVars>
          <dgm:bulletEnabled val="1"/>
        </dgm:presLayoutVars>
      </dgm:prSet>
      <dgm:spPr/>
    </dgm:pt>
  </dgm:ptLst>
  <dgm:cxnLst>
    <dgm:cxn modelId="{4446470F-7692-4581-842F-DF257B830471}" type="presOf" srcId="{E4E69010-83DF-4904-8639-48A67C476880}" destId="{E1C7E43C-1CD1-4002-B57C-5BED891704CE}" srcOrd="1" destOrd="0" presId="urn:microsoft.com/office/officeart/2005/8/layout/process1"/>
    <dgm:cxn modelId="{37BE9D2D-73E8-4B2C-8CC3-C1946758164D}" type="presOf" srcId="{E4E69010-83DF-4904-8639-48A67C476880}" destId="{06C151D7-A749-4EEA-AD3A-02B2731B3A04}" srcOrd="0" destOrd="0" presId="urn:microsoft.com/office/officeart/2005/8/layout/process1"/>
    <dgm:cxn modelId="{07CF2B39-FFD6-4566-A05F-69CDC1C319D4}" srcId="{72EB1524-8D2A-4AA7-9BF7-E894E5CDC427}" destId="{9F67FB56-B948-45EE-97FE-92479830C098}" srcOrd="2" destOrd="0" parTransId="{272A4EF1-5C32-4816-93AB-DE0FE3F7B554}" sibTransId="{E4E69010-83DF-4904-8639-48A67C476880}"/>
    <dgm:cxn modelId="{21D80249-92F3-48EF-9DC9-9E133E129857}" type="presOf" srcId="{BEC0C569-1A94-4D8E-9544-8695E383D1F6}" destId="{AC324A15-23D4-45C0-9F35-44AE3DC39228}" srcOrd="0" destOrd="0" presId="urn:microsoft.com/office/officeart/2005/8/layout/process1"/>
    <dgm:cxn modelId="{09C1E350-7B7D-471C-A999-E9E4060F720F}" type="presOf" srcId="{72EB1524-8D2A-4AA7-9BF7-E894E5CDC427}" destId="{1E4E7AFD-2420-4ECD-8C99-44E6621988F3}" srcOrd="0" destOrd="0" presId="urn:microsoft.com/office/officeart/2005/8/layout/process1"/>
    <dgm:cxn modelId="{8BB87D68-DC48-47B9-A13F-F9D3A0440166}" type="presOf" srcId="{F8554D3C-E2B1-474F-9A67-614628D5A9D7}" destId="{A320A355-0A6A-43CD-B37D-92A5E549A559}" srcOrd="1" destOrd="0" presId="urn:microsoft.com/office/officeart/2005/8/layout/process1"/>
    <dgm:cxn modelId="{1D729696-46C5-468E-8CD8-C06B5A3452FF}" type="presOf" srcId="{096AF85D-4217-4BF8-9317-759F1E96024F}" destId="{DC7F7323-6EB9-45E2-81A4-C8F5C6F4E53D}" srcOrd="0" destOrd="0" presId="urn:microsoft.com/office/officeart/2005/8/layout/process1"/>
    <dgm:cxn modelId="{1E98FFA5-5CFD-40C4-8555-4AF0C2BC7104}" srcId="{72EB1524-8D2A-4AA7-9BF7-E894E5CDC427}" destId="{096AF85D-4217-4BF8-9317-759F1E96024F}" srcOrd="3" destOrd="0" parTransId="{4DD9E076-3EF5-40FC-9FCC-36D6209FF107}" sibTransId="{93B7FD7A-8C6F-42CE-816D-F6C68EA40591}"/>
    <dgm:cxn modelId="{520694C4-882C-46C9-B4B0-4E794F846084}" type="presOf" srcId="{9F67FB56-B948-45EE-97FE-92479830C098}" destId="{6164BF01-5B8C-41AD-95F7-AD913C02A42E}" srcOrd="0" destOrd="0" presId="urn:microsoft.com/office/officeart/2005/8/layout/process1"/>
    <dgm:cxn modelId="{39E886CC-3AAA-403B-AE42-AB7C6CFD5507}" type="presOf" srcId="{7284D172-8BE3-4C44-9BB0-BF401E28A01A}" destId="{290A89DC-9476-447C-A89E-AC8929A6625C}" srcOrd="0" destOrd="0" presId="urn:microsoft.com/office/officeart/2005/8/layout/process1"/>
    <dgm:cxn modelId="{112891D2-4214-4612-B346-4B160FC478E1}" srcId="{72EB1524-8D2A-4AA7-9BF7-E894E5CDC427}" destId="{BEC0C569-1A94-4D8E-9544-8695E383D1F6}" srcOrd="0" destOrd="0" parTransId="{F68788CA-1A5C-46E2-9E2A-C2D383A99D9C}" sibTransId="{2FFC2A14-326B-4C55-9FD1-909EAA0FEECF}"/>
    <dgm:cxn modelId="{6A3AD9EA-D137-44F2-A1C2-AB207294AC04}" type="presOf" srcId="{F8554D3C-E2B1-474F-9A67-614628D5A9D7}" destId="{701985F7-CC54-4585-AA73-A878C897F4AB}" srcOrd="0" destOrd="0" presId="urn:microsoft.com/office/officeart/2005/8/layout/process1"/>
    <dgm:cxn modelId="{BF27EBF1-5A8D-4356-9FAD-AC272A1A3428}" srcId="{72EB1524-8D2A-4AA7-9BF7-E894E5CDC427}" destId="{7284D172-8BE3-4C44-9BB0-BF401E28A01A}" srcOrd="1" destOrd="0" parTransId="{5A394CFB-CCD7-457F-8BBD-556EE0B8A87B}" sibTransId="{F8554D3C-E2B1-474F-9A67-614628D5A9D7}"/>
    <dgm:cxn modelId="{299CAEFE-C9F6-4F6C-A45B-5E320AD188F6}" type="presOf" srcId="{2FFC2A14-326B-4C55-9FD1-909EAA0FEECF}" destId="{CB82CFF0-484C-469F-B74A-EFE059D60A38}" srcOrd="1" destOrd="0" presId="urn:microsoft.com/office/officeart/2005/8/layout/process1"/>
    <dgm:cxn modelId="{25A731FF-0713-4323-B43A-FF0ED56F8598}" type="presOf" srcId="{2FFC2A14-326B-4C55-9FD1-909EAA0FEECF}" destId="{322810DE-83DD-4030-8308-1D6D1F4073F1}" srcOrd="0" destOrd="0" presId="urn:microsoft.com/office/officeart/2005/8/layout/process1"/>
    <dgm:cxn modelId="{A78A8180-0323-40DE-AC09-2ABDCE5BAC99}" type="presParOf" srcId="{1E4E7AFD-2420-4ECD-8C99-44E6621988F3}" destId="{AC324A15-23D4-45C0-9F35-44AE3DC39228}" srcOrd="0" destOrd="0" presId="urn:microsoft.com/office/officeart/2005/8/layout/process1"/>
    <dgm:cxn modelId="{CF57129F-9CBD-4675-B704-36A3E20EA3DD}" type="presParOf" srcId="{1E4E7AFD-2420-4ECD-8C99-44E6621988F3}" destId="{322810DE-83DD-4030-8308-1D6D1F4073F1}" srcOrd="1" destOrd="0" presId="urn:microsoft.com/office/officeart/2005/8/layout/process1"/>
    <dgm:cxn modelId="{C69053B2-8B55-4980-B2A0-B9C0F57CE34B}" type="presParOf" srcId="{322810DE-83DD-4030-8308-1D6D1F4073F1}" destId="{CB82CFF0-484C-469F-B74A-EFE059D60A38}" srcOrd="0" destOrd="0" presId="urn:microsoft.com/office/officeart/2005/8/layout/process1"/>
    <dgm:cxn modelId="{C40E7334-EC2B-49F7-9568-B1B66BC20CBE}" type="presParOf" srcId="{1E4E7AFD-2420-4ECD-8C99-44E6621988F3}" destId="{290A89DC-9476-447C-A89E-AC8929A6625C}" srcOrd="2" destOrd="0" presId="urn:microsoft.com/office/officeart/2005/8/layout/process1"/>
    <dgm:cxn modelId="{725E4D13-6496-4F05-AB67-47E0822A8183}" type="presParOf" srcId="{1E4E7AFD-2420-4ECD-8C99-44E6621988F3}" destId="{701985F7-CC54-4585-AA73-A878C897F4AB}" srcOrd="3" destOrd="0" presId="urn:microsoft.com/office/officeart/2005/8/layout/process1"/>
    <dgm:cxn modelId="{FC6648BE-9E40-4BC1-B31E-2349D26DDF86}" type="presParOf" srcId="{701985F7-CC54-4585-AA73-A878C897F4AB}" destId="{A320A355-0A6A-43CD-B37D-92A5E549A559}" srcOrd="0" destOrd="0" presId="urn:microsoft.com/office/officeart/2005/8/layout/process1"/>
    <dgm:cxn modelId="{C419AA3C-45E6-4F4F-AEC5-96D2235B1CAF}" type="presParOf" srcId="{1E4E7AFD-2420-4ECD-8C99-44E6621988F3}" destId="{6164BF01-5B8C-41AD-95F7-AD913C02A42E}" srcOrd="4" destOrd="0" presId="urn:microsoft.com/office/officeart/2005/8/layout/process1"/>
    <dgm:cxn modelId="{134746A7-4F30-462D-88D5-D5F03ED7CEEC}" type="presParOf" srcId="{1E4E7AFD-2420-4ECD-8C99-44E6621988F3}" destId="{06C151D7-A749-4EEA-AD3A-02B2731B3A04}" srcOrd="5" destOrd="0" presId="urn:microsoft.com/office/officeart/2005/8/layout/process1"/>
    <dgm:cxn modelId="{C140E718-423B-4C58-916C-895D1E84F93A}" type="presParOf" srcId="{06C151D7-A749-4EEA-AD3A-02B2731B3A04}" destId="{E1C7E43C-1CD1-4002-B57C-5BED891704CE}" srcOrd="0" destOrd="0" presId="urn:microsoft.com/office/officeart/2005/8/layout/process1"/>
    <dgm:cxn modelId="{2A949942-7E23-4F66-8199-28D8A1BDC95A}" type="presParOf" srcId="{1E4E7AFD-2420-4ECD-8C99-44E6621988F3}" destId="{DC7F7323-6EB9-45E2-81A4-C8F5C6F4E53D}"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EB1524-8D2A-4AA7-9BF7-E894E5CDC427}" type="doc">
      <dgm:prSet loTypeId="urn:microsoft.com/office/officeart/2005/8/layout/process1" loCatId="process" qsTypeId="urn:microsoft.com/office/officeart/2005/8/quickstyle/simple1" qsCatId="simple" csTypeId="urn:microsoft.com/office/officeart/2005/8/colors/accent1_2" csCatId="accent1" phldr="1"/>
      <dgm:spPr/>
    </dgm:pt>
    <dgm:pt modelId="{BEC0C569-1A94-4D8E-9544-8695E383D1F6}">
      <dgm:prSet phldrT="[Text]"/>
      <dgm:spPr/>
      <dgm:t>
        <a:bodyPr/>
        <a:lstStyle/>
        <a:p>
          <a:pPr>
            <a:buFont typeface="Arial" panose="020B0604020202020204" pitchFamily="34" charset="0"/>
            <a:buChar char="•"/>
          </a:pPr>
          <a:r>
            <a:rPr lang="en-CA" i="1" dirty="0">
              <a:latin typeface="medium-content-serif-font"/>
            </a:rPr>
            <a:t>Input article</a:t>
          </a:r>
          <a:endParaRPr lang="en-CA" dirty="0"/>
        </a:p>
      </dgm:t>
    </dgm:pt>
    <dgm:pt modelId="{F68788CA-1A5C-46E2-9E2A-C2D383A99D9C}" type="parTrans" cxnId="{112891D2-4214-4612-B346-4B160FC478E1}">
      <dgm:prSet/>
      <dgm:spPr/>
      <dgm:t>
        <a:bodyPr/>
        <a:lstStyle/>
        <a:p>
          <a:endParaRPr lang="en-CA"/>
        </a:p>
      </dgm:t>
    </dgm:pt>
    <dgm:pt modelId="{2FFC2A14-326B-4C55-9FD1-909EAA0FEECF}" type="sibTrans" cxnId="{112891D2-4214-4612-B346-4B160FC478E1}">
      <dgm:prSet/>
      <dgm:spPr/>
      <dgm:t>
        <a:bodyPr/>
        <a:lstStyle/>
        <a:p>
          <a:endParaRPr lang="en-CA"/>
        </a:p>
      </dgm:t>
    </dgm:pt>
    <dgm:pt modelId="{4B816A2A-DC1A-4189-8889-CE83D17C970A}">
      <dgm:prSet phldrT="[Text]"/>
      <dgm:spPr/>
      <dgm:t>
        <a:bodyPr/>
        <a:lstStyle/>
        <a:p>
          <a:pPr>
            <a:buFont typeface="Arial" panose="020B0604020202020204" pitchFamily="34" charset="0"/>
            <a:buChar char="•"/>
          </a:pPr>
          <a:r>
            <a:rPr lang="en-CA" i="1" dirty="0">
              <a:latin typeface="medium-content-serif-font"/>
            </a:rPr>
            <a:t>Split into sentences</a:t>
          </a:r>
          <a:endParaRPr lang="en-CA" dirty="0"/>
        </a:p>
      </dgm:t>
    </dgm:pt>
    <dgm:pt modelId="{199A5282-0235-41AD-9E1A-8108997964B4}" type="parTrans" cxnId="{54968283-78C4-44DE-8AB9-CF411A55C1D9}">
      <dgm:prSet/>
      <dgm:spPr/>
      <dgm:t>
        <a:bodyPr/>
        <a:lstStyle/>
        <a:p>
          <a:endParaRPr lang="en-CA"/>
        </a:p>
      </dgm:t>
    </dgm:pt>
    <dgm:pt modelId="{3135B885-F305-47E5-9E90-CF78AD123E81}" type="sibTrans" cxnId="{54968283-78C4-44DE-8AB9-CF411A55C1D9}">
      <dgm:prSet/>
      <dgm:spPr/>
      <dgm:t>
        <a:bodyPr/>
        <a:lstStyle/>
        <a:p>
          <a:endParaRPr lang="en-CA"/>
        </a:p>
      </dgm:t>
    </dgm:pt>
    <dgm:pt modelId="{4269584C-73C0-4A71-BF62-486FA8982CF6}">
      <dgm:prSet phldrT="[Text]"/>
      <dgm:spPr/>
      <dgm:t>
        <a:bodyPr/>
        <a:lstStyle/>
        <a:p>
          <a:pPr>
            <a:buFont typeface="Arial" panose="020B0604020202020204" pitchFamily="34" charset="0"/>
            <a:buChar char="•"/>
          </a:pPr>
          <a:r>
            <a:rPr lang="en-CA" i="1" dirty="0">
              <a:latin typeface="medium-content-serif-font"/>
            </a:rPr>
            <a:t>Remove stop words Build a similarity matrix</a:t>
          </a:r>
          <a:endParaRPr lang="en-CA" dirty="0"/>
        </a:p>
      </dgm:t>
    </dgm:pt>
    <dgm:pt modelId="{5B31D593-F19F-4BA2-85C1-B445FAAEB135}" type="parTrans" cxnId="{0A423064-0832-4E96-B8C2-C83E3A941571}">
      <dgm:prSet/>
      <dgm:spPr/>
      <dgm:t>
        <a:bodyPr/>
        <a:lstStyle/>
        <a:p>
          <a:endParaRPr lang="en-CA"/>
        </a:p>
      </dgm:t>
    </dgm:pt>
    <dgm:pt modelId="{C0F53C68-04B6-494D-81BA-77E39DA29B5A}" type="sibTrans" cxnId="{0A423064-0832-4E96-B8C2-C83E3A941571}">
      <dgm:prSet/>
      <dgm:spPr/>
      <dgm:t>
        <a:bodyPr/>
        <a:lstStyle/>
        <a:p>
          <a:endParaRPr lang="en-CA"/>
        </a:p>
      </dgm:t>
    </dgm:pt>
    <dgm:pt modelId="{E6E9AAD9-A45A-42EA-B1E3-9B76A99F02C7}">
      <dgm:prSet phldrT="[Text]"/>
      <dgm:spPr/>
      <dgm:t>
        <a:bodyPr/>
        <a:lstStyle/>
        <a:p>
          <a:pPr>
            <a:buFont typeface="Arial" panose="020B0604020202020204" pitchFamily="34" charset="0"/>
            <a:buChar char="•"/>
          </a:pPr>
          <a:r>
            <a:rPr lang="en-CA" i="1" dirty="0">
              <a:latin typeface="medium-content-serif-font"/>
            </a:rPr>
            <a:t>Generate rank based on matrix</a:t>
          </a:r>
          <a:endParaRPr lang="en-CA" dirty="0"/>
        </a:p>
      </dgm:t>
    </dgm:pt>
    <dgm:pt modelId="{825CC6A7-B29F-4C04-BDB2-0E4FF589AE24}" type="parTrans" cxnId="{F899B957-5CEB-432C-B69C-EECC82320105}">
      <dgm:prSet/>
      <dgm:spPr/>
      <dgm:t>
        <a:bodyPr/>
        <a:lstStyle/>
        <a:p>
          <a:endParaRPr lang="en-CA"/>
        </a:p>
      </dgm:t>
    </dgm:pt>
    <dgm:pt modelId="{E089F9D4-B833-4B61-B6AB-C35820B914E5}" type="sibTrans" cxnId="{F899B957-5CEB-432C-B69C-EECC82320105}">
      <dgm:prSet/>
      <dgm:spPr/>
      <dgm:t>
        <a:bodyPr/>
        <a:lstStyle/>
        <a:p>
          <a:endParaRPr lang="en-CA"/>
        </a:p>
      </dgm:t>
    </dgm:pt>
    <dgm:pt modelId="{0664544A-9E16-4346-8CBC-83A0CD6C34C4}">
      <dgm:prSet phldrT="[Text]"/>
      <dgm:spPr/>
      <dgm:t>
        <a:bodyPr/>
        <a:lstStyle/>
        <a:p>
          <a:pPr>
            <a:buFont typeface="Arial" panose="020B0604020202020204" pitchFamily="34" charset="0"/>
            <a:buChar char="•"/>
          </a:pPr>
          <a:r>
            <a:rPr lang="en-CA" i="1">
              <a:latin typeface="medium-content-serif-font"/>
            </a:rPr>
            <a:t>Pick </a:t>
          </a:r>
          <a:r>
            <a:rPr lang="en-CA" i="1" dirty="0">
              <a:latin typeface="medium-content-serif-font"/>
            </a:rPr>
            <a:t>top N sentences for summary.</a:t>
          </a:r>
          <a:endParaRPr lang="en-CA" dirty="0"/>
        </a:p>
      </dgm:t>
    </dgm:pt>
    <dgm:pt modelId="{9DF4357F-577A-4FBF-B9C3-735992CE7B7C}" type="parTrans" cxnId="{F61311B9-80F4-467B-9F63-B4CAAB9CE3B8}">
      <dgm:prSet/>
      <dgm:spPr/>
      <dgm:t>
        <a:bodyPr/>
        <a:lstStyle/>
        <a:p>
          <a:endParaRPr lang="en-CA"/>
        </a:p>
      </dgm:t>
    </dgm:pt>
    <dgm:pt modelId="{E0F71835-0ED8-4D25-BA8E-44A8D4023EED}" type="sibTrans" cxnId="{F61311B9-80F4-467B-9F63-B4CAAB9CE3B8}">
      <dgm:prSet/>
      <dgm:spPr/>
      <dgm:t>
        <a:bodyPr/>
        <a:lstStyle/>
        <a:p>
          <a:endParaRPr lang="en-CA"/>
        </a:p>
      </dgm:t>
    </dgm:pt>
    <dgm:pt modelId="{1E4E7AFD-2420-4ECD-8C99-44E6621988F3}" type="pres">
      <dgm:prSet presAssocID="{72EB1524-8D2A-4AA7-9BF7-E894E5CDC427}" presName="Name0" presStyleCnt="0">
        <dgm:presLayoutVars>
          <dgm:dir/>
          <dgm:resizeHandles val="exact"/>
        </dgm:presLayoutVars>
      </dgm:prSet>
      <dgm:spPr/>
    </dgm:pt>
    <dgm:pt modelId="{AC324A15-23D4-45C0-9F35-44AE3DC39228}" type="pres">
      <dgm:prSet presAssocID="{BEC0C569-1A94-4D8E-9544-8695E383D1F6}" presName="node" presStyleLbl="node1" presStyleIdx="0" presStyleCnt="5">
        <dgm:presLayoutVars>
          <dgm:bulletEnabled val="1"/>
        </dgm:presLayoutVars>
      </dgm:prSet>
      <dgm:spPr/>
    </dgm:pt>
    <dgm:pt modelId="{DE1104ED-232E-49F9-A455-C743AECBC183}" type="pres">
      <dgm:prSet presAssocID="{2FFC2A14-326B-4C55-9FD1-909EAA0FEECF}" presName="sibTrans" presStyleLbl="sibTrans2D1" presStyleIdx="0" presStyleCnt="4"/>
      <dgm:spPr/>
    </dgm:pt>
    <dgm:pt modelId="{39BA6854-8EB5-43FE-86B9-6EE794105DE2}" type="pres">
      <dgm:prSet presAssocID="{2FFC2A14-326B-4C55-9FD1-909EAA0FEECF}" presName="connectorText" presStyleLbl="sibTrans2D1" presStyleIdx="0" presStyleCnt="4"/>
      <dgm:spPr/>
    </dgm:pt>
    <dgm:pt modelId="{4590F5C7-AF9A-4320-9858-22E2956AF27F}" type="pres">
      <dgm:prSet presAssocID="{4B816A2A-DC1A-4189-8889-CE83D17C970A}" presName="node" presStyleLbl="node1" presStyleIdx="1" presStyleCnt="5">
        <dgm:presLayoutVars>
          <dgm:bulletEnabled val="1"/>
        </dgm:presLayoutVars>
      </dgm:prSet>
      <dgm:spPr/>
    </dgm:pt>
    <dgm:pt modelId="{523CB3AE-DB44-46C5-A63D-9BDD1FDA8FEC}" type="pres">
      <dgm:prSet presAssocID="{3135B885-F305-47E5-9E90-CF78AD123E81}" presName="sibTrans" presStyleLbl="sibTrans2D1" presStyleIdx="1" presStyleCnt="4"/>
      <dgm:spPr/>
    </dgm:pt>
    <dgm:pt modelId="{3759F491-588D-45EC-AB65-3A01B8908C50}" type="pres">
      <dgm:prSet presAssocID="{3135B885-F305-47E5-9E90-CF78AD123E81}" presName="connectorText" presStyleLbl="sibTrans2D1" presStyleIdx="1" presStyleCnt="4"/>
      <dgm:spPr/>
    </dgm:pt>
    <dgm:pt modelId="{609C88C3-14F2-4452-BE16-7759941485C3}" type="pres">
      <dgm:prSet presAssocID="{4269584C-73C0-4A71-BF62-486FA8982CF6}" presName="node" presStyleLbl="node1" presStyleIdx="2" presStyleCnt="5">
        <dgm:presLayoutVars>
          <dgm:bulletEnabled val="1"/>
        </dgm:presLayoutVars>
      </dgm:prSet>
      <dgm:spPr/>
    </dgm:pt>
    <dgm:pt modelId="{27C48F5E-85C9-44BF-B625-2914F3BA53B0}" type="pres">
      <dgm:prSet presAssocID="{C0F53C68-04B6-494D-81BA-77E39DA29B5A}" presName="sibTrans" presStyleLbl="sibTrans2D1" presStyleIdx="2" presStyleCnt="4"/>
      <dgm:spPr/>
    </dgm:pt>
    <dgm:pt modelId="{B3055BA9-CB1F-4555-9AD8-0BF8A0DA4478}" type="pres">
      <dgm:prSet presAssocID="{C0F53C68-04B6-494D-81BA-77E39DA29B5A}" presName="connectorText" presStyleLbl="sibTrans2D1" presStyleIdx="2" presStyleCnt="4"/>
      <dgm:spPr/>
    </dgm:pt>
    <dgm:pt modelId="{2241A1B4-2A2F-4BD9-AA13-46CD9FA03257}" type="pres">
      <dgm:prSet presAssocID="{E6E9AAD9-A45A-42EA-B1E3-9B76A99F02C7}" presName="node" presStyleLbl="node1" presStyleIdx="3" presStyleCnt="5">
        <dgm:presLayoutVars>
          <dgm:bulletEnabled val="1"/>
        </dgm:presLayoutVars>
      </dgm:prSet>
      <dgm:spPr/>
    </dgm:pt>
    <dgm:pt modelId="{D18652CD-E7D0-4830-B4AD-8524F23FEA7C}" type="pres">
      <dgm:prSet presAssocID="{E089F9D4-B833-4B61-B6AB-C35820B914E5}" presName="sibTrans" presStyleLbl="sibTrans2D1" presStyleIdx="3" presStyleCnt="4"/>
      <dgm:spPr/>
    </dgm:pt>
    <dgm:pt modelId="{4AEF78F1-1B35-40C8-9307-882C1756D31A}" type="pres">
      <dgm:prSet presAssocID="{E089F9D4-B833-4B61-B6AB-C35820B914E5}" presName="connectorText" presStyleLbl="sibTrans2D1" presStyleIdx="3" presStyleCnt="4"/>
      <dgm:spPr/>
    </dgm:pt>
    <dgm:pt modelId="{247F6374-3890-4A8B-9890-80BEA1DFCB69}" type="pres">
      <dgm:prSet presAssocID="{0664544A-9E16-4346-8CBC-83A0CD6C34C4}" presName="node" presStyleLbl="node1" presStyleIdx="4" presStyleCnt="5">
        <dgm:presLayoutVars>
          <dgm:bulletEnabled val="1"/>
        </dgm:presLayoutVars>
      </dgm:prSet>
      <dgm:spPr/>
    </dgm:pt>
  </dgm:ptLst>
  <dgm:cxnLst>
    <dgm:cxn modelId="{39B1430E-0745-4B79-BAC5-23CF7229ECB6}" type="presOf" srcId="{4269584C-73C0-4A71-BF62-486FA8982CF6}" destId="{609C88C3-14F2-4452-BE16-7759941485C3}" srcOrd="0" destOrd="0" presId="urn:microsoft.com/office/officeart/2005/8/layout/process1"/>
    <dgm:cxn modelId="{F391D612-BCBE-49BD-829D-C656B668DCEF}" type="presOf" srcId="{2FFC2A14-326B-4C55-9FD1-909EAA0FEECF}" destId="{39BA6854-8EB5-43FE-86B9-6EE794105DE2}" srcOrd="1" destOrd="0" presId="urn:microsoft.com/office/officeart/2005/8/layout/process1"/>
    <dgm:cxn modelId="{9512D448-FA5E-4A10-8D25-742695AC7919}" type="presOf" srcId="{E089F9D4-B833-4B61-B6AB-C35820B914E5}" destId="{D18652CD-E7D0-4830-B4AD-8524F23FEA7C}" srcOrd="0" destOrd="0" presId="urn:microsoft.com/office/officeart/2005/8/layout/process1"/>
    <dgm:cxn modelId="{21D80249-92F3-48EF-9DC9-9E133E129857}" type="presOf" srcId="{BEC0C569-1A94-4D8E-9544-8695E383D1F6}" destId="{AC324A15-23D4-45C0-9F35-44AE3DC39228}" srcOrd="0" destOrd="0" presId="urn:microsoft.com/office/officeart/2005/8/layout/process1"/>
    <dgm:cxn modelId="{09C1E350-7B7D-471C-A999-E9E4060F720F}" type="presOf" srcId="{72EB1524-8D2A-4AA7-9BF7-E894E5CDC427}" destId="{1E4E7AFD-2420-4ECD-8C99-44E6621988F3}" srcOrd="0" destOrd="0" presId="urn:microsoft.com/office/officeart/2005/8/layout/process1"/>
    <dgm:cxn modelId="{78070454-1579-4735-8E4F-086125C47E43}" type="presOf" srcId="{3135B885-F305-47E5-9E90-CF78AD123E81}" destId="{3759F491-588D-45EC-AB65-3A01B8908C50}" srcOrd="1" destOrd="0" presId="urn:microsoft.com/office/officeart/2005/8/layout/process1"/>
    <dgm:cxn modelId="{F899B957-5CEB-432C-B69C-EECC82320105}" srcId="{72EB1524-8D2A-4AA7-9BF7-E894E5CDC427}" destId="{E6E9AAD9-A45A-42EA-B1E3-9B76A99F02C7}" srcOrd="3" destOrd="0" parTransId="{825CC6A7-B29F-4C04-BDB2-0E4FF589AE24}" sibTransId="{E089F9D4-B833-4B61-B6AB-C35820B914E5}"/>
    <dgm:cxn modelId="{1750C557-8412-4D81-B42A-EF14A6387560}" type="presOf" srcId="{0664544A-9E16-4346-8CBC-83A0CD6C34C4}" destId="{247F6374-3890-4A8B-9890-80BEA1DFCB69}" srcOrd="0" destOrd="0" presId="urn:microsoft.com/office/officeart/2005/8/layout/process1"/>
    <dgm:cxn modelId="{0A423064-0832-4E96-B8C2-C83E3A941571}" srcId="{72EB1524-8D2A-4AA7-9BF7-E894E5CDC427}" destId="{4269584C-73C0-4A71-BF62-486FA8982CF6}" srcOrd="2" destOrd="0" parTransId="{5B31D593-F19F-4BA2-85C1-B445FAAEB135}" sibTransId="{C0F53C68-04B6-494D-81BA-77E39DA29B5A}"/>
    <dgm:cxn modelId="{234EFC7B-9350-4642-B84C-10E03688C406}" type="presOf" srcId="{2FFC2A14-326B-4C55-9FD1-909EAA0FEECF}" destId="{DE1104ED-232E-49F9-A455-C743AECBC183}" srcOrd="0" destOrd="0" presId="urn:microsoft.com/office/officeart/2005/8/layout/process1"/>
    <dgm:cxn modelId="{54968283-78C4-44DE-8AB9-CF411A55C1D9}" srcId="{72EB1524-8D2A-4AA7-9BF7-E894E5CDC427}" destId="{4B816A2A-DC1A-4189-8889-CE83D17C970A}" srcOrd="1" destOrd="0" parTransId="{199A5282-0235-41AD-9E1A-8108997964B4}" sibTransId="{3135B885-F305-47E5-9E90-CF78AD123E81}"/>
    <dgm:cxn modelId="{EC428C8D-5EC1-4759-9E31-5393463B464D}" type="presOf" srcId="{4B816A2A-DC1A-4189-8889-CE83D17C970A}" destId="{4590F5C7-AF9A-4320-9858-22E2956AF27F}" srcOrd="0" destOrd="0" presId="urn:microsoft.com/office/officeart/2005/8/layout/process1"/>
    <dgm:cxn modelId="{D09F2191-FEA0-4B89-A0FB-4896F2959C1A}" type="presOf" srcId="{3135B885-F305-47E5-9E90-CF78AD123E81}" destId="{523CB3AE-DB44-46C5-A63D-9BDD1FDA8FEC}" srcOrd="0" destOrd="0" presId="urn:microsoft.com/office/officeart/2005/8/layout/process1"/>
    <dgm:cxn modelId="{39A097B4-EA54-4434-A538-A8E7AE6082EC}" type="presOf" srcId="{E6E9AAD9-A45A-42EA-B1E3-9B76A99F02C7}" destId="{2241A1B4-2A2F-4BD9-AA13-46CD9FA03257}" srcOrd="0" destOrd="0" presId="urn:microsoft.com/office/officeart/2005/8/layout/process1"/>
    <dgm:cxn modelId="{F61311B9-80F4-467B-9F63-B4CAAB9CE3B8}" srcId="{72EB1524-8D2A-4AA7-9BF7-E894E5CDC427}" destId="{0664544A-9E16-4346-8CBC-83A0CD6C34C4}" srcOrd="4" destOrd="0" parTransId="{9DF4357F-577A-4FBF-B9C3-735992CE7B7C}" sibTransId="{E0F71835-0ED8-4D25-BA8E-44A8D4023EED}"/>
    <dgm:cxn modelId="{112891D2-4214-4612-B346-4B160FC478E1}" srcId="{72EB1524-8D2A-4AA7-9BF7-E894E5CDC427}" destId="{BEC0C569-1A94-4D8E-9544-8695E383D1F6}" srcOrd="0" destOrd="0" parTransId="{F68788CA-1A5C-46E2-9E2A-C2D383A99D9C}" sibTransId="{2FFC2A14-326B-4C55-9FD1-909EAA0FEECF}"/>
    <dgm:cxn modelId="{33CC38EC-D0DB-4E28-8ECA-629C720DCAB0}" type="presOf" srcId="{C0F53C68-04B6-494D-81BA-77E39DA29B5A}" destId="{27C48F5E-85C9-44BF-B625-2914F3BA53B0}" srcOrd="0" destOrd="0" presId="urn:microsoft.com/office/officeart/2005/8/layout/process1"/>
    <dgm:cxn modelId="{5E9AE4EE-0D01-4F6E-AE28-9AA847BB296D}" type="presOf" srcId="{C0F53C68-04B6-494D-81BA-77E39DA29B5A}" destId="{B3055BA9-CB1F-4555-9AD8-0BF8A0DA4478}" srcOrd="1" destOrd="0" presId="urn:microsoft.com/office/officeart/2005/8/layout/process1"/>
    <dgm:cxn modelId="{72A093F4-F90B-491A-AF29-0DB4EE6AD8C8}" type="presOf" srcId="{E089F9D4-B833-4B61-B6AB-C35820B914E5}" destId="{4AEF78F1-1B35-40C8-9307-882C1756D31A}" srcOrd="1" destOrd="0" presId="urn:microsoft.com/office/officeart/2005/8/layout/process1"/>
    <dgm:cxn modelId="{A78A8180-0323-40DE-AC09-2ABDCE5BAC99}" type="presParOf" srcId="{1E4E7AFD-2420-4ECD-8C99-44E6621988F3}" destId="{AC324A15-23D4-45C0-9F35-44AE3DC39228}" srcOrd="0" destOrd="0" presId="urn:microsoft.com/office/officeart/2005/8/layout/process1"/>
    <dgm:cxn modelId="{1092DF9A-9F4D-4537-A3E7-FF6764B839ED}" type="presParOf" srcId="{1E4E7AFD-2420-4ECD-8C99-44E6621988F3}" destId="{DE1104ED-232E-49F9-A455-C743AECBC183}" srcOrd="1" destOrd="0" presId="urn:microsoft.com/office/officeart/2005/8/layout/process1"/>
    <dgm:cxn modelId="{C79E0140-EB36-487D-BB42-337399371AA6}" type="presParOf" srcId="{DE1104ED-232E-49F9-A455-C743AECBC183}" destId="{39BA6854-8EB5-43FE-86B9-6EE794105DE2}" srcOrd="0" destOrd="0" presId="urn:microsoft.com/office/officeart/2005/8/layout/process1"/>
    <dgm:cxn modelId="{A52B78C4-1972-4B90-B31B-0BEC85805378}" type="presParOf" srcId="{1E4E7AFD-2420-4ECD-8C99-44E6621988F3}" destId="{4590F5C7-AF9A-4320-9858-22E2956AF27F}" srcOrd="2" destOrd="0" presId="urn:microsoft.com/office/officeart/2005/8/layout/process1"/>
    <dgm:cxn modelId="{C0528CAD-61FB-46FF-B1A1-FF441857BCE4}" type="presParOf" srcId="{1E4E7AFD-2420-4ECD-8C99-44E6621988F3}" destId="{523CB3AE-DB44-46C5-A63D-9BDD1FDA8FEC}" srcOrd="3" destOrd="0" presId="urn:microsoft.com/office/officeart/2005/8/layout/process1"/>
    <dgm:cxn modelId="{A7F79286-FCAF-4016-96DF-B50DFFE17C8B}" type="presParOf" srcId="{523CB3AE-DB44-46C5-A63D-9BDD1FDA8FEC}" destId="{3759F491-588D-45EC-AB65-3A01B8908C50}" srcOrd="0" destOrd="0" presId="urn:microsoft.com/office/officeart/2005/8/layout/process1"/>
    <dgm:cxn modelId="{AC5CB658-1FC2-46E4-8850-CB2B13DF6D51}" type="presParOf" srcId="{1E4E7AFD-2420-4ECD-8C99-44E6621988F3}" destId="{609C88C3-14F2-4452-BE16-7759941485C3}" srcOrd="4" destOrd="0" presId="urn:microsoft.com/office/officeart/2005/8/layout/process1"/>
    <dgm:cxn modelId="{2015C106-4508-4A36-8FF4-617A6C7A7345}" type="presParOf" srcId="{1E4E7AFD-2420-4ECD-8C99-44E6621988F3}" destId="{27C48F5E-85C9-44BF-B625-2914F3BA53B0}" srcOrd="5" destOrd="0" presId="urn:microsoft.com/office/officeart/2005/8/layout/process1"/>
    <dgm:cxn modelId="{5862D39D-1F46-453E-A68D-55494FE6F87E}" type="presParOf" srcId="{27C48F5E-85C9-44BF-B625-2914F3BA53B0}" destId="{B3055BA9-CB1F-4555-9AD8-0BF8A0DA4478}" srcOrd="0" destOrd="0" presId="urn:microsoft.com/office/officeart/2005/8/layout/process1"/>
    <dgm:cxn modelId="{188DDC8C-FACF-4D76-ADB2-0CFFBE2B7BF5}" type="presParOf" srcId="{1E4E7AFD-2420-4ECD-8C99-44E6621988F3}" destId="{2241A1B4-2A2F-4BD9-AA13-46CD9FA03257}" srcOrd="6" destOrd="0" presId="urn:microsoft.com/office/officeart/2005/8/layout/process1"/>
    <dgm:cxn modelId="{6E94D407-A00F-4A58-867B-BF2751CA5A80}" type="presParOf" srcId="{1E4E7AFD-2420-4ECD-8C99-44E6621988F3}" destId="{D18652CD-E7D0-4830-B4AD-8524F23FEA7C}" srcOrd="7" destOrd="0" presId="urn:microsoft.com/office/officeart/2005/8/layout/process1"/>
    <dgm:cxn modelId="{030B38CD-5559-47A3-B823-06CB75ACA8B2}" type="presParOf" srcId="{D18652CD-E7D0-4830-B4AD-8524F23FEA7C}" destId="{4AEF78F1-1B35-40C8-9307-882C1756D31A}" srcOrd="0" destOrd="0" presId="urn:microsoft.com/office/officeart/2005/8/layout/process1"/>
    <dgm:cxn modelId="{82598D60-BEFE-47E9-B45B-36A3AEB0C460}" type="presParOf" srcId="{1E4E7AFD-2420-4ECD-8C99-44E6621988F3}" destId="{247F6374-3890-4A8B-9890-80BEA1DFCB69}"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24A15-23D4-45C0-9F35-44AE3DC39228}">
      <dsp:nvSpPr>
        <dsp:cNvPr id="0" name=""/>
        <dsp:cNvSpPr/>
      </dsp:nvSpPr>
      <dsp:spPr>
        <a:xfrm>
          <a:off x="2678" y="495071"/>
          <a:ext cx="1171277" cy="7027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1" i="1" kern="1200" dirty="0"/>
            <a:t>Input document</a:t>
          </a:r>
          <a:endParaRPr lang="en-CA" sz="1400" kern="1200" dirty="0"/>
        </a:p>
      </dsp:txBody>
      <dsp:txXfrm>
        <a:off x="23261" y="515654"/>
        <a:ext cx="1130111" cy="661600"/>
      </dsp:txXfrm>
    </dsp:sp>
    <dsp:sp modelId="{322810DE-83DD-4030-8308-1D6D1F4073F1}">
      <dsp:nvSpPr>
        <dsp:cNvPr id="0" name=""/>
        <dsp:cNvSpPr/>
      </dsp:nvSpPr>
      <dsp:spPr>
        <a:xfrm>
          <a:off x="1291083" y="701216"/>
          <a:ext cx="248310" cy="290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CA" sz="1100" kern="1200"/>
        </a:p>
      </dsp:txBody>
      <dsp:txXfrm>
        <a:off x="1291083" y="759311"/>
        <a:ext cx="173817" cy="174286"/>
      </dsp:txXfrm>
    </dsp:sp>
    <dsp:sp modelId="{290A89DC-9476-447C-A89E-AC8929A6625C}">
      <dsp:nvSpPr>
        <dsp:cNvPr id="0" name=""/>
        <dsp:cNvSpPr/>
      </dsp:nvSpPr>
      <dsp:spPr>
        <a:xfrm>
          <a:off x="1642467" y="495071"/>
          <a:ext cx="1171277" cy="7027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1" i="1" kern="1200" dirty="0"/>
            <a:t>understand context semantics</a:t>
          </a:r>
          <a:endParaRPr lang="en-CA" sz="1400" kern="1200" dirty="0"/>
        </a:p>
      </dsp:txBody>
      <dsp:txXfrm>
        <a:off x="1663050" y="515654"/>
        <a:ext cx="1130111" cy="661600"/>
      </dsp:txXfrm>
    </dsp:sp>
    <dsp:sp modelId="{701985F7-CC54-4585-AA73-A878C897F4AB}">
      <dsp:nvSpPr>
        <dsp:cNvPr id="0" name=""/>
        <dsp:cNvSpPr/>
      </dsp:nvSpPr>
      <dsp:spPr>
        <a:xfrm>
          <a:off x="2930872" y="701216"/>
          <a:ext cx="248310" cy="290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CA" sz="1100" kern="1200"/>
        </a:p>
      </dsp:txBody>
      <dsp:txXfrm>
        <a:off x="2930872" y="759311"/>
        <a:ext cx="173817" cy="174286"/>
      </dsp:txXfrm>
    </dsp:sp>
    <dsp:sp modelId="{6164BF01-5B8C-41AD-95F7-AD913C02A42E}">
      <dsp:nvSpPr>
        <dsp:cNvPr id="0" name=""/>
        <dsp:cNvSpPr/>
      </dsp:nvSpPr>
      <dsp:spPr>
        <a:xfrm>
          <a:off x="3282255" y="495071"/>
          <a:ext cx="1171277" cy="7027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1" i="1" kern="1200" dirty="0"/>
            <a:t>Create own summary</a:t>
          </a:r>
          <a:endParaRPr lang="en-CA" sz="1400" kern="1200" dirty="0"/>
        </a:p>
      </dsp:txBody>
      <dsp:txXfrm>
        <a:off x="3302838" y="515654"/>
        <a:ext cx="1130111" cy="661600"/>
      </dsp:txXfrm>
    </dsp:sp>
    <dsp:sp modelId="{06C151D7-A749-4EEA-AD3A-02B2731B3A04}">
      <dsp:nvSpPr>
        <dsp:cNvPr id="0" name=""/>
        <dsp:cNvSpPr/>
      </dsp:nvSpPr>
      <dsp:spPr>
        <a:xfrm>
          <a:off x="4570660" y="701216"/>
          <a:ext cx="248310" cy="290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CA" sz="1100" kern="1200"/>
        </a:p>
      </dsp:txBody>
      <dsp:txXfrm>
        <a:off x="4570660" y="759311"/>
        <a:ext cx="173817" cy="174286"/>
      </dsp:txXfrm>
    </dsp:sp>
    <dsp:sp modelId="{DC7F7323-6EB9-45E2-81A4-C8F5C6F4E53D}">
      <dsp:nvSpPr>
        <dsp:cNvPr id="0" name=""/>
        <dsp:cNvSpPr/>
      </dsp:nvSpPr>
      <dsp:spPr>
        <a:xfrm>
          <a:off x="4922043" y="495071"/>
          <a:ext cx="1171277" cy="7027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1" i="1" kern="1200" dirty="0"/>
            <a:t>Human  supervision</a:t>
          </a:r>
          <a:endParaRPr lang="en-CA" sz="1400" kern="1200" dirty="0"/>
        </a:p>
      </dsp:txBody>
      <dsp:txXfrm>
        <a:off x="4942626" y="515654"/>
        <a:ext cx="1130111" cy="661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24A15-23D4-45C0-9F35-44AE3DC39228}">
      <dsp:nvSpPr>
        <dsp:cNvPr id="0" name=""/>
        <dsp:cNvSpPr/>
      </dsp:nvSpPr>
      <dsp:spPr>
        <a:xfrm>
          <a:off x="2976" y="179038"/>
          <a:ext cx="922734" cy="13348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CA" sz="1400" i="1" kern="1200" dirty="0">
              <a:latin typeface="medium-content-serif-font"/>
            </a:rPr>
            <a:t>Input article</a:t>
          </a:r>
          <a:endParaRPr lang="en-CA" sz="1400" kern="1200" dirty="0"/>
        </a:p>
      </dsp:txBody>
      <dsp:txXfrm>
        <a:off x="30002" y="206064"/>
        <a:ext cx="868682" cy="1280781"/>
      </dsp:txXfrm>
    </dsp:sp>
    <dsp:sp modelId="{DE1104ED-232E-49F9-A455-C743AECBC183}">
      <dsp:nvSpPr>
        <dsp:cNvPr id="0" name=""/>
        <dsp:cNvSpPr/>
      </dsp:nvSpPr>
      <dsp:spPr>
        <a:xfrm>
          <a:off x="1017984" y="732035"/>
          <a:ext cx="195619" cy="2288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CA" sz="1000" kern="1200"/>
        </a:p>
      </dsp:txBody>
      <dsp:txXfrm>
        <a:off x="1017984" y="777803"/>
        <a:ext cx="136933" cy="137302"/>
      </dsp:txXfrm>
    </dsp:sp>
    <dsp:sp modelId="{4590F5C7-AF9A-4320-9858-22E2956AF27F}">
      <dsp:nvSpPr>
        <dsp:cNvPr id="0" name=""/>
        <dsp:cNvSpPr/>
      </dsp:nvSpPr>
      <dsp:spPr>
        <a:xfrm>
          <a:off x="1294804" y="179038"/>
          <a:ext cx="922734" cy="13348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CA" sz="1400" i="1" kern="1200" dirty="0">
              <a:latin typeface="medium-content-serif-font"/>
            </a:rPr>
            <a:t>Split into sentences</a:t>
          </a:r>
          <a:endParaRPr lang="en-CA" sz="1400" kern="1200" dirty="0"/>
        </a:p>
      </dsp:txBody>
      <dsp:txXfrm>
        <a:off x="1321830" y="206064"/>
        <a:ext cx="868682" cy="1280781"/>
      </dsp:txXfrm>
    </dsp:sp>
    <dsp:sp modelId="{523CB3AE-DB44-46C5-A63D-9BDD1FDA8FEC}">
      <dsp:nvSpPr>
        <dsp:cNvPr id="0" name=""/>
        <dsp:cNvSpPr/>
      </dsp:nvSpPr>
      <dsp:spPr>
        <a:xfrm>
          <a:off x="2309812" y="732035"/>
          <a:ext cx="195619" cy="2288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CA" sz="1000" kern="1200"/>
        </a:p>
      </dsp:txBody>
      <dsp:txXfrm>
        <a:off x="2309812" y="777803"/>
        <a:ext cx="136933" cy="137302"/>
      </dsp:txXfrm>
    </dsp:sp>
    <dsp:sp modelId="{609C88C3-14F2-4452-BE16-7759941485C3}">
      <dsp:nvSpPr>
        <dsp:cNvPr id="0" name=""/>
        <dsp:cNvSpPr/>
      </dsp:nvSpPr>
      <dsp:spPr>
        <a:xfrm>
          <a:off x="2586632" y="179038"/>
          <a:ext cx="922734" cy="13348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CA" sz="1400" i="1" kern="1200" dirty="0">
              <a:latin typeface="medium-content-serif-font"/>
            </a:rPr>
            <a:t>Remove stop words Build a similarity matrix</a:t>
          </a:r>
          <a:endParaRPr lang="en-CA" sz="1400" kern="1200" dirty="0"/>
        </a:p>
      </dsp:txBody>
      <dsp:txXfrm>
        <a:off x="2613658" y="206064"/>
        <a:ext cx="868682" cy="1280781"/>
      </dsp:txXfrm>
    </dsp:sp>
    <dsp:sp modelId="{27C48F5E-85C9-44BF-B625-2914F3BA53B0}">
      <dsp:nvSpPr>
        <dsp:cNvPr id="0" name=""/>
        <dsp:cNvSpPr/>
      </dsp:nvSpPr>
      <dsp:spPr>
        <a:xfrm>
          <a:off x="3601640" y="732035"/>
          <a:ext cx="195619" cy="2288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CA" sz="1000" kern="1200"/>
        </a:p>
      </dsp:txBody>
      <dsp:txXfrm>
        <a:off x="3601640" y="777803"/>
        <a:ext cx="136933" cy="137302"/>
      </dsp:txXfrm>
    </dsp:sp>
    <dsp:sp modelId="{2241A1B4-2A2F-4BD9-AA13-46CD9FA03257}">
      <dsp:nvSpPr>
        <dsp:cNvPr id="0" name=""/>
        <dsp:cNvSpPr/>
      </dsp:nvSpPr>
      <dsp:spPr>
        <a:xfrm>
          <a:off x="3878460" y="179038"/>
          <a:ext cx="922734" cy="13348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CA" sz="1400" i="1" kern="1200" dirty="0">
              <a:latin typeface="medium-content-serif-font"/>
            </a:rPr>
            <a:t>Generate rank based on matrix</a:t>
          </a:r>
          <a:endParaRPr lang="en-CA" sz="1400" kern="1200" dirty="0"/>
        </a:p>
      </dsp:txBody>
      <dsp:txXfrm>
        <a:off x="3905486" y="206064"/>
        <a:ext cx="868682" cy="1280781"/>
      </dsp:txXfrm>
    </dsp:sp>
    <dsp:sp modelId="{D18652CD-E7D0-4830-B4AD-8524F23FEA7C}">
      <dsp:nvSpPr>
        <dsp:cNvPr id="0" name=""/>
        <dsp:cNvSpPr/>
      </dsp:nvSpPr>
      <dsp:spPr>
        <a:xfrm>
          <a:off x="4893468" y="732035"/>
          <a:ext cx="195619" cy="2288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CA" sz="1000" kern="1200"/>
        </a:p>
      </dsp:txBody>
      <dsp:txXfrm>
        <a:off x="4893468" y="777803"/>
        <a:ext cx="136933" cy="137302"/>
      </dsp:txXfrm>
    </dsp:sp>
    <dsp:sp modelId="{247F6374-3890-4A8B-9890-80BEA1DFCB69}">
      <dsp:nvSpPr>
        <dsp:cNvPr id="0" name=""/>
        <dsp:cNvSpPr/>
      </dsp:nvSpPr>
      <dsp:spPr>
        <a:xfrm>
          <a:off x="5170289" y="179038"/>
          <a:ext cx="922734" cy="13348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CA" sz="1400" i="1" kern="1200">
              <a:latin typeface="medium-content-serif-font"/>
            </a:rPr>
            <a:t>Pick </a:t>
          </a:r>
          <a:r>
            <a:rPr lang="en-CA" sz="1400" i="1" kern="1200" dirty="0">
              <a:latin typeface="medium-content-serif-font"/>
            </a:rPr>
            <a:t>top N sentences for summary.</a:t>
          </a:r>
          <a:endParaRPr lang="en-CA" sz="1400" kern="1200" dirty="0"/>
        </a:p>
      </dsp:txBody>
      <dsp:txXfrm>
        <a:off x="5197315" y="206064"/>
        <a:ext cx="868682" cy="128078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ig Data Analytics - Title Slide - 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968" cy="5143500"/>
          </a:xfrm>
          <a:prstGeom prst="rect">
            <a:avLst/>
          </a:prstGeom>
        </p:spPr>
      </p:pic>
      <p:sp>
        <p:nvSpPr>
          <p:cNvPr id="2" name="Title 1"/>
          <p:cNvSpPr>
            <a:spLocks noGrp="1"/>
          </p:cNvSpPr>
          <p:nvPr>
            <p:ph type="ctrTitle"/>
          </p:nvPr>
        </p:nvSpPr>
        <p:spPr>
          <a:xfrm>
            <a:off x="309880" y="368459"/>
            <a:ext cx="7772400" cy="759301"/>
          </a:xfrm>
        </p:spPr>
        <p:txBody>
          <a:bodyPr>
            <a:normAutofit/>
          </a:bodyPr>
          <a:lstStyle>
            <a:lvl1pPr algn="l">
              <a:defRPr sz="3200" b="1">
                <a:solidFill>
                  <a:srgbClr val="136855"/>
                </a:solidFill>
              </a:defRPr>
            </a:lvl1pPr>
          </a:lstStyle>
          <a:p>
            <a:r>
              <a:rPr lang="en-US" dirty="0"/>
              <a:t>Click to edit Master title style</a:t>
            </a:r>
          </a:p>
        </p:txBody>
      </p:sp>
      <p:sp>
        <p:nvSpPr>
          <p:cNvPr id="3" name="Subtitle 2"/>
          <p:cNvSpPr>
            <a:spLocks noGrp="1"/>
          </p:cNvSpPr>
          <p:nvPr>
            <p:ph type="subTitle" idx="1"/>
          </p:nvPr>
        </p:nvSpPr>
        <p:spPr>
          <a:xfrm>
            <a:off x="309880" y="1145858"/>
            <a:ext cx="3906520" cy="1314450"/>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40360" y="4767263"/>
            <a:ext cx="2133600" cy="273844"/>
          </a:xfrm>
        </p:spPr>
        <p:txBody>
          <a:bodyPr/>
          <a:lstStyle>
            <a:lvl1pPr algn="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Big Data Analytics - Slide Backgrounds_Artboard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223" cy="5143500"/>
          </a:xfrm>
          <a:prstGeom prst="rect">
            <a:avLst/>
          </a:prstGeom>
        </p:spPr>
      </p:pic>
      <p:sp>
        <p:nvSpPr>
          <p:cNvPr id="2" name="Title 1"/>
          <p:cNvSpPr>
            <a:spLocks noGrp="1"/>
          </p:cNvSpPr>
          <p:nvPr>
            <p:ph type="title"/>
          </p:nvPr>
        </p:nvSpPr>
        <p:spPr>
          <a:xfrm>
            <a:off x="1717040" y="205979"/>
            <a:ext cx="6969760" cy="857250"/>
          </a:xfrm>
        </p:spPr>
        <p:txBody>
          <a:bodyPr>
            <a:normAutofit/>
          </a:bodyPr>
          <a:lstStyle>
            <a:lvl1pPr algn="l">
              <a:defRPr sz="2800" b="1">
                <a:solidFill>
                  <a:srgbClr val="136855"/>
                </a:solidFill>
              </a:defRPr>
            </a:lvl1pPr>
          </a:lstStyle>
          <a:p>
            <a:r>
              <a:rPr lang="en-US" dirty="0"/>
              <a:t>Click to edit Master title style</a:t>
            </a:r>
          </a:p>
        </p:txBody>
      </p:sp>
      <p:sp>
        <p:nvSpPr>
          <p:cNvPr id="3" name="Content Placeholder 2"/>
          <p:cNvSpPr>
            <a:spLocks noGrp="1"/>
          </p:cNvSpPr>
          <p:nvPr>
            <p:ph idx="1"/>
          </p:nvPr>
        </p:nvSpPr>
        <p:spPr>
          <a:xfrm>
            <a:off x="1717040" y="1200151"/>
            <a:ext cx="6969760" cy="3394472"/>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b="1"/>
            </a:lvl1pPr>
          </a:lstStyle>
          <a:p>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Big Data Analytics - Slide Backgrounds_Artboard 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295593" y="2042399"/>
            <a:ext cx="5724207" cy="1021556"/>
          </a:xfrm>
        </p:spPr>
        <p:txBody>
          <a:bodyPr anchor="t">
            <a:noAutofit/>
          </a:bodyPr>
          <a:lstStyle>
            <a:lvl1pPr algn="l">
              <a:defRPr sz="28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295593" y="3200400"/>
            <a:ext cx="7772400" cy="82296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5" name="Picture 14" descr="Big Data Analytics - Slide Backgrounds_Artboard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11" name="Content Placeholder 2"/>
          <p:cNvSpPr>
            <a:spLocks noGrp="1"/>
          </p:cNvSpPr>
          <p:nvPr>
            <p:ph sz="half" idx="10"/>
          </p:nvPr>
        </p:nvSpPr>
        <p:spPr>
          <a:xfrm>
            <a:off x="355600" y="1151335"/>
            <a:ext cx="376936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5191760" y="1151336"/>
            <a:ext cx="338328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
        <p:nvSpPr>
          <p:cNvPr id="5" name="Text Placeholder 4"/>
          <p:cNvSpPr>
            <a:spLocks noGrp="1"/>
          </p:cNvSpPr>
          <p:nvPr>
            <p:ph type="body" sz="quarter" idx="3"/>
          </p:nvPr>
        </p:nvSpPr>
        <p:spPr>
          <a:xfrm>
            <a:off x="5191761" y="528321"/>
            <a:ext cx="338328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Text Placeholder 4"/>
          <p:cNvSpPr>
            <a:spLocks noGrp="1"/>
          </p:cNvSpPr>
          <p:nvPr>
            <p:ph type="body" sz="quarter" idx="13"/>
          </p:nvPr>
        </p:nvSpPr>
        <p:spPr>
          <a:xfrm>
            <a:off x="355600" y="528321"/>
            <a:ext cx="376936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48682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pic>
        <p:nvPicPr>
          <p:cNvPr id="4" name="Picture 3" descr="Big Data Analytics - Slide Backgrounds_Artboard 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11" name="Content Placeholder 2"/>
          <p:cNvSpPr>
            <a:spLocks noGrp="1"/>
          </p:cNvSpPr>
          <p:nvPr>
            <p:ph sz="half" idx="10"/>
          </p:nvPr>
        </p:nvSpPr>
        <p:spPr>
          <a:xfrm>
            <a:off x="355600" y="379175"/>
            <a:ext cx="8402320" cy="199826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355600" y="2794001"/>
            <a:ext cx="8402320" cy="1973262"/>
          </a:xfrm>
        </p:spPr>
        <p:txBody>
          <a:bodyPr>
            <a:normAutofit/>
          </a:bodyPr>
          <a:lstStyle>
            <a:lvl1pPr>
              <a:defRPr sz="1600">
                <a:solidFill>
                  <a:srgbClr val="FFFFFF"/>
                </a:solidFill>
              </a:defRPr>
            </a:lvl1pPr>
            <a:lvl2pPr>
              <a:defRPr sz="1600">
                <a:solidFill>
                  <a:srgbClr val="FFFFFF"/>
                </a:solidFill>
              </a:defRPr>
            </a:lvl2pPr>
            <a:lvl3pPr>
              <a:defRPr sz="1600">
                <a:solidFill>
                  <a:srgbClr val="FFFFFF"/>
                </a:solidFill>
              </a:defRPr>
            </a:lvl3pPr>
            <a:lvl4pPr>
              <a:defRPr sz="1600">
                <a:solidFill>
                  <a:srgbClr val="FFFFFF"/>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05694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Main Point">
    <p:spTree>
      <p:nvGrpSpPr>
        <p:cNvPr id="1" name=""/>
        <p:cNvGrpSpPr/>
        <p:nvPr/>
      </p:nvGrpSpPr>
      <p:grpSpPr>
        <a:xfrm>
          <a:off x="0" y="0"/>
          <a:ext cx="0" cy="0"/>
          <a:chOff x="0" y="0"/>
          <a:chExt cx="0" cy="0"/>
        </a:xfrm>
      </p:grpSpPr>
      <p:pic>
        <p:nvPicPr>
          <p:cNvPr id="8" name="Picture 7" descr="Big Data Analytics - Slide Backgrounds_Artboard 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863600" y="843280"/>
            <a:ext cx="7416800" cy="3403600"/>
          </a:xfrm>
        </p:spPr>
        <p:txBody>
          <a:bodyPr>
            <a:normAutofit/>
          </a:bodyPr>
          <a:lstStyle>
            <a:lvl1pPr>
              <a:defRPr sz="2800"/>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ast Slide">
    <p:spTree>
      <p:nvGrpSpPr>
        <p:cNvPr id="1" name=""/>
        <p:cNvGrpSpPr/>
        <p:nvPr/>
      </p:nvGrpSpPr>
      <p:grpSpPr>
        <a:xfrm>
          <a:off x="0" y="0"/>
          <a:ext cx="0" cy="0"/>
          <a:chOff x="0" y="0"/>
          <a:chExt cx="0" cy="0"/>
        </a:xfrm>
      </p:grpSpPr>
      <p:pic>
        <p:nvPicPr>
          <p:cNvPr id="6" name="Picture 5" descr="Big Data Analytics - Slide Backgrounds_Artboard 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5" name="TextBox 4"/>
          <p:cNvSpPr txBox="1"/>
          <p:nvPr userDrawn="1"/>
        </p:nvSpPr>
        <p:spPr>
          <a:xfrm>
            <a:off x="3413760" y="914400"/>
            <a:ext cx="5120640" cy="2031325"/>
          </a:xfrm>
          <a:prstGeom prst="rect">
            <a:avLst/>
          </a:prstGeom>
          <a:noFill/>
        </p:spPr>
        <p:txBody>
          <a:bodyPr wrap="square" rtlCol="0">
            <a:spAutoFit/>
          </a:bodyPr>
          <a:lstStyle/>
          <a:p>
            <a:r>
              <a:rPr lang="en-US" sz="1400" dirty="0">
                <a:solidFill>
                  <a:schemeClr val="tx1">
                    <a:lumMod val="65000"/>
                    <a:lumOff val="35000"/>
                  </a:schemeClr>
                </a:solidFil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a:t>
            </a:r>
            <a:r>
              <a:rPr lang="en-US" sz="1400" dirty="0" err="1">
                <a:solidFill>
                  <a:schemeClr val="tx1">
                    <a:lumMod val="65000"/>
                    <a:lumOff val="35000"/>
                  </a:schemeClr>
                </a:solidFill>
              </a:rPr>
              <a:t>ccecrsdv@mcmaster.ca</a:t>
            </a:r>
            <a:r>
              <a:rPr lang="en-US" sz="1400" dirty="0">
                <a:solidFill>
                  <a:schemeClr val="tx1">
                    <a:lumMod val="65000"/>
                    <a:lumOff val="35000"/>
                  </a:schemeClr>
                </a:solidFill>
              </a:rPr>
              <a:t>.</a:t>
            </a:r>
          </a:p>
        </p:txBody>
      </p:sp>
    </p:spTree>
    <p:extLst>
      <p:ext uri="{BB962C8B-B14F-4D97-AF65-F5344CB8AC3E}">
        <p14:creationId xmlns:p14="http://schemas.microsoft.com/office/powerpoint/2010/main" val="245829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6/8/19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60" r:id="rId4"/>
    <p:sldLayoutId id="2147493464" r:id="rId5"/>
    <p:sldLayoutId id="2147493461" r:id="rId6"/>
    <p:sldLayoutId id="2147493462" r:id="rId7"/>
    <p:sldLayoutId id="21474934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2.imm.dtu.dk/pubdb/views/publication_details.php?id=601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a:t>
            </a:r>
          </a:p>
        </p:txBody>
      </p:sp>
      <p:sp>
        <p:nvSpPr>
          <p:cNvPr id="3" name="Subtitle 2"/>
          <p:cNvSpPr>
            <a:spLocks noGrp="1"/>
          </p:cNvSpPr>
          <p:nvPr>
            <p:ph type="subTitle" idx="1"/>
          </p:nvPr>
        </p:nvSpPr>
        <p:spPr/>
        <p:txBody>
          <a:bodyPr/>
          <a:lstStyle/>
          <a:p>
            <a:r>
              <a:rPr lang="en-US" dirty="0"/>
              <a:t>Week4</a:t>
            </a:r>
          </a:p>
        </p:txBody>
      </p:sp>
    </p:spTree>
    <p:extLst>
      <p:ext uri="{BB962C8B-B14F-4D97-AF65-F5344CB8AC3E}">
        <p14:creationId xmlns:p14="http://schemas.microsoft.com/office/powerpoint/2010/main" val="37748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 of word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None/>
                </a:pPr>
                <a:r>
                  <a:rPr lang="en-US" dirty="0"/>
                  <a:t>This is </a:t>
                </a:r>
                <a:r>
                  <a:rPr lang="en-US" dirty="0">
                    <a:solidFill>
                      <a:srgbClr val="FF0000"/>
                    </a:solidFill>
                  </a:rPr>
                  <a:t>good </a:t>
                </a:r>
                <a:r>
                  <a:rPr lang="en-US" dirty="0"/>
                  <a:t>book </a:t>
                </a:r>
                <a:r>
                  <a:rPr lang="en-US" dirty="0">
                    <a:sym typeface="Wingdings" panose="05000000000000000000" pitchFamily="2" charset="2"/>
                  </a:rPr>
                  <a:t></a:t>
                </a:r>
                <a:r>
                  <a:rPr lang="en-US" dirty="0"/>
                  <a:t>  Positive</a:t>
                </a:r>
              </a:p>
              <a:p>
                <a:pPr>
                  <a:spcBef>
                    <a:spcPts val="1300"/>
                  </a:spcBef>
                  <a:buNone/>
                </a:pPr>
                <a:r>
                  <a:rPr lang="en-US" dirty="0"/>
                  <a:t>This is </a:t>
                </a:r>
                <a:r>
                  <a:rPr lang="en-US" dirty="0">
                    <a:solidFill>
                      <a:srgbClr val="FF0000"/>
                    </a:solidFill>
                  </a:rPr>
                  <a:t>good </a:t>
                </a:r>
                <a:r>
                  <a:rPr lang="en-US" dirty="0"/>
                  <a:t>book and I </a:t>
                </a:r>
                <a:r>
                  <a:rPr lang="en-US" dirty="0">
                    <a:solidFill>
                      <a:srgbClr val="FF0000"/>
                    </a:solidFill>
                  </a:rPr>
                  <a:t>like </a:t>
                </a:r>
                <a:r>
                  <a:rPr lang="en-US" dirty="0"/>
                  <a:t>it </a:t>
                </a:r>
                <a:r>
                  <a:rPr lang="en-US" dirty="0">
                    <a:sym typeface="Wingdings" panose="05000000000000000000" pitchFamily="2" charset="2"/>
                  </a:rPr>
                  <a:t></a:t>
                </a:r>
                <a:r>
                  <a:rPr lang="en-US" dirty="0"/>
                  <a:t> More positive</a:t>
                </a:r>
              </a:p>
              <a:p>
                <a:pPr>
                  <a:spcBef>
                    <a:spcPts val="1300"/>
                  </a:spcBef>
                  <a:buNone/>
                </a:pPr>
                <a:r>
                  <a:rPr lang="en-US" dirty="0"/>
                  <a:t>This is </a:t>
                </a:r>
                <a:r>
                  <a:rPr lang="en-US" dirty="0">
                    <a:solidFill>
                      <a:srgbClr val="FF0000"/>
                    </a:solidFill>
                  </a:rPr>
                  <a:t>bad </a:t>
                </a:r>
                <a:r>
                  <a:rPr lang="en-US" dirty="0"/>
                  <a:t>book </a:t>
                </a:r>
                <a:r>
                  <a:rPr lang="en-US" dirty="0">
                    <a:sym typeface="Wingdings" panose="05000000000000000000" pitchFamily="2" charset="2"/>
                  </a:rPr>
                  <a:t></a:t>
                </a:r>
                <a:r>
                  <a:rPr lang="en-US" dirty="0"/>
                  <a:t> Negative</a:t>
                </a:r>
              </a:p>
              <a:p>
                <a:pPr>
                  <a:spcBef>
                    <a:spcPts val="1300"/>
                  </a:spcBef>
                  <a:buNone/>
                </a:pPr>
                <a:r>
                  <a:rPr lang="en-US" dirty="0"/>
                  <a:t>The first chapter is </a:t>
                </a:r>
                <a:r>
                  <a:rPr lang="en-US" dirty="0">
                    <a:solidFill>
                      <a:srgbClr val="FF0000"/>
                    </a:solidFill>
                  </a:rPr>
                  <a:t>good </a:t>
                </a:r>
                <a:r>
                  <a:rPr lang="en-US" dirty="0"/>
                  <a:t>but the rest is </a:t>
                </a:r>
                <a:r>
                  <a:rPr lang="en-US" dirty="0">
                    <a:solidFill>
                      <a:srgbClr val="FF0000"/>
                    </a:solidFill>
                  </a:rPr>
                  <a:t>terrible </a:t>
                </a:r>
                <a:r>
                  <a:rPr lang="en-US" dirty="0">
                    <a:solidFill>
                      <a:srgbClr val="595959"/>
                    </a:solidFill>
                    <a:sym typeface="Wingdings" panose="05000000000000000000" pitchFamily="2" charset="2"/>
                  </a:rPr>
                  <a:t></a:t>
                </a:r>
                <a:r>
                  <a:rPr lang="en-US" dirty="0">
                    <a:solidFill>
                      <a:srgbClr val="595959"/>
                    </a:solidFill>
                  </a:rPr>
                  <a:t> </a:t>
                </a:r>
                <a:r>
                  <a:rPr lang="en-US" dirty="0"/>
                  <a:t>Negative</a:t>
                </a:r>
              </a:p>
              <a:p>
                <a:pPr>
                  <a:spcBef>
                    <a:spcPts val="1300"/>
                  </a:spcBef>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1400" i="1" smtClean="0">
                              <a:solidFill>
                                <a:schemeClr val="tx1"/>
                              </a:solidFill>
                              <a:latin typeface="Cambria Math" panose="02040503050406030204" pitchFamily="18" charset="0"/>
                            </a:rPr>
                          </m:ctrlPr>
                        </m:mPr>
                        <m:mr>
                          <m:e>
                            <m:m>
                              <m:mPr>
                                <m:mcs>
                                  <m:mc>
                                    <m:mcPr>
                                      <m:count m:val="1"/>
                                      <m:mcJc m:val="center"/>
                                    </m:mcPr>
                                  </m:mc>
                                </m:mcs>
                                <m:ctrlPr>
                                  <a:rPr lang="en-US" sz="1400" i="1" smtClean="0">
                                    <a:solidFill>
                                      <a:schemeClr val="tx1"/>
                                    </a:solidFill>
                                    <a:latin typeface="Cambria Math" panose="02040503050406030204" pitchFamily="18" charset="0"/>
                                  </a:rPr>
                                </m:ctrlPr>
                              </m:mPr>
                              <m:mr>
                                <m:e>
                                  <m:r>
                                    <m:rPr>
                                      <m:sty m:val="p"/>
                                      <m:brk m:alnAt="7"/>
                                    </m:rPr>
                                    <a:rPr lang="en-US" sz="1400" b="0" i="0" smtClean="0">
                                      <a:solidFill>
                                        <a:schemeClr val="tx1"/>
                                      </a:solidFill>
                                      <a:latin typeface="Cambria Math" panose="02040503050406030204" pitchFamily="18" charset="0"/>
                                    </a:rPr>
                                    <m:t>P</m:t>
                                  </m:r>
                                  <m:r>
                                    <m:rPr>
                                      <m:sty m:val="p"/>
                                    </m:rPr>
                                    <a:rPr lang="en-US" sz="1400" b="0" i="0" smtClean="0">
                                      <a:solidFill>
                                        <a:schemeClr val="tx1"/>
                                      </a:solidFill>
                                      <a:latin typeface="Cambria Math" panose="02040503050406030204" pitchFamily="18" charset="0"/>
                                    </a:rPr>
                                    <m:t>ositive</m:t>
                                  </m:r>
                                  <m:r>
                                    <a:rPr lang="en-US" sz="1400" b="0" i="0" smtClean="0">
                                      <a:solidFill>
                                        <a:schemeClr val="tx1"/>
                                      </a:solidFill>
                                      <a:latin typeface="Cambria Math" panose="02040503050406030204" pitchFamily="18" charset="0"/>
                                    </a:rPr>
                                    <m:t>:46</m:t>
                                  </m:r>
                                </m:e>
                              </m:mr>
                              <m:mr>
                                <m:e>
                                  <m:r>
                                    <m:rPr>
                                      <m:sty m:val="p"/>
                                    </m:rPr>
                                    <a:rPr lang="en-US" sz="1400" b="0" i="0" smtClean="0">
                                      <a:solidFill>
                                        <a:schemeClr val="tx1"/>
                                      </a:solidFill>
                                      <a:latin typeface="Cambria Math" panose="02040503050406030204" pitchFamily="18" charset="0"/>
                                    </a:rPr>
                                    <m:t>Negative</m:t>
                                  </m:r>
                                  <m:r>
                                    <a:rPr lang="en-US" sz="1400" b="0" i="0" smtClean="0">
                                      <a:solidFill>
                                        <a:schemeClr val="tx1"/>
                                      </a:solidFill>
                                      <a:latin typeface="Cambria Math" panose="02040503050406030204" pitchFamily="18" charset="0"/>
                                    </a:rPr>
                                    <m:t>:22</m:t>
                                  </m:r>
                                </m:e>
                              </m:mr>
                            </m:m>
                          </m:e>
                          <m:e>
                            <m:r>
                              <a:rPr lang="en-US" sz="1400" b="0" i="0" smtClean="0">
                                <a:solidFill>
                                  <a:schemeClr val="tx1"/>
                                </a:solidFill>
                                <a:latin typeface="Cambria Math" panose="02040503050406030204" pitchFamily="18" charset="0"/>
                              </a:rPr>
                              <m:t>−&gt;</m:t>
                            </m:r>
                            <m:m>
                              <m:mPr>
                                <m:mcs>
                                  <m:mc>
                                    <m:mcPr>
                                      <m:count m:val="1"/>
                                      <m:mcJc m:val="center"/>
                                    </m:mcPr>
                                  </m:mc>
                                </m:mcs>
                                <m:ctrlPr>
                                  <a:rPr lang="en-US" sz="1400" b="0" i="1" smtClean="0">
                                    <a:solidFill>
                                      <a:schemeClr val="tx1"/>
                                    </a:solidFill>
                                    <a:latin typeface="Cambria Math" panose="02040503050406030204" pitchFamily="18" charset="0"/>
                                  </a:rPr>
                                </m:ctrlPr>
                              </m:mPr>
                              <m:mr>
                                <m:e>
                                  <m:r>
                                    <m:rPr>
                                      <m:sty m:val="p"/>
                                      <m:brk m:alnAt="7"/>
                                    </m:rPr>
                                    <a:rPr lang="en-US" sz="1400" b="0" i="0" smtClean="0">
                                      <a:solidFill>
                                        <a:schemeClr val="tx1"/>
                                      </a:solidFill>
                                      <a:latin typeface="Cambria Math" panose="02040503050406030204" pitchFamily="18" charset="0"/>
                                    </a:rPr>
                                    <m:t>p</m:t>
                                  </m:r>
                                  <m:r>
                                    <m:rPr>
                                      <m:sty m:val="p"/>
                                    </m:rPr>
                                    <a:rPr lang="en-US" sz="1400" b="0" i="0" smtClean="0">
                                      <a:solidFill>
                                        <a:schemeClr val="tx1"/>
                                      </a:solidFill>
                                      <a:latin typeface="Cambria Math" panose="02040503050406030204" pitchFamily="18" charset="0"/>
                                    </a:rPr>
                                    <m:t>ositive</m:t>
                                  </m:r>
                                  <m:r>
                                    <a:rPr lang="en-US" sz="1400" b="0" i="0" smtClean="0">
                                      <a:solidFill>
                                        <a:schemeClr val="tx1"/>
                                      </a:solidFill>
                                      <a:latin typeface="Cambria Math" panose="02040503050406030204" pitchFamily="18" charset="0"/>
                                    </a:rPr>
                                    <m:t>%:</m:t>
                                  </m:r>
                                  <m:f>
                                    <m:fPr>
                                      <m:ctrlPr>
                                        <a:rPr lang="en-US" sz="1400" b="0" i="1" smtClean="0">
                                          <a:solidFill>
                                            <a:schemeClr val="tx1"/>
                                          </a:solidFill>
                                          <a:latin typeface="Cambria Math" panose="02040503050406030204" pitchFamily="18" charset="0"/>
                                        </a:rPr>
                                      </m:ctrlPr>
                                    </m:fPr>
                                    <m:num>
                                      <m:r>
                                        <m:rPr>
                                          <m:brk m:alnAt="7"/>
                                        </m:rPr>
                                        <a:rPr lang="en-US" sz="1400" b="0" i="0" smtClean="0">
                                          <a:solidFill>
                                            <a:schemeClr val="tx1"/>
                                          </a:solidFill>
                                          <a:latin typeface="Cambria Math" panose="02040503050406030204" pitchFamily="18" charset="0"/>
                                        </a:rPr>
                                        <m:t>4</m:t>
                                      </m:r>
                                      <m:r>
                                        <a:rPr lang="en-US" sz="1400" b="0" i="0" smtClean="0">
                                          <a:solidFill>
                                            <a:schemeClr val="tx1"/>
                                          </a:solidFill>
                                          <a:latin typeface="Cambria Math" panose="02040503050406030204" pitchFamily="18" charset="0"/>
                                        </a:rPr>
                                        <m:t>6</m:t>
                                      </m:r>
                                    </m:num>
                                    <m:den>
                                      <m:r>
                                        <m:rPr>
                                          <m:brk m:alnAt="7"/>
                                        </m:rPr>
                                        <a:rPr lang="en-US" sz="1400" b="0" i="0" smtClean="0">
                                          <a:solidFill>
                                            <a:schemeClr val="tx1"/>
                                          </a:solidFill>
                                          <a:latin typeface="Cambria Math" panose="02040503050406030204" pitchFamily="18" charset="0"/>
                                        </a:rPr>
                                        <m:t>4</m:t>
                                      </m:r>
                                      <m:r>
                                        <a:rPr lang="en-US" sz="1400" b="0" i="0" smtClean="0">
                                          <a:solidFill>
                                            <a:schemeClr val="tx1"/>
                                          </a:solidFill>
                                          <a:latin typeface="Cambria Math" panose="02040503050406030204" pitchFamily="18" charset="0"/>
                                        </a:rPr>
                                        <m:t>6+22</m:t>
                                      </m:r>
                                    </m:den>
                                  </m:f>
                                  <m:r>
                                    <m:rPr>
                                      <m:brk m:alnAt="7"/>
                                    </m:rPr>
                                    <a:rPr lang="en-US" sz="1400" b="0" i="0" smtClean="0">
                                      <a:solidFill>
                                        <a:schemeClr val="tx1"/>
                                      </a:solidFill>
                                      <a:latin typeface="Cambria Math" panose="02040503050406030204" pitchFamily="18" charset="0"/>
                                    </a:rPr>
                                    <m:t>=</m:t>
                                  </m:r>
                                  <m:r>
                                    <a:rPr lang="en-US" sz="1400" b="0" i="0" smtClean="0">
                                      <a:solidFill>
                                        <a:schemeClr val="tx1"/>
                                      </a:solidFill>
                                      <a:latin typeface="Cambria Math" panose="02040503050406030204" pitchFamily="18" charset="0"/>
                                    </a:rPr>
                                    <m:t>0.68</m:t>
                                  </m:r>
                                </m:e>
                              </m:mr>
                              <m:mr>
                                <m:e>
                                  <m:r>
                                    <m:rPr>
                                      <m:sty m:val="p"/>
                                    </m:rPr>
                                    <a:rPr lang="en-US" sz="1400" b="0" i="0" smtClean="0">
                                      <a:solidFill>
                                        <a:schemeClr val="tx1"/>
                                      </a:solidFill>
                                      <a:latin typeface="Cambria Math" panose="02040503050406030204" pitchFamily="18" charset="0"/>
                                    </a:rPr>
                                    <m:t>negative</m:t>
                                  </m:r>
                                  <m:r>
                                    <a:rPr lang="en-US" sz="1400" b="0" i="0" smtClean="0">
                                      <a:solidFill>
                                        <a:schemeClr val="tx1"/>
                                      </a:solidFill>
                                      <a:latin typeface="Cambria Math" panose="02040503050406030204" pitchFamily="18" charset="0"/>
                                    </a:rPr>
                                    <m:t>%:</m:t>
                                  </m:r>
                                  <m:f>
                                    <m:fPr>
                                      <m:ctrlPr>
                                        <a:rPr lang="en-US" sz="1400" b="0" i="1" smtClean="0">
                                          <a:solidFill>
                                            <a:schemeClr val="tx1"/>
                                          </a:solidFill>
                                          <a:latin typeface="Cambria Math" panose="02040503050406030204" pitchFamily="18" charset="0"/>
                                        </a:rPr>
                                      </m:ctrlPr>
                                    </m:fPr>
                                    <m:num>
                                      <m:r>
                                        <a:rPr lang="en-US" sz="1400" b="0" i="0" smtClean="0">
                                          <a:solidFill>
                                            <a:schemeClr val="tx1"/>
                                          </a:solidFill>
                                          <a:latin typeface="Cambria Math" panose="02040503050406030204" pitchFamily="18" charset="0"/>
                                        </a:rPr>
                                        <m:t>22</m:t>
                                      </m:r>
                                    </m:num>
                                    <m:den>
                                      <m:r>
                                        <a:rPr lang="en-US" sz="1400" b="0" i="0" smtClean="0">
                                          <a:solidFill>
                                            <a:schemeClr val="tx1"/>
                                          </a:solidFill>
                                          <a:latin typeface="Cambria Math" panose="02040503050406030204" pitchFamily="18" charset="0"/>
                                        </a:rPr>
                                        <m:t>22+46</m:t>
                                      </m:r>
                                    </m:den>
                                  </m:f>
                                  <m:r>
                                    <a:rPr lang="en-US" sz="1400" b="0" i="0" smtClean="0">
                                      <a:solidFill>
                                        <a:schemeClr val="tx1"/>
                                      </a:solidFill>
                                      <a:latin typeface="Cambria Math" panose="02040503050406030204" pitchFamily="18" charset="0"/>
                                    </a:rPr>
                                    <m:t>=0.32</m:t>
                                  </m:r>
                                </m:e>
                              </m:mr>
                            </m:m>
                          </m:e>
                        </m:mr>
                      </m:m>
                    </m:oMath>
                  </m:oMathPara>
                </a14:m>
                <a:endParaRPr lang="en-US" sz="1400" dirty="0">
                  <a:solidFill>
                    <a:schemeClr val="tx1"/>
                  </a:solidFill>
                  <a:latin typeface="Times New Roman" panose="02020603050405020304" pitchFamily="18" charset="0"/>
                  <a:cs typeface="Times New Roman" panose="02020603050405020304" pitchFamily="18" charset="0"/>
                </a:endParaRPr>
              </a:p>
              <a:p>
                <a:pPr>
                  <a:spcBef>
                    <a:spcPts val="1300"/>
                  </a:spcBef>
                  <a:buNone/>
                </a:pPr>
                <a:endParaRPr lang="en-US" sz="1400" dirty="0">
                  <a:solidFill>
                    <a:schemeClr val="tx1"/>
                  </a:solidFill>
                  <a:latin typeface="Times New Roman" panose="02020603050405020304" pitchFamily="18" charset="0"/>
                  <a:cs typeface="Times New Roman" panose="02020603050405020304" pitchFamily="18" charset="0"/>
                </a:endParaRPr>
              </a:p>
              <a:p>
                <a:pPr>
                  <a:spcBef>
                    <a:spcPts val="1300"/>
                  </a:spcBef>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1400" i="1">
                              <a:solidFill>
                                <a:schemeClr val="tx1"/>
                              </a:solidFill>
                              <a:latin typeface="Cambria Math" panose="02040503050406030204" pitchFamily="18" charset="0"/>
                            </a:rPr>
                          </m:ctrlPr>
                        </m:mPr>
                        <m:mr>
                          <m:e>
                            <m:m>
                              <m:mPr>
                                <m:mcs>
                                  <m:mc>
                                    <m:mcPr>
                                      <m:count m:val="1"/>
                                      <m:mcJc m:val="center"/>
                                    </m:mcPr>
                                  </m:mc>
                                </m:mcs>
                                <m:ctrlPr>
                                  <a:rPr lang="en-US" sz="1400" i="1">
                                    <a:solidFill>
                                      <a:schemeClr val="tx1"/>
                                    </a:solidFill>
                                    <a:latin typeface="Cambria Math" panose="02040503050406030204" pitchFamily="18" charset="0"/>
                                  </a:rPr>
                                </m:ctrlPr>
                              </m:mPr>
                              <m:mr>
                                <m:e>
                                  <m:r>
                                    <m:rPr>
                                      <m:sty m:val="p"/>
                                      <m:brk m:alnAt="7"/>
                                    </m:rPr>
                                    <a:rPr lang="en-US" sz="1400">
                                      <a:solidFill>
                                        <a:schemeClr val="tx1"/>
                                      </a:solidFill>
                                      <a:latin typeface="Cambria Math" panose="02040503050406030204" pitchFamily="18" charset="0"/>
                                    </a:rPr>
                                    <m:t>G</m:t>
                                  </m:r>
                                  <m:r>
                                    <m:rPr>
                                      <m:sty m:val="p"/>
                                    </m:rPr>
                                    <a:rPr lang="en-US" sz="1400">
                                      <a:solidFill>
                                        <a:schemeClr val="tx1"/>
                                      </a:solidFill>
                                      <a:latin typeface="Cambria Math" panose="02040503050406030204" pitchFamily="18" charset="0"/>
                                    </a:rPr>
                                    <m:t>ood</m:t>
                                  </m:r>
                                  <m:r>
                                    <a:rPr lang="en-US" sz="140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506</m:t>
                                  </m:r>
                                </m:e>
                              </m:mr>
                              <m:mr>
                                <m:e>
                                  <m:r>
                                    <m:rPr>
                                      <m:sty m:val="p"/>
                                    </m:rPr>
                                    <a:rPr lang="en-US" sz="1400">
                                      <a:solidFill>
                                        <a:schemeClr val="tx1"/>
                                      </a:solidFill>
                                      <a:latin typeface="Cambria Math" panose="02040503050406030204" pitchFamily="18" charset="0"/>
                                    </a:rPr>
                                    <m:t>Bad</m:t>
                                  </m:r>
                                  <m:r>
                                    <a:rPr lang="en-US" sz="140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505</m:t>
                                  </m:r>
                                </m:e>
                              </m:mr>
                            </m:m>
                          </m:e>
                          <m:e>
                            <m:r>
                              <a:rPr lang="en-US" sz="1400">
                                <a:solidFill>
                                  <a:schemeClr val="tx1"/>
                                </a:solidFill>
                                <a:latin typeface="Cambria Math" panose="02040503050406030204" pitchFamily="18" charset="0"/>
                              </a:rPr>
                              <m:t>−&gt;</m:t>
                            </m:r>
                            <m:m>
                              <m:mPr>
                                <m:mcs>
                                  <m:mc>
                                    <m:mcPr>
                                      <m:count m:val="1"/>
                                      <m:mcJc m:val="center"/>
                                    </m:mcPr>
                                  </m:mc>
                                </m:mcs>
                                <m:ctrlPr>
                                  <a:rPr lang="en-US" sz="1400" i="1">
                                    <a:solidFill>
                                      <a:schemeClr val="tx1"/>
                                    </a:solidFill>
                                    <a:latin typeface="Cambria Math" panose="02040503050406030204" pitchFamily="18" charset="0"/>
                                  </a:rPr>
                                </m:ctrlPr>
                              </m:mPr>
                              <m:mr>
                                <m:e>
                                  <m:r>
                                    <m:rPr>
                                      <m:sty m:val="p"/>
                                      <m:brk m:alnAt="7"/>
                                    </m:rPr>
                                    <a:rPr lang="en-US" sz="1400">
                                      <a:solidFill>
                                        <a:schemeClr val="tx1"/>
                                      </a:solidFill>
                                      <a:latin typeface="Cambria Math" panose="02040503050406030204" pitchFamily="18" charset="0"/>
                                    </a:rPr>
                                    <m:t>G</m:t>
                                  </m:r>
                                  <m:r>
                                    <m:rPr>
                                      <m:sty m:val="p"/>
                                    </m:rPr>
                                    <a:rPr lang="en-US" sz="1400">
                                      <a:solidFill>
                                        <a:schemeClr val="tx1"/>
                                      </a:solidFill>
                                      <a:latin typeface="Cambria Math" panose="02040503050406030204" pitchFamily="18" charset="0"/>
                                    </a:rPr>
                                    <m:t>oodness</m:t>
                                  </m:r>
                                  <m:r>
                                    <a:rPr lang="en-US" sz="1400">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5</m:t>
                                  </m:r>
                                </m:e>
                              </m:mr>
                              <m:mr>
                                <m:e>
                                  <m:r>
                                    <m:rPr>
                                      <m:sty m:val="p"/>
                                    </m:rPr>
                                    <a:rPr lang="en-US" sz="1400">
                                      <a:solidFill>
                                        <a:schemeClr val="tx1"/>
                                      </a:solidFill>
                                      <a:latin typeface="Cambria Math" panose="02040503050406030204" pitchFamily="18" charset="0"/>
                                    </a:rPr>
                                    <m:t>Badness</m:t>
                                  </m:r>
                                  <m:r>
                                    <a:rPr lang="en-US" sz="1400">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5</m:t>
                                  </m:r>
                                </m:e>
                              </m:mr>
                            </m:m>
                          </m:e>
                        </m:mr>
                      </m:m>
                    </m:oMath>
                  </m:oMathPara>
                </a14:m>
                <a:endParaRPr lang="en-US" sz="1400" dirty="0">
                  <a:solidFill>
                    <a:srgbClr val="595959"/>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373"/>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2AB822D4-118E-A74A-B879-DA6A706AE08A}"/>
              </a:ext>
            </a:extLst>
          </p:cNvPr>
          <p:cNvCxnSpPr/>
          <p:nvPr/>
        </p:nvCxnSpPr>
        <p:spPr>
          <a:xfrm>
            <a:off x="3785191" y="2732567"/>
            <a:ext cx="0" cy="2339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FB59921-6A57-F545-9523-BF09EDF83D84}"/>
              </a:ext>
            </a:extLst>
          </p:cNvPr>
          <p:cNvCxnSpPr>
            <a:cxnSpLocks/>
          </p:cNvCxnSpPr>
          <p:nvPr/>
        </p:nvCxnSpPr>
        <p:spPr>
          <a:xfrm>
            <a:off x="3561907" y="2732567"/>
            <a:ext cx="393405"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4" name="Group 23">
            <a:extLst>
              <a:ext uri="{FF2B5EF4-FFF2-40B4-BE49-F238E27FC236}">
                <a16:creationId xmlns:a16="http://schemas.microsoft.com/office/drawing/2014/main" id="{E2881D6A-F211-DF40-A0E2-C4EE32EAADE4}"/>
              </a:ext>
            </a:extLst>
          </p:cNvPr>
          <p:cNvGrpSpPr/>
          <p:nvPr/>
        </p:nvGrpSpPr>
        <p:grpSpPr>
          <a:xfrm>
            <a:off x="1717039" y="2307265"/>
            <a:ext cx="2068151" cy="1903228"/>
            <a:chOff x="1717040" y="2307265"/>
            <a:chExt cx="1632216" cy="1775637"/>
          </a:xfrm>
        </p:grpSpPr>
        <p:cxnSp>
          <p:nvCxnSpPr>
            <p:cNvPr id="9" name="Straight Connector 8">
              <a:extLst>
                <a:ext uri="{FF2B5EF4-FFF2-40B4-BE49-F238E27FC236}">
                  <a16:creationId xmlns:a16="http://schemas.microsoft.com/office/drawing/2014/main" id="{F71253A8-FC11-8143-9F1E-A33389635298}"/>
                </a:ext>
              </a:extLst>
            </p:cNvPr>
            <p:cNvCxnSpPr>
              <a:cxnSpLocks/>
            </p:cNvCxnSpPr>
            <p:nvPr/>
          </p:nvCxnSpPr>
          <p:spPr>
            <a:xfrm>
              <a:off x="1842977" y="2321442"/>
              <a:ext cx="39340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CD2DD30-D8A7-E542-9AE7-A6DC07CFF7E8}"/>
                </a:ext>
              </a:extLst>
            </p:cNvPr>
            <p:cNvCxnSpPr/>
            <p:nvPr/>
          </p:nvCxnSpPr>
          <p:spPr>
            <a:xfrm>
              <a:off x="2030819" y="2307265"/>
              <a:ext cx="0" cy="10632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B4002DC-E053-834F-9F68-777F64F038D5}"/>
                </a:ext>
              </a:extLst>
            </p:cNvPr>
            <p:cNvCxnSpPr/>
            <p:nvPr/>
          </p:nvCxnSpPr>
          <p:spPr>
            <a:xfrm flipH="1">
              <a:off x="1727673" y="2424223"/>
              <a:ext cx="32441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98AB7B9-19C5-FA4B-A6AF-B0DCBB61C336}"/>
                </a:ext>
              </a:extLst>
            </p:cNvPr>
            <p:cNvCxnSpPr>
              <a:endCxn id="3" idx="1"/>
            </p:cNvCxnSpPr>
            <p:nvPr/>
          </p:nvCxnSpPr>
          <p:spPr>
            <a:xfrm>
              <a:off x="1717040" y="2413591"/>
              <a:ext cx="0" cy="48379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6E64D19-10FE-6647-9EE0-50865475DFEA}"/>
                </a:ext>
              </a:extLst>
            </p:cNvPr>
            <p:cNvCxnSpPr>
              <a:stCxn id="3" idx="1"/>
            </p:cNvCxnSpPr>
            <p:nvPr/>
          </p:nvCxnSpPr>
          <p:spPr>
            <a:xfrm>
              <a:off x="1717040" y="2897387"/>
              <a:ext cx="108995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9AF4723-9906-FE4F-8021-C4C0D3DF64BF}"/>
                </a:ext>
              </a:extLst>
            </p:cNvPr>
            <p:cNvCxnSpPr/>
            <p:nvPr/>
          </p:nvCxnSpPr>
          <p:spPr>
            <a:xfrm>
              <a:off x="2817628" y="2897387"/>
              <a:ext cx="0" cy="1185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02A0E119-65D9-F246-BD81-69DD545500E9}"/>
                </a:ext>
              </a:extLst>
            </p:cNvPr>
            <p:cNvCxnSpPr/>
            <p:nvPr/>
          </p:nvCxnSpPr>
          <p:spPr>
            <a:xfrm>
              <a:off x="2806995" y="4082902"/>
              <a:ext cx="54226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4589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 of word model</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4F21BE3-68F6-7747-9AF8-D433540FE519}"/>
                  </a:ext>
                </a:extLst>
              </p:cNvPr>
              <p:cNvGraphicFramePr>
                <a:graphicFrameLocks noGrp="1"/>
              </p:cNvGraphicFramePr>
              <p:nvPr>
                <p:ph idx="1"/>
                <p:extLst/>
              </p:nvPr>
            </p:nvGraphicFramePr>
            <p:xfrm>
              <a:off x="3434315" y="1725734"/>
              <a:ext cx="2955852" cy="1854200"/>
            </p:xfrm>
            <a:graphic>
              <a:graphicData uri="http://schemas.openxmlformats.org/drawingml/2006/table">
                <a:tbl>
                  <a:tblPr firstRow="1" bandRow="1">
                    <a:tableStyleId>{5C22544A-7EE6-4342-B048-85BDC9FD1C3A}</a:tableStyleId>
                  </a:tblPr>
                  <a:tblGrid>
                    <a:gridCol w="627322">
                      <a:extLst>
                        <a:ext uri="{9D8B030D-6E8A-4147-A177-3AD203B41FA5}">
                          <a16:colId xmlns:a16="http://schemas.microsoft.com/office/drawing/2014/main" val="3644087102"/>
                        </a:ext>
                      </a:extLst>
                    </a:gridCol>
                    <a:gridCol w="1095153">
                      <a:extLst>
                        <a:ext uri="{9D8B030D-6E8A-4147-A177-3AD203B41FA5}">
                          <a16:colId xmlns:a16="http://schemas.microsoft.com/office/drawing/2014/main" val="2006735729"/>
                        </a:ext>
                      </a:extLst>
                    </a:gridCol>
                    <a:gridCol w="1233377">
                      <a:extLst>
                        <a:ext uri="{9D8B030D-6E8A-4147-A177-3AD203B41FA5}">
                          <a16:colId xmlns:a16="http://schemas.microsoft.com/office/drawing/2014/main" val="2918264293"/>
                        </a:ext>
                      </a:extLst>
                    </a:gridCol>
                  </a:tblGrid>
                  <a:tr h="370840">
                    <a:tc>
                      <a:txBody>
                        <a:bodyPr/>
                        <a:lstStyle/>
                        <a:p>
                          <a:endParaRPr lang="en-US" sz="1400" dirty="0">
                            <a:latin typeface="Times" pitchFamily="2" charset="0"/>
                          </a:endParaRPr>
                        </a:p>
                      </a:txBody>
                      <a:tcPr/>
                    </a:tc>
                    <a:tc>
                      <a:txBody>
                        <a:bodyPr/>
                        <a:lstStyle/>
                        <a:p>
                          <a:r>
                            <a:rPr lang="en-US" sz="1400" dirty="0">
                              <a:latin typeface="Times" pitchFamily="2" charset="0"/>
                            </a:rPr>
                            <a:t>Positive(%)</a:t>
                          </a:r>
                        </a:p>
                      </a:txBody>
                      <a:tcPr/>
                    </a:tc>
                    <a:tc>
                      <a:txBody>
                        <a:bodyPr/>
                        <a:lstStyle/>
                        <a:p>
                          <a:r>
                            <a:rPr lang="en-US" sz="1400" dirty="0">
                              <a:latin typeface="Times" pitchFamily="2" charset="0"/>
                            </a:rPr>
                            <a:t>Negative(%)</a:t>
                          </a:r>
                        </a:p>
                      </a:txBody>
                      <a:tcPr/>
                    </a:tc>
                    <a:extLst>
                      <a:ext uri="{0D108BD9-81ED-4DB2-BD59-A6C34878D82A}">
                        <a16:rowId xmlns:a16="http://schemas.microsoft.com/office/drawing/2014/main" val="2531184483"/>
                      </a:ext>
                    </a:extLst>
                  </a:tr>
                  <a:tr h="370840">
                    <a:tc>
                      <a:txBody>
                        <a:bodyPr/>
                        <a:lstStyle/>
                        <a:p>
                          <a:r>
                            <a:rPr lang="en-US" sz="1400" dirty="0">
                              <a:latin typeface="Times" pitchFamily="2" charset="0"/>
                            </a:rPr>
                            <a:t>Good</a:t>
                          </a:r>
                        </a:p>
                      </a:txBody>
                      <a:tcPr/>
                    </a:tc>
                    <a:tc>
                      <a:txBody>
                        <a:bodyPr/>
                        <a:lstStyle/>
                        <a:p>
                          <a:r>
                            <a:rPr lang="en-US" sz="1400" dirty="0">
                              <a:latin typeface="Times" pitchFamily="2" charset="0"/>
                            </a:rPr>
                            <a:t>0.68</a:t>
                          </a:r>
                        </a:p>
                      </a:txBody>
                      <a:tcPr/>
                    </a:tc>
                    <a:tc>
                      <a:txBody>
                        <a:bodyPr/>
                        <a:lstStyle/>
                        <a:p>
                          <a:r>
                            <a:rPr lang="en-US" sz="1400" dirty="0">
                              <a:latin typeface="Times" pitchFamily="2" charset="0"/>
                            </a:rPr>
                            <a:t>0.32</a:t>
                          </a:r>
                        </a:p>
                      </a:txBody>
                      <a:tcPr/>
                    </a:tc>
                    <a:extLst>
                      <a:ext uri="{0D108BD9-81ED-4DB2-BD59-A6C34878D82A}">
                        <a16:rowId xmlns:a16="http://schemas.microsoft.com/office/drawing/2014/main" val="4227392620"/>
                      </a:ext>
                    </a:extLst>
                  </a:tr>
                  <a:tr h="370840">
                    <a:tc>
                      <a:txBody>
                        <a:bodyPr/>
                        <a:lstStyle/>
                        <a:p>
                          <a:r>
                            <a:rPr lang="en-US" sz="1400" dirty="0">
                              <a:latin typeface="Times" pitchFamily="2" charset="0"/>
                            </a:rPr>
                            <a:t>rather</a:t>
                          </a:r>
                        </a:p>
                      </a:txBody>
                      <a:tcPr/>
                    </a:tc>
                    <a:tc>
                      <a:txBody>
                        <a:bodyPr/>
                        <a:lstStyle/>
                        <a:p>
                          <a:r>
                            <a:rPr lang="en-US" sz="1400" dirty="0">
                              <a:latin typeface="Times" pitchFamily="2" charset="0"/>
                            </a:rPr>
                            <a:t>0.4</a:t>
                          </a:r>
                        </a:p>
                      </a:txBody>
                      <a:tcPr/>
                    </a:tc>
                    <a:tc>
                      <a:txBody>
                        <a:bodyPr/>
                        <a:lstStyle/>
                        <a:p>
                          <a:r>
                            <a:rPr lang="en-US" sz="1400" dirty="0">
                              <a:latin typeface="Times" pitchFamily="2" charset="0"/>
                            </a:rPr>
                            <a:t>0.6</a:t>
                          </a:r>
                        </a:p>
                      </a:txBody>
                      <a:tcPr/>
                    </a:tc>
                    <a:extLst>
                      <a:ext uri="{0D108BD9-81ED-4DB2-BD59-A6C34878D82A}">
                        <a16:rowId xmlns:a16="http://schemas.microsoft.com/office/drawing/2014/main" val="1668694216"/>
                      </a:ext>
                    </a:extLst>
                  </a:tr>
                  <a:tr h="370840">
                    <a:tc>
                      <a:txBody>
                        <a:bodyPr/>
                        <a:lstStyle/>
                        <a:p>
                          <a:r>
                            <a:rPr lang="en-US" sz="1400" dirty="0">
                              <a:latin typeface="Times" pitchFamily="2" charset="0"/>
                            </a:rPr>
                            <a:t>Book</a:t>
                          </a:r>
                        </a:p>
                      </a:txBody>
                      <a:tcPr/>
                    </a:tc>
                    <a:tc>
                      <a:txBody>
                        <a:bodyPr/>
                        <a:lstStyle/>
                        <a:p>
                          <a:r>
                            <a:rPr lang="en-US" sz="1400" dirty="0">
                              <a:latin typeface="Times" pitchFamily="2" charset="0"/>
                            </a:rPr>
                            <a:t>0.5</a:t>
                          </a:r>
                        </a:p>
                      </a:txBody>
                      <a:tcPr/>
                    </a:tc>
                    <a:tc>
                      <a:txBody>
                        <a:bodyPr/>
                        <a:lstStyle/>
                        <a:p>
                          <a:r>
                            <a:rPr lang="en-US" sz="1400" dirty="0">
                              <a:latin typeface="Times" pitchFamily="2" charset="0"/>
                            </a:rPr>
                            <a:t>0.5</a:t>
                          </a:r>
                        </a:p>
                      </a:txBody>
                      <a:tcPr/>
                    </a:tc>
                    <a:extLst>
                      <a:ext uri="{0D108BD9-81ED-4DB2-BD59-A6C34878D82A}">
                        <a16:rowId xmlns:a16="http://schemas.microsoft.com/office/drawing/2014/main" val="1530335563"/>
                      </a:ext>
                    </a:extLst>
                  </a:tr>
                  <a:tr h="370840">
                    <a:tc>
                      <a:txBody>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m:t>
                                </m:r>
                              </m:oMath>
                            </m:oMathPara>
                          </a14:m>
                          <a:endParaRPr lang="en-US" sz="1400" dirty="0">
                            <a:latin typeface="Times" pitchFamily="2"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m:t>
                                </m:r>
                              </m:oMath>
                            </m:oMathPara>
                          </a14:m>
                          <a:endParaRPr lang="en-US" sz="1400" dirty="0">
                            <a:latin typeface="Times" pitchFamily="2"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m:t>
                                </m:r>
                              </m:oMath>
                            </m:oMathPara>
                          </a14:m>
                          <a:endParaRPr lang="en-US" sz="1400" dirty="0">
                            <a:latin typeface="Times" pitchFamily="2" charset="0"/>
                          </a:endParaRPr>
                        </a:p>
                      </a:txBody>
                      <a:tcPr/>
                    </a:tc>
                    <a:extLst>
                      <a:ext uri="{0D108BD9-81ED-4DB2-BD59-A6C34878D82A}">
                        <a16:rowId xmlns:a16="http://schemas.microsoft.com/office/drawing/2014/main" val="2750352611"/>
                      </a:ext>
                    </a:extLst>
                  </a:tr>
                </a:tbl>
              </a:graphicData>
            </a:graphic>
          </p:graphicFrame>
        </mc:Choice>
        <mc:Fallback xmlns="">
          <p:graphicFrame>
            <p:nvGraphicFramePr>
              <p:cNvPr id="4" name="Content Placeholder 3">
                <a:extLst>
                  <a:ext uri="{FF2B5EF4-FFF2-40B4-BE49-F238E27FC236}">
                    <a16:creationId xmlns:a16="http://schemas.microsoft.com/office/drawing/2014/main" id="{24F21BE3-68F6-7747-9AF8-D433540FE519}"/>
                  </a:ext>
                </a:extLst>
              </p:cNvPr>
              <p:cNvGraphicFramePr>
                <a:graphicFrameLocks noGrp="1"/>
              </p:cNvGraphicFramePr>
              <p:nvPr>
                <p:ph idx="1"/>
                <p:extLst>
                  <p:ext uri="{D42A27DB-BD31-4B8C-83A1-F6EECF244321}">
                    <p14:modId xmlns:p14="http://schemas.microsoft.com/office/powerpoint/2010/main" val="472150525"/>
                  </p:ext>
                </p:extLst>
              </p:nvPr>
            </p:nvGraphicFramePr>
            <p:xfrm>
              <a:off x="3434315" y="1725734"/>
              <a:ext cx="2955852" cy="1854200"/>
            </p:xfrm>
            <a:graphic>
              <a:graphicData uri="http://schemas.openxmlformats.org/drawingml/2006/table">
                <a:tbl>
                  <a:tblPr firstRow="1" bandRow="1">
                    <a:tableStyleId>{5C22544A-7EE6-4342-B048-85BDC9FD1C3A}</a:tableStyleId>
                  </a:tblPr>
                  <a:tblGrid>
                    <a:gridCol w="627322">
                      <a:extLst>
                        <a:ext uri="{9D8B030D-6E8A-4147-A177-3AD203B41FA5}">
                          <a16:colId xmlns:a16="http://schemas.microsoft.com/office/drawing/2014/main" val="3644087102"/>
                        </a:ext>
                      </a:extLst>
                    </a:gridCol>
                    <a:gridCol w="1095153">
                      <a:extLst>
                        <a:ext uri="{9D8B030D-6E8A-4147-A177-3AD203B41FA5}">
                          <a16:colId xmlns:a16="http://schemas.microsoft.com/office/drawing/2014/main" val="2006735729"/>
                        </a:ext>
                      </a:extLst>
                    </a:gridCol>
                    <a:gridCol w="1233377">
                      <a:extLst>
                        <a:ext uri="{9D8B030D-6E8A-4147-A177-3AD203B41FA5}">
                          <a16:colId xmlns:a16="http://schemas.microsoft.com/office/drawing/2014/main" val="2918264293"/>
                        </a:ext>
                      </a:extLst>
                    </a:gridCol>
                  </a:tblGrid>
                  <a:tr h="370840">
                    <a:tc>
                      <a:txBody>
                        <a:bodyPr/>
                        <a:lstStyle/>
                        <a:p>
                          <a:endParaRPr lang="en-US" sz="1400" dirty="0">
                            <a:latin typeface="Times" pitchFamily="2" charset="0"/>
                          </a:endParaRPr>
                        </a:p>
                      </a:txBody>
                      <a:tcPr/>
                    </a:tc>
                    <a:tc>
                      <a:txBody>
                        <a:bodyPr/>
                        <a:lstStyle/>
                        <a:p>
                          <a:r>
                            <a:rPr lang="en-US" sz="1400" dirty="0">
                              <a:latin typeface="Times" pitchFamily="2" charset="0"/>
                            </a:rPr>
                            <a:t>Positive(%)</a:t>
                          </a:r>
                        </a:p>
                      </a:txBody>
                      <a:tcPr/>
                    </a:tc>
                    <a:tc>
                      <a:txBody>
                        <a:bodyPr/>
                        <a:lstStyle/>
                        <a:p>
                          <a:r>
                            <a:rPr lang="en-US" sz="1400" dirty="0">
                              <a:latin typeface="Times" pitchFamily="2" charset="0"/>
                            </a:rPr>
                            <a:t>Negative(%)</a:t>
                          </a:r>
                        </a:p>
                      </a:txBody>
                      <a:tcPr/>
                    </a:tc>
                    <a:extLst>
                      <a:ext uri="{0D108BD9-81ED-4DB2-BD59-A6C34878D82A}">
                        <a16:rowId xmlns:a16="http://schemas.microsoft.com/office/drawing/2014/main" val="2531184483"/>
                      </a:ext>
                    </a:extLst>
                  </a:tr>
                  <a:tr h="370840">
                    <a:tc>
                      <a:txBody>
                        <a:bodyPr/>
                        <a:lstStyle/>
                        <a:p>
                          <a:r>
                            <a:rPr lang="en-US" sz="1400" dirty="0">
                              <a:latin typeface="Times" pitchFamily="2" charset="0"/>
                            </a:rPr>
                            <a:t>Good</a:t>
                          </a:r>
                        </a:p>
                      </a:txBody>
                      <a:tcPr/>
                    </a:tc>
                    <a:tc>
                      <a:txBody>
                        <a:bodyPr/>
                        <a:lstStyle/>
                        <a:p>
                          <a:r>
                            <a:rPr lang="en-US" sz="1400" dirty="0">
                              <a:latin typeface="Times" pitchFamily="2" charset="0"/>
                            </a:rPr>
                            <a:t>0.68</a:t>
                          </a:r>
                        </a:p>
                      </a:txBody>
                      <a:tcPr/>
                    </a:tc>
                    <a:tc>
                      <a:txBody>
                        <a:bodyPr/>
                        <a:lstStyle/>
                        <a:p>
                          <a:r>
                            <a:rPr lang="en-US" sz="1400" dirty="0">
                              <a:latin typeface="Times" pitchFamily="2" charset="0"/>
                            </a:rPr>
                            <a:t>0.32</a:t>
                          </a:r>
                        </a:p>
                      </a:txBody>
                      <a:tcPr/>
                    </a:tc>
                    <a:extLst>
                      <a:ext uri="{0D108BD9-81ED-4DB2-BD59-A6C34878D82A}">
                        <a16:rowId xmlns:a16="http://schemas.microsoft.com/office/drawing/2014/main" val="4227392620"/>
                      </a:ext>
                    </a:extLst>
                  </a:tr>
                  <a:tr h="370840">
                    <a:tc>
                      <a:txBody>
                        <a:bodyPr/>
                        <a:lstStyle/>
                        <a:p>
                          <a:r>
                            <a:rPr lang="en-US" sz="1400" dirty="0">
                              <a:latin typeface="Times" pitchFamily="2" charset="0"/>
                            </a:rPr>
                            <a:t>rather</a:t>
                          </a:r>
                        </a:p>
                      </a:txBody>
                      <a:tcPr/>
                    </a:tc>
                    <a:tc>
                      <a:txBody>
                        <a:bodyPr/>
                        <a:lstStyle/>
                        <a:p>
                          <a:r>
                            <a:rPr lang="en-US" sz="1400" dirty="0">
                              <a:latin typeface="Times" pitchFamily="2" charset="0"/>
                            </a:rPr>
                            <a:t>0.4</a:t>
                          </a:r>
                        </a:p>
                      </a:txBody>
                      <a:tcPr/>
                    </a:tc>
                    <a:tc>
                      <a:txBody>
                        <a:bodyPr/>
                        <a:lstStyle/>
                        <a:p>
                          <a:r>
                            <a:rPr lang="en-US" sz="1400" dirty="0">
                              <a:latin typeface="Times" pitchFamily="2" charset="0"/>
                            </a:rPr>
                            <a:t>0.6</a:t>
                          </a:r>
                        </a:p>
                      </a:txBody>
                      <a:tcPr/>
                    </a:tc>
                    <a:extLst>
                      <a:ext uri="{0D108BD9-81ED-4DB2-BD59-A6C34878D82A}">
                        <a16:rowId xmlns:a16="http://schemas.microsoft.com/office/drawing/2014/main" val="1668694216"/>
                      </a:ext>
                    </a:extLst>
                  </a:tr>
                  <a:tr h="370840">
                    <a:tc>
                      <a:txBody>
                        <a:bodyPr/>
                        <a:lstStyle/>
                        <a:p>
                          <a:r>
                            <a:rPr lang="en-US" sz="1400" dirty="0">
                              <a:latin typeface="Times" pitchFamily="2" charset="0"/>
                            </a:rPr>
                            <a:t>Book</a:t>
                          </a:r>
                        </a:p>
                      </a:txBody>
                      <a:tcPr/>
                    </a:tc>
                    <a:tc>
                      <a:txBody>
                        <a:bodyPr/>
                        <a:lstStyle/>
                        <a:p>
                          <a:r>
                            <a:rPr lang="en-US" sz="1400" dirty="0">
                              <a:latin typeface="Times" pitchFamily="2" charset="0"/>
                            </a:rPr>
                            <a:t>0.5</a:t>
                          </a:r>
                        </a:p>
                      </a:txBody>
                      <a:tcPr/>
                    </a:tc>
                    <a:tc>
                      <a:txBody>
                        <a:bodyPr/>
                        <a:lstStyle/>
                        <a:p>
                          <a:r>
                            <a:rPr lang="en-US" sz="1400" dirty="0">
                              <a:latin typeface="Times" pitchFamily="2" charset="0"/>
                            </a:rPr>
                            <a:t>0.5</a:t>
                          </a:r>
                        </a:p>
                      </a:txBody>
                      <a:tcPr/>
                    </a:tc>
                    <a:extLst>
                      <a:ext uri="{0D108BD9-81ED-4DB2-BD59-A6C34878D82A}">
                        <a16:rowId xmlns:a16="http://schemas.microsoft.com/office/drawing/2014/main" val="1530335563"/>
                      </a:ext>
                    </a:extLst>
                  </a:tr>
                  <a:tr h="370840">
                    <a:tc>
                      <a:txBody>
                        <a:bodyPr/>
                        <a:lstStyle/>
                        <a:p>
                          <a:endParaRPr lang="en-US"/>
                        </a:p>
                      </a:txBody>
                      <a:tcPr>
                        <a:blipFill>
                          <a:blip r:embed="rId2"/>
                          <a:stretch>
                            <a:fillRect l="-2000" t="-410345" r="-370000" b="-3448"/>
                          </a:stretch>
                        </a:blipFill>
                      </a:tcPr>
                    </a:tc>
                    <a:tc>
                      <a:txBody>
                        <a:bodyPr/>
                        <a:lstStyle/>
                        <a:p>
                          <a:endParaRPr lang="en-US"/>
                        </a:p>
                      </a:txBody>
                      <a:tcPr>
                        <a:blipFill>
                          <a:blip r:embed="rId2"/>
                          <a:stretch>
                            <a:fillRect l="-59302" t="-410345" r="-115116" b="-3448"/>
                          </a:stretch>
                        </a:blipFill>
                      </a:tcPr>
                    </a:tc>
                    <a:tc>
                      <a:txBody>
                        <a:bodyPr/>
                        <a:lstStyle/>
                        <a:p>
                          <a:endParaRPr lang="en-US"/>
                        </a:p>
                      </a:txBody>
                      <a:tcPr>
                        <a:blipFill>
                          <a:blip r:embed="rId2"/>
                          <a:stretch>
                            <a:fillRect l="-139796" t="-410345" r="-1020" b="-3448"/>
                          </a:stretch>
                        </a:blipFill>
                      </a:tcPr>
                    </a:tc>
                    <a:extLst>
                      <a:ext uri="{0D108BD9-81ED-4DB2-BD59-A6C34878D82A}">
                        <a16:rowId xmlns:a16="http://schemas.microsoft.com/office/drawing/2014/main" val="2750352611"/>
                      </a:ext>
                    </a:extLst>
                  </a:tr>
                </a:tbl>
              </a:graphicData>
            </a:graphic>
          </p:graphicFrame>
        </mc:Fallback>
      </mc:AlternateContent>
      <p:sp>
        <p:nvSpPr>
          <p:cNvPr id="16" name="Content Placeholder 2">
            <a:extLst>
              <a:ext uri="{FF2B5EF4-FFF2-40B4-BE49-F238E27FC236}">
                <a16:creationId xmlns:a16="http://schemas.microsoft.com/office/drawing/2014/main" id="{BDFF2671-94FB-DB41-8C10-07848F67BDA4}"/>
              </a:ext>
            </a:extLst>
          </p:cNvPr>
          <p:cNvSpPr txBox="1">
            <a:spLocks/>
          </p:cNvSpPr>
          <p:nvPr/>
        </p:nvSpPr>
        <p:spPr>
          <a:xfrm>
            <a:off x="1621347" y="1189517"/>
            <a:ext cx="6969760" cy="33944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16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595959"/>
              </a:buClr>
            </a:pPr>
            <a:r>
              <a:rPr lang="en-US" dirty="0"/>
              <a:t>Generate the score table to the new sentence</a:t>
            </a:r>
          </a:p>
          <a:p>
            <a:pPr>
              <a:buClr>
                <a:srgbClr val="595959"/>
              </a:buClr>
            </a:pPr>
            <a:endParaRPr lang="en-US" dirty="0">
              <a:solidFill>
                <a:srgbClr val="595959"/>
              </a:solidFill>
            </a:endParaRPr>
          </a:p>
          <a:p>
            <a:pPr marL="0" indent="0">
              <a:buClr>
                <a:srgbClr val="595959"/>
              </a:buClr>
              <a:buNone/>
            </a:pPr>
            <a:endParaRPr lang="en-US" dirty="0">
              <a:solidFill>
                <a:srgbClr val="595959"/>
              </a:solidFill>
            </a:endParaRPr>
          </a:p>
          <a:p>
            <a:pPr>
              <a:buClr>
                <a:srgbClr val="595959"/>
              </a:buClr>
            </a:pPr>
            <a:endParaRPr lang="en-US" dirty="0">
              <a:solidFill>
                <a:srgbClr val="595959"/>
              </a:solidFill>
            </a:endParaRPr>
          </a:p>
          <a:p>
            <a:pPr>
              <a:buClr>
                <a:srgbClr val="595959"/>
              </a:buClr>
            </a:pPr>
            <a:endParaRPr lang="en-US" dirty="0">
              <a:solidFill>
                <a:srgbClr val="595959"/>
              </a:solidFill>
            </a:endParaRPr>
          </a:p>
          <a:p>
            <a:pPr>
              <a:buClr>
                <a:srgbClr val="595959"/>
              </a:buClr>
            </a:pPr>
            <a:endParaRPr lang="en-US" dirty="0">
              <a:solidFill>
                <a:srgbClr val="595959"/>
              </a:solidFill>
            </a:endParaRPr>
          </a:p>
          <a:p>
            <a:pPr>
              <a:buClr>
                <a:srgbClr val="595959"/>
              </a:buClr>
            </a:pPr>
            <a:endParaRPr lang="en-US" dirty="0">
              <a:solidFill>
                <a:srgbClr val="595959"/>
              </a:solidFill>
            </a:endParaRPr>
          </a:p>
          <a:p>
            <a:pPr>
              <a:buClr>
                <a:srgbClr val="595959"/>
              </a:buClr>
            </a:pPr>
            <a:endParaRPr lang="en-US" dirty="0">
              <a:solidFill>
                <a:srgbClr val="595959"/>
              </a:solidFill>
            </a:endParaRPr>
          </a:p>
          <a:p>
            <a:pPr marL="0" indent="0">
              <a:buClr>
                <a:srgbClr val="595959"/>
              </a:buClr>
              <a:buNone/>
            </a:pPr>
            <a:r>
              <a:rPr lang="en-US" dirty="0">
                <a:solidFill>
                  <a:srgbClr val="595959"/>
                </a:solidFill>
              </a:rPr>
              <a:t>                                 </a:t>
            </a:r>
            <a:r>
              <a:rPr lang="en-US" dirty="0"/>
              <a:t>Total      5.33            4.2</a:t>
            </a:r>
          </a:p>
          <a:p>
            <a:pPr marL="0" indent="0">
              <a:buClr>
                <a:srgbClr val="595959"/>
              </a:buClr>
              <a:buNone/>
            </a:pPr>
            <a:r>
              <a:rPr lang="en-US" dirty="0">
                <a:solidFill>
                  <a:srgbClr val="595959"/>
                </a:solidFill>
              </a:rPr>
              <a:t>-&gt;     </a:t>
            </a:r>
            <a:r>
              <a:rPr lang="en-US" dirty="0"/>
              <a:t>The review is positive</a:t>
            </a:r>
          </a:p>
          <a:p>
            <a:pPr marL="0" indent="0">
              <a:buClr>
                <a:srgbClr val="595959"/>
              </a:buClr>
              <a:buNone/>
            </a:pPr>
            <a:endParaRPr lang="en-US" dirty="0">
              <a:solidFill>
                <a:srgbClr val="595959"/>
              </a:solidFill>
            </a:endParaRPr>
          </a:p>
        </p:txBody>
      </p:sp>
    </p:spTree>
    <p:extLst>
      <p:ext uri="{BB962C8B-B14F-4D97-AF65-F5344CB8AC3E}">
        <p14:creationId xmlns:p14="http://schemas.microsoft.com/office/powerpoint/2010/main" val="4183612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mining-ML algorithms</a:t>
            </a:r>
          </a:p>
        </p:txBody>
      </p:sp>
      <p:sp>
        <p:nvSpPr>
          <p:cNvPr id="3" name="Content Placeholder 2"/>
          <p:cNvSpPr>
            <a:spLocks noGrp="1"/>
          </p:cNvSpPr>
          <p:nvPr>
            <p:ph idx="1"/>
          </p:nvPr>
        </p:nvSpPr>
        <p:spPr/>
        <p:txBody>
          <a:bodyPr/>
          <a:lstStyle/>
          <a:p>
            <a:pPr marL="377190">
              <a:buClr>
                <a:srgbClr val="595959"/>
              </a:buClr>
              <a:buAutoNum type="arabicPeriod"/>
            </a:pPr>
            <a:r>
              <a:rPr lang="en-US" dirty="0"/>
              <a:t>Split data to train and test.</a:t>
            </a:r>
          </a:p>
          <a:p>
            <a:pPr marL="377190">
              <a:spcBef>
                <a:spcPts val="1300"/>
              </a:spcBef>
              <a:buClr>
                <a:srgbClr val="595959"/>
              </a:buClr>
              <a:buAutoNum type="arabicPeriod"/>
            </a:pPr>
            <a:r>
              <a:rPr lang="en-US" dirty="0"/>
              <a:t>Split the sentences to the words.</a:t>
            </a:r>
          </a:p>
          <a:p>
            <a:pPr marL="377190">
              <a:spcBef>
                <a:spcPts val="1300"/>
              </a:spcBef>
              <a:buClr>
                <a:srgbClr val="595959"/>
              </a:buClr>
              <a:buAutoNum type="arabicPeriod"/>
            </a:pPr>
            <a:r>
              <a:rPr lang="en-US" dirty="0"/>
              <a:t>Apply the machine learning classifier like Naïve Bayes, support vector machine, maximum entropy on the train data.</a:t>
            </a:r>
          </a:p>
          <a:p>
            <a:pPr marL="377190">
              <a:spcBef>
                <a:spcPts val="1300"/>
              </a:spcBef>
              <a:buClr>
                <a:srgbClr val="595959"/>
              </a:buClr>
              <a:buAutoNum type="arabicPeriod"/>
            </a:pPr>
            <a:r>
              <a:rPr lang="en-US" dirty="0"/>
              <a:t>Find the accuracy of the classifier using test data</a:t>
            </a:r>
          </a:p>
        </p:txBody>
      </p:sp>
    </p:spTree>
    <p:extLst>
      <p:ext uri="{BB962C8B-B14F-4D97-AF65-F5344CB8AC3E}">
        <p14:creationId xmlns:p14="http://schemas.microsoft.com/office/powerpoint/2010/main" val="1269988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Sentiment analysis-Flowchart</a:t>
            </a:r>
            <a:endParaRPr lang="en-US" dirty="0"/>
          </a:p>
        </p:txBody>
      </p:sp>
      <p:grpSp>
        <p:nvGrpSpPr>
          <p:cNvPr id="19" name="Group 18">
            <a:extLst>
              <a:ext uri="{FF2B5EF4-FFF2-40B4-BE49-F238E27FC236}">
                <a16:creationId xmlns:a16="http://schemas.microsoft.com/office/drawing/2014/main" id="{0625691F-5BF5-A740-9D7C-5202B7970163}"/>
              </a:ext>
            </a:extLst>
          </p:cNvPr>
          <p:cNvGrpSpPr/>
          <p:nvPr/>
        </p:nvGrpSpPr>
        <p:grpSpPr>
          <a:xfrm>
            <a:off x="1921177" y="1295640"/>
            <a:ext cx="6664326" cy="2629968"/>
            <a:chOff x="1921177" y="1295640"/>
            <a:chExt cx="6664326" cy="2629968"/>
          </a:xfrm>
        </p:grpSpPr>
        <p:sp>
          <p:nvSpPr>
            <p:cNvPr id="4" name="TextBox 3">
              <a:extLst>
                <a:ext uri="{FF2B5EF4-FFF2-40B4-BE49-F238E27FC236}">
                  <a16:creationId xmlns:a16="http://schemas.microsoft.com/office/drawing/2014/main" id="{8284D39B-7BD5-E24E-B267-654AA85C7E06}"/>
                </a:ext>
              </a:extLst>
            </p:cNvPr>
            <p:cNvSpPr txBox="1"/>
            <p:nvPr/>
          </p:nvSpPr>
          <p:spPr>
            <a:xfrm>
              <a:off x="1921177" y="1314450"/>
              <a:ext cx="1158422" cy="553998"/>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dirty="0"/>
                <a:t>Classified Tweets</a:t>
              </a:r>
            </a:p>
          </p:txBody>
        </p:sp>
        <p:sp>
          <p:nvSpPr>
            <p:cNvPr id="5" name="TextBox 4">
              <a:extLst>
                <a:ext uri="{FF2B5EF4-FFF2-40B4-BE49-F238E27FC236}">
                  <a16:creationId xmlns:a16="http://schemas.microsoft.com/office/drawing/2014/main" id="{50E51317-EE1E-AE46-9EEC-36788D59B469}"/>
                </a:ext>
              </a:extLst>
            </p:cNvPr>
            <p:cNvSpPr txBox="1"/>
            <p:nvPr/>
          </p:nvSpPr>
          <p:spPr>
            <a:xfrm>
              <a:off x="3749977" y="1314450"/>
              <a:ext cx="1158422" cy="553998"/>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dirty="0"/>
                <a:t>Word Feature</a:t>
              </a:r>
              <a:endParaRPr lang="en-US" sz="1500" dirty="0">
                <a:solidFill>
                  <a:schemeClr val="tx1"/>
                </a:solidFill>
              </a:endParaRPr>
            </a:p>
          </p:txBody>
        </p:sp>
        <p:sp>
          <p:nvSpPr>
            <p:cNvPr id="6" name="TextBox 5">
              <a:extLst>
                <a:ext uri="{FF2B5EF4-FFF2-40B4-BE49-F238E27FC236}">
                  <a16:creationId xmlns:a16="http://schemas.microsoft.com/office/drawing/2014/main" id="{FB2BD258-57E1-8849-992F-F34021BBA065}"/>
                </a:ext>
              </a:extLst>
            </p:cNvPr>
            <p:cNvSpPr txBox="1"/>
            <p:nvPr/>
          </p:nvSpPr>
          <p:spPr>
            <a:xfrm>
              <a:off x="7340902" y="1295640"/>
              <a:ext cx="1158422" cy="553998"/>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dirty="0"/>
                <a:t>Training </a:t>
              </a:r>
            </a:p>
            <a:p>
              <a:pPr algn="ctr"/>
              <a:r>
                <a:rPr lang="en-US" sz="1500" dirty="0"/>
                <a:t>set</a:t>
              </a:r>
              <a:endParaRPr lang="en-US" sz="1500" dirty="0">
                <a:solidFill>
                  <a:schemeClr val="tx1"/>
                </a:solidFill>
              </a:endParaRPr>
            </a:p>
          </p:txBody>
        </p:sp>
        <p:sp>
          <p:nvSpPr>
            <p:cNvPr id="7" name="TextBox 6">
              <a:extLst>
                <a:ext uri="{FF2B5EF4-FFF2-40B4-BE49-F238E27FC236}">
                  <a16:creationId xmlns:a16="http://schemas.microsoft.com/office/drawing/2014/main" id="{4469CA3A-25C4-9546-9382-DF5578590BC2}"/>
                </a:ext>
              </a:extLst>
            </p:cNvPr>
            <p:cNvSpPr txBox="1"/>
            <p:nvPr/>
          </p:nvSpPr>
          <p:spPr>
            <a:xfrm>
              <a:off x="5516984" y="1295640"/>
              <a:ext cx="1158422" cy="553998"/>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dirty="0"/>
                <a:t>Feature</a:t>
              </a:r>
              <a:r>
                <a:rPr lang="en-US" sz="1500" dirty="0">
                  <a:solidFill>
                    <a:schemeClr val="tx1"/>
                  </a:solidFill>
                </a:rPr>
                <a:t> selection</a:t>
              </a:r>
            </a:p>
          </p:txBody>
        </p:sp>
        <p:cxnSp>
          <p:nvCxnSpPr>
            <p:cNvPr id="8" name="Straight Arrow Connector 7">
              <a:extLst>
                <a:ext uri="{FF2B5EF4-FFF2-40B4-BE49-F238E27FC236}">
                  <a16:creationId xmlns:a16="http://schemas.microsoft.com/office/drawing/2014/main" id="{AF24FB58-9929-C944-B4B2-32580FEB6FE6}"/>
                </a:ext>
              </a:extLst>
            </p:cNvPr>
            <p:cNvCxnSpPr/>
            <p:nvPr/>
          </p:nvCxnSpPr>
          <p:spPr>
            <a:xfrm flipV="1">
              <a:off x="3102097" y="1573242"/>
              <a:ext cx="640657" cy="7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616F87-5844-5442-8429-5772B3976B06}"/>
                </a:ext>
              </a:extLst>
            </p:cNvPr>
            <p:cNvCxnSpPr>
              <a:cxnSpLocks/>
            </p:cNvCxnSpPr>
            <p:nvPr/>
          </p:nvCxnSpPr>
          <p:spPr>
            <a:xfrm>
              <a:off x="4903760" y="1562116"/>
              <a:ext cx="640657" cy="8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CA0197F-0369-F344-B148-B26307B1CD47}"/>
                </a:ext>
              </a:extLst>
            </p:cNvPr>
            <p:cNvCxnSpPr>
              <a:cxnSpLocks/>
            </p:cNvCxnSpPr>
            <p:nvPr/>
          </p:nvCxnSpPr>
          <p:spPr>
            <a:xfrm flipV="1">
              <a:off x="6696856" y="1565558"/>
              <a:ext cx="640657" cy="7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0C78948-6F27-5241-A236-FE131F42FEC4}"/>
                </a:ext>
              </a:extLst>
            </p:cNvPr>
            <p:cNvCxnSpPr>
              <a:cxnSpLocks/>
            </p:cNvCxnSpPr>
            <p:nvPr/>
          </p:nvCxnSpPr>
          <p:spPr>
            <a:xfrm flipH="1">
              <a:off x="7903119" y="1816314"/>
              <a:ext cx="7683" cy="5974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F03536F-F554-6644-BD55-95C29939AA00}"/>
                </a:ext>
              </a:extLst>
            </p:cNvPr>
            <p:cNvSpPr txBox="1"/>
            <p:nvPr/>
          </p:nvSpPr>
          <p:spPr>
            <a:xfrm>
              <a:off x="7340903" y="2409380"/>
              <a:ext cx="1158422" cy="32316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dirty="0"/>
                <a:t>Classifier</a:t>
              </a:r>
              <a:endParaRPr lang="en-US" sz="1500" dirty="0">
                <a:solidFill>
                  <a:schemeClr val="tx1"/>
                </a:solidFill>
              </a:endParaRPr>
            </a:p>
          </p:txBody>
        </p:sp>
        <p:sp>
          <p:nvSpPr>
            <p:cNvPr id="13" name="TextBox 12">
              <a:extLst>
                <a:ext uri="{FF2B5EF4-FFF2-40B4-BE49-F238E27FC236}">
                  <a16:creationId xmlns:a16="http://schemas.microsoft.com/office/drawing/2014/main" id="{F63AFB81-FF8C-FA4A-81BC-D8A41D4AB494}"/>
                </a:ext>
              </a:extLst>
            </p:cNvPr>
            <p:cNvSpPr txBox="1"/>
            <p:nvPr/>
          </p:nvSpPr>
          <p:spPr>
            <a:xfrm>
              <a:off x="3778552" y="2304570"/>
              <a:ext cx="1158422" cy="553998"/>
            </a:xfrm>
            <a:prstGeom prst="rect">
              <a:avLst/>
            </a:prstGeom>
            <a:solidFill>
              <a:schemeClr val="accent1">
                <a:lumMod val="5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dirty="0">
                  <a:solidFill>
                    <a:srgbClr val="FFFFFF"/>
                  </a:solidFill>
                </a:rPr>
                <a:t>New</a:t>
              </a:r>
            </a:p>
            <a:p>
              <a:pPr algn="ctr"/>
              <a:r>
                <a:rPr lang="en-US" sz="1500" dirty="0">
                  <a:solidFill>
                    <a:srgbClr val="FFFFFF"/>
                  </a:solidFill>
                </a:rPr>
                <a:t>Tweet</a:t>
              </a:r>
            </a:p>
          </p:txBody>
        </p:sp>
        <p:sp>
          <p:nvSpPr>
            <p:cNvPr id="14" name="TextBox 13">
              <a:extLst>
                <a:ext uri="{FF2B5EF4-FFF2-40B4-BE49-F238E27FC236}">
                  <a16:creationId xmlns:a16="http://schemas.microsoft.com/office/drawing/2014/main" id="{56A0A8C2-861C-8C40-AB5D-96C88564B655}"/>
                </a:ext>
              </a:extLst>
            </p:cNvPr>
            <p:cNvSpPr txBox="1"/>
            <p:nvPr/>
          </p:nvSpPr>
          <p:spPr>
            <a:xfrm>
              <a:off x="7253738" y="3371610"/>
              <a:ext cx="1331765" cy="553998"/>
            </a:xfrm>
            <a:prstGeom prst="rect">
              <a:avLst/>
            </a:prstGeom>
            <a:solidFill>
              <a:schemeClr val="accent2">
                <a:lumMod val="5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dirty="0">
                  <a:solidFill>
                    <a:srgbClr val="FFFFFF"/>
                  </a:solidFill>
                </a:rPr>
                <a:t>New Tweet classification</a:t>
              </a:r>
            </a:p>
          </p:txBody>
        </p:sp>
        <p:sp>
          <p:nvSpPr>
            <p:cNvPr id="15" name="TextBox 14">
              <a:extLst>
                <a:ext uri="{FF2B5EF4-FFF2-40B4-BE49-F238E27FC236}">
                  <a16:creationId xmlns:a16="http://schemas.microsoft.com/office/drawing/2014/main" id="{AB2200FF-680E-7545-A0F7-CCCF3A050253}"/>
                </a:ext>
              </a:extLst>
            </p:cNvPr>
            <p:cNvSpPr txBox="1"/>
            <p:nvPr/>
          </p:nvSpPr>
          <p:spPr>
            <a:xfrm>
              <a:off x="5546760" y="2318978"/>
              <a:ext cx="1158422" cy="553998"/>
            </a:xfrm>
            <a:prstGeom prst="rect">
              <a:avLst/>
            </a:prstGeom>
            <a:solidFill>
              <a:schemeClr val="accent1">
                <a:lumMod val="5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dirty="0">
                  <a:solidFill>
                    <a:srgbClr val="FFFFFF"/>
                  </a:solidFill>
                </a:rPr>
                <a:t>Feature selection</a:t>
              </a:r>
              <a:endParaRPr lang="en-US" sz="1500" dirty="0">
                <a:solidFill>
                  <a:schemeClr val="tx1"/>
                </a:solidFill>
              </a:endParaRPr>
            </a:p>
          </p:txBody>
        </p:sp>
        <p:cxnSp>
          <p:nvCxnSpPr>
            <p:cNvPr id="16" name="Straight Arrow Connector 15">
              <a:extLst>
                <a:ext uri="{FF2B5EF4-FFF2-40B4-BE49-F238E27FC236}">
                  <a16:creationId xmlns:a16="http://schemas.microsoft.com/office/drawing/2014/main" id="{D86C58A5-B3BD-0A44-A8E4-ECBA516E6D79}"/>
                </a:ext>
              </a:extLst>
            </p:cNvPr>
            <p:cNvCxnSpPr>
              <a:cxnSpLocks/>
            </p:cNvCxnSpPr>
            <p:nvPr/>
          </p:nvCxnSpPr>
          <p:spPr>
            <a:xfrm>
              <a:off x="4944017" y="2574576"/>
              <a:ext cx="640657" cy="8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07797E1-35FA-AE44-8046-6363B2F8F775}"/>
                </a:ext>
              </a:extLst>
            </p:cNvPr>
            <p:cNvCxnSpPr>
              <a:cxnSpLocks/>
            </p:cNvCxnSpPr>
            <p:nvPr/>
          </p:nvCxnSpPr>
          <p:spPr>
            <a:xfrm>
              <a:off x="6712226" y="2571028"/>
              <a:ext cx="640657" cy="8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C94C347-E905-7745-A4D7-F0248BDA06E3}"/>
                </a:ext>
              </a:extLst>
            </p:cNvPr>
            <p:cNvCxnSpPr>
              <a:cxnSpLocks/>
            </p:cNvCxnSpPr>
            <p:nvPr/>
          </p:nvCxnSpPr>
          <p:spPr>
            <a:xfrm flipH="1">
              <a:off x="7916894" y="2737983"/>
              <a:ext cx="7683" cy="5974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14425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dirty="0"/>
              <a:t>Text Summar</a:t>
            </a:r>
            <a:r>
              <a:rPr lang="en-CA" dirty="0" err="1"/>
              <a:t>ization</a:t>
            </a:r>
            <a:endParaRPr lang="en-US" dirty="0"/>
          </a:p>
        </p:txBody>
      </p:sp>
      <p:sp>
        <p:nvSpPr>
          <p:cNvPr id="3" name="Content Placeholder 2"/>
          <p:cNvSpPr>
            <a:spLocks noGrp="1"/>
          </p:cNvSpPr>
          <p:nvPr>
            <p:ph idx="1"/>
          </p:nvPr>
        </p:nvSpPr>
        <p:spPr>
          <a:xfrm>
            <a:off x="1717040" y="3975339"/>
            <a:ext cx="6969760" cy="2047216"/>
          </a:xfrm>
        </p:spPr>
        <p:txBody>
          <a:bodyPr/>
          <a:lstStyle/>
          <a:p>
            <a:pPr>
              <a:buClr>
                <a:srgbClr val="595959"/>
              </a:buClr>
            </a:pPr>
            <a:endParaRPr lang="en-US" dirty="0"/>
          </a:p>
          <a:p>
            <a:pPr>
              <a:buNone/>
            </a:pPr>
            <a:endParaRPr lang="en-US" dirty="0">
              <a:solidFill>
                <a:srgbClr val="595959"/>
              </a:solidFill>
            </a:endParaRPr>
          </a:p>
        </p:txBody>
      </p:sp>
      <p:sp>
        <p:nvSpPr>
          <p:cNvPr id="5" name="Rectangle 4">
            <a:extLst>
              <a:ext uri="{FF2B5EF4-FFF2-40B4-BE49-F238E27FC236}">
                <a16:creationId xmlns:a16="http://schemas.microsoft.com/office/drawing/2014/main" id="{B3FE2DA3-0E96-425E-A350-6434CD371DD4}"/>
              </a:ext>
            </a:extLst>
          </p:cNvPr>
          <p:cNvSpPr/>
          <p:nvPr/>
        </p:nvSpPr>
        <p:spPr>
          <a:xfrm>
            <a:off x="1802130" y="1085348"/>
            <a:ext cx="6637020" cy="2031325"/>
          </a:xfrm>
          <a:prstGeom prst="rect">
            <a:avLst/>
          </a:prstGeom>
        </p:spPr>
        <p:txBody>
          <a:bodyPr wrap="square">
            <a:spAutoFit/>
          </a:bodyPr>
          <a:lstStyle/>
          <a:p>
            <a:r>
              <a:rPr lang="en-US" b="1" dirty="0">
                <a:latin typeface="medium-content-serif-font"/>
              </a:rPr>
              <a:t>Abstractive Summarization: </a:t>
            </a:r>
          </a:p>
          <a:p>
            <a:pPr marL="285750" indent="-285750">
              <a:buFont typeface="Arial" panose="020B0604020202020204" pitchFamily="34" charset="0"/>
              <a:buChar char="•"/>
            </a:pPr>
            <a:r>
              <a:rPr lang="en-US" dirty="0">
                <a:latin typeface="medium-content-serif-font"/>
              </a:rPr>
              <a:t>Abstractive methods select words based on semantic understanding, even those words did not appear in the source documents. </a:t>
            </a:r>
          </a:p>
          <a:p>
            <a:pPr marL="285750" indent="-285750">
              <a:buFont typeface="Arial" panose="020B0604020202020204" pitchFamily="34" charset="0"/>
              <a:buChar char="•"/>
            </a:pPr>
            <a:r>
              <a:rPr lang="en-US" dirty="0">
                <a:latin typeface="medium-content-serif-font"/>
              </a:rPr>
              <a:t>It aims at producing important material in a new way in order to generate a new shorter text that conveys the most critical information from the original text.</a:t>
            </a:r>
          </a:p>
        </p:txBody>
      </p:sp>
      <p:graphicFrame>
        <p:nvGraphicFramePr>
          <p:cNvPr id="4" name="Diagram 3">
            <a:extLst>
              <a:ext uri="{FF2B5EF4-FFF2-40B4-BE49-F238E27FC236}">
                <a16:creationId xmlns:a16="http://schemas.microsoft.com/office/drawing/2014/main" id="{8E0AADD8-A750-405D-AA64-C673019F4FAC}"/>
              </a:ext>
            </a:extLst>
          </p:cNvPr>
          <p:cNvGraphicFramePr/>
          <p:nvPr>
            <p:extLst/>
          </p:nvPr>
        </p:nvGraphicFramePr>
        <p:xfrm>
          <a:off x="2247900" y="3061970"/>
          <a:ext cx="6096000" cy="1692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3165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dirty="0"/>
              <a:t>Text Summar</a:t>
            </a:r>
            <a:r>
              <a:rPr lang="en-CA" dirty="0" err="1"/>
              <a:t>ization</a:t>
            </a:r>
            <a:endParaRPr lang="en-US" dirty="0"/>
          </a:p>
        </p:txBody>
      </p:sp>
      <p:sp>
        <p:nvSpPr>
          <p:cNvPr id="3" name="Content Placeholder 2"/>
          <p:cNvSpPr>
            <a:spLocks noGrp="1"/>
          </p:cNvSpPr>
          <p:nvPr>
            <p:ph idx="1"/>
          </p:nvPr>
        </p:nvSpPr>
        <p:spPr>
          <a:xfrm>
            <a:off x="1717040" y="3975339"/>
            <a:ext cx="6969760" cy="2047216"/>
          </a:xfrm>
        </p:spPr>
        <p:txBody>
          <a:bodyPr/>
          <a:lstStyle/>
          <a:p>
            <a:pPr>
              <a:buClr>
                <a:srgbClr val="595959"/>
              </a:buClr>
            </a:pPr>
            <a:endParaRPr lang="en-US" dirty="0"/>
          </a:p>
          <a:p>
            <a:pPr>
              <a:buNone/>
            </a:pPr>
            <a:endParaRPr lang="en-US" dirty="0">
              <a:solidFill>
                <a:srgbClr val="595959"/>
              </a:solidFill>
            </a:endParaRPr>
          </a:p>
        </p:txBody>
      </p:sp>
      <p:sp>
        <p:nvSpPr>
          <p:cNvPr id="5" name="Rectangle 4">
            <a:extLst>
              <a:ext uri="{FF2B5EF4-FFF2-40B4-BE49-F238E27FC236}">
                <a16:creationId xmlns:a16="http://schemas.microsoft.com/office/drawing/2014/main" id="{B3FE2DA3-0E96-425E-A350-6434CD371DD4}"/>
              </a:ext>
            </a:extLst>
          </p:cNvPr>
          <p:cNvSpPr/>
          <p:nvPr/>
        </p:nvSpPr>
        <p:spPr>
          <a:xfrm>
            <a:off x="1802130" y="1085348"/>
            <a:ext cx="6637020" cy="1477328"/>
          </a:xfrm>
          <a:prstGeom prst="rect">
            <a:avLst/>
          </a:prstGeom>
        </p:spPr>
        <p:txBody>
          <a:bodyPr wrap="square">
            <a:spAutoFit/>
          </a:bodyPr>
          <a:lstStyle/>
          <a:p>
            <a:r>
              <a:rPr lang="en-CA" b="1" dirty="0"/>
              <a:t>Extractive Summarization</a:t>
            </a:r>
            <a:r>
              <a:rPr lang="en-US" b="1" dirty="0">
                <a:latin typeface="medium-content-serif-font"/>
              </a:rPr>
              <a:t>: </a:t>
            </a:r>
          </a:p>
          <a:p>
            <a:pPr marL="285750" indent="-285750">
              <a:buFont typeface="Arial" panose="020B0604020202020204" pitchFamily="34" charset="0"/>
              <a:buChar char="•"/>
            </a:pPr>
            <a:r>
              <a:rPr lang="en-US" dirty="0">
                <a:latin typeface="medium-content-serif-font"/>
              </a:rPr>
              <a:t>Attempt to summarize articles by selecting a subset of words that retain the most important points. </a:t>
            </a:r>
          </a:p>
          <a:p>
            <a:pPr marL="285750" indent="-285750">
              <a:buFont typeface="Arial" panose="020B0604020202020204" pitchFamily="34" charset="0"/>
              <a:buChar char="•"/>
            </a:pPr>
            <a:r>
              <a:rPr lang="en-US" dirty="0">
                <a:latin typeface="medium-content-serif-font"/>
              </a:rPr>
              <a:t>weights the important part of sentences and uses the same to form the summary.</a:t>
            </a:r>
          </a:p>
        </p:txBody>
      </p:sp>
      <p:graphicFrame>
        <p:nvGraphicFramePr>
          <p:cNvPr id="4" name="Diagram 3">
            <a:extLst>
              <a:ext uri="{FF2B5EF4-FFF2-40B4-BE49-F238E27FC236}">
                <a16:creationId xmlns:a16="http://schemas.microsoft.com/office/drawing/2014/main" id="{8E0AADD8-A750-405D-AA64-C673019F4FAC}"/>
              </a:ext>
            </a:extLst>
          </p:cNvPr>
          <p:cNvGraphicFramePr/>
          <p:nvPr>
            <p:extLst/>
          </p:nvPr>
        </p:nvGraphicFramePr>
        <p:xfrm>
          <a:off x="2247900" y="2570480"/>
          <a:ext cx="6096000" cy="1692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6572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dirty="0"/>
              <a:t>Bays Theory</a:t>
            </a:r>
            <a:endParaRPr lang="en-US" dirty="0"/>
          </a:p>
        </p:txBody>
      </p:sp>
      <p:sp>
        <p:nvSpPr>
          <p:cNvPr id="3" name="Content Placeholder 2"/>
          <p:cNvSpPr>
            <a:spLocks noGrp="1"/>
          </p:cNvSpPr>
          <p:nvPr>
            <p:ph idx="1"/>
          </p:nvPr>
        </p:nvSpPr>
        <p:spPr/>
        <p:txBody>
          <a:bodyPr/>
          <a:lstStyle/>
          <a:p>
            <a:pPr>
              <a:buClr>
                <a:srgbClr val="595959"/>
              </a:buClr>
            </a:pPr>
            <a:endParaRPr lang="en-US" dirty="0"/>
          </a:p>
          <a:p>
            <a:pPr>
              <a:buNone/>
            </a:pPr>
            <a:r>
              <a:rPr lang="en-US" dirty="0"/>
              <a:t>Naïve bays is based on the frequency table. This classifier is based on Bay’s theory with independent assumption between predicators.</a:t>
            </a:r>
          </a:p>
          <a:p>
            <a:pPr>
              <a:buNone/>
            </a:pPr>
            <a:endParaRPr lang="en-US" dirty="0"/>
          </a:p>
          <a:p>
            <a:pPr>
              <a:buNone/>
            </a:pPr>
            <a:r>
              <a:rPr lang="en-US" dirty="0"/>
              <a:t>Naïve bays is very easy to build and despite of its easy modeling it outperform many other classifier by iteration and improving the algorithm.</a:t>
            </a:r>
          </a:p>
          <a:p>
            <a:pPr>
              <a:buNone/>
            </a:pPr>
            <a:endParaRPr lang="en-US" dirty="0">
              <a:solidFill>
                <a:srgbClr val="595959"/>
              </a:solidFill>
            </a:endParaRPr>
          </a:p>
        </p:txBody>
      </p:sp>
    </p:spTree>
    <p:extLst>
      <p:ext uri="{BB962C8B-B14F-4D97-AF65-F5344CB8AC3E}">
        <p14:creationId xmlns:p14="http://schemas.microsoft.com/office/powerpoint/2010/main" val="202207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dirty="0"/>
              <a:t>Discriminative vs. </a:t>
            </a:r>
            <a:r>
              <a:rPr lang="en-CA" dirty="0"/>
              <a:t>Generative</a:t>
            </a:r>
            <a:r>
              <a:rPr lang="en" dirty="0"/>
              <a:t> algorithm</a:t>
            </a:r>
            <a:endParaRPr lang="en-US" dirty="0"/>
          </a:p>
        </p:txBody>
      </p:sp>
      <p:sp>
        <p:nvSpPr>
          <p:cNvPr id="3" name="Content Placeholder 2"/>
          <p:cNvSpPr>
            <a:spLocks noGrp="1"/>
          </p:cNvSpPr>
          <p:nvPr>
            <p:ph idx="1"/>
          </p:nvPr>
        </p:nvSpPr>
        <p:spPr/>
        <p:txBody>
          <a:bodyPr/>
          <a:lstStyle/>
          <a:p>
            <a:pPr marL="0" indent="0">
              <a:buClr>
                <a:srgbClr val="595959"/>
              </a:buClr>
              <a:buNone/>
            </a:pPr>
            <a:r>
              <a:rPr lang="en-US" b="1" dirty="0"/>
              <a:t>Discriminative: </a:t>
            </a:r>
            <a:r>
              <a:rPr lang="en-US" dirty="0"/>
              <a:t>Discriminative learn P(</a:t>
            </a:r>
            <a:r>
              <a:rPr lang="en-US" dirty="0" err="1"/>
              <a:t>y|x</a:t>
            </a:r>
            <a:r>
              <a:rPr lang="en-US" dirty="0"/>
              <a:t>) directly probability of y given x such as logistic regression, where x are the features and y is dependent variable.</a:t>
            </a:r>
          </a:p>
          <a:p>
            <a:pPr>
              <a:buClr>
                <a:srgbClr val="595959"/>
              </a:buClr>
            </a:pPr>
            <a:endParaRPr lang="en-US" dirty="0"/>
          </a:p>
          <a:p>
            <a:pPr marL="0" indent="0">
              <a:buClr>
                <a:srgbClr val="595959"/>
              </a:buClr>
              <a:buNone/>
            </a:pPr>
            <a:r>
              <a:rPr lang="en-US" b="1" dirty="0"/>
              <a:t>Generative: </a:t>
            </a:r>
            <a:r>
              <a:rPr lang="en-US" dirty="0"/>
              <a:t>Generative learns p(</a:t>
            </a:r>
            <a:r>
              <a:rPr lang="en-US" dirty="0" err="1"/>
              <a:t>x|y</a:t>
            </a:r>
            <a:r>
              <a:rPr lang="en-US" dirty="0"/>
              <a:t>) and p(y) then we calculate P(</a:t>
            </a:r>
            <a:r>
              <a:rPr lang="en-US" dirty="0" err="1"/>
              <a:t>y|x</a:t>
            </a:r>
            <a:r>
              <a:rPr lang="en-US" dirty="0"/>
              <a:t>) such as naïve Bayes</a:t>
            </a:r>
          </a:p>
          <a:p>
            <a:pPr lvl="1">
              <a:buClr>
                <a:srgbClr val="595959"/>
              </a:buClr>
            </a:pPr>
            <a:r>
              <a:rPr lang="en-US" dirty="0"/>
              <a:t>Generative algorithm may works better if we have fewer training examples.</a:t>
            </a:r>
          </a:p>
          <a:p>
            <a:pPr lvl="1">
              <a:buClr>
                <a:srgbClr val="595959"/>
              </a:buClr>
            </a:pPr>
            <a:r>
              <a:rPr lang="en-US" dirty="0"/>
              <a:t>Generative algorithm are usually very easy to implement.</a:t>
            </a:r>
          </a:p>
        </p:txBody>
      </p:sp>
    </p:spTree>
    <p:extLst>
      <p:ext uri="{BB962C8B-B14F-4D97-AF65-F5344CB8AC3E}">
        <p14:creationId xmlns:p14="http://schemas.microsoft.com/office/powerpoint/2010/main" val="4120807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 dirty="0"/>
              <a:t>Most common classifier using in Text mining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34290" indent="0">
                  <a:buClr>
                    <a:srgbClr val="595959"/>
                  </a:buClr>
                  <a:buNone/>
                </a:pPr>
                <a:endParaRPr lang="en-US" dirty="0">
                  <a:solidFill>
                    <a:schemeClr val="tx1"/>
                  </a:solidFill>
                </a:endParaRPr>
              </a:p>
              <a:p>
                <a:pPr marL="34290" indent="0">
                  <a:buClr>
                    <a:srgbClr val="595959"/>
                  </a:buClr>
                  <a:buNone/>
                </a:pPr>
                <a:r>
                  <a:rPr lang="en-US" dirty="0">
                    <a:solidFill>
                      <a:schemeClr val="tx1"/>
                    </a:solidFill>
                  </a:rPr>
                  <a:t>Bayesian Rule:</a:t>
                </a:r>
              </a:p>
              <a:p>
                <a:pPr marL="34290" indent="0">
                  <a:buClr>
                    <a:srgbClr val="595959"/>
                  </a:buClr>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𝑦</m:t>
                          </m:r>
                        </m:e>
                        <m:e>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e>
                              <m:r>
                                <a:rPr lang="en-US" b="0" i="1" smtClean="0">
                                  <a:solidFill>
                                    <a:schemeClr val="tx1"/>
                                  </a:solidFill>
                                  <a:latin typeface="Cambria Math" panose="02040503050406030204" pitchFamily="18" charset="0"/>
                                </a:rPr>
                                <m:t>𝑦</m:t>
                              </m:r>
                            </m:e>
                          </m:d>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m:t>
                          </m:r>
                        </m:num>
                        <m:den>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den>
                      </m:f>
                    </m:oMath>
                  </m:oMathPara>
                </a14:m>
                <a:endParaRPr lang="en-US" dirty="0">
                  <a:solidFill>
                    <a:schemeClr val="tx1"/>
                  </a:solidFill>
                </a:endParaRPr>
              </a:p>
              <a:p>
                <a:pPr marL="34290" indent="0">
                  <a:buClr>
                    <a:srgbClr val="595959"/>
                  </a:buClr>
                  <a:buNone/>
                </a:pP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Prior Probability</a:t>
                </a:r>
              </a:p>
              <a:p>
                <a:pPr marL="34290" indent="0">
                  <a:buClr>
                    <a:srgbClr val="595959"/>
                  </a:buClr>
                  <a:buNone/>
                </a:pP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oMath>
                </a14:m>
                <a:r>
                  <a:rPr lang="en-US" dirty="0"/>
                  <a:t>: Conditional Probability</a:t>
                </a:r>
              </a:p>
              <a:p>
                <a:pPr marL="34290" indent="0">
                  <a:buClr>
                    <a:srgbClr val="595959"/>
                  </a:buClr>
                  <a:buNone/>
                </a:pP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oMath>
                </a14:m>
                <a:r>
                  <a:rPr lang="en-US" dirty="0"/>
                  <a:t>: Joint Probability</a:t>
                </a:r>
              </a:p>
              <a:p>
                <a:pPr marL="34290" indent="0">
                  <a:buClr>
                    <a:srgbClr val="595959"/>
                  </a:buClr>
                  <a:buNone/>
                </a:pPr>
                <a:endParaRPr lang="en-US" dirty="0"/>
              </a:p>
              <a:p>
                <a:pPr marL="34290" indent="0">
                  <a:buClr>
                    <a:srgbClr val="595959"/>
                  </a:buClr>
                  <a:buNone/>
                </a:pPr>
                <a:r>
                  <a:rPr lang="en-US" dirty="0"/>
                  <a:t>Relationship: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r>
                          <a:rPr lang="en-US" b="0" i="1" smtClean="0">
                            <a:latin typeface="Cambria Math" panose="02040503050406030204" pitchFamily="18" charset="0"/>
                          </a:rPr>
                          <m:t>𝑦</m:t>
                        </m:r>
                      </m:e>
                    </m:d>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𝑥</m:t>
                        </m:r>
                      </m:e>
                    </m:d>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marL="34290" indent="0">
                  <a:buClr>
                    <a:srgbClr val="595959"/>
                  </a:buClr>
                  <a:buNone/>
                </a:pP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2415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dirty="0"/>
              <a:t>Na</a:t>
            </a:r>
            <a:r>
              <a:rPr lang="en-CA" dirty="0" err="1"/>
              <a:t>ï</a:t>
            </a:r>
            <a:r>
              <a:rPr lang="en" dirty="0" err="1"/>
              <a:t>ve</a:t>
            </a:r>
            <a:r>
              <a:rPr lang="en" dirty="0"/>
              <a:t> Bayes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buClr>
                    <a:srgbClr val="595959"/>
                  </a:buClr>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d>
                              <m:dPr>
                                <m:ctrlPr>
                                  <a:rPr lang="en-US" i="1">
                                    <a:latin typeface="Cambria Math" panose="02040503050406030204" pitchFamily="18" charset="0"/>
                                  </a:rPr>
                                </m:ctrlPr>
                              </m:dPr>
                              <m:e>
                                <m:r>
                                  <a:rPr lang="en-US" b="0" i="1" smtClean="0">
                                    <a:latin typeface="Cambria Math" panose="02040503050406030204" pitchFamily="18" charset="0"/>
                                  </a:rPr>
                                  <m:t>𝑖</m:t>
                                </m:r>
                              </m:e>
                            </m:d>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𝑑</m:t>
                            </m:r>
                          </m:sub>
                          <m:sup>
                            <m:d>
                              <m:dPr>
                                <m:ctrlPr>
                                  <a:rPr lang="en-US" i="1">
                                    <a:latin typeface="Cambria Math" panose="02040503050406030204" pitchFamily="18" charset="0"/>
                                  </a:rPr>
                                </m:ctrlPr>
                              </m:dPr>
                              <m:e>
                                <m:r>
                                  <a:rPr lang="en-US" b="0" i="1" smtClean="0">
                                    <a:latin typeface="Cambria Math" panose="02040503050406030204" pitchFamily="18" charset="0"/>
                                  </a:rPr>
                                  <m:t>𝑖</m:t>
                                </m:r>
                              </m:e>
                            </m:d>
                          </m:sup>
                        </m:sSubSup>
                      </m:e>
                    </m:d>
                  </m:oMath>
                </a14:m>
                <a:endParaRPr lang="en-US" b="0" dirty="0"/>
              </a:p>
              <a:p>
                <a:pPr>
                  <a:buClr>
                    <a:srgbClr val="595959"/>
                  </a:buClr>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endParaRPr lang="en-US" dirty="0"/>
              </a:p>
              <a:p>
                <a:pPr>
                  <a:buClr>
                    <a:srgbClr val="595959"/>
                  </a:buClr>
                </a:pP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𝑛</m:t>
                                </m:r>
                              </m:sup>
                            </m:sSup>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e>
                        </m:d>
                      </m:e>
                    </m:d>
                  </m:oMath>
                </a14:m>
                <a:r>
                  <a:rPr lang="en-US" dirty="0"/>
                  <a:t>   where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𝑑</m:t>
                        </m:r>
                      </m:sup>
                    </m:sSup>
                  </m:oMath>
                </a14:m>
                <a:r>
                  <a:rPr lang="en-US" dirty="0"/>
                  <a:t> and y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Y</a:t>
                </a:r>
              </a:p>
              <a:p>
                <a:pPr>
                  <a:buClr>
                    <a:srgbClr val="595959"/>
                  </a:buClr>
                </a:pPr>
                <a:r>
                  <a:rPr lang="en-US" dirty="0"/>
                  <a:t>We write the joint probability of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oMath>
                </a14:m>
                <a:r>
                  <a:rPr lang="en-US" dirty="0"/>
                  <a:t> then we have:</a:t>
                </a:r>
              </a:p>
              <a:p>
                <a:pPr>
                  <a:buClr>
                    <a:srgbClr val="595959"/>
                  </a:buClr>
                </a:pPr>
                <a:endParaRPr lang="en-US" dirty="0"/>
              </a:p>
              <a:p>
                <a:pPr>
                  <a:buClr>
                    <a:srgbClr val="595959"/>
                  </a:buClr>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r>
                          <a:rPr lang="en-US" b="0" i="1" smtClean="0">
                            <a:latin typeface="Cambria Math" panose="02040503050406030204" pitchFamily="18" charset="0"/>
                          </a:rPr>
                          <m:t>𝑦</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𝑢</m:t>
                        </m:r>
                        <m:r>
                          <a:rPr lang="en-US" b="0" i="1" smtClean="0">
                            <a:latin typeface="Cambria Math" panose="02040503050406030204" pitchFamily="18" charset="0"/>
                          </a:rPr>
                          <m:t>𝑛𝑑𝑒𝑟</m:t>
                        </m:r>
                        <m:r>
                          <a:rPr lang="en-US" b="0" i="1" smtClean="0">
                            <a:latin typeface="Cambria Math" panose="02040503050406030204" pitchFamily="18" charset="0"/>
                          </a:rPr>
                          <m:t> </m:t>
                        </m:r>
                        <m:r>
                          <a:rPr lang="en-US" b="0" i="1" smtClean="0">
                            <a:latin typeface="Cambria Math" panose="02040503050406030204" pitchFamily="18" charset="0"/>
                          </a:rPr>
                          <m:t>𝐵𝑎𝑦𝑠</m:t>
                        </m:r>
                        <m:r>
                          <a:rPr lang="en-US" b="0" i="1" smtClean="0">
                            <a:latin typeface="Cambria Math" panose="02040503050406030204" pitchFamily="18" charset="0"/>
                          </a:rPr>
                          <m:t> </m:t>
                        </m:r>
                        <m:r>
                          <a:rPr lang="en-US" b="0" i="1" smtClean="0">
                            <a:latin typeface="Cambria Math" panose="02040503050406030204" pitchFamily="18" charset="0"/>
                          </a:rPr>
                          <m:t>𝑎𝑠𝑠𝑢𝑚𝑝𝑡𝑖𝑜𝑛</m:t>
                        </m:r>
                        <m:r>
                          <a:rPr lang="en-US" b="0" i="1" smtClean="0">
                            <a:latin typeface="Cambria Math" panose="02040503050406030204" pitchFamily="18" charset="0"/>
                          </a:rPr>
                          <m:t> </m:t>
                        </m:r>
                      </m:e>
                    </m:groupChr>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e>
                        <m:r>
                          <a:rPr lang="en-US" i="1">
                            <a:latin typeface="Cambria Math" panose="02040503050406030204" pitchFamily="18" charset="0"/>
                          </a:rPr>
                          <m:t>𝑦</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𝑑</m:t>
                            </m:r>
                          </m:sub>
                        </m:sSub>
                      </m:e>
                      <m:e>
                        <m:r>
                          <a:rPr lang="en-US" i="1">
                            <a:latin typeface="Cambria Math" panose="02040503050406030204" pitchFamily="18" charset="0"/>
                          </a:rPr>
                          <m:t>𝑦</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oMath>
                </a14:m>
                <a:endParaRPr lang="en-US" b="0" dirty="0"/>
              </a:p>
              <a:p>
                <a:pPr>
                  <a:buClr>
                    <a:srgbClr val="595959"/>
                  </a:buClr>
                </a:pPr>
                <a:endParaRPr lang="en-US" dirty="0"/>
              </a:p>
              <a:p>
                <a:pPr>
                  <a:buClr>
                    <a:srgbClr val="595959"/>
                  </a:buClr>
                </a:pPr>
                <a:r>
                  <a:rPr lang="en-US" dirty="0"/>
                  <a:t>The Goal is that for new </a:t>
                </a:r>
                <a14:m>
                  <m:oMath xmlns:m="http://schemas.openxmlformats.org/officeDocument/2006/math">
                    <m:r>
                      <a:rPr lang="en-US" b="0" i="1" smtClean="0">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𝑑</m:t>
                        </m:r>
                      </m:sup>
                    </m:sSup>
                  </m:oMath>
                </a14:m>
                <a:r>
                  <a:rPr lang="en-US" dirty="0"/>
                  <a:t> we predict y</a:t>
                </a:r>
              </a:p>
              <a:p>
                <a:pPr>
                  <a:buClr>
                    <a:srgbClr val="595959"/>
                  </a:buClr>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𝑎𝑟𝑔𝑚𝑎𝑥</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for all the y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Y</a:t>
                </a:r>
              </a:p>
              <a:p>
                <a:pPr>
                  <a:buClr>
                    <a:srgbClr val="595959"/>
                  </a:buClr>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𝑎𝑟𝑔𝑚𝑎𝑥</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r>
                              <a:rPr lang="en-US" b="0" i="1" smtClean="0">
                                <a:latin typeface="Cambria Math" panose="02040503050406030204" pitchFamily="18" charset="0"/>
                              </a:rPr>
                              <m:t>𝑦</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𝑥</m:t>
                        </m:r>
                      </m:e>
                      <m:e>
                        <m:r>
                          <a:rPr lang="en-US" i="1">
                            <a:latin typeface="Cambria Math" panose="02040503050406030204" pitchFamily="18" charset="0"/>
                          </a:rPr>
                          <m:t>𝑦</m:t>
                        </m:r>
                      </m:e>
                    </m:d>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e>
                    </m:d>
                    <m:r>
                      <a:rPr lang="en-US" b="0" i="1" smtClean="0">
                        <a:latin typeface="Cambria Math" panose="02040503050406030204" pitchFamily="18" charset="0"/>
                      </a:rPr>
                      <m:t>=</m:t>
                    </m:r>
                    <m:r>
                      <a:rPr lang="en-US" i="1" smtClean="0">
                        <a:solidFill>
                          <a:srgbClr val="FF0000"/>
                        </a:solidFill>
                        <a:latin typeface="Cambria Math" panose="02040503050406030204" pitchFamily="18" charset="0"/>
                      </a:rPr>
                      <m:t>𝑃</m:t>
                    </m:r>
                    <m:d>
                      <m:dPr>
                        <m:ctrlPr>
                          <a:rPr lang="en-US" i="1">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1</m:t>
                            </m:r>
                          </m:sub>
                        </m:sSub>
                      </m:e>
                      <m:e>
                        <m:r>
                          <a:rPr lang="en-US" i="1">
                            <a:solidFill>
                              <a:srgbClr val="FF0000"/>
                            </a:solidFill>
                            <a:latin typeface="Cambria Math" panose="02040503050406030204" pitchFamily="18" charset="0"/>
                          </a:rPr>
                          <m:t>𝑦</m:t>
                        </m:r>
                      </m:e>
                    </m:d>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𝑃</m:t>
                    </m:r>
                    <m:d>
                      <m:dPr>
                        <m:ctrlPr>
                          <a:rPr lang="en-US" i="1">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𝑑</m:t>
                            </m:r>
                          </m:sub>
                        </m:sSub>
                      </m:e>
                      <m:e>
                        <m:r>
                          <a:rPr lang="en-US" i="1">
                            <a:solidFill>
                              <a:srgbClr val="FF0000"/>
                            </a:solidFill>
                            <a:latin typeface="Cambria Math" panose="02040503050406030204" pitchFamily="18" charset="0"/>
                          </a:rPr>
                          <m:t>𝑦</m:t>
                        </m:r>
                      </m:e>
                    </m:d>
                    <m:r>
                      <a:rPr lang="en-US" i="1">
                        <a:solidFill>
                          <a:srgbClr val="FF0000"/>
                        </a:solidFill>
                        <a:latin typeface="Cambria Math" panose="02040503050406030204" pitchFamily="18" charset="0"/>
                      </a:rPr>
                      <m:t>𝑃</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𝑦</m:t>
                        </m:r>
                      </m:e>
                    </m:d>
                  </m:oMath>
                </a14:m>
                <a:endParaRPr lang="en-US" dirty="0"/>
              </a:p>
              <a:p>
                <a:pPr>
                  <a:buClr>
                    <a:srgbClr val="595959"/>
                  </a:buCl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a:stretch>
              </a:blipFill>
            </p:spPr>
            <p:txBody>
              <a:bodyPr/>
              <a:lstStyle/>
              <a:p>
                <a:r>
                  <a:rPr lang="en-US">
                    <a:noFill/>
                  </a:rPr>
                  <a:t> </a:t>
                </a:r>
              </a:p>
            </p:txBody>
          </p:sp>
        </mc:Fallback>
      </mc:AlternateContent>
    </p:spTree>
    <p:extLst>
      <p:ext uri="{BB962C8B-B14F-4D97-AF65-F5344CB8AC3E}">
        <p14:creationId xmlns:p14="http://schemas.microsoft.com/office/powerpoint/2010/main" val="16904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a:t>
            </a:r>
          </a:p>
        </p:txBody>
      </p:sp>
      <p:sp>
        <p:nvSpPr>
          <p:cNvPr id="3" name="Content Placeholder 2"/>
          <p:cNvSpPr>
            <a:spLocks noGrp="1"/>
          </p:cNvSpPr>
          <p:nvPr>
            <p:ph idx="1"/>
          </p:nvPr>
        </p:nvSpPr>
        <p:spPr/>
        <p:txBody>
          <a:bodyPr/>
          <a:lstStyle/>
          <a:p>
            <a:pPr>
              <a:spcBef>
                <a:spcPts val="1300"/>
              </a:spcBef>
              <a:buClr>
                <a:srgbClr val="595959"/>
              </a:buClr>
            </a:pPr>
            <a:r>
              <a:rPr lang="en-US" dirty="0"/>
              <a:t>Sentiment analysis</a:t>
            </a:r>
          </a:p>
          <a:p>
            <a:pPr>
              <a:spcBef>
                <a:spcPts val="1300"/>
              </a:spcBef>
              <a:buClr>
                <a:srgbClr val="595959"/>
              </a:buClr>
            </a:pPr>
            <a:r>
              <a:rPr lang="en-US" dirty="0"/>
              <a:t>Text similarity</a:t>
            </a:r>
          </a:p>
          <a:p>
            <a:pPr>
              <a:spcBef>
                <a:spcPts val="1300"/>
              </a:spcBef>
              <a:buClr>
                <a:srgbClr val="595959"/>
              </a:buClr>
            </a:pPr>
            <a:r>
              <a:rPr lang="en-US" dirty="0"/>
              <a:t>Text summarization</a:t>
            </a:r>
          </a:p>
          <a:p>
            <a:pPr marL="34290" indent="0">
              <a:spcBef>
                <a:spcPts val="1300"/>
              </a:spcBef>
              <a:buClr>
                <a:srgbClr val="595959"/>
              </a:buClr>
              <a:buNone/>
            </a:pPr>
            <a:r>
              <a:rPr lang="en-US" dirty="0"/>
              <a:t>Supervised label assignment methods:</a:t>
            </a:r>
          </a:p>
          <a:p>
            <a:pPr marL="320040" indent="-285750">
              <a:spcBef>
                <a:spcPts val="1300"/>
              </a:spcBef>
              <a:buClr>
                <a:srgbClr val="595959"/>
              </a:buClr>
            </a:pPr>
            <a:r>
              <a:rPr lang="en-US" dirty="0"/>
              <a:t>Naïve Bayes</a:t>
            </a:r>
          </a:p>
          <a:p>
            <a:pPr marL="320040" indent="-285750">
              <a:spcBef>
                <a:spcPts val="1300"/>
              </a:spcBef>
            </a:pPr>
            <a:r>
              <a:rPr lang="en-US" dirty="0"/>
              <a:t>K nearest neighbor</a:t>
            </a:r>
          </a:p>
          <a:p>
            <a:pPr marL="320040" indent="-285750">
              <a:spcBef>
                <a:spcPts val="1300"/>
              </a:spcBef>
            </a:pPr>
            <a:r>
              <a:rPr lang="en-US" dirty="0"/>
              <a:t>Support vector machine(SVM)</a:t>
            </a:r>
          </a:p>
        </p:txBody>
      </p:sp>
    </p:spTree>
    <p:extLst>
      <p:ext uri="{BB962C8B-B14F-4D97-AF65-F5344CB8AC3E}">
        <p14:creationId xmlns:p14="http://schemas.microsoft.com/office/powerpoint/2010/main" val="1717733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040" y="205979"/>
            <a:ext cx="6969760" cy="857250"/>
          </a:xfrm>
        </p:spPr>
        <p:txBody>
          <a:bodyPr/>
          <a:lstStyle/>
          <a:p>
            <a:r>
              <a:rPr lang="en" dirty="0"/>
              <a:t>Naive Bayes-assumption</a:t>
            </a:r>
            <a:endParaRPr lang="en-US" dirty="0"/>
          </a:p>
        </p:txBody>
      </p:sp>
      <p:pic>
        <p:nvPicPr>
          <p:cNvPr id="6" name="Picture 9">
            <a:extLst>
              <a:ext uri="{FF2B5EF4-FFF2-40B4-BE49-F238E27FC236}">
                <a16:creationId xmlns:a16="http://schemas.microsoft.com/office/drawing/2014/main" id="{7E68DF59-552E-3946-8606-65D4AF96C3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0700" y="1200150"/>
            <a:ext cx="4463075"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5608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Naive Bayes-assumption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spcBef>
                    <a:spcPts val="1300"/>
                  </a:spcBef>
                  <a:buClr>
                    <a:srgbClr val="595959"/>
                  </a:buClr>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𝑆𝑢𝑛𝑛𝑦</m:t>
                          </m:r>
                        </m:e>
                        <m:e>
                          <m:r>
                            <a:rPr lang="en-US" b="0" i="1" smtClean="0">
                              <a:latin typeface="Cambria Math" panose="02040503050406030204" pitchFamily="18" charset="0"/>
                            </a:rPr>
                            <m:t>𝑌𝑒𝑠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9</m:t>
                          </m:r>
                        </m:den>
                      </m:f>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𝑆𝑢𝑛𝑛𝑦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14</m:t>
                          </m:r>
                        </m:den>
                      </m:f>
                    </m:oMath>
                  </m:oMathPara>
                </a14:m>
                <a:endParaRPr lang="en-US" b="0" dirty="0"/>
              </a:p>
              <a:p>
                <a:pPr marL="0" indent="0">
                  <a:spcBef>
                    <a:spcPts val="1300"/>
                  </a:spcBef>
                  <a:buClr>
                    <a:srgbClr val="595959"/>
                  </a:buClr>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𝑌𝑒𝑠</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9</m:t>
                          </m:r>
                        </m:num>
                        <m:den>
                          <m:r>
                            <a:rPr lang="en-US" i="1">
                              <a:latin typeface="Cambria Math" panose="02040503050406030204" pitchFamily="18" charset="0"/>
                            </a:rPr>
                            <m:t>14</m:t>
                          </m:r>
                        </m:den>
                      </m:f>
                    </m:oMath>
                  </m:oMathPara>
                </a14:m>
                <a:endParaRPr lang="en-US" dirty="0"/>
              </a:p>
              <a:p>
                <a:pPr marL="0" indent="0">
                  <a:spcBef>
                    <a:spcPts val="1300"/>
                  </a:spcBef>
                  <a:buClr>
                    <a:srgbClr val="595959"/>
                  </a:buClr>
                  <a:buNone/>
                </a:pPr>
                <a:endParaRPr lang="en-US" b="0" i="1" dirty="0">
                  <a:latin typeface="Cambria Math" panose="02040503050406030204" pitchFamily="18" charset="0"/>
                </a:endParaRPr>
              </a:p>
              <a:p>
                <a:pPr marL="0" indent="0">
                  <a:spcBef>
                    <a:spcPts val="1300"/>
                  </a:spcBef>
                  <a:buClr>
                    <a:srgbClr val="595959"/>
                  </a:buClr>
                  <a:buNone/>
                </a:pPr>
                <a:endParaRPr lang="en-US" b="0" i="1" dirty="0">
                  <a:latin typeface="Cambria Math" panose="02040503050406030204" pitchFamily="18" charset="0"/>
                </a:endParaRPr>
              </a:p>
              <a:p>
                <a:pPr marL="0" indent="0">
                  <a:spcBef>
                    <a:spcPts val="1300"/>
                  </a:spcBef>
                  <a:buClr>
                    <a:srgbClr val="595959"/>
                  </a:buClr>
                  <a:buNone/>
                </a:pPr>
                <a:endParaRPr lang="en-US" b="0" i="1" dirty="0">
                  <a:latin typeface="Cambria Math" panose="02040503050406030204" pitchFamily="18" charset="0"/>
                </a:endParaRPr>
              </a:p>
              <a:p>
                <a:pPr marL="0" indent="0">
                  <a:spcBef>
                    <a:spcPts val="1300"/>
                  </a:spcBef>
                  <a:buClr>
                    <a:srgbClr val="595959"/>
                  </a:buClr>
                  <a:buNone/>
                </a:pPr>
                <a:endParaRPr lang="en-US" b="0" i="1" dirty="0">
                  <a:latin typeface="Cambria Math" panose="02040503050406030204" pitchFamily="18" charset="0"/>
                </a:endParaRPr>
              </a:p>
              <a:p>
                <a:pPr marL="0" indent="0">
                  <a:spcBef>
                    <a:spcPts val="1300"/>
                  </a:spcBef>
                  <a:buClr>
                    <a:srgbClr val="595959"/>
                  </a:buClr>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𝑥</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𝑌𝑒𝑠</m:t>
                          </m:r>
                          <m:r>
                            <a:rPr lang="en-US" b="0" i="1" smtClean="0">
                              <a:latin typeface="Cambria Math" panose="02040503050406030204" pitchFamily="18" charset="0"/>
                            </a:rPr>
                            <m:t>|</m:t>
                          </m:r>
                          <m:r>
                            <a:rPr lang="en-US" i="1">
                              <a:latin typeface="Cambria Math" panose="02040503050406030204" pitchFamily="18" charset="0"/>
                            </a:rPr>
                            <m:t>𝑆𝑢𝑛𝑛𝑦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𝑆𝑢𝑛𝑛𝑦</m:t>
                              </m:r>
                              <m:r>
                                <a:rPr lang="en-US" b="0" i="1" smtClean="0">
                                  <a:latin typeface="Cambria Math" panose="02040503050406030204" pitchFamily="18" charset="0"/>
                                </a:rPr>
                                <m:t>|</m:t>
                              </m:r>
                              <m:r>
                                <a:rPr lang="en-US" b="0" i="1" smtClean="0">
                                  <a:latin typeface="Cambria Math" panose="02040503050406030204" pitchFamily="18" charset="0"/>
                                </a:rPr>
                                <m:t>𝑌𝑒𝑠</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𝑦𝑒𝑠</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𝑠𝑢𝑛𝑛𝑦</m:t>
                          </m:r>
                          <m:r>
                            <a:rPr lang="en-US" b="0" i="1" smtClean="0">
                              <a:latin typeface="Cambria Math" panose="02040503050406030204" pitchFamily="18" charset="0"/>
                            </a:rPr>
                            <m:t>)</m:t>
                          </m:r>
                        </m:den>
                      </m:f>
                      <m:r>
                        <a:rPr lang="en-US" i="1">
                          <a:latin typeface="Cambria Math" panose="02040503050406030204" pitchFamily="18" charset="0"/>
                        </a:rPr>
                        <m:t>=</m:t>
                      </m:r>
                      <m:f>
                        <m:fPr>
                          <m:ctrlPr>
                            <a:rPr lang="en-US" b="0" i="1" smtClean="0">
                              <a:latin typeface="Cambria Math" panose="02040503050406030204" pitchFamily="18" charset="0"/>
                            </a:rPr>
                          </m:ctrlPr>
                        </m:fPr>
                        <m:num>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9</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9</m:t>
                              </m:r>
                            </m:num>
                            <m:den>
                              <m:r>
                                <a:rPr lang="en-US" i="1">
                                  <a:latin typeface="Cambria Math" panose="02040503050406030204" pitchFamily="18" charset="0"/>
                                </a:rPr>
                                <m:t>14</m:t>
                              </m:r>
                            </m:den>
                          </m:f>
                        </m:num>
                        <m:den>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i="1">
                                  <a:latin typeface="Cambria Math" panose="02040503050406030204" pitchFamily="18" charset="0"/>
                                </a:rPr>
                                <m:t>14</m:t>
                              </m:r>
                            </m:den>
                          </m:f>
                        </m:den>
                      </m:f>
                    </m:oMath>
                  </m:oMathPara>
                </a14:m>
                <a:endParaRPr lang="en-US" b="0" dirty="0"/>
              </a:p>
              <a:p>
                <a:pPr marL="0" indent="0">
                  <a:spcBef>
                    <a:spcPts val="1300"/>
                  </a:spcBef>
                  <a:buClr>
                    <a:srgbClr val="595959"/>
                  </a:buCl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E9E3010-FE55-0644-8059-4123B645EDAC}"/>
              </a:ext>
            </a:extLst>
          </p:cNvPr>
          <p:cNvPicPr>
            <a:picLocks noChangeAspect="1"/>
          </p:cNvPicPr>
          <p:nvPr/>
        </p:nvPicPr>
        <p:blipFill>
          <a:blip r:embed="rId3"/>
          <a:stretch>
            <a:fillRect/>
          </a:stretch>
        </p:blipFill>
        <p:spPr>
          <a:xfrm>
            <a:off x="1684020" y="2319537"/>
            <a:ext cx="3517900" cy="1155700"/>
          </a:xfrm>
          <a:prstGeom prst="rect">
            <a:avLst/>
          </a:prstGeom>
        </p:spPr>
      </p:pic>
      <p:pic>
        <p:nvPicPr>
          <p:cNvPr id="7" name="Picture 6">
            <a:extLst>
              <a:ext uri="{FF2B5EF4-FFF2-40B4-BE49-F238E27FC236}">
                <a16:creationId xmlns:a16="http://schemas.microsoft.com/office/drawing/2014/main" id="{454D2F33-DA5F-7446-A387-89F93EF176EC}"/>
              </a:ext>
            </a:extLst>
          </p:cNvPr>
          <p:cNvPicPr>
            <a:picLocks noChangeAspect="1"/>
          </p:cNvPicPr>
          <p:nvPr/>
        </p:nvPicPr>
        <p:blipFill>
          <a:blip r:embed="rId4"/>
          <a:stretch>
            <a:fillRect/>
          </a:stretch>
        </p:blipFill>
        <p:spPr>
          <a:xfrm>
            <a:off x="5346151" y="2319537"/>
            <a:ext cx="3517900" cy="1155700"/>
          </a:xfrm>
          <a:prstGeom prst="rect">
            <a:avLst/>
          </a:prstGeom>
        </p:spPr>
      </p:pic>
    </p:spTree>
    <p:extLst>
      <p:ext uri="{BB962C8B-B14F-4D97-AF65-F5344CB8AC3E}">
        <p14:creationId xmlns:p14="http://schemas.microsoft.com/office/powerpoint/2010/main" val="607985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Naive Bayes-assumption</a:t>
            </a:r>
            <a:endParaRPr lang="en-US" dirty="0"/>
          </a:p>
        </p:txBody>
      </p:sp>
      <p:pic>
        <p:nvPicPr>
          <p:cNvPr id="8" name="Picture 7">
            <a:extLst>
              <a:ext uri="{FF2B5EF4-FFF2-40B4-BE49-F238E27FC236}">
                <a16:creationId xmlns:a16="http://schemas.microsoft.com/office/drawing/2014/main" id="{76A3E238-D599-5741-9A86-2A4DF5D67777}"/>
              </a:ext>
            </a:extLst>
          </p:cNvPr>
          <p:cNvPicPr>
            <a:picLocks noChangeAspect="1"/>
          </p:cNvPicPr>
          <p:nvPr/>
        </p:nvPicPr>
        <p:blipFill>
          <a:blip r:embed="rId2"/>
          <a:stretch>
            <a:fillRect/>
          </a:stretch>
        </p:blipFill>
        <p:spPr>
          <a:xfrm>
            <a:off x="2031281" y="1303087"/>
            <a:ext cx="2560324" cy="1137922"/>
          </a:xfrm>
          <a:prstGeom prst="rect">
            <a:avLst/>
          </a:prstGeom>
        </p:spPr>
      </p:pic>
      <p:pic>
        <p:nvPicPr>
          <p:cNvPr id="9" name="Picture 8">
            <a:extLst>
              <a:ext uri="{FF2B5EF4-FFF2-40B4-BE49-F238E27FC236}">
                <a16:creationId xmlns:a16="http://schemas.microsoft.com/office/drawing/2014/main" id="{8E9A0AFF-539A-6F48-8CCF-DB1059A2905A}"/>
              </a:ext>
            </a:extLst>
          </p:cNvPr>
          <p:cNvPicPr>
            <a:picLocks noChangeAspect="1"/>
          </p:cNvPicPr>
          <p:nvPr/>
        </p:nvPicPr>
        <p:blipFill>
          <a:blip r:embed="rId3"/>
          <a:stretch>
            <a:fillRect/>
          </a:stretch>
        </p:blipFill>
        <p:spPr>
          <a:xfrm>
            <a:off x="5201920" y="1303087"/>
            <a:ext cx="2535276" cy="1204256"/>
          </a:xfrm>
          <a:prstGeom prst="rect">
            <a:avLst/>
          </a:prstGeom>
        </p:spPr>
      </p:pic>
      <p:pic>
        <p:nvPicPr>
          <p:cNvPr id="10" name="Picture 9">
            <a:extLst>
              <a:ext uri="{FF2B5EF4-FFF2-40B4-BE49-F238E27FC236}">
                <a16:creationId xmlns:a16="http://schemas.microsoft.com/office/drawing/2014/main" id="{F9C2DA36-0FA3-3844-AC49-D65FB7DDAFF5}"/>
              </a:ext>
            </a:extLst>
          </p:cNvPr>
          <p:cNvPicPr>
            <a:picLocks noChangeAspect="1"/>
          </p:cNvPicPr>
          <p:nvPr/>
        </p:nvPicPr>
        <p:blipFill>
          <a:blip r:embed="rId4"/>
          <a:stretch>
            <a:fillRect/>
          </a:stretch>
        </p:blipFill>
        <p:spPr>
          <a:xfrm>
            <a:off x="2031281" y="3247471"/>
            <a:ext cx="2733319" cy="975044"/>
          </a:xfrm>
          <a:prstGeom prst="rect">
            <a:avLst/>
          </a:prstGeom>
        </p:spPr>
      </p:pic>
      <p:pic>
        <p:nvPicPr>
          <p:cNvPr id="11" name="Picture 10">
            <a:extLst>
              <a:ext uri="{FF2B5EF4-FFF2-40B4-BE49-F238E27FC236}">
                <a16:creationId xmlns:a16="http://schemas.microsoft.com/office/drawing/2014/main" id="{2D0A0ECC-3970-C741-B6B6-DA0752E705A8}"/>
              </a:ext>
            </a:extLst>
          </p:cNvPr>
          <p:cNvPicPr>
            <a:picLocks noChangeAspect="1"/>
          </p:cNvPicPr>
          <p:nvPr/>
        </p:nvPicPr>
        <p:blipFill>
          <a:blip r:embed="rId5"/>
          <a:stretch>
            <a:fillRect/>
          </a:stretch>
        </p:blipFill>
        <p:spPr>
          <a:xfrm>
            <a:off x="5350475" y="3251706"/>
            <a:ext cx="2535276" cy="966574"/>
          </a:xfrm>
          <a:prstGeom prst="rect">
            <a:avLst/>
          </a:prstGeom>
        </p:spPr>
      </p:pic>
    </p:spTree>
    <p:extLst>
      <p:ext uri="{BB962C8B-B14F-4D97-AF65-F5344CB8AC3E}">
        <p14:creationId xmlns:p14="http://schemas.microsoft.com/office/powerpoint/2010/main" val="3809251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dirty="0"/>
              <a:t>Na</a:t>
            </a:r>
            <a:r>
              <a:rPr lang="en-CA" dirty="0" err="1"/>
              <a:t>ï</a:t>
            </a:r>
            <a:r>
              <a:rPr lang="en" dirty="0" err="1"/>
              <a:t>ve</a:t>
            </a:r>
            <a:r>
              <a:rPr lang="en" dirty="0"/>
              <a:t> Bayes</a:t>
            </a:r>
            <a:endParaRPr lang="en-US" dirty="0"/>
          </a:p>
        </p:txBody>
      </p:sp>
      <p:sp>
        <p:nvSpPr>
          <p:cNvPr id="3" name="Content Placeholder 2"/>
          <p:cNvSpPr>
            <a:spLocks noGrp="1"/>
          </p:cNvSpPr>
          <p:nvPr>
            <p:ph idx="1"/>
          </p:nvPr>
        </p:nvSpPr>
        <p:spPr/>
        <p:txBody>
          <a:bodyPr>
            <a:normAutofit/>
          </a:bodyPr>
          <a:lstStyle/>
          <a:p>
            <a:pPr>
              <a:buClr>
                <a:srgbClr val="595959"/>
              </a:buClr>
            </a:pPr>
            <a:r>
              <a:rPr lang="en-US" altLang="en-US" dirty="0"/>
              <a:t>x=(Outlook=Sunny, Temperature=Cool, Humidity=High, Wind=Strong)</a:t>
            </a:r>
          </a:p>
          <a:p>
            <a:pPr>
              <a:buClr>
                <a:srgbClr val="595959"/>
              </a:buClr>
            </a:pPr>
            <a:r>
              <a:rPr lang="en-US" dirty="0"/>
              <a:t>What is y?</a:t>
            </a:r>
          </a:p>
          <a:p>
            <a:pPr>
              <a:buClr>
                <a:srgbClr val="595959"/>
              </a:buClr>
            </a:pPr>
            <a:endParaRPr lang="en-US" dirty="0"/>
          </a:p>
          <a:p>
            <a:pPr>
              <a:lnSpc>
                <a:spcPct val="130000"/>
              </a:lnSpc>
              <a:spcBef>
                <a:spcPct val="0"/>
              </a:spcBef>
              <a:buNone/>
            </a:pPr>
            <a:r>
              <a:rPr lang="en-GB" altLang="en-US" dirty="0">
                <a:latin typeface="Palatino Linotype" panose="02040502050505030304" pitchFamily="18" charset="0"/>
              </a:rPr>
              <a:t>P(</a:t>
            </a:r>
            <a:r>
              <a:rPr lang="en-GB" altLang="en-US" i="1" dirty="0" err="1">
                <a:latin typeface="Palatino Linotype" panose="02040502050505030304" pitchFamily="18" charset="0"/>
              </a:rPr>
              <a:t>Yes</a:t>
            </a:r>
            <a:r>
              <a:rPr lang="en-GB" altLang="en-US" dirty="0" err="1">
                <a:latin typeface="Palatino Linotype" panose="02040502050505030304" pitchFamily="18" charset="0"/>
              </a:rPr>
              <a:t>|</a:t>
            </a:r>
            <a:r>
              <a:rPr lang="en-GB" altLang="en-US" sz="2000" b="1" dirty="0" err="1">
                <a:latin typeface="Palatino Linotype" panose="02040502050505030304" pitchFamily="18" charset="0"/>
              </a:rPr>
              <a:t>x</a:t>
            </a:r>
            <a:r>
              <a:rPr lang="en-GB" altLang="en-US" dirty="0">
                <a:latin typeface="Palatino Linotype" panose="02040502050505030304" pitchFamily="18" charset="0"/>
              </a:rPr>
              <a:t>) ≈ (P(</a:t>
            </a:r>
            <a:r>
              <a:rPr lang="en-GB" altLang="en-US" i="1" dirty="0" err="1">
                <a:latin typeface="Palatino Linotype" panose="02040502050505030304" pitchFamily="18" charset="0"/>
              </a:rPr>
              <a:t>Sunny</a:t>
            </a:r>
            <a:r>
              <a:rPr lang="en-GB" altLang="en-US" dirty="0" err="1">
                <a:latin typeface="Palatino Linotype" panose="02040502050505030304" pitchFamily="18" charset="0"/>
              </a:rPr>
              <a:t>|Y</a:t>
            </a:r>
            <a:r>
              <a:rPr lang="en-GB" altLang="en-US" i="1" dirty="0" err="1">
                <a:latin typeface="Palatino Linotype" panose="02040502050505030304" pitchFamily="18" charset="0"/>
              </a:rPr>
              <a:t>es</a:t>
            </a:r>
            <a:r>
              <a:rPr lang="en-GB" altLang="en-US" dirty="0">
                <a:latin typeface="Palatino Linotype" panose="02040502050505030304" pitchFamily="18" charset="0"/>
              </a:rPr>
              <a:t>)P(</a:t>
            </a:r>
            <a:r>
              <a:rPr lang="en-GB" altLang="en-US" i="1" dirty="0" err="1">
                <a:latin typeface="Palatino Linotype" panose="02040502050505030304" pitchFamily="18" charset="0"/>
              </a:rPr>
              <a:t>Cool</a:t>
            </a:r>
            <a:r>
              <a:rPr lang="en-GB" altLang="en-US" dirty="0" err="1">
                <a:latin typeface="Palatino Linotype" panose="02040502050505030304" pitchFamily="18" charset="0"/>
              </a:rPr>
              <a:t>|</a:t>
            </a:r>
            <a:r>
              <a:rPr lang="en-GB" altLang="en-US" i="1" dirty="0" err="1">
                <a:latin typeface="Palatino Linotype" panose="02040502050505030304" pitchFamily="18" charset="0"/>
              </a:rPr>
              <a:t>Yes</a:t>
            </a:r>
            <a:r>
              <a:rPr lang="en-GB" altLang="en-US" dirty="0">
                <a:latin typeface="Palatino Linotype" panose="02040502050505030304" pitchFamily="18" charset="0"/>
              </a:rPr>
              <a:t>)P(</a:t>
            </a:r>
            <a:r>
              <a:rPr lang="en-GB" altLang="en-US" i="1" dirty="0" err="1">
                <a:latin typeface="Palatino Linotype" panose="02040502050505030304" pitchFamily="18" charset="0"/>
              </a:rPr>
              <a:t>High</a:t>
            </a:r>
            <a:r>
              <a:rPr lang="en-GB" altLang="en-US" dirty="0" err="1">
                <a:latin typeface="Palatino Linotype" panose="02040502050505030304" pitchFamily="18" charset="0"/>
              </a:rPr>
              <a:t>|Y</a:t>
            </a:r>
            <a:r>
              <a:rPr lang="en-GB" altLang="en-US" i="1" dirty="0" err="1">
                <a:latin typeface="Palatino Linotype" panose="02040502050505030304" pitchFamily="18" charset="0"/>
              </a:rPr>
              <a:t>es</a:t>
            </a:r>
            <a:r>
              <a:rPr lang="en-GB" altLang="en-US" dirty="0">
                <a:latin typeface="Palatino Linotype" panose="02040502050505030304" pitchFamily="18" charset="0"/>
              </a:rPr>
              <a:t>)P(</a:t>
            </a:r>
            <a:r>
              <a:rPr lang="en-GB" altLang="en-US" i="1" dirty="0" err="1">
                <a:latin typeface="Palatino Linotype" panose="02040502050505030304" pitchFamily="18" charset="0"/>
              </a:rPr>
              <a:t>Strong</a:t>
            </a:r>
            <a:r>
              <a:rPr lang="en-GB" altLang="en-US" dirty="0" err="1">
                <a:latin typeface="Palatino Linotype" panose="02040502050505030304" pitchFamily="18" charset="0"/>
              </a:rPr>
              <a:t>|</a:t>
            </a:r>
            <a:r>
              <a:rPr lang="en-GB" altLang="en-US" i="1" dirty="0" err="1">
                <a:latin typeface="Palatino Linotype" panose="02040502050505030304" pitchFamily="18" charset="0"/>
              </a:rPr>
              <a:t>Yes</a:t>
            </a:r>
            <a:r>
              <a:rPr lang="en-GB" altLang="en-US" dirty="0">
                <a:latin typeface="Palatino Linotype" panose="02040502050505030304" pitchFamily="18" charset="0"/>
              </a:rPr>
              <a:t>))P(play=</a:t>
            </a:r>
            <a:r>
              <a:rPr lang="en-GB" altLang="en-US" i="1" dirty="0">
                <a:latin typeface="Palatino Linotype" panose="02040502050505030304" pitchFamily="18" charset="0"/>
              </a:rPr>
              <a:t>Yes</a:t>
            </a:r>
            <a:r>
              <a:rPr lang="en-GB" altLang="en-US" dirty="0">
                <a:latin typeface="Palatino Linotype" panose="02040502050505030304" pitchFamily="18" charset="0"/>
              </a:rPr>
              <a:t>) =0.0053</a:t>
            </a:r>
          </a:p>
          <a:p>
            <a:pPr>
              <a:spcBef>
                <a:spcPct val="0"/>
              </a:spcBef>
              <a:buNone/>
            </a:pPr>
            <a:r>
              <a:rPr lang="en-GB" altLang="en-US" dirty="0">
                <a:latin typeface="Palatino Linotype" panose="02040502050505030304" pitchFamily="18" charset="0"/>
              </a:rPr>
              <a:t> P(</a:t>
            </a:r>
            <a:r>
              <a:rPr lang="en-GB" altLang="en-US" i="1" dirty="0" err="1">
                <a:latin typeface="Palatino Linotype" panose="02040502050505030304" pitchFamily="18" charset="0"/>
              </a:rPr>
              <a:t>No</a:t>
            </a:r>
            <a:r>
              <a:rPr lang="en-GB" altLang="en-US" dirty="0" err="1">
                <a:latin typeface="Palatino Linotype" panose="02040502050505030304" pitchFamily="18" charset="0"/>
              </a:rPr>
              <a:t>|</a:t>
            </a:r>
            <a:r>
              <a:rPr lang="en-GB" altLang="en-US" sz="2000" b="1" dirty="0" err="1">
                <a:latin typeface="Palatino Linotype" panose="02040502050505030304" pitchFamily="18" charset="0"/>
              </a:rPr>
              <a:t>x</a:t>
            </a:r>
            <a:r>
              <a:rPr lang="en-GB" altLang="en-US" dirty="0">
                <a:latin typeface="Palatino Linotype" panose="02040502050505030304" pitchFamily="18" charset="0"/>
              </a:rPr>
              <a:t>) ≈ (P(</a:t>
            </a:r>
            <a:r>
              <a:rPr lang="en-GB" altLang="en-US" i="1" dirty="0" err="1">
                <a:latin typeface="Palatino Linotype" panose="02040502050505030304" pitchFamily="18" charset="0"/>
              </a:rPr>
              <a:t>Sunny</a:t>
            </a:r>
            <a:r>
              <a:rPr lang="en-GB" altLang="en-US" dirty="0" err="1">
                <a:latin typeface="Palatino Linotype" panose="02040502050505030304" pitchFamily="18" charset="0"/>
              </a:rPr>
              <a:t>|N</a:t>
            </a:r>
            <a:r>
              <a:rPr lang="en-GB" altLang="en-US" i="1" dirty="0" err="1">
                <a:latin typeface="Palatino Linotype" panose="02040502050505030304" pitchFamily="18" charset="0"/>
              </a:rPr>
              <a:t>o</a:t>
            </a:r>
            <a:r>
              <a:rPr lang="en-GB" altLang="en-US" dirty="0">
                <a:latin typeface="Palatino Linotype" panose="02040502050505030304" pitchFamily="18" charset="0"/>
              </a:rPr>
              <a:t>) P(</a:t>
            </a:r>
            <a:r>
              <a:rPr lang="en-GB" altLang="en-US" i="1" dirty="0" err="1">
                <a:latin typeface="Palatino Linotype" panose="02040502050505030304" pitchFamily="18" charset="0"/>
              </a:rPr>
              <a:t>Cool</a:t>
            </a:r>
            <a:r>
              <a:rPr lang="en-GB" altLang="en-US" dirty="0" err="1">
                <a:latin typeface="Palatino Linotype" panose="02040502050505030304" pitchFamily="18" charset="0"/>
              </a:rPr>
              <a:t>|N</a:t>
            </a:r>
            <a:r>
              <a:rPr lang="en-GB" altLang="en-US" i="1" dirty="0" err="1">
                <a:latin typeface="Palatino Linotype" panose="02040502050505030304" pitchFamily="18" charset="0"/>
              </a:rPr>
              <a:t>o</a:t>
            </a:r>
            <a:r>
              <a:rPr lang="en-GB" altLang="en-US" dirty="0">
                <a:latin typeface="Palatino Linotype" panose="02040502050505030304" pitchFamily="18" charset="0"/>
              </a:rPr>
              <a:t>)P(</a:t>
            </a:r>
            <a:r>
              <a:rPr lang="en-GB" altLang="en-US" i="1" dirty="0" err="1">
                <a:latin typeface="Palatino Linotype" panose="02040502050505030304" pitchFamily="18" charset="0"/>
              </a:rPr>
              <a:t>High</a:t>
            </a:r>
            <a:r>
              <a:rPr lang="en-GB" altLang="en-US" dirty="0" err="1">
                <a:latin typeface="Palatino Linotype" panose="02040502050505030304" pitchFamily="18" charset="0"/>
              </a:rPr>
              <a:t>|</a:t>
            </a:r>
            <a:r>
              <a:rPr lang="en-GB" altLang="en-US" i="1" dirty="0" err="1">
                <a:latin typeface="Palatino Linotype" panose="02040502050505030304" pitchFamily="18" charset="0"/>
              </a:rPr>
              <a:t>No</a:t>
            </a:r>
            <a:r>
              <a:rPr lang="en-GB" altLang="en-US" dirty="0">
                <a:latin typeface="Palatino Linotype" panose="02040502050505030304" pitchFamily="18" charset="0"/>
              </a:rPr>
              <a:t>)P(</a:t>
            </a:r>
            <a:r>
              <a:rPr lang="en-GB" altLang="en-US" i="1" dirty="0" err="1">
                <a:latin typeface="Palatino Linotype" panose="02040502050505030304" pitchFamily="18" charset="0"/>
              </a:rPr>
              <a:t>Strong</a:t>
            </a:r>
            <a:r>
              <a:rPr lang="en-GB" altLang="en-US" dirty="0" err="1">
                <a:latin typeface="Palatino Linotype" panose="02040502050505030304" pitchFamily="18" charset="0"/>
              </a:rPr>
              <a:t>|</a:t>
            </a:r>
            <a:r>
              <a:rPr lang="en-GB" altLang="en-US" i="1" dirty="0" err="1">
                <a:latin typeface="Palatino Linotype" panose="02040502050505030304" pitchFamily="18" charset="0"/>
              </a:rPr>
              <a:t>No</a:t>
            </a:r>
            <a:r>
              <a:rPr lang="en-GB" altLang="en-US" dirty="0">
                <a:latin typeface="Palatino Linotype" panose="02040502050505030304" pitchFamily="18" charset="0"/>
              </a:rPr>
              <a:t>))P(Play=</a:t>
            </a:r>
            <a:r>
              <a:rPr lang="en-GB" altLang="en-US" i="1" dirty="0">
                <a:latin typeface="Palatino Linotype" panose="02040502050505030304" pitchFamily="18" charset="0"/>
              </a:rPr>
              <a:t>No</a:t>
            </a:r>
            <a:r>
              <a:rPr lang="en-GB" altLang="en-US" dirty="0">
                <a:latin typeface="Palatino Linotype" panose="02040502050505030304" pitchFamily="18" charset="0"/>
              </a:rPr>
              <a:t>)   = 0.0206</a:t>
            </a:r>
          </a:p>
          <a:p>
            <a:pPr>
              <a:spcBef>
                <a:spcPct val="0"/>
              </a:spcBef>
              <a:buNone/>
            </a:pPr>
            <a:endParaRPr lang="en-GB" altLang="en-US" dirty="0">
              <a:latin typeface="Palatino Linotype" panose="02040502050505030304" pitchFamily="18" charset="0"/>
            </a:endParaRPr>
          </a:p>
          <a:p>
            <a:pPr marL="0" indent="0">
              <a:buClr>
                <a:srgbClr val="595959"/>
              </a:buClr>
              <a:buNone/>
            </a:pPr>
            <a:r>
              <a:rPr lang="en-US" dirty="0"/>
              <a:t>Zero Frequency Problem:</a:t>
            </a:r>
          </a:p>
          <a:p>
            <a:pPr>
              <a:buClr>
                <a:srgbClr val="595959"/>
              </a:buClr>
            </a:pPr>
            <a:r>
              <a:rPr lang="en-US" dirty="0">
                <a:solidFill>
                  <a:srgbClr val="FF0000"/>
                </a:solidFill>
              </a:rPr>
              <a:t>Problem: If one of the probability does not occur p(</a:t>
            </a:r>
            <a:r>
              <a:rPr lang="en-US" dirty="0" err="1">
                <a:solidFill>
                  <a:srgbClr val="FF0000"/>
                </a:solidFill>
              </a:rPr>
              <a:t>xIy</a:t>
            </a:r>
            <a:r>
              <a:rPr lang="en-US" dirty="0">
                <a:solidFill>
                  <a:srgbClr val="FF0000"/>
                </a:solidFill>
              </a:rPr>
              <a:t>)=0 then p(</a:t>
            </a:r>
            <a:r>
              <a:rPr lang="en-US" dirty="0" err="1">
                <a:solidFill>
                  <a:srgbClr val="FF0000"/>
                </a:solidFill>
              </a:rPr>
              <a:t>y|x</a:t>
            </a:r>
            <a:r>
              <a:rPr lang="en-US" dirty="0">
                <a:solidFill>
                  <a:srgbClr val="FF0000"/>
                </a:solidFill>
              </a:rPr>
              <a:t>)=0</a:t>
            </a:r>
          </a:p>
          <a:p>
            <a:pPr>
              <a:buClr>
                <a:srgbClr val="595959"/>
              </a:buClr>
            </a:pPr>
            <a:r>
              <a:rPr lang="en-US" dirty="0">
                <a:solidFill>
                  <a:srgbClr val="FF0000"/>
                </a:solidFill>
              </a:rPr>
              <a:t>Solution: Add 1 to all the accounts</a:t>
            </a:r>
          </a:p>
        </p:txBody>
      </p:sp>
    </p:spTree>
    <p:extLst>
      <p:ext uri="{BB962C8B-B14F-4D97-AF65-F5344CB8AC3E}">
        <p14:creationId xmlns:p14="http://schemas.microsoft.com/office/powerpoint/2010/main" val="3844413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dirty="0"/>
              <a:t>Na</a:t>
            </a:r>
            <a:r>
              <a:rPr lang="en-CA" dirty="0" err="1"/>
              <a:t>ï</a:t>
            </a:r>
            <a:r>
              <a:rPr lang="en" dirty="0" err="1"/>
              <a:t>ve</a:t>
            </a:r>
            <a:r>
              <a:rPr lang="en" dirty="0"/>
              <a:t> Bayes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buClr>
                    <a:srgbClr val="595959"/>
                  </a:buClr>
                </a:pPr>
                <a:r>
                  <a:rPr lang="en-US" dirty="0"/>
                  <a:t>Text classification:</a:t>
                </a:r>
              </a:p>
              <a:p>
                <a:pPr>
                  <a:buClr>
                    <a:srgbClr val="595959"/>
                  </a:buClr>
                </a:pPr>
                <a:r>
                  <a:rPr lang="en-US" dirty="0"/>
                  <a:t>Classify the reviews/News/web pages using its topics</a:t>
                </a:r>
              </a:p>
              <a:p>
                <a:pPr>
                  <a:buClr>
                    <a:srgbClr val="595959"/>
                  </a:buClr>
                </a:pPr>
                <a:endParaRPr lang="en-US" dirty="0"/>
              </a:p>
              <a:p>
                <a:pPr>
                  <a:buClr>
                    <a:srgbClr val="595959"/>
                  </a:buClr>
                </a:pPr>
                <a:r>
                  <a:rPr lang="en-US" dirty="0"/>
                  <a:t>Target:  Documents  </a:t>
                </a:r>
                <a:r>
                  <a:rPr lang="en-US" dirty="0">
                    <a:sym typeface="Wingdings" pitchFamily="2" charset="2"/>
                  </a:rPr>
                  <a:t> {-,+}</a:t>
                </a:r>
              </a:p>
              <a:p>
                <a:pPr lvl="1">
                  <a:buClr>
                    <a:srgbClr val="595959"/>
                  </a:buClr>
                  <a:buFont typeface="+mj-lt"/>
                  <a:buAutoNum type="arabicPeriod"/>
                </a:pPr>
                <a:r>
                  <a:rPr lang="en-US" dirty="0">
                    <a:sym typeface="Wingdings" pitchFamily="2" charset="2"/>
                  </a:rPr>
                  <a:t>Represent each document with vector of words</a:t>
                </a:r>
              </a:p>
              <a:p>
                <a:pPr lvl="1">
                  <a:buClr>
                    <a:srgbClr val="595959"/>
                  </a:buClr>
                  <a:buFont typeface="+mj-lt"/>
                  <a:buAutoNum type="arabicPeriod"/>
                </a:pPr>
                <a:r>
                  <a:rPr lang="en-US" dirty="0">
                    <a:sym typeface="Wingdings" pitchFamily="2" charset="2"/>
                  </a:rPr>
                  <a:t>find the following probabilities:</a:t>
                </a:r>
              </a:p>
              <a:p>
                <a:pPr marL="0" indent="0">
                  <a:buClr>
                    <a:srgbClr val="595959"/>
                  </a:buClr>
                  <a:buNone/>
                </a:pPr>
                <a:r>
                  <a:rPr lang="en-US" dirty="0">
                    <a:sym typeface="Wingdings" pitchFamily="2" charset="2"/>
                  </a:rPr>
                  <a:t>		P(+),  P(-),  P(doc|+),  P(doc|-)</a:t>
                </a:r>
              </a:p>
              <a:p>
                <a:pPr marL="0" indent="0">
                  <a:buClr>
                    <a:srgbClr val="595959"/>
                  </a:buClr>
                  <a:buNone/>
                </a:pPr>
                <a:r>
                  <a:rPr lang="en-US" dirty="0">
                    <a:sym typeface="Wingdings" pitchFamily="2" charset="2"/>
                  </a:rPr>
                  <a:t>Naïve Bayes conditional independence assumption</a:t>
                </a:r>
              </a:p>
              <a:p>
                <a:pPr marL="0" indent="0">
                  <a:buClr>
                    <a:srgbClr val="595959"/>
                  </a:buCl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𝑑𝑜𝑐</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r>
                            <a:rPr lang="en-US" b="0" i="1" smtClean="0">
                              <a:latin typeface="Cambria Math" panose="02040503050406030204" pitchFamily="18" charset="0"/>
                            </a:rPr>
                            <m:t>{−,+}</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𝑙𝑒𝑛</m:t>
                          </m:r>
                          <m:r>
                            <a:rPr lang="en-US" b="0" i="1" smtClean="0">
                              <a:latin typeface="Cambria Math" panose="02040503050406030204" pitchFamily="18" charset="0"/>
                            </a:rPr>
                            <m:t>(</m:t>
                          </m:r>
                          <m:r>
                            <a:rPr lang="en-US" b="0" i="1" smtClean="0">
                              <a:latin typeface="Cambria Math" panose="02040503050406030204" pitchFamily="18" charset="0"/>
                            </a:rPr>
                            <m:t>𝑑𝑜𝑐</m:t>
                          </m:r>
                          <m:r>
                            <a:rPr lang="en-US" b="0" i="1" smtClean="0">
                              <a:latin typeface="Cambria Math" panose="02040503050406030204" pitchFamily="18" charset="0"/>
                            </a:rPr>
                            <m:t>)</m:t>
                          </m:r>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r>
                            <a:rPr lang="en-US" b="0" i="1" smtClean="0">
                              <a:latin typeface="Cambria Math" panose="02040503050406030204" pitchFamily="18" charset="0"/>
                            </a:rPr>
                            <m:t>{−,+})</m:t>
                          </m:r>
                        </m:e>
                      </m:nary>
                    </m:oMath>
                  </m:oMathPara>
                </a14:m>
                <a:endParaRPr lang="en-US" dirty="0"/>
              </a:p>
              <a:p>
                <a:pPr marL="0" indent="0">
                  <a:buClr>
                    <a:srgbClr val="595959"/>
                  </a:buClr>
                  <a:buNone/>
                </a:pPr>
                <a:r>
                  <a:rPr lang="en-US" dirty="0"/>
                  <a:t>Where</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r>
                      <a:rPr lang="en-US" i="1">
                        <a:latin typeface="Cambria Math" panose="02040503050406030204" pitchFamily="18" charset="0"/>
                      </a:rPr>
                      <m:t>)</m:t>
                    </m:r>
                  </m:oMath>
                </a14:m>
                <a:r>
                  <a:rPr lang="en-US" dirty="0"/>
                  <a:t>is the probability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𝑖</m:t>
                        </m:r>
                      </m:sub>
                    </m:sSub>
                  </m:oMath>
                </a14:m>
                <a:r>
                  <a:rPr lang="en-US" dirty="0"/>
                  <a:t> is in the position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r>
                      <a:rPr lang="en-US" i="1">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1119" b="-20522"/>
                </a:stretch>
              </a:blipFill>
            </p:spPr>
            <p:txBody>
              <a:bodyPr/>
              <a:lstStyle/>
              <a:p>
                <a:r>
                  <a:rPr lang="en-US">
                    <a:noFill/>
                  </a:rPr>
                  <a:t> </a:t>
                </a:r>
              </a:p>
            </p:txBody>
          </p:sp>
        </mc:Fallback>
      </mc:AlternateContent>
    </p:spTree>
    <p:extLst>
      <p:ext uri="{BB962C8B-B14F-4D97-AF65-F5344CB8AC3E}">
        <p14:creationId xmlns:p14="http://schemas.microsoft.com/office/powerpoint/2010/main" val="1862419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dirty="0"/>
              <a:t>Na</a:t>
            </a:r>
            <a:r>
              <a:rPr lang="en-CA" dirty="0" err="1"/>
              <a:t>ï</a:t>
            </a:r>
            <a:r>
              <a:rPr lang="en" dirty="0" err="1"/>
              <a:t>ve</a:t>
            </a:r>
            <a:r>
              <a:rPr lang="en" dirty="0"/>
              <a:t> Bayes</a:t>
            </a:r>
            <a:endParaRPr lang="en-US" dirty="0"/>
          </a:p>
        </p:txBody>
      </p:sp>
      <p:sp>
        <p:nvSpPr>
          <p:cNvPr id="3" name="Content Placeholder 2"/>
          <p:cNvSpPr>
            <a:spLocks noGrp="1"/>
          </p:cNvSpPr>
          <p:nvPr>
            <p:ph idx="1"/>
          </p:nvPr>
        </p:nvSpPr>
        <p:spPr/>
        <p:txBody>
          <a:bodyPr>
            <a:normAutofit/>
          </a:bodyPr>
          <a:lstStyle/>
          <a:p>
            <a:pPr>
              <a:buClr>
                <a:srgbClr val="595959"/>
              </a:buClr>
            </a:pPr>
            <a:r>
              <a:rPr lang="en-US" dirty="0"/>
              <a:t>Assume the following rating:</a:t>
            </a:r>
          </a:p>
          <a:p>
            <a:pPr>
              <a:buClr>
                <a:srgbClr val="595959"/>
              </a:buClr>
            </a:pPr>
            <a:endParaRPr lang="en-US" dirty="0"/>
          </a:p>
          <a:p>
            <a:pPr>
              <a:buClr>
                <a:srgbClr val="595959"/>
              </a:buClr>
            </a:pPr>
            <a:endParaRPr lang="en-US" dirty="0"/>
          </a:p>
          <a:p>
            <a:pPr>
              <a:buClr>
                <a:srgbClr val="595959"/>
              </a:buClr>
            </a:pPr>
            <a:endParaRPr lang="en-US" dirty="0"/>
          </a:p>
          <a:p>
            <a:pPr>
              <a:buClr>
                <a:srgbClr val="595959"/>
              </a:buClr>
            </a:pPr>
            <a:endParaRPr lang="en-US" dirty="0"/>
          </a:p>
          <a:p>
            <a:pPr>
              <a:buClr>
                <a:srgbClr val="595959"/>
              </a:buClr>
            </a:pPr>
            <a:endParaRPr lang="en-US" dirty="0"/>
          </a:p>
          <a:p>
            <a:pPr>
              <a:buClr>
                <a:srgbClr val="595959"/>
              </a:buClr>
            </a:pPr>
            <a:endParaRPr lang="en-US" dirty="0"/>
          </a:p>
          <a:p>
            <a:pPr>
              <a:buClr>
                <a:srgbClr val="595959"/>
              </a:buClr>
            </a:pPr>
            <a:endParaRPr lang="en-US" dirty="0"/>
          </a:p>
          <a:p>
            <a:pPr>
              <a:buClr>
                <a:srgbClr val="595959"/>
              </a:buClr>
            </a:pPr>
            <a:endParaRPr lang="en-US" dirty="0"/>
          </a:p>
          <a:p>
            <a:pPr>
              <a:buClr>
                <a:srgbClr val="595959"/>
              </a:buClr>
            </a:pPr>
            <a:r>
              <a:rPr lang="en-US" dirty="0"/>
              <a:t>Bag of words: I, love, the , movie, don’t, like, hate, great, acting, good</a:t>
            </a:r>
          </a:p>
          <a:p>
            <a:pPr>
              <a:buClr>
                <a:srgbClr val="595959"/>
              </a:buClr>
            </a:pPr>
            <a:endParaRPr lang="en-US" dirty="0"/>
          </a:p>
          <a:p>
            <a:pPr>
              <a:buClr>
                <a:srgbClr val="595959"/>
              </a:buClr>
            </a:pPr>
            <a:endParaRPr lang="en-US" dirty="0"/>
          </a:p>
        </p:txBody>
      </p:sp>
      <p:graphicFrame>
        <p:nvGraphicFramePr>
          <p:cNvPr id="4" name="Table 3">
            <a:extLst>
              <a:ext uri="{FF2B5EF4-FFF2-40B4-BE49-F238E27FC236}">
                <a16:creationId xmlns:a16="http://schemas.microsoft.com/office/drawing/2014/main" id="{4F28B008-19C8-B44D-BB9C-15CD8BF97E10}"/>
              </a:ext>
            </a:extLst>
          </p:cNvPr>
          <p:cNvGraphicFramePr>
            <a:graphicFrameLocks noGrp="1"/>
          </p:cNvGraphicFramePr>
          <p:nvPr>
            <p:extLst>
              <p:ext uri="{D42A27DB-BD31-4B8C-83A1-F6EECF244321}">
                <p14:modId xmlns:p14="http://schemas.microsoft.com/office/powerpoint/2010/main" val="853556334"/>
              </p:ext>
            </p:extLst>
          </p:nvPr>
        </p:nvGraphicFramePr>
        <p:xfrm>
          <a:off x="2153920" y="1836922"/>
          <a:ext cx="6096000" cy="1854200"/>
        </p:xfrm>
        <a:graphic>
          <a:graphicData uri="http://schemas.openxmlformats.org/drawingml/2006/table">
            <a:tbl>
              <a:tblPr firstRow="1" bandRow="1">
                <a:tableStyleId>{5C22544A-7EE6-4342-B048-85BDC9FD1C3A}</a:tableStyleId>
              </a:tblPr>
              <a:tblGrid>
                <a:gridCol w="3789680">
                  <a:extLst>
                    <a:ext uri="{9D8B030D-6E8A-4147-A177-3AD203B41FA5}">
                      <a16:colId xmlns:a16="http://schemas.microsoft.com/office/drawing/2014/main" val="1452168667"/>
                    </a:ext>
                  </a:extLst>
                </a:gridCol>
                <a:gridCol w="2306320">
                  <a:extLst>
                    <a:ext uri="{9D8B030D-6E8A-4147-A177-3AD203B41FA5}">
                      <a16:colId xmlns:a16="http://schemas.microsoft.com/office/drawing/2014/main" val="182522192"/>
                    </a:ext>
                  </a:extLst>
                </a:gridCol>
              </a:tblGrid>
              <a:tr h="370840">
                <a:tc>
                  <a:txBody>
                    <a:bodyPr/>
                    <a:lstStyle/>
                    <a:p>
                      <a:r>
                        <a:rPr lang="en-US" dirty="0"/>
                        <a:t>Review</a:t>
                      </a:r>
                    </a:p>
                  </a:txBody>
                  <a:tcPr/>
                </a:tc>
                <a:tc>
                  <a:txBody>
                    <a:bodyPr/>
                    <a:lstStyle/>
                    <a:p>
                      <a:r>
                        <a:rPr lang="en-US" dirty="0"/>
                        <a:t>Rate</a:t>
                      </a:r>
                    </a:p>
                  </a:txBody>
                  <a:tcPr/>
                </a:tc>
                <a:extLst>
                  <a:ext uri="{0D108BD9-81ED-4DB2-BD59-A6C34878D82A}">
                    <a16:rowId xmlns:a16="http://schemas.microsoft.com/office/drawing/2014/main" val="3353338090"/>
                  </a:ext>
                </a:extLst>
              </a:tr>
              <a:tr h="370840">
                <a:tc>
                  <a:txBody>
                    <a:bodyPr/>
                    <a:lstStyle/>
                    <a:p>
                      <a:r>
                        <a:rPr lang="en-US" dirty="0"/>
                        <a:t>I love the movie</a:t>
                      </a:r>
                    </a:p>
                  </a:txBody>
                  <a:tcPr/>
                </a:tc>
                <a:tc>
                  <a:txBody>
                    <a:bodyPr/>
                    <a:lstStyle/>
                    <a:p>
                      <a:r>
                        <a:rPr lang="en-US" dirty="0"/>
                        <a:t>+</a:t>
                      </a:r>
                    </a:p>
                  </a:txBody>
                  <a:tcPr/>
                </a:tc>
                <a:extLst>
                  <a:ext uri="{0D108BD9-81ED-4DB2-BD59-A6C34878D82A}">
                    <a16:rowId xmlns:a16="http://schemas.microsoft.com/office/drawing/2014/main" val="1857354202"/>
                  </a:ext>
                </a:extLst>
              </a:tr>
              <a:tr h="370840">
                <a:tc>
                  <a:txBody>
                    <a:bodyPr/>
                    <a:lstStyle/>
                    <a:p>
                      <a:r>
                        <a:rPr lang="en-US" dirty="0"/>
                        <a:t>I don’t like the movie</a:t>
                      </a:r>
                    </a:p>
                  </a:txBody>
                  <a:tcPr/>
                </a:tc>
                <a:tc>
                  <a:txBody>
                    <a:bodyPr/>
                    <a:lstStyle/>
                    <a:p>
                      <a:r>
                        <a:rPr lang="en-US" dirty="0"/>
                        <a:t>-</a:t>
                      </a:r>
                    </a:p>
                  </a:txBody>
                  <a:tcPr/>
                </a:tc>
                <a:extLst>
                  <a:ext uri="{0D108BD9-81ED-4DB2-BD59-A6C34878D82A}">
                    <a16:rowId xmlns:a16="http://schemas.microsoft.com/office/drawing/2014/main" val="1931417616"/>
                  </a:ext>
                </a:extLst>
              </a:tr>
              <a:tr h="370840">
                <a:tc>
                  <a:txBody>
                    <a:bodyPr/>
                    <a:lstStyle/>
                    <a:p>
                      <a:r>
                        <a:rPr lang="en-US" dirty="0"/>
                        <a:t>I hate the movie</a:t>
                      </a:r>
                    </a:p>
                  </a:txBody>
                  <a:tcPr/>
                </a:tc>
                <a:tc>
                  <a:txBody>
                    <a:bodyPr/>
                    <a:lstStyle/>
                    <a:p>
                      <a:r>
                        <a:rPr lang="en-US" dirty="0"/>
                        <a:t>-</a:t>
                      </a:r>
                    </a:p>
                  </a:txBody>
                  <a:tcPr/>
                </a:tc>
                <a:extLst>
                  <a:ext uri="{0D108BD9-81ED-4DB2-BD59-A6C34878D82A}">
                    <a16:rowId xmlns:a16="http://schemas.microsoft.com/office/drawing/2014/main" val="1890494697"/>
                  </a:ext>
                </a:extLst>
              </a:tr>
              <a:tr h="370840">
                <a:tc>
                  <a:txBody>
                    <a:bodyPr/>
                    <a:lstStyle/>
                    <a:p>
                      <a:r>
                        <a:rPr lang="en-US" dirty="0"/>
                        <a:t>Great acting, good movie</a:t>
                      </a:r>
                    </a:p>
                  </a:txBody>
                  <a:tcPr/>
                </a:tc>
                <a:tc>
                  <a:txBody>
                    <a:bodyPr/>
                    <a:lstStyle/>
                    <a:p>
                      <a:r>
                        <a:rPr lang="en-US" dirty="0"/>
                        <a:t>+</a:t>
                      </a:r>
                    </a:p>
                  </a:txBody>
                  <a:tcPr/>
                </a:tc>
                <a:extLst>
                  <a:ext uri="{0D108BD9-81ED-4DB2-BD59-A6C34878D82A}">
                    <a16:rowId xmlns:a16="http://schemas.microsoft.com/office/drawing/2014/main" val="3470808094"/>
                  </a:ext>
                </a:extLst>
              </a:tr>
            </a:tbl>
          </a:graphicData>
        </a:graphic>
      </p:graphicFrame>
    </p:spTree>
    <p:extLst>
      <p:ext uri="{BB962C8B-B14F-4D97-AF65-F5344CB8AC3E}">
        <p14:creationId xmlns:p14="http://schemas.microsoft.com/office/powerpoint/2010/main" val="1485966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dirty="0"/>
              <a:t>Na</a:t>
            </a:r>
            <a:r>
              <a:rPr lang="en-CA" dirty="0" err="1"/>
              <a:t>ï</a:t>
            </a:r>
            <a:r>
              <a:rPr lang="en" dirty="0" err="1"/>
              <a:t>ve</a:t>
            </a:r>
            <a:r>
              <a:rPr lang="en" dirty="0"/>
              <a:t> Bayes</a:t>
            </a:r>
            <a:endParaRPr lang="en-US" dirty="0"/>
          </a:p>
        </p:txBody>
      </p:sp>
      <p:sp>
        <p:nvSpPr>
          <p:cNvPr id="3" name="Content Placeholder 2"/>
          <p:cNvSpPr>
            <a:spLocks noGrp="1"/>
          </p:cNvSpPr>
          <p:nvPr>
            <p:ph idx="1"/>
          </p:nvPr>
        </p:nvSpPr>
        <p:spPr>
          <a:xfrm>
            <a:off x="1717040" y="1200151"/>
            <a:ext cx="6969760" cy="3394472"/>
          </a:xfrm>
        </p:spPr>
        <p:txBody>
          <a:bodyPr>
            <a:normAutofit/>
          </a:bodyPr>
          <a:lstStyle/>
          <a:p>
            <a:pPr>
              <a:buClr>
                <a:srgbClr val="595959"/>
              </a:buClr>
            </a:pPr>
            <a:r>
              <a:rPr lang="en-US" dirty="0"/>
              <a:t>Matrix of word representation:</a:t>
            </a:r>
          </a:p>
          <a:p>
            <a:pPr>
              <a:buClr>
                <a:srgbClr val="595959"/>
              </a:buClr>
            </a:pPr>
            <a:r>
              <a:rPr lang="en-US" dirty="0"/>
              <a:t>I, love, the , movie, don’t, like, hate, great, acting, good</a:t>
            </a:r>
          </a:p>
          <a:p>
            <a:pPr>
              <a:buClr>
                <a:srgbClr val="595959"/>
              </a:buClr>
            </a:pPr>
            <a:endParaRPr lang="en-US" dirty="0"/>
          </a:p>
          <a:p>
            <a:pPr>
              <a:buClr>
                <a:srgbClr val="595959"/>
              </a:buClr>
            </a:pPr>
            <a:endParaRPr lang="en-US" dirty="0"/>
          </a:p>
          <a:p>
            <a:pPr>
              <a:buClr>
                <a:srgbClr val="595959"/>
              </a:buClr>
            </a:pPr>
            <a:endParaRPr lang="en-US" dirty="0"/>
          </a:p>
          <a:p>
            <a:pPr>
              <a:buClr>
                <a:srgbClr val="595959"/>
              </a:buClr>
            </a:pPr>
            <a:endParaRPr lang="en-US" dirty="0"/>
          </a:p>
          <a:p>
            <a:pPr>
              <a:buClr>
                <a:srgbClr val="595959"/>
              </a:buClr>
            </a:pPr>
            <a:endParaRPr lang="en-US" dirty="0"/>
          </a:p>
          <a:p>
            <a:pPr>
              <a:buClr>
                <a:srgbClr val="595959"/>
              </a:buClr>
            </a:pPr>
            <a:endParaRPr lang="en-US" dirty="0"/>
          </a:p>
        </p:txBody>
      </p:sp>
      <p:graphicFrame>
        <p:nvGraphicFramePr>
          <p:cNvPr id="5" name="Table 4">
            <a:extLst>
              <a:ext uri="{FF2B5EF4-FFF2-40B4-BE49-F238E27FC236}">
                <a16:creationId xmlns:a16="http://schemas.microsoft.com/office/drawing/2014/main" id="{C4BA2AF0-FE85-EF46-98AB-26C2830FBA5D}"/>
              </a:ext>
            </a:extLst>
          </p:cNvPr>
          <p:cNvGraphicFramePr>
            <a:graphicFrameLocks noGrp="1"/>
          </p:cNvGraphicFramePr>
          <p:nvPr>
            <p:extLst>
              <p:ext uri="{D42A27DB-BD31-4B8C-83A1-F6EECF244321}">
                <p14:modId xmlns:p14="http://schemas.microsoft.com/office/powerpoint/2010/main" val="233620510"/>
              </p:ext>
            </p:extLst>
          </p:nvPr>
        </p:nvGraphicFramePr>
        <p:xfrm>
          <a:off x="1929691" y="1970287"/>
          <a:ext cx="6757109" cy="1854200"/>
        </p:xfrm>
        <a:graphic>
          <a:graphicData uri="http://schemas.openxmlformats.org/drawingml/2006/table">
            <a:tbl>
              <a:tblPr firstRow="1" bandRow="1">
                <a:tableStyleId>{5C22544A-7EE6-4342-B048-85BDC9FD1C3A}</a:tableStyleId>
              </a:tblPr>
              <a:tblGrid>
                <a:gridCol w="649655">
                  <a:extLst>
                    <a:ext uri="{9D8B030D-6E8A-4147-A177-3AD203B41FA5}">
                      <a16:colId xmlns:a16="http://schemas.microsoft.com/office/drawing/2014/main" val="2714438328"/>
                    </a:ext>
                  </a:extLst>
                </a:gridCol>
                <a:gridCol w="385624">
                  <a:extLst>
                    <a:ext uri="{9D8B030D-6E8A-4147-A177-3AD203B41FA5}">
                      <a16:colId xmlns:a16="http://schemas.microsoft.com/office/drawing/2014/main" val="888767939"/>
                    </a:ext>
                  </a:extLst>
                </a:gridCol>
                <a:gridCol w="541959">
                  <a:extLst>
                    <a:ext uri="{9D8B030D-6E8A-4147-A177-3AD203B41FA5}">
                      <a16:colId xmlns:a16="http://schemas.microsoft.com/office/drawing/2014/main" val="3971931579"/>
                    </a:ext>
                  </a:extLst>
                </a:gridCol>
                <a:gridCol w="437750">
                  <a:extLst>
                    <a:ext uri="{9D8B030D-6E8A-4147-A177-3AD203B41FA5}">
                      <a16:colId xmlns:a16="http://schemas.microsoft.com/office/drawing/2014/main" val="3388564569"/>
                    </a:ext>
                  </a:extLst>
                </a:gridCol>
                <a:gridCol w="659219">
                  <a:extLst>
                    <a:ext uri="{9D8B030D-6E8A-4147-A177-3AD203B41FA5}">
                      <a16:colId xmlns:a16="http://schemas.microsoft.com/office/drawing/2014/main" val="1634263415"/>
                    </a:ext>
                  </a:extLst>
                </a:gridCol>
                <a:gridCol w="601862">
                  <a:extLst>
                    <a:ext uri="{9D8B030D-6E8A-4147-A177-3AD203B41FA5}">
                      <a16:colId xmlns:a16="http://schemas.microsoft.com/office/drawing/2014/main" val="1063898879"/>
                    </a:ext>
                  </a:extLst>
                </a:gridCol>
                <a:gridCol w="479424">
                  <a:extLst>
                    <a:ext uri="{9D8B030D-6E8A-4147-A177-3AD203B41FA5}">
                      <a16:colId xmlns:a16="http://schemas.microsoft.com/office/drawing/2014/main" val="339752938"/>
                    </a:ext>
                  </a:extLst>
                </a:gridCol>
                <a:gridCol w="562803">
                  <a:extLst>
                    <a:ext uri="{9D8B030D-6E8A-4147-A177-3AD203B41FA5}">
                      <a16:colId xmlns:a16="http://schemas.microsoft.com/office/drawing/2014/main" val="30264865"/>
                    </a:ext>
                  </a:extLst>
                </a:gridCol>
                <a:gridCol w="573226">
                  <a:extLst>
                    <a:ext uri="{9D8B030D-6E8A-4147-A177-3AD203B41FA5}">
                      <a16:colId xmlns:a16="http://schemas.microsoft.com/office/drawing/2014/main" val="2211890833"/>
                    </a:ext>
                  </a:extLst>
                </a:gridCol>
                <a:gridCol w="656603">
                  <a:extLst>
                    <a:ext uri="{9D8B030D-6E8A-4147-A177-3AD203B41FA5}">
                      <a16:colId xmlns:a16="http://schemas.microsoft.com/office/drawing/2014/main" val="3072480686"/>
                    </a:ext>
                  </a:extLst>
                </a:gridCol>
                <a:gridCol w="604492">
                  <a:extLst>
                    <a:ext uri="{9D8B030D-6E8A-4147-A177-3AD203B41FA5}">
                      <a16:colId xmlns:a16="http://schemas.microsoft.com/office/drawing/2014/main" val="711808645"/>
                    </a:ext>
                  </a:extLst>
                </a:gridCol>
                <a:gridCol w="604492">
                  <a:extLst>
                    <a:ext uri="{9D8B030D-6E8A-4147-A177-3AD203B41FA5}">
                      <a16:colId xmlns:a16="http://schemas.microsoft.com/office/drawing/2014/main" val="415169362"/>
                    </a:ext>
                  </a:extLst>
                </a:gridCol>
              </a:tblGrid>
              <a:tr h="370840">
                <a:tc>
                  <a:txBody>
                    <a:bodyPr/>
                    <a:lstStyle/>
                    <a:p>
                      <a:r>
                        <a:rPr lang="en-US" sz="1200" dirty="0"/>
                        <a:t>Doc.</a:t>
                      </a:r>
                    </a:p>
                  </a:txBody>
                  <a:tcPr/>
                </a:tc>
                <a:tc>
                  <a:txBody>
                    <a:bodyPr/>
                    <a:lstStyle/>
                    <a:p>
                      <a:r>
                        <a:rPr lang="en-US" sz="1200" dirty="0"/>
                        <a:t>I</a:t>
                      </a:r>
                    </a:p>
                  </a:txBody>
                  <a:tcPr/>
                </a:tc>
                <a:tc>
                  <a:txBody>
                    <a:bodyPr/>
                    <a:lstStyle/>
                    <a:p>
                      <a:r>
                        <a:rPr lang="en-US" sz="1200" dirty="0"/>
                        <a:t>Love</a:t>
                      </a:r>
                    </a:p>
                  </a:txBody>
                  <a:tcPr/>
                </a:tc>
                <a:tc>
                  <a:txBody>
                    <a:bodyPr/>
                    <a:lstStyle/>
                    <a:p>
                      <a:r>
                        <a:rPr lang="en-US" sz="1200" dirty="0"/>
                        <a:t>the</a:t>
                      </a:r>
                    </a:p>
                  </a:txBody>
                  <a:tcPr/>
                </a:tc>
                <a:tc>
                  <a:txBody>
                    <a:bodyPr/>
                    <a:lstStyle/>
                    <a:p>
                      <a:r>
                        <a:rPr lang="en-US" sz="1200" dirty="0"/>
                        <a:t>movie</a:t>
                      </a:r>
                    </a:p>
                  </a:txBody>
                  <a:tcPr/>
                </a:tc>
                <a:tc>
                  <a:txBody>
                    <a:bodyPr/>
                    <a:lstStyle/>
                    <a:p>
                      <a:r>
                        <a:rPr lang="en-US" sz="1200" dirty="0"/>
                        <a:t>Don’t</a:t>
                      </a:r>
                    </a:p>
                  </a:txBody>
                  <a:tcPr/>
                </a:tc>
                <a:tc>
                  <a:txBody>
                    <a:bodyPr/>
                    <a:lstStyle/>
                    <a:p>
                      <a:r>
                        <a:rPr lang="en-US" sz="1200" dirty="0"/>
                        <a:t>like</a:t>
                      </a:r>
                    </a:p>
                  </a:txBody>
                  <a:tcPr/>
                </a:tc>
                <a:tc>
                  <a:txBody>
                    <a:bodyPr/>
                    <a:lstStyle/>
                    <a:p>
                      <a:r>
                        <a:rPr lang="en-US" sz="1200" dirty="0"/>
                        <a:t>hate</a:t>
                      </a:r>
                    </a:p>
                  </a:txBody>
                  <a:tcPr/>
                </a:tc>
                <a:tc>
                  <a:txBody>
                    <a:bodyPr/>
                    <a:lstStyle/>
                    <a:p>
                      <a:r>
                        <a:rPr lang="en-US" sz="1200" dirty="0"/>
                        <a:t>great</a:t>
                      </a:r>
                    </a:p>
                  </a:txBody>
                  <a:tcPr/>
                </a:tc>
                <a:tc>
                  <a:txBody>
                    <a:bodyPr/>
                    <a:lstStyle/>
                    <a:p>
                      <a:r>
                        <a:rPr lang="en-US" sz="1200" dirty="0"/>
                        <a:t>acting</a:t>
                      </a:r>
                    </a:p>
                  </a:txBody>
                  <a:tcPr/>
                </a:tc>
                <a:tc>
                  <a:txBody>
                    <a:bodyPr/>
                    <a:lstStyle/>
                    <a:p>
                      <a:r>
                        <a:rPr lang="en-US" sz="1200" dirty="0"/>
                        <a:t>good</a:t>
                      </a:r>
                    </a:p>
                  </a:txBody>
                  <a:tcPr/>
                </a:tc>
                <a:tc>
                  <a:txBody>
                    <a:bodyPr/>
                    <a:lstStyle/>
                    <a:p>
                      <a:r>
                        <a:rPr lang="en-US" sz="1200" dirty="0"/>
                        <a:t>Rate</a:t>
                      </a:r>
                    </a:p>
                  </a:txBody>
                  <a:tcPr/>
                </a:tc>
                <a:extLst>
                  <a:ext uri="{0D108BD9-81ED-4DB2-BD59-A6C34878D82A}">
                    <a16:rowId xmlns:a16="http://schemas.microsoft.com/office/drawing/2014/main" val="1595883130"/>
                  </a:ext>
                </a:extLst>
              </a:tr>
              <a:tr h="370840">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a:t>
                      </a:r>
                    </a:p>
                  </a:txBody>
                  <a:tcPr/>
                </a:tc>
                <a:extLst>
                  <a:ext uri="{0D108BD9-81ED-4DB2-BD59-A6C34878D82A}">
                    <a16:rowId xmlns:a16="http://schemas.microsoft.com/office/drawing/2014/main" val="1129763430"/>
                  </a:ext>
                </a:extLst>
              </a:tr>
              <a:tr h="370840">
                <a:tc>
                  <a:txBody>
                    <a:bodyPr/>
                    <a:lstStyle/>
                    <a:p>
                      <a:r>
                        <a:rPr lang="en-US" sz="1200" dirty="0"/>
                        <a:t>2</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a:t>
                      </a:r>
                    </a:p>
                  </a:txBody>
                  <a:tcPr/>
                </a:tc>
                <a:extLst>
                  <a:ext uri="{0D108BD9-81ED-4DB2-BD59-A6C34878D82A}">
                    <a16:rowId xmlns:a16="http://schemas.microsoft.com/office/drawing/2014/main" val="688719398"/>
                  </a:ext>
                </a:extLst>
              </a:tr>
              <a:tr h="370840">
                <a:tc>
                  <a:txBody>
                    <a:bodyPr/>
                    <a:lstStyle/>
                    <a:p>
                      <a:r>
                        <a:rPr lang="en-US" sz="1200" dirty="0"/>
                        <a:t>3</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a:t>
                      </a:r>
                    </a:p>
                  </a:txBody>
                  <a:tcPr/>
                </a:tc>
                <a:extLst>
                  <a:ext uri="{0D108BD9-81ED-4DB2-BD59-A6C34878D82A}">
                    <a16:rowId xmlns:a16="http://schemas.microsoft.com/office/drawing/2014/main" val="1026386614"/>
                  </a:ext>
                </a:extLst>
              </a:tr>
              <a:tr h="370840">
                <a:tc>
                  <a:txBody>
                    <a:bodyPr/>
                    <a:lstStyle/>
                    <a:p>
                      <a:r>
                        <a:rPr lang="en-US" sz="1200" dirty="0"/>
                        <a:t>4</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a:t>
                      </a:r>
                    </a:p>
                  </a:txBody>
                  <a:tcPr/>
                </a:tc>
                <a:extLst>
                  <a:ext uri="{0D108BD9-81ED-4DB2-BD59-A6C34878D82A}">
                    <a16:rowId xmlns:a16="http://schemas.microsoft.com/office/drawing/2014/main" val="1847326109"/>
                  </a:ext>
                </a:extLst>
              </a:tr>
            </a:tbl>
          </a:graphicData>
        </a:graphic>
      </p:graphicFrame>
    </p:spTree>
    <p:extLst>
      <p:ext uri="{BB962C8B-B14F-4D97-AF65-F5344CB8AC3E}">
        <p14:creationId xmlns:p14="http://schemas.microsoft.com/office/powerpoint/2010/main" val="1738701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dirty="0"/>
              <a:t>Na</a:t>
            </a:r>
            <a:r>
              <a:rPr lang="en-CA" dirty="0" err="1"/>
              <a:t>ï</a:t>
            </a:r>
            <a:r>
              <a:rPr lang="en" dirty="0" err="1"/>
              <a:t>ve</a:t>
            </a:r>
            <a:r>
              <a:rPr lang="en" dirty="0"/>
              <a:t> Bayes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7040" y="1200151"/>
                <a:ext cx="6969760" cy="3394472"/>
              </a:xfrm>
            </p:spPr>
            <p:txBody>
              <a:bodyPr>
                <a:normAutofit lnSpcReduction="10000"/>
              </a:bodyPr>
              <a:lstStyle/>
              <a:p>
                <a:pPr>
                  <a:buClr>
                    <a:srgbClr val="595959"/>
                  </a:buClr>
                </a:pPr>
                <a:r>
                  <a:rPr lang="en-US" dirty="0"/>
                  <a:t>Matrix of word representation:</a:t>
                </a:r>
              </a:p>
              <a:p>
                <a:pPr>
                  <a:buClr>
                    <a:srgbClr val="595959"/>
                  </a:buClr>
                </a:pPr>
                <a:r>
                  <a:rPr lang="en-US" dirty="0"/>
                  <a:t>I, love, the , movie, don’t, like, hate, great, acting, good</a:t>
                </a:r>
              </a:p>
              <a:p>
                <a:pPr marL="0" indent="0">
                  <a:buClr>
                    <a:srgbClr val="595959"/>
                  </a:buClr>
                  <a:buNone/>
                </a:pPr>
                <a:endParaRPr lang="en-US" dirty="0"/>
              </a:p>
              <a:p>
                <a:pPr>
                  <a:buClr>
                    <a:srgbClr val="595959"/>
                  </a:buClr>
                </a:pPr>
                <a14:m>
                  <m:oMath xmlns:m="http://schemas.openxmlformats.org/officeDocument/2006/math">
                    <m:r>
                      <a:rPr lang="en-US" i="1">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r>
                      <a:rPr lang="en-US" b="0" i="1" smtClean="0">
                        <a:latin typeface="Cambria Math" panose="02040503050406030204" pitchFamily="18" charset="0"/>
                      </a:rPr>
                      <m:t>=2/4</m:t>
                    </m:r>
                  </m:oMath>
                </a14:m>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m:t>
                        </m:r>
                      </m:e>
                    </m:d>
                    <m:r>
                      <a:rPr lang="en-US" i="1">
                        <a:latin typeface="Cambria Math" panose="02040503050406030204" pitchFamily="18" charset="0"/>
                      </a:rPr>
                      <m:t>=2/4</m:t>
                    </m:r>
                  </m:oMath>
                </a14:m>
                <a:endParaRPr lang="en-US" dirty="0"/>
              </a:p>
              <a:p>
                <a:pPr>
                  <a:buClr>
                    <a:srgbClr val="595959"/>
                  </a:buClr>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𝐼</m:t>
                        </m:r>
                      </m:e>
                      <m:e>
                        <m:r>
                          <a:rPr lang="en-US" b="0" i="1" smtClean="0">
                            <a:latin typeface="Cambria Math" panose="02040503050406030204" pitchFamily="18" charset="0"/>
                          </a:rPr>
                          <m:t>+</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𝑘</m:t>
                            </m:r>
                          </m:sub>
                        </m:sSub>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𝑣𝑜𝑐𝑎𝑏𝑢𝑙𝑎𝑟𝑦</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8+10</m:t>
                        </m:r>
                      </m:den>
                    </m:f>
                  </m:oMath>
                </a14:m>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𝐼</m:t>
                        </m:r>
                      </m:e>
                      <m:e>
                        <m:r>
                          <a:rPr lang="en-US" b="0" i="1" smtClean="0">
                            <a:latin typeface="Cambria Math" panose="02040503050406030204" pitchFamily="18" charset="0"/>
                          </a:rPr>
                          <m:t>−</m:t>
                        </m:r>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𝑘</m:t>
                            </m:r>
                          </m:sub>
                        </m:sSub>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𝑣𝑜𝑐𝑎𝑏𝑢𝑙𝑎𝑟𝑦</m:t>
                        </m:r>
                        <m:r>
                          <a:rPr lang="en-US" i="1">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r>
                          <a:rPr lang="en-US" i="1">
                            <a:latin typeface="Cambria Math" panose="02040503050406030204" pitchFamily="18" charset="0"/>
                          </a:rPr>
                          <m:t>+1</m:t>
                        </m:r>
                      </m:num>
                      <m:den>
                        <m:r>
                          <a:rPr lang="en-US" b="0" i="1" smtClean="0">
                            <a:latin typeface="Cambria Math" panose="02040503050406030204" pitchFamily="18" charset="0"/>
                          </a:rPr>
                          <m:t>9</m:t>
                        </m:r>
                        <m:r>
                          <a:rPr lang="en-US" i="1">
                            <a:latin typeface="Cambria Math" panose="02040503050406030204" pitchFamily="18" charset="0"/>
                          </a:rPr>
                          <m:t>+10</m:t>
                        </m:r>
                      </m:den>
                    </m:f>
                  </m:oMath>
                </a14:m>
                <a:endParaRPr lang="en-US" dirty="0"/>
              </a:p>
              <a:p>
                <a:pPr marL="0" indent="0">
                  <a:buClr>
                    <a:srgbClr val="595959"/>
                  </a:buClr>
                  <a:buNone/>
                </a:pPr>
                <a:r>
                  <a:rPr lang="en-US" dirty="0"/>
                  <a:t>			⋮							 ⋮</a:t>
                </a:r>
              </a:p>
              <a:p>
                <a:pPr marL="0" indent="0">
                  <a:buClr>
                    <a:srgbClr val="595959"/>
                  </a:buClr>
                  <a:buNone/>
                </a:pPr>
                <a:endParaRPr lang="en-US" dirty="0"/>
              </a:p>
              <a:p>
                <a:pPr marL="0" indent="0">
                  <a:buClr>
                    <a:srgbClr val="595959"/>
                  </a:buClr>
                  <a:buNone/>
                </a:pPr>
                <a:r>
                  <a:rPr lang="en-US" dirty="0"/>
                  <a:t>Where:</a:t>
                </a:r>
              </a:p>
              <a:p>
                <a:pPr marL="0" indent="0">
                  <a:buClr>
                    <a:srgbClr val="595959"/>
                  </a:buClr>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𝑘</m:t>
                        </m:r>
                      </m:sub>
                    </m:sSub>
                    <m:r>
                      <a:rPr lang="en-US" b="0" i="1" smtClean="0">
                        <a:latin typeface="Cambria Math" panose="02040503050406030204" pitchFamily="18" charset="0"/>
                      </a:rPr>
                      <m:t>:</m:t>
                    </m:r>
                  </m:oMath>
                </a14:m>
                <a:r>
                  <a:rPr lang="en-US" dirty="0"/>
                  <a:t> is the frequency of selected word. </a:t>
                </a:r>
                <a:endParaRPr lang="en-US" i="1" dirty="0">
                  <a:latin typeface="Cambria Math" panose="02040503050406030204" pitchFamily="18" charset="0"/>
                </a:endParaRPr>
              </a:p>
              <a:p>
                <a:pPr marL="0" indent="0">
                  <a:buClr>
                    <a:srgbClr val="595959"/>
                  </a:buClr>
                  <a:buNone/>
                </a:pPr>
                <a14:m>
                  <m:oMath xmlns:m="http://schemas.openxmlformats.org/officeDocument/2006/math">
                    <m:r>
                      <a:rPr lang="en-US" i="1">
                        <a:latin typeface="Cambria Math" panose="02040503050406030204" pitchFamily="18" charset="0"/>
                      </a:rPr>
                      <m:t>𝑛</m:t>
                    </m:r>
                  </m:oMath>
                </a14:m>
                <a:r>
                  <a:rPr lang="en-US" dirty="0"/>
                  <a:t> : is number of the words satisfy the condition {+,-} </a:t>
                </a:r>
              </a:p>
              <a:p>
                <a:pPr marL="0" indent="0">
                  <a:buClr>
                    <a:srgbClr val="595959"/>
                  </a:buClr>
                  <a:buNone/>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𝑣𝑜𝑐𝑎𝑏𝑢𝑙𝑎𝑟𝑦</m:t>
                    </m:r>
                    <m:r>
                      <a:rPr lang="en-US" i="1">
                        <a:latin typeface="Cambria Math" panose="02040503050406030204" pitchFamily="18" charset="0"/>
                      </a:rPr>
                      <m:t>|</m:t>
                    </m:r>
                  </m:oMath>
                </a14:m>
                <a:r>
                  <a:rPr lang="en-US" dirty="0"/>
                  <a:t>:  is number of the words</a:t>
                </a:r>
              </a:p>
              <a:p>
                <a:pPr marL="0" indent="0">
                  <a:buClr>
                    <a:srgbClr val="595959"/>
                  </a:buCl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7040" y="1200151"/>
                <a:ext cx="6969760" cy="3394472"/>
              </a:xfrm>
              <a:blipFill>
                <a:blip r:embed="rId2"/>
                <a:stretch>
                  <a:fillRect l="-364" t="-1119"/>
                </a:stretch>
              </a:blipFill>
            </p:spPr>
            <p:txBody>
              <a:bodyPr/>
              <a:lstStyle/>
              <a:p>
                <a:r>
                  <a:rPr lang="en-US">
                    <a:noFill/>
                  </a:rPr>
                  <a:t> </a:t>
                </a:r>
              </a:p>
            </p:txBody>
          </p:sp>
        </mc:Fallback>
      </mc:AlternateContent>
    </p:spTree>
    <p:extLst>
      <p:ext uri="{BB962C8B-B14F-4D97-AF65-F5344CB8AC3E}">
        <p14:creationId xmlns:p14="http://schemas.microsoft.com/office/powerpoint/2010/main" val="197401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dirty="0"/>
              <a:t>Na</a:t>
            </a:r>
            <a:r>
              <a:rPr lang="en-CA" dirty="0" err="1"/>
              <a:t>ï</a:t>
            </a:r>
            <a:r>
              <a:rPr lang="en" dirty="0" err="1"/>
              <a:t>ve</a:t>
            </a:r>
            <a:r>
              <a:rPr lang="en" dirty="0"/>
              <a:t> Bayes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7040" y="1200151"/>
                <a:ext cx="6969760" cy="3394472"/>
              </a:xfrm>
            </p:spPr>
            <p:txBody>
              <a:bodyPr>
                <a:normAutofit/>
              </a:bodyPr>
              <a:lstStyle/>
              <a:p>
                <a:pPr marL="0" indent="0">
                  <a:buClr>
                    <a:srgbClr val="595959"/>
                  </a:buClr>
                  <a:buNone/>
                </a:pPr>
                <a:r>
                  <a:rPr lang="en-US" dirty="0"/>
                  <a:t>New sentence: Good movie, good acting.</a:t>
                </a:r>
              </a:p>
              <a:p>
                <a:pPr marL="0" indent="0">
                  <a:buClr>
                    <a:srgbClr val="595959"/>
                  </a:buClr>
                  <a:buNone/>
                </a:pPr>
                <a:endParaRPr lang="en-US" dirty="0"/>
              </a:p>
              <a:p>
                <a:pPr marL="0" indent="0">
                  <a:buClr>
                    <a:srgbClr val="595959"/>
                  </a:buClr>
                  <a:buNone/>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𝑁𝑆</m:t>
                        </m:r>
                      </m:e>
                      <m:e>
                        <m:r>
                          <a:rPr lang="en-US" i="1">
                            <a:latin typeface="Cambria Math" panose="02040503050406030204" pitchFamily="18" charset="0"/>
                          </a:rPr>
                          <m:t>+</m:t>
                        </m:r>
                      </m:e>
                    </m:d>
                    <m:r>
                      <a:rPr lang="en-US" i="1">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𝐺𝑜𝑜𝑑</m:t>
                    </m:r>
                    <m:r>
                      <a:rPr lang="en-US" b="0" i="1" smtClean="0">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𝑚𝑜𝑣𝑖𝑒</m:t>
                    </m:r>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𝐺𝑜𝑜𝑑</m:t>
                    </m:r>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𝑎𝑐𝑡𝑖𝑛𝑔</m:t>
                    </m:r>
                    <m:r>
                      <a:rPr lang="en-US" i="1">
                        <a:latin typeface="Cambria Math" panose="02040503050406030204" pitchFamily="18" charset="0"/>
                      </a:rPr>
                      <m:t>|+)</m:t>
                    </m:r>
                  </m:oMath>
                </a14:m>
                <a:endParaRPr lang="en-US" dirty="0"/>
              </a:p>
              <a:p>
                <a:pPr marL="0" indent="0">
                  <a:buClr>
                    <a:srgbClr val="595959"/>
                  </a:buClr>
                  <a:buNone/>
                </a:pPr>
                <a:endParaRPr lang="en-US" dirty="0"/>
              </a:p>
              <a:p>
                <a:pPr marL="0" indent="0">
                  <a:buClr>
                    <a:srgbClr val="595959"/>
                  </a:buClr>
                  <a:buNone/>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𝑁𝑆</m:t>
                        </m:r>
                      </m:e>
                      <m:e>
                        <m:r>
                          <a:rPr lang="en-US" b="0" i="1" smtClean="0">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m:t>
                        </m:r>
                      </m:e>
                    </m:d>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𝐺𝑜𝑜𝑑</m:t>
                    </m:r>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𝑚𝑜𝑣𝑖𝑒</m:t>
                    </m:r>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𝐺𝑜𝑜𝑑</m:t>
                    </m:r>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𝑎𝑐𝑡𝑖𝑛𝑔</m:t>
                        </m:r>
                      </m:e>
                      <m:e>
                        <m:r>
                          <a:rPr lang="en-US" b="0" i="1" smtClean="0">
                            <a:latin typeface="Cambria Math" panose="02040503050406030204" pitchFamily="18" charset="0"/>
                          </a:rPr>
                          <m:t>−</m:t>
                        </m:r>
                      </m:e>
                    </m:d>
                  </m:oMath>
                </a14:m>
                <a:endParaRPr lang="en-US" dirty="0"/>
              </a:p>
              <a:p>
                <a:pPr marL="0" indent="0">
                  <a:buClr>
                    <a:srgbClr val="595959"/>
                  </a:buClr>
                  <a:buNone/>
                </a:pPr>
                <a:endParaRPr lang="en-US" dirty="0"/>
              </a:p>
              <a:p>
                <a:pPr marL="0" indent="0">
                  <a:buClr>
                    <a:srgbClr val="595959"/>
                  </a:buClr>
                  <a:buNone/>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𝑃</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𝑁𝑆</m:t>
                          </m:r>
                        </m:e>
                        <m:e>
                          <m:r>
                            <a:rPr lang="en-US" i="1">
                              <a:solidFill>
                                <a:srgbClr val="FF0000"/>
                              </a:solidFill>
                              <a:latin typeface="Cambria Math" panose="02040503050406030204" pitchFamily="18" charset="0"/>
                            </a:rPr>
                            <m:t>+</m:t>
                          </m:r>
                        </m:e>
                      </m:d>
                      <m:r>
                        <a:rPr lang="en-US" b="0" i="1" smtClean="0">
                          <a:solidFill>
                            <a:srgbClr val="FF0000"/>
                          </a:solidFill>
                          <a:latin typeface="Cambria Math" panose="02040503050406030204" pitchFamily="18" charset="0"/>
                        </a:rPr>
                        <m:t>&gt;</m:t>
                      </m:r>
                      <m:r>
                        <a:rPr lang="en-US" i="1">
                          <a:solidFill>
                            <a:srgbClr val="FF0000"/>
                          </a:solidFill>
                          <a:latin typeface="Cambria Math" panose="02040503050406030204" pitchFamily="18" charset="0"/>
                        </a:rPr>
                        <m:t>𝑃</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𝑁𝑆</m:t>
                          </m:r>
                        </m:e>
                        <m:e>
                          <m:r>
                            <a:rPr lang="en-US" b="0" i="1" smtClean="0">
                              <a:solidFill>
                                <a:srgbClr val="FF0000"/>
                              </a:solidFill>
                              <a:latin typeface="Cambria Math" panose="02040503050406030204" pitchFamily="18" charset="0"/>
                            </a:rPr>
                            <m:t>−</m:t>
                          </m:r>
                        </m:e>
                      </m:d>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𝑁𝑆</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𝑖𝑠</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𝑝𝑜𝑠𝑖𝑡𝑖𝑣𝑒</m:t>
                      </m:r>
                    </m:oMath>
                  </m:oMathPara>
                </a14:m>
                <a:endParaRPr lang="en-US" dirty="0">
                  <a:solidFill>
                    <a:srgbClr val="FF0000"/>
                  </a:solidFill>
                </a:endParaRPr>
              </a:p>
              <a:p>
                <a:pPr marL="0" indent="0">
                  <a:buClr>
                    <a:srgbClr val="595959"/>
                  </a:buCl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7040" y="1200151"/>
                <a:ext cx="6969760" cy="3394472"/>
              </a:xfrm>
              <a:blipFill>
                <a:blip r:embed="rId2"/>
                <a:stretch>
                  <a:fillRect l="-364" t="-373"/>
                </a:stretch>
              </a:blipFill>
            </p:spPr>
            <p:txBody>
              <a:bodyPr/>
              <a:lstStyle/>
              <a:p>
                <a:r>
                  <a:rPr lang="en-US">
                    <a:noFill/>
                  </a:rPr>
                  <a:t> </a:t>
                </a:r>
              </a:p>
            </p:txBody>
          </p:sp>
        </mc:Fallback>
      </mc:AlternateContent>
    </p:spTree>
    <p:extLst>
      <p:ext uri="{BB962C8B-B14F-4D97-AF65-F5344CB8AC3E}">
        <p14:creationId xmlns:p14="http://schemas.microsoft.com/office/powerpoint/2010/main" val="54620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SVM</a:t>
            </a:r>
          </a:p>
        </p:txBody>
      </p:sp>
      <p:sp>
        <p:nvSpPr>
          <p:cNvPr id="3" name="Content Placeholder 2"/>
          <p:cNvSpPr>
            <a:spLocks noGrp="1"/>
          </p:cNvSpPr>
          <p:nvPr>
            <p:ph idx="1"/>
          </p:nvPr>
        </p:nvSpPr>
        <p:spPr>
          <a:xfrm>
            <a:off x="1717040" y="1200151"/>
            <a:ext cx="6969760" cy="3394472"/>
          </a:xfrm>
        </p:spPr>
        <p:txBody>
          <a:bodyPr>
            <a:normAutofit/>
          </a:bodyPr>
          <a:lstStyle/>
          <a:p>
            <a:pPr>
              <a:buClr>
                <a:srgbClr val="595959"/>
              </a:buClr>
            </a:pPr>
            <a:r>
              <a:rPr lang="en-US" dirty="0"/>
              <a:t>The rule is to identify the right hyper-plane.</a:t>
            </a:r>
          </a:p>
          <a:p>
            <a:pPr marL="0" indent="0">
              <a:buClr>
                <a:srgbClr val="595959"/>
              </a:buClr>
              <a:buNone/>
            </a:pPr>
            <a:r>
              <a:rPr lang="en-US" dirty="0"/>
              <a:t>Select the hyper-plane which segregates</a:t>
            </a:r>
          </a:p>
          <a:p>
            <a:pPr marL="0" indent="0">
              <a:buClr>
                <a:srgbClr val="595959"/>
              </a:buClr>
              <a:buNone/>
            </a:pPr>
            <a:r>
              <a:rPr lang="en-US" dirty="0"/>
              <a:t> the two classes the best”. </a:t>
            </a:r>
          </a:p>
          <a:p>
            <a:pPr marL="0" indent="0">
              <a:buClr>
                <a:srgbClr val="595959"/>
              </a:buClr>
              <a:buNone/>
            </a:pPr>
            <a:endParaRPr lang="en-US" dirty="0"/>
          </a:p>
        </p:txBody>
      </p:sp>
      <p:pic>
        <p:nvPicPr>
          <p:cNvPr id="4" name="Picture 2" descr="SVM_2">
            <a:extLst>
              <a:ext uri="{FF2B5EF4-FFF2-40B4-BE49-F238E27FC236}">
                <a16:creationId xmlns:a16="http://schemas.microsoft.com/office/drawing/2014/main" id="{CB33B173-8D0C-614E-BECC-76AE4AC93126}"/>
              </a:ext>
            </a:extLst>
          </p:cNvPr>
          <p:cNvPicPr>
            <a:picLocks noChangeAspect="1" noChangeArrowheads="1"/>
          </p:cNvPicPr>
          <p:nvPr/>
        </p:nvPicPr>
        <p:blipFill>
          <a:blip r:embed="rId2"/>
          <a:srcRect/>
          <a:stretch>
            <a:fillRect/>
          </a:stretch>
        </p:blipFill>
        <p:spPr bwMode="auto">
          <a:xfrm>
            <a:off x="5584890" y="1466644"/>
            <a:ext cx="3016849" cy="2861486"/>
          </a:xfrm>
          <a:prstGeom prst="rect">
            <a:avLst/>
          </a:prstGeom>
          <a:noFill/>
        </p:spPr>
      </p:pic>
    </p:spTree>
    <p:extLst>
      <p:ext uri="{BB962C8B-B14F-4D97-AF65-F5344CB8AC3E}">
        <p14:creationId xmlns:p14="http://schemas.microsoft.com/office/powerpoint/2010/main" val="317512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text categorization </a:t>
            </a:r>
          </a:p>
        </p:txBody>
      </p:sp>
      <p:sp>
        <p:nvSpPr>
          <p:cNvPr id="3" name="Content Placeholder 2"/>
          <p:cNvSpPr>
            <a:spLocks noGrp="1"/>
          </p:cNvSpPr>
          <p:nvPr>
            <p:ph idx="1"/>
          </p:nvPr>
        </p:nvSpPr>
        <p:spPr/>
        <p:txBody>
          <a:bodyPr>
            <a:normAutofit/>
          </a:bodyPr>
          <a:lstStyle/>
          <a:p>
            <a:pPr>
              <a:spcBef>
                <a:spcPts val="1300"/>
              </a:spcBef>
              <a:buClr>
                <a:srgbClr val="595959"/>
              </a:buClr>
            </a:pPr>
            <a:r>
              <a:rPr lang="en-US" b="1" dirty="0"/>
              <a:t>Binary labels</a:t>
            </a:r>
          </a:p>
          <a:p>
            <a:pPr marL="34290" indent="0">
              <a:buClr>
                <a:srgbClr val="595959"/>
              </a:buClr>
              <a:buNone/>
            </a:pPr>
            <a:r>
              <a:rPr lang="en-US" dirty="0"/>
              <a:t>“Spam” / “Not spam”</a:t>
            </a:r>
          </a:p>
          <a:p>
            <a:pPr marL="34290" indent="0">
              <a:buClr>
                <a:srgbClr val="595959"/>
              </a:buClr>
              <a:buNone/>
            </a:pPr>
            <a:endParaRPr lang="en-US" sz="1000" dirty="0"/>
          </a:p>
          <a:p>
            <a:pPr>
              <a:buClr>
                <a:srgbClr val="595959"/>
              </a:buClr>
            </a:pPr>
            <a:r>
              <a:rPr lang="en-US" b="1" dirty="0"/>
              <a:t>Topic labels</a:t>
            </a:r>
          </a:p>
          <a:p>
            <a:pPr marL="34290" indent="0">
              <a:buClr>
                <a:srgbClr val="595959"/>
              </a:buClr>
              <a:buNone/>
            </a:pPr>
            <a:r>
              <a:rPr lang="en-US" dirty="0"/>
              <a:t>“Finance” / “Sports” / “Asia”</a:t>
            </a:r>
          </a:p>
          <a:p>
            <a:pPr marL="34290" indent="0">
              <a:buClr>
                <a:srgbClr val="595959"/>
              </a:buClr>
              <a:buNone/>
            </a:pPr>
            <a:endParaRPr lang="en-US" sz="1000" dirty="0"/>
          </a:p>
          <a:p>
            <a:pPr>
              <a:buClr>
                <a:srgbClr val="595959"/>
              </a:buClr>
            </a:pPr>
            <a:r>
              <a:rPr lang="en-US" b="1" dirty="0"/>
              <a:t>Opinion labels</a:t>
            </a:r>
          </a:p>
          <a:p>
            <a:pPr marL="34290" indent="0">
              <a:buClr>
                <a:srgbClr val="595959"/>
              </a:buClr>
              <a:buNone/>
            </a:pPr>
            <a:r>
              <a:rPr lang="en-US" dirty="0"/>
              <a:t>“Like” / “Hate” / “Neutral”</a:t>
            </a:r>
          </a:p>
          <a:p>
            <a:pPr marL="34290" indent="0">
              <a:buClr>
                <a:srgbClr val="595959"/>
              </a:buClr>
              <a:buNone/>
            </a:pPr>
            <a:endParaRPr lang="en-US" sz="1000" dirty="0"/>
          </a:p>
          <a:p>
            <a:pPr>
              <a:buClr>
                <a:srgbClr val="595959"/>
              </a:buClr>
            </a:pPr>
            <a:r>
              <a:rPr lang="en-US" b="1" dirty="0"/>
              <a:t>Author labels</a:t>
            </a:r>
          </a:p>
          <a:p>
            <a:pPr marL="34290" indent="0">
              <a:buClr>
                <a:srgbClr val="595959"/>
              </a:buClr>
              <a:buNone/>
            </a:pPr>
            <a:r>
              <a:rPr lang="en-US" dirty="0"/>
              <a:t>“Shakespeare” / “Marlowe” / “Ben Jonson”</a:t>
            </a:r>
          </a:p>
          <a:p>
            <a:pPr marL="34290" indent="0">
              <a:buClr>
                <a:srgbClr val="595959"/>
              </a:buClr>
              <a:buNone/>
            </a:pPr>
            <a:r>
              <a:rPr lang="en-US" dirty="0">
                <a:solidFill>
                  <a:srgbClr val="595959"/>
                </a:solidFill>
              </a:rPr>
              <a:t> </a:t>
            </a:r>
          </a:p>
        </p:txBody>
      </p:sp>
    </p:spTree>
    <p:extLst>
      <p:ext uri="{BB962C8B-B14F-4D97-AF65-F5344CB8AC3E}">
        <p14:creationId xmlns:p14="http://schemas.microsoft.com/office/powerpoint/2010/main" val="2372143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SVM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7040" y="1200151"/>
                <a:ext cx="6969760" cy="3394472"/>
              </a:xfrm>
            </p:spPr>
            <p:txBody>
              <a:bodyPr>
                <a:normAutofit/>
              </a:bodyPr>
              <a:lstStyle/>
              <a:p>
                <a:pPr>
                  <a:buClr>
                    <a:srgbClr val="595959"/>
                  </a:buClr>
                </a:pPr>
                <a:r>
                  <a:rPr lang="en-US" dirty="0"/>
                  <a:t>We want to maximize the margin to remove the scale invariant</a:t>
                </a:r>
              </a:p>
              <a:p>
                <a:pPr marL="0" indent="0">
                  <a:buClr>
                    <a:srgbClr val="595959"/>
                  </a:buClr>
                  <a:buNone/>
                </a:pPr>
                <a:endParaRPr lang="en-US" dirty="0"/>
              </a:p>
              <a:p>
                <a:pPr marL="0" indent="0">
                  <a:buClr>
                    <a:srgbClr val="595959"/>
                  </a:buClr>
                  <a:buNone/>
                </a:pPr>
                <a:r>
                  <a:rPr lang="en-US" b="0" dirty="0"/>
                  <a: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a:p>
                <a:pPr marL="0" indent="0">
                  <a:buClr>
                    <a:srgbClr val="595959"/>
                  </a:buClr>
                  <a:buNone/>
                </a:pPr>
                <a:endParaRPr lang="en-US" dirty="0"/>
              </a:p>
              <a:p>
                <a:pPr marL="0" indent="0">
                  <a:buClr>
                    <a:srgbClr val="595959"/>
                  </a:buClr>
                  <a:buNone/>
                </a:pPr>
                <a:r>
                  <a:rPr lang="en-US" b="0" dirty="0"/>
                  <a: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i="1" smtClean="0">
                        <a:latin typeface="Cambria Math" panose="02040503050406030204" pitchFamily="18" charset="0"/>
                      </a:rPr>
                      <m:t>𝑤</m:t>
                    </m:r>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oMath>
                </a14:m>
                <a:endParaRPr lang="en-US" dirty="0"/>
              </a:p>
              <a:p>
                <a:pPr marL="0" indent="0">
                  <a:buClr>
                    <a:srgbClr val="595959"/>
                  </a:buClr>
                  <a:buNone/>
                </a:pPr>
                <a:endParaRPr lang="en-US" dirty="0"/>
              </a:p>
              <a:p>
                <a:pPr marL="0" indent="0">
                  <a:buClr>
                    <a:srgbClr val="595959"/>
                  </a:buClr>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1</m:t>
                                    </m:r>
                                  </m:e>
                                  <m:e>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𝑟𝑒𝑔𝑖𝑜𝑛</m:t>
                                    </m:r>
                                    <m:r>
                                      <a:rPr lang="en-US" b="0" i="1" smtClean="0">
                                        <a:latin typeface="Cambria Math" panose="02040503050406030204" pitchFamily="18" charset="0"/>
                                      </a:rPr>
                                      <m:t>+1</m:t>
                                    </m:r>
                                  </m:e>
                                </m:mr>
                              </m:m>
                            </m:e>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1</m:t>
                                    </m:r>
                                  </m:e>
                                  <m:e>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𝑟𝑒𝑔𝑖𝑜𝑛</m:t>
                                    </m:r>
                                    <m:r>
                                      <a:rPr lang="en-US" b="0" i="1" smtClean="0">
                                        <a:latin typeface="Cambria Math" panose="02040503050406030204" pitchFamily="18" charset="0"/>
                                      </a:rPr>
                                      <m:t> −1</m:t>
                                    </m:r>
                                  </m:e>
                                </m:mr>
                              </m:m>
                            </m:e>
                          </m:eqArr>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7040" y="1200151"/>
                <a:ext cx="6969760" cy="3394472"/>
              </a:xfrm>
              <a:blipFill>
                <a:blip r:embed="rId2"/>
                <a:stretch>
                  <a:fillRect l="-3636" t="-373" b="-19776"/>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23C58B36-9B1D-D240-AB5E-DF80DACE03E3}"/>
              </a:ext>
            </a:extLst>
          </p:cNvPr>
          <p:cNvGrpSpPr/>
          <p:nvPr/>
        </p:nvGrpSpPr>
        <p:grpSpPr>
          <a:xfrm>
            <a:off x="6102041" y="1885260"/>
            <a:ext cx="2584759" cy="2516620"/>
            <a:chOff x="6102041" y="1885260"/>
            <a:chExt cx="2584759" cy="2516620"/>
          </a:xfrm>
        </p:grpSpPr>
        <p:pic>
          <p:nvPicPr>
            <p:cNvPr id="5" name="Content Placeholder 3">
              <a:extLst>
                <a:ext uri="{FF2B5EF4-FFF2-40B4-BE49-F238E27FC236}">
                  <a16:creationId xmlns:a16="http://schemas.microsoft.com/office/drawing/2014/main" id="{30DDD88F-E241-9744-BE59-580DE102BA2A}"/>
                </a:ext>
              </a:extLst>
            </p:cNvPr>
            <p:cNvPicPr>
              <a:picLocks noChangeAspect="1"/>
            </p:cNvPicPr>
            <p:nvPr/>
          </p:nvPicPr>
          <p:blipFill>
            <a:blip r:embed="rId3"/>
            <a:stretch>
              <a:fillRect/>
            </a:stretch>
          </p:blipFill>
          <p:spPr>
            <a:xfrm>
              <a:off x="6102041" y="1885260"/>
              <a:ext cx="2584759" cy="2516620"/>
            </a:xfrm>
            <a:prstGeom prst="rect">
              <a:avLst/>
            </a:prstGeom>
          </p:spPr>
        </p:pic>
        <p:sp>
          <p:nvSpPr>
            <p:cNvPr id="6" name="TextBox 5">
              <a:extLst>
                <a:ext uri="{FF2B5EF4-FFF2-40B4-BE49-F238E27FC236}">
                  <a16:creationId xmlns:a16="http://schemas.microsoft.com/office/drawing/2014/main" id="{BE33286A-9C7E-4A46-9E4C-F232BCE5C7DE}"/>
                </a:ext>
              </a:extLst>
            </p:cNvPr>
            <p:cNvSpPr txBox="1"/>
            <p:nvPr/>
          </p:nvSpPr>
          <p:spPr>
            <a:xfrm>
              <a:off x="6539026" y="2381700"/>
              <a:ext cx="1158950" cy="307777"/>
            </a:xfrm>
            <a:prstGeom prst="rect">
              <a:avLst/>
            </a:prstGeom>
            <a:noFill/>
          </p:spPr>
          <p:txBody>
            <a:bodyPr wrap="square" rtlCol="0">
              <a:spAutoFit/>
            </a:bodyPr>
            <a:lstStyle/>
            <a:p>
              <a:r>
                <a:rPr lang="en-US" sz="1400" dirty="0"/>
                <a:t>Region 1</a:t>
              </a:r>
            </a:p>
          </p:txBody>
        </p:sp>
        <p:sp>
          <p:nvSpPr>
            <p:cNvPr id="7" name="TextBox 6">
              <a:extLst>
                <a:ext uri="{FF2B5EF4-FFF2-40B4-BE49-F238E27FC236}">
                  <a16:creationId xmlns:a16="http://schemas.microsoft.com/office/drawing/2014/main" id="{78503EF5-C19A-B149-B5F4-78AFE8FBDACE}"/>
                </a:ext>
              </a:extLst>
            </p:cNvPr>
            <p:cNvSpPr txBox="1"/>
            <p:nvPr/>
          </p:nvSpPr>
          <p:spPr>
            <a:xfrm>
              <a:off x="7479484" y="3469752"/>
              <a:ext cx="1158950" cy="307777"/>
            </a:xfrm>
            <a:prstGeom prst="rect">
              <a:avLst/>
            </a:prstGeom>
            <a:noFill/>
          </p:spPr>
          <p:txBody>
            <a:bodyPr wrap="square" rtlCol="0">
              <a:spAutoFit/>
            </a:bodyPr>
            <a:lstStyle/>
            <a:p>
              <a:r>
                <a:rPr lang="en-US" sz="1400" dirty="0"/>
                <a:t>Region -1</a:t>
              </a:r>
            </a:p>
          </p:txBody>
        </p:sp>
        <p:sp>
          <p:nvSpPr>
            <p:cNvPr id="8" name="TextBox 7">
              <a:extLst>
                <a:ext uri="{FF2B5EF4-FFF2-40B4-BE49-F238E27FC236}">
                  <a16:creationId xmlns:a16="http://schemas.microsoft.com/office/drawing/2014/main" id="{77A11935-748F-A648-94C8-1F0C8AEB6E57}"/>
                </a:ext>
              </a:extLst>
            </p:cNvPr>
            <p:cNvSpPr txBox="1"/>
            <p:nvPr/>
          </p:nvSpPr>
          <p:spPr>
            <a:xfrm>
              <a:off x="6526103" y="3800464"/>
              <a:ext cx="650879" cy="307777"/>
            </a:xfrm>
            <a:prstGeom prst="rect">
              <a:avLst/>
            </a:prstGeom>
            <a:noFill/>
          </p:spPr>
          <p:txBody>
            <a:bodyPr wrap="square" rtlCol="0">
              <a:spAutoFit/>
            </a:bodyPr>
            <a:lstStyle/>
            <a:p>
              <a:r>
                <a:rPr lang="en-US" sz="1400" dirty="0"/>
                <a:t>f(x)=0</a:t>
              </a:r>
            </a:p>
          </p:txBody>
        </p:sp>
      </p:grpSp>
    </p:spTree>
    <p:extLst>
      <p:ext uri="{BB962C8B-B14F-4D97-AF65-F5344CB8AC3E}">
        <p14:creationId xmlns:p14="http://schemas.microsoft.com/office/powerpoint/2010/main" val="938292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SVM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7040" y="1200151"/>
                <a:ext cx="6969760" cy="3394472"/>
              </a:xfrm>
            </p:spPr>
            <p:txBody>
              <a:bodyPr>
                <a:normAutofit lnSpcReduction="10000"/>
              </a:bodyPr>
              <a:lstStyle/>
              <a:p>
                <a:pPr>
                  <a:buClr>
                    <a:srgbClr val="595959"/>
                  </a:buClr>
                </a:pPr>
                <a:r>
                  <a:rPr lang="en-US" dirty="0"/>
                  <a:t>We want to maximize the margin to remove the scale invariant</a:t>
                </a:r>
              </a:p>
              <a:p>
                <a:pPr marL="0" indent="0">
                  <a:buClr>
                    <a:srgbClr val="595959"/>
                  </a:buClr>
                  <a:buNone/>
                </a:pPr>
                <a:endParaRPr lang="en-US" dirty="0"/>
              </a:p>
              <a:p>
                <a:pPr marL="0" indent="0">
                  <a:buClr>
                    <a:srgbClr val="595959"/>
                  </a:buClr>
                  <a:buNone/>
                </a:pPr>
                <a:r>
                  <a:rPr lang="en-US" dirty="0"/>
                  <a:t>	</a:t>
                </a:r>
                <a14:m>
                  <m:oMath xmlns:m="http://schemas.openxmlformats.org/officeDocument/2006/math">
                    <m:r>
                      <m:rPr>
                        <m:sty m:val="p"/>
                      </m:rPr>
                      <a:rPr lang="en-US" b="0" i="0" smtClean="0">
                        <a:latin typeface="Cambria Math" panose="02040503050406030204" pitchFamily="18" charset="0"/>
                      </a:rPr>
                      <m:t>w</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=−1</m:t>
                    </m:r>
                  </m:oMath>
                </a14:m>
                <a:endParaRPr lang="en-US" dirty="0"/>
              </a:p>
              <a:p>
                <a:pPr marL="0" indent="0">
                  <a:buClr>
                    <a:srgbClr val="595959"/>
                  </a:buClr>
                  <a:buNone/>
                </a:pPr>
                <a:r>
                  <a:rPr lang="en-US" dirty="0"/>
                  <a: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𝑤</m:t>
                        </m:r>
                        <m:r>
                          <a:rPr lang="en-US" i="1">
                            <a:latin typeface="Cambria Math" panose="02040503050406030204" pitchFamily="18" charset="0"/>
                          </a:rPr>
                          <m:t>𝑥</m:t>
                        </m:r>
                      </m:e>
                      <m:sup>
                        <m:r>
                          <a:rPr lang="en-US" i="1">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=1</m:t>
                    </m:r>
                  </m:oMath>
                </a14:m>
                <a:endParaRPr lang="en-US" dirty="0"/>
              </a:p>
              <a:p>
                <a:pPr marL="0" indent="0">
                  <a:buClr>
                    <a:srgbClr val="595959"/>
                  </a:buClr>
                  <a:buNone/>
                </a:pP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𝑟𝑤</m:t>
                    </m:r>
                  </m:oMath>
                </a14:m>
                <a:endParaRPr lang="en-US" dirty="0"/>
              </a:p>
              <a:p>
                <a:pPr marL="0" indent="0">
                  <a:buClr>
                    <a:srgbClr val="595959"/>
                  </a:buClr>
                  <a:buNone/>
                </a:pPr>
                <a:endParaRPr lang="en-US" dirty="0"/>
              </a:p>
              <a:p>
                <a:pPr marL="0" indent="0">
                  <a:buClr>
                    <a:srgbClr val="595959"/>
                  </a:buClr>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𝑤</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𝑟𝑤</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=+1</m:t>
                      </m:r>
                    </m:oMath>
                  </m:oMathPara>
                </a14:m>
                <a:endParaRPr lang="en-US" b="0" dirty="0"/>
              </a:p>
              <a:p>
                <a:pPr marL="0" indent="0">
                  <a:buClr>
                    <a:srgbClr val="595959"/>
                  </a:buClr>
                  <a:buNone/>
                </a:pPr>
                <a:r>
                  <a:rPr lang="en-US" dirty="0"/>
                  <a:t>    </a:t>
                </a:r>
                <a14:m>
                  <m:oMath xmlns:m="http://schemas.openxmlformats.org/officeDocument/2006/math">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sSup>
                      <m:sSupPr>
                        <m:ctrlPr>
                          <a:rPr lang="en-US" i="1" smtClean="0">
                            <a:latin typeface="Cambria Math" panose="02040503050406030204" pitchFamily="18" charset="0"/>
                          </a:rPr>
                        </m:ctrlPr>
                      </m:sSupPr>
                      <m:e>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𝑤</m:t>
                            </m:r>
                          </m:e>
                        </m:d>
                      </m:e>
                      <m:sup>
                        <m:r>
                          <a:rPr lang="en-US" b="0" i="1" smtClean="0">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=+1</m:t>
                    </m:r>
                  </m:oMath>
                </a14:m>
                <a:endParaRPr lang="en-US" dirty="0"/>
              </a:p>
              <a:p>
                <a:pPr marL="0" indent="0">
                  <a:buClr>
                    <a:srgbClr val="595959"/>
                  </a:buClr>
                  <a:buNone/>
                </a:pPr>
                <a:r>
                  <a:rPr lang="en-US" dirty="0"/>
                  <a:t>    </a:t>
                </a:r>
                <a14:m>
                  <m:oMath xmlns:m="http://schemas.openxmlformats.org/officeDocument/2006/math">
                    <m:r>
                      <a:rPr lang="en-US" i="1">
                        <a:latin typeface="Cambria Math" panose="02040503050406030204" pitchFamily="18" charset="0"/>
                      </a:rPr>
                      <m:t>𝑟</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𝑤</m:t>
                            </m:r>
                          </m:e>
                        </m:d>
                      </m:e>
                      <m:sup>
                        <m:r>
                          <a:rPr lang="en-US" i="1">
                            <a:latin typeface="Cambria Math" panose="02040503050406030204" pitchFamily="18" charset="0"/>
                          </a:rPr>
                          <m:t>2</m:t>
                        </m:r>
                      </m:sup>
                    </m:sSup>
                    <m:r>
                      <a:rPr lang="en-US" b="0" i="1" smtClean="0">
                        <a:latin typeface="Cambria Math" panose="02040503050406030204" pitchFamily="18" charset="0"/>
                      </a:rPr>
                      <m:t>−1</m:t>
                    </m:r>
                    <m:r>
                      <a:rPr lang="en-US" i="1">
                        <a:latin typeface="Cambria Math" panose="02040503050406030204" pitchFamily="18" charset="0"/>
                      </a:rPr>
                      <m:t>=+1</m:t>
                    </m:r>
                  </m:oMath>
                </a14:m>
                <a:endParaRPr lang="en-US" dirty="0"/>
              </a:p>
              <a:p>
                <a:pPr marL="0" indent="0">
                  <a:buClr>
                    <a:srgbClr val="595959"/>
                  </a:buClr>
                  <a:buNone/>
                </a:pPr>
                <a:r>
                  <a:rPr lang="en-US" dirty="0">
                    <a:solidFill>
                      <a:srgbClr val="FF0000"/>
                    </a:solidFill>
                  </a:rPr>
                  <a:t>	</a:t>
                </a:r>
                <a14:m>
                  <m:oMath xmlns:m="http://schemas.openxmlformats.org/officeDocument/2006/math">
                    <m:r>
                      <a:rPr lang="en-US" i="1" smtClean="0">
                        <a:solidFill>
                          <a:srgbClr val="FF0000"/>
                        </a:solidFill>
                        <a:latin typeface="Cambria Math" panose="02040503050406030204" pitchFamily="18" charset="0"/>
                      </a:rPr>
                      <m:t>𝑟</m:t>
                    </m:r>
                    <m:r>
                      <a:rPr lang="en-US" b="0" i="1" smtClean="0">
                        <a:solidFill>
                          <a:srgbClr val="FF0000"/>
                        </a:solidFill>
                        <a:latin typeface="Cambria Math" panose="02040503050406030204" pitchFamily="18" charset="0"/>
                      </a:rPr>
                      <m:t>=</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2</m:t>
                        </m:r>
                      </m:num>
                      <m:den>
                        <m:sSup>
                          <m:sSupPr>
                            <m:ctrlPr>
                              <a:rPr lang="en-US" i="1">
                                <a:solidFill>
                                  <a:srgbClr val="FF0000"/>
                                </a:solidFill>
                                <a:latin typeface="Cambria Math" panose="02040503050406030204" pitchFamily="18" charset="0"/>
                              </a:rPr>
                            </m:ctrlPr>
                          </m:sSupPr>
                          <m:e>
                            <m:d>
                              <m:dPr>
                                <m:begChr m:val="‖"/>
                                <m:endChr m:val="‖"/>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𝑤</m:t>
                                </m:r>
                              </m:e>
                            </m:d>
                          </m:e>
                          <m:sup>
                            <m:r>
                              <a:rPr lang="en-US" i="1">
                                <a:solidFill>
                                  <a:srgbClr val="FF0000"/>
                                </a:solidFill>
                                <a:latin typeface="Cambria Math" panose="02040503050406030204" pitchFamily="18" charset="0"/>
                              </a:rPr>
                              <m:t>2</m:t>
                            </m:r>
                          </m:sup>
                        </m:sSup>
                      </m:den>
                    </m:f>
                  </m:oMath>
                </a14:m>
                <a:endParaRPr lang="en-US" dirty="0"/>
              </a:p>
              <a:p>
                <a:pPr marL="0" indent="0">
                  <a:buClr>
                    <a:srgbClr val="595959"/>
                  </a:buClr>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𝑀𝑎𝑟𝑔𝑖𝑛</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𝑟𝑤</m:t>
                          </m:r>
                        </m:e>
                      </m:d>
                      <m:r>
                        <a:rPr lang="en-US" b="0" i="1" smtClean="0">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2</m:t>
                          </m:r>
                        </m:num>
                        <m:den>
                          <m:rad>
                            <m:radPr>
                              <m:degHide m:val="on"/>
                              <m:ctrlPr>
                                <a:rPr lang="en-US" i="1" smtClean="0">
                                  <a:solidFill>
                                    <a:srgbClr val="FF0000"/>
                                  </a:solidFill>
                                  <a:latin typeface="Cambria Math" panose="02040503050406030204" pitchFamily="18" charset="0"/>
                                </a:rPr>
                              </m:ctrlPr>
                            </m:radPr>
                            <m:deg/>
                            <m:e>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𝑤</m:t>
                                  </m:r>
                                </m:e>
                                <m:sup>
                                  <m:r>
                                    <a:rPr lang="en-US" b="0" i="1" smtClean="0">
                                      <a:solidFill>
                                        <a:srgbClr val="FF0000"/>
                                      </a:solidFill>
                                      <a:latin typeface="Cambria Math" panose="02040503050406030204" pitchFamily="18" charset="0"/>
                                    </a:rPr>
                                    <m:t>𝑇</m:t>
                                  </m:r>
                                </m:sup>
                              </m:sSup>
                              <m:r>
                                <a:rPr lang="en-US" b="0" i="1" smtClean="0">
                                  <a:solidFill>
                                    <a:srgbClr val="FF0000"/>
                                  </a:solidFill>
                                  <a:latin typeface="Cambria Math" panose="02040503050406030204" pitchFamily="18" charset="0"/>
                                </a:rPr>
                                <m:t>𝑤</m:t>
                              </m:r>
                            </m:e>
                          </m:rad>
                        </m:den>
                      </m:f>
                    </m:oMath>
                  </m:oMathPara>
                </a14:m>
                <a:endParaRPr lang="en-US" dirty="0"/>
              </a:p>
              <a:p>
                <a:pPr marL="0" indent="0">
                  <a:buClr>
                    <a:srgbClr val="595959"/>
                  </a:buClr>
                  <a:buNone/>
                </a:pPr>
                <a:endParaRPr lang="en-US" dirty="0"/>
              </a:p>
              <a:p>
                <a:pPr marL="0" indent="0">
                  <a:buClr>
                    <a:srgbClr val="595959"/>
                  </a:buCl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7040" y="1200151"/>
                <a:ext cx="6969760" cy="3394472"/>
              </a:xfrm>
              <a:blipFill>
                <a:blip r:embed="rId2"/>
                <a:stretch>
                  <a:fillRect l="-364" t="-1119"/>
                </a:stretch>
              </a:blipFill>
            </p:spPr>
            <p:txBody>
              <a:bodyPr/>
              <a:lstStyle/>
              <a:p>
                <a:r>
                  <a:rPr lang="en-US">
                    <a:noFill/>
                  </a:rPr>
                  <a:t> </a:t>
                </a:r>
              </a:p>
            </p:txBody>
          </p:sp>
        </mc:Fallback>
      </mc:AlternateContent>
      <p:grpSp>
        <p:nvGrpSpPr>
          <p:cNvPr id="23" name="Group 22">
            <a:extLst>
              <a:ext uri="{FF2B5EF4-FFF2-40B4-BE49-F238E27FC236}">
                <a16:creationId xmlns:a16="http://schemas.microsoft.com/office/drawing/2014/main" id="{DFF46D7A-5F15-0444-B1A9-1F3D252658C3}"/>
              </a:ext>
            </a:extLst>
          </p:cNvPr>
          <p:cNvGrpSpPr/>
          <p:nvPr/>
        </p:nvGrpSpPr>
        <p:grpSpPr>
          <a:xfrm>
            <a:off x="5414596" y="1571852"/>
            <a:ext cx="3037378" cy="2606744"/>
            <a:chOff x="5180670" y="1571851"/>
            <a:chExt cx="3037378" cy="2936353"/>
          </a:xfrm>
        </p:grpSpPr>
        <p:pic>
          <p:nvPicPr>
            <p:cNvPr id="9" name="Picture 2" descr="SVM_3">
              <a:extLst>
                <a:ext uri="{FF2B5EF4-FFF2-40B4-BE49-F238E27FC236}">
                  <a16:creationId xmlns:a16="http://schemas.microsoft.com/office/drawing/2014/main" id="{CBE61D9D-1A01-0C4C-A9C6-58EDE9EFDAAD}"/>
                </a:ext>
              </a:extLst>
            </p:cNvPr>
            <p:cNvPicPr>
              <a:picLocks noChangeAspect="1" noChangeArrowheads="1"/>
            </p:cNvPicPr>
            <p:nvPr/>
          </p:nvPicPr>
          <p:blipFill>
            <a:blip r:embed="rId3"/>
            <a:srcRect/>
            <a:stretch>
              <a:fillRect/>
            </a:stretch>
          </p:blipFill>
          <p:spPr bwMode="auto">
            <a:xfrm>
              <a:off x="5180670" y="1571851"/>
              <a:ext cx="3037378" cy="2936353"/>
            </a:xfrm>
            <a:prstGeom prst="rect">
              <a:avLst/>
            </a:prstGeom>
            <a:noFill/>
          </p:spPr>
        </p:pic>
        <p:cxnSp>
          <p:nvCxnSpPr>
            <p:cNvPr id="14" name="Straight Arrow Connector 13">
              <a:extLst>
                <a:ext uri="{FF2B5EF4-FFF2-40B4-BE49-F238E27FC236}">
                  <a16:creationId xmlns:a16="http://schemas.microsoft.com/office/drawing/2014/main" id="{AA214EA7-2D1F-8245-9156-67B5F4706A10}"/>
                </a:ext>
              </a:extLst>
            </p:cNvPr>
            <p:cNvCxnSpPr/>
            <p:nvPr/>
          </p:nvCxnSpPr>
          <p:spPr>
            <a:xfrm>
              <a:off x="6464595" y="3115340"/>
              <a:ext cx="297712" cy="170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A5512E5E-31D7-3649-A6B6-8CFF3D4F165F}"/>
                </a:ext>
              </a:extLst>
            </p:cNvPr>
            <p:cNvCxnSpPr/>
            <p:nvPr/>
          </p:nvCxnSpPr>
          <p:spPr>
            <a:xfrm>
              <a:off x="6804836" y="2392326"/>
              <a:ext cx="329609" cy="18075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20D7DB2F-C13B-D148-AA1E-7BF0087D4EA4}"/>
                </a:ext>
              </a:extLst>
            </p:cNvPr>
            <p:cNvSpPr txBox="1"/>
            <p:nvPr/>
          </p:nvSpPr>
          <p:spPr>
            <a:xfrm rot="1664829">
              <a:off x="6732766" y="2296358"/>
              <a:ext cx="914400" cy="276999"/>
            </a:xfrm>
            <a:prstGeom prst="rect">
              <a:avLst/>
            </a:prstGeom>
            <a:noFill/>
          </p:spPr>
          <p:txBody>
            <a:bodyPr wrap="square" rtlCol="0">
              <a:spAutoFit/>
            </a:bodyPr>
            <a:lstStyle/>
            <a:p>
              <a:r>
                <a:rPr lang="en-US" sz="1200" dirty="0"/>
                <a:t>margin</a:t>
              </a:r>
            </a:p>
          </p:txBody>
        </p:sp>
        <p:sp>
          <p:nvSpPr>
            <p:cNvPr id="19" name="TextBox 18">
              <a:extLst>
                <a:ext uri="{FF2B5EF4-FFF2-40B4-BE49-F238E27FC236}">
                  <a16:creationId xmlns:a16="http://schemas.microsoft.com/office/drawing/2014/main" id="{4640E3F1-AB88-5A4F-995A-C05A72332124}"/>
                </a:ext>
              </a:extLst>
            </p:cNvPr>
            <p:cNvSpPr txBox="1"/>
            <p:nvPr/>
          </p:nvSpPr>
          <p:spPr>
            <a:xfrm rot="1958415">
              <a:off x="6384851" y="3131571"/>
              <a:ext cx="457200" cy="307777"/>
            </a:xfrm>
            <a:prstGeom prst="rect">
              <a:avLst/>
            </a:prstGeom>
            <a:noFill/>
          </p:spPr>
          <p:txBody>
            <a:bodyPr wrap="square" rtlCol="0">
              <a:spAutoFit/>
            </a:bodyPr>
            <a:lstStyle/>
            <a:p>
              <a:r>
                <a:rPr lang="en-US" sz="1400" dirty="0" err="1"/>
                <a:t>rw</a:t>
              </a:r>
              <a:endParaRPr lang="en-US" sz="1400" dirty="0"/>
            </a:p>
          </p:txBody>
        </p:sp>
        <p:sp>
          <p:nvSpPr>
            <p:cNvPr id="20" name="TextBox 19">
              <a:extLst>
                <a:ext uri="{FF2B5EF4-FFF2-40B4-BE49-F238E27FC236}">
                  <a16:creationId xmlns:a16="http://schemas.microsoft.com/office/drawing/2014/main" id="{FDDEBE42-BEFD-4B43-85C1-67EDB0365B8F}"/>
                </a:ext>
              </a:extLst>
            </p:cNvPr>
            <p:cNvSpPr txBox="1"/>
            <p:nvPr/>
          </p:nvSpPr>
          <p:spPr>
            <a:xfrm rot="1945245">
              <a:off x="5503714" y="3788098"/>
              <a:ext cx="723015" cy="276999"/>
            </a:xfrm>
            <a:prstGeom prst="rect">
              <a:avLst/>
            </a:prstGeom>
            <a:noFill/>
          </p:spPr>
          <p:txBody>
            <a:bodyPr wrap="square" rtlCol="0">
              <a:spAutoFit/>
            </a:bodyPr>
            <a:lstStyle/>
            <a:p>
              <a:r>
                <a:rPr lang="en-US" sz="1200" dirty="0"/>
                <a:t>f(x)=1</a:t>
              </a:r>
            </a:p>
          </p:txBody>
        </p:sp>
        <p:sp>
          <p:nvSpPr>
            <p:cNvPr id="21" name="TextBox 20">
              <a:extLst>
                <a:ext uri="{FF2B5EF4-FFF2-40B4-BE49-F238E27FC236}">
                  <a16:creationId xmlns:a16="http://schemas.microsoft.com/office/drawing/2014/main" id="{067B92E5-DFD9-4046-807D-4B99528F011E}"/>
                </a:ext>
              </a:extLst>
            </p:cNvPr>
            <p:cNvSpPr txBox="1"/>
            <p:nvPr/>
          </p:nvSpPr>
          <p:spPr>
            <a:xfrm rot="1945245">
              <a:off x="6139779" y="4180951"/>
              <a:ext cx="723015" cy="276999"/>
            </a:xfrm>
            <a:prstGeom prst="rect">
              <a:avLst/>
            </a:prstGeom>
            <a:noFill/>
          </p:spPr>
          <p:txBody>
            <a:bodyPr wrap="square" rtlCol="0">
              <a:spAutoFit/>
            </a:bodyPr>
            <a:lstStyle/>
            <a:p>
              <a:r>
                <a:rPr lang="en-US" sz="1200" dirty="0"/>
                <a:t>f(x)=-1</a:t>
              </a:r>
            </a:p>
          </p:txBody>
        </p:sp>
        <p:sp>
          <p:nvSpPr>
            <p:cNvPr id="22" name="TextBox 21">
              <a:extLst>
                <a:ext uri="{FF2B5EF4-FFF2-40B4-BE49-F238E27FC236}">
                  <a16:creationId xmlns:a16="http://schemas.microsoft.com/office/drawing/2014/main" id="{7B234B8E-4A4E-0B48-9466-8EB8A3430512}"/>
                </a:ext>
              </a:extLst>
            </p:cNvPr>
            <p:cNvSpPr txBox="1"/>
            <p:nvPr/>
          </p:nvSpPr>
          <p:spPr>
            <a:xfrm rot="1945245">
              <a:off x="7066379" y="1766214"/>
              <a:ext cx="723015" cy="276999"/>
            </a:xfrm>
            <a:prstGeom prst="rect">
              <a:avLst/>
            </a:prstGeom>
            <a:noFill/>
          </p:spPr>
          <p:txBody>
            <a:bodyPr wrap="square" rtlCol="0">
              <a:spAutoFit/>
            </a:bodyPr>
            <a:lstStyle/>
            <a:p>
              <a:r>
                <a:rPr lang="en-US" sz="1200" dirty="0"/>
                <a:t>f(x)=0</a:t>
              </a:r>
            </a:p>
          </p:txBody>
        </p:sp>
      </p:grpSp>
    </p:spTree>
    <p:extLst>
      <p:ext uri="{BB962C8B-B14F-4D97-AF65-F5344CB8AC3E}">
        <p14:creationId xmlns:p14="http://schemas.microsoft.com/office/powerpoint/2010/main" val="1662150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SVM-kernel trick</a:t>
            </a:r>
          </a:p>
        </p:txBody>
      </p:sp>
      <p:sp>
        <p:nvSpPr>
          <p:cNvPr id="3" name="Content Placeholder 2"/>
          <p:cNvSpPr>
            <a:spLocks noGrp="1"/>
          </p:cNvSpPr>
          <p:nvPr>
            <p:ph idx="1"/>
          </p:nvPr>
        </p:nvSpPr>
        <p:spPr>
          <a:xfrm>
            <a:off x="1791468" y="1137660"/>
            <a:ext cx="6969760" cy="3394472"/>
          </a:xfrm>
        </p:spPr>
        <p:txBody>
          <a:bodyPr>
            <a:normAutofit/>
          </a:bodyPr>
          <a:lstStyle/>
          <a:p>
            <a:pPr marL="0" indent="0">
              <a:buClr>
                <a:srgbClr val="595959"/>
              </a:buClr>
              <a:buNone/>
            </a:pPr>
            <a:endParaRPr lang="en-US" dirty="0"/>
          </a:p>
          <a:p>
            <a:pPr marL="0" indent="0">
              <a:buClr>
                <a:srgbClr val="595959"/>
              </a:buClr>
              <a:buNone/>
            </a:pPr>
            <a:endParaRPr lang="en-US" dirty="0"/>
          </a:p>
        </p:txBody>
      </p:sp>
      <p:pic>
        <p:nvPicPr>
          <p:cNvPr id="5" name="Picture 4">
            <a:extLst>
              <a:ext uri="{FF2B5EF4-FFF2-40B4-BE49-F238E27FC236}">
                <a16:creationId xmlns:a16="http://schemas.microsoft.com/office/drawing/2014/main" id="{DC3B9146-6C6B-A44B-A12D-A43C617D0289}"/>
              </a:ext>
            </a:extLst>
          </p:cNvPr>
          <p:cNvPicPr>
            <a:picLocks noChangeAspect="1"/>
          </p:cNvPicPr>
          <p:nvPr/>
        </p:nvPicPr>
        <p:blipFill>
          <a:blip r:embed="rId2"/>
          <a:stretch>
            <a:fillRect/>
          </a:stretch>
        </p:blipFill>
        <p:spPr>
          <a:xfrm>
            <a:off x="2589324" y="1924492"/>
            <a:ext cx="5746602" cy="2756501"/>
          </a:xfrm>
          <a:prstGeom prst="rect">
            <a:avLst/>
          </a:prstGeom>
        </p:spPr>
      </p:pic>
      <p:sp>
        <p:nvSpPr>
          <p:cNvPr id="24" name="Content Placeholder 2">
            <a:extLst>
              <a:ext uri="{FF2B5EF4-FFF2-40B4-BE49-F238E27FC236}">
                <a16:creationId xmlns:a16="http://schemas.microsoft.com/office/drawing/2014/main" id="{FAE1F146-F790-C044-ABA2-78CA69836398}"/>
              </a:ext>
            </a:extLst>
          </p:cNvPr>
          <p:cNvSpPr txBox="1">
            <a:spLocks/>
          </p:cNvSpPr>
          <p:nvPr/>
        </p:nvSpPr>
        <p:spPr>
          <a:xfrm>
            <a:off x="1791468" y="1212091"/>
            <a:ext cx="6969760" cy="33944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16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595959"/>
              </a:buClr>
            </a:pPr>
            <a:r>
              <a:rPr lang="en-US" dirty="0"/>
              <a:t>The hyperplane which separate the planes might be a non linear function such as </a:t>
            </a:r>
            <a:r>
              <a:rPr lang="en-US" dirty="0" err="1"/>
              <a:t>xy</a:t>
            </a:r>
            <a:r>
              <a:rPr lang="en-US" dirty="0"/>
              <a:t>, y</a:t>
            </a:r>
            <a:r>
              <a:rPr lang="en-US" baseline="30000" dirty="0"/>
              <a:t>2 </a:t>
            </a:r>
            <a:r>
              <a:rPr lang="en-US" dirty="0"/>
              <a:t>+x</a:t>
            </a:r>
            <a:r>
              <a:rPr lang="en-US" baseline="30000" dirty="0"/>
              <a:t>2</a:t>
            </a:r>
            <a:r>
              <a:rPr lang="en-US" dirty="0"/>
              <a:t>,…</a:t>
            </a:r>
          </a:p>
          <a:p>
            <a:pPr marL="0" indent="0">
              <a:buClr>
                <a:srgbClr val="595959"/>
              </a:buClr>
              <a:buFont typeface="Arial"/>
              <a:buNone/>
            </a:pPr>
            <a:endParaRPr lang="en-US" dirty="0"/>
          </a:p>
          <a:p>
            <a:pPr marL="0" indent="0">
              <a:buClr>
                <a:srgbClr val="595959"/>
              </a:buClr>
              <a:buFont typeface="Arial"/>
              <a:buNone/>
            </a:pPr>
            <a:endParaRPr lang="en-US" dirty="0"/>
          </a:p>
          <a:p>
            <a:pPr marL="0" indent="0">
              <a:buClr>
                <a:srgbClr val="595959"/>
              </a:buClr>
              <a:buFont typeface="Arial"/>
              <a:buNone/>
            </a:pPr>
            <a:endParaRPr lang="en-US" dirty="0"/>
          </a:p>
        </p:txBody>
      </p:sp>
    </p:spTree>
    <p:extLst>
      <p:ext uri="{BB962C8B-B14F-4D97-AF65-F5344CB8AC3E}">
        <p14:creationId xmlns:p14="http://schemas.microsoft.com/office/powerpoint/2010/main" val="2739779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Sentiment analysis</a:t>
            </a:r>
            <a:endParaRPr lang="en-US" dirty="0"/>
          </a:p>
        </p:txBody>
      </p:sp>
      <p:sp>
        <p:nvSpPr>
          <p:cNvPr id="3" name="Content Placeholder 2"/>
          <p:cNvSpPr>
            <a:spLocks noGrp="1"/>
          </p:cNvSpPr>
          <p:nvPr>
            <p:ph idx="1"/>
          </p:nvPr>
        </p:nvSpPr>
        <p:spPr/>
        <p:txBody>
          <a:bodyPr/>
          <a:lstStyle/>
          <a:p>
            <a:pPr>
              <a:buClr>
                <a:srgbClr val="595959"/>
              </a:buClr>
            </a:pPr>
            <a:r>
              <a:rPr lang="en-US" dirty="0"/>
              <a:t>Sentiment analysis is a binary label method. The purpose of the sentiment analysis is to be able to automatically classify a tweet as a positive or negative sentiment.</a:t>
            </a:r>
          </a:p>
          <a:p>
            <a:pPr>
              <a:spcBef>
                <a:spcPts val="1300"/>
              </a:spcBef>
              <a:buClr>
                <a:srgbClr val="595959"/>
              </a:buClr>
            </a:pPr>
            <a:endParaRPr lang="en-US" dirty="0"/>
          </a:p>
          <a:p>
            <a:pPr>
              <a:spcBef>
                <a:spcPts val="1300"/>
              </a:spcBef>
              <a:buClr>
                <a:srgbClr val="595959"/>
              </a:buClr>
            </a:pPr>
            <a:r>
              <a:rPr lang="en-US" dirty="0"/>
              <a:t>First we should train the classifier using the manually classified tweets</a:t>
            </a:r>
            <a:r>
              <a:rPr lang="en-US" dirty="0">
                <a:solidFill>
                  <a:srgbClr val="595959"/>
                </a:solidFill>
              </a:rPr>
              <a:t>.</a:t>
            </a:r>
          </a:p>
        </p:txBody>
      </p:sp>
    </p:spTree>
    <p:extLst>
      <p:ext uri="{BB962C8B-B14F-4D97-AF65-F5344CB8AC3E}">
        <p14:creationId xmlns:p14="http://schemas.microsoft.com/office/powerpoint/2010/main" val="318971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a:t>
            </a:r>
          </a:p>
        </p:txBody>
      </p:sp>
      <p:sp>
        <p:nvSpPr>
          <p:cNvPr id="3" name="Content Placeholder 2"/>
          <p:cNvSpPr>
            <a:spLocks noGrp="1"/>
          </p:cNvSpPr>
          <p:nvPr>
            <p:ph idx="1"/>
          </p:nvPr>
        </p:nvSpPr>
        <p:spPr/>
        <p:txBody>
          <a:bodyPr/>
          <a:lstStyle/>
          <a:p>
            <a:pPr>
              <a:buNone/>
            </a:pPr>
            <a:r>
              <a:rPr lang="en-US" dirty="0"/>
              <a:t>This is </a:t>
            </a:r>
            <a:r>
              <a:rPr lang="en-US" dirty="0">
                <a:solidFill>
                  <a:srgbClr val="FF0000"/>
                </a:solidFill>
              </a:rPr>
              <a:t>good </a:t>
            </a:r>
            <a:r>
              <a:rPr lang="en-US" dirty="0"/>
              <a:t>book </a:t>
            </a:r>
            <a:r>
              <a:rPr lang="en-US" dirty="0">
                <a:sym typeface="Wingdings" panose="05000000000000000000" pitchFamily="2" charset="2"/>
              </a:rPr>
              <a:t></a:t>
            </a:r>
            <a:r>
              <a:rPr lang="en-US" dirty="0"/>
              <a:t>  Positive</a:t>
            </a:r>
          </a:p>
          <a:p>
            <a:pPr>
              <a:spcBef>
                <a:spcPts val="1300"/>
              </a:spcBef>
              <a:buNone/>
            </a:pPr>
            <a:r>
              <a:rPr lang="en-US" dirty="0"/>
              <a:t>This is </a:t>
            </a:r>
            <a:r>
              <a:rPr lang="en-US" dirty="0">
                <a:solidFill>
                  <a:srgbClr val="FF0000"/>
                </a:solidFill>
              </a:rPr>
              <a:t>good </a:t>
            </a:r>
            <a:r>
              <a:rPr lang="en-US" dirty="0"/>
              <a:t>book and I </a:t>
            </a:r>
            <a:r>
              <a:rPr lang="en-US" dirty="0">
                <a:solidFill>
                  <a:srgbClr val="FF0000"/>
                </a:solidFill>
              </a:rPr>
              <a:t>like </a:t>
            </a:r>
            <a:r>
              <a:rPr lang="en-US" dirty="0"/>
              <a:t>it </a:t>
            </a:r>
            <a:r>
              <a:rPr lang="en-US" dirty="0">
                <a:sym typeface="Wingdings" panose="05000000000000000000" pitchFamily="2" charset="2"/>
              </a:rPr>
              <a:t></a:t>
            </a:r>
            <a:r>
              <a:rPr lang="en-US" dirty="0"/>
              <a:t> More positive</a:t>
            </a:r>
          </a:p>
          <a:p>
            <a:pPr>
              <a:spcBef>
                <a:spcPts val="1300"/>
              </a:spcBef>
              <a:buNone/>
            </a:pPr>
            <a:r>
              <a:rPr lang="en-US" dirty="0"/>
              <a:t>This is </a:t>
            </a:r>
            <a:r>
              <a:rPr lang="en-US" dirty="0">
                <a:solidFill>
                  <a:srgbClr val="FF0000"/>
                </a:solidFill>
              </a:rPr>
              <a:t>bad </a:t>
            </a:r>
            <a:r>
              <a:rPr lang="en-US" dirty="0"/>
              <a:t>book </a:t>
            </a:r>
            <a:r>
              <a:rPr lang="en-US" dirty="0">
                <a:sym typeface="Wingdings" panose="05000000000000000000" pitchFamily="2" charset="2"/>
              </a:rPr>
              <a:t></a:t>
            </a:r>
            <a:r>
              <a:rPr lang="en-US" dirty="0"/>
              <a:t> Negative</a:t>
            </a:r>
          </a:p>
          <a:p>
            <a:pPr>
              <a:spcBef>
                <a:spcPts val="1300"/>
              </a:spcBef>
              <a:buNone/>
            </a:pPr>
            <a:r>
              <a:rPr lang="en-US" dirty="0"/>
              <a:t>The first chapter is </a:t>
            </a:r>
            <a:r>
              <a:rPr lang="en-US" dirty="0">
                <a:solidFill>
                  <a:srgbClr val="FF0000"/>
                </a:solidFill>
              </a:rPr>
              <a:t>good </a:t>
            </a:r>
            <a:r>
              <a:rPr lang="en-US" dirty="0"/>
              <a:t>but the rest is </a:t>
            </a:r>
            <a:r>
              <a:rPr lang="en-US" dirty="0">
                <a:solidFill>
                  <a:srgbClr val="FF0000"/>
                </a:solidFill>
              </a:rPr>
              <a:t>terrible </a:t>
            </a:r>
            <a:r>
              <a:rPr lang="en-US" dirty="0">
                <a:sym typeface="Wingdings" panose="05000000000000000000" pitchFamily="2" charset="2"/>
              </a:rPr>
              <a:t></a:t>
            </a:r>
            <a:r>
              <a:rPr lang="en-US" dirty="0"/>
              <a:t> Negative</a:t>
            </a:r>
          </a:p>
        </p:txBody>
      </p:sp>
    </p:spTree>
    <p:extLst>
      <p:ext uri="{BB962C8B-B14F-4D97-AF65-F5344CB8AC3E}">
        <p14:creationId xmlns:p14="http://schemas.microsoft.com/office/powerpoint/2010/main" val="163926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Sentiment Dictionary</a:t>
            </a:r>
            <a:endParaRPr lang="en-US" dirty="0"/>
          </a:p>
        </p:txBody>
      </p:sp>
      <p:sp>
        <p:nvSpPr>
          <p:cNvPr id="3" name="Content Placeholder 2"/>
          <p:cNvSpPr>
            <a:spLocks noGrp="1"/>
          </p:cNvSpPr>
          <p:nvPr>
            <p:ph idx="1"/>
          </p:nvPr>
        </p:nvSpPr>
        <p:spPr/>
        <p:txBody>
          <a:bodyPr/>
          <a:lstStyle/>
          <a:p>
            <a:pPr marL="34290" indent="0">
              <a:buClr>
                <a:srgbClr val="595959"/>
              </a:buClr>
              <a:buNone/>
            </a:pPr>
            <a:r>
              <a:rPr lang="en-US" dirty="0">
                <a:solidFill>
                  <a:srgbClr val="FF0000"/>
                </a:solidFill>
              </a:rPr>
              <a:t>Good       </a:t>
            </a:r>
            <a:r>
              <a:rPr lang="en-US" dirty="0">
                <a:solidFill>
                  <a:srgbClr val="FF0000"/>
                </a:solidFill>
                <a:sym typeface="Wingdings" panose="05000000000000000000" pitchFamily="2" charset="2"/>
              </a:rPr>
              <a:t></a:t>
            </a:r>
            <a:r>
              <a:rPr lang="en-US" dirty="0">
                <a:solidFill>
                  <a:srgbClr val="595959"/>
                </a:solidFill>
              </a:rPr>
              <a:t>    2</a:t>
            </a:r>
            <a:endParaRPr lang="en-US" dirty="0"/>
          </a:p>
          <a:p>
            <a:pPr>
              <a:spcBef>
                <a:spcPts val="1300"/>
              </a:spcBef>
              <a:buNone/>
            </a:pPr>
            <a:r>
              <a:rPr lang="en-US" dirty="0">
                <a:solidFill>
                  <a:srgbClr val="FF0000"/>
                </a:solidFill>
              </a:rPr>
              <a:t>Like          </a:t>
            </a:r>
            <a:r>
              <a:rPr lang="en-US" dirty="0">
                <a:solidFill>
                  <a:srgbClr val="FF0000"/>
                </a:solidFill>
                <a:sym typeface="Wingdings" panose="05000000000000000000" pitchFamily="2" charset="2"/>
              </a:rPr>
              <a:t></a:t>
            </a:r>
            <a:r>
              <a:rPr lang="en-US" dirty="0">
                <a:solidFill>
                  <a:srgbClr val="595959"/>
                </a:solidFill>
              </a:rPr>
              <a:t>    1</a:t>
            </a:r>
          </a:p>
          <a:p>
            <a:pPr>
              <a:spcBef>
                <a:spcPts val="1300"/>
              </a:spcBef>
              <a:buNone/>
            </a:pPr>
            <a:r>
              <a:rPr lang="en-US" dirty="0">
                <a:solidFill>
                  <a:srgbClr val="FF0000"/>
                </a:solidFill>
              </a:rPr>
              <a:t>Bad          </a:t>
            </a:r>
            <a:r>
              <a:rPr lang="en-US" dirty="0">
                <a:solidFill>
                  <a:srgbClr val="FF0000"/>
                </a:solidFill>
                <a:sym typeface="Wingdings" panose="05000000000000000000" pitchFamily="2" charset="2"/>
              </a:rPr>
              <a:t></a:t>
            </a:r>
            <a:r>
              <a:rPr lang="en-US" dirty="0">
                <a:solidFill>
                  <a:srgbClr val="595959"/>
                </a:solidFill>
              </a:rPr>
              <a:t>    -2</a:t>
            </a:r>
          </a:p>
          <a:p>
            <a:pPr>
              <a:spcBef>
                <a:spcPts val="1300"/>
              </a:spcBef>
              <a:buNone/>
            </a:pPr>
            <a:r>
              <a:rPr lang="en-US" dirty="0">
                <a:solidFill>
                  <a:srgbClr val="FF0000"/>
                </a:solidFill>
              </a:rPr>
              <a:t>Terrible     </a:t>
            </a:r>
            <a:r>
              <a:rPr lang="en-US" dirty="0">
                <a:solidFill>
                  <a:srgbClr val="FF0000"/>
                </a:solidFill>
                <a:sym typeface="Wingdings" panose="05000000000000000000" pitchFamily="2" charset="2"/>
              </a:rPr>
              <a:t></a:t>
            </a:r>
            <a:r>
              <a:rPr lang="en-US" dirty="0">
                <a:solidFill>
                  <a:srgbClr val="595959"/>
                </a:solidFill>
              </a:rPr>
              <a:t>    -3</a:t>
            </a:r>
          </a:p>
          <a:p>
            <a:pPr>
              <a:spcBef>
                <a:spcPts val="1300"/>
              </a:spcBef>
              <a:buNone/>
            </a:pPr>
            <a:r>
              <a:rPr lang="en-US" dirty="0"/>
              <a:t>The dictionary can be generated using the internal source or using the pre-provided one such as AFINN</a:t>
            </a:r>
          </a:p>
        </p:txBody>
      </p:sp>
    </p:spTree>
    <p:extLst>
      <p:ext uri="{BB962C8B-B14F-4D97-AF65-F5344CB8AC3E}">
        <p14:creationId xmlns:p14="http://schemas.microsoft.com/office/powerpoint/2010/main" val="33413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Sentiment Dictionary</a:t>
            </a:r>
            <a:endParaRPr lang="en-US" dirty="0"/>
          </a:p>
        </p:txBody>
      </p:sp>
      <p:sp>
        <p:nvSpPr>
          <p:cNvPr id="3" name="Content Placeholder 2"/>
          <p:cNvSpPr>
            <a:spLocks noGrp="1"/>
          </p:cNvSpPr>
          <p:nvPr>
            <p:ph idx="1"/>
          </p:nvPr>
        </p:nvSpPr>
        <p:spPr/>
        <p:txBody>
          <a:bodyPr/>
          <a:lstStyle/>
          <a:p>
            <a:pPr>
              <a:buNone/>
            </a:pPr>
            <a:r>
              <a:rPr lang="en-US" dirty="0">
                <a:solidFill>
                  <a:srgbClr val="595959"/>
                </a:solidFill>
                <a:hlinkClick r:id="rId2"/>
              </a:rPr>
              <a:t>http://www2.imm.dtu.dk/pubdb/views/publication_details.php?id=6010</a:t>
            </a:r>
          </a:p>
          <a:p>
            <a:pPr>
              <a:buNone/>
            </a:pPr>
            <a:endParaRPr lang="en-US" dirty="0">
              <a:solidFill>
                <a:srgbClr val="595959"/>
              </a:solidFill>
              <a:hlinkClick r:id="rId2"/>
            </a:endParaRPr>
          </a:p>
          <a:p>
            <a:pPr marL="0" indent="0">
              <a:buNone/>
            </a:pPr>
            <a:r>
              <a:rPr lang="en-CA" dirty="0"/>
              <a:t>AFINN is a pre assign database which score the words positive an negative.</a:t>
            </a:r>
          </a:p>
          <a:p>
            <a:pPr marL="0" indent="0">
              <a:buNone/>
            </a:pPr>
            <a:endParaRPr lang="en-CA" dirty="0"/>
          </a:p>
          <a:p>
            <a:r>
              <a:rPr lang="en-CA" dirty="0"/>
              <a:t>AFINN-111: Newest version with 2477 words and phrases.</a:t>
            </a:r>
          </a:p>
          <a:p>
            <a:pPr marL="0" indent="0">
              <a:buNone/>
            </a:pPr>
            <a:endParaRPr lang="en-CA" dirty="0"/>
          </a:p>
          <a:p>
            <a:r>
              <a:rPr lang="en-CA" dirty="0"/>
              <a:t>AFINN-96: 1468 unique words and phrases on 1480 lines. Note that there are 1480 lines, as some words are listed twice. The word list in not entirely in alphabetic ordering. </a:t>
            </a:r>
            <a:br>
              <a:rPr lang="en-CA" dirty="0"/>
            </a:br>
            <a:endParaRPr lang="en-US" dirty="0">
              <a:solidFill>
                <a:srgbClr val="000000"/>
              </a:solidFill>
              <a:hlinkClick r:id="rId2"/>
            </a:endParaRPr>
          </a:p>
        </p:txBody>
      </p:sp>
    </p:spTree>
    <p:extLst>
      <p:ext uri="{BB962C8B-B14F-4D97-AF65-F5344CB8AC3E}">
        <p14:creationId xmlns:p14="http://schemas.microsoft.com/office/powerpoint/2010/main" val="3569730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Sentiment scoring-approach1</a:t>
            </a:r>
            <a:endParaRPr lang="en-US" dirty="0"/>
          </a:p>
        </p:txBody>
      </p:sp>
      <p:sp>
        <p:nvSpPr>
          <p:cNvPr id="3" name="Content Placeholder 2"/>
          <p:cNvSpPr>
            <a:spLocks noGrp="1"/>
          </p:cNvSpPr>
          <p:nvPr>
            <p:ph idx="1"/>
          </p:nvPr>
        </p:nvSpPr>
        <p:spPr/>
        <p:txBody>
          <a:bodyPr/>
          <a:lstStyle/>
          <a:p>
            <a:pPr>
              <a:spcBef>
                <a:spcPts val="1300"/>
              </a:spcBef>
              <a:buClr>
                <a:srgbClr val="595959"/>
              </a:buClr>
              <a:buAutoNum type="arabicPeriod"/>
            </a:pPr>
            <a:r>
              <a:rPr lang="en-US" dirty="0">
                <a:solidFill>
                  <a:srgbClr val="000000"/>
                </a:solidFill>
              </a:rPr>
              <a:t>This is </a:t>
            </a:r>
            <a:r>
              <a:rPr lang="en-US" dirty="0">
                <a:solidFill>
                  <a:srgbClr val="FF0000"/>
                </a:solidFill>
              </a:rPr>
              <a:t>good </a:t>
            </a:r>
            <a:r>
              <a:rPr lang="en-US" dirty="0">
                <a:solidFill>
                  <a:srgbClr val="000000"/>
                </a:solidFill>
              </a:rPr>
              <a:t>book </a:t>
            </a:r>
            <a:r>
              <a:rPr lang="en-US" dirty="0">
                <a:solidFill>
                  <a:srgbClr val="000000"/>
                </a:solidFill>
                <a:sym typeface="Wingdings" panose="05000000000000000000" pitchFamily="2" charset="2"/>
              </a:rPr>
              <a:t></a:t>
            </a:r>
            <a:r>
              <a:rPr lang="en-US" dirty="0">
                <a:solidFill>
                  <a:srgbClr val="000000"/>
                </a:solidFill>
              </a:rPr>
              <a:t>  2 </a:t>
            </a:r>
            <a:r>
              <a:rPr lang="en-US" dirty="0">
                <a:solidFill>
                  <a:srgbClr val="000000"/>
                </a:solidFill>
                <a:sym typeface="Wingdings" panose="05000000000000000000" pitchFamily="2" charset="2"/>
              </a:rPr>
              <a:t></a:t>
            </a:r>
            <a:r>
              <a:rPr lang="en-US" dirty="0">
                <a:solidFill>
                  <a:srgbClr val="000000"/>
                </a:solidFill>
              </a:rPr>
              <a:t> Positive</a:t>
            </a:r>
          </a:p>
          <a:p>
            <a:pPr>
              <a:spcBef>
                <a:spcPts val="1300"/>
              </a:spcBef>
              <a:buClr>
                <a:srgbClr val="595959"/>
              </a:buClr>
              <a:buAutoNum type="arabicPeriod"/>
            </a:pPr>
            <a:r>
              <a:rPr lang="en-US" dirty="0">
                <a:solidFill>
                  <a:srgbClr val="000000"/>
                </a:solidFill>
              </a:rPr>
              <a:t>This is </a:t>
            </a:r>
            <a:r>
              <a:rPr lang="en-US" dirty="0">
                <a:solidFill>
                  <a:srgbClr val="FF0000"/>
                </a:solidFill>
              </a:rPr>
              <a:t>good </a:t>
            </a:r>
            <a:r>
              <a:rPr lang="en-US" dirty="0">
                <a:solidFill>
                  <a:srgbClr val="000000"/>
                </a:solidFill>
              </a:rPr>
              <a:t>book and I </a:t>
            </a:r>
            <a:r>
              <a:rPr lang="en-US" dirty="0">
                <a:solidFill>
                  <a:srgbClr val="FF0000"/>
                </a:solidFill>
              </a:rPr>
              <a:t>like </a:t>
            </a:r>
            <a:r>
              <a:rPr lang="en-US" dirty="0">
                <a:solidFill>
                  <a:srgbClr val="000000"/>
                </a:solidFill>
              </a:rPr>
              <a:t>it </a:t>
            </a:r>
            <a:r>
              <a:rPr lang="en-US" dirty="0">
                <a:solidFill>
                  <a:srgbClr val="000000"/>
                </a:solidFill>
                <a:sym typeface="Wingdings" panose="05000000000000000000" pitchFamily="2" charset="2"/>
              </a:rPr>
              <a:t></a:t>
            </a:r>
            <a:r>
              <a:rPr lang="en-US" dirty="0">
                <a:solidFill>
                  <a:srgbClr val="000000"/>
                </a:solidFill>
              </a:rPr>
              <a:t> 3 </a:t>
            </a:r>
            <a:r>
              <a:rPr lang="en-US" dirty="0">
                <a:solidFill>
                  <a:srgbClr val="000000"/>
                </a:solidFill>
                <a:sym typeface="Wingdings" panose="05000000000000000000" pitchFamily="2" charset="2"/>
              </a:rPr>
              <a:t></a:t>
            </a:r>
            <a:r>
              <a:rPr lang="en-US" dirty="0">
                <a:solidFill>
                  <a:srgbClr val="000000"/>
                </a:solidFill>
              </a:rPr>
              <a:t>  More positive</a:t>
            </a:r>
          </a:p>
          <a:p>
            <a:pPr>
              <a:spcBef>
                <a:spcPts val="1300"/>
              </a:spcBef>
              <a:buClr>
                <a:srgbClr val="595959"/>
              </a:buClr>
              <a:buAutoNum type="arabicPeriod"/>
            </a:pPr>
            <a:r>
              <a:rPr lang="en-US" dirty="0">
                <a:solidFill>
                  <a:srgbClr val="000000"/>
                </a:solidFill>
              </a:rPr>
              <a:t>This is </a:t>
            </a:r>
            <a:r>
              <a:rPr lang="en-US" dirty="0">
                <a:solidFill>
                  <a:srgbClr val="FF0000"/>
                </a:solidFill>
              </a:rPr>
              <a:t>bad </a:t>
            </a:r>
            <a:r>
              <a:rPr lang="en-US" dirty="0">
                <a:solidFill>
                  <a:srgbClr val="000000"/>
                </a:solidFill>
              </a:rPr>
              <a:t>book </a:t>
            </a:r>
            <a:r>
              <a:rPr lang="en-US" dirty="0">
                <a:solidFill>
                  <a:srgbClr val="000000"/>
                </a:solidFill>
                <a:sym typeface="Wingdings" panose="05000000000000000000" pitchFamily="2" charset="2"/>
              </a:rPr>
              <a:t></a:t>
            </a:r>
            <a:r>
              <a:rPr lang="en-US" dirty="0">
                <a:solidFill>
                  <a:srgbClr val="000000"/>
                </a:solidFill>
              </a:rPr>
              <a:t> -2 </a:t>
            </a:r>
            <a:r>
              <a:rPr lang="en-US" dirty="0">
                <a:solidFill>
                  <a:srgbClr val="000000"/>
                </a:solidFill>
                <a:sym typeface="Wingdings" panose="05000000000000000000" pitchFamily="2" charset="2"/>
              </a:rPr>
              <a:t></a:t>
            </a:r>
            <a:r>
              <a:rPr lang="en-US" dirty="0">
                <a:solidFill>
                  <a:srgbClr val="000000"/>
                </a:solidFill>
              </a:rPr>
              <a:t>  Negative</a:t>
            </a:r>
          </a:p>
          <a:p>
            <a:pPr>
              <a:spcBef>
                <a:spcPts val="1300"/>
              </a:spcBef>
              <a:buClr>
                <a:srgbClr val="595959"/>
              </a:buClr>
              <a:buAutoNum type="arabicPeriod"/>
            </a:pPr>
            <a:r>
              <a:rPr lang="en-US" dirty="0">
                <a:solidFill>
                  <a:srgbClr val="000000"/>
                </a:solidFill>
              </a:rPr>
              <a:t>The first chapter is </a:t>
            </a:r>
            <a:r>
              <a:rPr lang="en-US" dirty="0">
                <a:solidFill>
                  <a:srgbClr val="FF0000"/>
                </a:solidFill>
              </a:rPr>
              <a:t>good </a:t>
            </a:r>
            <a:r>
              <a:rPr lang="en-US" dirty="0">
                <a:solidFill>
                  <a:srgbClr val="000000"/>
                </a:solidFill>
              </a:rPr>
              <a:t>but the rest is </a:t>
            </a:r>
            <a:r>
              <a:rPr lang="en-US" dirty="0">
                <a:solidFill>
                  <a:srgbClr val="FF0000"/>
                </a:solidFill>
              </a:rPr>
              <a:t>terrible </a:t>
            </a:r>
            <a:r>
              <a:rPr lang="en-US" dirty="0">
                <a:solidFill>
                  <a:srgbClr val="000000"/>
                </a:solidFill>
                <a:sym typeface="Wingdings" panose="05000000000000000000" pitchFamily="2" charset="2"/>
              </a:rPr>
              <a:t></a:t>
            </a:r>
            <a:r>
              <a:rPr lang="en-US" dirty="0">
                <a:solidFill>
                  <a:srgbClr val="000000"/>
                </a:solidFill>
              </a:rPr>
              <a:t> 2-3=-1 </a:t>
            </a:r>
            <a:r>
              <a:rPr lang="en-US" dirty="0">
                <a:solidFill>
                  <a:srgbClr val="000000"/>
                </a:solidFill>
                <a:sym typeface="Wingdings" panose="05000000000000000000" pitchFamily="2" charset="2"/>
              </a:rPr>
              <a:t></a:t>
            </a:r>
            <a:r>
              <a:rPr lang="en-US" dirty="0">
                <a:solidFill>
                  <a:srgbClr val="000000"/>
                </a:solidFill>
              </a:rPr>
              <a:t>Negative</a:t>
            </a:r>
          </a:p>
          <a:p>
            <a:pPr marL="34290" indent="0">
              <a:spcBef>
                <a:spcPts val="1300"/>
              </a:spcBef>
              <a:buClr>
                <a:srgbClr val="595959"/>
              </a:buClr>
              <a:buNone/>
            </a:pPr>
            <a:r>
              <a:rPr lang="en-US" dirty="0">
                <a:solidFill>
                  <a:srgbClr val="000000"/>
                </a:solidFill>
              </a:rPr>
              <a:t>The words who does not scored in the dictionary will be labeled as 0.</a:t>
            </a:r>
          </a:p>
        </p:txBody>
      </p:sp>
    </p:spTree>
    <p:extLst>
      <p:ext uri="{BB962C8B-B14F-4D97-AF65-F5344CB8AC3E}">
        <p14:creationId xmlns:p14="http://schemas.microsoft.com/office/powerpoint/2010/main" val="376271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Sentiment scoring-approach2</a:t>
            </a:r>
            <a:endParaRPr lang="en-US" dirty="0"/>
          </a:p>
        </p:txBody>
      </p:sp>
      <p:sp>
        <p:nvSpPr>
          <p:cNvPr id="3" name="Content Placeholder 2"/>
          <p:cNvSpPr>
            <a:spLocks noGrp="1"/>
          </p:cNvSpPr>
          <p:nvPr>
            <p:ph idx="1"/>
          </p:nvPr>
        </p:nvSpPr>
        <p:spPr/>
        <p:txBody>
          <a:bodyPr/>
          <a:lstStyle/>
          <a:p>
            <a:pPr>
              <a:spcBef>
                <a:spcPts val="1300"/>
              </a:spcBef>
              <a:buClr>
                <a:srgbClr val="595959"/>
              </a:buClr>
              <a:buAutoNum type="arabicPeriod"/>
            </a:pPr>
            <a:r>
              <a:rPr lang="en-US" dirty="0">
                <a:solidFill>
                  <a:srgbClr val="000000"/>
                </a:solidFill>
              </a:rPr>
              <a:t>This is </a:t>
            </a:r>
            <a:r>
              <a:rPr lang="en-US" dirty="0">
                <a:solidFill>
                  <a:srgbClr val="FF0000"/>
                </a:solidFill>
              </a:rPr>
              <a:t>good </a:t>
            </a:r>
            <a:r>
              <a:rPr lang="en-US" dirty="0">
                <a:solidFill>
                  <a:srgbClr val="000000"/>
                </a:solidFill>
              </a:rPr>
              <a:t>book </a:t>
            </a:r>
            <a:r>
              <a:rPr lang="en-US" dirty="0">
                <a:solidFill>
                  <a:srgbClr val="000000"/>
                </a:solidFill>
                <a:sym typeface="Wingdings" panose="05000000000000000000" pitchFamily="2" charset="2"/>
              </a:rPr>
              <a:t></a:t>
            </a:r>
            <a:r>
              <a:rPr lang="en-US" dirty="0">
                <a:solidFill>
                  <a:srgbClr val="000000"/>
                </a:solidFill>
              </a:rPr>
              <a:t>  {0,2} </a:t>
            </a:r>
            <a:r>
              <a:rPr lang="en-US" dirty="0">
                <a:solidFill>
                  <a:srgbClr val="000000"/>
                </a:solidFill>
                <a:sym typeface="Wingdings" panose="05000000000000000000" pitchFamily="2" charset="2"/>
              </a:rPr>
              <a:t></a:t>
            </a:r>
            <a:r>
              <a:rPr lang="en-US" dirty="0">
                <a:solidFill>
                  <a:srgbClr val="000000"/>
                </a:solidFill>
              </a:rPr>
              <a:t> Positive</a:t>
            </a:r>
          </a:p>
          <a:p>
            <a:pPr>
              <a:spcBef>
                <a:spcPts val="1300"/>
              </a:spcBef>
              <a:buClr>
                <a:srgbClr val="595959"/>
              </a:buClr>
              <a:buAutoNum type="arabicPeriod"/>
            </a:pPr>
            <a:r>
              <a:rPr lang="en-US" dirty="0">
                <a:solidFill>
                  <a:srgbClr val="000000"/>
                </a:solidFill>
              </a:rPr>
              <a:t>This is </a:t>
            </a:r>
            <a:r>
              <a:rPr lang="en-US" dirty="0">
                <a:solidFill>
                  <a:srgbClr val="FF0000"/>
                </a:solidFill>
              </a:rPr>
              <a:t>good </a:t>
            </a:r>
            <a:r>
              <a:rPr lang="en-US" dirty="0">
                <a:solidFill>
                  <a:srgbClr val="000000"/>
                </a:solidFill>
              </a:rPr>
              <a:t>book and I </a:t>
            </a:r>
            <a:r>
              <a:rPr lang="en-US" dirty="0">
                <a:solidFill>
                  <a:srgbClr val="FF0000"/>
                </a:solidFill>
              </a:rPr>
              <a:t>like </a:t>
            </a:r>
            <a:r>
              <a:rPr lang="en-US" dirty="0">
                <a:solidFill>
                  <a:srgbClr val="000000"/>
                </a:solidFill>
              </a:rPr>
              <a:t>it </a:t>
            </a:r>
            <a:r>
              <a:rPr lang="en-US" dirty="0">
                <a:solidFill>
                  <a:srgbClr val="000000"/>
                </a:solidFill>
                <a:sym typeface="Wingdings" panose="05000000000000000000" pitchFamily="2" charset="2"/>
              </a:rPr>
              <a:t></a:t>
            </a:r>
            <a:r>
              <a:rPr lang="en-US" dirty="0">
                <a:solidFill>
                  <a:srgbClr val="000000"/>
                </a:solidFill>
              </a:rPr>
              <a:t> {0,3} </a:t>
            </a:r>
            <a:r>
              <a:rPr lang="en-US" dirty="0">
                <a:solidFill>
                  <a:srgbClr val="000000"/>
                </a:solidFill>
                <a:sym typeface="Wingdings" panose="05000000000000000000" pitchFamily="2" charset="2"/>
              </a:rPr>
              <a:t></a:t>
            </a:r>
            <a:r>
              <a:rPr lang="en-US" dirty="0">
                <a:solidFill>
                  <a:srgbClr val="000000"/>
                </a:solidFill>
              </a:rPr>
              <a:t>  More positive</a:t>
            </a:r>
          </a:p>
          <a:p>
            <a:pPr>
              <a:spcBef>
                <a:spcPts val="1300"/>
              </a:spcBef>
              <a:buClr>
                <a:srgbClr val="595959"/>
              </a:buClr>
              <a:buAutoNum type="arabicPeriod"/>
            </a:pPr>
            <a:r>
              <a:rPr lang="en-US" dirty="0">
                <a:solidFill>
                  <a:srgbClr val="000000"/>
                </a:solidFill>
              </a:rPr>
              <a:t>This is </a:t>
            </a:r>
            <a:r>
              <a:rPr lang="en-US" dirty="0">
                <a:solidFill>
                  <a:srgbClr val="FF0000"/>
                </a:solidFill>
              </a:rPr>
              <a:t>bad </a:t>
            </a:r>
            <a:r>
              <a:rPr lang="en-US" dirty="0">
                <a:solidFill>
                  <a:srgbClr val="000000"/>
                </a:solidFill>
              </a:rPr>
              <a:t>book </a:t>
            </a:r>
            <a:r>
              <a:rPr lang="en-US" dirty="0">
                <a:solidFill>
                  <a:srgbClr val="000000"/>
                </a:solidFill>
                <a:sym typeface="Wingdings" panose="05000000000000000000" pitchFamily="2" charset="2"/>
              </a:rPr>
              <a:t></a:t>
            </a:r>
            <a:r>
              <a:rPr lang="en-US" dirty="0">
                <a:solidFill>
                  <a:srgbClr val="000000"/>
                </a:solidFill>
              </a:rPr>
              <a:t> {-2,0} </a:t>
            </a:r>
            <a:r>
              <a:rPr lang="en-US" dirty="0">
                <a:solidFill>
                  <a:srgbClr val="000000"/>
                </a:solidFill>
                <a:sym typeface="Wingdings" panose="05000000000000000000" pitchFamily="2" charset="2"/>
              </a:rPr>
              <a:t></a:t>
            </a:r>
            <a:r>
              <a:rPr lang="en-US" dirty="0">
                <a:solidFill>
                  <a:srgbClr val="000000"/>
                </a:solidFill>
              </a:rPr>
              <a:t>  Negative</a:t>
            </a:r>
          </a:p>
          <a:p>
            <a:pPr>
              <a:spcBef>
                <a:spcPts val="1300"/>
              </a:spcBef>
              <a:buClr>
                <a:srgbClr val="595959"/>
              </a:buClr>
              <a:buAutoNum type="arabicPeriod"/>
            </a:pPr>
            <a:r>
              <a:rPr lang="en-US" dirty="0">
                <a:solidFill>
                  <a:srgbClr val="000000"/>
                </a:solidFill>
              </a:rPr>
              <a:t>The first chapter is </a:t>
            </a:r>
            <a:r>
              <a:rPr lang="en-US" dirty="0">
                <a:solidFill>
                  <a:srgbClr val="FF0000"/>
                </a:solidFill>
              </a:rPr>
              <a:t>good </a:t>
            </a:r>
            <a:r>
              <a:rPr lang="en-US" dirty="0">
                <a:solidFill>
                  <a:srgbClr val="000000"/>
                </a:solidFill>
              </a:rPr>
              <a:t>but the rest is </a:t>
            </a:r>
            <a:r>
              <a:rPr lang="en-US" dirty="0">
                <a:solidFill>
                  <a:srgbClr val="FF0000"/>
                </a:solidFill>
              </a:rPr>
              <a:t>terrible </a:t>
            </a:r>
            <a:r>
              <a:rPr lang="en-US" dirty="0">
                <a:solidFill>
                  <a:srgbClr val="000000"/>
                </a:solidFill>
                <a:sym typeface="Wingdings" panose="05000000000000000000" pitchFamily="2" charset="2"/>
              </a:rPr>
              <a:t></a:t>
            </a:r>
            <a:r>
              <a:rPr lang="en-US" dirty="0">
                <a:solidFill>
                  <a:srgbClr val="000000"/>
                </a:solidFill>
              </a:rPr>
              <a:t> {-3,2} </a:t>
            </a:r>
            <a:r>
              <a:rPr lang="en-US" dirty="0">
                <a:solidFill>
                  <a:srgbClr val="000000"/>
                </a:solidFill>
                <a:sym typeface="Wingdings" panose="05000000000000000000" pitchFamily="2" charset="2"/>
              </a:rPr>
              <a:t></a:t>
            </a:r>
            <a:r>
              <a:rPr lang="en-US" dirty="0">
                <a:solidFill>
                  <a:srgbClr val="000000"/>
                </a:solidFill>
              </a:rPr>
              <a:t>Negative</a:t>
            </a:r>
          </a:p>
          <a:p>
            <a:pPr marL="34290" indent="0">
              <a:spcBef>
                <a:spcPts val="1300"/>
              </a:spcBef>
              <a:buClr>
                <a:srgbClr val="595959"/>
              </a:buClr>
              <a:buNone/>
            </a:pPr>
            <a:r>
              <a:rPr lang="en-US" dirty="0">
                <a:solidFill>
                  <a:srgbClr val="000000"/>
                </a:solidFill>
              </a:rPr>
              <a:t>The words who does not scored in the dictionary will be labeled as 0.</a:t>
            </a:r>
          </a:p>
        </p:txBody>
      </p:sp>
    </p:spTree>
    <p:extLst>
      <p:ext uri="{BB962C8B-B14F-4D97-AF65-F5344CB8AC3E}">
        <p14:creationId xmlns:p14="http://schemas.microsoft.com/office/powerpoint/2010/main" val="605431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4217</TotalTime>
  <Words>1205</Words>
  <Application>Microsoft Macintosh PowerPoint</Application>
  <PresentationFormat>On-screen Show (16:9)</PresentationFormat>
  <Paragraphs>329</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medium-content-serif-font</vt:lpstr>
      <vt:lpstr>Arial</vt:lpstr>
      <vt:lpstr>Cambria Math</vt:lpstr>
      <vt:lpstr>Palatino Linotype</vt:lpstr>
      <vt:lpstr>Times</vt:lpstr>
      <vt:lpstr>Times New Roman</vt:lpstr>
      <vt:lpstr>Wingdings</vt:lpstr>
      <vt:lpstr>Office Theme</vt:lpstr>
      <vt:lpstr>Machine Learning</vt:lpstr>
      <vt:lpstr>Learning Objective</vt:lpstr>
      <vt:lpstr>Examples of text categorization </vt:lpstr>
      <vt:lpstr>Sentiment analysis</vt:lpstr>
      <vt:lpstr>Learning Objective</vt:lpstr>
      <vt:lpstr>Sentiment Dictionary</vt:lpstr>
      <vt:lpstr>Sentiment Dictionary</vt:lpstr>
      <vt:lpstr>Sentiment scoring-approach1</vt:lpstr>
      <vt:lpstr>Sentiment scoring-approach2</vt:lpstr>
      <vt:lpstr>Bag of word model</vt:lpstr>
      <vt:lpstr>Bag of word model</vt:lpstr>
      <vt:lpstr>Text mining-ML algorithms</vt:lpstr>
      <vt:lpstr>Sentiment analysis-Flowchart</vt:lpstr>
      <vt:lpstr>Text Summarization</vt:lpstr>
      <vt:lpstr>Text Summarization</vt:lpstr>
      <vt:lpstr>Bays Theory</vt:lpstr>
      <vt:lpstr>Discriminative vs. Generative algorithm</vt:lpstr>
      <vt:lpstr>Most common classifier using in Text mining</vt:lpstr>
      <vt:lpstr>Naïve Bayes</vt:lpstr>
      <vt:lpstr>Naive Bayes-assumption</vt:lpstr>
      <vt:lpstr>Naive Bayes-assumption</vt:lpstr>
      <vt:lpstr>Naive Bayes-assumption</vt:lpstr>
      <vt:lpstr>Naïve Bayes</vt:lpstr>
      <vt:lpstr>Naïve Bayes</vt:lpstr>
      <vt:lpstr>Naïve Bayes</vt:lpstr>
      <vt:lpstr>Naïve Bayes</vt:lpstr>
      <vt:lpstr>Naïve Bayes</vt:lpstr>
      <vt:lpstr>Naïve Bayes</vt:lpstr>
      <vt:lpstr>SVM</vt:lpstr>
      <vt:lpstr>SVM</vt:lpstr>
      <vt:lpstr>SVM</vt:lpstr>
      <vt:lpstr>SVM-kernel trick</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
  <cp:revision>128</cp:revision>
  <dcterms:created xsi:type="dcterms:W3CDTF">2010-04-12T23:12:02Z</dcterms:created>
  <dcterms:modified xsi:type="dcterms:W3CDTF">2019-06-08T14:23:48Z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