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16"/>
  </p:notesMasterIdLst>
  <p:sldIdLst>
    <p:sldId id="256" r:id="rId5"/>
    <p:sldId id="331" r:id="rId6"/>
    <p:sldId id="332" r:id="rId7"/>
    <p:sldId id="333" r:id="rId8"/>
    <p:sldId id="334" r:id="rId9"/>
    <p:sldId id="327" r:id="rId10"/>
    <p:sldId id="330" r:id="rId11"/>
    <p:sldId id="335" r:id="rId12"/>
    <p:sldId id="336" r:id="rId13"/>
    <p:sldId id="338" r:id="rId14"/>
    <p:sldId id="263"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elle Ibrahim" initials="NI" lastIdx="8" clrIdx="0">
    <p:extLst>
      <p:ext uri="{19B8F6BF-5375-455C-9EA6-DF929625EA0E}">
        <p15:presenceInfo xmlns:p15="http://schemas.microsoft.com/office/powerpoint/2012/main" userId="c898572536fa48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855"/>
    <a:srgbClr val="0E52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39" autoAdjust="0"/>
    <p:restoredTop sz="94660"/>
  </p:normalViewPr>
  <p:slideViewPr>
    <p:cSldViewPr snapToGrid="0" snapToObjects="1">
      <p:cViewPr varScale="1">
        <p:scale>
          <a:sx n="107" d="100"/>
          <a:sy n="107" d="100"/>
        </p:scale>
        <p:origin x="629" y="82"/>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48396A-1F0A-4774-B8FE-C07FE4636A65}" type="datetimeFigureOut">
              <a:rPr lang="en-US" smtClean="0"/>
              <a:t>3/6/2020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FBD007-FD5F-44AB-887D-F160FB49A0B4}" type="slidenum">
              <a:rPr lang="en-US" smtClean="0"/>
              <a:t>‹#›</a:t>
            </a:fld>
            <a:endParaRPr lang="en-US"/>
          </a:p>
        </p:txBody>
      </p:sp>
    </p:spTree>
    <p:extLst>
      <p:ext uri="{BB962C8B-B14F-4D97-AF65-F5344CB8AC3E}">
        <p14:creationId xmlns:p14="http://schemas.microsoft.com/office/powerpoint/2010/main" val="2714334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Big Data Analytics - Title Slide - Backgroun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1968" cy="5143500"/>
          </a:xfrm>
          <a:prstGeom prst="rect">
            <a:avLst/>
          </a:prstGeom>
        </p:spPr>
      </p:pic>
      <p:sp>
        <p:nvSpPr>
          <p:cNvPr id="2" name="Title 1"/>
          <p:cNvSpPr>
            <a:spLocks noGrp="1"/>
          </p:cNvSpPr>
          <p:nvPr>
            <p:ph type="ctrTitle"/>
          </p:nvPr>
        </p:nvSpPr>
        <p:spPr>
          <a:xfrm>
            <a:off x="309880" y="368459"/>
            <a:ext cx="7772400" cy="759301"/>
          </a:xfrm>
        </p:spPr>
        <p:txBody>
          <a:bodyPr>
            <a:normAutofit/>
          </a:bodyPr>
          <a:lstStyle>
            <a:lvl1pPr algn="l">
              <a:defRPr sz="3200" b="1">
                <a:solidFill>
                  <a:srgbClr val="136855"/>
                </a:solidFill>
              </a:defRPr>
            </a:lvl1pPr>
          </a:lstStyle>
          <a:p>
            <a:r>
              <a:rPr lang="en-US" dirty="0"/>
              <a:t>Click to edit Master title style</a:t>
            </a:r>
          </a:p>
        </p:txBody>
      </p:sp>
      <p:sp>
        <p:nvSpPr>
          <p:cNvPr id="3" name="Subtitle 2"/>
          <p:cNvSpPr>
            <a:spLocks noGrp="1"/>
          </p:cNvSpPr>
          <p:nvPr>
            <p:ph type="subTitle" idx="1"/>
          </p:nvPr>
        </p:nvSpPr>
        <p:spPr>
          <a:xfrm>
            <a:off x="309880" y="1145858"/>
            <a:ext cx="3906520" cy="1314450"/>
          </a:xfrm>
        </p:spPr>
        <p:txBody>
          <a:bodyPr>
            <a:norm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340360" y="4767263"/>
            <a:ext cx="2133600" cy="273844"/>
          </a:xfrm>
        </p:spPr>
        <p:txBody>
          <a:bodyPr/>
          <a:lstStyle>
            <a:lvl1pPr algn="l">
              <a:defRPr/>
            </a:lvl1pPr>
          </a:lstStyle>
          <a:p>
            <a:fld id="{AF88E988-FB04-AB4E-BE5A-59F242AF7F7A}" type="slidenum">
              <a:rPr lang="en-US" smtClean="0"/>
              <a:pPr/>
              <a:t>‹#›</a:t>
            </a:fld>
            <a:endParaRPr lang="en-US" dirty="0"/>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Big Data Analytics - Slide Backgrounds_Artboard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2223" cy="5143500"/>
          </a:xfrm>
          <a:prstGeom prst="rect">
            <a:avLst/>
          </a:prstGeom>
        </p:spPr>
      </p:pic>
      <p:sp>
        <p:nvSpPr>
          <p:cNvPr id="2" name="Title 1"/>
          <p:cNvSpPr>
            <a:spLocks noGrp="1"/>
          </p:cNvSpPr>
          <p:nvPr>
            <p:ph type="title"/>
          </p:nvPr>
        </p:nvSpPr>
        <p:spPr>
          <a:xfrm>
            <a:off x="1717040" y="205979"/>
            <a:ext cx="6969760" cy="857250"/>
          </a:xfrm>
        </p:spPr>
        <p:txBody>
          <a:bodyPr>
            <a:normAutofit/>
          </a:bodyPr>
          <a:lstStyle>
            <a:lvl1pPr algn="l">
              <a:defRPr sz="2800" b="1">
                <a:solidFill>
                  <a:srgbClr val="136855"/>
                </a:solidFill>
              </a:defRPr>
            </a:lvl1pPr>
          </a:lstStyle>
          <a:p>
            <a:r>
              <a:rPr lang="en-US" dirty="0"/>
              <a:t>Click to edit Master title style</a:t>
            </a:r>
          </a:p>
        </p:txBody>
      </p:sp>
      <p:sp>
        <p:nvSpPr>
          <p:cNvPr id="3" name="Content Placeholder 2"/>
          <p:cNvSpPr>
            <a:spLocks noGrp="1"/>
          </p:cNvSpPr>
          <p:nvPr>
            <p:ph idx="1"/>
          </p:nvPr>
        </p:nvSpPr>
        <p:spPr>
          <a:xfrm>
            <a:off x="1717040" y="1200151"/>
            <a:ext cx="6969760" cy="3394472"/>
          </a:xfrm>
        </p:spPr>
        <p:txBody>
          <a:bodyPr>
            <a:norm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b="1"/>
            </a:lvl1pPr>
          </a:lstStyle>
          <a:p>
            <a:endParaRPr lang="en-US" dirty="0"/>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Big Data Analytics - Slide Backgrounds_Artboard 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2" name="Title 1"/>
          <p:cNvSpPr>
            <a:spLocks noGrp="1"/>
          </p:cNvSpPr>
          <p:nvPr>
            <p:ph type="title"/>
          </p:nvPr>
        </p:nvSpPr>
        <p:spPr>
          <a:xfrm>
            <a:off x="295593" y="2042399"/>
            <a:ext cx="5724207" cy="1021556"/>
          </a:xfrm>
        </p:spPr>
        <p:txBody>
          <a:bodyPr anchor="t">
            <a:noAutofit/>
          </a:bodyPr>
          <a:lstStyle>
            <a:lvl1pPr algn="l">
              <a:defRPr sz="2800" b="1" cap="all">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295593" y="3200400"/>
            <a:ext cx="7772400" cy="82296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5" name="Picture 14" descr="Big Data Analytics - Slide Backgrounds_Artboard 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2" y="0"/>
            <a:ext cx="9139938" cy="5143500"/>
          </a:xfrm>
          <a:prstGeom prst="rect">
            <a:avLst/>
          </a:prstGeom>
        </p:spPr>
      </p:pic>
      <p:sp>
        <p:nvSpPr>
          <p:cNvPr id="11" name="Content Placeholder 2"/>
          <p:cNvSpPr>
            <a:spLocks noGrp="1"/>
          </p:cNvSpPr>
          <p:nvPr>
            <p:ph sz="half" idx="10"/>
          </p:nvPr>
        </p:nvSpPr>
        <p:spPr>
          <a:xfrm>
            <a:off x="355600" y="1151335"/>
            <a:ext cx="3769360" cy="338002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half" idx="2"/>
          </p:nvPr>
        </p:nvSpPr>
        <p:spPr>
          <a:xfrm>
            <a:off x="5191760" y="1151336"/>
            <a:ext cx="3383280" cy="338002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6"/>
          <p:cNvSpPr>
            <a:spLocks noGrp="1"/>
          </p:cNvSpPr>
          <p:nvPr>
            <p:ph type="sldNum" sz="quarter" idx="12"/>
          </p:nvPr>
        </p:nvSpPr>
        <p:spPr>
          <a:xfrm>
            <a:off x="6553200" y="4767263"/>
            <a:ext cx="2133600" cy="273844"/>
          </a:xfrm>
        </p:spPr>
        <p:txBody>
          <a:bodyPr/>
          <a:lstStyle/>
          <a:p>
            <a:fld id="{2066355A-084C-D24E-9AD2-7E4FC41EA627}" type="slidenum">
              <a:rPr lang="en-US" smtClean="0"/>
              <a:t>‹#›</a:t>
            </a:fld>
            <a:endParaRPr lang="en-US"/>
          </a:p>
        </p:txBody>
      </p:sp>
      <p:sp>
        <p:nvSpPr>
          <p:cNvPr id="5" name="Text Placeholder 4"/>
          <p:cNvSpPr>
            <a:spLocks noGrp="1"/>
          </p:cNvSpPr>
          <p:nvPr>
            <p:ph type="body" sz="quarter" idx="3"/>
          </p:nvPr>
        </p:nvSpPr>
        <p:spPr>
          <a:xfrm>
            <a:off x="5191761" y="528321"/>
            <a:ext cx="3383280" cy="623016"/>
          </a:xfrm>
        </p:spPr>
        <p:txBody>
          <a:bodyPr anchor="b">
            <a:noAutofit/>
          </a:bodyPr>
          <a:lstStyle>
            <a:lvl1pPr marL="0" indent="0" algn="ctr">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Text Placeholder 4"/>
          <p:cNvSpPr>
            <a:spLocks noGrp="1"/>
          </p:cNvSpPr>
          <p:nvPr>
            <p:ph type="body" sz="quarter" idx="13"/>
          </p:nvPr>
        </p:nvSpPr>
        <p:spPr>
          <a:xfrm>
            <a:off x="355600" y="528321"/>
            <a:ext cx="3769360" cy="623016"/>
          </a:xfrm>
        </p:spPr>
        <p:txBody>
          <a:bodyPr anchor="b">
            <a:noAutofit/>
          </a:bodyPr>
          <a:lstStyle>
            <a:lvl1pPr marL="0" indent="0" algn="ctr">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2486824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pic>
        <p:nvPicPr>
          <p:cNvPr id="4" name="Picture 3" descr="Big Data Analytics - Slide Backgrounds_Artboard 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11" name="Content Placeholder 2"/>
          <p:cNvSpPr>
            <a:spLocks noGrp="1"/>
          </p:cNvSpPr>
          <p:nvPr>
            <p:ph sz="half" idx="10"/>
          </p:nvPr>
        </p:nvSpPr>
        <p:spPr>
          <a:xfrm>
            <a:off x="355600" y="379175"/>
            <a:ext cx="8402320" cy="1998265"/>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half" idx="2"/>
          </p:nvPr>
        </p:nvSpPr>
        <p:spPr>
          <a:xfrm>
            <a:off x="355600" y="2794001"/>
            <a:ext cx="8402320" cy="1973262"/>
          </a:xfrm>
        </p:spPr>
        <p:txBody>
          <a:bodyPr>
            <a:normAutofit/>
          </a:bodyPr>
          <a:lstStyle>
            <a:lvl1pPr>
              <a:defRPr sz="1600">
                <a:solidFill>
                  <a:srgbClr val="FFFFFF"/>
                </a:solidFill>
              </a:defRPr>
            </a:lvl1pPr>
            <a:lvl2pPr>
              <a:defRPr sz="1600">
                <a:solidFill>
                  <a:srgbClr val="FFFFFF"/>
                </a:solidFill>
              </a:defRPr>
            </a:lvl2pPr>
            <a:lvl3pPr>
              <a:defRPr sz="1600">
                <a:solidFill>
                  <a:srgbClr val="FFFFFF"/>
                </a:solidFill>
              </a:defRPr>
            </a:lvl3pPr>
            <a:lvl4pPr>
              <a:defRPr sz="1600">
                <a:solidFill>
                  <a:srgbClr val="FFFFFF"/>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6"/>
          <p:cNvSpPr>
            <a:spLocks noGrp="1"/>
          </p:cNvSpPr>
          <p:nvPr>
            <p:ph type="sldNum" sz="quarter" idx="12"/>
          </p:nvPr>
        </p:nvSpPr>
        <p:spPr>
          <a:xfrm>
            <a:off x="6553200" y="4767263"/>
            <a:ext cx="2133600" cy="273844"/>
          </a:xfr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05694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Main Point">
    <p:spTree>
      <p:nvGrpSpPr>
        <p:cNvPr id="1" name=""/>
        <p:cNvGrpSpPr/>
        <p:nvPr/>
      </p:nvGrpSpPr>
      <p:grpSpPr>
        <a:xfrm>
          <a:off x="0" y="0"/>
          <a:ext cx="0" cy="0"/>
          <a:chOff x="0" y="0"/>
          <a:chExt cx="0" cy="0"/>
        </a:xfrm>
      </p:grpSpPr>
      <p:pic>
        <p:nvPicPr>
          <p:cNvPr id="8" name="Picture 7" descr="Big Data Analytics - Slide Backgrounds_Artboard 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2" name="Title 1"/>
          <p:cNvSpPr>
            <a:spLocks noGrp="1"/>
          </p:cNvSpPr>
          <p:nvPr>
            <p:ph type="title"/>
          </p:nvPr>
        </p:nvSpPr>
        <p:spPr>
          <a:xfrm>
            <a:off x="863600" y="843280"/>
            <a:ext cx="7416800" cy="3403600"/>
          </a:xfrm>
        </p:spPr>
        <p:txBody>
          <a:bodyPr>
            <a:normAutofit/>
          </a:bodyPr>
          <a:lstStyle>
            <a:lvl1pPr>
              <a:defRPr sz="2800"/>
            </a:lvl1pPr>
          </a:lstStyle>
          <a:p>
            <a:r>
              <a:rPr lang="en-US" dirty="0"/>
              <a:t>Click to edit Master title style</a:t>
            </a:r>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ast Slide">
    <p:spTree>
      <p:nvGrpSpPr>
        <p:cNvPr id="1" name=""/>
        <p:cNvGrpSpPr/>
        <p:nvPr/>
      </p:nvGrpSpPr>
      <p:grpSpPr>
        <a:xfrm>
          <a:off x="0" y="0"/>
          <a:ext cx="0" cy="0"/>
          <a:chOff x="0" y="0"/>
          <a:chExt cx="0" cy="0"/>
        </a:xfrm>
      </p:grpSpPr>
      <p:pic>
        <p:nvPicPr>
          <p:cNvPr id="6" name="Picture 5" descr="Big Data Analytics - Slide Backgrounds_Artboard 7.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2" y="0"/>
            <a:ext cx="9139938" cy="5143500"/>
          </a:xfrm>
          <a:prstGeom prst="rect">
            <a:avLst/>
          </a:prstGeom>
        </p:spPr>
      </p:pic>
      <p:sp>
        <p:nvSpPr>
          <p:cNvPr id="5" name="TextBox 4"/>
          <p:cNvSpPr txBox="1"/>
          <p:nvPr userDrawn="1"/>
        </p:nvSpPr>
        <p:spPr>
          <a:xfrm>
            <a:off x="3413760" y="914400"/>
            <a:ext cx="5120640" cy="2031325"/>
          </a:xfrm>
          <a:prstGeom prst="rect">
            <a:avLst/>
          </a:prstGeom>
          <a:noFill/>
        </p:spPr>
        <p:txBody>
          <a:bodyPr wrap="square" rtlCol="0">
            <a:spAutoFit/>
          </a:bodyPr>
          <a:lstStyle/>
          <a:p>
            <a:r>
              <a:rPr lang="en-US" sz="1400" dirty="0">
                <a:solidFill>
                  <a:schemeClr val="tx1">
                    <a:lumMod val="65000"/>
                    <a:lumOff val="35000"/>
                  </a:schemeClr>
                </a:solidFill>
              </a:rPr>
              <a:t>© All rights reserved. All content within our courses, such as this video, is protected by copyright and is owned by the course author or unless otherwise stated.  Third party copyrighted materials (for example, images and text) have either been licensed for use in any given course, or have  been copied under an exception or limitation in Canadian Copyright law. For further information, please contact the McMaster University Centre for Continuing Education </a:t>
            </a:r>
            <a:r>
              <a:rPr lang="en-US" sz="1400" dirty="0" err="1">
                <a:solidFill>
                  <a:schemeClr val="tx1">
                    <a:lumMod val="65000"/>
                    <a:lumOff val="35000"/>
                  </a:schemeClr>
                </a:solidFill>
              </a:rPr>
              <a:t>ccecrsdv@mcmaster.ca</a:t>
            </a:r>
            <a:r>
              <a:rPr lang="en-US" sz="1400" dirty="0">
                <a:solidFill>
                  <a:schemeClr val="tx1">
                    <a:lumMod val="65000"/>
                    <a:lumOff val="35000"/>
                  </a:schemeClr>
                </a:solidFill>
              </a:rPr>
              <a:t>.</a:t>
            </a:r>
          </a:p>
        </p:txBody>
      </p:sp>
    </p:spTree>
    <p:extLst>
      <p:ext uri="{BB962C8B-B14F-4D97-AF65-F5344CB8AC3E}">
        <p14:creationId xmlns:p14="http://schemas.microsoft.com/office/powerpoint/2010/main" val="2458293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t>3/6/2020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60" r:id="rId4"/>
    <p:sldLayoutId id="2147493464" r:id="rId5"/>
    <p:sldLayoutId id="2147493461" r:id="rId6"/>
    <p:sldLayoutId id="2147493462" r:id="rId7"/>
    <p:sldLayoutId id="2147493465"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Deep Learning</a:t>
            </a:r>
          </a:p>
        </p:txBody>
      </p:sp>
      <p:sp>
        <p:nvSpPr>
          <p:cNvPr id="3" name="Subtitle 2"/>
          <p:cNvSpPr>
            <a:spLocks noGrp="1"/>
          </p:cNvSpPr>
          <p:nvPr>
            <p:ph type="subTitle" idx="1"/>
          </p:nvPr>
        </p:nvSpPr>
        <p:spPr/>
        <p:txBody>
          <a:bodyPr>
            <a:normAutofit/>
          </a:bodyPr>
          <a:lstStyle/>
          <a:p>
            <a:endParaRPr lang="en-CA" sz="1200" dirty="0"/>
          </a:p>
          <a:p>
            <a:endParaRPr lang="en-CA" sz="1200" dirty="0"/>
          </a:p>
          <a:p>
            <a:r>
              <a:rPr lang="en-CA" sz="1200" dirty="0"/>
              <a:t>Week  </a:t>
            </a:r>
            <a:endParaRPr lang="en-US" sz="1200" dirty="0"/>
          </a:p>
        </p:txBody>
      </p:sp>
    </p:spTree>
    <p:extLst>
      <p:ext uri="{BB962C8B-B14F-4D97-AF65-F5344CB8AC3E}">
        <p14:creationId xmlns:p14="http://schemas.microsoft.com/office/powerpoint/2010/main" val="37748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24951485"/>
              </p:ext>
            </p:extLst>
          </p:nvPr>
        </p:nvGraphicFramePr>
        <p:xfrm>
          <a:off x="1830216" y="2135650"/>
          <a:ext cx="6969125" cy="1981232"/>
        </p:xfrm>
        <a:graphic>
          <a:graphicData uri="http://schemas.openxmlformats.org/drawingml/2006/table">
            <a:tbl>
              <a:tblPr firstRow="1" bandRow="1">
                <a:tableStyleId>{5C22544A-7EE6-4342-B048-85BDC9FD1C3A}</a:tableStyleId>
              </a:tblPr>
              <a:tblGrid>
                <a:gridCol w="1393825">
                  <a:extLst>
                    <a:ext uri="{9D8B030D-6E8A-4147-A177-3AD203B41FA5}">
                      <a16:colId xmlns:a16="http://schemas.microsoft.com/office/drawing/2014/main" val="2881889925"/>
                    </a:ext>
                  </a:extLst>
                </a:gridCol>
                <a:gridCol w="1393825">
                  <a:extLst>
                    <a:ext uri="{9D8B030D-6E8A-4147-A177-3AD203B41FA5}">
                      <a16:colId xmlns:a16="http://schemas.microsoft.com/office/drawing/2014/main" val="728612221"/>
                    </a:ext>
                  </a:extLst>
                </a:gridCol>
                <a:gridCol w="1564884">
                  <a:extLst>
                    <a:ext uri="{9D8B030D-6E8A-4147-A177-3AD203B41FA5}">
                      <a16:colId xmlns:a16="http://schemas.microsoft.com/office/drawing/2014/main" val="2966101933"/>
                    </a:ext>
                  </a:extLst>
                </a:gridCol>
                <a:gridCol w="1222766">
                  <a:extLst>
                    <a:ext uri="{9D8B030D-6E8A-4147-A177-3AD203B41FA5}">
                      <a16:colId xmlns:a16="http://schemas.microsoft.com/office/drawing/2014/main" val="674715410"/>
                    </a:ext>
                  </a:extLst>
                </a:gridCol>
                <a:gridCol w="1393825">
                  <a:extLst>
                    <a:ext uri="{9D8B030D-6E8A-4147-A177-3AD203B41FA5}">
                      <a16:colId xmlns:a16="http://schemas.microsoft.com/office/drawing/2014/main" val="100290974"/>
                    </a:ext>
                  </a:extLst>
                </a:gridCol>
              </a:tblGrid>
              <a:tr h="748226">
                <a:tc>
                  <a:txBody>
                    <a:bodyPr/>
                    <a:lstStyle/>
                    <a:p>
                      <a:r>
                        <a:rPr lang="en-US" dirty="0"/>
                        <a:t>input</a:t>
                      </a:r>
                    </a:p>
                  </a:txBody>
                  <a:tcPr/>
                </a:tc>
                <a:tc>
                  <a:txBody>
                    <a:bodyPr/>
                    <a:lstStyle/>
                    <a:p>
                      <a:r>
                        <a:rPr lang="en-US" dirty="0"/>
                        <a:t>Desired Output</a:t>
                      </a:r>
                    </a:p>
                  </a:txBody>
                  <a:tcPr/>
                </a:tc>
                <a:tc>
                  <a:txBody>
                    <a:bodyPr/>
                    <a:lstStyle/>
                    <a:p>
                      <a:r>
                        <a:rPr lang="en-US" dirty="0"/>
                        <a:t>Model Output(W=3)</a:t>
                      </a:r>
                    </a:p>
                  </a:txBody>
                  <a:tcPr/>
                </a:tc>
                <a:tc>
                  <a:txBody>
                    <a:bodyPr/>
                    <a:lstStyle/>
                    <a:p>
                      <a:r>
                        <a:rPr lang="en-US" dirty="0"/>
                        <a:t>Absolute error</a:t>
                      </a:r>
                    </a:p>
                  </a:txBody>
                  <a:tcPr/>
                </a:tc>
                <a:tc>
                  <a:txBody>
                    <a:bodyPr/>
                    <a:lstStyle/>
                    <a:p>
                      <a:r>
                        <a:rPr lang="en-US" dirty="0"/>
                        <a:t>Square Error</a:t>
                      </a:r>
                    </a:p>
                  </a:txBody>
                  <a:tcPr/>
                </a:tc>
                <a:extLst>
                  <a:ext uri="{0D108BD9-81ED-4DB2-BD59-A6C34878D82A}">
                    <a16:rowId xmlns:a16="http://schemas.microsoft.com/office/drawing/2014/main" val="3486775083"/>
                  </a:ext>
                </a:extLst>
              </a:tr>
              <a:tr h="411002">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08600341"/>
                  </a:ext>
                </a:extLst>
              </a:tr>
              <a:tr h="411002">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65771957"/>
                  </a:ext>
                </a:extLst>
              </a:tr>
              <a:tr h="411002">
                <a:tc>
                  <a:txBody>
                    <a:bodyPr/>
                    <a:lstStyle/>
                    <a:p>
                      <a:r>
                        <a:rPr lang="en-US" dirty="0"/>
                        <a:t>2</a:t>
                      </a:r>
                    </a:p>
                  </a:txBody>
                  <a:tcPr/>
                </a:tc>
                <a:tc>
                  <a:txBody>
                    <a:bodyPr/>
                    <a:lstStyle/>
                    <a:p>
                      <a:r>
                        <a:rPr lang="en-US" dirty="0"/>
                        <a:t>4</a:t>
                      </a:r>
                    </a:p>
                  </a:txBody>
                  <a:tcPr/>
                </a:tc>
                <a:tc>
                  <a:txBody>
                    <a:bodyPr/>
                    <a:lstStyle/>
                    <a:p>
                      <a:r>
                        <a:rPr lang="en-US" dirty="0"/>
                        <a:t>6</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3234487"/>
                  </a:ext>
                </a:extLst>
              </a:tr>
            </a:tbl>
          </a:graphicData>
        </a:graphic>
      </p:graphicFrame>
    </p:spTree>
    <p:extLst>
      <p:ext uri="{BB962C8B-B14F-4D97-AF65-F5344CB8AC3E}">
        <p14:creationId xmlns:p14="http://schemas.microsoft.com/office/powerpoint/2010/main" val="2027065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9812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0666" y="253218"/>
            <a:ext cx="6935372" cy="4665199"/>
          </a:xfrm>
        </p:spPr>
      </p:pic>
    </p:spTree>
    <p:extLst>
      <p:ext uri="{BB962C8B-B14F-4D97-AF65-F5344CB8AC3E}">
        <p14:creationId xmlns:p14="http://schemas.microsoft.com/office/powerpoint/2010/main" val="2429037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2076" y="302456"/>
            <a:ext cx="6993535" cy="4291770"/>
          </a:xfrm>
        </p:spPr>
      </p:pic>
    </p:spTree>
    <p:extLst>
      <p:ext uri="{BB962C8B-B14F-4D97-AF65-F5344CB8AC3E}">
        <p14:creationId xmlns:p14="http://schemas.microsoft.com/office/powerpoint/2010/main" val="2906120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778" y="379828"/>
            <a:ext cx="6963901" cy="4487594"/>
          </a:xfrm>
        </p:spPr>
      </p:pic>
    </p:spTree>
    <p:extLst>
      <p:ext uri="{BB962C8B-B14F-4D97-AF65-F5344CB8AC3E}">
        <p14:creationId xmlns:p14="http://schemas.microsoft.com/office/powerpoint/2010/main" val="1857919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3983" y="288388"/>
            <a:ext cx="6917561" cy="4529797"/>
          </a:xfrm>
        </p:spPr>
      </p:pic>
    </p:spTree>
    <p:extLst>
      <p:ext uri="{BB962C8B-B14F-4D97-AF65-F5344CB8AC3E}">
        <p14:creationId xmlns:p14="http://schemas.microsoft.com/office/powerpoint/2010/main" val="2364009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0398" y="154746"/>
            <a:ext cx="6623679" cy="4670472"/>
          </a:xfrm>
          <a:prstGeom prst="rect">
            <a:avLst/>
          </a:prstGeom>
        </p:spPr>
      </p:pic>
    </p:spTree>
    <p:extLst>
      <p:ext uri="{BB962C8B-B14F-4D97-AF65-F5344CB8AC3E}">
        <p14:creationId xmlns:p14="http://schemas.microsoft.com/office/powerpoint/2010/main" val="2444988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 layer Perceptron </a:t>
            </a:r>
            <a:r>
              <a:rPr lang="en-US" dirty="0" err="1"/>
              <a:t>Algortithm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3770" y="1200150"/>
            <a:ext cx="6616935" cy="3394075"/>
          </a:xfrm>
        </p:spPr>
      </p:pic>
    </p:spTree>
    <p:extLst>
      <p:ext uri="{BB962C8B-B14F-4D97-AF65-F5344CB8AC3E}">
        <p14:creationId xmlns:p14="http://schemas.microsoft.com/office/powerpoint/2010/main" val="1115167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Backward Propagation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2470498"/>
              </p:ext>
            </p:extLst>
          </p:nvPr>
        </p:nvGraphicFramePr>
        <p:xfrm>
          <a:off x="3398764" y="2283362"/>
          <a:ext cx="4141518" cy="1483360"/>
        </p:xfrm>
        <a:graphic>
          <a:graphicData uri="http://schemas.openxmlformats.org/drawingml/2006/table">
            <a:tbl>
              <a:tblPr firstRow="1" bandRow="1">
                <a:tableStyleId>{5C22544A-7EE6-4342-B048-85BDC9FD1C3A}</a:tableStyleId>
              </a:tblPr>
              <a:tblGrid>
                <a:gridCol w="2070759">
                  <a:extLst>
                    <a:ext uri="{9D8B030D-6E8A-4147-A177-3AD203B41FA5}">
                      <a16:colId xmlns:a16="http://schemas.microsoft.com/office/drawing/2014/main" val="2372169450"/>
                    </a:ext>
                  </a:extLst>
                </a:gridCol>
                <a:gridCol w="2070759">
                  <a:extLst>
                    <a:ext uri="{9D8B030D-6E8A-4147-A177-3AD203B41FA5}">
                      <a16:colId xmlns:a16="http://schemas.microsoft.com/office/drawing/2014/main" val="2270911527"/>
                    </a:ext>
                  </a:extLst>
                </a:gridCol>
              </a:tblGrid>
              <a:tr h="370840">
                <a:tc>
                  <a:txBody>
                    <a:bodyPr/>
                    <a:lstStyle/>
                    <a:p>
                      <a:r>
                        <a:rPr lang="en-US" dirty="0"/>
                        <a:t>input</a:t>
                      </a:r>
                    </a:p>
                  </a:txBody>
                  <a:tcPr/>
                </a:tc>
                <a:tc>
                  <a:txBody>
                    <a:bodyPr/>
                    <a:lstStyle/>
                    <a:p>
                      <a:r>
                        <a:rPr lang="en-US" dirty="0"/>
                        <a:t>Desired Output</a:t>
                      </a:r>
                    </a:p>
                  </a:txBody>
                  <a:tcPr/>
                </a:tc>
                <a:extLst>
                  <a:ext uri="{0D108BD9-81ED-4DB2-BD59-A6C34878D82A}">
                    <a16:rowId xmlns:a16="http://schemas.microsoft.com/office/drawing/2014/main" val="2031699757"/>
                  </a:ext>
                </a:extLst>
              </a:tr>
              <a:tr h="370840">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22070746"/>
                  </a:ext>
                </a:extLst>
              </a:tr>
              <a:tr h="370840">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2527043256"/>
                  </a:ext>
                </a:extLst>
              </a:tr>
              <a:tr h="370840">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2666650013"/>
                  </a:ext>
                </a:extLst>
              </a:tr>
            </a:tbl>
          </a:graphicData>
        </a:graphic>
      </p:graphicFrame>
    </p:spTree>
    <p:extLst>
      <p:ext uri="{BB962C8B-B14F-4D97-AF65-F5344CB8AC3E}">
        <p14:creationId xmlns:p14="http://schemas.microsoft.com/office/powerpoint/2010/main" val="1997825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28218247"/>
              </p:ext>
            </p:extLst>
          </p:nvPr>
        </p:nvGraphicFramePr>
        <p:xfrm>
          <a:off x="2744299" y="2135651"/>
          <a:ext cx="4915242" cy="1752600"/>
        </p:xfrm>
        <a:graphic>
          <a:graphicData uri="http://schemas.openxmlformats.org/drawingml/2006/table">
            <a:tbl>
              <a:tblPr firstRow="1" bandRow="1">
                <a:tableStyleId>{5C22544A-7EE6-4342-B048-85BDC9FD1C3A}</a:tableStyleId>
              </a:tblPr>
              <a:tblGrid>
                <a:gridCol w="1638414">
                  <a:extLst>
                    <a:ext uri="{9D8B030D-6E8A-4147-A177-3AD203B41FA5}">
                      <a16:colId xmlns:a16="http://schemas.microsoft.com/office/drawing/2014/main" val="2881889925"/>
                    </a:ext>
                  </a:extLst>
                </a:gridCol>
                <a:gridCol w="1638414">
                  <a:extLst>
                    <a:ext uri="{9D8B030D-6E8A-4147-A177-3AD203B41FA5}">
                      <a16:colId xmlns:a16="http://schemas.microsoft.com/office/drawing/2014/main" val="728612221"/>
                    </a:ext>
                  </a:extLst>
                </a:gridCol>
                <a:gridCol w="1638414">
                  <a:extLst>
                    <a:ext uri="{9D8B030D-6E8A-4147-A177-3AD203B41FA5}">
                      <a16:colId xmlns:a16="http://schemas.microsoft.com/office/drawing/2014/main" val="2966101933"/>
                    </a:ext>
                  </a:extLst>
                </a:gridCol>
              </a:tblGrid>
              <a:tr h="370840">
                <a:tc>
                  <a:txBody>
                    <a:bodyPr/>
                    <a:lstStyle/>
                    <a:p>
                      <a:r>
                        <a:rPr lang="en-US" dirty="0"/>
                        <a:t>input</a:t>
                      </a:r>
                    </a:p>
                  </a:txBody>
                  <a:tcPr/>
                </a:tc>
                <a:tc>
                  <a:txBody>
                    <a:bodyPr/>
                    <a:lstStyle/>
                    <a:p>
                      <a:r>
                        <a:rPr lang="en-US" dirty="0"/>
                        <a:t>Desired Output</a:t>
                      </a:r>
                    </a:p>
                  </a:txBody>
                  <a:tcPr/>
                </a:tc>
                <a:tc>
                  <a:txBody>
                    <a:bodyPr/>
                    <a:lstStyle/>
                    <a:p>
                      <a:r>
                        <a:rPr lang="en-US" dirty="0"/>
                        <a:t>Model Output(W=3)</a:t>
                      </a:r>
                    </a:p>
                  </a:txBody>
                  <a:tcPr/>
                </a:tc>
                <a:extLst>
                  <a:ext uri="{0D108BD9-81ED-4DB2-BD59-A6C34878D82A}">
                    <a16:rowId xmlns:a16="http://schemas.microsoft.com/office/drawing/2014/main" val="3486775083"/>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108600341"/>
                  </a:ext>
                </a:extLst>
              </a:tr>
              <a:tr h="370840">
                <a:tc>
                  <a:txBody>
                    <a:bodyPr/>
                    <a:lstStyle/>
                    <a:p>
                      <a:r>
                        <a:rPr lang="en-US" dirty="0"/>
                        <a:t>1</a:t>
                      </a:r>
                    </a:p>
                  </a:txBody>
                  <a:tcPr/>
                </a:tc>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3865771957"/>
                  </a:ext>
                </a:extLst>
              </a:tr>
              <a:tr h="370840">
                <a:tc>
                  <a:txBody>
                    <a:bodyPr/>
                    <a:lstStyle/>
                    <a:p>
                      <a:r>
                        <a:rPr lang="en-US" dirty="0"/>
                        <a:t>2</a:t>
                      </a:r>
                    </a:p>
                  </a:txBody>
                  <a:tcPr/>
                </a:tc>
                <a:tc>
                  <a:txBody>
                    <a:bodyPr/>
                    <a:lstStyle/>
                    <a:p>
                      <a:r>
                        <a:rPr lang="en-US" dirty="0"/>
                        <a:t>4</a:t>
                      </a:r>
                    </a:p>
                  </a:txBody>
                  <a:tcPr/>
                </a:tc>
                <a:tc>
                  <a:txBody>
                    <a:bodyPr/>
                    <a:lstStyle/>
                    <a:p>
                      <a:r>
                        <a:rPr lang="en-US" dirty="0"/>
                        <a:t>6</a:t>
                      </a:r>
                    </a:p>
                  </a:txBody>
                  <a:tcPr/>
                </a:tc>
                <a:extLst>
                  <a:ext uri="{0D108BD9-81ED-4DB2-BD59-A6C34878D82A}">
                    <a16:rowId xmlns:a16="http://schemas.microsoft.com/office/drawing/2014/main" val="223234487"/>
                  </a:ext>
                </a:extLst>
              </a:tr>
            </a:tbl>
          </a:graphicData>
        </a:graphic>
      </p:graphicFrame>
    </p:spTree>
    <p:extLst>
      <p:ext uri="{BB962C8B-B14F-4D97-AF65-F5344CB8AC3E}">
        <p14:creationId xmlns:p14="http://schemas.microsoft.com/office/powerpoint/2010/main" val="1746346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6F2769-7194-4217-93D3-3AF3A4742282}">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field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6722</TotalTime>
  <Words>60</Words>
  <Application>Microsoft Office PowerPoint</Application>
  <PresentationFormat>On-screen Show (16:9)</PresentationFormat>
  <Paragraphs>40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Deep Learning</vt:lpstr>
      <vt:lpstr>PowerPoint Presentation</vt:lpstr>
      <vt:lpstr>PowerPoint Presentation</vt:lpstr>
      <vt:lpstr>PowerPoint Presentation</vt:lpstr>
      <vt:lpstr>PowerPoint Presentation</vt:lpstr>
      <vt:lpstr>PowerPoint Presentation</vt:lpstr>
      <vt:lpstr>Multi layer Perceptron Algortithm</vt:lpstr>
      <vt:lpstr>Backward Propagation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Omotayo Akinbode</cp:lastModifiedBy>
  <cp:revision>181</cp:revision>
  <dcterms:created xsi:type="dcterms:W3CDTF">2010-04-12T23:12:02Z</dcterms:created>
  <dcterms:modified xsi:type="dcterms:W3CDTF">2020-03-08T03:16:14Z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