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8"/>
  </p:notesMasterIdLst>
  <p:sldIdLst>
    <p:sldId id="256" r:id="rId2"/>
    <p:sldId id="285" r:id="rId3"/>
    <p:sldId id="284" r:id="rId4"/>
    <p:sldId id="286" r:id="rId5"/>
    <p:sldId id="257" r:id="rId6"/>
    <p:sldId id="258" r:id="rId7"/>
    <p:sldId id="259" r:id="rId8"/>
    <p:sldId id="260" r:id="rId9"/>
    <p:sldId id="261" r:id="rId10"/>
    <p:sldId id="262" r:id="rId11"/>
    <p:sldId id="263" r:id="rId12"/>
    <p:sldId id="264" r:id="rId13"/>
    <p:sldId id="269" r:id="rId14"/>
    <p:sldId id="281" r:id="rId15"/>
    <p:sldId id="282" r:id="rId16"/>
    <p:sldId id="287" r:id="rId17"/>
    <p:sldId id="278" r:id="rId18"/>
    <p:sldId id="279" r:id="rId19"/>
    <p:sldId id="270" r:id="rId20"/>
    <p:sldId id="271" r:id="rId21"/>
    <p:sldId id="273" r:id="rId22"/>
    <p:sldId id="274" r:id="rId23"/>
    <p:sldId id="275" r:id="rId24"/>
    <p:sldId id="276" r:id="rId25"/>
    <p:sldId id="277" r:id="rId26"/>
    <p:sldId id="283"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7" clrIdx="0"/>
  <p:cmAuthor id="1" name="Haitham Alhajj"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8"/>
  </p:normalViewPr>
  <p:slideViewPr>
    <p:cSldViewPr snapToGrid="0">
      <p:cViewPr varScale="1">
        <p:scale>
          <a:sx n="145" d="100"/>
          <a:sy n="145" d="100"/>
        </p:scale>
        <p:origin x="6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5-08T15:23:51" idx="1">
    <p:pos x="6000" y="0"/>
    <p:text>should we add anything here about testing too many hypotheses? There is a crisis of reproducibility in the social sciences and it is not supposed to be allowable to adjust one's hypotheses to reflect correlations that are found because some will seem statistically significant, even though they are so through fluke (5% of all valid null hypothesis can be rejected under the usual criterion)
-Noelle Ibrahim</p:text>
  </p:cm>
  <p:cm authorId="1" dt="2018-05-08T15:23:51" idx="1">
    <p:pos x="6000" y="100"/>
    <p:text>I think it would be good to do that.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5-08T15:21:36.823" idx="3">
    <p:pos x="6000" y="200"/>
    <p:text>Clustering can be used for prediction - i.e. K nearest neighbours
-Noelle Ibrahim</p:text>
  </p:cm>
  <p:cm authorId="1" dt="2018-05-08T15:21:36.823" idx="3">
    <p:pos x="6000" y="300"/>
    <p:text>K-NN  is univariate location estimator and a nonparametric classifier. It's, therefore, a predictor. Using clusters for prediction is not a standard practice. There are used to describe the relationship between data points. How similar or dissimilar they are. As such, and due to the lack of labels, they can't be used for prediction.</p:text>
  </p:cm>
  <p:cm authorId="0" dt="2018-05-08T15:22:35.422" idx="2">
    <p:pos x="6000" y="0"/>
    <p:text>should we include supervised and unsupervised learning defintiions?
-Noelle Ibrahim</p:text>
  </p:cm>
  <p:cm authorId="1" dt="2018-05-08T15:22:35.422" idx="2">
    <p:pos x="6000" y="100"/>
    <p:text>We can introduce later close to the clustering lecture. I am worried that by the time they reach these two topics they would have forgotten the definitions.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5-08T15:12:39.985" idx="7">
    <p:pos x="6000" y="200"/>
    <p:text>Note: assignment 1 contains alot of functions from the python packages that are not covered in this lecture. There is no grade assigned for this assignment, so I think we should go through it in the lecture and have the students implement it. Most of the students did not do this assignment last time and fell behind. We can do it in class.
-Noelle Ibrahim</p:text>
  </p:cm>
  <p:cm authorId="0" dt="2018-05-08T15:27:44.442" idx="6">
    <p:pos x="6000" y="0"/>
    <p:text>I would suggest updating this with Nancy such that assignment 1 is graded. Then each assignment will be worth 5%. It contains materials not in the lecture.
-Noelle Ibrahim</p:text>
  </p:cm>
  <p:cm authorId="1" dt="2018-05-08T15:27:44.442" idx="5">
    <p:pos x="6000" y="100"/>
    <p:text>I actually agree with you. If they get attempt the lab, they get 5%.</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5-08T15:15:24.610" idx="5">
    <p:pos x="6000" y="0"/>
    <p:text>are we still using Rodeo or should we take out these slides?
-Noelle Ibrahim</p:text>
  </p:cm>
  <p:cm authorId="1" dt="2018-05-08T15:15:24.610" idx="4">
    <p:pos x="6000" y="100"/>
    <p:text>I am fine with Rodeo or any other IDE. I'll play with Rodeo for a bit before making my mind.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6" name="Shape 22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2" name="Shape 23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3" name="Shape 18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9" name="Shape 18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5" name="Shape 19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1" name="Shape 20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8" name="Shape 23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1" name="Shape 10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8" name="Shape 10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5" name="Shape 11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2" name="Shape 12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Shape 12" descr="Big Data Analytics - Title Slide - Background.png"/>
          <p:cNvPicPr preferRelativeResize="0"/>
          <p:nvPr/>
        </p:nvPicPr>
        <p:blipFill rotWithShape="1">
          <a:blip r:embed="rId2">
            <a:alphaModFix/>
          </a:blip>
          <a:srcRect/>
          <a:stretch/>
        </p:blipFill>
        <p:spPr>
          <a:xfrm>
            <a:off x="0" y="0"/>
            <a:ext cx="9141968" cy="5143500"/>
          </a:xfrm>
          <a:prstGeom prst="rect">
            <a:avLst/>
          </a:prstGeom>
          <a:noFill/>
          <a:ln>
            <a:noFill/>
          </a:ln>
        </p:spPr>
      </p:pic>
      <p:sp>
        <p:nvSpPr>
          <p:cNvPr id="13" name="Shape 1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3200"/>
              <a:buFont typeface="Arial"/>
              <a:buNone/>
              <a:defRPr sz="32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309880" y="1145858"/>
            <a:ext cx="3906520" cy="1314450"/>
          </a:xfrm>
          <a:prstGeom prst="rect">
            <a:avLst/>
          </a:prstGeom>
          <a:noFill/>
          <a:ln>
            <a:noFill/>
          </a:ln>
        </p:spPr>
        <p:txBody>
          <a:bodyPr spcFirstLastPara="1" wrap="square" lIns="91425" tIns="45700" rIns="91425" bIns="45700" anchor="t" anchorCtr="0"/>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34036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0" marR="0" lvl="1" indent="0" algn="l" rtl="0">
              <a:spcBef>
                <a:spcPts val="0"/>
              </a:spcBef>
              <a:buNone/>
              <a:defRPr sz="1200" b="0" i="0" u="none" strike="noStrike" cap="none">
                <a:solidFill>
                  <a:srgbClr val="888888"/>
                </a:solidFill>
                <a:latin typeface="Arial"/>
                <a:ea typeface="Arial"/>
                <a:cs typeface="Arial"/>
                <a:sym typeface="Arial"/>
              </a:defRPr>
            </a:lvl2pPr>
            <a:lvl3pPr marL="0" marR="0" lvl="2" indent="0" algn="l" rtl="0">
              <a:spcBef>
                <a:spcPts val="0"/>
              </a:spcBef>
              <a:buNone/>
              <a:defRPr sz="1200" b="0" i="0" u="none" strike="noStrike" cap="none">
                <a:solidFill>
                  <a:srgbClr val="888888"/>
                </a:solidFill>
                <a:latin typeface="Arial"/>
                <a:ea typeface="Arial"/>
                <a:cs typeface="Arial"/>
                <a:sym typeface="Arial"/>
              </a:defRPr>
            </a:lvl3pPr>
            <a:lvl4pPr marL="0" marR="0" lvl="3" indent="0" algn="l" rtl="0">
              <a:spcBef>
                <a:spcPts val="0"/>
              </a:spcBef>
              <a:buNone/>
              <a:defRPr sz="1200" b="0" i="0" u="none" strike="noStrike" cap="none">
                <a:solidFill>
                  <a:srgbClr val="888888"/>
                </a:solidFill>
                <a:latin typeface="Arial"/>
                <a:ea typeface="Arial"/>
                <a:cs typeface="Arial"/>
                <a:sym typeface="Arial"/>
              </a:defRPr>
            </a:lvl4pPr>
            <a:lvl5pPr marL="0" marR="0" lvl="4" indent="0" algn="l" rtl="0">
              <a:spcBef>
                <a:spcPts val="0"/>
              </a:spcBef>
              <a:buNone/>
              <a:defRPr sz="1200" b="0" i="0" u="none" strike="noStrike" cap="none">
                <a:solidFill>
                  <a:srgbClr val="888888"/>
                </a:solidFill>
                <a:latin typeface="Arial"/>
                <a:ea typeface="Arial"/>
                <a:cs typeface="Arial"/>
                <a:sym typeface="Arial"/>
              </a:defRPr>
            </a:lvl5pPr>
            <a:lvl6pPr marL="0" marR="0" lvl="5" indent="0" algn="l" rtl="0">
              <a:spcBef>
                <a:spcPts val="0"/>
              </a:spcBef>
              <a:buNone/>
              <a:defRPr sz="1200" b="0" i="0" u="none" strike="noStrike" cap="none">
                <a:solidFill>
                  <a:srgbClr val="888888"/>
                </a:solidFill>
                <a:latin typeface="Arial"/>
                <a:ea typeface="Arial"/>
                <a:cs typeface="Arial"/>
                <a:sym typeface="Arial"/>
              </a:defRPr>
            </a:lvl6pPr>
            <a:lvl7pPr marL="0" marR="0" lvl="6" indent="0" algn="l" rtl="0">
              <a:spcBef>
                <a:spcPts val="0"/>
              </a:spcBef>
              <a:buNone/>
              <a:defRPr sz="1200" b="0" i="0" u="none" strike="noStrike" cap="none">
                <a:solidFill>
                  <a:srgbClr val="888888"/>
                </a:solidFill>
                <a:latin typeface="Arial"/>
                <a:ea typeface="Arial"/>
                <a:cs typeface="Arial"/>
                <a:sym typeface="Arial"/>
              </a:defRPr>
            </a:lvl7pPr>
            <a:lvl8pPr marL="0" marR="0" lvl="7" indent="0" algn="l" rtl="0">
              <a:spcBef>
                <a:spcPts val="0"/>
              </a:spcBef>
              <a:buNone/>
              <a:defRPr sz="1200" b="0" i="0" u="none" strike="noStrike" cap="none">
                <a:solidFill>
                  <a:srgbClr val="888888"/>
                </a:solidFill>
                <a:latin typeface="Arial"/>
                <a:ea typeface="Arial"/>
                <a:cs typeface="Arial"/>
                <a:sym typeface="Arial"/>
              </a:defRPr>
            </a:lvl8pPr>
            <a:lvl9pPr marL="0" marR="0" lvl="8" indent="0" algn="l"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pic>
        <p:nvPicPr>
          <p:cNvPr id="18" name="Shape 18" descr="Big Data Analytics - Slide Backgrounds_Artboard 2.png"/>
          <p:cNvPicPr preferRelativeResize="0"/>
          <p:nvPr/>
        </p:nvPicPr>
        <p:blipFill rotWithShape="1">
          <a:blip r:embed="rId2">
            <a:alphaModFix/>
          </a:blip>
          <a:srcRect/>
          <a:stretch/>
        </p:blipFill>
        <p:spPr>
          <a:xfrm>
            <a:off x="0" y="0"/>
            <a:ext cx="9142223" cy="5143500"/>
          </a:xfrm>
          <a:prstGeom prst="rect">
            <a:avLst/>
          </a:prstGeom>
          <a:noFill/>
          <a:ln>
            <a:noFill/>
          </a:ln>
        </p:spPr>
      </p:pic>
      <p:sp>
        <p:nvSpPr>
          <p:cNvPr id="19" name="Shape 19"/>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2800"/>
              <a:buFont typeface="Arial"/>
              <a:buNone/>
              <a:defRPr sz="28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type="blank">
  <p:cSld name="BLANK">
    <p:spTree>
      <p:nvGrpSpPr>
        <p:cNvPr id="1" name="Shape 23"/>
        <p:cNvGrpSpPr/>
        <p:nvPr/>
      </p:nvGrpSpPr>
      <p:grpSpPr>
        <a:xfrm>
          <a:off x="0" y="0"/>
          <a:ext cx="0" cy="0"/>
          <a:chOff x="0" y="0"/>
          <a:chExt cx="0" cy="0"/>
        </a:xfrm>
      </p:grpSpPr>
      <p:pic>
        <p:nvPicPr>
          <p:cNvPr id="24" name="Shape 24" descr="Big Data Analytics - Slide Backgrounds_Artboard 7.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25" name="Shape 25"/>
          <p:cNvSpPr txBox="1"/>
          <p:nvPr/>
        </p:nvSpPr>
        <p:spPr>
          <a:xfrm>
            <a:off x="3413760" y="914400"/>
            <a:ext cx="512064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595959"/>
                </a:solidFill>
                <a:latin typeface="Arial"/>
                <a:ea typeface="Arial"/>
                <a:cs typeface="Arial"/>
                <a:sym typeface="Aria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ccecrsdv@mcmaster.ca.</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Shape 27" descr="Big Data Analytics - Slide Backgrounds_Artboard 4.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28" name="Shape 28"/>
          <p:cNvSpPr txBox="1">
            <a:spLocks noGrp="1"/>
          </p:cNvSpPr>
          <p:nvPr>
            <p:ph type="title"/>
          </p:nvPr>
        </p:nvSpPr>
        <p:spPr>
          <a:xfrm>
            <a:off x="295593" y="2042399"/>
            <a:ext cx="5724207" cy="102155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295593" y="3200400"/>
            <a:ext cx="7772400" cy="82296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1"/>
        <p:cNvGrpSpPr/>
        <p:nvPr/>
      </p:nvGrpSpPr>
      <p:grpSpPr>
        <a:xfrm>
          <a:off x="0" y="0"/>
          <a:ext cx="0" cy="0"/>
          <a:chOff x="0" y="0"/>
          <a:chExt cx="0" cy="0"/>
        </a:xfrm>
      </p:grpSpPr>
      <p:pic>
        <p:nvPicPr>
          <p:cNvPr id="32" name="Shape 32" descr="Big Data Analytics - Slide Backgrounds_Artboard 3.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3" name="Shape 33"/>
          <p:cNvSpPr txBox="1">
            <a:spLocks noGrp="1"/>
          </p:cNvSpPr>
          <p:nvPr>
            <p:ph type="body" idx="1"/>
          </p:nvPr>
        </p:nvSpPr>
        <p:spPr>
          <a:xfrm>
            <a:off x="355600" y="1151335"/>
            <a:ext cx="376936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2"/>
          </p:nvPr>
        </p:nvSpPr>
        <p:spPr>
          <a:xfrm>
            <a:off x="5191760" y="1151336"/>
            <a:ext cx="338328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6" name="Shape 36"/>
          <p:cNvSpPr txBox="1">
            <a:spLocks noGrp="1"/>
          </p:cNvSpPr>
          <p:nvPr>
            <p:ph type="body" idx="3"/>
          </p:nvPr>
        </p:nvSpPr>
        <p:spPr>
          <a:xfrm>
            <a:off x="5191761" y="528321"/>
            <a:ext cx="338328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4"/>
          </p:nvPr>
        </p:nvSpPr>
        <p:spPr>
          <a:xfrm>
            <a:off x="355600" y="528321"/>
            <a:ext cx="376936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2">
  <p:cSld name="Comparison 2">
    <p:spTree>
      <p:nvGrpSpPr>
        <p:cNvPr id="1" name="Shape 38"/>
        <p:cNvGrpSpPr/>
        <p:nvPr/>
      </p:nvGrpSpPr>
      <p:grpSpPr>
        <a:xfrm>
          <a:off x="0" y="0"/>
          <a:ext cx="0" cy="0"/>
          <a:chOff x="0" y="0"/>
          <a:chExt cx="0" cy="0"/>
        </a:xfrm>
      </p:grpSpPr>
      <p:pic>
        <p:nvPicPr>
          <p:cNvPr id="39" name="Shape 39" descr="Big Data Analytics - Slide Backgrounds_Artboard 6.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0" name="Shape 40"/>
          <p:cNvSpPr txBox="1">
            <a:spLocks noGrp="1"/>
          </p:cNvSpPr>
          <p:nvPr>
            <p:ph type="body" idx="1"/>
          </p:nvPr>
        </p:nvSpPr>
        <p:spPr>
          <a:xfrm>
            <a:off x="355600" y="379175"/>
            <a:ext cx="8402320" cy="1998265"/>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355600" y="2794001"/>
            <a:ext cx="8402320" cy="197326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1pPr>
            <a:lvl2pPr marL="914400" marR="0" lvl="1"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2pPr>
            <a:lvl3pPr marL="1371600" marR="0" lvl="2"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3pPr>
            <a:lvl4pPr marL="1828800" marR="0" lvl="3"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4pPr>
            <a:lvl5pPr marL="2286000" marR="0" lvl="4"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type="titleOnly">
  <p:cSld name="TITLE_ONLY">
    <p:spTree>
      <p:nvGrpSpPr>
        <p:cNvPr id="1" name="Shape 43"/>
        <p:cNvGrpSpPr/>
        <p:nvPr/>
      </p:nvGrpSpPr>
      <p:grpSpPr>
        <a:xfrm>
          <a:off x="0" y="0"/>
          <a:ext cx="0" cy="0"/>
          <a:chOff x="0" y="0"/>
          <a:chExt cx="0" cy="0"/>
        </a:xfrm>
      </p:grpSpPr>
      <p:pic>
        <p:nvPicPr>
          <p:cNvPr id="44" name="Shape 44" descr="Big Data Analytics - Slide Backgrounds_Artboard 5.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5" name="Shape 45"/>
          <p:cNvSpPr txBox="1">
            <a:spLocks noGrp="1"/>
          </p:cNvSpPr>
          <p:nvPr>
            <p:ph type="title"/>
          </p:nvPr>
        </p:nvSpPr>
        <p:spPr>
          <a:xfrm>
            <a:off x="863600" y="843280"/>
            <a:ext cx="7416800" cy="3403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Shape 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var/folders/p7/c7ycyb8s5_902592x4f71sfwrxhzsl/T/com.microsoft.Word/WebArchiveCopyPasteTempFiles/tdsp-lifecycle2.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Vehicle_insuranc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3200"/>
              <a:buFont typeface="Arial"/>
              <a:buNone/>
            </a:pPr>
            <a:r>
              <a:rPr lang="en-US" sz="3200" b="1" i="0" u="none" strike="noStrike" cap="none">
                <a:solidFill>
                  <a:srgbClr val="136855"/>
                </a:solidFill>
                <a:latin typeface="Arial"/>
                <a:ea typeface="Arial"/>
                <a:cs typeface="Arial"/>
                <a:sym typeface="Arial"/>
              </a:rPr>
              <a:t>Predictive Modeling and Data Mining</a:t>
            </a:r>
            <a:endParaRPr/>
          </a:p>
        </p:txBody>
      </p:sp>
      <p:sp>
        <p:nvSpPr>
          <p:cNvPr id="54" name="Shape 54"/>
          <p:cNvSpPr txBox="1">
            <a:spLocks noGrp="1"/>
          </p:cNvSpPr>
          <p:nvPr>
            <p:ph type="subTitle" idx="1"/>
          </p:nvPr>
        </p:nvSpPr>
        <p:spPr>
          <a:xfrm>
            <a:off x="309880" y="1145858"/>
            <a:ext cx="3906520" cy="1314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24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Week 1</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a:solidFill>
                  <a:srgbClr val="136855"/>
                </a:solidFill>
                <a:latin typeface="Arial"/>
                <a:ea typeface="Arial"/>
                <a:cs typeface="Arial"/>
                <a:sym typeface="Arial"/>
              </a:rPr>
              <a:t>What is Predictive modeling?</a:t>
            </a:r>
            <a:endParaRPr sz="2800" b="1" i="0" u="none" strike="noStrike" cap="none">
              <a:solidFill>
                <a:srgbClr val="136855"/>
              </a:solidFill>
              <a:latin typeface="Arial"/>
              <a:ea typeface="Arial"/>
              <a:cs typeface="Arial"/>
              <a:sym typeface="Arial"/>
            </a:endParaRPr>
          </a:p>
        </p:txBody>
      </p:sp>
      <p:sp>
        <p:nvSpPr>
          <p:cNvPr id="111" name="Shape 111"/>
          <p:cNvSpPr txBox="1">
            <a:spLocks noGrp="1"/>
          </p:cNvSpPr>
          <p:nvPr>
            <p:ph type="body" idx="1"/>
          </p:nvPr>
        </p:nvSpPr>
        <p:spPr>
          <a:xfrm>
            <a:off x="1577340" y="768351"/>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 The usual response variable is claim cost and we can use the first seven variables as predictors.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Example: Washington University conducted a clinical study to determine if biological measurements made from cerebrospinal fluid (CSF) can be used to diagnose or predict Alzheimer’s disease (CraigSchapiro et al. 2011). </a:t>
            </a:r>
            <a:endParaRPr sz="1600" b="0" i="0" u="none" strike="noStrike" cap="none">
              <a:solidFill>
                <a:schemeClr val="dk1"/>
              </a:solidFill>
              <a:latin typeface="Arial"/>
              <a:ea typeface="Arial"/>
              <a:cs typeface="Arial"/>
              <a:sym typeface="Arial"/>
            </a:endParaRPr>
          </a:p>
        </p:txBody>
      </p:sp>
      <p:pic>
        <p:nvPicPr>
          <p:cNvPr id="112" name="Shape 112"/>
          <p:cNvPicPr preferRelativeResize="0"/>
          <p:nvPr/>
        </p:nvPicPr>
        <p:blipFill rotWithShape="1">
          <a:blip r:embed="rId3">
            <a:alphaModFix/>
          </a:blip>
          <a:srcRect/>
          <a:stretch/>
        </p:blipFill>
        <p:spPr>
          <a:xfrm>
            <a:off x="2327275" y="2698750"/>
            <a:ext cx="6384925" cy="12534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a:solidFill>
                  <a:srgbClr val="136855"/>
                </a:solidFill>
                <a:latin typeface="Arial"/>
                <a:ea typeface="Arial"/>
                <a:cs typeface="Arial"/>
                <a:sym typeface="Arial"/>
              </a:rPr>
              <a:t>What is Predictive modeling?</a:t>
            </a:r>
            <a:endParaRPr sz="2800" b="1" i="0" u="none" strike="noStrike" cap="none">
              <a:solidFill>
                <a:srgbClr val="136855"/>
              </a:solidFill>
              <a:latin typeface="Arial"/>
              <a:ea typeface="Arial"/>
              <a:cs typeface="Arial"/>
              <a:sym typeface="Arial"/>
            </a:endParaRPr>
          </a:p>
        </p:txBody>
      </p:sp>
      <p:sp>
        <p:nvSpPr>
          <p:cNvPr id="118" name="Shape 118"/>
          <p:cNvSpPr txBox="1">
            <a:spLocks noGrp="1"/>
          </p:cNvSpPr>
          <p:nvPr>
            <p:ph type="body" idx="1"/>
          </p:nvPr>
        </p:nvSpPr>
        <p:spPr>
          <a:xfrm>
            <a:off x="1577340" y="768351"/>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usual response variable is predictor$Diag and the rest can be used as predictors.</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Example: Prof.Yeh (1998) describes a collection of data sets from different sources that can be used for modeling the compressive strength of concrete formulations as a functions of their ingredients and age.</a:t>
            </a:r>
            <a:endParaRPr sz="1600" b="0" i="0" u="none" strike="noStrike" cap="none">
              <a:solidFill>
                <a:schemeClr val="dk1"/>
              </a:solidFill>
              <a:latin typeface="Arial"/>
              <a:ea typeface="Arial"/>
              <a:cs typeface="Arial"/>
              <a:sym typeface="Arial"/>
            </a:endParaRPr>
          </a:p>
        </p:txBody>
      </p:sp>
      <p:pic>
        <p:nvPicPr>
          <p:cNvPr id="119" name="Shape 119"/>
          <p:cNvPicPr preferRelativeResize="0"/>
          <p:nvPr/>
        </p:nvPicPr>
        <p:blipFill rotWithShape="1">
          <a:blip r:embed="rId3">
            <a:alphaModFix/>
          </a:blip>
          <a:srcRect/>
          <a:stretch/>
        </p:blipFill>
        <p:spPr>
          <a:xfrm>
            <a:off x="2489200" y="2295529"/>
            <a:ext cx="5997784" cy="20034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a:solidFill>
                  <a:srgbClr val="136855"/>
                </a:solidFill>
                <a:latin typeface="Arial"/>
                <a:ea typeface="Arial"/>
                <a:cs typeface="Arial"/>
                <a:sym typeface="Arial"/>
              </a:rPr>
              <a:t>What is Predictive modeling?</a:t>
            </a:r>
            <a:endParaRPr sz="2800" b="1" i="0" u="none" strike="noStrike" cap="none">
              <a:solidFill>
                <a:srgbClr val="136855"/>
              </a:solidFill>
              <a:latin typeface="Arial"/>
              <a:ea typeface="Arial"/>
              <a:cs typeface="Arial"/>
              <a:sym typeface="Arial"/>
            </a:endParaRPr>
          </a:p>
        </p:txBody>
      </p:sp>
      <p:sp>
        <p:nvSpPr>
          <p:cNvPr id="125" name="Shape 125"/>
          <p:cNvSpPr txBox="1">
            <a:spLocks noGrp="1"/>
          </p:cNvSpPr>
          <p:nvPr>
            <p:ph type="body" idx="1"/>
          </p:nvPr>
        </p:nvSpPr>
        <p:spPr>
          <a:xfrm>
            <a:off x="1577340" y="768350"/>
            <a:ext cx="6969760" cy="38099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Example: (scheduling Data) These data consist of information on 4331 jobs in a high performance computing environment. Seven attributes were recorded for each job along with a discrete class describing the execution time. The predictors are: Protocol (the type of computation), Compounds (the number of data points for each jobs), InputFields (the number of characteristic being estimated), Iterations (maximum number of iterations for the computations), NumPending (the number of other jobs pending at the time of launch), Hour (decimal hour of day for launch time) and Day (of launch time). The classes are: VF (very fast), F (fast), M (moderate) and L (long).</a:t>
            </a:r>
            <a:endParaRPr sz="1600" b="0" i="0" u="none" strike="noStrike" cap="none">
              <a:solidFill>
                <a:schemeClr val="dk1"/>
              </a:solidFill>
              <a:latin typeface="Arial"/>
              <a:ea typeface="Arial"/>
              <a:cs typeface="Arial"/>
              <a:sym typeface="Arial"/>
            </a:endParaRPr>
          </a:p>
        </p:txBody>
      </p:sp>
      <p:pic>
        <p:nvPicPr>
          <p:cNvPr id="126" name="Shape 126"/>
          <p:cNvPicPr preferRelativeResize="0"/>
          <p:nvPr/>
        </p:nvPicPr>
        <p:blipFill rotWithShape="1">
          <a:blip r:embed="rId3">
            <a:alphaModFix/>
          </a:blip>
          <a:srcRect/>
          <a:stretch/>
        </p:blipFill>
        <p:spPr>
          <a:xfrm>
            <a:off x="3206316" y="3332163"/>
            <a:ext cx="5251884" cy="15378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a:solidFill>
                  <a:srgbClr val="136855"/>
                </a:solidFill>
                <a:latin typeface="Arial"/>
                <a:ea typeface="Arial"/>
                <a:cs typeface="Arial"/>
                <a:sym typeface="Arial"/>
              </a:rPr>
              <a:t>In the course:</a:t>
            </a:r>
            <a:endParaRPr sz="2800" b="1" i="0" u="none" strike="noStrike" cap="none">
              <a:solidFill>
                <a:srgbClr val="136855"/>
              </a:solidFill>
              <a:latin typeface="Arial"/>
              <a:ea typeface="Arial"/>
              <a:cs typeface="Arial"/>
              <a:sym typeface="Arial"/>
            </a:endParaRPr>
          </a:p>
        </p:txBody>
      </p:sp>
      <p:sp>
        <p:nvSpPr>
          <p:cNvPr id="156" name="Shape 156"/>
          <p:cNvSpPr txBox="1">
            <a:spLocks noGrp="1"/>
          </p:cNvSpPr>
          <p:nvPr>
            <p:ph type="body" idx="1"/>
          </p:nvPr>
        </p:nvSpPr>
        <p:spPr>
          <a:xfrm>
            <a:off x="1577340" y="768350"/>
            <a:ext cx="6969760" cy="38099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 this course we will go through various predictive methods and algorithms. We will talk a little about the other steps mentioned in the previous slides, such as preparing data. </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 this course, we use python. It is faster than R.</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By the end of the course you should be able to build and deploy predictive models in practice and build on the understanding that you gained in BDA 101 of the underlying concepts in predictive modelling.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717040" y="15479"/>
            <a:ext cx="4963160" cy="46077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First part of assignment 1</a:t>
            </a:r>
            <a:endParaRPr sz="2520" b="1" i="0" u="none" strike="noStrike" cap="none">
              <a:solidFill>
                <a:srgbClr val="136855"/>
              </a:solidFill>
              <a:latin typeface="Arial"/>
              <a:ea typeface="Arial"/>
              <a:cs typeface="Arial"/>
              <a:sym typeface="Arial"/>
            </a:endParaRPr>
          </a:p>
        </p:txBody>
      </p:sp>
      <p:sp>
        <p:nvSpPr>
          <p:cNvPr id="229" name="Shape 229"/>
          <p:cNvSpPr txBox="1">
            <a:spLocks noGrp="1"/>
          </p:cNvSpPr>
          <p:nvPr>
            <p:ph type="body" idx="1"/>
          </p:nvPr>
        </p:nvSpPr>
        <p:spPr>
          <a:xfrm>
            <a:off x="1666240" y="476250"/>
            <a:ext cx="6969760" cy="339447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At the first part of assignment 1, we need to install various packages. Let’s install them and look at their descriptions.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There are different methods to import python packages into your environment: </a:t>
            </a:r>
            <a:endParaRPr/>
          </a:p>
          <a:p>
            <a:pPr marL="1257300" marR="0" lvl="2" indent="-342900" algn="l" rtl="0">
              <a:spcBef>
                <a:spcPts val="320"/>
              </a:spcBef>
              <a:spcAft>
                <a:spcPts val="0"/>
              </a:spcAft>
              <a:buClr>
                <a:schemeClr val="dk1"/>
              </a:buClr>
              <a:buSzPts val="1600"/>
              <a:buFont typeface="Arial"/>
              <a:buAutoNum type="arabicPeriod"/>
            </a:pPr>
            <a:r>
              <a:rPr lang="en-US" sz="1600" b="0" i="0" u="none" strike="noStrike" cap="none">
                <a:solidFill>
                  <a:schemeClr val="dk1"/>
                </a:solidFill>
                <a:latin typeface="Arial"/>
                <a:ea typeface="Arial"/>
                <a:cs typeface="Arial"/>
                <a:sym typeface="Arial"/>
              </a:rPr>
              <a:t>Import ‘package-name’</a:t>
            </a:r>
            <a:endParaRPr/>
          </a:p>
          <a:p>
            <a:pPr marL="1257300" marR="0" lvl="2" indent="-342900" algn="l" rtl="0">
              <a:spcBef>
                <a:spcPts val="320"/>
              </a:spcBef>
              <a:spcAft>
                <a:spcPts val="0"/>
              </a:spcAft>
              <a:buClr>
                <a:schemeClr val="dk1"/>
              </a:buClr>
              <a:buSzPts val="1600"/>
              <a:buFont typeface="Arial"/>
              <a:buAutoNum type="arabicPeriod"/>
            </a:pPr>
            <a:r>
              <a:rPr lang="en-US" sz="1600" b="0" i="0" u="none" strike="noStrike" cap="none">
                <a:solidFill>
                  <a:schemeClr val="dk1"/>
                </a:solidFill>
                <a:latin typeface="Arial"/>
                <a:ea typeface="Arial"/>
                <a:cs typeface="Arial"/>
                <a:sym typeface="Arial"/>
              </a:rPr>
              <a:t>Import ‘package-name’ as ‘some name’</a:t>
            </a:r>
            <a:endParaRPr/>
          </a:p>
          <a:p>
            <a:pPr marL="1257300" marR="0" lvl="2" indent="-342900" algn="l" rtl="0">
              <a:spcBef>
                <a:spcPts val="320"/>
              </a:spcBef>
              <a:spcAft>
                <a:spcPts val="0"/>
              </a:spcAft>
              <a:buClr>
                <a:schemeClr val="dk1"/>
              </a:buClr>
              <a:buSzPts val="1600"/>
              <a:buFont typeface="Arial"/>
              <a:buAutoNum type="arabicPeriod"/>
            </a:pPr>
            <a:r>
              <a:rPr lang="en-US" sz="1600" b="0" i="0" u="none" strike="noStrike" cap="none">
                <a:solidFill>
                  <a:schemeClr val="dk1"/>
                </a:solidFill>
                <a:latin typeface="Arial"/>
                <a:ea typeface="Arial"/>
                <a:cs typeface="Arial"/>
                <a:sym typeface="Arial"/>
              </a:rPr>
              <a:t>From ‘package-name’ import *</a:t>
            </a:r>
            <a:endParaRPr/>
          </a:p>
          <a:p>
            <a:pPr marL="1257300" marR="0" lvl="2" indent="-342900" algn="l" rtl="0">
              <a:spcBef>
                <a:spcPts val="320"/>
              </a:spcBef>
              <a:spcAft>
                <a:spcPts val="0"/>
              </a:spcAft>
              <a:buClr>
                <a:schemeClr val="dk1"/>
              </a:buClr>
              <a:buSzPts val="1600"/>
              <a:buFont typeface="Arial"/>
              <a:buAutoNum type="arabicPeriod"/>
            </a:pPr>
            <a:r>
              <a:rPr lang="en-US" sz="1600" b="0" i="0" u="none" strike="noStrike" cap="none">
                <a:solidFill>
                  <a:schemeClr val="dk1"/>
                </a:solidFill>
                <a:latin typeface="Arial"/>
                <a:ea typeface="Arial"/>
                <a:cs typeface="Arial"/>
                <a:sym typeface="Arial"/>
              </a:rPr>
              <a:t>From ‘package-name’ import  ‘specific function’</a:t>
            </a:r>
            <a:endParaRPr/>
          </a:p>
          <a:p>
            <a:pPr marL="1257300" marR="0" lvl="2"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717040" y="15479"/>
            <a:ext cx="4963160" cy="46077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Second part of assignment 1</a:t>
            </a:r>
            <a:endParaRPr sz="2520" b="1" i="0" u="none" strike="noStrike" cap="none">
              <a:solidFill>
                <a:srgbClr val="136855"/>
              </a:solidFill>
              <a:latin typeface="Arial"/>
              <a:ea typeface="Arial"/>
              <a:cs typeface="Arial"/>
              <a:sym typeface="Arial"/>
            </a:endParaRPr>
          </a:p>
        </p:txBody>
      </p:sp>
      <p:sp>
        <p:nvSpPr>
          <p:cNvPr id="235" name="Shape 235"/>
          <p:cNvSpPr txBox="1">
            <a:spLocks noGrp="1"/>
          </p:cNvSpPr>
          <p:nvPr>
            <p:ph type="body" idx="1"/>
          </p:nvPr>
        </p:nvSpPr>
        <p:spPr>
          <a:xfrm>
            <a:off x="1666239" y="476249"/>
            <a:ext cx="7170189" cy="389624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 the second part of assignment 1, we need import the packages that we installed before and run some basic commands to get used to these packages. </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For the remainder of this lesson, please work on assignment 1. Your solutions may be uploaded to Avenue to Learn for feedback. Note that today’s assignment does not have any weight in the final grading scheme.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However, Assignment 1 forms an important basis of knowledge for the remaining assignments that will be included in your final grade. We have found that students who did not complete assignment 1 were unable to complete future assignments in a timely manner.  </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54DF-5E80-7E48-9ABE-487B59DD1AE6}"/>
              </a:ext>
            </a:extLst>
          </p:cNvPr>
          <p:cNvSpPr>
            <a:spLocks noGrp="1"/>
          </p:cNvSpPr>
          <p:nvPr>
            <p:ph type="title"/>
          </p:nvPr>
        </p:nvSpPr>
        <p:spPr/>
        <p:txBody>
          <a:bodyPr/>
          <a:lstStyle/>
          <a:p>
            <a:pPr algn="ctr"/>
            <a:r>
              <a:rPr lang="en-US" dirty="0"/>
              <a:t>Appendix</a:t>
            </a:r>
          </a:p>
        </p:txBody>
      </p:sp>
      <p:sp>
        <p:nvSpPr>
          <p:cNvPr id="3" name="Text Placeholder 2">
            <a:extLst>
              <a:ext uri="{FF2B5EF4-FFF2-40B4-BE49-F238E27FC236}">
                <a16:creationId xmlns:a16="http://schemas.microsoft.com/office/drawing/2014/main" id="{3D1ABD84-CEA0-614F-8D03-9E7DE27EC60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675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717040" y="15479"/>
            <a:ext cx="4963160" cy="46077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Python warmup: Basics</a:t>
            </a:r>
            <a:endParaRPr sz="2520" b="1" i="0" u="none" strike="noStrike" cap="none">
              <a:solidFill>
                <a:srgbClr val="136855"/>
              </a:solidFill>
              <a:latin typeface="Arial"/>
              <a:ea typeface="Arial"/>
              <a:cs typeface="Arial"/>
              <a:sym typeface="Arial"/>
            </a:endParaRPr>
          </a:p>
        </p:txBody>
      </p:sp>
      <p:pic>
        <p:nvPicPr>
          <p:cNvPr id="210" name="Shape 210"/>
          <p:cNvPicPr preferRelativeResize="0">
            <a:picLocks noGrp="1"/>
          </p:cNvPicPr>
          <p:nvPr>
            <p:ph type="body" idx="1"/>
          </p:nvPr>
        </p:nvPicPr>
        <p:blipFill rotWithShape="1">
          <a:blip r:embed="rId3">
            <a:alphaModFix/>
          </a:blip>
          <a:srcRect/>
          <a:stretch/>
        </p:blipFill>
        <p:spPr>
          <a:xfrm>
            <a:off x="2355221" y="798998"/>
            <a:ext cx="5943476" cy="3968750"/>
          </a:xfrm>
          <a:prstGeom prst="rect">
            <a:avLst/>
          </a:prstGeom>
          <a:noFill/>
          <a:ln>
            <a:noFill/>
          </a:ln>
        </p:spPr>
      </p:pic>
      <p:sp>
        <p:nvSpPr>
          <p:cNvPr id="4" name="Shape 216">
            <a:extLst>
              <a:ext uri="{FF2B5EF4-FFF2-40B4-BE49-F238E27FC236}">
                <a16:creationId xmlns:a16="http://schemas.microsoft.com/office/drawing/2014/main" id="{1BFA8634-6A52-DA42-874D-593CB43B766F}"/>
              </a:ext>
            </a:extLst>
          </p:cNvPr>
          <p:cNvSpPr txBox="1">
            <a:spLocks/>
          </p:cNvSpPr>
          <p:nvPr/>
        </p:nvSpPr>
        <p:spPr>
          <a:xfrm>
            <a:off x="1652297" y="434915"/>
            <a:ext cx="6969760" cy="339447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400050" lvl="1" indent="0">
              <a:spcBef>
                <a:spcPts val="0"/>
              </a:spcBef>
              <a:buFont typeface="Arial"/>
              <a:buNone/>
            </a:pPr>
            <a:r>
              <a:rPr lang="en-US" dirty="0"/>
              <a:t>1. Arithmetic Operators: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717040" y="15479"/>
            <a:ext cx="4963160" cy="46077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Python warmup: Basics</a:t>
            </a:r>
            <a:endParaRPr sz="2520" b="1" i="0" u="none" strike="noStrike" cap="none">
              <a:solidFill>
                <a:srgbClr val="136855"/>
              </a:solidFill>
              <a:latin typeface="Arial"/>
              <a:ea typeface="Arial"/>
              <a:cs typeface="Arial"/>
              <a:sym typeface="Arial"/>
            </a:endParaRPr>
          </a:p>
        </p:txBody>
      </p:sp>
      <p:sp>
        <p:nvSpPr>
          <p:cNvPr id="216" name="Shape 216"/>
          <p:cNvSpPr txBox="1">
            <a:spLocks noGrp="1"/>
          </p:cNvSpPr>
          <p:nvPr>
            <p:ph type="body" idx="1"/>
          </p:nvPr>
        </p:nvSpPr>
        <p:spPr>
          <a:xfrm>
            <a:off x="1666240" y="476250"/>
            <a:ext cx="6969760" cy="3394472"/>
          </a:xfrm>
          <a:prstGeom prst="rect">
            <a:avLst/>
          </a:prstGeom>
          <a:noFill/>
          <a:ln>
            <a:noFill/>
          </a:ln>
        </p:spPr>
        <p:txBody>
          <a:bodyPr spcFirstLastPara="1" wrap="square" lIns="91425" tIns="45700" rIns="91425" bIns="45700" anchor="t" anchorCtr="0">
            <a:noAutofit/>
          </a:bodyPr>
          <a:lstStyle/>
          <a:p>
            <a:pPr marL="400050" marR="0" lvl="1" indent="0" algn="l"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2. Logical Operators: </a:t>
            </a:r>
            <a:endParaRPr dirty="0"/>
          </a:p>
        </p:txBody>
      </p:sp>
      <p:pic>
        <p:nvPicPr>
          <p:cNvPr id="217" name="Shape 217"/>
          <p:cNvPicPr preferRelativeResize="0"/>
          <p:nvPr/>
        </p:nvPicPr>
        <p:blipFill rotWithShape="1">
          <a:blip r:embed="rId3">
            <a:alphaModFix/>
          </a:blip>
          <a:srcRect/>
          <a:stretch/>
        </p:blipFill>
        <p:spPr>
          <a:xfrm>
            <a:off x="2225040" y="866907"/>
            <a:ext cx="6619441" cy="42765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Python warmup</a:t>
            </a:r>
            <a:endParaRPr sz="2800" b="1" i="0" u="none" strike="noStrike" cap="none">
              <a:solidFill>
                <a:srgbClr val="136855"/>
              </a:solidFill>
              <a:latin typeface="Arial"/>
              <a:ea typeface="Arial"/>
              <a:cs typeface="Arial"/>
              <a:sym typeface="Arial"/>
            </a:endParaRPr>
          </a:p>
        </p:txBody>
      </p:sp>
      <p:sp>
        <p:nvSpPr>
          <p:cNvPr id="162" name="Shape 162"/>
          <p:cNvSpPr txBox="1">
            <a:spLocks noGrp="1"/>
          </p:cNvSpPr>
          <p:nvPr>
            <p:ph type="body" idx="1"/>
          </p:nvPr>
        </p:nvSpPr>
        <p:spPr>
          <a:xfrm>
            <a:off x="1577340" y="768350"/>
            <a:ext cx="6969760" cy="38099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You can use </a:t>
            </a:r>
            <a:r>
              <a:rPr lang="en-US" dirty="0"/>
              <a:t>any</a:t>
            </a:r>
            <a:r>
              <a:rPr lang="en-US" sz="1600" b="0" i="0" u="none" strike="noStrike" cap="none" dirty="0">
                <a:solidFill>
                  <a:schemeClr val="dk1"/>
                </a:solidFill>
                <a:latin typeface="Arial"/>
                <a:ea typeface="Arial"/>
                <a:cs typeface="Arial"/>
                <a:sym typeface="Arial"/>
              </a:rPr>
              <a:t> IDE for python in this course.</a:t>
            </a:r>
          </a:p>
          <a:p>
            <a:pPr marL="342900" marR="0" lvl="0" indent="-342900" algn="l" rtl="0">
              <a:spcBef>
                <a:spcPts val="0"/>
              </a:spcBef>
              <a:spcAft>
                <a:spcPts val="0"/>
              </a:spcAft>
              <a:buClr>
                <a:schemeClr val="dk1"/>
              </a:buClr>
              <a:buSzPts val="1600"/>
              <a:buFont typeface="Arial"/>
              <a:buChar char="•"/>
            </a:pPr>
            <a:r>
              <a:rPr lang="en-US" dirty="0"/>
              <a:t>A popular IDE is PyCharm</a:t>
            </a:r>
          </a:p>
          <a:p>
            <a:pPr marL="342900" marR="0" lvl="0" indent="-3429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There</a:t>
            </a:r>
            <a:r>
              <a:rPr lang="en-US" dirty="0"/>
              <a:t> is also Spyder</a:t>
            </a:r>
            <a:r>
              <a:rPr lang="en-US" sz="1600" b="0" i="0" u="none" strike="noStrike" cap="none" dirty="0">
                <a:solidFill>
                  <a:schemeClr val="dk1"/>
                </a:solidFill>
                <a:latin typeface="Arial"/>
                <a:ea typeface="Arial"/>
                <a:cs typeface="Arial"/>
                <a:sym typeface="Arial"/>
              </a:rPr>
              <a:t> </a:t>
            </a:r>
          </a:p>
          <a:p>
            <a:pPr marL="342900" marR="0" lvl="0" indent="-342900" algn="l" rtl="0">
              <a:spcBef>
                <a:spcPts val="0"/>
              </a:spcBef>
              <a:spcAft>
                <a:spcPts val="0"/>
              </a:spcAft>
              <a:buClr>
                <a:schemeClr val="dk1"/>
              </a:buClr>
              <a:buSzPts val="1600"/>
              <a:buFont typeface="Arial"/>
              <a:buChar char="•"/>
            </a:pPr>
            <a:r>
              <a:rPr lang="en-US" dirty="0"/>
              <a:t>For fast development and idea proofing you can use </a:t>
            </a:r>
            <a:r>
              <a:rPr lang="en-US" dirty="0" err="1"/>
              <a:t>Jupyter</a:t>
            </a:r>
            <a:r>
              <a:rPr lang="en-US" dirty="0"/>
              <a:t> Notebook</a:t>
            </a:r>
          </a:p>
          <a:p>
            <a:pPr marL="342900" marR="0" lvl="0" indent="-342900" algn="l" rtl="0">
              <a:spcBef>
                <a:spcPts val="0"/>
              </a:spcBef>
              <a:spcAft>
                <a:spcPts val="0"/>
              </a:spcAft>
              <a:buClr>
                <a:schemeClr val="dk1"/>
              </a:buClr>
              <a:buSzPts val="1600"/>
              <a:buFont typeface="Arial"/>
              <a:buChar char="•"/>
            </a:pPr>
            <a:r>
              <a:rPr lang="en-US" dirty="0"/>
              <a:t>For this course I suggest that you use either </a:t>
            </a:r>
            <a:r>
              <a:rPr lang="en-US" dirty="0" err="1"/>
              <a:t>Jupyter</a:t>
            </a:r>
            <a:r>
              <a:rPr lang="en-US" dirty="0"/>
              <a:t> Notebook or PyCharm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CA" dirty="0"/>
              <a:t>Work load and Evaluation </a:t>
            </a:r>
          </a:p>
        </p:txBody>
      </p:sp>
      <p:sp>
        <p:nvSpPr>
          <p:cNvPr id="3" name="Text Placeholder 2">
            <a:extLst>
              <a:ext uri="{FF2B5EF4-FFF2-40B4-BE49-F238E27FC236}">
                <a16:creationId xmlns:a16="http://schemas.microsoft.com/office/drawing/2014/main" id="{D3C80BC4-4138-354C-AD86-6E7AA7C75F46}"/>
              </a:ext>
            </a:extLst>
          </p:cNvPr>
          <p:cNvSpPr>
            <a:spLocks noGrp="1"/>
          </p:cNvSpPr>
          <p:nvPr>
            <p:ph type="body" idx="1"/>
          </p:nvPr>
        </p:nvSpPr>
        <p:spPr/>
        <p:txBody>
          <a:bodyPr/>
          <a:lstStyle/>
          <a:p>
            <a:r>
              <a:rPr lang="en-US" dirty="0"/>
              <a:t>A mix between theory and lab work</a:t>
            </a:r>
          </a:p>
          <a:p>
            <a:r>
              <a:rPr lang="en-US" dirty="0"/>
              <a:t>10 Marked labs</a:t>
            </a:r>
          </a:p>
          <a:p>
            <a:r>
              <a:rPr lang="en-US" dirty="0"/>
              <a:t>Lab Assignments 65% Labs (See deadlines)</a:t>
            </a:r>
          </a:p>
          <a:p>
            <a:r>
              <a:rPr lang="en-US" dirty="0"/>
              <a:t>Report + presentation  35% (See deadlines)</a:t>
            </a:r>
          </a:p>
        </p:txBody>
      </p:sp>
    </p:spTree>
    <p:extLst>
      <p:ext uri="{BB962C8B-B14F-4D97-AF65-F5344CB8AC3E}">
        <p14:creationId xmlns:p14="http://schemas.microsoft.com/office/powerpoint/2010/main" val="266588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dirty="0">
                <a:solidFill>
                  <a:srgbClr val="136855"/>
                </a:solidFill>
                <a:latin typeface="Arial"/>
                <a:ea typeface="Arial"/>
                <a:cs typeface="Arial"/>
                <a:sym typeface="Arial"/>
              </a:rPr>
              <a:t>Python warmup: </a:t>
            </a:r>
            <a:r>
              <a:rPr lang="en-US" sz="2800" b="1" i="0" u="none" strike="noStrike" cap="none" dirty="0" err="1">
                <a:solidFill>
                  <a:srgbClr val="136855"/>
                </a:solidFill>
                <a:latin typeface="Arial"/>
                <a:ea typeface="Arial"/>
                <a:cs typeface="Arial"/>
                <a:sym typeface="Arial"/>
              </a:rPr>
              <a:t>Pycharm</a:t>
            </a:r>
            <a:endParaRPr sz="2800" b="1" i="0" u="none" strike="noStrike" cap="none" dirty="0">
              <a:solidFill>
                <a:srgbClr val="136855"/>
              </a:solidFill>
              <a:latin typeface="Arial"/>
              <a:ea typeface="Arial"/>
              <a:cs typeface="Arial"/>
              <a:sym typeface="Arial"/>
            </a:endParaRPr>
          </a:p>
        </p:txBody>
      </p:sp>
      <p:sp>
        <p:nvSpPr>
          <p:cNvPr id="168" name="Shape 168"/>
          <p:cNvSpPr txBox="1">
            <a:spLocks noGrp="1"/>
          </p:cNvSpPr>
          <p:nvPr>
            <p:ph type="body" idx="1"/>
          </p:nvPr>
        </p:nvSpPr>
        <p:spPr>
          <a:xfrm>
            <a:off x="1577340" y="768350"/>
            <a:ext cx="6969760" cy="38099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First let’s create a folder on desktop and call it python. This folder will be your working directory.</a:t>
            </a:r>
            <a:endParaRPr dirty="0"/>
          </a:p>
          <a:p>
            <a:pPr marL="342900" marR="0" lvl="0" indent="-342900" algn="l" rtl="0">
              <a:spcBef>
                <a:spcPts val="32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Let’s open </a:t>
            </a:r>
            <a:r>
              <a:rPr lang="en-US" dirty="0"/>
              <a:t>your IDE of choice</a:t>
            </a:r>
            <a:r>
              <a:rPr lang="en-US" sz="1600" b="0" i="0" u="none" strike="noStrike" cap="none" dirty="0">
                <a:solidFill>
                  <a:schemeClr val="dk1"/>
                </a:solidFill>
                <a:latin typeface="Arial"/>
                <a:ea typeface="Arial"/>
                <a:cs typeface="Arial"/>
                <a:sym typeface="Arial"/>
              </a:rPr>
              <a:t> and look at the environment. </a:t>
            </a:r>
            <a:endParaRPr dirty="0"/>
          </a:p>
          <a:p>
            <a:pPr marL="342900" marR="0" lvl="0" indent="-342900" algn="l" rtl="0">
              <a:spcBef>
                <a:spcPts val="32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Now type the following in the new window:</a:t>
            </a:r>
            <a:endParaRPr lang="en-US" dirty="0"/>
          </a:p>
          <a:p>
            <a:pPr marL="1600200" marR="0" lvl="3" indent="-228600" algn="l" rtl="0">
              <a:spcBef>
                <a:spcPts val="22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a=2</a:t>
            </a:r>
            <a:endParaRPr lang="en-US" dirty="0"/>
          </a:p>
          <a:p>
            <a:pPr marL="1600200" marR="0" lvl="3" indent="-228600" algn="l" rtl="0">
              <a:spcBef>
                <a:spcPts val="22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b=3</a:t>
            </a:r>
            <a:endParaRPr lang="en-US" dirty="0"/>
          </a:p>
          <a:p>
            <a:pPr marL="1600200" marR="0" lvl="3" indent="-228600" algn="l" rtl="0">
              <a:spcBef>
                <a:spcPts val="22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c=</a:t>
            </a:r>
            <a:r>
              <a:rPr lang="en-US" sz="1100" b="0" i="0" u="none" strike="noStrike" cap="none" dirty="0" err="1">
                <a:solidFill>
                  <a:schemeClr val="dk1"/>
                </a:solidFill>
                <a:latin typeface="Arial"/>
                <a:ea typeface="Arial"/>
                <a:cs typeface="Arial"/>
                <a:sym typeface="Arial"/>
              </a:rPr>
              <a:t>a+b</a:t>
            </a:r>
            <a:endParaRPr lang="en-US" sz="1100" b="0" i="0" u="none" strike="noStrike" cap="none" dirty="0">
              <a:solidFill>
                <a:schemeClr val="dk1"/>
              </a:solidFill>
              <a:latin typeface="Arial"/>
              <a:ea typeface="Arial"/>
              <a:cs typeface="Arial"/>
              <a:sym typeface="Arial"/>
            </a:endParaRPr>
          </a:p>
          <a:p>
            <a:pPr marL="1600200" marR="0" lvl="3" indent="-228600" algn="l" rtl="0">
              <a:spcBef>
                <a:spcPts val="22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print(c)</a:t>
            </a:r>
            <a:endParaRPr lang="en-US" dirty="0"/>
          </a:p>
          <a:p>
            <a:pPr marL="228600" indent="-228600">
              <a:spcBef>
                <a:spcPts val="220"/>
              </a:spcBef>
              <a:buSzPts val="1100"/>
            </a:pPr>
            <a:r>
              <a:rPr lang="en-US" dirty="0"/>
              <a:t>Run your code/cell</a:t>
            </a:r>
          </a:p>
          <a:p>
            <a:pPr marL="342900" lvl="0" indent="-342900">
              <a:spcBef>
                <a:spcPts val="0"/>
              </a:spcBef>
            </a:pPr>
            <a:r>
              <a:rPr lang="en-US" dirty="0"/>
              <a:t>Now let’s write and execute the following commands: </a:t>
            </a:r>
          </a:p>
          <a:p>
            <a:pPr marL="1600200" lvl="3" indent="-228600">
              <a:spcBef>
                <a:spcPts val="210"/>
              </a:spcBef>
              <a:buSzPts val="1050"/>
            </a:pPr>
            <a:r>
              <a:rPr lang="en-US" sz="1050" dirty="0"/>
              <a:t>a="Hello“</a:t>
            </a:r>
            <a:endParaRPr lang="en-US" dirty="0"/>
          </a:p>
          <a:p>
            <a:pPr marL="1600200" lvl="3" indent="-228600">
              <a:spcBef>
                <a:spcPts val="210"/>
              </a:spcBef>
              <a:buSzPts val="1050"/>
            </a:pPr>
            <a:r>
              <a:rPr lang="en-US" sz="1050" dirty="0"/>
              <a:t>b=" BDA 104“</a:t>
            </a:r>
            <a:endParaRPr lang="en-US" dirty="0"/>
          </a:p>
          <a:p>
            <a:pPr marL="1600200" lvl="3" indent="-228600">
              <a:spcBef>
                <a:spcPts val="210"/>
              </a:spcBef>
              <a:buSzPts val="1050"/>
            </a:pPr>
            <a:r>
              <a:rPr lang="en-US" sz="1050" dirty="0"/>
              <a:t>c=</a:t>
            </a:r>
            <a:r>
              <a:rPr lang="en-US" sz="1050" dirty="0" err="1"/>
              <a:t>a+b</a:t>
            </a:r>
            <a:endParaRPr lang="en-US" dirty="0"/>
          </a:p>
          <a:p>
            <a:pPr marL="1600200" lvl="3" indent="-228600">
              <a:spcBef>
                <a:spcPts val="210"/>
              </a:spcBef>
              <a:buSzPts val="1050"/>
            </a:pPr>
            <a:r>
              <a:rPr lang="en-US" sz="1050" dirty="0"/>
              <a:t>print(c)</a:t>
            </a:r>
            <a:endParaRPr lang="en-US" dirty="0"/>
          </a:p>
          <a:p>
            <a:pPr marL="228600" indent="-228600">
              <a:spcBef>
                <a:spcPts val="220"/>
              </a:spcBef>
              <a:buSzPts val="1100"/>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Python warmup: Basics</a:t>
            </a:r>
            <a:endParaRPr sz="2800" b="1" i="0" u="none" strike="noStrike" cap="none">
              <a:solidFill>
                <a:srgbClr val="136855"/>
              </a:solidFill>
              <a:latin typeface="Arial"/>
              <a:ea typeface="Arial"/>
              <a:cs typeface="Arial"/>
              <a:sym typeface="Arial"/>
            </a:endParaRPr>
          </a:p>
        </p:txBody>
      </p:sp>
      <p:sp>
        <p:nvSpPr>
          <p:cNvPr id="180" name="Shape 180"/>
          <p:cNvSpPr txBox="1">
            <a:spLocks noGrp="1"/>
          </p:cNvSpPr>
          <p:nvPr>
            <p:ph type="body" idx="1"/>
          </p:nvPr>
        </p:nvSpPr>
        <p:spPr>
          <a:xfrm>
            <a:off x="1577340" y="768350"/>
            <a:ext cx="6969760" cy="3809999"/>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1480"/>
              <a:buFont typeface="Arial"/>
              <a:buChar char="•"/>
            </a:pPr>
            <a:r>
              <a:rPr lang="en-US" sz="1480" b="0" i="0" u="none" strike="noStrike" cap="none" dirty="0">
                <a:solidFill>
                  <a:schemeClr val="dk1"/>
                </a:solidFill>
                <a:latin typeface="Arial"/>
                <a:ea typeface="Arial"/>
                <a:cs typeface="Arial"/>
                <a:sym typeface="Arial"/>
              </a:rPr>
              <a:t>Variables: To assign a variable in python use the following format:</a:t>
            </a:r>
            <a:endParaRPr dirty="0"/>
          </a:p>
          <a:p>
            <a:pPr marL="0" marR="0" lvl="0" indent="0" algn="l" rtl="0">
              <a:lnSpc>
                <a:spcPct val="80000"/>
              </a:lnSpc>
              <a:spcBef>
                <a:spcPts val="296"/>
              </a:spcBef>
              <a:spcAft>
                <a:spcPts val="0"/>
              </a:spcAft>
              <a:buClr>
                <a:schemeClr val="dk1"/>
              </a:buClr>
              <a:buSzPts val="1480"/>
              <a:buFont typeface="Arial"/>
              <a:buNone/>
            </a:pPr>
            <a:r>
              <a:rPr lang="en-US" sz="1480" b="0" i="0" u="none" strike="noStrike" cap="none" dirty="0">
                <a:solidFill>
                  <a:schemeClr val="dk1"/>
                </a:solidFill>
                <a:latin typeface="Arial"/>
                <a:ea typeface="Arial"/>
                <a:cs typeface="Arial"/>
                <a:sym typeface="Arial"/>
              </a:rPr>
              <a:t>             </a:t>
            </a:r>
            <a:endParaRPr dirty="0"/>
          </a:p>
          <a:p>
            <a:pPr marL="0" marR="0" lvl="0" indent="0" algn="l" rtl="0">
              <a:lnSpc>
                <a:spcPct val="80000"/>
              </a:lnSpc>
              <a:spcBef>
                <a:spcPts val="296"/>
              </a:spcBef>
              <a:spcAft>
                <a:spcPts val="0"/>
              </a:spcAft>
              <a:buClr>
                <a:schemeClr val="dk1"/>
              </a:buClr>
              <a:buSzPts val="1480"/>
              <a:buFont typeface="Arial"/>
              <a:buNone/>
            </a:pPr>
            <a:r>
              <a:rPr lang="en-US" sz="1480" b="0" i="0" u="none" strike="noStrike" cap="none" dirty="0">
                <a:solidFill>
                  <a:schemeClr val="dk1"/>
                </a:solidFill>
                <a:latin typeface="Arial"/>
                <a:ea typeface="Arial"/>
                <a:cs typeface="Arial"/>
                <a:sym typeface="Arial"/>
              </a:rPr>
              <a:t>                           “name of variable”=“value of variable” </a:t>
            </a:r>
            <a:endParaRPr dirty="0"/>
          </a:p>
          <a:p>
            <a:pPr marL="0" marR="0" lvl="0" indent="0" algn="l" rtl="0">
              <a:lnSpc>
                <a:spcPct val="80000"/>
              </a:lnSpc>
              <a:spcBef>
                <a:spcPts val="296"/>
              </a:spcBef>
              <a:spcAft>
                <a:spcPts val="0"/>
              </a:spcAft>
              <a:buClr>
                <a:schemeClr val="dk1"/>
              </a:buClr>
              <a:buSzPts val="1480"/>
              <a:buFont typeface="Arial"/>
              <a:buNone/>
            </a:pPr>
            <a:r>
              <a:rPr lang="en-US" sz="1480" b="0" i="0" u="none" strike="noStrike" cap="none" dirty="0">
                <a:solidFill>
                  <a:schemeClr val="dk1"/>
                </a:solidFill>
                <a:latin typeface="Arial"/>
                <a:ea typeface="Arial"/>
                <a:cs typeface="Arial"/>
                <a:sym typeface="Arial"/>
              </a:rPr>
              <a:t>                            Example:   a=2</a:t>
            </a:r>
            <a:endParaRPr dirty="0"/>
          </a:p>
          <a:p>
            <a:pPr marL="342900" marR="0" lvl="0" indent="-342900" algn="l" rtl="0">
              <a:lnSpc>
                <a:spcPct val="80000"/>
              </a:lnSpc>
              <a:spcBef>
                <a:spcPts val="296"/>
              </a:spcBef>
              <a:spcAft>
                <a:spcPts val="0"/>
              </a:spcAft>
              <a:buClr>
                <a:schemeClr val="dk1"/>
              </a:buClr>
              <a:buSzPts val="1480"/>
              <a:buFont typeface="Arial"/>
              <a:buChar char="•"/>
            </a:pPr>
            <a:r>
              <a:rPr lang="en-US" sz="1480" b="0" i="0" u="none" strike="noStrike" cap="none" dirty="0">
                <a:solidFill>
                  <a:schemeClr val="dk1"/>
                </a:solidFill>
                <a:latin typeface="Arial"/>
                <a:ea typeface="Arial"/>
                <a:cs typeface="Arial"/>
                <a:sym typeface="Arial"/>
              </a:rPr>
              <a:t>Variable type: </a:t>
            </a:r>
            <a:endParaRPr dirty="0"/>
          </a:p>
          <a:p>
            <a:pPr marL="800100" marR="0" lvl="1" indent="-342900" algn="l" rtl="0">
              <a:lnSpc>
                <a:spcPct val="80000"/>
              </a:lnSpc>
              <a:spcBef>
                <a:spcPts val="296"/>
              </a:spcBef>
              <a:spcAft>
                <a:spcPts val="0"/>
              </a:spcAft>
              <a:buClr>
                <a:schemeClr val="dk1"/>
              </a:buClr>
              <a:buSzPts val="1480"/>
              <a:buFont typeface="Arial"/>
              <a:buAutoNum type="arabicPeriod"/>
            </a:pPr>
            <a:r>
              <a:rPr lang="en-US" sz="1480" b="0" i="0" u="none" strike="noStrike" cap="none" dirty="0">
                <a:solidFill>
                  <a:schemeClr val="dk1"/>
                </a:solidFill>
                <a:latin typeface="Arial"/>
                <a:ea typeface="Arial"/>
                <a:cs typeface="Arial"/>
                <a:sym typeface="Arial"/>
              </a:rPr>
              <a:t>Numbers: Python supports three different numerical types</a:t>
            </a:r>
            <a:endParaRPr dirty="0"/>
          </a:p>
          <a:p>
            <a:pPr marL="1657350" marR="0" lvl="3" indent="-342900" algn="l" rtl="0">
              <a:lnSpc>
                <a:spcPct val="80000"/>
              </a:lnSpc>
              <a:spcBef>
                <a:spcPts val="296"/>
              </a:spcBef>
              <a:spcAft>
                <a:spcPts val="0"/>
              </a:spcAft>
              <a:buClr>
                <a:schemeClr val="dk1"/>
              </a:buClr>
              <a:buSzPts val="1480"/>
              <a:buFont typeface="Arial"/>
              <a:buAutoNum type="arabicPeriod"/>
            </a:pPr>
            <a:r>
              <a:rPr lang="en-US" sz="1480" b="0" i="0" u="none" strike="noStrike" cap="none" dirty="0" err="1">
                <a:solidFill>
                  <a:schemeClr val="dk1"/>
                </a:solidFill>
                <a:latin typeface="Arial"/>
                <a:ea typeface="Arial"/>
                <a:cs typeface="Arial"/>
                <a:sym typeface="Arial"/>
              </a:rPr>
              <a:t>Int</a:t>
            </a:r>
            <a:r>
              <a:rPr lang="en-US" sz="1480" b="0" i="0" u="none" strike="noStrike" cap="none" dirty="0">
                <a:solidFill>
                  <a:schemeClr val="dk1"/>
                </a:solidFill>
                <a:latin typeface="Arial"/>
                <a:ea typeface="Arial"/>
                <a:cs typeface="Arial"/>
                <a:sym typeface="Arial"/>
              </a:rPr>
              <a:t> (integer): 2,123,-8</a:t>
            </a:r>
            <a:endParaRPr dirty="0"/>
          </a:p>
          <a:p>
            <a:pPr marL="1657350" marR="0" lvl="3" indent="-342900" algn="l" rtl="0">
              <a:lnSpc>
                <a:spcPct val="80000"/>
              </a:lnSpc>
              <a:spcBef>
                <a:spcPts val="296"/>
              </a:spcBef>
              <a:spcAft>
                <a:spcPts val="0"/>
              </a:spcAft>
              <a:buClr>
                <a:schemeClr val="dk1"/>
              </a:buClr>
              <a:buSzPts val="1480"/>
              <a:buFont typeface="Arial"/>
              <a:buAutoNum type="arabicPeriod"/>
            </a:pPr>
            <a:r>
              <a:rPr lang="en-US" sz="1480" b="0" i="0" u="none" strike="noStrike" cap="none" dirty="0">
                <a:solidFill>
                  <a:schemeClr val="dk1"/>
                </a:solidFill>
                <a:latin typeface="Arial"/>
                <a:ea typeface="Arial"/>
                <a:cs typeface="Arial"/>
                <a:sym typeface="Arial"/>
              </a:rPr>
              <a:t>Float (decimal): 0.02,-1.43</a:t>
            </a:r>
            <a:endParaRPr dirty="0"/>
          </a:p>
          <a:p>
            <a:pPr marL="1657350" marR="0" lvl="3" indent="-342900" algn="l" rtl="0">
              <a:lnSpc>
                <a:spcPct val="80000"/>
              </a:lnSpc>
              <a:spcBef>
                <a:spcPts val="296"/>
              </a:spcBef>
              <a:spcAft>
                <a:spcPts val="0"/>
              </a:spcAft>
              <a:buClr>
                <a:schemeClr val="dk1"/>
              </a:buClr>
              <a:buSzPts val="1480"/>
              <a:buFont typeface="Arial"/>
              <a:buAutoNum type="arabicPeriod"/>
            </a:pPr>
            <a:r>
              <a:rPr lang="en-US" sz="1480" b="0" i="0" u="none" strike="noStrike" cap="none" dirty="0">
                <a:solidFill>
                  <a:schemeClr val="dk1"/>
                </a:solidFill>
                <a:latin typeface="Arial"/>
                <a:ea typeface="Arial"/>
                <a:cs typeface="Arial"/>
                <a:sym typeface="Arial"/>
              </a:rPr>
              <a:t>Complex : 2-3j, 43+98j</a:t>
            </a:r>
            <a:endParaRPr dirty="0"/>
          </a:p>
          <a:p>
            <a:pPr marL="800100" marR="0" lvl="1" indent="-342900" algn="l" rtl="0">
              <a:lnSpc>
                <a:spcPct val="80000"/>
              </a:lnSpc>
              <a:spcBef>
                <a:spcPts val="296"/>
              </a:spcBef>
              <a:spcAft>
                <a:spcPts val="0"/>
              </a:spcAft>
              <a:buClr>
                <a:schemeClr val="dk1"/>
              </a:buClr>
              <a:buSzPts val="1480"/>
              <a:buFont typeface="Arial"/>
              <a:buAutoNum type="arabicPeriod"/>
            </a:pPr>
            <a:r>
              <a:rPr lang="en-US" sz="1480" b="0" i="0" u="none" strike="noStrike" cap="none" dirty="0">
                <a:solidFill>
                  <a:schemeClr val="dk1"/>
                </a:solidFill>
                <a:latin typeface="Arial"/>
                <a:ea typeface="Arial"/>
                <a:cs typeface="Arial"/>
                <a:sym typeface="Arial"/>
              </a:rPr>
              <a:t>Strings: Strings in Python are identified as a contiguous set of characters represented in the quotation marks. For example, “Hello” is a string. Subsets of strings can be taken using the slice operator ([ ] and [:] ) with indexes starting at 0 in the beginning of the string and working their way from -1 to the end. </a:t>
            </a:r>
            <a:endParaRPr dirty="0"/>
          </a:p>
          <a:p>
            <a:pPr marL="457200" marR="0" lvl="1" indent="0" algn="l" rtl="0">
              <a:lnSpc>
                <a:spcPct val="80000"/>
              </a:lnSpc>
              <a:spcBef>
                <a:spcPts val="296"/>
              </a:spcBef>
              <a:spcAft>
                <a:spcPts val="0"/>
              </a:spcAft>
              <a:buClr>
                <a:schemeClr val="dk1"/>
              </a:buClr>
              <a:buSzPts val="1480"/>
              <a:buFont typeface="Arial"/>
              <a:buNone/>
            </a:pPr>
            <a:endParaRPr sz="1480" b="0" i="0" u="none" strike="noStrike" cap="none" dirty="0">
              <a:solidFill>
                <a:schemeClr val="dk1"/>
              </a:solidFill>
              <a:latin typeface="Arial"/>
              <a:ea typeface="Arial"/>
              <a:cs typeface="Arial"/>
              <a:sym typeface="Arial"/>
            </a:endParaRPr>
          </a:p>
          <a:p>
            <a:pPr marL="742950" marR="0" lvl="1" indent="-285750" algn="l" rtl="0">
              <a:lnSpc>
                <a:spcPct val="80000"/>
              </a:lnSpc>
              <a:spcBef>
                <a:spcPts val="296"/>
              </a:spcBef>
              <a:spcAft>
                <a:spcPts val="0"/>
              </a:spcAft>
              <a:buClr>
                <a:schemeClr val="dk1"/>
              </a:buClr>
              <a:buSzPts val="1480"/>
              <a:buFont typeface="Arial"/>
              <a:buChar char="•"/>
            </a:pPr>
            <a:r>
              <a:rPr lang="en-US" sz="1480" b="0" i="0" u="none" strike="noStrike" cap="none" dirty="0">
                <a:solidFill>
                  <a:schemeClr val="dk1"/>
                </a:solidFill>
                <a:latin typeface="Arial"/>
                <a:ea typeface="Arial"/>
                <a:cs typeface="Arial"/>
                <a:sym typeface="Arial"/>
              </a:rPr>
              <a:t>Type </a:t>
            </a:r>
            <a:r>
              <a:rPr lang="en-US" sz="1480" b="0" i="0" u="none" strike="noStrike" cap="none" dirty="0" err="1">
                <a:solidFill>
                  <a:schemeClr val="dk1"/>
                </a:solidFill>
                <a:latin typeface="Arial"/>
                <a:ea typeface="Arial"/>
                <a:cs typeface="Arial"/>
                <a:sym typeface="Arial"/>
              </a:rPr>
              <a:t>str</a:t>
            </a:r>
            <a:r>
              <a:rPr lang="en-US" sz="1480" b="0" i="0" u="none" strike="noStrike" cap="none" dirty="0">
                <a:solidFill>
                  <a:schemeClr val="dk1"/>
                </a:solidFill>
                <a:latin typeface="Arial"/>
                <a:ea typeface="Arial"/>
                <a:cs typeface="Arial"/>
                <a:sym typeface="Arial"/>
              </a:rPr>
              <a:t> = “BDA is Awesome!” into your </a:t>
            </a:r>
            <a:r>
              <a:rPr lang="en-US" sz="1480" dirty="0"/>
              <a:t>IDE </a:t>
            </a:r>
            <a:r>
              <a:rPr lang="en-US" sz="1480" b="0" i="0" u="none" strike="noStrike" cap="none" dirty="0">
                <a:solidFill>
                  <a:schemeClr val="dk1"/>
                </a:solidFill>
                <a:latin typeface="Arial"/>
                <a:ea typeface="Arial"/>
                <a:cs typeface="Arial"/>
                <a:sym typeface="Arial"/>
              </a:rPr>
              <a:t>console and select some subsets from the string</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Python warmup: Basics</a:t>
            </a:r>
            <a:endParaRPr sz="2800" b="1" i="0" u="none" strike="noStrike" cap="none">
              <a:solidFill>
                <a:srgbClr val="136855"/>
              </a:solidFill>
              <a:latin typeface="Arial"/>
              <a:ea typeface="Arial"/>
              <a:cs typeface="Arial"/>
              <a:sym typeface="Arial"/>
            </a:endParaRPr>
          </a:p>
        </p:txBody>
      </p:sp>
      <p:sp>
        <p:nvSpPr>
          <p:cNvPr id="186" name="Shape 186"/>
          <p:cNvSpPr txBox="1">
            <a:spLocks noGrp="1"/>
          </p:cNvSpPr>
          <p:nvPr>
            <p:ph type="body" idx="1"/>
          </p:nvPr>
        </p:nvSpPr>
        <p:spPr>
          <a:xfrm>
            <a:off x="1577340" y="768350"/>
            <a:ext cx="6969760" cy="3968750"/>
          </a:xfrm>
          <a:prstGeom prst="rect">
            <a:avLst/>
          </a:prstGeom>
          <a:noFill/>
          <a:ln>
            <a:noFill/>
          </a:ln>
        </p:spPr>
        <p:txBody>
          <a:bodyPr spcFirstLastPara="1" wrap="square" lIns="91425" tIns="45700" rIns="91425" bIns="45700" anchor="t" anchorCtr="0">
            <a:noAutofit/>
          </a:bodyPr>
          <a:lstStyle/>
          <a:p>
            <a:pPr marL="457200" marR="0" lvl="1"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 The plus (+) sign is the string concatenation operator and the asterisk (*) is the repetition operator. For example: </a:t>
            </a:r>
            <a:endParaRPr/>
          </a:p>
          <a:p>
            <a:pPr marL="457200" marR="0" lvl="1"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 str = 'Hello World!’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(str) # Prints complete string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(str[0]) # Prints first character of the string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(str[2:5]) # Prints characters starting from 3rd to 5th print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(str[2:]) # Prints string starting from 3rd character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(str * 2) # Prints string two times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(str + "TEST") # Prints concatenated string</a:t>
            </a:r>
            <a:endParaRPr/>
          </a:p>
          <a:p>
            <a:pPr marL="1771650" marR="0" lvl="4" indent="0" algn="l" rtl="0">
              <a:spcBef>
                <a:spcPts val="24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457200" marR="0" lvl="1"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3. Lists: Lists are the most versatile of Python's compound data types. A list contains items separated by commas and enclosed within square brackets ([]). To some extent, lists are similar to arrays in C or R. The values stored in a list can be accessed using the slice operator ([ ] and [:]) with indexes starting at 0 in the beginning of the list and working their way to end -1.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Python warmup: Basics</a:t>
            </a:r>
            <a:endParaRPr sz="2800" b="1" i="0" u="none" strike="noStrike" cap="none">
              <a:solidFill>
                <a:srgbClr val="136855"/>
              </a:solidFill>
              <a:latin typeface="Arial"/>
              <a:ea typeface="Arial"/>
              <a:cs typeface="Arial"/>
              <a:sym typeface="Arial"/>
            </a:endParaRPr>
          </a:p>
        </p:txBody>
      </p:sp>
      <p:sp>
        <p:nvSpPr>
          <p:cNvPr id="192" name="Shape 192"/>
          <p:cNvSpPr txBox="1">
            <a:spLocks noGrp="1"/>
          </p:cNvSpPr>
          <p:nvPr>
            <p:ph type="body" idx="1"/>
          </p:nvPr>
        </p:nvSpPr>
        <p:spPr>
          <a:xfrm>
            <a:off x="1577340" y="768350"/>
            <a:ext cx="6969760" cy="3968750"/>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1480"/>
              <a:buFont typeface="Arial"/>
              <a:buNone/>
            </a:pPr>
            <a:r>
              <a:rPr lang="en-US" sz="1480" b="0" i="0" u="none" strike="noStrike" cap="none">
                <a:solidFill>
                  <a:schemeClr val="dk1"/>
                </a:solidFill>
                <a:latin typeface="Arial"/>
                <a:ea typeface="Arial"/>
                <a:cs typeface="Arial"/>
                <a:sym typeface="Arial"/>
              </a:rPr>
              <a:t> The plus (+) sign is the list concatenation operator, and the asterisk (*) is the repetition operator. For example</a:t>
            </a:r>
            <a:endParaRPr/>
          </a:p>
          <a:p>
            <a:pPr marL="1771650" marR="0" lvl="4" indent="0" algn="l" rtl="0">
              <a:lnSpc>
                <a:spcPct val="90000"/>
              </a:lnSpc>
              <a:spcBef>
                <a:spcPts val="222"/>
              </a:spcBef>
              <a:spcAft>
                <a:spcPts val="0"/>
              </a:spcAft>
              <a:buClr>
                <a:schemeClr val="dk1"/>
              </a:buClr>
              <a:buSzPts val="1110"/>
              <a:buFont typeface="Arial"/>
              <a:buNone/>
            </a:pPr>
            <a:r>
              <a:rPr lang="en-US" sz="1110" b="0" i="0" u="none" strike="noStrike" cap="none">
                <a:solidFill>
                  <a:schemeClr val="dk1"/>
                </a:solidFill>
                <a:latin typeface="Arial"/>
                <a:ea typeface="Arial"/>
                <a:cs typeface="Arial"/>
                <a:sym typeface="Arial"/>
              </a:rPr>
              <a:t>list = [ 'abcd', 786 , 2.23, 'john', 70.2 ] </a:t>
            </a:r>
            <a:endParaRPr/>
          </a:p>
          <a:p>
            <a:pPr marL="1771650" marR="0" lvl="4" indent="0" algn="l" rtl="0">
              <a:lnSpc>
                <a:spcPct val="90000"/>
              </a:lnSpc>
              <a:spcBef>
                <a:spcPts val="222"/>
              </a:spcBef>
              <a:spcAft>
                <a:spcPts val="0"/>
              </a:spcAft>
              <a:buClr>
                <a:schemeClr val="dk1"/>
              </a:buClr>
              <a:buSzPts val="1110"/>
              <a:buFont typeface="Arial"/>
              <a:buNone/>
            </a:pPr>
            <a:r>
              <a:rPr lang="en-US" sz="1110" b="0" i="0" u="none" strike="noStrike" cap="none">
                <a:solidFill>
                  <a:schemeClr val="dk1"/>
                </a:solidFill>
                <a:latin typeface="Arial"/>
                <a:ea typeface="Arial"/>
                <a:cs typeface="Arial"/>
                <a:sym typeface="Arial"/>
              </a:rPr>
              <a:t>tinylist = [123, 'john’] </a:t>
            </a:r>
            <a:endParaRPr/>
          </a:p>
          <a:p>
            <a:pPr marL="1771650" marR="0" lvl="4" indent="0" algn="l" rtl="0">
              <a:lnSpc>
                <a:spcPct val="90000"/>
              </a:lnSpc>
              <a:spcBef>
                <a:spcPts val="222"/>
              </a:spcBef>
              <a:spcAft>
                <a:spcPts val="0"/>
              </a:spcAft>
              <a:buClr>
                <a:schemeClr val="dk1"/>
              </a:buClr>
              <a:buSzPts val="1110"/>
              <a:buFont typeface="Arial"/>
              <a:buNone/>
            </a:pPr>
            <a:r>
              <a:rPr lang="en-US" sz="1110" b="0" i="0" u="none" strike="noStrike" cap="none">
                <a:solidFill>
                  <a:schemeClr val="dk1"/>
                </a:solidFill>
                <a:latin typeface="Arial"/>
                <a:ea typeface="Arial"/>
                <a:cs typeface="Arial"/>
                <a:sym typeface="Arial"/>
              </a:rPr>
              <a:t>print (list) # Prints complete list </a:t>
            </a:r>
            <a:endParaRPr/>
          </a:p>
          <a:p>
            <a:pPr marL="1771650" marR="0" lvl="4" indent="0" algn="l" rtl="0">
              <a:lnSpc>
                <a:spcPct val="90000"/>
              </a:lnSpc>
              <a:spcBef>
                <a:spcPts val="222"/>
              </a:spcBef>
              <a:spcAft>
                <a:spcPts val="0"/>
              </a:spcAft>
              <a:buClr>
                <a:schemeClr val="dk1"/>
              </a:buClr>
              <a:buSzPts val="1110"/>
              <a:buFont typeface="Arial"/>
              <a:buNone/>
            </a:pPr>
            <a:r>
              <a:rPr lang="en-US" sz="1110" b="0" i="0" u="none" strike="noStrike" cap="none">
                <a:solidFill>
                  <a:schemeClr val="dk1"/>
                </a:solidFill>
                <a:latin typeface="Arial"/>
                <a:ea typeface="Arial"/>
                <a:cs typeface="Arial"/>
                <a:sym typeface="Arial"/>
              </a:rPr>
              <a:t>print (list[0]) # Prints first element of the list </a:t>
            </a:r>
            <a:endParaRPr/>
          </a:p>
          <a:p>
            <a:pPr marL="1771650" marR="0" lvl="4" indent="0" algn="l" rtl="0">
              <a:lnSpc>
                <a:spcPct val="90000"/>
              </a:lnSpc>
              <a:spcBef>
                <a:spcPts val="222"/>
              </a:spcBef>
              <a:spcAft>
                <a:spcPts val="0"/>
              </a:spcAft>
              <a:buClr>
                <a:schemeClr val="dk1"/>
              </a:buClr>
              <a:buSzPts val="1110"/>
              <a:buFont typeface="Arial"/>
              <a:buNone/>
            </a:pPr>
            <a:r>
              <a:rPr lang="en-US" sz="1110" b="0" i="0" u="none" strike="noStrike" cap="none">
                <a:solidFill>
                  <a:schemeClr val="dk1"/>
                </a:solidFill>
                <a:latin typeface="Arial"/>
                <a:ea typeface="Arial"/>
                <a:cs typeface="Arial"/>
                <a:sym typeface="Arial"/>
              </a:rPr>
              <a:t>print (list[1:3]) # Prints elements starting from 2nd till 3rd </a:t>
            </a:r>
            <a:endParaRPr/>
          </a:p>
          <a:p>
            <a:pPr marL="1771650" marR="0" lvl="4" indent="0" algn="l" rtl="0">
              <a:lnSpc>
                <a:spcPct val="90000"/>
              </a:lnSpc>
              <a:spcBef>
                <a:spcPts val="222"/>
              </a:spcBef>
              <a:spcAft>
                <a:spcPts val="0"/>
              </a:spcAft>
              <a:buClr>
                <a:schemeClr val="dk1"/>
              </a:buClr>
              <a:buSzPts val="1110"/>
              <a:buFont typeface="Arial"/>
              <a:buNone/>
            </a:pPr>
            <a:r>
              <a:rPr lang="en-US" sz="1110" b="0" i="0" u="none" strike="noStrike" cap="none">
                <a:solidFill>
                  <a:schemeClr val="dk1"/>
                </a:solidFill>
                <a:latin typeface="Arial"/>
                <a:ea typeface="Arial"/>
                <a:cs typeface="Arial"/>
                <a:sym typeface="Arial"/>
              </a:rPr>
              <a:t>print (list[2:]) # Prints elements starting from 3rd element </a:t>
            </a:r>
            <a:endParaRPr/>
          </a:p>
          <a:p>
            <a:pPr marL="1771650" marR="0" lvl="4" indent="0" algn="l" rtl="0">
              <a:lnSpc>
                <a:spcPct val="90000"/>
              </a:lnSpc>
              <a:spcBef>
                <a:spcPts val="222"/>
              </a:spcBef>
              <a:spcAft>
                <a:spcPts val="0"/>
              </a:spcAft>
              <a:buClr>
                <a:schemeClr val="dk1"/>
              </a:buClr>
              <a:buSzPts val="1110"/>
              <a:buFont typeface="Arial"/>
              <a:buNone/>
            </a:pPr>
            <a:r>
              <a:rPr lang="en-US" sz="1110" b="0" i="0" u="none" strike="noStrike" cap="none">
                <a:solidFill>
                  <a:schemeClr val="dk1"/>
                </a:solidFill>
                <a:latin typeface="Arial"/>
                <a:ea typeface="Arial"/>
                <a:cs typeface="Arial"/>
                <a:sym typeface="Arial"/>
              </a:rPr>
              <a:t>print (tinylist * 2) # Prints list two times </a:t>
            </a:r>
            <a:endParaRPr/>
          </a:p>
          <a:p>
            <a:pPr marL="1771650" marR="0" lvl="4" indent="0" algn="l" rtl="0">
              <a:lnSpc>
                <a:spcPct val="90000"/>
              </a:lnSpc>
              <a:spcBef>
                <a:spcPts val="222"/>
              </a:spcBef>
              <a:spcAft>
                <a:spcPts val="0"/>
              </a:spcAft>
              <a:buClr>
                <a:schemeClr val="dk1"/>
              </a:buClr>
              <a:buSzPts val="1110"/>
              <a:buFont typeface="Arial"/>
              <a:buNone/>
            </a:pPr>
            <a:r>
              <a:rPr lang="en-US" sz="1110" b="0" i="0" u="none" strike="noStrike" cap="none">
                <a:solidFill>
                  <a:schemeClr val="dk1"/>
                </a:solidFill>
                <a:latin typeface="Arial"/>
                <a:ea typeface="Arial"/>
                <a:cs typeface="Arial"/>
                <a:sym typeface="Arial"/>
              </a:rPr>
              <a:t>print (list + tinylist) # Prints concatenated lists</a:t>
            </a:r>
            <a:endParaRPr/>
          </a:p>
          <a:p>
            <a:pPr marL="1771650" marR="0" lvl="4" indent="0" algn="l" rtl="0">
              <a:lnSpc>
                <a:spcPct val="90000"/>
              </a:lnSpc>
              <a:spcBef>
                <a:spcPts val="222"/>
              </a:spcBef>
              <a:spcAft>
                <a:spcPts val="0"/>
              </a:spcAft>
              <a:buClr>
                <a:schemeClr val="dk1"/>
              </a:buClr>
              <a:buSzPts val="1110"/>
              <a:buFont typeface="Arial"/>
              <a:buNone/>
            </a:pPr>
            <a:endParaRPr sz="1110" b="0" i="0" u="none" strike="noStrike" cap="none">
              <a:solidFill>
                <a:schemeClr val="dk1"/>
              </a:solidFill>
              <a:latin typeface="Arial"/>
              <a:ea typeface="Arial"/>
              <a:cs typeface="Arial"/>
              <a:sym typeface="Arial"/>
            </a:endParaRPr>
          </a:p>
          <a:p>
            <a:pPr marL="457200" marR="0" lvl="1" indent="0" algn="l" rtl="0">
              <a:lnSpc>
                <a:spcPct val="90000"/>
              </a:lnSpc>
              <a:spcBef>
                <a:spcPts val="296"/>
              </a:spcBef>
              <a:spcAft>
                <a:spcPts val="0"/>
              </a:spcAft>
              <a:buClr>
                <a:schemeClr val="dk1"/>
              </a:buClr>
              <a:buSzPts val="1480"/>
              <a:buFont typeface="Arial"/>
              <a:buNone/>
            </a:pPr>
            <a:r>
              <a:rPr lang="en-US" sz="1480" b="0" i="0" u="none" strike="noStrike" cap="none">
                <a:solidFill>
                  <a:schemeClr val="dk1"/>
                </a:solidFill>
                <a:latin typeface="Arial"/>
                <a:ea typeface="Arial"/>
                <a:cs typeface="Arial"/>
                <a:sym typeface="Arial"/>
              </a:rPr>
              <a:t>Lists have the unique property that they can contain data elements of different types, i.e. strings, numbers (called floats), objects etc.</a:t>
            </a:r>
            <a:endParaRPr/>
          </a:p>
          <a:p>
            <a:pPr marL="742950" marR="0" lvl="1" indent="-285750" algn="l" rtl="0">
              <a:lnSpc>
                <a:spcPct val="90000"/>
              </a:lnSpc>
              <a:spcBef>
                <a:spcPts val="296"/>
              </a:spcBef>
              <a:spcAft>
                <a:spcPts val="0"/>
              </a:spcAft>
              <a:buClr>
                <a:schemeClr val="dk1"/>
              </a:buClr>
              <a:buSzPts val="1480"/>
              <a:buFont typeface="Noto Sans Symbols"/>
              <a:buChar char="➢"/>
            </a:pPr>
            <a:r>
              <a:rPr lang="en-US" sz="1480" b="0" i="0" u="none" strike="noStrike" cap="none">
                <a:solidFill>
                  <a:schemeClr val="dk1"/>
                </a:solidFill>
                <a:latin typeface="Arial"/>
                <a:ea typeface="Arial"/>
                <a:cs typeface="Arial"/>
                <a:sym typeface="Arial"/>
              </a:rPr>
              <a:t>Create some lists in the console to apply some of the commands above</a:t>
            </a:r>
            <a:endParaRPr/>
          </a:p>
          <a:p>
            <a:pPr marL="1771650" marR="0" lvl="4" indent="0" algn="l" rtl="0">
              <a:lnSpc>
                <a:spcPct val="90000"/>
              </a:lnSpc>
              <a:spcBef>
                <a:spcPts val="222"/>
              </a:spcBef>
              <a:spcAft>
                <a:spcPts val="0"/>
              </a:spcAft>
              <a:buClr>
                <a:schemeClr val="dk1"/>
              </a:buClr>
              <a:buSzPts val="1110"/>
              <a:buFont typeface="Arial"/>
              <a:buNone/>
            </a:pPr>
            <a:endParaRPr sz="1110" b="0" i="0" u="none" strike="noStrike" cap="none">
              <a:solidFill>
                <a:schemeClr val="dk1"/>
              </a:solidFill>
              <a:latin typeface="Arial"/>
              <a:ea typeface="Arial"/>
              <a:cs typeface="Arial"/>
              <a:sym typeface="Arial"/>
            </a:endParaRPr>
          </a:p>
          <a:p>
            <a:pPr marL="1771650" marR="0" lvl="4" indent="0" algn="l" rtl="0">
              <a:lnSpc>
                <a:spcPct val="90000"/>
              </a:lnSpc>
              <a:spcBef>
                <a:spcPts val="222"/>
              </a:spcBef>
              <a:spcAft>
                <a:spcPts val="0"/>
              </a:spcAft>
              <a:buClr>
                <a:schemeClr val="dk1"/>
              </a:buClr>
              <a:buSzPts val="1110"/>
              <a:buFont typeface="Arial"/>
              <a:buNone/>
            </a:pPr>
            <a:endParaRPr sz="1110" b="0" i="0" u="none" strike="noStrike" cap="none">
              <a:solidFill>
                <a:schemeClr val="dk1"/>
              </a:solidFill>
              <a:latin typeface="Arial"/>
              <a:ea typeface="Arial"/>
              <a:cs typeface="Arial"/>
              <a:sym typeface="Arial"/>
            </a:endParaRPr>
          </a:p>
          <a:p>
            <a:pPr marL="457200" marR="0" lvl="1" indent="0" algn="l" rtl="0">
              <a:lnSpc>
                <a:spcPct val="90000"/>
              </a:lnSpc>
              <a:spcBef>
                <a:spcPts val="296"/>
              </a:spcBef>
              <a:spcAft>
                <a:spcPts val="0"/>
              </a:spcAft>
              <a:buClr>
                <a:schemeClr val="dk1"/>
              </a:buClr>
              <a:buSzPts val="1480"/>
              <a:buFont typeface="Arial"/>
              <a:buNone/>
            </a:pPr>
            <a:r>
              <a:rPr lang="en-US" sz="1480" b="0" i="0" u="none" strike="noStrike" cap="none">
                <a:solidFill>
                  <a:schemeClr val="dk1"/>
                </a:solidFill>
                <a:latin typeface="Arial"/>
                <a:ea typeface="Arial"/>
                <a:cs typeface="Arial"/>
                <a:sym typeface="Arial"/>
              </a:rPr>
              <a:t>4. Tuples: A tuple is another sequence data type that is similar to the list. A tuple consists of a number of values separated by commas. Unlike lists, however, tuples are enclosed within parenthesis.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Python warmup: Basics</a:t>
            </a:r>
            <a:endParaRPr sz="2800" b="1" i="0" u="none" strike="noStrike" cap="none">
              <a:solidFill>
                <a:srgbClr val="136855"/>
              </a:solidFill>
              <a:latin typeface="Arial"/>
              <a:ea typeface="Arial"/>
              <a:cs typeface="Arial"/>
              <a:sym typeface="Arial"/>
            </a:endParaRPr>
          </a:p>
        </p:txBody>
      </p:sp>
      <p:sp>
        <p:nvSpPr>
          <p:cNvPr id="198" name="Shape 198"/>
          <p:cNvSpPr txBox="1">
            <a:spLocks noGrp="1"/>
          </p:cNvSpPr>
          <p:nvPr>
            <p:ph type="body" idx="1"/>
          </p:nvPr>
        </p:nvSpPr>
        <p:spPr>
          <a:xfrm>
            <a:off x="1577340" y="768350"/>
            <a:ext cx="6969760" cy="3968750"/>
          </a:xfrm>
          <a:prstGeom prst="rect">
            <a:avLst/>
          </a:prstGeom>
          <a:noFill/>
          <a:ln>
            <a:noFill/>
          </a:ln>
        </p:spPr>
        <p:txBody>
          <a:bodyPr spcFirstLastPara="1" wrap="square" lIns="91425" tIns="45700" rIns="91425" bIns="45700" anchor="t" anchorCtr="0">
            <a:noAutofit/>
          </a:bodyPr>
          <a:lstStyle/>
          <a:p>
            <a:pPr marL="457200" marR="0" lvl="1"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 The main difference between lists and tuples is- Lists are enclosed in brackets ( [ ] ) and their elements and size can be changed, while tuples are enclosed in parentheses ( ( ) ) and cannot be updated. Tuples can be thought of as read-only lists. For example</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tuple = ( 'abcd', 786 , 2.23, 'john', 70.2 )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tinytuple = (123, 'john’)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(tuple) # Prints complete tuple</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 print (tuple[0]) # Prints first element of the tuple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(tuple[1:3]) # Prints elements starting from 2nd till 3rd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(tuple[2:]) # Prints elements starting from 3rd element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(tinytuple * 2) # Prints tuple two times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print (tuple + tinytuple) # Prints concatenated tuple</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tuple = ( 'abcd', 786 , 2.23, 'john', 70.2 )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list = [ 'abcd', 786 , 2.23, 'john', 70.2 ]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tuple[2] = 1000 # Invalid syntax with tuple </a:t>
            </a:r>
            <a:endParaRPr/>
          </a:p>
          <a:p>
            <a:pPr marL="1771650" marR="0" lvl="4" indent="0" algn="l" rtl="0">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list[2] = 1000 # Valid syntax with list</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Python warmup: Basics</a:t>
            </a:r>
            <a:endParaRPr sz="2800" b="1" i="0" u="none" strike="noStrike" cap="none">
              <a:solidFill>
                <a:srgbClr val="136855"/>
              </a:solidFill>
              <a:latin typeface="Arial"/>
              <a:ea typeface="Arial"/>
              <a:cs typeface="Arial"/>
              <a:sym typeface="Arial"/>
            </a:endParaRPr>
          </a:p>
        </p:txBody>
      </p:sp>
      <p:sp>
        <p:nvSpPr>
          <p:cNvPr id="204" name="Shape 204"/>
          <p:cNvSpPr txBox="1">
            <a:spLocks noGrp="1"/>
          </p:cNvSpPr>
          <p:nvPr>
            <p:ph type="body" idx="1"/>
          </p:nvPr>
        </p:nvSpPr>
        <p:spPr>
          <a:xfrm>
            <a:off x="1577340" y="768350"/>
            <a:ext cx="6969760" cy="3968750"/>
          </a:xfrm>
          <a:prstGeom prst="rect">
            <a:avLst/>
          </a:prstGeom>
          <a:noFill/>
          <a:ln>
            <a:noFill/>
          </a:ln>
        </p:spPr>
        <p:txBody>
          <a:bodyPr spcFirstLastPara="1" wrap="square" lIns="91425" tIns="45700" rIns="91425" bIns="45700" anchor="t" anchorCtr="0">
            <a:noAutofit/>
          </a:bodyPr>
          <a:lstStyle/>
          <a:p>
            <a:pPr marL="228600" marR="0" lvl="0" indent="-17145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You can use various functions to different types to each other.</a:t>
            </a:r>
            <a:endParaRPr/>
          </a:p>
          <a:p>
            <a:pPr marL="1028700" marR="0" lvl="2" indent="-17145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int(x) : Converts x to an integer</a:t>
            </a:r>
            <a:endParaRPr/>
          </a:p>
          <a:p>
            <a:pPr marL="1028700" marR="0" lvl="2" indent="-17145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float(x) : Converts x to a floating-point number.</a:t>
            </a:r>
            <a:endParaRPr/>
          </a:p>
          <a:p>
            <a:pPr marL="1028700" marR="0" lvl="2" indent="-17145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str(x) : Converts object x to a string representation.</a:t>
            </a:r>
            <a:endParaRPr/>
          </a:p>
          <a:p>
            <a:pPr marL="228600" marR="0" lvl="0" indent="-6985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228600" marR="0" lvl="0" indent="-17145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Python operators:</a:t>
            </a:r>
            <a:endParaRPr/>
          </a:p>
          <a:p>
            <a:pPr marL="5715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 </a:t>
            </a:r>
            <a:endParaRPr/>
          </a:p>
          <a:p>
            <a:pPr marL="800100" marR="0" lvl="1" indent="-342900" algn="l" rtl="0">
              <a:spcBef>
                <a:spcPts val="320"/>
              </a:spcBef>
              <a:spcAft>
                <a:spcPts val="0"/>
              </a:spcAft>
              <a:buClr>
                <a:schemeClr val="dk1"/>
              </a:buClr>
              <a:buSzPts val="1600"/>
              <a:buFont typeface="Arial"/>
              <a:buAutoNum type="arabicPeriod"/>
            </a:pPr>
            <a:r>
              <a:rPr lang="en-US" sz="1600" b="0" i="0" u="none" strike="noStrike" cap="none">
                <a:solidFill>
                  <a:schemeClr val="dk1"/>
                </a:solidFill>
                <a:latin typeface="Arial"/>
                <a:ea typeface="Arial"/>
                <a:cs typeface="Arial"/>
                <a:sym typeface="Arial"/>
              </a:rPr>
              <a:t>Arithmetic Operators: </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US" dirty="0"/>
              <a:t>Course Objective</a:t>
            </a:r>
          </a:p>
        </p:txBody>
      </p:sp>
      <p:sp>
        <p:nvSpPr>
          <p:cNvPr id="3" name="Text Placeholder 2">
            <a:extLst>
              <a:ext uri="{FF2B5EF4-FFF2-40B4-BE49-F238E27FC236}">
                <a16:creationId xmlns:a16="http://schemas.microsoft.com/office/drawing/2014/main" id="{D3C80BC4-4138-354C-AD86-6E7AA7C75F46}"/>
              </a:ext>
            </a:extLst>
          </p:cNvPr>
          <p:cNvSpPr>
            <a:spLocks noGrp="1"/>
          </p:cNvSpPr>
          <p:nvPr>
            <p:ph type="body" idx="1"/>
          </p:nvPr>
        </p:nvSpPr>
        <p:spPr/>
        <p:txBody>
          <a:bodyPr/>
          <a:lstStyle/>
          <a:p>
            <a:r>
              <a:rPr lang="en-CA" dirty="0"/>
              <a:t>The course will introduce predictive modelling techniques as well as related statistical and visualization tools for data mining. </a:t>
            </a:r>
          </a:p>
          <a:p>
            <a:r>
              <a:rPr lang="en-CA" dirty="0"/>
              <a:t>The course will cover common machine learning techniques that are focused on predictive outcomes. </a:t>
            </a:r>
          </a:p>
          <a:p>
            <a:r>
              <a:rPr lang="en-CA" dirty="0"/>
              <a:t>Students will learn how to evaluate the performance of the prediction models and how to improve them through time.</a:t>
            </a:r>
            <a:endParaRPr lang="en-US" dirty="0"/>
          </a:p>
        </p:txBody>
      </p:sp>
    </p:spTree>
    <p:extLst>
      <p:ext uri="{BB962C8B-B14F-4D97-AF65-F5344CB8AC3E}">
        <p14:creationId xmlns:p14="http://schemas.microsoft.com/office/powerpoint/2010/main" val="272160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a:xfrm>
            <a:off x="1608183" y="53579"/>
            <a:ext cx="6969760" cy="857250"/>
          </a:xfrm>
        </p:spPr>
        <p:txBody>
          <a:bodyPr/>
          <a:lstStyle/>
          <a:p>
            <a:r>
              <a:rPr lang="en-US" dirty="0"/>
              <a:t>Course Objective</a:t>
            </a:r>
          </a:p>
        </p:txBody>
      </p:sp>
      <p:sp>
        <p:nvSpPr>
          <p:cNvPr id="6" name="Rectangle 2">
            <a:extLst>
              <a:ext uri="{FF2B5EF4-FFF2-40B4-BE49-F238E27FC236}">
                <a16:creationId xmlns:a16="http://schemas.microsoft.com/office/drawing/2014/main" id="{6F321CE8-7503-BB43-85B4-0463237EB919}"/>
              </a:ext>
            </a:extLst>
          </p:cNvPr>
          <p:cNvSpPr>
            <a:spLocks noChangeArrowheads="1"/>
          </p:cNvSpPr>
          <p:nvPr/>
        </p:nvSpPr>
        <p:spPr bwMode="auto">
          <a:xfrm>
            <a:off x="1988457" y="71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2" descr="TDSP-Lifecycle2">
            <a:extLst>
              <a:ext uri="{FF2B5EF4-FFF2-40B4-BE49-F238E27FC236}">
                <a16:creationId xmlns:a16="http://schemas.microsoft.com/office/drawing/2014/main" id="{E898D63C-854B-FB41-A98D-D941B2DF9D2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349863" y="711200"/>
            <a:ext cx="5486400" cy="4091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74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What’s Data: Definitions</a:t>
            </a:r>
            <a:endParaRPr/>
          </a:p>
        </p:txBody>
      </p:sp>
      <p:sp>
        <p:nvSpPr>
          <p:cNvPr id="60" name="Shape 60"/>
          <p:cNvSpPr txBox="1">
            <a:spLocks noGrp="1"/>
          </p:cNvSpPr>
          <p:nvPr>
            <p:ph type="body" idx="1"/>
          </p:nvPr>
        </p:nvSpPr>
        <p:spPr>
          <a:xfrm>
            <a:off x="1562826" y="1099458"/>
            <a:ext cx="6969760" cy="38099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Data: Value that is measured (continuous, e.g 25, 100) or counted (discrete, e.g male, married, 5). Data by itself does not have a meaning.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Information: Interpreted data- adding meaning to data, understanding relations on data. e.g measured data is 25, measuring device is thermometer then the reading is temperature. The attribute temperature adds a meaning to the data.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Knowledge: extracting from information rules, patterns, generalization. e.g if humidity is high and temperature is warm and air pressure is above 100 then it will likely rain.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Wisdom: understanding the principles embodied in the knowledge to make judgment or decisions. e.g if you expect rain then take an umbrella with you. </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What’s Data</a:t>
            </a:r>
            <a:endParaRPr/>
          </a:p>
        </p:txBody>
      </p:sp>
      <p:sp>
        <p:nvSpPr>
          <p:cNvPr id="66" name="Shape 66"/>
          <p:cNvSpPr txBox="1">
            <a:spLocks noGrp="1"/>
          </p:cNvSpPr>
          <p:nvPr>
            <p:ph type="body" idx="1"/>
          </p:nvPr>
        </p:nvSpPr>
        <p:spPr>
          <a:xfrm>
            <a:off x="1577340" y="768350"/>
            <a:ext cx="6969760" cy="38099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Data Modeling: Creating a structure, organization, function or an abstract view of the data.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Data Analysis: Transforming or operating on data to extract useful information, knowledge or conclusions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Data Mining: Carrying this further to discover unforeseen or hidden patterns in the data. </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
        <p:nvSpPr>
          <p:cNvPr id="67" name="Shape 67"/>
          <p:cNvSpPr txBox="1"/>
          <p:nvPr/>
        </p:nvSpPr>
        <p:spPr>
          <a:xfrm>
            <a:off x="1831729" y="4578349"/>
            <a:ext cx="5182829"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Definitions provided by in Prof. Mohamed Kamel lecture notes, uwaterloo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Modeling </a:t>
            </a:r>
            <a:endParaRPr sz="2800" b="1" i="0" u="none" strike="noStrike" cap="none">
              <a:solidFill>
                <a:srgbClr val="136855"/>
              </a:solidFill>
              <a:latin typeface="Arial"/>
              <a:ea typeface="Arial"/>
              <a:cs typeface="Arial"/>
              <a:sym typeface="Arial"/>
            </a:endParaRPr>
          </a:p>
        </p:txBody>
      </p:sp>
      <p:sp>
        <p:nvSpPr>
          <p:cNvPr id="73" name="Shape 73"/>
          <p:cNvSpPr txBox="1"/>
          <p:nvPr/>
        </p:nvSpPr>
        <p:spPr>
          <a:xfrm>
            <a:off x="4460789" y="1198605"/>
            <a:ext cx="173637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Data Modeling </a:t>
            </a:r>
            <a:endParaRPr/>
          </a:p>
        </p:txBody>
      </p:sp>
      <p:cxnSp>
        <p:nvCxnSpPr>
          <p:cNvPr id="74" name="Shape 74"/>
          <p:cNvCxnSpPr/>
          <p:nvPr/>
        </p:nvCxnSpPr>
        <p:spPr>
          <a:xfrm flipH="1">
            <a:off x="3645245" y="1567937"/>
            <a:ext cx="1291279" cy="1175265"/>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75" name="Shape 75"/>
          <p:cNvCxnSpPr/>
          <p:nvPr/>
        </p:nvCxnSpPr>
        <p:spPr>
          <a:xfrm>
            <a:off x="5993028" y="1567937"/>
            <a:ext cx="691977" cy="79220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76" name="Shape 76"/>
          <p:cNvSpPr txBox="1"/>
          <p:nvPr/>
        </p:nvSpPr>
        <p:spPr>
          <a:xfrm>
            <a:off x="2777057" y="2765996"/>
            <a:ext cx="206979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Predictive Models </a:t>
            </a:r>
            <a:endParaRPr/>
          </a:p>
        </p:txBody>
      </p:sp>
      <p:sp>
        <p:nvSpPr>
          <p:cNvPr id="77" name="Shape 77"/>
          <p:cNvSpPr txBox="1"/>
          <p:nvPr/>
        </p:nvSpPr>
        <p:spPr>
          <a:xfrm>
            <a:off x="5993028" y="2381016"/>
            <a:ext cx="21980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Descriptive Models </a:t>
            </a:r>
            <a:endParaRPr/>
          </a:p>
        </p:txBody>
      </p:sp>
      <p:cxnSp>
        <p:nvCxnSpPr>
          <p:cNvPr id="78" name="Shape 78"/>
          <p:cNvCxnSpPr/>
          <p:nvPr/>
        </p:nvCxnSpPr>
        <p:spPr>
          <a:xfrm flipH="1">
            <a:off x="2375462" y="3158122"/>
            <a:ext cx="803189" cy="79220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79" name="Shape 79"/>
          <p:cNvCxnSpPr/>
          <p:nvPr/>
        </p:nvCxnSpPr>
        <p:spPr>
          <a:xfrm flipH="1">
            <a:off x="5690037" y="2771223"/>
            <a:ext cx="803189" cy="79220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0" name="Shape 80"/>
          <p:cNvCxnSpPr/>
          <p:nvPr/>
        </p:nvCxnSpPr>
        <p:spPr>
          <a:xfrm flipH="1">
            <a:off x="6685005" y="2792098"/>
            <a:ext cx="209816" cy="88583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1" name="Shape 81"/>
          <p:cNvCxnSpPr/>
          <p:nvPr/>
        </p:nvCxnSpPr>
        <p:spPr>
          <a:xfrm>
            <a:off x="7447910" y="2792098"/>
            <a:ext cx="477655" cy="50016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2" name="Shape 82"/>
          <p:cNvCxnSpPr/>
          <p:nvPr/>
        </p:nvCxnSpPr>
        <p:spPr>
          <a:xfrm flipH="1">
            <a:off x="3178651" y="3216909"/>
            <a:ext cx="221798" cy="1140661"/>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3" name="Shape 83"/>
          <p:cNvCxnSpPr/>
          <p:nvPr/>
        </p:nvCxnSpPr>
        <p:spPr>
          <a:xfrm>
            <a:off x="3901147" y="3216909"/>
            <a:ext cx="228600" cy="88583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4" name="Shape 84"/>
          <p:cNvCxnSpPr/>
          <p:nvPr/>
        </p:nvCxnSpPr>
        <p:spPr>
          <a:xfrm>
            <a:off x="4438666" y="3175159"/>
            <a:ext cx="497858" cy="140919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85" name="Shape 85"/>
          <p:cNvSpPr txBox="1"/>
          <p:nvPr/>
        </p:nvSpPr>
        <p:spPr>
          <a:xfrm>
            <a:off x="1421029" y="3988238"/>
            <a:ext cx="15224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classification </a:t>
            </a:r>
            <a:endParaRPr/>
          </a:p>
        </p:txBody>
      </p:sp>
      <p:sp>
        <p:nvSpPr>
          <p:cNvPr id="86" name="Shape 86"/>
          <p:cNvSpPr txBox="1"/>
          <p:nvPr/>
        </p:nvSpPr>
        <p:spPr>
          <a:xfrm>
            <a:off x="2419099" y="4357575"/>
            <a:ext cx="1383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R</a:t>
            </a:r>
            <a:r>
              <a:rPr lang="en-US" sz="1800">
                <a:solidFill>
                  <a:schemeClr val="dk1"/>
                </a:solidFill>
                <a:latin typeface="Arial"/>
                <a:ea typeface="Arial"/>
                <a:cs typeface="Arial"/>
                <a:sym typeface="Arial"/>
              </a:rPr>
              <a:t>egression </a:t>
            </a:r>
            <a:endParaRPr/>
          </a:p>
        </p:txBody>
      </p:sp>
      <p:sp>
        <p:nvSpPr>
          <p:cNvPr id="87" name="Shape 87"/>
          <p:cNvSpPr txBox="1"/>
          <p:nvPr/>
        </p:nvSpPr>
        <p:spPr>
          <a:xfrm>
            <a:off x="3504142" y="4102739"/>
            <a:ext cx="14719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Time series </a:t>
            </a:r>
            <a:endParaRPr/>
          </a:p>
        </p:txBody>
      </p:sp>
      <p:sp>
        <p:nvSpPr>
          <p:cNvPr id="88" name="Shape 88"/>
          <p:cNvSpPr txBox="1"/>
          <p:nvPr/>
        </p:nvSpPr>
        <p:spPr>
          <a:xfrm>
            <a:off x="4301905" y="4584358"/>
            <a:ext cx="126978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Predictors </a:t>
            </a:r>
            <a:endParaRPr/>
          </a:p>
        </p:txBody>
      </p:sp>
      <p:sp>
        <p:nvSpPr>
          <p:cNvPr id="89" name="Shape 89"/>
          <p:cNvSpPr txBox="1"/>
          <p:nvPr/>
        </p:nvSpPr>
        <p:spPr>
          <a:xfrm>
            <a:off x="5008076" y="3558512"/>
            <a:ext cx="15224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Clustering</a:t>
            </a:r>
            <a:endParaRPr/>
          </a:p>
        </p:txBody>
      </p:sp>
      <p:sp>
        <p:nvSpPr>
          <p:cNvPr id="90" name="Shape 90"/>
          <p:cNvSpPr txBox="1"/>
          <p:nvPr/>
        </p:nvSpPr>
        <p:spPr>
          <a:xfrm>
            <a:off x="7487484" y="3382599"/>
            <a:ext cx="15224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Assoc Rules</a:t>
            </a:r>
            <a:endParaRPr/>
          </a:p>
        </p:txBody>
      </p:sp>
      <p:sp>
        <p:nvSpPr>
          <p:cNvPr id="91" name="Shape 91"/>
          <p:cNvSpPr txBox="1"/>
          <p:nvPr/>
        </p:nvSpPr>
        <p:spPr>
          <a:xfrm>
            <a:off x="6145399" y="3719678"/>
            <a:ext cx="174059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S</a:t>
            </a:r>
            <a:r>
              <a:rPr lang="en-US" sz="1800">
                <a:solidFill>
                  <a:schemeClr val="dk1"/>
                </a:solidFill>
                <a:latin typeface="Arial"/>
                <a:ea typeface="Arial"/>
                <a:cs typeface="Arial"/>
                <a:sym typeface="Arial"/>
              </a:rPr>
              <a:t>ummarization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Descriptive versus Inferential Analysis </a:t>
            </a:r>
            <a:endParaRPr/>
          </a:p>
        </p:txBody>
      </p:sp>
      <p:sp>
        <p:nvSpPr>
          <p:cNvPr id="97" name="Shape 97"/>
          <p:cNvSpPr txBox="1">
            <a:spLocks noGrp="1"/>
          </p:cNvSpPr>
          <p:nvPr>
            <p:ph type="body" idx="1"/>
          </p:nvPr>
        </p:nvSpPr>
        <p:spPr>
          <a:xfrm>
            <a:off x="1577340" y="768350"/>
            <a:ext cx="6969760" cy="38099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We have data (samples). This data is a sample of a population (more than just the measured or observed sample).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Descriptive Analysis </a:t>
            </a:r>
            <a:r>
              <a:rPr lang="en-US" sz="1600" b="0" i="0" u="none" strike="noStrike" cap="none">
                <a:solidFill>
                  <a:schemeClr val="dk1"/>
                </a:solidFill>
                <a:latin typeface="Arial"/>
                <a:ea typeface="Arial"/>
                <a:cs typeface="Arial"/>
                <a:sym typeface="Arial"/>
              </a:rPr>
              <a:t>is the type of analysis and measures to describe and summarize the data in hand, the available samples. We can not, in general, use it to for interpretation of unobserved data.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Inferential Analysis (predictive) </a:t>
            </a:r>
            <a:r>
              <a:rPr lang="en-US" sz="1600" b="0" i="0" u="none" strike="noStrike" cap="none">
                <a:solidFill>
                  <a:schemeClr val="dk1"/>
                </a:solidFill>
                <a:latin typeface="Arial"/>
                <a:ea typeface="Arial"/>
                <a:cs typeface="Arial"/>
                <a:sym typeface="Arial"/>
              </a:rPr>
              <a:t>is the type of analysis that can describe measures over the population of data. That is observed and unobserved. </a:t>
            </a:r>
            <a:endParaRPr/>
          </a:p>
          <a:p>
            <a:pPr marL="742950" marR="0" lvl="1" indent="-28575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Take for example calculating the mean of a sample. It is correct for just the sample but it is descriptive of the sample. For inferential analysis it can be only an estimate of the mean of a population that has a slight variation of the sample. </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
        <p:nvSpPr>
          <p:cNvPr id="98" name="Shape 98"/>
          <p:cNvSpPr txBox="1"/>
          <p:nvPr/>
        </p:nvSpPr>
        <p:spPr>
          <a:xfrm>
            <a:off x="1831729" y="4578349"/>
            <a:ext cx="2682145"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Definitions provided by in Chan et 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a:solidFill>
                  <a:srgbClr val="136855"/>
                </a:solidFill>
                <a:latin typeface="Arial"/>
                <a:ea typeface="Arial"/>
                <a:cs typeface="Arial"/>
                <a:sym typeface="Arial"/>
              </a:rPr>
              <a:t>What is Predictive modeling?</a:t>
            </a:r>
            <a:endParaRPr sz="2800" b="1" i="0" u="none" strike="noStrike" cap="none">
              <a:solidFill>
                <a:srgbClr val="136855"/>
              </a:solidFill>
              <a:latin typeface="Arial"/>
              <a:ea typeface="Arial"/>
              <a:cs typeface="Arial"/>
              <a:sym typeface="Arial"/>
            </a:endParaRPr>
          </a:p>
        </p:txBody>
      </p:sp>
      <p:sp>
        <p:nvSpPr>
          <p:cNvPr id="104" name="Shape 104"/>
          <p:cNvSpPr txBox="1">
            <a:spLocks noGrp="1"/>
          </p:cNvSpPr>
          <p:nvPr>
            <p:ph type="body" idx="1"/>
          </p:nvPr>
        </p:nvSpPr>
        <p:spPr>
          <a:xfrm>
            <a:off x="1577340" y="768351"/>
            <a:ext cx="6969760" cy="339447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Predictive modeling is a process that uses data mining, statistics and probability to predict a set of variables (i.e. response variables) based on another set of variables (i.e. predictors). </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Example: Predictive Modelling is utilised in </a:t>
            </a:r>
            <a:r>
              <a:rPr lang="en-US" sz="1600" b="0" i="0" u="sng" strike="noStrike" cap="none">
                <a:solidFill>
                  <a:schemeClr val="hlink"/>
                </a:solidFill>
                <a:latin typeface="Arial"/>
                <a:ea typeface="Arial"/>
                <a:cs typeface="Arial"/>
                <a:sym typeface="Arial"/>
                <a:hlinkClick r:id="rId3"/>
              </a:rPr>
              <a:t>vehicle insurance</a:t>
            </a:r>
            <a:r>
              <a:rPr lang="en-US" sz="1600" b="0" i="0" u="none" strike="noStrike" cap="none">
                <a:solidFill>
                  <a:schemeClr val="dk1"/>
                </a:solidFill>
                <a:latin typeface="Arial"/>
                <a:ea typeface="Arial"/>
                <a:cs typeface="Arial"/>
                <a:sym typeface="Arial"/>
              </a:rPr>
              <a:t> to assign risk of incidents to policy holders from information obtained from </a:t>
            </a:r>
            <a:r>
              <a:rPr lang="en-US"/>
              <a:t>policyholders</a:t>
            </a:r>
            <a:r>
              <a:rPr lang="en-US" sz="1600" b="0" i="0" u="none" strike="noStrike" cap="none">
                <a:solidFill>
                  <a:schemeClr val="dk1"/>
                </a:solidFill>
                <a:latin typeface="Arial"/>
                <a:ea typeface="Arial"/>
                <a:cs typeface="Arial"/>
                <a:sym typeface="Arial"/>
              </a:rPr>
              <a:t>. The general form of the data set here is as</a:t>
            </a:r>
            <a:endParaRPr sz="1600" b="0" i="0" u="none" strike="noStrike" cap="none">
              <a:solidFill>
                <a:schemeClr val="dk1"/>
              </a:solidFill>
              <a:latin typeface="Arial"/>
              <a:ea typeface="Arial"/>
              <a:cs typeface="Arial"/>
              <a:sym typeface="Arial"/>
            </a:endParaRPr>
          </a:p>
        </p:txBody>
      </p:sp>
      <p:pic>
        <p:nvPicPr>
          <p:cNvPr id="105" name="Shape 105"/>
          <p:cNvPicPr preferRelativeResize="0"/>
          <p:nvPr/>
        </p:nvPicPr>
        <p:blipFill rotWithShape="1">
          <a:blip r:embed="rId4">
            <a:alphaModFix/>
          </a:blip>
          <a:srcRect/>
          <a:stretch/>
        </p:blipFill>
        <p:spPr>
          <a:xfrm>
            <a:off x="2541587" y="2635250"/>
            <a:ext cx="5204143" cy="14065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1998</Words>
  <Application>Microsoft Macintosh PowerPoint</Application>
  <PresentationFormat>On-screen Show (16:9)</PresentationFormat>
  <Paragraphs>164</Paragraphs>
  <Slides>26</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Noto Sans Symbols</vt:lpstr>
      <vt:lpstr>Office Theme</vt:lpstr>
      <vt:lpstr>Predictive Modeling and Data Mining</vt:lpstr>
      <vt:lpstr>Work load and Evaluation </vt:lpstr>
      <vt:lpstr>Course Objective</vt:lpstr>
      <vt:lpstr>Course Objective</vt:lpstr>
      <vt:lpstr>What’s Data: Definitions</vt:lpstr>
      <vt:lpstr>What’s Data</vt:lpstr>
      <vt:lpstr>Data Modeling </vt:lpstr>
      <vt:lpstr>Descriptive versus Inferential Analysis </vt:lpstr>
      <vt:lpstr>What is Predictive modeling?</vt:lpstr>
      <vt:lpstr>What is Predictive modeling?</vt:lpstr>
      <vt:lpstr>What is Predictive modeling?</vt:lpstr>
      <vt:lpstr>What is Predictive modeling?</vt:lpstr>
      <vt:lpstr>In the course:</vt:lpstr>
      <vt:lpstr>First part of assignment 1</vt:lpstr>
      <vt:lpstr>Second part of assignment 1</vt:lpstr>
      <vt:lpstr>Appendix</vt:lpstr>
      <vt:lpstr>Python warmup: Basics</vt:lpstr>
      <vt:lpstr>Python warmup: Basics</vt:lpstr>
      <vt:lpstr>Python warmup</vt:lpstr>
      <vt:lpstr>Python warmup: Pycharm</vt:lpstr>
      <vt:lpstr>Python warmup: Basics</vt:lpstr>
      <vt:lpstr>Python warmup: Basics</vt:lpstr>
      <vt:lpstr>Python warmup: Basics</vt:lpstr>
      <vt:lpstr>Python warmup: Basics</vt:lpstr>
      <vt:lpstr>Python warmup: Basics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and Data Mining</dc:title>
  <cp:lastModifiedBy>Haitham Amar</cp:lastModifiedBy>
  <cp:revision>10</cp:revision>
  <dcterms:modified xsi:type="dcterms:W3CDTF">2019-05-07T18:24:27Z</dcterms:modified>
</cp:coreProperties>
</file>