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2.xml" ContentType="application/vnd.openxmlformats-officedocument.presentationml.comments+xml"/>
  <Override PartName="/ppt/notesSlides/notesSlide10.xml" ContentType="application/vnd.openxmlformats-officedocument.presentationml.notesSlide+xml"/>
  <Override PartName="/ppt/comments/comment3.xml" ContentType="application/vnd.openxmlformats-officedocument.presentationml.comments+xml"/>
  <Override PartName="/ppt/notesSlides/notesSlide11.xml" ContentType="application/vnd.openxmlformats-officedocument.presentationml.notesSlide+xml"/>
  <Override PartName="/ppt/comments/comment4.xml" ContentType="application/vnd.openxmlformats-officedocument.presentationml.comments+xml"/>
  <Override PartName="/ppt/notesSlides/notesSlide12.xml" ContentType="application/vnd.openxmlformats-officedocument.presentationml.notesSlide+xml"/>
  <Override PartName="/ppt/comments/comment5.xml" ContentType="application/vnd.openxmlformats-officedocument.presentationml.comment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omments/comment6.xml" ContentType="application/vnd.openxmlformats-officedocument.presentationml.comment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omments/comment7.xml" ContentType="application/vnd.openxmlformats-officedocument.presentationml.comment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comments/comment8.xml" ContentType="application/vnd.openxmlformats-officedocument.presentationml.comments+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6" r:id="rId1"/>
  </p:sldMasterIdLst>
  <p:notesMasterIdLst>
    <p:notesMasterId r:id="rId54"/>
  </p:notesMasterIdLst>
  <p:sldIdLst>
    <p:sldId id="256" r:id="rId2"/>
    <p:sldId id="317"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4" r:id="rId20"/>
    <p:sldId id="275" r:id="rId21"/>
    <p:sldId id="276" r:id="rId22"/>
    <p:sldId id="290" r:id="rId23"/>
    <p:sldId id="291" r:id="rId24"/>
    <p:sldId id="292" r:id="rId25"/>
    <p:sldId id="293" r:id="rId26"/>
    <p:sldId id="306" r:id="rId27"/>
    <p:sldId id="301" r:id="rId28"/>
    <p:sldId id="302" r:id="rId29"/>
    <p:sldId id="303" r:id="rId30"/>
    <p:sldId id="304" r:id="rId31"/>
    <p:sldId id="305" r:id="rId32"/>
    <p:sldId id="273" r:id="rId33"/>
    <p:sldId id="294" r:id="rId34"/>
    <p:sldId id="277" r:id="rId35"/>
    <p:sldId id="278" r:id="rId36"/>
    <p:sldId id="279" r:id="rId37"/>
    <p:sldId id="280" r:id="rId38"/>
    <p:sldId id="281" r:id="rId39"/>
    <p:sldId id="282" r:id="rId40"/>
    <p:sldId id="283" r:id="rId41"/>
    <p:sldId id="284" r:id="rId42"/>
    <p:sldId id="285" r:id="rId43"/>
    <p:sldId id="286" r:id="rId44"/>
    <p:sldId id="287" r:id="rId45"/>
    <p:sldId id="288" r:id="rId46"/>
    <p:sldId id="289" r:id="rId47"/>
    <p:sldId id="295" r:id="rId48"/>
    <p:sldId id="296" r:id="rId49"/>
    <p:sldId id="297" r:id="rId50"/>
    <p:sldId id="298" r:id="rId51"/>
    <p:sldId id="299" r:id="rId52"/>
    <p:sldId id="300" r:id="rId5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 initials="" lastIdx="8" clrIdx="0"/>
  <p:cmAuthor id="1" name="Haitham Alhajj" initials="" lastIdx="2"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25D593A-48F4-43F7-BDB7-37AD6917C508}">
  <a:tblStyle styleId="{E25D593A-48F4-43F7-BDB7-37AD6917C508}"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2"/>
    <p:restoredTop sz="94713"/>
  </p:normalViewPr>
  <p:slideViewPr>
    <p:cSldViewPr snapToGrid="0">
      <p:cViewPr varScale="1">
        <p:scale>
          <a:sx n="169" d="100"/>
          <a:sy n="169" d="100"/>
        </p:scale>
        <p:origin x="488"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8-05-08T15:32:53.328" idx="1">
    <p:pos x="6000" y="0"/>
    <p:text>The only caveat is that in Deep Learning and scenarios like recommender systems where latent variables are used, the features are found by the algorithm itself...
-Noelle Ibrahim</p:text>
  </p:cm>
  <p:cm authorId="1" dt="2018-05-08T15:32:53.328" idx="1">
    <p:pos x="6000" y="100"/>
    <p:text>True, so we should probably note that when introducing the second definition.</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8-05-08T15:31:37.663" idx="2">
    <p:pos x="6000" y="0"/>
    <p:text>The amount of materials on each slide is too mush. I t will make the students confused and angry since they can not absorb them.
-hossein taghinejad</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18-05-08T15:31:37.664" idx="3">
    <p:pos x="6000" y="0"/>
    <p:text>This slide and the next one are very nice and efficient. But again, there are too much information per slide. O the other hand, students are very good in absorbing concepts when we show them plots and figures rather than only words and sentences. So, I suggest to put each method in a separate slide and show two plots of two data sets for which one of them the method is working and another one themethod is not.
-hossein taghinejad</p:text>
  </p:cm>
</p:cmLst>
</file>

<file path=ppt/comments/comment4.xml><?xml version="1.0" encoding="utf-8"?>
<p:cmLst xmlns:a="http://schemas.openxmlformats.org/drawingml/2006/main" xmlns:r="http://schemas.openxmlformats.org/officeDocument/2006/relationships" xmlns:p="http://schemas.openxmlformats.org/presentationml/2006/main">
  <p:cm authorId="0" dt="2018-05-08T15:31:37.645" idx="4">
    <p:pos x="6000" y="0"/>
    <p:text>This slide and the next one are very nice and efficient. But again, there are too much information per slide. O the other hand, students are very good in absorbing concepts when we show them plots and figures rather than only words and sentences. So, I suggest to put each method in a separate slide and show two plots of two data sets for which one of them the method is working and another one themethod is not.
-hossein taghinejad</p:text>
  </p:cm>
</p:cmLst>
</file>

<file path=ppt/comments/comment5.xml><?xml version="1.0" encoding="utf-8"?>
<p:cmLst xmlns:a="http://schemas.openxmlformats.org/drawingml/2006/main" xmlns:r="http://schemas.openxmlformats.org/officeDocument/2006/relationships" xmlns:p="http://schemas.openxmlformats.org/presentationml/2006/main">
  <p:cm authorId="0" dt="2018-05-08T15:31:37.637" idx="5">
    <p:pos x="6000" y="0"/>
    <p:text>This slide and the next one are very nice and efficient. But again, there are too much information per slide. O the other hand, students are very good in absorbing concepts when we show them plots and figures rather than only words and sentences. So, I suggest to put each method in a separate slide and show two plots of two data sets for which one of them the method is working and another one themethod is not.
-hossein taghinejad</p:text>
  </p:cm>
</p:cmLst>
</file>

<file path=ppt/comments/comment6.xml><?xml version="1.0" encoding="utf-8"?>
<p:cmLst xmlns:a="http://schemas.openxmlformats.org/drawingml/2006/main" xmlns:r="http://schemas.openxmlformats.org/officeDocument/2006/relationships" xmlns:p="http://schemas.openxmlformats.org/presentationml/2006/main">
  <p:cm authorId="0" dt="2018-05-08T15:33:58.711" idx="7">
    <p:pos x="6000" y="0"/>
    <p:text>really glad you included this
-Noelle Ibrahim</p:text>
  </p:cm>
  <p:cm authorId="1" dt="2018-05-08T15:33:58.711" idx="2">
    <p:pos x="6000" y="100"/>
    <p:text>Thanks</p:text>
  </p:cm>
</p:cmLst>
</file>

<file path=ppt/comments/comment7.xml><?xml version="1.0" encoding="utf-8"?>
<p:cmLst xmlns:a="http://schemas.openxmlformats.org/drawingml/2006/main" xmlns:r="http://schemas.openxmlformats.org/officeDocument/2006/relationships" xmlns:p="http://schemas.openxmlformats.org/presentationml/2006/main">
  <p:cm authorId="0" dt="2018-05-08T15:31:37.660" idx="6">
    <p:pos x="6000" y="0"/>
    <p:text>We need to provide answers wherever we ask questions. Do not count on students to find answers on their own. If they can see the answers on the slides and try the codes on their own, they feel more in control.
-hossein taghinejad</p:text>
  </p:cm>
</p:cmLst>
</file>

<file path=ppt/comments/comment8.xml><?xml version="1.0" encoding="utf-8"?>
<p:cmLst xmlns:a="http://schemas.openxmlformats.org/drawingml/2006/main" xmlns:r="http://schemas.openxmlformats.org/officeDocument/2006/relationships" xmlns:p="http://schemas.openxmlformats.org/presentationml/2006/main">
  <p:cm authorId="0" dt="2018-05-08T15:31:37.669" idx="8">
    <p:pos x="6000" y="0"/>
    <p:text>This turned out to be very useful in the class. I found there was a lot to include in this class, ended up making far too many slides and had to eliminate some....
-Noelle Ibrahim</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Shape 5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51" name="Shape 51"/>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04" name="Shape 104"/>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11" name="Shape 111"/>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18" name="Shape 118"/>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25" name="Shape 125"/>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32" name="Shape 13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38" name="Shape 1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46" name="Shape 1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54" name="Shape 154"/>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Shape 16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68" name="Shape 1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74" name="Shape 174"/>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Shape 5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56" name="Shape 56"/>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84" name="Shape 184"/>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Shape 28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83" name="Shape 28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89" name="Shape 289"/>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Shape 29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95" name="Shape 295"/>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Shape 30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01" name="Shape 301"/>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Shape 5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560020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12574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349785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760009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388808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Shape 6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62" name="Shape 6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31066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Shape 16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
        <p:nvSpPr>
          <p:cNvPr id="162" name="Shape 16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07" name="Shape 307"/>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Shape 19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94" name="Shape 194"/>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01" name="Shape 2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Shape 2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08" name="Shape 208"/>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Shape 21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15" name="Shape 215"/>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Shape 22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22" name="Shape 22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Shape 22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29" name="Shape 229"/>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Shape 23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36" name="Shape 236"/>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Shape 24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43" name="Shape 24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Shape 24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50" name="Shape 250"/>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Shape 25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57" name="Shape 257"/>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Shape 26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64" name="Shape 264"/>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Shape 27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71" name="Shape 271"/>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Shape 27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77" name="Shape 277"/>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Shape 31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13" name="Shape 31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Shape 3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23" name="Shape 32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Shape 33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33" name="Shape 33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Shape 34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41" name="Shape 341"/>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74" name="Shape 74"/>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Shape 34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47" name="Shape 347"/>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Shape 35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54" name="Shape 354"/>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Shape 7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80" name="Shape 80"/>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86" name="Shape 86"/>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92" name="Shape 9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98" name="Shape 98"/>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pic>
        <p:nvPicPr>
          <p:cNvPr id="12" name="Shape 12" descr="Big Data Analytics - Title Slide - Background.png"/>
          <p:cNvPicPr preferRelativeResize="0"/>
          <p:nvPr/>
        </p:nvPicPr>
        <p:blipFill rotWithShape="1">
          <a:blip r:embed="rId2">
            <a:alphaModFix/>
          </a:blip>
          <a:srcRect/>
          <a:stretch/>
        </p:blipFill>
        <p:spPr>
          <a:xfrm>
            <a:off x="0" y="0"/>
            <a:ext cx="9141968" cy="5143500"/>
          </a:xfrm>
          <a:prstGeom prst="rect">
            <a:avLst/>
          </a:prstGeom>
          <a:noFill/>
          <a:ln>
            <a:noFill/>
          </a:ln>
        </p:spPr>
      </p:pic>
      <p:sp>
        <p:nvSpPr>
          <p:cNvPr id="13" name="Shape 13"/>
          <p:cNvSpPr txBox="1">
            <a:spLocks noGrp="1"/>
          </p:cNvSpPr>
          <p:nvPr>
            <p:ph type="ctrTitle"/>
          </p:nvPr>
        </p:nvSpPr>
        <p:spPr>
          <a:xfrm>
            <a:off x="309880" y="368459"/>
            <a:ext cx="7772400" cy="759301"/>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rgbClr val="136855"/>
              </a:buClr>
              <a:buSzPts val="3200"/>
              <a:buFont typeface="Arial"/>
              <a:buNone/>
              <a:defRPr sz="3200" b="1" i="0" u="none" strike="noStrike" cap="none">
                <a:solidFill>
                  <a:srgbClr val="136855"/>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 name="Shape 14"/>
          <p:cNvSpPr txBox="1">
            <a:spLocks noGrp="1"/>
          </p:cNvSpPr>
          <p:nvPr>
            <p:ph type="subTitle" idx="1"/>
          </p:nvPr>
        </p:nvSpPr>
        <p:spPr>
          <a:xfrm>
            <a:off x="309880" y="1145858"/>
            <a:ext cx="3906520" cy="1314450"/>
          </a:xfrm>
          <a:prstGeom prst="rect">
            <a:avLst/>
          </a:prstGeom>
          <a:noFill/>
          <a:ln>
            <a:noFill/>
          </a:ln>
        </p:spPr>
        <p:txBody>
          <a:bodyPr spcFirstLastPara="1" wrap="square" lIns="91425" tIns="45700" rIns="91425" bIns="45700" anchor="t" anchorCtr="0"/>
          <a:lstStyle>
            <a:lvl1pPr marR="0" lvl="0"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ctr" rtl="0">
              <a:spcBef>
                <a:spcPts val="560"/>
              </a:spcBef>
              <a:spcAft>
                <a:spcPts val="0"/>
              </a:spcAft>
              <a:buClr>
                <a:srgbClr val="888888"/>
              </a:buClr>
              <a:buSzPts val="2800"/>
              <a:buFont typeface="Arial"/>
              <a:buNone/>
              <a:defRPr sz="2800" b="0" i="0" u="none" strike="noStrike" cap="none">
                <a:solidFill>
                  <a:srgbClr val="888888"/>
                </a:solidFill>
                <a:latin typeface="Arial"/>
                <a:ea typeface="Arial"/>
                <a:cs typeface="Arial"/>
                <a:sym typeface="Arial"/>
              </a:defRPr>
            </a:lvl2pPr>
            <a:lvl3pPr marR="0" lvl="2" algn="ctr" rtl="0">
              <a:spcBef>
                <a:spcPts val="480"/>
              </a:spcBef>
              <a:spcAft>
                <a:spcPts val="0"/>
              </a:spcAft>
              <a:buClr>
                <a:srgbClr val="888888"/>
              </a:buClr>
              <a:buSzPts val="2400"/>
              <a:buFont typeface="Arial"/>
              <a:buNone/>
              <a:defRPr sz="2400" b="0" i="0" u="none" strike="noStrike" cap="none">
                <a:solidFill>
                  <a:srgbClr val="888888"/>
                </a:solidFill>
                <a:latin typeface="Arial"/>
                <a:ea typeface="Arial"/>
                <a:cs typeface="Arial"/>
                <a:sym typeface="Arial"/>
              </a:defRPr>
            </a:lvl3pPr>
            <a:lvl4pPr marR="0" lvl="3"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4pPr>
            <a:lvl5pPr marR="0" lvl="4"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5pPr>
            <a:lvl6pPr marR="0" lvl="5"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6pPr>
            <a:lvl7pPr marR="0" lvl="6"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7pPr>
            <a:lvl8pPr marR="0" lvl="7"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8pPr>
            <a:lvl9pPr marR="0" lvl="8"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9pPr>
          </a:lstStyle>
          <a:p>
            <a:endParaRPr/>
          </a:p>
        </p:txBody>
      </p:sp>
      <p:sp>
        <p:nvSpPr>
          <p:cNvPr id="15" name="Shape 15"/>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6" name="Shape 16"/>
          <p:cNvSpPr txBox="1">
            <a:spLocks noGrp="1"/>
          </p:cNvSpPr>
          <p:nvPr>
            <p:ph type="sldNum" idx="12"/>
          </p:nvPr>
        </p:nvSpPr>
        <p:spPr>
          <a:xfrm>
            <a:off x="34036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200" b="0" i="0" u="none" strike="noStrike" cap="none">
                <a:solidFill>
                  <a:srgbClr val="888888"/>
                </a:solidFill>
                <a:latin typeface="Arial"/>
                <a:ea typeface="Arial"/>
                <a:cs typeface="Arial"/>
                <a:sym typeface="Arial"/>
              </a:defRPr>
            </a:lvl1pPr>
            <a:lvl2pPr marL="0" marR="0" lvl="1" indent="0" algn="l" rtl="0">
              <a:spcBef>
                <a:spcPts val="0"/>
              </a:spcBef>
              <a:buNone/>
              <a:defRPr sz="1200" b="0" i="0" u="none" strike="noStrike" cap="none">
                <a:solidFill>
                  <a:srgbClr val="888888"/>
                </a:solidFill>
                <a:latin typeface="Arial"/>
                <a:ea typeface="Arial"/>
                <a:cs typeface="Arial"/>
                <a:sym typeface="Arial"/>
              </a:defRPr>
            </a:lvl2pPr>
            <a:lvl3pPr marL="0" marR="0" lvl="2" indent="0" algn="l" rtl="0">
              <a:spcBef>
                <a:spcPts val="0"/>
              </a:spcBef>
              <a:buNone/>
              <a:defRPr sz="1200" b="0" i="0" u="none" strike="noStrike" cap="none">
                <a:solidFill>
                  <a:srgbClr val="888888"/>
                </a:solidFill>
                <a:latin typeface="Arial"/>
                <a:ea typeface="Arial"/>
                <a:cs typeface="Arial"/>
                <a:sym typeface="Arial"/>
              </a:defRPr>
            </a:lvl3pPr>
            <a:lvl4pPr marL="0" marR="0" lvl="3" indent="0" algn="l" rtl="0">
              <a:spcBef>
                <a:spcPts val="0"/>
              </a:spcBef>
              <a:buNone/>
              <a:defRPr sz="1200" b="0" i="0" u="none" strike="noStrike" cap="none">
                <a:solidFill>
                  <a:srgbClr val="888888"/>
                </a:solidFill>
                <a:latin typeface="Arial"/>
                <a:ea typeface="Arial"/>
                <a:cs typeface="Arial"/>
                <a:sym typeface="Arial"/>
              </a:defRPr>
            </a:lvl4pPr>
            <a:lvl5pPr marL="0" marR="0" lvl="4" indent="0" algn="l" rtl="0">
              <a:spcBef>
                <a:spcPts val="0"/>
              </a:spcBef>
              <a:buNone/>
              <a:defRPr sz="1200" b="0" i="0" u="none" strike="noStrike" cap="none">
                <a:solidFill>
                  <a:srgbClr val="888888"/>
                </a:solidFill>
                <a:latin typeface="Arial"/>
                <a:ea typeface="Arial"/>
                <a:cs typeface="Arial"/>
                <a:sym typeface="Arial"/>
              </a:defRPr>
            </a:lvl5pPr>
            <a:lvl6pPr marL="0" marR="0" lvl="5" indent="0" algn="l" rtl="0">
              <a:spcBef>
                <a:spcPts val="0"/>
              </a:spcBef>
              <a:buNone/>
              <a:defRPr sz="1200" b="0" i="0" u="none" strike="noStrike" cap="none">
                <a:solidFill>
                  <a:srgbClr val="888888"/>
                </a:solidFill>
                <a:latin typeface="Arial"/>
                <a:ea typeface="Arial"/>
                <a:cs typeface="Arial"/>
                <a:sym typeface="Arial"/>
              </a:defRPr>
            </a:lvl6pPr>
            <a:lvl7pPr marL="0" marR="0" lvl="6" indent="0" algn="l" rtl="0">
              <a:spcBef>
                <a:spcPts val="0"/>
              </a:spcBef>
              <a:buNone/>
              <a:defRPr sz="1200" b="0" i="0" u="none" strike="noStrike" cap="none">
                <a:solidFill>
                  <a:srgbClr val="888888"/>
                </a:solidFill>
                <a:latin typeface="Arial"/>
                <a:ea typeface="Arial"/>
                <a:cs typeface="Arial"/>
                <a:sym typeface="Arial"/>
              </a:defRPr>
            </a:lvl7pPr>
            <a:lvl8pPr marL="0" marR="0" lvl="7" indent="0" algn="l" rtl="0">
              <a:spcBef>
                <a:spcPts val="0"/>
              </a:spcBef>
              <a:buNone/>
              <a:defRPr sz="1200" b="0" i="0" u="none" strike="noStrike" cap="none">
                <a:solidFill>
                  <a:srgbClr val="888888"/>
                </a:solidFill>
                <a:latin typeface="Arial"/>
                <a:ea typeface="Arial"/>
                <a:cs typeface="Arial"/>
                <a:sym typeface="Arial"/>
              </a:defRPr>
            </a:lvl8pPr>
            <a:lvl9pPr marL="0" marR="0" lvl="8" indent="0" algn="l" rtl="0">
              <a:spcBef>
                <a:spcPts val="0"/>
              </a:spcBef>
              <a:buNone/>
              <a:defRPr sz="12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pic>
        <p:nvPicPr>
          <p:cNvPr id="18" name="Shape 18" descr="Big Data Analytics - Slide Backgrounds_Artboard 4.png"/>
          <p:cNvPicPr preferRelativeResize="0"/>
          <p:nvPr/>
        </p:nvPicPr>
        <p:blipFill rotWithShape="1">
          <a:blip r:embed="rId2">
            <a:alphaModFix/>
          </a:blip>
          <a:srcRect/>
          <a:stretch/>
        </p:blipFill>
        <p:spPr>
          <a:xfrm>
            <a:off x="1777" y="0"/>
            <a:ext cx="9142223" cy="5143500"/>
          </a:xfrm>
          <a:prstGeom prst="rect">
            <a:avLst/>
          </a:prstGeom>
          <a:noFill/>
          <a:ln>
            <a:noFill/>
          </a:ln>
        </p:spPr>
      </p:pic>
      <p:sp>
        <p:nvSpPr>
          <p:cNvPr id="19" name="Shape 19"/>
          <p:cNvSpPr txBox="1">
            <a:spLocks noGrp="1"/>
          </p:cNvSpPr>
          <p:nvPr>
            <p:ph type="title"/>
          </p:nvPr>
        </p:nvSpPr>
        <p:spPr>
          <a:xfrm>
            <a:off x="295593" y="2042399"/>
            <a:ext cx="5724207" cy="1021556"/>
          </a:xfrm>
          <a:prstGeom prst="rect">
            <a:avLst/>
          </a:prstGeom>
          <a:noFill/>
          <a:ln>
            <a:noFill/>
          </a:ln>
        </p:spPr>
        <p:txBody>
          <a:bodyPr spcFirstLastPara="1" wrap="square" lIns="91425" tIns="45700" rIns="91425" bIns="45700" anchor="t" anchorCtr="0"/>
          <a:lstStyle>
            <a:lvl1pPr marR="0" lvl="0" algn="l" rtl="0">
              <a:spcBef>
                <a:spcPts val="0"/>
              </a:spcBef>
              <a:spcAft>
                <a:spcPts val="0"/>
              </a:spcAft>
              <a:buClr>
                <a:schemeClr val="lt1"/>
              </a:buClr>
              <a:buSzPts val="2800"/>
              <a:buFont typeface="Arial"/>
              <a:buNone/>
              <a:defRPr sz="28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0" name="Shape 20"/>
          <p:cNvSpPr txBox="1">
            <a:spLocks noGrp="1"/>
          </p:cNvSpPr>
          <p:nvPr>
            <p:ph type="body" idx="1"/>
          </p:nvPr>
        </p:nvSpPr>
        <p:spPr>
          <a:xfrm>
            <a:off x="295593" y="3200400"/>
            <a:ext cx="7772400" cy="822960"/>
          </a:xfrm>
          <a:prstGeom prst="rect">
            <a:avLst/>
          </a:prstGeom>
          <a:noFill/>
          <a:ln>
            <a:noFill/>
          </a:ln>
        </p:spPr>
        <p:txBody>
          <a:bodyPr spcFirstLastPara="1" wrap="square" lIns="91425" tIns="45700" rIns="91425" bIns="45700" anchor="b" anchorCtr="0"/>
          <a:lstStyle>
            <a:lvl1pPr marL="457200" marR="0" lvl="0" indent="-228600" algn="l"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1pPr>
            <a:lvl2pPr marL="914400" marR="0" lvl="1" indent="-228600" algn="l" rtl="0">
              <a:spcBef>
                <a:spcPts val="360"/>
              </a:spcBef>
              <a:spcAft>
                <a:spcPts val="0"/>
              </a:spcAft>
              <a:buClr>
                <a:srgbClr val="888888"/>
              </a:buClr>
              <a:buSzPts val="1800"/>
              <a:buFont typeface="Arial"/>
              <a:buNone/>
              <a:defRPr sz="1800" b="0" i="0" u="none" strike="noStrike" cap="none">
                <a:solidFill>
                  <a:srgbClr val="888888"/>
                </a:solidFill>
                <a:latin typeface="Arial"/>
                <a:ea typeface="Arial"/>
                <a:cs typeface="Arial"/>
                <a:sym typeface="Arial"/>
              </a:defRPr>
            </a:lvl2pPr>
            <a:lvl3pPr marL="1371600" marR="0" lvl="2" indent="-228600" algn="l" rtl="0">
              <a:spcBef>
                <a:spcPts val="320"/>
              </a:spcBef>
              <a:spcAft>
                <a:spcPts val="0"/>
              </a:spcAft>
              <a:buClr>
                <a:srgbClr val="888888"/>
              </a:buClr>
              <a:buSzPts val="1600"/>
              <a:buFont typeface="Arial"/>
              <a:buNone/>
              <a:defRPr sz="1600" b="0" i="0" u="none" strike="noStrike" cap="none">
                <a:solidFill>
                  <a:srgbClr val="888888"/>
                </a:solidFill>
                <a:latin typeface="Arial"/>
                <a:ea typeface="Arial"/>
                <a:cs typeface="Arial"/>
                <a:sym typeface="Arial"/>
              </a:defRPr>
            </a:lvl3pPr>
            <a:lvl4pPr marL="1828800" marR="0" lvl="3" indent="-228600" algn="l" rtl="0">
              <a:spcBef>
                <a:spcPts val="28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4pPr>
            <a:lvl5pPr marL="2286000" marR="0" lvl="4" indent="-228600" algn="l" rtl="0">
              <a:spcBef>
                <a:spcPts val="28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5pPr>
            <a:lvl6pPr marL="2743200" marR="0" lvl="5" indent="-228600" algn="l" rtl="0">
              <a:spcBef>
                <a:spcPts val="28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6pPr>
            <a:lvl7pPr marL="3200400" marR="0" lvl="6" indent="-228600" algn="l" rtl="0">
              <a:spcBef>
                <a:spcPts val="28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7pPr>
            <a:lvl8pPr marL="3657600" marR="0" lvl="7" indent="-228600" algn="l" rtl="0">
              <a:spcBef>
                <a:spcPts val="28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8pPr>
            <a:lvl9pPr marL="4114800" marR="0" lvl="8" indent="-228600" algn="l" rtl="0">
              <a:spcBef>
                <a:spcPts val="28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9pPr>
          </a:lstStyle>
          <a:p>
            <a:endParaRPr/>
          </a:p>
        </p:txBody>
      </p:sp>
      <p:sp>
        <p:nvSpPr>
          <p:cNvPr id="21" name="Shape 21"/>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pic>
        <p:nvPicPr>
          <p:cNvPr id="23" name="Shape 23" descr="Big Data Analytics - Slide Backgrounds_Artboard 2.png"/>
          <p:cNvPicPr preferRelativeResize="0"/>
          <p:nvPr/>
        </p:nvPicPr>
        <p:blipFill rotWithShape="1">
          <a:blip r:embed="rId2">
            <a:alphaModFix/>
          </a:blip>
          <a:srcRect/>
          <a:stretch/>
        </p:blipFill>
        <p:spPr>
          <a:xfrm>
            <a:off x="0" y="0"/>
            <a:ext cx="9142223" cy="5143500"/>
          </a:xfrm>
          <a:prstGeom prst="rect">
            <a:avLst/>
          </a:prstGeom>
          <a:noFill/>
          <a:ln>
            <a:noFill/>
          </a:ln>
        </p:spPr>
      </p:pic>
      <p:sp>
        <p:nvSpPr>
          <p:cNvPr id="24" name="Shape 24"/>
          <p:cNvSpPr txBox="1">
            <a:spLocks noGrp="1"/>
          </p:cNvSpPr>
          <p:nvPr>
            <p:ph type="title"/>
          </p:nvPr>
        </p:nvSpPr>
        <p:spPr>
          <a:xfrm>
            <a:off x="1717040" y="205979"/>
            <a:ext cx="6969760" cy="85725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rgbClr val="136855"/>
              </a:buClr>
              <a:buSzPts val="2800"/>
              <a:buFont typeface="Arial"/>
              <a:buNone/>
              <a:defRPr sz="2800" b="1" i="0" u="none" strike="noStrike" cap="none">
                <a:solidFill>
                  <a:srgbClr val="136855"/>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5" name="Shape 25"/>
          <p:cNvSpPr txBox="1">
            <a:spLocks noGrp="1"/>
          </p:cNvSpPr>
          <p:nvPr>
            <p:ph type="body" idx="1"/>
          </p:nvPr>
        </p:nvSpPr>
        <p:spPr>
          <a:xfrm>
            <a:off x="1717040" y="1200151"/>
            <a:ext cx="6969760" cy="3394472"/>
          </a:xfrm>
          <a:prstGeom prst="rect">
            <a:avLst/>
          </a:prstGeom>
          <a:noFill/>
          <a:ln>
            <a:noFill/>
          </a:ln>
        </p:spPr>
        <p:txBody>
          <a:bodyPr spcFirstLastPara="1" wrap="square" lIns="91425" tIns="45700" rIns="91425" bIns="45700" anchor="t" anchorCtr="0"/>
          <a:lstStyle>
            <a:lvl1pPr marL="457200" marR="0" lvl="0"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6" name="Shape 26"/>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1"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7" name="Shape 27"/>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Last Slide" type="blank">
  <p:cSld name="BLANK">
    <p:spTree>
      <p:nvGrpSpPr>
        <p:cNvPr id="1" name="Shape 28"/>
        <p:cNvGrpSpPr/>
        <p:nvPr/>
      </p:nvGrpSpPr>
      <p:grpSpPr>
        <a:xfrm>
          <a:off x="0" y="0"/>
          <a:ext cx="0" cy="0"/>
          <a:chOff x="0" y="0"/>
          <a:chExt cx="0" cy="0"/>
        </a:xfrm>
      </p:grpSpPr>
      <p:pic>
        <p:nvPicPr>
          <p:cNvPr id="29" name="Shape 29" descr="Big Data Analytics - Slide Backgrounds_Artboard 7.png"/>
          <p:cNvPicPr preferRelativeResize="0"/>
          <p:nvPr/>
        </p:nvPicPr>
        <p:blipFill rotWithShape="1">
          <a:blip r:embed="rId2">
            <a:alphaModFix/>
          </a:blip>
          <a:srcRect/>
          <a:stretch/>
        </p:blipFill>
        <p:spPr>
          <a:xfrm>
            <a:off x="4062" y="0"/>
            <a:ext cx="9139938" cy="5143500"/>
          </a:xfrm>
          <a:prstGeom prst="rect">
            <a:avLst/>
          </a:prstGeom>
          <a:noFill/>
          <a:ln>
            <a:noFill/>
          </a:ln>
        </p:spPr>
      </p:pic>
      <p:sp>
        <p:nvSpPr>
          <p:cNvPr id="30" name="Shape 30"/>
          <p:cNvSpPr txBox="1"/>
          <p:nvPr/>
        </p:nvSpPr>
        <p:spPr>
          <a:xfrm>
            <a:off x="3413760" y="914400"/>
            <a:ext cx="5120640" cy="20313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a:solidFill>
                  <a:srgbClr val="595959"/>
                </a:solidFill>
                <a:latin typeface="Arial"/>
                <a:ea typeface="Arial"/>
                <a:cs typeface="Arial"/>
                <a:sym typeface="Arial"/>
              </a:rPr>
              <a:t>© All rights reserved. All content within our courses, such as this video, is protected by copyright and is owned by the course author or unless otherwise stated.  Third party copyrighted materials (for example, images and text) have either been licensed for use in any given course, or have  been copied under an exception or limitation in Canadian Copyright law. For further information, please contact the McMaster University Centre for Continuing Education ccecrsdv@mcmaster.ca.</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31"/>
        <p:cNvGrpSpPr/>
        <p:nvPr/>
      </p:nvGrpSpPr>
      <p:grpSpPr>
        <a:xfrm>
          <a:off x="0" y="0"/>
          <a:ext cx="0" cy="0"/>
          <a:chOff x="0" y="0"/>
          <a:chExt cx="0" cy="0"/>
        </a:xfrm>
      </p:grpSpPr>
      <p:pic>
        <p:nvPicPr>
          <p:cNvPr id="32" name="Shape 32" descr="Big Data Analytics - Slide Backgrounds_Artboard 3.png"/>
          <p:cNvPicPr preferRelativeResize="0"/>
          <p:nvPr/>
        </p:nvPicPr>
        <p:blipFill rotWithShape="1">
          <a:blip r:embed="rId2">
            <a:alphaModFix/>
          </a:blip>
          <a:srcRect/>
          <a:stretch/>
        </p:blipFill>
        <p:spPr>
          <a:xfrm>
            <a:off x="4062" y="0"/>
            <a:ext cx="9139938" cy="5143500"/>
          </a:xfrm>
          <a:prstGeom prst="rect">
            <a:avLst/>
          </a:prstGeom>
          <a:noFill/>
          <a:ln>
            <a:noFill/>
          </a:ln>
        </p:spPr>
      </p:pic>
      <p:sp>
        <p:nvSpPr>
          <p:cNvPr id="33" name="Shape 33"/>
          <p:cNvSpPr txBox="1">
            <a:spLocks noGrp="1"/>
          </p:cNvSpPr>
          <p:nvPr>
            <p:ph type="body" idx="1"/>
          </p:nvPr>
        </p:nvSpPr>
        <p:spPr>
          <a:xfrm>
            <a:off x="355600" y="1151335"/>
            <a:ext cx="3769360" cy="3380023"/>
          </a:xfrm>
          <a:prstGeom prst="rect">
            <a:avLst/>
          </a:prstGeom>
          <a:noFill/>
          <a:ln>
            <a:noFill/>
          </a:ln>
        </p:spPr>
        <p:txBody>
          <a:bodyPr spcFirstLastPara="1" wrap="square" lIns="91425" tIns="45700" rIns="91425" bIns="45700" anchor="t" anchorCtr="0"/>
          <a:lstStyle>
            <a:lvl1pPr marL="457200" marR="0" lvl="0"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4" name="Shape 34"/>
          <p:cNvSpPr txBox="1">
            <a:spLocks noGrp="1"/>
          </p:cNvSpPr>
          <p:nvPr>
            <p:ph type="body" idx="2"/>
          </p:nvPr>
        </p:nvSpPr>
        <p:spPr>
          <a:xfrm>
            <a:off x="5191760" y="1151336"/>
            <a:ext cx="3383280" cy="3380023"/>
          </a:xfrm>
          <a:prstGeom prst="rect">
            <a:avLst/>
          </a:prstGeom>
          <a:noFill/>
          <a:ln>
            <a:noFill/>
          </a:ln>
        </p:spPr>
        <p:txBody>
          <a:bodyPr spcFirstLastPara="1" wrap="square" lIns="91425" tIns="45700" rIns="91425" bIns="45700" anchor="t" anchorCtr="0"/>
          <a:lstStyle>
            <a:lvl1pPr marL="457200" marR="0" lvl="0"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Arial"/>
                <a:ea typeface="Arial"/>
                <a:cs typeface="Arial"/>
                <a:sym typeface="Arial"/>
              </a:defRPr>
            </a:lvl1pPr>
            <a:lvl2pPr marL="0" marR="0" lvl="1" indent="0" algn="r" rtl="0">
              <a:spcBef>
                <a:spcPts val="0"/>
              </a:spcBef>
              <a:buNone/>
              <a:defRPr sz="1200">
                <a:solidFill>
                  <a:srgbClr val="888888"/>
                </a:solidFill>
                <a:latin typeface="Arial"/>
                <a:ea typeface="Arial"/>
                <a:cs typeface="Arial"/>
                <a:sym typeface="Arial"/>
              </a:defRPr>
            </a:lvl2pPr>
            <a:lvl3pPr marL="0" marR="0" lvl="2" indent="0" algn="r" rtl="0">
              <a:spcBef>
                <a:spcPts val="0"/>
              </a:spcBef>
              <a:buNone/>
              <a:defRPr sz="1200">
                <a:solidFill>
                  <a:srgbClr val="888888"/>
                </a:solidFill>
                <a:latin typeface="Arial"/>
                <a:ea typeface="Arial"/>
                <a:cs typeface="Arial"/>
                <a:sym typeface="Arial"/>
              </a:defRPr>
            </a:lvl3pPr>
            <a:lvl4pPr marL="0" marR="0" lvl="3" indent="0" algn="r" rtl="0">
              <a:spcBef>
                <a:spcPts val="0"/>
              </a:spcBef>
              <a:buNone/>
              <a:defRPr sz="1200">
                <a:solidFill>
                  <a:srgbClr val="888888"/>
                </a:solidFill>
                <a:latin typeface="Arial"/>
                <a:ea typeface="Arial"/>
                <a:cs typeface="Arial"/>
                <a:sym typeface="Arial"/>
              </a:defRPr>
            </a:lvl4pPr>
            <a:lvl5pPr marL="0" marR="0" lvl="4" indent="0" algn="r" rtl="0">
              <a:spcBef>
                <a:spcPts val="0"/>
              </a:spcBef>
              <a:buNone/>
              <a:defRPr sz="1200">
                <a:solidFill>
                  <a:srgbClr val="888888"/>
                </a:solidFill>
                <a:latin typeface="Arial"/>
                <a:ea typeface="Arial"/>
                <a:cs typeface="Arial"/>
                <a:sym typeface="Arial"/>
              </a:defRPr>
            </a:lvl5pPr>
            <a:lvl6pPr marL="0" marR="0" lvl="5" indent="0" algn="r" rtl="0">
              <a:spcBef>
                <a:spcPts val="0"/>
              </a:spcBef>
              <a:buNone/>
              <a:defRPr sz="1200">
                <a:solidFill>
                  <a:srgbClr val="888888"/>
                </a:solidFill>
                <a:latin typeface="Arial"/>
                <a:ea typeface="Arial"/>
                <a:cs typeface="Arial"/>
                <a:sym typeface="Arial"/>
              </a:defRPr>
            </a:lvl6pPr>
            <a:lvl7pPr marL="0" marR="0" lvl="6" indent="0" algn="r" rtl="0">
              <a:spcBef>
                <a:spcPts val="0"/>
              </a:spcBef>
              <a:buNone/>
              <a:defRPr sz="1200">
                <a:solidFill>
                  <a:srgbClr val="888888"/>
                </a:solidFill>
                <a:latin typeface="Arial"/>
                <a:ea typeface="Arial"/>
                <a:cs typeface="Arial"/>
                <a:sym typeface="Arial"/>
              </a:defRPr>
            </a:lvl7pPr>
            <a:lvl8pPr marL="0" marR="0" lvl="7" indent="0" algn="r" rtl="0">
              <a:spcBef>
                <a:spcPts val="0"/>
              </a:spcBef>
              <a:buNone/>
              <a:defRPr sz="1200">
                <a:solidFill>
                  <a:srgbClr val="888888"/>
                </a:solidFill>
                <a:latin typeface="Arial"/>
                <a:ea typeface="Arial"/>
                <a:cs typeface="Arial"/>
                <a:sym typeface="Arial"/>
              </a:defRPr>
            </a:lvl8pPr>
            <a:lvl9pPr marL="0" marR="0" lvl="8" indent="0" algn="r" rtl="0">
              <a:spcBef>
                <a:spcPts val="0"/>
              </a:spcBef>
              <a:buNone/>
              <a:defRPr sz="1200">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
        <p:nvSpPr>
          <p:cNvPr id="36" name="Shape 36"/>
          <p:cNvSpPr txBox="1">
            <a:spLocks noGrp="1"/>
          </p:cNvSpPr>
          <p:nvPr>
            <p:ph type="body" idx="3"/>
          </p:nvPr>
        </p:nvSpPr>
        <p:spPr>
          <a:xfrm>
            <a:off x="5191761" y="528321"/>
            <a:ext cx="3383280" cy="623016"/>
          </a:xfrm>
          <a:prstGeom prst="rect">
            <a:avLst/>
          </a:prstGeom>
          <a:noFill/>
          <a:ln>
            <a:noFill/>
          </a:ln>
        </p:spPr>
        <p:txBody>
          <a:bodyPr spcFirstLastPara="1" wrap="square" lIns="91425" tIns="45700" rIns="91425" bIns="45700" anchor="b" anchorCtr="0"/>
          <a:lstStyle>
            <a:lvl1pPr marL="457200" marR="0" lvl="0" indent="-228600" algn="ctr" rtl="0">
              <a:spcBef>
                <a:spcPts val="36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37" name="Shape 37"/>
          <p:cNvSpPr txBox="1">
            <a:spLocks noGrp="1"/>
          </p:cNvSpPr>
          <p:nvPr>
            <p:ph type="body" idx="4"/>
          </p:nvPr>
        </p:nvSpPr>
        <p:spPr>
          <a:xfrm>
            <a:off x="355600" y="528321"/>
            <a:ext cx="3769360" cy="623016"/>
          </a:xfrm>
          <a:prstGeom prst="rect">
            <a:avLst/>
          </a:prstGeom>
          <a:noFill/>
          <a:ln>
            <a:noFill/>
          </a:ln>
        </p:spPr>
        <p:txBody>
          <a:bodyPr spcFirstLastPara="1" wrap="square" lIns="91425" tIns="45700" rIns="91425" bIns="45700" anchor="b" anchorCtr="0"/>
          <a:lstStyle>
            <a:lvl1pPr marL="457200" marR="0" lvl="0" indent="-228600" algn="ctr" rtl="0">
              <a:spcBef>
                <a:spcPts val="36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2">
  <p:cSld name="Comparison 2">
    <p:spTree>
      <p:nvGrpSpPr>
        <p:cNvPr id="1" name="Shape 38"/>
        <p:cNvGrpSpPr/>
        <p:nvPr/>
      </p:nvGrpSpPr>
      <p:grpSpPr>
        <a:xfrm>
          <a:off x="0" y="0"/>
          <a:ext cx="0" cy="0"/>
          <a:chOff x="0" y="0"/>
          <a:chExt cx="0" cy="0"/>
        </a:xfrm>
      </p:grpSpPr>
      <p:pic>
        <p:nvPicPr>
          <p:cNvPr id="39" name="Shape 39" descr="Big Data Analytics - Slide Backgrounds_Artboard 6.png"/>
          <p:cNvPicPr preferRelativeResize="0"/>
          <p:nvPr/>
        </p:nvPicPr>
        <p:blipFill rotWithShape="1">
          <a:blip r:embed="rId2">
            <a:alphaModFix/>
          </a:blip>
          <a:srcRect/>
          <a:stretch/>
        </p:blipFill>
        <p:spPr>
          <a:xfrm>
            <a:off x="1777" y="0"/>
            <a:ext cx="9142223" cy="5143500"/>
          </a:xfrm>
          <a:prstGeom prst="rect">
            <a:avLst/>
          </a:prstGeom>
          <a:noFill/>
          <a:ln>
            <a:noFill/>
          </a:ln>
        </p:spPr>
      </p:pic>
      <p:sp>
        <p:nvSpPr>
          <p:cNvPr id="40" name="Shape 40"/>
          <p:cNvSpPr txBox="1">
            <a:spLocks noGrp="1"/>
          </p:cNvSpPr>
          <p:nvPr>
            <p:ph type="body" idx="1"/>
          </p:nvPr>
        </p:nvSpPr>
        <p:spPr>
          <a:xfrm>
            <a:off x="355600" y="379175"/>
            <a:ext cx="8402320" cy="1998265"/>
          </a:xfrm>
          <a:prstGeom prst="rect">
            <a:avLst/>
          </a:prstGeom>
          <a:noFill/>
          <a:ln>
            <a:noFill/>
          </a:ln>
        </p:spPr>
        <p:txBody>
          <a:bodyPr spcFirstLastPara="1" wrap="square" lIns="91425" tIns="45700" rIns="91425" bIns="45700" anchor="t" anchorCtr="0"/>
          <a:lstStyle>
            <a:lvl1pPr marL="457200" marR="0" lvl="0"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2"/>
          </p:nvPr>
        </p:nvSpPr>
        <p:spPr>
          <a:xfrm>
            <a:off x="355600" y="2794001"/>
            <a:ext cx="8402320" cy="1973262"/>
          </a:xfrm>
          <a:prstGeom prst="rect">
            <a:avLst/>
          </a:prstGeom>
          <a:noFill/>
          <a:ln>
            <a:noFill/>
          </a:ln>
        </p:spPr>
        <p:txBody>
          <a:bodyPr spcFirstLastPara="1" wrap="square" lIns="91425" tIns="45700" rIns="91425" bIns="45700" anchor="t" anchorCtr="0"/>
          <a:lstStyle>
            <a:lvl1pPr marL="457200" marR="0" lvl="0" indent="-330200" algn="l" rtl="0">
              <a:spcBef>
                <a:spcPts val="320"/>
              </a:spcBef>
              <a:spcAft>
                <a:spcPts val="0"/>
              </a:spcAft>
              <a:buClr>
                <a:srgbClr val="FFFFFF"/>
              </a:buClr>
              <a:buSzPts val="1600"/>
              <a:buFont typeface="Arial"/>
              <a:buChar char="•"/>
              <a:defRPr sz="1600" b="0" i="0" u="none" strike="noStrike" cap="none">
                <a:solidFill>
                  <a:srgbClr val="FFFFFF"/>
                </a:solidFill>
                <a:latin typeface="Arial"/>
                <a:ea typeface="Arial"/>
                <a:cs typeface="Arial"/>
                <a:sym typeface="Arial"/>
              </a:defRPr>
            </a:lvl1pPr>
            <a:lvl2pPr marL="914400" marR="0" lvl="1" indent="-330200" algn="l" rtl="0">
              <a:spcBef>
                <a:spcPts val="320"/>
              </a:spcBef>
              <a:spcAft>
                <a:spcPts val="0"/>
              </a:spcAft>
              <a:buClr>
                <a:srgbClr val="FFFFFF"/>
              </a:buClr>
              <a:buSzPts val="1600"/>
              <a:buFont typeface="Arial"/>
              <a:buChar char="–"/>
              <a:defRPr sz="1600" b="0" i="0" u="none" strike="noStrike" cap="none">
                <a:solidFill>
                  <a:srgbClr val="FFFFFF"/>
                </a:solidFill>
                <a:latin typeface="Arial"/>
                <a:ea typeface="Arial"/>
                <a:cs typeface="Arial"/>
                <a:sym typeface="Arial"/>
              </a:defRPr>
            </a:lvl2pPr>
            <a:lvl3pPr marL="1371600" marR="0" lvl="2" indent="-330200" algn="l" rtl="0">
              <a:spcBef>
                <a:spcPts val="320"/>
              </a:spcBef>
              <a:spcAft>
                <a:spcPts val="0"/>
              </a:spcAft>
              <a:buClr>
                <a:srgbClr val="FFFFFF"/>
              </a:buClr>
              <a:buSzPts val="1600"/>
              <a:buFont typeface="Arial"/>
              <a:buChar char="•"/>
              <a:defRPr sz="1600" b="0" i="0" u="none" strike="noStrike" cap="none">
                <a:solidFill>
                  <a:srgbClr val="FFFFFF"/>
                </a:solidFill>
                <a:latin typeface="Arial"/>
                <a:ea typeface="Arial"/>
                <a:cs typeface="Arial"/>
                <a:sym typeface="Arial"/>
              </a:defRPr>
            </a:lvl3pPr>
            <a:lvl4pPr marL="1828800" marR="0" lvl="3" indent="-330200" algn="l" rtl="0">
              <a:spcBef>
                <a:spcPts val="320"/>
              </a:spcBef>
              <a:spcAft>
                <a:spcPts val="0"/>
              </a:spcAft>
              <a:buClr>
                <a:srgbClr val="FFFFFF"/>
              </a:buClr>
              <a:buSzPts val="1600"/>
              <a:buFont typeface="Arial"/>
              <a:buChar char="–"/>
              <a:defRPr sz="1600" b="0" i="0" u="none" strike="noStrike" cap="none">
                <a:solidFill>
                  <a:srgbClr val="FFFFFF"/>
                </a:solidFill>
                <a:latin typeface="Arial"/>
                <a:ea typeface="Arial"/>
                <a:cs typeface="Arial"/>
                <a:sym typeface="Arial"/>
              </a:defRPr>
            </a:lvl4pPr>
            <a:lvl5pPr marL="2286000" marR="0" lvl="4" indent="-330200" algn="l" rtl="0">
              <a:spcBef>
                <a:spcPts val="320"/>
              </a:spcBef>
              <a:spcAft>
                <a:spcPts val="0"/>
              </a:spcAft>
              <a:buClr>
                <a:srgbClr val="FFFFFF"/>
              </a:buClr>
              <a:buSzPts val="1600"/>
              <a:buFont typeface="Arial"/>
              <a:buChar char="»"/>
              <a:defRPr sz="1600" b="0" i="0" u="none" strike="noStrike" cap="none">
                <a:solidFill>
                  <a:srgbClr val="FFFFFF"/>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Arial"/>
                <a:ea typeface="Arial"/>
                <a:cs typeface="Arial"/>
                <a:sym typeface="Arial"/>
              </a:defRPr>
            </a:lvl1pPr>
            <a:lvl2pPr marL="0" marR="0" lvl="1" indent="0" algn="r" rtl="0">
              <a:spcBef>
                <a:spcPts val="0"/>
              </a:spcBef>
              <a:buNone/>
              <a:defRPr sz="1200">
                <a:solidFill>
                  <a:srgbClr val="888888"/>
                </a:solidFill>
                <a:latin typeface="Arial"/>
                <a:ea typeface="Arial"/>
                <a:cs typeface="Arial"/>
                <a:sym typeface="Arial"/>
              </a:defRPr>
            </a:lvl2pPr>
            <a:lvl3pPr marL="0" marR="0" lvl="2" indent="0" algn="r" rtl="0">
              <a:spcBef>
                <a:spcPts val="0"/>
              </a:spcBef>
              <a:buNone/>
              <a:defRPr sz="1200">
                <a:solidFill>
                  <a:srgbClr val="888888"/>
                </a:solidFill>
                <a:latin typeface="Arial"/>
                <a:ea typeface="Arial"/>
                <a:cs typeface="Arial"/>
                <a:sym typeface="Arial"/>
              </a:defRPr>
            </a:lvl3pPr>
            <a:lvl4pPr marL="0" marR="0" lvl="3" indent="0" algn="r" rtl="0">
              <a:spcBef>
                <a:spcPts val="0"/>
              </a:spcBef>
              <a:buNone/>
              <a:defRPr sz="1200">
                <a:solidFill>
                  <a:srgbClr val="888888"/>
                </a:solidFill>
                <a:latin typeface="Arial"/>
                <a:ea typeface="Arial"/>
                <a:cs typeface="Arial"/>
                <a:sym typeface="Arial"/>
              </a:defRPr>
            </a:lvl4pPr>
            <a:lvl5pPr marL="0" marR="0" lvl="4" indent="0" algn="r" rtl="0">
              <a:spcBef>
                <a:spcPts val="0"/>
              </a:spcBef>
              <a:buNone/>
              <a:defRPr sz="1200">
                <a:solidFill>
                  <a:srgbClr val="888888"/>
                </a:solidFill>
                <a:latin typeface="Arial"/>
                <a:ea typeface="Arial"/>
                <a:cs typeface="Arial"/>
                <a:sym typeface="Arial"/>
              </a:defRPr>
            </a:lvl5pPr>
            <a:lvl6pPr marL="0" marR="0" lvl="5" indent="0" algn="r" rtl="0">
              <a:spcBef>
                <a:spcPts val="0"/>
              </a:spcBef>
              <a:buNone/>
              <a:defRPr sz="1200">
                <a:solidFill>
                  <a:srgbClr val="888888"/>
                </a:solidFill>
                <a:latin typeface="Arial"/>
                <a:ea typeface="Arial"/>
                <a:cs typeface="Arial"/>
                <a:sym typeface="Arial"/>
              </a:defRPr>
            </a:lvl6pPr>
            <a:lvl7pPr marL="0" marR="0" lvl="6" indent="0" algn="r" rtl="0">
              <a:spcBef>
                <a:spcPts val="0"/>
              </a:spcBef>
              <a:buNone/>
              <a:defRPr sz="1200">
                <a:solidFill>
                  <a:srgbClr val="888888"/>
                </a:solidFill>
                <a:latin typeface="Arial"/>
                <a:ea typeface="Arial"/>
                <a:cs typeface="Arial"/>
                <a:sym typeface="Arial"/>
              </a:defRPr>
            </a:lvl7pPr>
            <a:lvl8pPr marL="0" marR="0" lvl="7" indent="0" algn="r" rtl="0">
              <a:spcBef>
                <a:spcPts val="0"/>
              </a:spcBef>
              <a:buNone/>
              <a:defRPr sz="1200">
                <a:solidFill>
                  <a:srgbClr val="888888"/>
                </a:solidFill>
                <a:latin typeface="Arial"/>
                <a:ea typeface="Arial"/>
                <a:cs typeface="Arial"/>
                <a:sym typeface="Arial"/>
              </a:defRPr>
            </a:lvl8pPr>
            <a:lvl9pPr marL="0" marR="0" lvl="8" indent="0" algn="r" rtl="0">
              <a:spcBef>
                <a:spcPts val="0"/>
              </a:spcBef>
              <a:buNone/>
              <a:defRPr sz="1200">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type="titleOnly">
  <p:cSld name="TITLE_ONLY">
    <p:spTree>
      <p:nvGrpSpPr>
        <p:cNvPr id="1" name="Shape 43"/>
        <p:cNvGrpSpPr/>
        <p:nvPr/>
      </p:nvGrpSpPr>
      <p:grpSpPr>
        <a:xfrm>
          <a:off x="0" y="0"/>
          <a:ext cx="0" cy="0"/>
          <a:chOff x="0" y="0"/>
          <a:chExt cx="0" cy="0"/>
        </a:xfrm>
      </p:grpSpPr>
      <p:pic>
        <p:nvPicPr>
          <p:cNvPr id="44" name="Shape 44" descr="Big Data Analytics - Slide Backgrounds_Artboard 5.png"/>
          <p:cNvPicPr preferRelativeResize="0"/>
          <p:nvPr/>
        </p:nvPicPr>
        <p:blipFill rotWithShape="1">
          <a:blip r:embed="rId2">
            <a:alphaModFix/>
          </a:blip>
          <a:srcRect/>
          <a:stretch/>
        </p:blipFill>
        <p:spPr>
          <a:xfrm>
            <a:off x="1777" y="0"/>
            <a:ext cx="9142223" cy="5143500"/>
          </a:xfrm>
          <a:prstGeom prst="rect">
            <a:avLst/>
          </a:prstGeom>
          <a:noFill/>
          <a:ln>
            <a:noFill/>
          </a:ln>
        </p:spPr>
      </p:pic>
      <p:sp>
        <p:nvSpPr>
          <p:cNvPr id="45" name="Shape 45"/>
          <p:cNvSpPr txBox="1">
            <a:spLocks noGrp="1"/>
          </p:cNvSpPr>
          <p:nvPr>
            <p:ph type="title"/>
          </p:nvPr>
        </p:nvSpPr>
        <p:spPr>
          <a:xfrm>
            <a:off x="863600" y="843280"/>
            <a:ext cx="7416800" cy="34036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6" name="Shape 46"/>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Arial"/>
                <a:ea typeface="Arial"/>
                <a:cs typeface="Arial"/>
                <a:sym typeface="Arial"/>
              </a:defRPr>
            </a:lvl1pPr>
            <a:lvl2pPr marL="0" marR="0" lvl="1" indent="0" algn="r" rtl="0">
              <a:spcBef>
                <a:spcPts val="0"/>
              </a:spcBef>
              <a:buNone/>
              <a:defRPr sz="1200">
                <a:solidFill>
                  <a:srgbClr val="888888"/>
                </a:solidFill>
                <a:latin typeface="Arial"/>
                <a:ea typeface="Arial"/>
                <a:cs typeface="Arial"/>
                <a:sym typeface="Arial"/>
              </a:defRPr>
            </a:lvl2pPr>
            <a:lvl3pPr marL="0" marR="0" lvl="2" indent="0" algn="r" rtl="0">
              <a:spcBef>
                <a:spcPts val="0"/>
              </a:spcBef>
              <a:buNone/>
              <a:defRPr sz="1200">
                <a:solidFill>
                  <a:srgbClr val="888888"/>
                </a:solidFill>
                <a:latin typeface="Arial"/>
                <a:ea typeface="Arial"/>
                <a:cs typeface="Arial"/>
                <a:sym typeface="Arial"/>
              </a:defRPr>
            </a:lvl3pPr>
            <a:lvl4pPr marL="0" marR="0" lvl="3" indent="0" algn="r" rtl="0">
              <a:spcBef>
                <a:spcPts val="0"/>
              </a:spcBef>
              <a:buNone/>
              <a:defRPr sz="1200">
                <a:solidFill>
                  <a:srgbClr val="888888"/>
                </a:solidFill>
                <a:latin typeface="Arial"/>
                <a:ea typeface="Arial"/>
                <a:cs typeface="Arial"/>
                <a:sym typeface="Arial"/>
              </a:defRPr>
            </a:lvl4pPr>
            <a:lvl5pPr marL="0" marR="0" lvl="4" indent="0" algn="r" rtl="0">
              <a:spcBef>
                <a:spcPts val="0"/>
              </a:spcBef>
              <a:buNone/>
              <a:defRPr sz="1200">
                <a:solidFill>
                  <a:srgbClr val="888888"/>
                </a:solidFill>
                <a:latin typeface="Arial"/>
                <a:ea typeface="Arial"/>
                <a:cs typeface="Arial"/>
                <a:sym typeface="Arial"/>
              </a:defRPr>
            </a:lvl5pPr>
            <a:lvl6pPr marL="0" marR="0" lvl="5" indent="0" algn="r" rtl="0">
              <a:spcBef>
                <a:spcPts val="0"/>
              </a:spcBef>
              <a:buNone/>
              <a:defRPr sz="1200">
                <a:solidFill>
                  <a:srgbClr val="888888"/>
                </a:solidFill>
                <a:latin typeface="Arial"/>
                <a:ea typeface="Arial"/>
                <a:cs typeface="Arial"/>
                <a:sym typeface="Arial"/>
              </a:defRPr>
            </a:lvl6pPr>
            <a:lvl7pPr marL="0" marR="0" lvl="6" indent="0" algn="r" rtl="0">
              <a:spcBef>
                <a:spcPts val="0"/>
              </a:spcBef>
              <a:buNone/>
              <a:defRPr sz="1200">
                <a:solidFill>
                  <a:srgbClr val="888888"/>
                </a:solidFill>
                <a:latin typeface="Arial"/>
                <a:ea typeface="Arial"/>
                <a:cs typeface="Arial"/>
                <a:sym typeface="Arial"/>
              </a:defRPr>
            </a:lvl7pPr>
            <a:lvl8pPr marL="0" marR="0" lvl="7" indent="0" algn="r" rtl="0">
              <a:spcBef>
                <a:spcPts val="0"/>
              </a:spcBef>
              <a:buNone/>
              <a:defRPr sz="1200">
                <a:solidFill>
                  <a:srgbClr val="888888"/>
                </a:solidFill>
                <a:latin typeface="Arial"/>
                <a:ea typeface="Arial"/>
                <a:cs typeface="Arial"/>
                <a:sym typeface="Arial"/>
              </a:defRPr>
            </a:lvl8pPr>
            <a:lvl9pPr marL="0" marR="0" lvl="8" indent="0" algn="r" rtl="0">
              <a:spcBef>
                <a:spcPts val="0"/>
              </a:spcBef>
              <a:buNone/>
              <a:defRPr sz="1200">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7"/>
        <p:cNvGrpSpPr/>
        <p:nvPr/>
      </p:nvGrpSpPr>
      <p:grpSpPr>
        <a:xfrm>
          <a:off x="0" y="0"/>
          <a:ext cx="0" cy="0"/>
          <a:chOff x="0" y="0"/>
          <a:chExt cx="0" cy="0"/>
        </a:xfrm>
      </p:grpSpPr>
      <p:sp>
        <p:nvSpPr>
          <p:cNvPr id="48" name="Shape 48"/>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Arial"/>
                <a:ea typeface="Arial"/>
                <a:cs typeface="Arial"/>
                <a:sym typeface="Arial"/>
              </a:defRPr>
            </a:lvl1pPr>
            <a:lvl2pPr marL="0" marR="0" lvl="1" indent="0" algn="r" rtl="0">
              <a:spcBef>
                <a:spcPts val="0"/>
              </a:spcBef>
              <a:buNone/>
              <a:defRPr sz="1200">
                <a:solidFill>
                  <a:srgbClr val="888888"/>
                </a:solidFill>
                <a:latin typeface="Arial"/>
                <a:ea typeface="Arial"/>
                <a:cs typeface="Arial"/>
                <a:sym typeface="Arial"/>
              </a:defRPr>
            </a:lvl2pPr>
            <a:lvl3pPr marL="0" marR="0" lvl="2" indent="0" algn="r" rtl="0">
              <a:spcBef>
                <a:spcPts val="0"/>
              </a:spcBef>
              <a:buNone/>
              <a:defRPr sz="1200">
                <a:solidFill>
                  <a:srgbClr val="888888"/>
                </a:solidFill>
                <a:latin typeface="Arial"/>
                <a:ea typeface="Arial"/>
                <a:cs typeface="Arial"/>
                <a:sym typeface="Arial"/>
              </a:defRPr>
            </a:lvl3pPr>
            <a:lvl4pPr marL="0" marR="0" lvl="3" indent="0" algn="r" rtl="0">
              <a:spcBef>
                <a:spcPts val="0"/>
              </a:spcBef>
              <a:buNone/>
              <a:defRPr sz="1200">
                <a:solidFill>
                  <a:srgbClr val="888888"/>
                </a:solidFill>
                <a:latin typeface="Arial"/>
                <a:ea typeface="Arial"/>
                <a:cs typeface="Arial"/>
                <a:sym typeface="Arial"/>
              </a:defRPr>
            </a:lvl4pPr>
            <a:lvl5pPr marL="0" marR="0" lvl="4" indent="0" algn="r" rtl="0">
              <a:spcBef>
                <a:spcPts val="0"/>
              </a:spcBef>
              <a:buNone/>
              <a:defRPr sz="1200">
                <a:solidFill>
                  <a:srgbClr val="888888"/>
                </a:solidFill>
                <a:latin typeface="Arial"/>
                <a:ea typeface="Arial"/>
                <a:cs typeface="Arial"/>
                <a:sym typeface="Arial"/>
              </a:defRPr>
            </a:lvl5pPr>
            <a:lvl6pPr marL="0" marR="0" lvl="5" indent="0" algn="r" rtl="0">
              <a:spcBef>
                <a:spcPts val="0"/>
              </a:spcBef>
              <a:buNone/>
              <a:defRPr sz="1200">
                <a:solidFill>
                  <a:srgbClr val="888888"/>
                </a:solidFill>
                <a:latin typeface="Arial"/>
                <a:ea typeface="Arial"/>
                <a:cs typeface="Arial"/>
                <a:sym typeface="Arial"/>
              </a:defRPr>
            </a:lvl6pPr>
            <a:lvl7pPr marL="0" marR="0" lvl="6" indent="0" algn="r" rtl="0">
              <a:spcBef>
                <a:spcPts val="0"/>
              </a:spcBef>
              <a:buNone/>
              <a:defRPr sz="1200">
                <a:solidFill>
                  <a:srgbClr val="888888"/>
                </a:solidFill>
                <a:latin typeface="Arial"/>
                <a:ea typeface="Arial"/>
                <a:cs typeface="Arial"/>
                <a:sym typeface="Arial"/>
              </a:defRPr>
            </a:lvl7pPr>
            <a:lvl8pPr marL="0" marR="0" lvl="7" indent="0" algn="r" rtl="0">
              <a:spcBef>
                <a:spcPts val="0"/>
              </a:spcBef>
              <a:buNone/>
              <a:defRPr sz="1200">
                <a:solidFill>
                  <a:srgbClr val="888888"/>
                </a:solidFill>
                <a:latin typeface="Arial"/>
                <a:ea typeface="Arial"/>
                <a:cs typeface="Arial"/>
                <a:sym typeface="Arial"/>
              </a:defRPr>
            </a:lvl8pPr>
            <a:lvl9pPr marL="0" marR="0" lvl="8" indent="0" algn="r" rtl="0">
              <a:spcBef>
                <a:spcPts val="0"/>
              </a:spcBef>
              <a:buNone/>
              <a:defRPr sz="1200">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Shape 7"/>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 name="Shape 9"/>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 name="Shape 10"/>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8.tiff"/><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en.wikipedia.org/wiki/Feature_selection" TargetMode="External"/><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hyperlink" Target="http://www.quora.com/How-valuable-do-you-think-feature-selection-is-in-machine-learning-Which-do-you-think-improves-accuracy-more-feature-selection-or-feature-engineering"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jmlr.csail.mit.edu/papers/volume3/guyon03a/guyon03a.pdf" TargetMode="External"/><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www.quora.com/What-is-feature-engineering"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comments" Target="../comments/commen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hyperlink" Target="https://docs.python.org/3/howto/regex.html" TargetMode="External"/><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Shape 53"/>
          <p:cNvSpPr txBox="1">
            <a:spLocks noGrp="1"/>
          </p:cNvSpPr>
          <p:nvPr>
            <p:ph type="ctrTitle"/>
          </p:nvPr>
        </p:nvSpPr>
        <p:spPr>
          <a:xfrm>
            <a:off x="309880" y="368459"/>
            <a:ext cx="7772400" cy="759301"/>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136855"/>
              </a:buClr>
              <a:buSzPts val="2880"/>
              <a:buFont typeface="Arial"/>
              <a:buNone/>
            </a:pPr>
            <a:r>
              <a:rPr lang="en-US" sz="2880" b="1" i="0" u="none" strike="noStrike" cap="none">
                <a:solidFill>
                  <a:srgbClr val="136855"/>
                </a:solidFill>
                <a:latin typeface="Arial"/>
                <a:ea typeface="Arial"/>
                <a:cs typeface="Arial"/>
                <a:sym typeface="Arial"/>
              </a:rPr>
              <a:t>Preparing Data and Feature Engineering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1717040" y="205979"/>
            <a:ext cx="6969760" cy="8572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136855"/>
              </a:buClr>
              <a:buSzPts val="2800"/>
              <a:buFont typeface="Arial"/>
              <a:buNone/>
            </a:pPr>
            <a:r>
              <a:rPr lang="en-US" sz="2800" b="1" i="0" u="none" strike="noStrike" cap="none">
                <a:solidFill>
                  <a:srgbClr val="136855"/>
                </a:solidFill>
                <a:latin typeface="Arial"/>
                <a:ea typeface="Arial"/>
                <a:cs typeface="Arial"/>
                <a:sym typeface="Arial"/>
              </a:rPr>
              <a:t>Cleaning Data</a:t>
            </a:r>
            <a:endParaRPr/>
          </a:p>
        </p:txBody>
      </p:sp>
      <p:sp>
        <p:nvSpPr>
          <p:cNvPr id="101" name="Shape 101"/>
          <p:cNvSpPr txBox="1">
            <a:spLocks noGrp="1"/>
          </p:cNvSpPr>
          <p:nvPr>
            <p:ph type="body" idx="1"/>
          </p:nvPr>
        </p:nvSpPr>
        <p:spPr>
          <a:xfrm>
            <a:off x="2794571" y="1530850"/>
            <a:ext cx="5501811" cy="254340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600"/>
              <a:buFont typeface="Arial"/>
              <a:buNone/>
            </a:pPr>
            <a:r>
              <a:rPr lang="en-US" sz="1600" b="0" i="0" u="sng" strike="noStrike" cap="none">
                <a:solidFill>
                  <a:schemeClr val="dk1"/>
                </a:solidFill>
                <a:latin typeface="Arial"/>
                <a:ea typeface="Arial"/>
                <a:cs typeface="Arial"/>
                <a:sym typeface="Arial"/>
              </a:rPr>
              <a:t>Load Data Set for illustration: Titanic Survival Data</a:t>
            </a:r>
            <a:br>
              <a:rPr lang="en-US" sz="1600" b="0" i="0" u="sng" strike="noStrike" cap="none">
                <a:solidFill>
                  <a:schemeClr val="dk1"/>
                </a:solidFill>
                <a:latin typeface="Arial"/>
                <a:ea typeface="Arial"/>
                <a:cs typeface="Arial"/>
                <a:sym typeface="Arial"/>
              </a:rPr>
            </a:br>
            <a:r>
              <a:rPr lang="en-US" sz="1600" b="0" i="0" u="none" strike="noStrike" cap="none">
                <a:solidFill>
                  <a:schemeClr val="dk1"/>
                </a:solidFill>
                <a:latin typeface="Arial"/>
                <a:ea typeface="Arial"/>
                <a:cs typeface="Arial"/>
                <a:sym typeface="Arial"/>
              </a:rPr>
              <a:t>Enter the following commands: </a:t>
            </a:r>
            <a:br>
              <a:rPr lang="en-US" sz="1600" b="0" i="0" u="none" strike="noStrike" cap="none">
                <a:solidFill>
                  <a:schemeClr val="dk1"/>
                </a:solidFill>
                <a:latin typeface="Arial"/>
                <a:ea typeface="Arial"/>
                <a:cs typeface="Arial"/>
                <a:sym typeface="Arial"/>
              </a:rPr>
            </a:br>
            <a:r>
              <a:rPr lang="en-US" sz="1600" b="0" i="0" u="none" strike="noStrike" cap="none">
                <a:solidFill>
                  <a:schemeClr val="dk1"/>
                </a:solidFill>
                <a:latin typeface="Arial"/>
                <a:ea typeface="Arial"/>
                <a:cs typeface="Arial"/>
                <a:sym typeface="Arial"/>
              </a:rPr>
              <a:t>import pandas as pd</a:t>
            </a:r>
            <a:br>
              <a:rPr lang="en-US" sz="1600" b="0" i="0" u="none" strike="noStrike" cap="none">
                <a:solidFill>
                  <a:schemeClr val="dk1"/>
                </a:solidFill>
                <a:latin typeface="Arial"/>
                <a:ea typeface="Arial"/>
                <a:cs typeface="Arial"/>
                <a:sym typeface="Arial"/>
              </a:rPr>
            </a:br>
            <a:br>
              <a:rPr lang="en-US" sz="1600" b="0" i="0" u="none" strike="noStrike" cap="none">
                <a:solidFill>
                  <a:schemeClr val="dk1"/>
                </a:solidFill>
                <a:latin typeface="Arial"/>
                <a:ea typeface="Arial"/>
                <a:cs typeface="Arial"/>
                <a:sym typeface="Arial"/>
              </a:rPr>
            </a:br>
            <a:r>
              <a:rPr lang="en-US" sz="1600" b="0" i="0" u="none" strike="noStrike" cap="none">
                <a:solidFill>
                  <a:schemeClr val="dk1"/>
                </a:solidFill>
                <a:latin typeface="Arial"/>
                <a:ea typeface="Arial"/>
                <a:cs typeface="Arial"/>
                <a:sym typeface="Arial"/>
              </a:rPr>
              <a:t>data = pd.read_csv(</a:t>
            </a:r>
            <a:r>
              <a:rPr lang="en-US" sz="1600" b="0" i="1" u="none" strike="noStrike" cap="none">
                <a:solidFill>
                  <a:schemeClr val="dk1"/>
                </a:solidFill>
                <a:latin typeface="Arial"/>
                <a:ea typeface="Arial"/>
                <a:cs typeface="Arial"/>
                <a:sym typeface="Arial"/>
              </a:rPr>
              <a:t>"Titanic_altered_NI.csv")</a:t>
            </a:r>
            <a:br>
              <a:rPr lang="en-US" sz="1600" b="0" i="1" u="none" strike="noStrike" cap="none">
                <a:solidFill>
                  <a:schemeClr val="dk1"/>
                </a:solidFill>
                <a:latin typeface="Arial"/>
                <a:ea typeface="Arial"/>
                <a:cs typeface="Arial"/>
                <a:sym typeface="Arial"/>
              </a:rPr>
            </a:br>
            <a:r>
              <a:rPr lang="en-US" sz="1600" b="0" i="0" u="none" strike="noStrike" cap="none">
                <a:solidFill>
                  <a:schemeClr val="dk1"/>
                </a:solidFill>
                <a:latin typeface="Arial"/>
                <a:ea typeface="Arial"/>
                <a:cs typeface="Arial"/>
                <a:sym typeface="Arial"/>
              </a:rPr>
              <a:t>df = pd.DataFrame(data)</a:t>
            </a:r>
            <a:br>
              <a:rPr lang="en-US" sz="1600" b="0" i="0" u="none" strike="noStrike" cap="none">
                <a:solidFill>
                  <a:schemeClr val="dk1"/>
                </a:solidFill>
                <a:latin typeface="Arial"/>
                <a:ea typeface="Arial"/>
                <a:cs typeface="Arial"/>
                <a:sym typeface="Arial"/>
              </a:rPr>
            </a:br>
            <a:r>
              <a:rPr lang="en-US" sz="1600" b="0" i="0" u="none" strike="noStrike" cap="none">
                <a:solidFill>
                  <a:schemeClr val="dk1"/>
                </a:solidFill>
                <a:latin typeface="Arial"/>
                <a:ea typeface="Arial"/>
                <a:cs typeface="Arial"/>
                <a:sym typeface="Arial"/>
              </a:rPr>
              <a:t>print(df.columns)</a:t>
            </a:r>
            <a:br>
              <a:rPr lang="en-US" sz="1600" b="0" i="0" u="none" strike="noStrike" cap="none">
                <a:solidFill>
                  <a:schemeClr val="dk1"/>
                </a:solidFill>
                <a:latin typeface="Arial"/>
                <a:ea typeface="Arial"/>
                <a:cs typeface="Arial"/>
                <a:sym typeface="Arial"/>
              </a:rPr>
            </a:br>
            <a:endParaRPr sz="1600" b="0" i="0" u="none" strike="noStrike" cap="none">
              <a:solidFill>
                <a:schemeClr val="dk1"/>
              </a:solidFill>
              <a:latin typeface="Arial"/>
              <a:ea typeface="Arial"/>
              <a:cs typeface="Arial"/>
              <a:sym typeface="Arial"/>
            </a:endParaRPr>
          </a:p>
          <a:p>
            <a:pPr marL="0" marR="0" lvl="0" indent="0" algn="l" rtl="0">
              <a:spcBef>
                <a:spcPts val="320"/>
              </a:spcBef>
              <a:spcAft>
                <a:spcPts val="0"/>
              </a:spcAft>
              <a:buClr>
                <a:schemeClr val="dk1"/>
              </a:buClr>
              <a:buSzPts val="1600"/>
              <a:buFont typeface="Arial"/>
              <a:buNone/>
            </a:pPr>
            <a:endParaRPr sz="1600" b="0" i="0" u="none" strike="noStrike" cap="non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1669613" y="-121774"/>
            <a:ext cx="6969760" cy="8572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136855"/>
              </a:buClr>
              <a:buSzPts val="2800"/>
              <a:buFont typeface="Arial"/>
              <a:buNone/>
            </a:pPr>
            <a:r>
              <a:rPr lang="en-US" sz="2800" b="1" i="0" u="none" strike="noStrike" cap="none">
                <a:solidFill>
                  <a:srgbClr val="136855"/>
                </a:solidFill>
                <a:latin typeface="Arial"/>
                <a:ea typeface="Arial"/>
                <a:cs typeface="Arial"/>
                <a:sym typeface="Arial"/>
              </a:rPr>
              <a:t>Dealing with Missing Values - Methods</a:t>
            </a:r>
            <a:endParaRPr/>
          </a:p>
        </p:txBody>
      </p:sp>
      <p:sp>
        <p:nvSpPr>
          <p:cNvPr id="107" name="Shape 107"/>
          <p:cNvSpPr txBox="1">
            <a:spLocks noGrp="1"/>
          </p:cNvSpPr>
          <p:nvPr>
            <p:ph type="body" idx="1"/>
          </p:nvPr>
        </p:nvSpPr>
        <p:spPr>
          <a:xfrm>
            <a:off x="1669613" y="735476"/>
            <a:ext cx="6969760" cy="339447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Replace with mean, median, interpolation, remove from dataset : each of these choices is associated with various trade-offs. </a:t>
            </a:r>
            <a:endParaRPr/>
          </a:p>
          <a:p>
            <a:pPr marL="0" marR="0" lvl="0" indent="0" algn="l" rtl="0">
              <a:spcBef>
                <a:spcPts val="320"/>
              </a:spcBef>
              <a:spcAft>
                <a:spcPts val="0"/>
              </a:spcAft>
              <a:buClr>
                <a:schemeClr val="dk1"/>
              </a:buClr>
              <a:buSzPts val="1600"/>
              <a:buFont typeface="Arial"/>
              <a:buNone/>
            </a:pPr>
            <a:endParaRPr sz="1600" b="0" i="0" u="none" strike="noStrike" cap="none">
              <a:solidFill>
                <a:schemeClr val="dk1"/>
              </a:solidFill>
              <a:latin typeface="Arial"/>
              <a:ea typeface="Arial"/>
              <a:cs typeface="Arial"/>
              <a:sym typeface="Arial"/>
            </a:endParaRPr>
          </a:p>
        </p:txBody>
      </p:sp>
      <p:graphicFrame>
        <p:nvGraphicFramePr>
          <p:cNvPr id="108" name="Shape 108"/>
          <p:cNvGraphicFramePr/>
          <p:nvPr/>
        </p:nvGraphicFramePr>
        <p:xfrm>
          <a:off x="1669613" y="1526715"/>
          <a:ext cx="7400225" cy="1371620"/>
        </p:xfrm>
        <a:graphic>
          <a:graphicData uri="http://schemas.openxmlformats.org/drawingml/2006/table">
            <a:tbl>
              <a:tblPr firstRow="1" bandRow="1">
                <a:noFill/>
                <a:tableStyleId>{E25D593A-48F4-43F7-BDB7-37AD6917C508}</a:tableStyleId>
              </a:tblPr>
              <a:tblGrid>
                <a:gridCol w="1338050">
                  <a:extLst>
                    <a:ext uri="{9D8B030D-6E8A-4147-A177-3AD203B41FA5}">
                      <a16:colId xmlns:a16="http://schemas.microsoft.com/office/drawing/2014/main" val="20000"/>
                    </a:ext>
                  </a:extLst>
                </a:gridCol>
                <a:gridCol w="1935025">
                  <a:extLst>
                    <a:ext uri="{9D8B030D-6E8A-4147-A177-3AD203B41FA5}">
                      <a16:colId xmlns:a16="http://schemas.microsoft.com/office/drawing/2014/main" val="20001"/>
                    </a:ext>
                  </a:extLst>
                </a:gridCol>
                <a:gridCol w="260315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268475">
                <a:tc>
                  <a:txBody>
                    <a:bodyPr/>
                    <a:lstStyle/>
                    <a:p>
                      <a:pPr marL="0" marR="0" lvl="0" indent="0" algn="l" rtl="0">
                        <a:spcBef>
                          <a:spcPts val="0"/>
                        </a:spcBef>
                        <a:spcAft>
                          <a:spcPts val="0"/>
                        </a:spcAft>
                        <a:buNone/>
                      </a:pPr>
                      <a:r>
                        <a:rPr lang="en-US" sz="1800" u="none" strike="noStrike" cap="none"/>
                        <a:t>Method</a:t>
                      </a:r>
                      <a:endParaRPr/>
                    </a:p>
                  </a:txBody>
                  <a:tcPr marL="91450" marR="91450" marT="45725" marB="45725"/>
                </a:tc>
                <a:tc>
                  <a:txBody>
                    <a:bodyPr/>
                    <a:lstStyle/>
                    <a:p>
                      <a:pPr marL="0" marR="0" lvl="0" indent="0" algn="l" rtl="0">
                        <a:spcBef>
                          <a:spcPts val="0"/>
                        </a:spcBef>
                        <a:spcAft>
                          <a:spcPts val="0"/>
                        </a:spcAft>
                        <a:buNone/>
                      </a:pPr>
                      <a:r>
                        <a:rPr lang="en-US" sz="1800"/>
                        <a:t>Strengths</a:t>
                      </a:r>
                      <a:endParaRPr/>
                    </a:p>
                  </a:txBody>
                  <a:tcPr marL="91450" marR="91450" marT="45725" marB="45725"/>
                </a:tc>
                <a:tc>
                  <a:txBody>
                    <a:bodyPr/>
                    <a:lstStyle/>
                    <a:p>
                      <a:pPr marL="0" marR="0" lvl="0" indent="0" algn="l" rtl="0">
                        <a:spcBef>
                          <a:spcPts val="0"/>
                        </a:spcBef>
                        <a:spcAft>
                          <a:spcPts val="0"/>
                        </a:spcAft>
                        <a:buNone/>
                      </a:pPr>
                      <a:r>
                        <a:rPr lang="en-US" sz="1800"/>
                        <a:t>Weaknesses</a:t>
                      </a:r>
                      <a:endParaRPr/>
                    </a:p>
                  </a:txBody>
                  <a:tcPr marL="91450" marR="91450" marT="45725" marB="45725"/>
                </a:tc>
                <a:tc>
                  <a:txBody>
                    <a:bodyPr/>
                    <a:lstStyle/>
                    <a:p>
                      <a:pPr marL="0" marR="0" lvl="0" indent="0" algn="l" rtl="0">
                        <a:spcBef>
                          <a:spcPts val="0"/>
                        </a:spcBef>
                        <a:spcAft>
                          <a:spcPts val="0"/>
                        </a:spcAft>
                        <a:buNone/>
                      </a:pPr>
                      <a:r>
                        <a:rPr lang="en-US" sz="1800"/>
                        <a:t>Python</a:t>
                      </a:r>
                      <a:endParaRPr/>
                    </a:p>
                  </a:txBody>
                  <a:tcPr marL="91450" marR="91450" marT="45725" marB="45725"/>
                </a:tc>
                <a:extLst>
                  <a:ext uri="{0D108BD9-81ED-4DB2-BD59-A6C34878D82A}">
                    <a16:rowId xmlns:a16="http://schemas.microsoft.com/office/drawing/2014/main" val="10000"/>
                  </a:ext>
                </a:extLst>
              </a:tr>
              <a:tr h="953550">
                <a:tc>
                  <a:txBody>
                    <a:bodyPr/>
                    <a:lstStyle/>
                    <a:p>
                      <a:pPr marL="0" marR="0" lvl="0" indent="0" algn="l" rtl="0">
                        <a:spcBef>
                          <a:spcPts val="0"/>
                        </a:spcBef>
                        <a:spcAft>
                          <a:spcPts val="0"/>
                        </a:spcAft>
                        <a:buNone/>
                      </a:pPr>
                      <a:r>
                        <a:rPr lang="en-US" sz="1800"/>
                        <a:t>Mean</a:t>
                      </a:r>
                      <a:endParaRPr/>
                    </a:p>
                  </a:txBody>
                  <a:tcPr marL="91450" marR="91450" marT="45725" marB="45725"/>
                </a:tc>
                <a:tc>
                  <a:txBody>
                    <a:bodyPr/>
                    <a:lstStyle/>
                    <a:p>
                      <a:pPr marL="0" marR="0" lvl="0" indent="0" algn="l" rtl="0">
                        <a:spcBef>
                          <a:spcPts val="0"/>
                        </a:spcBef>
                        <a:spcAft>
                          <a:spcPts val="0"/>
                        </a:spcAft>
                        <a:buNone/>
                      </a:pPr>
                      <a:r>
                        <a:rPr lang="en-US" sz="1000"/>
                        <a:t>Averages of numerical data are used in many computations that will need to be done with numerical data, replacing with average value will not distort</a:t>
                      </a:r>
                      <a:endParaRPr/>
                    </a:p>
                  </a:txBody>
                  <a:tcPr marL="91450" marR="91450" marT="45725" marB="45725"/>
                </a:tc>
                <a:tc>
                  <a:txBody>
                    <a:bodyPr/>
                    <a:lstStyle/>
                    <a:p>
                      <a:pPr marL="0" marR="0" lvl="0" indent="0" algn="l" rtl="0">
                        <a:spcBef>
                          <a:spcPts val="0"/>
                        </a:spcBef>
                        <a:spcAft>
                          <a:spcPts val="0"/>
                        </a:spcAft>
                        <a:buNone/>
                      </a:pPr>
                      <a:r>
                        <a:rPr lang="en-US" sz="1000"/>
                        <a:t>Skewed by outliers</a:t>
                      </a:r>
                      <a:endParaRPr/>
                    </a:p>
                    <a:p>
                      <a:pPr marL="0" marR="0" lvl="0" indent="0" algn="l" rtl="0">
                        <a:spcBef>
                          <a:spcPts val="0"/>
                        </a:spcBef>
                        <a:spcAft>
                          <a:spcPts val="0"/>
                        </a:spcAft>
                        <a:buNone/>
                      </a:pPr>
                      <a:r>
                        <a:rPr lang="en-US" sz="1000"/>
                        <a:t>Only meaningful for rational data types (i.e. float, int) and possibly interval, but not nominal (categorical) or ordinal </a:t>
                      </a:r>
                      <a:endParaRPr/>
                    </a:p>
                  </a:txBody>
                  <a:tcPr marL="91450" marR="91450" marT="45725" marB="45725"/>
                </a:tc>
                <a:tc>
                  <a:txBody>
                    <a:bodyPr/>
                    <a:lstStyle/>
                    <a:p>
                      <a:pPr marL="0" marR="0" lvl="0" indent="0" algn="l" rtl="0">
                        <a:spcBef>
                          <a:spcPts val="0"/>
                        </a:spcBef>
                        <a:spcAft>
                          <a:spcPts val="0"/>
                        </a:spcAft>
                        <a:buNone/>
                      </a:pPr>
                      <a:r>
                        <a:rPr lang="en-US" sz="1000">
                          <a:solidFill>
                            <a:schemeClr val="dk1"/>
                          </a:solidFill>
                          <a:latin typeface="Arial"/>
                          <a:ea typeface="Arial"/>
                          <a:cs typeface="Arial"/>
                          <a:sym typeface="Arial"/>
                        </a:rPr>
                        <a:t>mean_age = df.Age.mean()</a:t>
                      </a:r>
                      <a:endParaRPr/>
                    </a:p>
                    <a:p>
                      <a:pPr marL="0" marR="0" lvl="0" indent="0" algn="l" rtl="0">
                        <a:spcBef>
                          <a:spcPts val="0"/>
                        </a:spcBef>
                        <a:spcAft>
                          <a:spcPts val="0"/>
                        </a:spcAft>
                        <a:buNone/>
                      </a:pPr>
                      <a:endParaRPr sz="1000">
                        <a:solidFill>
                          <a:schemeClr val="dk1"/>
                        </a:solidFill>
                        <a:latin typeface="Arial"/>
                        <a:ea typeface="Arial"/>
                        <a:cs typeface="Arial"/>
                        <a:sym typeface="Arial"/>
                      </a:endParaRPr>
                    </a:p>
                    <a:p>
                      <a:pPr marL="0" marR="0" lvl="0" indent="0" algn="l" rtl="0">
                        <a:spcBef>
                          <a:spcPts val="0"/>
                        </a:spcBef>
                        <a:spcAft>
                          <a:spcPts val="0"/>
                        </a:spcAft>
                        <a:buNone/>
                      </a:pPr>
                      <a:r>
                        <a:rPr lang="en-US" sz="1000">
                          <a:solidFill>
                            <a:schemeClr val="dk1"/>
                          </a:solidFill>
                          <a:latin typeface="Arial"/>
                          <a:ea typeface="Arial"/>
                          <a:cs typeface="Arial"/>
                          <a:sym typeface="Arial"/>
                        </a:rPr>
                        <a:t>df.Age = df.Age.fillna(mean_age)</a:t>
                      </a:r>
                      <a:endParaRPr sz="1000"/>
                    </a:p>
                  </a:txBody>
                  <a:tcPr marL="91450" marR="91450" marT="45725" marB="45725"/>
                </a:tc>
                <a:extLst>
                  <a:ext uri="{0D108BD9-81ED-4DB2-BD59-A6C34878D82A}">
                    <a16:rowId xmlns:a16="http://schemas.microsoft.com/office/drawing/2014/main" val="10001"/>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1669613" y="-121774"/>
            <a:ext cx="6969760" cy="8572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136855"/>
              </a:buClr>
              <a:buSzPts val="2800"/>
              <a:buFont typeface="Arial"/>
              <a:buNone/>
            </a:pPr>
            <a:r>
              <a:rPr lang="en-US" sz="2800" b="1" i="0" u="none" strike="noStrike" cap="none">
                <a:solidFill>
                  <a:srgbClr val="136855"/>
                </a:solidFill>
                <a:latin typeface="Arial"/>
                <a:ea typeface="Arial"/>
                <a:cs typeface="Arial"/>
                <a:sym typeface="Arial"/>
              </a:rPr>
              <a:t>Dealing with Missing Values - Methods</a:t>
            </a:r>
            <a:endParaRPr/>
          </a:p>
        </p:txBody>
      </p:sp>
      <p:sp>
        <p:nvSpPr>
          <p:cNvPr id="114" name="Shape 114"/>
          <p:cNvSpPr txBox="1">
            <a:spLocks noGrp="1"/>
          </p:cNvSpPr>
          <p:nvPr>
            <p:ph type="body" idx="1"/>
          </p:nvPr>
        </p:nvSpPr>
        <p:spPr>
          <a:xfrm>
            <a:off x="1669613" y="735476"/>
            <a:ext cx="6969760" cy="339447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Replace with mean, median, interpolation, remove from dataset : each of these choices is associated with various trade-offs. </a:t>
            </a:r>
            <a:endParaRPr/>
          </a:p>
          <a:p>
            <a:pPr marL="0" marR="0" lvl="0" indent="0" algn="l" rtl="0">
              <a:spcBef>
                <a:spcPts val="320"/>
              </a:spcBef>
              <a:spcAft>
                <a:spcPts val="0"/>
              </a:spcAft>
              <a:buClr>
                <a:schemeClr val="dk1"/>
              </a:buClr>
              <a:buSzPts val="1600"/>
              <a:buFont typeface="Arial"/>
              <a:buNone/>
            </a:pPr>
            <a:endParaRPr sz="1600" b="0" i="0" u="none" strike="noStrike" cap="none">
              <a:solidFill>
                <a:schemeClr val="dk1"/>
              </a:solidFill>
              <a:latin typeface="Arial"/>
              <a:ea typeface="Arial"/>
              <a:cs typeface="Arial"/>
              <a:sym typeface="Arial"/>
            </a:endParaRPr>
          </a:p>
        </p:txBody>
      </p:sp>
      <p:graphicFrame>
        <p:nvGraphicFramePr>
          <p:cNvPr id="115" name="Shape 115"/>
          <p:cNvGraphicFramePr/>
          <p:nvPr/>
        </p:nvGraphicFramePr>
        <p:xfrm>
          <a:off x="1669613" y="1526715"/>
          <a:ext cx="7400225" cy="914420"/>
        </p:xfrm>
        <a:graphic>
          <a:graphicData uri="http://schemas.openxmlformats.org/drawingml/2006/table">
            <a:tbl>
              <a:tblPr firstRow="1" bandRow="1">
                <a:noFill/>
                <a:tableStyleId>{E25D593A-48F4-43F7-BDB7-37AD6917C508}</a:tableStyleId>
              </a:tblPr>
              <a:tblGrid>
                <a:gridCol w="1338050">
                  <a:extLst>
                    <a:ext uri="{9D8B030D-6E8A-4147-A177-3AD203B41FA5}">
                      <a16:colId xmlns:a16="http://schemas.microsoft.com/office/drawing/2014/main" val="20000"/>
                    </a:ext>
                  </a:extLst>
                </a:gridCol>
                <a:gridCol w="1935025">
                  <a:extLst>
                    <a:ext uri="{9D8B030D-6E8A-4147-A177-3AD203B41FA5}">
                      <a16:colId xmlns:a16="http://schemas.microsoft.com/office/drawing/2014/main" val="20001"/>
                    </a:ext>
                  </a:extLst>
                </a:gridCol>
                <a:gridCol w="260315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268475">
                <a:tc>
                  <a:txBody>
                    <a:bodyPr/>
                    <a:lstStyle/>
                    <a:p>
                      <a:pPr marL="0" marR="0" lvl="0" indent="0" algn="l" rtl="0">
                        <a:spcBef>
                          <a:spcPts val="0"/>
                        </a:spcBef>
                        <a:spcAft>
                          <a:spcPts val="0"/>
                        </a:spcAft>
                        <a:buNone/>
                      </a:pPr>
                      <a:r>
                        <a:rPr lang="en-US" sz="1800"/>
                        <a:t>Method</a:t>
                      </a:r>
                      <a:endParaRPr/>
                    </a:p>
                  </a:txBody>
                  <a:tcPr marL="91450" marR="91450" marT="45725" marB="45725"/>
                </a:tc>
                <a:tc>
                  <a:txBody>
                    <a:bodyPr/>
                    <a:lstStyle/>
                    <a:p>
                      <a:pPr marL="0" marR="0" lvl="0" indent="0" algn="l" rtl="0">
                        <a:spcBef>
                          <a:spcPts val="0"/>
                        </a:spcBef>
                        <a:spcAft>
                          <a:spcPts val="0"/>
                        </a:spcAft>
                        <a:buNone/>
                      </a:pPr>
                      <a:r>
                        <a:rPr lang="en-US" sz="1800"/>
                        <a:t>Strengths</a:t>
                      </a:r>
                      <a:endParaRPr/>
                    </a:p>
                  </a:txBody>
                  <a:tcPr marL="91450" marR="91450" marT="45725" marB="45725"/>
                </a:tc>
                <a:tc>
                  <a:txBody>
                    <a:bodyPr/>
                    <a:lstStyle/>
                    <a:p>
                      <a:pPr marL="0" marR="0" lvl="0" indent="0" algn="l" rtl="0">
                        <a:spcBef>
                          <a:spcPts val="0"/>
                        </a:spcBef>
                        <a:spcAft>
                          <a:spcPts val="0"/>
                        </a:spcAft>
                        <a:buNone/>
                      </a:pPr>
                      <a:r>
                        <a:rPr lang="en-US" sz="1800"/>
                        <a:t>Weaknesses</a:t>
                      </a:r>
                      <a:endParaRPr/>
                    </a:p>
                  </a:txBody>
                  <a:tcPr marL="91450" marR="91450" marT="45725" marB="45725"/>
                </a:tc>
                <a:tc>
                  <a:txBody>
                    <a:bodyPr/>
                    <a:lstStyle/>
                    <a:p>
                      <a:pPr marL="0" marR="0" lvl="0" indent="0" algn="l" rtl="0">
                        <a:spcBef>
                          <a:spcPts val="0"/>
                        </a:spcBef>
                        <a:spcAft>
                          <a:spcPts val="0"/>
                        </a:spcAft>
                        <a:buNone/>
                      </a:pPr>
                      <a:r>
                        <a:rPr lang="en-US" sz="1800"/>
                        <a:t>Python</a:t>
                      </a:r>
                      <a:endParaRPr/>
                    </a:p>
                  </a:txBody>
                  <a:tcPr marL="91450" marR="91450" marT="45725" marB="45725"/>
                </a:tc>
                <a:extLst>
                  <a:ext uri="{0D108BD9-81ED-4DB2-BD59-A6C34878D82A}">
                    <a16:rowId xmlns:a16="http://schemas.microsoft.com/office/drawing/2014/main" val="10000"/>
                  </a:ext>
                </a:extLst>
              </a:tr>
              <a:tr h="536950">
                <a:tc>
                  <a:txBody>
                    <a:bodyPr/>
                    <a:lstStyle/>
                    <a:p>
                      <a:pPr marL="0" marR="0" lvl="0" indent="0" algn="l" rtl="0">
                        <a:spcBef>
                          <a:spcPts val="0"/>
                        </a:spcBef>
                        <a:spcAft>
                          <a:spcPts val="0"/>
                        </a:spcAft>
                        <a:buNone/>
                      </a:pPr>
                      <a:r>
                        <a:rPr lang="en-US" sz="1800"/>
                        <a:t>Median</a:t>
                      </a:r>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000"/>
                        <a:buFont typeface="Arial"/>
                        <a:buNone/>
                      </a:pPr>
                      <a:r>
                        <a:rPr lang="en-US" sz="1000"/>
                        <a:t>Robust to outliers</a:t>
                      </a:r>
                      <a:endParaRPr/>
                    </a:p>
                    <a:p>
                      <a:pPr marL="0" marR="0" lvl="0" indent="0" algn="l" rtl="0">
                        <a:spcBef>
                          <a:spcPts val="0"/>
                        </a:spcBef>
                        <a:spcAft>
                          <a:spcPts val="0"/>
                        </a:spcAft>
                        <a:buNone/>
                      </a:pPr>
                      <a:endParaRPr sz="1000">
                        <a:solidFill>
                          <a:schemeClr val="dk1"/>
                        </a:solidFill>
                        <a:latin typeface="Arial"/>
                        <a:ea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US" sz="1000"/>
                        <a:t>May not be appropriate for datasets with “skewed’ distributions (i.e. poisson) in certain applications</a:t>
                      </a:r>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000"/>
                        <a:buFont typeface="Arial"/>
                        <a:buNone/>
                      </a:pPr>
                      <a:r>
                        <a:rPr lang="en-US" sz="1000">
                          <a:solidFill>
                            <a:schemeClr val="dk1"/>
                          </a:solidFill>
                          <a:latin typeface="Arial"/>
                          <a:ea typeface="Arial"/>
                          <a:cs typeface="Arial"/>
                          <a:sym typeface="Arial"/>
                        </a:rPr>
                        <a:t>med_age = df.Age.median()</a:t>
                      </a:r>
                      <a:endParaRPr/>
                    </a:p>
                    <a:p>
                      <a:pPr marL="0" marR="0" lvl="0" indent="0" algn="l" rtl="0">
                        <a:spcBef>
                          <a:spcPts val="0"/>
                        </a:spcBef>
                        <a:spcAft>
                          <a:spcPts val="0"/>
                        </a:spcAft>
                        <a:buNone/>
                      </a:pPr>
                      <a:endParaRPr sz="1000"/>
                    </a:p>
                  </a:txBody>
                  <a:tcPr marL="91450" marR="91450" marT="45725" marB="45725"/>
                </a:tc>
                <a:extLst>
                  <a:ext uri="{0D108BD9-81ED-4DB2-BD59-A6C34878D82A}">
                    <a16:rowId xmlns:a16="http://schemas.microsoft.com/office/drawing/2014/main" val="10001"/>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1669613" y="-121774"/>
            <a:ext cx="6969760" cy="8572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136855"/>
              </a:buClr>
              <a:buSzPts val="2800"/>
              <a:buFont typeface="Arial"/>
              <a:buNone/>
            </a:pPr>
            <a:r>
              <a:rPr lang="en-US" sz="2800" b="1" i="0" u="none" strike="noStrike" cap="none">
                <a:solidFill>
                  <a:srgbClr val="136855"/>
                </a:solidFill>
                <a:latin typeface="Arial"/>
                <a:ea typeface="Arial"/>
                <a:cs typeface="Arial"/>
                <a:sym typeface="Arial"/>
              </a:rPr>
              <a:t>Dealing with Missing Values - Methods</a:t>
            </a:r>
            <a:endParaRPr/>
          </a:p>
        </p:txBody>
      </p:sp>
      <p:sp>
        <p:nvSpPr>
          <p:cNvPr id="121" name="Shape 121"/>
          <p:cNvSpPr txBox="1">
            <a:spLocks noGrp="1"/>
          </p:cNvSpPr>
          <p:nvPr>
            <p:ph type="body" idx="1"/>
          </p:nvPr>
        </p:nvSpPr>
        <p:spPr>
          <a:xfrm>
            <a:off x="1669613" y="735476"/>
            <a:ext cx="6969760" cy="339447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Replace with mean, median, interpolation, remove from dataset : each of these choices is associated with various trade-offs. </a:t>
            </a:r>
            <a:endParaRPr/>
          </a:p>
          <a:p>
            <a:pPr marL="0" marR="0" lvl="0" indent="0" algn="l" rtl="0">
              <a:spcBef>
                <a:spcPts val="320"/>
              </a:spcBef>
              <a:spcAft>
                <a:spcPts val="0"/>
              </a:spcAft>
              <a:buClr>
                <a:schemeClr val="dk1"/>
              </a:buClr>
              <a:buSzPts val="1600"/>
              <a:buFont typeface="Arial"/>
              <a:buNone/>
            </a:pPr>
            <a:endParaRPr sz="1600" b="0" i="0" u="none" strike="noStrike" cap="none">
              <a:solidFill>
                <a:schemeClr val="dk1"/>
              </a:solidFill>
              <a:latin typeface="Arial"/>
              <a:ea typeface="Arial"/>
              <a:cs typeface="Arial"/>
              <a:sym typeface="Arial"/>
            </a:endParaRPr>
          </a:p>
        </p:txBody>
      </p:sp>
      <p:graphicFrame>
        <p:nvGraphicFramePr>
          <p:cNvPr id="122" name="Shape 122"/>
          <p:cNvGraphicFramePr/>
          <p:nvPr/>
        </p:nvGraphicFramePr>
        <p:xfrm>
          <a:off x="1669613" y="1526715"/>
          <a:ext cx="7400225" cy="1219220"/>
        </p:xfrm>
        <a:graphic>
          <a:graphicData uri="http://schemas.openxmlformats.org/drawingml/2006/table">
            <a:tbl>
              <a:tblPr firstRow="1" bandRow="1">
                <a:noFill/>
                <a:tableStyleId>{E25D593A-48F4-43F7-BDB7-37AD6917C508}</a:tableStyleId>
              </a:tblPr>
              <a:tblGrid>
                <a:gridCol w="1338050">
                  <a:extLst>
                    <a:ext uri="{9D8B030D-6E8A-4147-A177-3AD203B41FA5}">
                      <a16:colId xmlns:a16="http://schemas.microsoft.com/office/drawing/2014/main" val="20000"/>
                    </a:ext>
                  </a:extLst>
                </a:gridCol>
                <a:gridCol w="1935025">
                  <a:extLst>
                    <a:ext uri="{9D8B030D-6E8A-4147-A177-3AD203B41FA5}">
                      <a16:colId xmlns:a16="http://schemas.microsoft.com/office/drawing/2014/main" val="20001"/>
                    </a:ext>
                  </a:extLst>
                </a:gridCol>
                <a:gridCol w="260315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268475">
                <a:tc>
                  <a:txBody>
                    <a:bodyPr/>
                    <a:lstStyle/>
                    <a:p>
                      <a:pPr marL="0" marR="0" lvl="0" indent="0" algn="l" rtl="0">
                        <a:spcBef>
                          <a:spcPts val="0"/>
                        </a:spcBef>
                        <a:spcAft>
                          <a:spcPts val="0"/>
                        </a:spcAft>
                        <a:buNone/>
                      </a:pPr>
                      <a:r>
                        <a:rPr lang="en-US" sz="1800"/>
                        <a:t>Method</a:t>
                      </a:r>
                      <a:endParaRPr/>
                    </a:p>
                  </a:txBody>
                  <a:tcPr marL="91450" marR="91450" marT="45725" marB="45725"/>
                </a:tc>
                <a:tc>
                  <a:txBody>
                    <a:bodyPr/>
                    <a:lstStyle/>
                    <a:p>
                      <a:pPr marL="0" marR="0" lvl="0" indent="0" algn="l" rtl="0">
                        <a:spcBef>
                          <a:spcPts val="0"/>
                        </a:spcBef>
                        <a:spcAft>
                          <a:spcPts val="0"/>
                        </a:spcAft>
                        <a:buNone/>
                      </a:pPr>
                      <a:r>
                        <a:rPr lang="en-US" sz="1800"/>
                        <a:t>Strengths</a:t>
                      </a:r>
                      <a:endParaRPr/>
                    </a:p>
                  </a:txBody>
                  <a:tcPr marL="91450" marR="91450" marT="45725" marB="45725"/>
                </a:tc>
                <a:tc>
                  <a:txBody>
                    <a:bodyPr/>
                    <a:lstStyle/>
                    <a:p>
                      <a:pPr marL="0" marR="0" lvl="0" indent="0" algn="l" rtl="0">
                        <a:spcBef>
                          <a:spcPts val="0"/>
                        </a:spcBef>
                        <a:spcAft>
                          <a:spcPts val="0"/>
                        </a:spcAft>
                        <a:buNone/>
                      </a:pPr>
                      <a:r>
                        <a:rPr lang="en-US" sz="1800"/>
                        <a:t>Weaknesses</a:t>
                      </a:r>
                      <a:endParaRPr/>
                    </a:p>
                  </a:txBody>
                  <a:tcPr marL="91450" marR="91450" marT="45725" marB="45725"/>
                </a:tc>
                <a:tc>
                  <a:txBody>
                    <a:bodyPr/>
                    <a:lstStyle/>
                    <a:p>
                      <a:pPr marL="0" marR="0" lvl="0" indent="0" algn="l" rtl="0">
                        <a:spcBef>
                          <a:spcPts val="0"/>
                        </a:spcBef>
                        <a:spcAft>
                          <a:spcPts val="0"/>
                        </a:spcAft>
                        <a:buNone/>
                      </a:pPr>
                      <a:r>
                        <a:rPr lang="en-US" sz="1800"/>
                        <a:t>Python</a:t>
                      </a:r>
                      <a:endParaRPr/>
                    </a:p>
                  </a:txBody>
                  <a:tcPr marL="91450" marR="91450" marT="45725" marB="45725"/>
                </a:tc>
                <a:extLst>
                  <a:ext uri="{0D108BD9-81ED-4DB2-BD59-A6C34878D82A}">
                    <a16:rowId xmlns:a16="http://schemas.microsoft.com/office/drawing/2014/main" val="10000"/>
                  </a:ext>
                </a:extLst>
              </a:tr>
              <a:tr h="722575">
                <a:tc>
                  <a:txBody>
                    <a:bodyPr/>
                    <a:lstStyle/>
                    <a:p>
                      <a:pPr marL="0" marR="0" lvl="0" indent="0" algn="l" rtl="0">
                        <a:spcBef>
                          <a:spcPts val="0"/>
                        </a:spcBef>
                        <a:spcAft>
                          <a:spcPts val="0"/>
                        </a:spcAft>
                        <a:buNone/>
                      </a:pPr>
                      <a:r>
                        <a:rPr lang="en-US" sz="1800"/>
                        <a:t>Mode</a:t>
                      </a:r>
                      <a:endParaRPr/>
                    </a:p>
                  </a:txBody>
                  <a:tcPr marL="91450" marR="91450" marT="45725" marB="45725"/>
                </a:tc>
                <a:tc>
                  <a:txBody>
                    <a:bodyPr/>
                    <a:lstStyle/>
                    <a:p>
                      <a:pPr marL="0" marR="0" lvl="0" indent="0" algn="l" rtl="0">
                        <a:spcBef>
                          <a:spcPts val="0"/>
                        </a:spcBef>
                        <a:spcAft>
                          <a:spcPts val="0"/>
                        </a:spcAft>
                        <a:buNone/>
                      </a:pPr>
                      <a:r>
                        <a:rPr lang="en-US" sz="1000">
                          <a:solidFill>
                            <a:schemeClr val="dk1"/>
                          </a:solidFill>
                          <a:latin typeface="Arial"/>
                          <a:ea typeface="Arial"/>
                          <a:cs typeface="Arial"/>
                          <a:sym typeface="Arial"/>
                        </a:rPr>
                        <a:t>Using the most frequent value in a large dataset will not usually distort the average or other values too greatly</a:t>
                      </a:r>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000"/>
                        <a:buFont typeface="Arial"/>
                        <a:buNone/>
                      </a:pPr>
                      <a:r>
                        <a:rPr lang="en-US" sz="1000"/>
                        <a:t>May not be appropriate for datasets with kurtosis (i.e. stable distributions ) in certain applications</a:t>
                      </a:r>
                      <a:endParaRPr/>
                    </a:p>
                    <a:p>
                      <a:pPr marL="0" marR="0" lvl="0" indent="0" algn="l" rtl="0">
                        <a:spcBef>
                          <a:spcPts val="0"/>
                        </a:spcBef>
                        <a:spcAft>
                          <a:spcPts val="0"/>
                        </a:spcAft>
                        <a:buNone/>
                      </a:pPr>
                      <a:endParaRPr sz="1000"/>
                    </a:p>
                  </a:txBody>
                  <a:tcPr marL="91450" marR="91450" marT="45725" marB="45725"/>
                </a:tc>
                <a:tc>
                  <a:txBody>
                    <a:bodyPr/>
                    <a:lstStyle/>
                    <a:p>
                      <a:pPr marL="0" marR="0" lvl="0" indent="0" algn="l" rtl="0">
                        <a:lnSpc>
                          <a:spcPct val="100000"/>
                        </a:lnSpc>
                        <a:spcBef>
                          <a:spcPts val="0"/>
                        </a:spcBef>
                        <a:spcAft>
                          <a:spcPts val="0"/>
                        </a:spcAft>
                        <a:buClr>
                          <a:schemeClr val="dk1"/>
                        </a:buClr>
                        <a:buSzPts val="1000"/>
                        <a:buFont typeface="Arial"/>
                        <a:buNone/>
                      </a:pPr>
                      <a:r>
                        <a:rPr lang="en-US" sz="1000">
                          <a:solidFill>
                            <a:schemeClr val="dk1"/>
                          </a:solidFill>
                          <a:latin typeface="Arial"/>
                          <a:ea typeface="Arial"/>
                          <a:cs typeface="Arial"/>
                          <a:sym typeface="Arial"/>
                        </a:rPr>
                        <a:t>mod_age = df.Age.mode()[0]</a:t>
                      </a:r>
                      <a:endParaRPr/>
                    </a:p>
                    <a:p>
                      <a:pPr marL="0" marR="0" lvl="0" indent="0" algn="l" rtl="0">
                        <a:lnSpc>
                          <a:spcPct val="100000"/>
                        </a:lnSpc>
                        <a:spcBef>
                          <a:spcPts val="0"/>
                        </a:spcBef>
                        <a:spcAft>
                          <a:spcPts val="0"/>
                        </a:spcAft>
                        <a:buClr>
                          <a:schemeClr val="dk1"/>
                        </a:buClr>
                        <a:buSzPts val="1000"/>
                        <a:buFont typeface="Arial"/>
                        <a:buNone/>
                      </a:pPr>
                      <a:endParaRPr sz="100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000"/>
                        <a:buFont typeface="Arial"/>
                        <a:buNone/>
                      </a:pPr>
                      <a:r>
                        <a:rPr lang="en-US" sz="1000">
                          <a:solidFill>
                            <a:schemeClr val="dk1"/>
                          </a:solidFill>
                          <a:latin typeface="Arial"/>
                          <a:ea typeface="Arial"/>
                          <a:cs typeface="Arial"/>
                          <a:sym typeface="Arial"/>
                        </a:rPr>
                        <a:t>*Mode returns a series</a:t>
                      </a:r>
                      <a:endParaRPr/>
                    </a:p>
                    <a:p>
                      <a:pPr marL="0" marR="0" lvl="0" indent="0" algn="l" rtl="0">
                        <a:spcBef>
                          <a:spcPts val="0"/>
                        </a:spcBef>
                        <a:spcAft>
                          <a:spcPts val="0"/>
                        </a:spcAft>
                        <a:buNone/>
                      </a:pPr>
                      <a:endParaRPr sz="1000"/>
                    </a:p>
                  </a:txBody>
                  <a:tcPr marL="91450" marR="91450" marT="45725" marB="45725"/>
                </a:tc>
                <a:extLst>
                  <a:ext uri="{0D108BD9-81ED-4DB2-BD59-A6C34878D82A}">
                    <a16:rowId xmlns:a16="http://schemas.microsoft.com/office/drawing/2014/main" val="10001"/>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1669613" y="-121774"/>
            <a:ext cx="6969760" cy="8572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136855"/>
              </a:buClr>
              <a:buSzPts val="2800"/>
              <a:buFont typeface="Arial"/>
              <a:buNone/>
            </a:pPr>
            <a:r>
              <a:rPr lang="en-US" sz="2800" b="1" i="0" u="none" strike="noStrike" cap="none">
                <a:solidFill>
                  <a:srgbClr val="136855"/>
                </a:solidFill>
                <a:latin typeface="Arial"/>
                <a:ea typeface="Arial"/>
                <a:cs typeface="Arial"/>
                <a:sym typeface="Arial"/>
              </a:rPr>
              <a:t>Dealing with Missing Values - Methods</a:t>
            </a:r>
            <a:endParaRPr/>
          </a:p>
        </p:txBody>
      </p:sp>
      <p:sp>
        <p:nvSpPr>
          <p:cNvPr id="128" name="Shape 128"/>
          <p:cNvSpPr txBox="1">
            <a:spLocks noGrp="1"/>
          </p:cNvSpPr>
          <p:nvPr>
            <p:ph type="body" idx="1"/>
          </p:nvPr>
        </p:nvSpPr>
        <p:spPr>
          <a:xfrm>
            <a:off x="1669613" y="735476"/>
            <a:ext cx="6969760" cy="339447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Replace with mean, median, interpolation, remove from dataset : each of these choices is associated with various trade-offs. </a:t>
            </a:r>
            <a:endParaRPr/>
          </a:p>
          <a:p>
            <a:pPr marL="0" marR="0" lvl="0" indent="0" algn="l" rtl="0">
              <a:spcBef>
                <a:spcPts val="320"/>
              </a:spcBef>
              <a:spcAft>
                <a:spcPts val="0"/>
              </a:spcAft>
              <a:buClr>
                <a:schemeClr val="dk1"/>
              </a:buClr>
              <a:buSzPts val="1600"/>
              <a:buFont typeface="Arial"/>
              <a:buNone/>
            </a:pPr>
            <a:endParaRPr sz="1600" b="0" i="0" u="none" strike="noStrike" cap="none">
              <a:solidFill>
                <a:schemeClr val="dk1"/>
              </a:solidFill>
              <a:latin typeface="Arial"/>
              <a:ea typeface="Arial"/>
              <a:cs typeface="Arial"/>
              <a:sym typeface="Arial"/>
            </a:endParaRPr>
          </a:p>
        </p:txBody>
      </p:sp>
      <p:graphicFrame>
        <p:nvGraphicFramePr>
          <p:cNvPr id="129" name="Shape 129"/>
          <p:cNvGraphicFramePr/>
          <p:nvPr/>
        </p:nvGraphicFramePr>
        <p:xfrm>
          <a:off x="1669613" y="1453961"/>
          <a:ext cx="7400225" cy="1091045"/>
        </p:xfrm>
        <a:graphic>
          <a:graphicData uri="http://schemas.openxmlformats.org/drawingml/2006/table">
            <a:tbl>
              <a:tblPr firstRow="1" bandRow="1">
                <a:noFill/>
                <a:tableStyleId>{E25D593A-48F4-43F7-BDB7-37AD6917C508}</a:tableStyleId>
              </a:tblPr>
              <a:tblGrid>
                <a:gridCol w="1338050">
                  <a:extLst>
                    <a:ext uri="{9D8B030D-6E8A-4147-A177-3AD203B41FA5}">
                      <a16:colId xmlns:a16="http://schemas.microsoft.com/office/drawing/2014/main" val="20000"/>
                    </a:ext>
                  </a:extLst>
                </a:gridCol>
                <a:gridCol w="1935025">
                  <a:extLst>
                    <a:ext uri="{9D8B030D-6E8A-4147-A177-3AD203B41FA5}">
                      <a16:colId xmlns:a16="http://schemas.microsoft.com/office/drawing/2014/main" val="20001"/>
                    </a:ext>
                  </a:extLst>
                </a:gridCol>
                <a:gridCol w="260315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268475">
                <a:tc>
                  <a:txBody>
                    <a:bodyPr/>
                    <a:lstStyle/>
                    <a:p>
                      <a:pPr marL="0" marR="0" lvl="0" indent="0" algn="l" rtl="0">
                        <a:spcBef>
                          <a:spcPts val="0"/>
                        </a:spcBef>
                        <a:spcAft>
                          <a:spcPts val="0"/>
                        </a:spcAft>
                        <a:buNone/>
                      </a:pPr>
                      <a:r>
                        <a:rPr lang="en-US" sz="1800"/>
                        <a:t>Method</a:t>
                      </a:r>
                      <a:endParaRPr/>
                    </a:p>
                  </a:txBody>
                  <a:tcPr marL="91450" marR="91450" marT="45725" marB="45725"/>
                </a:tc>
                <a:tc>
                  <a:txBody>
                    <a:bodyPr/>
                    <a:lstStyle/>
                    <a:p>
                      <a:pPr marL="0" marR="0" lvl="0" indent="0" algn="l" rtl="0">
                        <a:spcBef>
                          <a:spcPts val="0"/>
                        </a:spcBef>
                        <a:spcAft>
                          <a:spcPts val="0"/>
                        </a:spcAft>
                        <a:buNone/>
                      </a:pPr>
                      <a:r>
                        <a:rPr lang="en-US" sz="1800"/>
                        <a:t>Strengths</a:t>
                      </a:r>
                      <a:endParaRPr/>
                    </a:p>
                  </a:txBody>
                  <a:tcPr marL="91450" marR="91450" marT="45725" marB="45725"/>
                </a:tc>
                <a:tc>
                  <a:txBody>
                    <a:bodyPr/>
                    <a:lstStyle/>
                    <a:p>
                      <a:pPr marL="0" marR="0" lvl="0" indent="0" algn="l" rtl="0">
                        <a:spcBef>
                          <a:spcPts val="0"/>
                        </a:spcBef>
                        <a:spcAft>
                          <a:spcPts val="0"/>
                        </a:spcAft>
                        <a:buNone/>
                      </a:pPr>
                      <a:r>
                        <a:rPr lang="en-US" sz="1800"/>
                        <a:t>Weaknesses</a:t>
                      </a:r>
                      <a:endParaRPr/>
                    </a:p>
                  </a:txBody>
                  <a:tcPr marL="91450" marR="91450" marT="45725" marB="45725"/>
                </a:tc>
                <a:tc>
                  <a:txBody>
                    <a:bodyPr/>
                    <a:lstStyle/>
                    <a:p>
                      <a:pPr marL="0" marR="0" lvl="0" indent="0" algn="l" rtl="0">
                        <a:spcBef>
                          <a:spcPts val="0"/>
                        </a:spcBef>
                        <a:spcAft>
                          <a:spcPts val="0"/>
                        </a:spcAft>
                        <a:buNone/>
                      </a:pPr>
                      <a:r>
                        <a:rPr lang="en-US" sz="1800"/>
                        <a:t>Python</a:t>
                      </a:r>
                      <a:endParaRPr/>
                    </a:p>
                  </a:txBody>
                  <a:tcPr marL="91450" marR="91450" marT="45725" marB="45725"/>
                </a:tc>
                <a:extLst>
                  <a:ext uri="{0D108BD9-81ED-4DB2-BD59-A6C34878D82A}">
                    <a16:rowId xmlns:a16="http://schemas.microsoft.com/office/drawing/2014/main" val="10000"/>
                  </a:ext>
                </a:extLst>
              </a:tr>
              <a:tr h="725275">
                <a:tc>
                  <a:txBody>
                    <a:bodyPr/>
                    <a:lstStyle/>
                    <a:p>
                      <a:pPr marL="0" marR="0" lvl="0" indent="0" algn="l" rtl="0">
                        <a:spcBef>
                          <a:spcPts val="0"/>
                        </a:spcBef>
                        <a:spcAft>
                          <a:spcPts val="0"/>
                        </a:spcAft>
                        <a:buNone/>
                      </a:pPr>
                      <a:r>
                        <a:rPr lang="en-US" sz="1800"/>
                        <a:t>Remove</a:t>
                      </a:r>
                      <a:endParaRPr/>
                    </a:p>
                  </a:txBody>
                  <a:tcPr marL="91450" marR="91450" marT="45725" marB="45725"/>
                </a:tc>
                <a:tc>
                  <a:txBody>
                    <a:bodyPr/>
                    <a:lstStyle/>
                    <a:p>
                      <a:pPr marL="0" marR="0" lvl="0" indent="0" algn="l" rtl="0">
                        <a:spcBef>
                          <a:spcPts val="0"/>
                        </a:spcBef>
                        <a:spcAft>
                          <a:spcPts val="0"/>
                        </a:spcAft>
                        <a:buNone/>
                      </a:pPr>
                      <a:r>
                        <a:rPr lang="en-US" sz="1000"/>
                        <a:t>Does not introduce any bias if missing values are randomly distributed</a:t>
                      </a:r>
                      <a:endParaRPr/>
                    </a:p>
                  </a:txBody>
                  <a:tcPr marL="91450" marR="91450" marT="45725" marB="45725"/>
                </a:tc>
                <a:tc>
                  <a:txBody>
                    <a:bodyPr/>
                    <a:lstStyle/>
                    <a:p>
                      <a:pPr marL="0" marR="0" lvl="0" indent="0" algn="l" rtl="0">
                        <a:spcBef>
                          <a:spcPts val="0"/>
                        </a:spcBef>
                        <a:spcAft>
                          <a:spcPts val="0"/>
                        </a:spcAft>
                        <a:buNone/>
                      </a:pPr>
                      <a:r>
                        <a:rPr lang="en-US" sz="1000"/>
                        <a:t>Selection bias may occur if missing values are concentrated among population subgroups (i.e. mostly older or mostly younger patients in a medical database)</a:t>
                      </a:r>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000"/>
                        <a:buFont typeface="Arial"/>
                        <a:buNone/>
                      </a:pPr>
                      <a:r>
                        <a:rPr lang="en-US" sz="1000"/>
                        <a:t>A = df.dropna(how='all') df.dropna(how='any') df.dropna(thresh=2)</a:t>
                      </a:r>
                      <a:endParaRPr/>
                    </a:p>
                    <a:p>
                      <a:pPr marL="0" marR="0" lvl="0" indent="0" algn="l" rtl="0">
                        <a:spcBef>
                          <a:spcPts val="0"/>
                        </a:spcBef>
                        <a:spcAft>
                          <a:spcPts val="0"/>
                        </a:spcAft>
                        <a:buNone/>
                      </a:pPr>
                      <a:endParaRPr sz="1000"/>
                    </a:p>
                  </a:txBody>
                  <a:tcPr marL="91450" marR="91450" marT="45725" marB="45725"/>
                </a:tc>
                <a:extLst>
                  <a:ext uri="{0D108BD9-81ED-4DB2-BD59-A6C34878D82A}">
                    <a16:rowId xmlns:a16="http://schemas.microsoft.com/office/drawing/2014/main" val="10001"/>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1717040" y="205979"/>
            <a:ext cx="6969760" cy="8572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136855"/>
              </a:buClr>
              <a:buSzPts val="2520"/>
              <a:buFont typeface="Arial"/>
              <a:buNone/>
            </a:pPr>
            <a:r>
              <a:rPr lang="en-US" sz="2520" b="1" i="0" u="none" strike="noStrike" cap="none">
                <a:solidFill>
                  <a:srgbClr val="136855"/>
                </a:solidFill>
                <a:latin typeface="Arial"/>
                <a:ea typeface="Arial"/>
                <a:cs typeface="Arial"/>
                <a:sym typeface="Arial"/>
              </a:rPr>
              <a:t>Pandas Data Frames and Useful Commands</a:t>
            </a:r>
            <a:endParaRPr/>
          </a:p>
        </p:txBody>
      </p:sp>
      <p:sp>
        <p:nvSpPr>
          <p:cNvPr id="135" name="Shape 135"/>
          <p:cNvSpPr txBox="1">
            <a:spLocks noGrp="1"/>
          </p:cNvSpPr>
          <p:nvPr>
            <p:ph type="body" idx="1"/>
          </p:nvPr>
        </p:nvSpPr>
        <p:spPr>
          <a:xfrm>
            <a:off x="1717040" y="951577"/>
            <a:ext cx="6969760" cy="33944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480"/>
              <a:buFont typeface="Arial"/>
              <a:buNone/>
            </a:pPr>
            <a:r>
              <a:rPr lang="en-US" sz="1480" b="0" i="0" u="none" strike="noStrike" cap="none">
                <a:solidFill>
                  <a:schemeClr val="dk1"/>
                </a:solidFill>
                <a:latin typeface="Arial"/>
                <a:ea typeface="Arial"/>
                <a:cs typeface="Arial"/>
                <a:sym typeface="Arial"/>
              </a:rPr>
              <a:t>Some commands that can be used to understand your data set. This can help you decide how to best handle missing values and other data cleaning tasks we will discuss in this lecture</a:t>
            </a:r>
            <a:endParaRPr/>
          </a:p>
          <a:p>
            <a:pPr marL="342900" marR="0" lvl="0" indent="-248920" algn="l" rtl="0">
              <a:lnSpc>
                <a:spcPct val="90000"/>
              </a:lnSpc>
              <a:spcBef>
                <a:spcPts val="296"/>
              </a:spcBef>
              <a:spcAft>
                <a:spcPts val="0"/>
              </a:spcAft>
              <a:buClr>
                <a:schemeClr val="dk1"/>
              </a:buClr>
              <a:buSzPts val="1480"/>
              <a:buFont typeface="Arial"/>
              <a:buNone/>
            </a:pPr>
            <a:endParaRPr sz="1480" b="0" i="0" u="none" strike="noStrike" cap="none">
              <a:solidFill>
                <a:schemeClr val="dk1"/>
              </a:solidFill>
              <a:latin typeface="Arial"/>
              <a:ea typeface="Arial"/>
              <a:cs typeface="Arial"/>
              <a:sym typeface="Arial"/>
            </a:endParaRPr>
          </a:p>
          <a:p>
            <a:pPr marL="342900" marR="0" lvl="0" indent="-342900" algn="l" rtl="0">
              <a:lnSpc>
                <a:spcPct val="90000"/>
              </a:lnSpc>
              <a:spcBef>
                <a:spcPts val="296"/>
              </a:spcBef>
              <a:spcAft>
                <a:spcPts val="0"/>
              </a:spcAft>
              <a:buClr>
                <a:schemeClr val="dk1"/>
              </a:buClr>
              <a:buSzPts val="1480"/>
              <a:buFont typeface="Arial"/>
              <a:buChar char="•"/>
            </a:pPr>
            <a:r>
              <a:rPr lang="en-US" sz="1480" b="0" i="0" u="none" strike="noStrike" cap="none">
                <a:solidFill>
                  <a:schemeClr val="dk1"/>
                </a:solidFill>
                <a:latin typeface="Arial"/>
                <a:ea typeface="Arial"/>
                <a:cs typeface="Arial"/>
                <a:sym typeface="Arial"/>
              </a:rPr>
              <a:t>df.head()            (method)</a:t>
            </a:r>
            <a:endParaRPr/>
          </a:p>
          <a:p>
            <a:pPr marL="342900" marR="0" lvl="0" indent="-342900" algn="l" rtl="0">
              <a:lnSpc>
                <a:spcPct val="90000"/>
              </a:lnSpc>
              <a:spcBef>
                <a:spcPts val="296"/>
              </a:spcBef>
              <a:spcAft>
                <a:spcPts val="0"/>
              </a:spcAft>
              <a:buClr>
                <a:schemeClr val="dk1"/>
              </a:buClr>
              <a:buSzPts val="1480"/>
              <a:buFont typeface="Arial"/>
              <a:buChar char="•"/>
            </a:pPr>
            <a:r>
              <a:rPr lang="en-US" sz="1480" b="0" i="0" u="none" strike="noStrike" cap="none">
                <a:solidFill>
                  <a:schemeClr val="dk1"/>
                </a:solidFill>
                <a:latin typeface="Arial"/>
                <a:ea typeface="Arial"/>
                <a:cs typeface="Arial"/>
                <a:sym typeface="Arial"/>
              </a:rPr>
              <a:t>df.tail()                (method)</a:t>
            </a:r>
            <a:endParaRPr/>
          </a:p>
          <a:p>
            <a:pPr marL="342900" marR="0" lvl="0" indent="-342900" algn="l" rtl="0">
              <a:lnSpc>
                <a:spcPct val="90000"/>
              </a:lnSpc>
              <a:spcBef>
                <a:spcPts val="296"/>
              </a:spcBef>
              <a:spcAft>
                <a:spcPts val="0"/>
              </a:spcAft>
              <a:buClr>
                <a:schemeClr val="dk1"/>
              </a:buClr>
              <a:buSzPts val="1480"/>
              <a:buFont typeface="Arial"/>
              <a:buChar char="•"/>
            </a:pPr>
            <a:r>
              <a:rPr lang="en-US" sz="1480" b="0" i="0" u="none" strike="noStrike" cap="none">
                <a:solidFill>
                  <a:schemeClr val="dk1"/>
                </a:solidFill>
                <a:latin typeface="Arial"/>
                <a:ea typeface="Arial"/>
                <a:cs typeface="Arial"/>
                <a:sym typeface="Arial"/>
              </a:rPr>
              <a:t>df.columns          (attribute)</a:t>
            </a:r>
            <a:endParaRPr/>
          </a:p>
          <a:p>
            <a:pPr marL="342900" marR="0" lvl="0" indent="-342900" algn="l" rtl="0">
              <a:lnSpc>
                <a:spcPct val="90000"/>
              </a:lnSpc>
              <a:spcBef>
                <a:spcPts val="296"/>
              </a:spcBef>
              <a:spcAft>
                <a:spcPts val="0"/>
              </a:spcAft>
              <a:buClr>
                <a:schemeClr val="dk1"/>
              </a:buClr>
              <a:buSzPts val="1480"/>
              <a:buFont typeface="Arial"/>
              <a:buChar char="•"/>
            </a:pPr>
            <a:r>
              <a:rPr lang="en-US" sz="1480" b="0" i="0" u="none" strike="noStrike" cap="none">
                <a:solidFill>
                  <a:schemeClr val="dk1"/>
                </a:solidFill>
                <a:latin typeface="Arial"/>
                <a:ea typeface="Arial"/>
                <a:cs typeface="Arial"/>
                <a:sym typeface="Arial"/>
              </a:rPr>
              <a:t>df.shape             (attribute)</a:t>
            </a:r>
            <a:endParaRPr/>
          </a:p>
          <a:p>
            <a:pPr marL="342900" marR="0" lvl="0" indent="-342900" algn="l" rtl="0">
              <a:lnSpc>
                <a:spcPct val="90000"/>
              </a:lnSpc>
              <a:spcBef>
                <a:spcPts val="296"/>
              </a:spcBef>
              <a:spcAft>
                <a:spcPts val="0"/>
              </a:spcAft>
              <a:buClr>
                <a:schemeClr val="dk1"/>
              </a:buClr>
              <a:buSzPts val="1480"/>
              <a:buFont typeface="Arial"/>
              <a:buChar char="•"/>
            </a:pPr>
            <a:r>
              <a:rPr lang="en-US" sz="1480" b="0" i="0" u="none" strike="noStrike" cap="none">
                <a:solidFill>
                  <a:schemeClr val="dk1"/>
                </a:solidFill>
                <a:latin typeface="Arial"/>
                <a:ea typeface="Arial"/>
                <a:cs typeface="Arial"/>
                <a:sym typeface="Arial"/>
              </a:rPr>
              <a:t>df.info()</a:t>
            </a:r>
            <a:endParaRPr/>
          </a:p>
          <a:p>
            <a:pPr marL="342900" marR="0" lvl="0" indent="-342900" algn="l" rtl="0">
              <a:lnSpc>
                <a:spcPct val="90000"/>
              </a:lnSpc>
              <a:spcBef>
                <a:spcPts val="296"/>
              </a:spcBef>
              <a:spcAft>
                <a:spcPts val="0"/>
              </a:spcAft>
              <a:buClr>
                <a:schemeClr val="dk1"/>
              </a:buClr>
              <a:buSzPts val="1480"/>
              <a:buFont typeface="Arial"/>
              <a:buChar char="•"/>
            </a:pPr>
            <a:r>
              <a:rPr lang="en-US" sz="1480" b="0" i="0" u="none" strike="noStrike" cap="none">
                <a:solidFill>
                  <a:schemeClr val="dk1"/>
                </a:solidFill>
                <a:latin typeface="Arial"/>
                <a:ea typeface="Arial"/>
                <a:cs typeface="Arial"/>
                <a:sym typeface="Arial"/>
              </a:rPr>
              <a:t>df.column.value_counts(dropna=False)</a:t>
            </a:r>
            <a:endParaRPr/>
          </a:p>
          <a:p>
            <a:pPr marL="342900" marR="0" lvl="0" indent="-342900" algn="l" rtl="0">
              <a:lnSpc>
                <a:spcPct val="90000"/>
              </a:lnSpc>
              <a:spcBef>
                <a:spcPts val="296"/>
              </a:spcBef>
              <a:spcAft>
                <a:spcPts val="0"/>
              </a:spcAft>
              <a:buClr>
                <a:schemeClr val="dk1"/>
              </a:buClr>
              <a:buSzPts val="1480"/>
              <a:buFont typeface="Arial"/>
              <a:buChar char="•"/>
            </a:pPr>
            <a:r>
              <a:rPr lang="en-US" sz="1480" b="0" i="0" u="none" strike="noStrike" cap="none">
                <a:solidFill>
                  <a:schemeClr val="dk1"/>
                </a:solidFill>
                <a:latin typeface="Arial"/>
                <a:ea typeface="Arial"/>
                <a:cs typeface="Arial"/>
                <a:sym typeface="Arial"/>
              </a:rPr>
              <a:t>df.describe()</a:t>
            </a:r>
            <a:endParaRPr/>
          </a:p>
          <a:p>
            <a:pPr marL="0" marR="0" lvl="0" indent="0" algn="l" rtl="0">
              <a:lnSpc>
                <a:spcPct val="90000"/>
              </a:lnSpc>
              <a:spcBef>
                <a:spcPts val="296"/>
              </a:spcBef>
              <a:spcAft>
                <a:spcPts val="0"/>
              </a:spcAft>
              <a:buClr>
                <a:schemeClr val="dk1"/>
              </a:buClr>
              <a:buSzPts val="1480"/>
              <a:buFont typeface="Arial"/>
              <a:buNone/>
            </a:pPr>
            <a:endParaRPr sz="1480" b="0" i="0" u="none" strike="noStrike" cap="none">
              <a:solidFill>
                <a:schemeClr val="dk1"/>
              </a:solidFill>
              <a:latin typeface="Arial"/>
              <a:ea typeface="Arial"/>
              <a:cs typeface="Arial"/>
              <a:sym typeface="Arial"/>
            </a:endParaRPr>
          </a:p>
          <a:p>
            <a:pPr marL="0" marR="0" lvl="0" indent="0" algn="l" rtl="0">
              <a:lnSpc>
                <a:spcPct val="90000"/>
              </a:lnSpc>
              <a:spcBef>
                <a:spcPts val="296"/>
              </a:spcBef>
              <a:spcAft>
                <a:spcPts val="0"/>
              </a:spcAft>
              <a:buClr>
                <a:schemeClr val="dk1"/>
              </a:buClr>
              <a:buSzPts val="1480"/>
              <a:buFont typeface="Arial"/>
              <a:buNone/>
            </a:pPr>
            <a:r>
              <a:rPr lang="en-US" sz="1480" b="0" i="1" u="none" strike="noStrike" cap="none">
                <a:solidFill>
                  <a:schemeClr val="dk1"/>
                </a:solidFill>
                <a:latin typeface="Arial"/>
                <a:ea typeface="Arial"/>
                <a:cs typeface="Arial"/>
                <a:sym typeface="Arial"/>
              </a:rPr>
              <a:t>Try these commands on the Titanic Data Set</a:t>
            </a:r>
            <a:endParaRPr/>
          </a:p>
          <a:p>
            <a:pPr marL="0" marR="0" lvl="0" indent="0" algn="l" rtl="0">
              <a:lnSpc>
                <a:spcPct val="90000"/>
              </a:lnSpc>
              <a:spcBef>
                <a:spcPts val="296"/>
              </a:spcBef>
              <a:spcAft>
                <a:spcPts val="0"/>
              </a:spcAft>
              <a:buClr>
                <a:schemeClr val="dk1"/>
              </a:buClr>
              <a:buSzPts val="1480"/>
              <a:buFont typeface="Arial"/>
              <a:buNone/>
            </a:pPr>
            <a:endParaRPr sz="1480" b="0" i="0" u="none" strike="noStrike" cap="none">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1717040" y="-59799"/>
            <a:ext cx="6969760" cy="8572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136855"/>
              </a:buClr>
              <a:buSzPts val="2800"/>
              <a:buFont typeface="Arial"/>
              <a:buNone/>
            </a:pPr>
            <a:r>
              <a:rPr lang="en-US" sz="2800" b="1" i="0" u="none" strike="noStrike" cap="none">
                <a:solidFill>
                  <a:srgbClr val="136855"/>
                </a:solidFill>
                <a:latin typeface="Arial"/>
                <a:ea typeface="Arial"/>
                <a:cs typeface="Arial"/>
                <a:sym typeface="Arial"/>
              </a:rPr>
              <a:t>Visualizing Data with Graphs</a:t>
            </a:r>
            <a:endParaRPr/>
          </a:p>
        </p:txBody>
      </p:sp>
      <p:sp>
        <p:nvSpPr>
          <p:cNvPr id="141" name="Shape 141"/>
          <p:cNvSpPr txBox="1">
            <a:spLocks noGrp="1"/>
          </p:cNvSpPr>
          <p:nvPr>
            <p:ph type="body" idx="1"/>
          </p:nvPr>
        </p:nvSpPr>
        <p:spPr>
          <a:xfrm>
            <a:off x="1717040" y="605588"/>
            <a:ext cx="6969760" cy="339447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Some commands that can be used to visualize your data set</a:t>
            </a:r>
            <a:endParaRPr/>
          </a:p>
          <a:p>
            <a:pPr marL="342900" marR="0" lvl="0" indent="-342900" algn="l" rtl="0">
              <a:spcBef>
                <a:spcPts val="320"/>
              </a:spcBef>
              <a:spcAft>
                <a:spcPts val="0"/>
              </a:spcAft>
              <a:buClr>
                <a:schemeClr val="dk1"/>
              </a:buClr>
              <a:buSzPts val="1600"/>
              <a:buFont typeface="Arial"/>
              <a:buChar char="•"/>
            </a:pPr>
            <a:r>
              <a:rPr lang="en-US" sz="1600" b="0" i="0" u="none" strike="noStrike" cap="none">
                <a:solidFill>
                  <a:schemeClr val="dk1"/>
                </a:solidFill>
                <a:latin typeface="Arial"/>
                <a:ea typeface="Arial"/>
                <a:cs typeface="Arial"/>
                <a:sym typeface="Arial"/>
              </a:rPr>
              <a:t>import matplotlib.pyplot as plt</a:t>
            </a:r>
            <a:endParaRPr sz="1600" b="0" i="0" u="none" strike="noStrike" cap="none">
              <a:solidFill>
                <a:schemeClr val="dk1"/>
              </a:solidFill>
              <a:latin typeface="Arial"/>
              <a:ea typeface="Arial"/>
              <a:cs typeface="Arial"/>
              <a:sym typeface="Arial"/>
            </a:endParaRPr>
          </a:p>
          <a:p>
            <a:pPr marL="0" marR="0" lvl="0" indent="0" algn="l" rtl="0">
              <a:spcBef>
                <a:spcPts val="320"/>
              </a:spcBef>
              <a:spcAft>
                <a:spcPts val="0"/>
              </a:spcAft>
              <a:buClr>
                <a:schemeClr val="dk1"/>
              </a:buClr>
              <a:buSzPts val="1600"/>
              <a:buFont typeface="Arial"/>
              <a:buNone/>
            </a:pPr>
            <a:endParaRPr sz="1600" b="0" i="0" u="none" strike="noStrike" cap="none">
              <a:solidFill>
                <a:schemeClr val="dk1"/>
              </a:solidFill>
              <a:latin typeface="Arial"/>
              <a:ea typeface="Arial"/>
              <a:cs typeface="Arial"/>
              <a:sym typeface="Arial"/>
            </a:endParaRPr>
          </a:p>
        </p:txBody>
      </p:sp>
      <p:graphicFrame>
        <p:nvGraphicFramePr>
          <p:cNvPr id="142" name="Shape 142"/>
          <p:cNvGraphicFramePr/>
          <p:nvPr/>
        </p:nvGraphicFramePr>
        <p:xfrm>
          <a:off x="1717039" y="1257739"/>
          <a:ext cx="7244075" cy="1676420"/>
        </p:xfrm>
        <a:graphic>
          <a:graphicData uri="http://schemas.openxmlformats.org/drawingml/2006/table">
            <a:tbl>
              <a:tblPr firstRow="1" bandRow="1">
                <a:noFill/>
                <a:tableStyleId>{E25D593A-48F4-43F7-BDB7-37AD6917C508}</a:tableStyleId>
              </a:tblPr>
              <a:tblGrid>
                <a:gridCol w="1318550">
                  <a:extLst>
                    <a:ext uri="{9D8B030D-6E8A-4147-A177-3AD203B41FA5}">
                      <a16:colId xmlns:a16="http://schemas.microsoft.com/office/drawing/2014/main" val="20000"/>
                    </a:ext>
                  </a:extLst>
                </a:gridCol>
                <a:gridCol w="1495150">
                  <a:extLst>
                    <a:ext uri="{9D8B030D-6E8A-4147-A177-3AD203B41FA5}">
                      <a16:colId xmlns:a16="http://schemas.microsoft.com/office/drawing/2014/main" val="20001"/>
                    </a:ext>
                  </a:extLst>
                </a:gridCol>
                <a:gridCol w="2490550">
                  <a:extLst>
                    <a:ext uri="{9D8B030D-6E8A-4147-A177-3AD203B41FA5}">
                      <a16:colId xmlns:a16="http://schemas.microsoft.com/office/drawing/2014/main" val="20002"/>
                    </a:ext>
                  </a:extLst>
                </a:gridCol>
                <a:gridCol w="1939825">
                  <a:extLst>
                    <a:ext uri="{9D8B030D-6E8A-4147-A177-3AD203B41FA5}">
                      <a16:colId xmlns:a16="http://schemas.microsoft.com/office/drawing/2014/main" val="20003"/>
                    </a:ext>
                  </a:extLst>
                </a:gridCol>
              </a:tblGrid>
              <a:tr h="297200">
                <a:tc>
                  <a:txBody>
                    <a:bodyPr/>
                    <a:lstStyle/>
                    <a:p>
                      <a:pPr marL="0" marR="0" lvl="0" indent="0" algn="l" rtl="0">
                        <a:spcBef>
                          <a:spcPts val="0"/>
                        </a:spcBef>
                        <a:spcAft>
                          <a:spcPts val="0"/>
                        </a:spcAft>
                        <a:buNone/>
                      </a:pPr>
                      <a:r>
                        <a:rPr lang="en-US" sz="1800"/>
                        <a:t>Plot</a:t>
                      </a:r>
                      <a:endParaRPr/>
                    </a:p>
                  </a:txBody>
                  <a:tcPr marL="91450" marR="91450" marT="45725" marB="45725"/>
                </a:tc>
                <a:tc>
                  <a:txBody>
                    <a:bodyPr/>
                    <a:lstStyle/>
                    <a:p>
                      <a:pPr marL="0" marR="0" lvl="0" indent="0" algn="l" rtl="0">
                        <a:spcBef>
                          <a:spcPts val="0"/>
                        </a:spcBef>
                        <a:spcAft>
                          <a:spcPts val="0"/>
                        </a:spcAft>
                        <a:buNone/>
                      </a:pPr>
                      <a:r>
                        <a:rPr lang="en-US" sz="1800"/>
                        <a:t>Strengths</a:t>
                      </a:r>
                      <a:endParaRPr/>
                    </a:p>
                  </a:txBody>
                  <a:tcPr marL="91450" marR="91450" marT="45725" marB="45725"/>
                </a:tc>
                <a:tc>
                  <a:txBody>
                    <a:bodyPr/>
                    <a:lstStyle/>
                    <a:p>
                      <a:pPr marL="0" marR="0" lvl="0" indent="0" algn="l" rtl="0">
                        <a:spcBef>
                          <a:spcPts val="0"/>
                        </a:spcBef>
                        <a:spcAft>
                          <a:spcPts val="0"/>
                        </a:spcAft>
                        <a:buNone/>
                      </a:pPr>
                      <a:r>
                        <a:rPr lang="en-US" sz="1800"/>
                        <a:t>Weaknesses</a:t>
                      </a:r>
                      <a:endParaRPr/>
                    </a:p>
                  </a:txBody>
                  <a:tcPr marL="91450" marR="91450" marT="45725" marB="45725"/>
                </a:tc>
                <a:tc>
                  <a:txBody>
                    <a:bodyPr/>
                    <a:lstStyle/>
                    <a:p>
                      <a:pPr marL="0" marR="0" lvl="0" indent="0" algn="l" rtl="0">
                        <a:spcBef>
                          <a:spcPts val="0"/>
                        </a:spcBef>
                        <a:spcAft>
                          <a:spcPts val="0"/>
                        </a:spcAft>
                        <a:buNone/>
                      </a:pPr>
                      <a:r>
                        <a:rPr lang="en-US" sz="1800"/>
                        <a:t>Python</a:t>
                      </a:r>
                      <a:endParaRPr/>
                    </a:p>
                  </a:txBody>
                  <a:tcPr marL="91450" marR="91450" marT="45725" marB="45725"/>
                </a:tc>
                <a:extLst>
                  <a:ext uri="{0D108BD9-81ED-4DB2-BD59-A6C34878D82A}">
                    <a16:rowId xmlns:a16="http://schemas.microsoft.com/office/drawing/2014/main" val="10000"/>
                  </a:ext>
                </a:extLst>
              </a:tr>
              <a:tr h="693475">
                <a:tc>
                  <a:txBody>
                    <a:bodyPr/>
                    <a:lstStyle/>
                    <a:p>
                      <a:pPr marL="0" marR="0" lvl="0" indent="0" algn="l" rtl="0">
                        <a:spcBef>
                          <a:spcPts val="0"/>
                        </a:spcBef>
                        <a:spcAft>
                          <a:spcPts val="0"/>
                        </a:spcAft>
                        <a:buNone/>
                      </a:pPr>
                      <a:r>
                        <a:rPr lang="en-US" sz="1800"/>
                        <a:t>Scatter</a:t>
                      </a:r>
                      <a:endParaRPr/>
                    </a:p>
                  </a:txBody>
                  <a:tcPr marL="91450" marR="91450" marT="45725" marB="45725"/>
                </a:tc>
                <a:tc>
                  <a:txBody>
                    <a:bodyPr/>
                    <a:lstStyle/>
                    <a:p>
                      <a:pPr marL="0" marR="0" lvl="0" indent="0" algn="l" rtl="0">
                        <a:spcBef>
                          <a:spcPts val="0"/>
                        </a:spcBef>
                        <a:spcAft>
                          <a:spcPts val="0"/>
                        </a:spcAft>
                        <a:buNone/>
                      </a:pPr>
                      <a:r>
                        <a:rPr lang="en-US" sz="1000"/>
                        <a:t>Visualize relationships between variables, see outliers</a:t>
                      </a:r>
                      <a:endParaRPr/>
                    </a:p>
                  </a:txBody>
                  <a:tcPr marL="91450" marR="91450" marT="45725" marB="45725"/>
                </a:tc>
                <a:tc>
                  <a:txBody>
                    <a:bodyPr/>
                    <a:lstStyle/>
                    <a:p>
                      <a:pPr marL="0" marR="0" lvl="0" indent="0" algn="l" rtl="0">
                        <a:spcBef>
                          <a:spcPts val="0"/>
                        </a:spcBef>
                        <a:spcAft>
                          <a:spcPts val="0"/>
                        </a:spcAft>
                        <a:buNone/>
                      </a:pPr>
                      <a:r>
                        <a:rPr lang="en-US" sz="1000" dirty="0"/>
                        <a:t>Not useful for categorical or single variables, visualization mostly useful only for 2 or 3 variables at a time</a:t>
                      </a:r>
                      <a:endParaRPr dirty="0"/>
                    </a:p>
                  </a:txBody>
                  <a:tcPr marL="91450" marR="91450" marT="45725" marB="45725"/>
                </a:tc>
                <a:tc>
                  <a:txBody>
                    <a:bodyPr/>
                    <a:lstStyle/>
                    <a:p>
                      <a:pPr marL="0" marR="0" lvl="0" indent="0" algn="l" rtl="0">
                        <a:lnSpc>
                          <a:spcPct val="100000"/>
                        </a:lnSpc>
                        <a:spcBef>
                          <a:spcPts val="0"/>
                        </a:spcBef>
                        <a:spcAft>
                          <a:spcPts val="0"/>
                        </a:spcAft>
                        <a:buClr>
                          <a:schemeClr val="dk1"/>
                        </a:buClr>
                        <a:buSzPts val="1000"/>
                        <a:buFont typeface="Arial"/>
                        <a:buNone/>
                      </a:pPr>
                      <a:r>
                        <a:rPr lang="en-US" sz="1000" dirty="0" err="1"/>
                        <a:t>plt.scatter</a:t>
                      </a:r>
                      <a:r>
                        <a:rPr lang="en-US" sz="1000" dirty="0"/>
                        <a:t>(</a:t>
                      </a:r>
                      <a:r>
                        <a:rPr lang="en-US" sz="1000" dirty="0" err="1"/>
                        <a:t>data.Age,data.Fare</a:t>
                      </a:r>
                      <a:r>
                        <a:rPr lang="en-US" sz="1000" dirty="0"/>
                        <a:t>)</a:t>
                      </a:r>
                      <a:endParaRPr dirty="0"/>
                    </a:p>
                    <a:p>
                      <a:pPr marL="0" marR="0" lvl="0" indent="0" algn="l" rtl="0">
                        <a:lnSpc>
                          <a:spcPct val="100000"/>
                        </a:lnSpc>
                        <a:spcBef>
                          <a:spcPts val="0"/>
                        </a:spcBef>
                        <a:spcAft>
                          <a:spcPts val="0"/>
                        </a:spcAft>
                        <a:buClr>
                          <a:schemeClr val="dk1"/>
                        </a:buClr>
                        <a:buSzPts val="1000"/>
                        <a:buFont typeface="Arial"/>
                        <a:buNone/>
                      </a:pPr>
                      <a:r>
                        <a:rPr lang="en-US" sz="1000" dirty="0"/>
                        <a:t>Title = "Scatter Plot“</a:t>
                      </a:r>
                      <a:endParaRPr dirty="0"/>
                    </a:p>
                    <a:p>
                      <a:pPr marL="0" marR="0" lvl="0" indent="0" algn="l" rtl="0">
                        <a:lnSpc>
                          <a:spcPct val="100000"/>
                        </a:lnSpc>
                        <a:spcBef>
                          <a:spcPts val="0"/>
                        </a:spcBef>
                        <a:spcAft>
                          <a:spcPts val="0"/>
                        </a:spcAft>
                        <a:buClr>
                          <a:schemeClr val="dk1"/>
                        </a:buClr>
                        <a:buSzPts val="1000"/>
                        <a:buFont typeface="Arial"/>
                        <a:buNone/>
                      </a:pPr>
                      <a:r>
                        <a:rPr lang="en-US" sz="1000" dirty="0" err="1"/>
                        <a:t>Xlab</a:t>
                      </a:r>
                      <a:r>
                        <a:rPr lang="en-US" sz="1000" dirty="0"/>
                        <a:t> = "Age“</a:t>
                      </a:r>
                      <a:endParaRPr dirty="0"/>
                    </a:p>
                    <a:p>
                      <a:pPr marL="0" marR="0" lvl="0" indent="0" algn="l" rtl="0">
                        <a:lnSpc>
                          <a:spcPct val="100000"/>
                        </a:lnSpc>
                        <a:spcBef>
                          <a:spcPts val="0"/>
                        </a:spcBef>
                        <a:spcAft>
                          <a:spcPts val="0"/>
                        </a:spcAft>
                        <a:buClr>
                          <a:schemeClr val="dk1"/>
                        </a:buClr>
                        <a:buSzPts val="1000"/>
                        <a:buFont typeface="Arial"/>
                        <a:buNone/>
                      </a:pPr>
                      <a:r>
                        <a:rPr lang="en-US" sz="1000" dirty="0" err="1"/>
                        <a:t>Ylab</a:t>
                      </a:r>
                      <a:r>
                        <a:rPr lang="en-US" sz="1000" dirty="0"/>
                        <a:t> = "Fare“</a:t>
                      </a:r>
                      <a:endParaRPr dirty="0"/>
                    </a:p>
                    <a:p>
                      <a:pPr marL="0" marR="0" lvl="0" indent="0" algn="l" rtl="0">
                        <a:lnSpc>
                          <a:spcPct val="100000"/>
                        </a:lnSpc>
                        <a:spcBef>
                          <a:spcPts val="0"/>
                        </a:spcBef>
                        <a:spcAft>
                          <a:spcPts val="0"/>
                        </a:spcAft>
                        <a:buClr>
                          <a:schemeClr val="dk1"/>
                        </a:buClr>
                        <a:buSzPts val="1000"/>
                        <a:buFont typeface="Arial"/>
                        <a:buNone/>
                      </a:pPr>
                      <a:r>
                        <a:rPr lang="en-US" sz="1000" dirty="0" err="1"/>
                        <a:t>plt.title</a:t>
                      </a:r>
                      <a:r>
                        <a:rPr lang="en-US" sz="1000" dirty="0"/>
                        <a:t>(Title)</a:t>
                      </a:r>
                      <a:endParaRPr dirty="0"/>
                    </a:p>
                    <a:p>
                      <a:pPr marL="0" marR="0" lvl="0" indent="0" algn="l" rtl="0">
                        <a:lnSpc>
                          <a:spcPct val="100000"/>
                        </a:lnSpc>
                        <a:spcBef>
                          <a:spcPts val="0"/>
                        </a:spcBef>
                        <a:spcAft>
                          <a:spcPts val="0"/>
                        </a:spcAft>
                        <a:buClr>
                          <a:schemeClr val="dk1"/>
                        </a:buClr>
                        <a:buSzPts val="1000"/>
                        <a:buFont typeface="Arial"/>
                        <a:buNone/>
                      </a:pPr>
                      <a:r>
                        <a:rPr lang="en-US" sz="1000" dirty="0" err="1"/>
                        <a:t>plt.xlabel</a:t>
                      </a:r>
                      <a:r>
                        <a:rPr lang="en-US" sz="1000" dirty="0"/>
                        <a:t>(</a:t>
                      </a:r>
                      <a:r>
                        <a:rPr lang="en-US" sz="1000" dirty="0" err="1"/>
                        <a:t>Xlab</a:t>
                      </a:r>
                      <a:r>
                        <a:rPr lang="en-US" sz="1000" dirty="0"/>
                        <a:t>)</a:t>
                      </a:r>
                      <a:endParaRPr dirty="0"/>
                    </a:p>
                    <a:p>
                      <a:pPr marL="0" marR="0" lvl="0" indent="0" algn="l" rtl="0">
                        <a:lnSpc>
                          <a:spcPct val="100000"/>
                        </a:lnSpc>
                        <a:spcBef>
                          <a:spcPts val="0"/>
                        </a:spcBef>
                        <a:spcAft>
                          <a:spcPts val="0"/>
                        </a:spcAft>
                        <a:buClr>
                          <a:schemeClr val="dk1"/>
                        </a:buClr>
                        <a:buSzPts val="1000"/>
                        <a:buFont typeface="Arial"/>
                        <a:buNone/>
                      </a:pPr>
                      <a:r>
                        <a:rPr lang="en-US" sz="1000" dirty="0" err="1"/>
                        <a:t>plt.ylabel</a:t>
                      </a:r>
                      <a:r>
                        <a:rPr lang="en-US" sz="1000" dirty="0"/>
                        <a:t>(</a:t>
                      </a:r>
                      <a:r>
                        <a:rPr lang="en-US" sz="1000" dirty="0" err="1"/>
                        <a:t>Ylab</a:t>
                      </a:r>
                      <a:r>
                        <a:rPr lang="en-US" sz="1000" dirty="0"/>
                        <a:t>)</a:t>
                      </a:r>
                      <a:endParaRPr dirty="0"/>
                    </a:p>
                    <a:p>
                      <a:pPr marL="0" marR="0" lvl="0" indent="0" algn="l" rtl="0">
                        <a:lnSpc>
                          <a:spcPct val="100000"/>
                        </a:lnSpc>
                        <a:spcBef>
                          <a:spcPts val="0"/>
                        </a:spcBef>
                        <a:spcAft>
                          <a:spcPts val="0"/>
                        </a:spcAft>
                        <a:buClr>
                          <a:schemeClr val="dk1"/>
                        </a:buClr>
                        <a:buSzPts val="1000"/>
                        <a:buFont typeface="Arial"/>
                        <a:buNone/>
                      </a:pPr>
                      <a:r>
                        <a:rPr lang="en-US" sz="1000" dirty="0" err="1"/>
                        <a:t>plt.show</a:t>
                      </a:r>
                      <a:r>
                        <a:rPr lang="en-US" sz="1000" dirty="0"/>
                        <a:t>()</a:t>
                      </a:r>
                      <a:endParaRPr dirty="0"/>
                    </a:p>
                  </a:txBody>
                  <a:tcPr marL="91450" marR="91450" marT="45725" marB="45725"/>
                </a:tc>
                <a:extLst>
                  <a:ext uri="{0D108BD9-81ED-4DB2-BD59-A6C34878D82A}">
                    <a16:rowId xmlns:a16="http://schemas.microsoft.com/office/drawing/2014/main" val="10001"/>
                  </a:ext>
                </a:extLst>
              </a:tr>
            </a:tbl>
          </a:graphicData>
        </a:graphic>
      </p:graphicFrame>
      <p:pic>
        <p:nvPicPr>
          <p:cNvPr id="143" name="Shape 143"/>
          <p:cNvPicPr preferRelativeResize="0"/>
          <p:nvPr/>
        </p:nvPicPr>
        <p:blipFill rotWithShape="1">
          <a:blip r:embed="rId3">
            <a:alphaModFix/>
          </a:blip>
          <a:srcRect/>
          <a:stretch/>
        </p:blipFill>
        <p:spPr>
          <a:xfrm>
            <a:off x="2945674" y="2934159"/>
            <a:ext cx="4260669" cy="224792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717040" y="-59799"/>
            <a:ext cx="6969760" cy="8572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136855"/>
              </a:buClr>
              <a:buSzPts val="2800"/>
              <a:buFont typeface="Arial"/>
              <a:buNone/>
            </a:pPr>
            <a:r>
              <a:rPr lang="en-US" sz="2800" b="1" i="0" u="none" strike="noStrike" cap="none">
                <a:solidFill>
                  <a:srgbClr val="136855"/>
                </a:solidFill>
                <a:latin typeface="Arial"/>
                <a:ea typeface="Arial"/>
                <a:cs typeface="Arial"/>
                <a:sym typeface="Arial"/>
              </a:rPr>
              <a:t>Visualizing Data with Graphs</a:t>
            </a:r>
            <a:endParaRPr/>
          </a:p>
        </p:txBody>
      </p:sp>
      <p:sp>
        <p:nvSpPr>
          <p:cNvPr id="149" name="Shape 149"/>
          <p:cNvSpPr txBox="1">
            <a:spLocks noGrp="1"/>
          </p:cNvSpPr>
          <p:nvPr>
            <p:ph type="body" idx="1"/>
          </p:nvPr>
        </p:nvSpPr>
        <p:spPr>
          <a:xfrm>
            <a:off x="1717040" y="605588"/>
            <a:ext cx="6969760" cy="339447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Some commands that can be used to visualize your data set</a:t>
            </a:r>
            <a:endParaRPr/>
          </a:p>
          <a:p>
            <a:pPr marL="342900" marR="0" lvl="0" indent="-342900" algn="l" rtl="0">
              <a:spcBef>
                <a:spcPts val="320"/>
              </a:spcBef>
              <a:spcAft>
                <a:spcPts val="0"/>
              </a:spcAft>
              <a:buClr>
                <a:schemeClr val="dk1"/>
              </a:buClr>
              <a:buSzPts val="1600"/>
              <a:buFont typeface="Arial"/>
              <a:buChar char="•"/>
            </a:pPr>
            <a:r>
              <a:rPr lang="en-US" sz="1600" b="0" i="0" u="none" strike="noStrike" cap="none">
                <a:solidFill>
                  <a:schemeClr val="dk1"/>
                </a:solidFill>
                <a:latin typeface="Arial"/>
                <a:ea typeface="Arial"/>
                <a:cs typeface="Arial"/>
                <a:sym typeface="Arial"/>
              </a:rPr>
              <a:t>import matplotlib.pyplot as plt</a:t>
            </a:r>
            <a:endParaRPr sz="1600" b="0" i="0" u="none" strike="noStrike" cap="none">
              <a:solidFill>
                <a:schemeClr val="dk1"/>
              </a:solidFill>
              <a:latin typeface="Arial"/>
              <a:ea typeface="Arial"/>
              <a:cs typeface="Arial"/>
              <a:sym typeface="Arial"/>
            </a:endParaRPr>
          </a:p>
          <a:p>
            <a:pPr marL="0" marR="0" lvl="0" indent="0" algn="l" rtl="0">
              <a:spcBef>
                <a:spcPts val="320"/>
              </a:spcBef>
              <a:spcAft>
                <a:spcPts val="0"/>
              </a:spcAft>
              <a:buClr>
                <a:schemeClr val="dk1"/>
              </a:buClr>
              <a:buSzPts val="1600"/>
              <a:buFont typeface="Arial"/>
              <a:buNone/>
            </a:pPr>
            <a:endParaRPr sz="1600" b="0" i="0" u="none" strike="noStrike" cap="none">
              <a:solidFill>
                <a:schemeClr val="dk1"/>
              </a:solidFill>
              <a:latin typeface="Arial"/>
              <a:ea typeface="Arial"/>
              <a:cs typeface="Arial"/>
              <a:sym typeface="Arial"/>
            </a:endParaRPr>
          </a:p>
        </p:txBody>
      </p:sp>
      <p:graphicFrame>
        <p:nvGraphicFramePr>
          <p:cNvPr id="150" name="Shape 150"/>
          <p:cNvGraphicFramePr/>
          <p:nvPr/>
        </p:nvGraphicFramePr>
        <p:xfrm>
          <a:off x="1717039" y="1257739"/>
          <a:ext cx="7348575" cy="1828820"/>
        </p:xfrm>
        <a:graphic>
          <a:graphicData uri="http://schemas.openxmlformats.org/drawingml/2006/table">
            <a:tbl>
              <a:tblPr firstRow="1" bandRow="1">
                <a:noFill/>
                <a:tableStyleId>{E25D593A-48F4-43F7-BDB7-37AD6917C508}</a:tableStyleId>
              </a:tblPr>
              <a:tblGrid>
                <a:gridCol w="1435825">
                  <a:extLst>
                    <a:ext uri="{9D8B030D-6E8A-4147-A177-3AD203B41FA5}">
                      <a16:colId xmlns:a16="http://schemas.microsoft.com/office/drawing/2014/main" val="20000"/>
                    </a:ext>
                  </a:extLst>
                </a:gridCol>
                <a:gridCol w="1653700">
                  <a:extLst>
                    <a:ext uri="{9D8B030D-6E8A-4147-A177-3AD203B41FA5}">
                      <a16:colId xmlns:a16="http://schemas.microsoft.com/office/drawing/2014/main" val="20001"/>
                    </a:ext>
                  </a:extLst>
                </a:gridCol>
                <a:gridCol w="1875075">
                  <a:extLst>
                    <a:ext uri="{9D8B030D-6E8A-4147-A177-3AD203B41FA5}">
                      <a16:colId xmlns:a16="http://schemas.microsoft.com/office/drawing/2014/main" val="20002"/>
                    </a:ext>
                  </a:extLst>
                </a:gridCol>
                <a:gridCol w="2383975">
                  <a:extLst>
                    <a:ext uri="{9D8B030D-6E8A-4147-A177-3AD203B41FA5}">
                      <a16:colId xmlns:a16="http://schemas.microsoft.com/office/drawing/2014/main" val="20003"/>
                    </a:ext>
                  </a:extLst>
                </a:gridCol>
              </a:tblGrid>
              <a:tr h="297200">
                <a:tc>
                  <a:txBody>
                    <a:bodyPr/>
                    <a:lstStyle/>
                    <a:p>
                      <a:pPr marL="0" marR="0" lvl="0" indent="0" algn="l" rtl="0">
                        <a:spcBef>
                          <a:spcPts val="0"/>
                        </a:spcBef>
                        <a:spcAft>
                          <a:spcPts val="0"/>
                        </a:spcAft>
                        <a:buNone/>
                      </a:pPr>
                      <a:r>
                        <a:rPr lang="en-US" sz="1800"/>
                        <a:t>Plot</a:t>
                      </a:r>
                      <a:endParaRPr/>
                    </a:p>
                  </a:txBody>
                  <a:tcPr marL="91450" marR="91450" marT="45725" marB="45725"/>
                </a:tc>
                <a:tc>
                  <a:txBody>
                    <a:bodyPr/>
                    <a:lstStyle/>
                    <a:p>
                      <a:pPr marL="0" marR="0" lvl="0" indent="0" algn="l" rtl="0">
                        <a:spcBef>
                          <a:spcPts val="0"/>
                        </a:spcBef>
                        <a:spcAft>
                          <a:spcPts val="0"/>
                        </a:spcAft>
                        <a:buNone/>
                      </a:pPr>
                      <a:r>
                        <a:rPr lang="en-US" sz="1800"/>
                        <a:t>Strengths</a:t>
                      </a:r>
                      <a:endParaRPr/>
                    </a:p>
                  </a:txBody>
                  <a:tcPr marL="91450" marR="91450" marT="45725" marB="45725"/>
                </a:tc>
                <a:tc>
                  <a:txBody>
                    <a:bodyPr/>
                    <a:lstStyle/>
                    <a:p>
                      <a:pPr marL="0" marR="0" lvl="0" indent="0" algn="l" rtl="0">
                        <a:spcBef>
                          <a:spcPts val="0"/>
                        </a:spcBef>
                        <a:spcAft>
                          <a:spcPts val="0"/>
                        </a:spcAft>
                        <a:buNone/>
                      </a:pPr>
                      <a:r>
                        <a:rPr lang="en-US" sz="1800"/>
                        <a:t>Weaknesses</a:t>
                      </a:r>
                      <a:endParaRPr/>
                    </a:p>
                  </a:txBody>
                  <a:tcPr marL="91450" marR="91450" marT="45725" marB="45725"/>
                </a:tc>
                <a:tc>
                  <a:txBody>
                    <a:bodyPr/>
                    <a:lstStyle/>
                    <a:p>
                      <a:pPr marL="0" marR="0" lvl="0" indent="0" algn="l" rtl="0">
                        <a:spcBef>
                          <a:spcPts val="0"/>
                        </a:spcBef>
                        <a:spcAft>
                          <a:spcPts val="0"/>
                        </a:spcAft>
                        <a:buNone/>
                      </a:pPr>
                      <a:r>
                        <a:rPr lang="en-US" sz="1800"/>
                        <a:t>Python</a:t>
                      </a:r>
                      <a:endParaRPr/>
                    </a:p>
                  </a:txBody>
                  <a:tcPr marL="91450" marR="91450" marT="45725" marB="45725"/>
                </a:tc>
                <a:extLst>
                  <a:ext uri="{0D108BD9-81ED-4DB2-BD59-A6C34878D82A}">
                    <a16:rowId xmlns:a16="http://schemas.microsoft.com/office/drawing/2014/main" val="10000"/>
                  </a:ext>
                </a:extLst>
              </a:tr>
              <a:tr h="569650">
                <a:tc>
                  <a:txBody>
                    <a:bodyPr/>
                    <a:lstStyle/>
                    <a:p>
                      <a:pPr marL="0" marR="0" lvl="0" indent="0" algn="l" rtl="0">
                        <a:spcBef>
                          <a:spcPts val="0"/>
                        </a:spcBef>
                        <a:spcAft>
                          <a:spcPts val="0"/>
                        </a:spcAft>
                        <a:buNone/>
                      </a:pPr>
                      <a:r>
                        <a:rPr lang="en-US" sz="1800"/>
                        <a:t>Histogram</a:t>
                      </a:r>
                      <a:endParaRPr/>
                    </a:p>
                  </a:txBody>
                  <a:tcPr marL="91450" marR="91450" marT="45725" marB="45725"/>
                </a:tc>
                <a:tc>
                  <a:txBody>
                    <a:bodyPr/>
                    <a:lstStyle/>
                    <a:p>
                      <a:pPr marL="0" marR="0" lvl="0" indent="0" algn="l" rtl="0">
                        <a:spcBef>
                          <a:spcPts val="0"/>
                        </a:spcBef>
                        <a:spcAft>
                          <a:spcPts val="0"/>
                        </a:spcAft>
                        <a:buNone/>
                      </a:pPr>
                      <a:r>
                        <a:rPr lang="en-US" sz="1000">
                          <a:solidFill>
                            <a:schemeClr val="dk1"/>
                          </a:solidFill>
                          <a:latin typeface="Arial"/>
                          <a:ea typeface="Arial"/>
                          <a:cs typeface="Arial"/>
                          <a:sym typeface="Arial"/>
                        </a:rPr>
                        <a:t>Find distribution of a single variable, see outliers</a:t>
                      </a:r>
                      <a:endParaRPr/>
                    </a:p>
                  </a:txBody>
                  <a:tcPr marL="91450" marR="91450" marT="45725" marB="45725"/>
                </a:tc>
                <a:tc>
                  <a:txBody>
                    <a:bodyPr/>
                    <a:lstStyle/>
                    <a:p>
                      <a:pPr marL="0" marR="0" lvl="0" indent="0" algn="l" rtl="0">
                        <a:spcBef>
                          <a:spcPts val="0"/>
                        </a:spcBef>
                        <a:spcAft>
                          <a:spcPts val="0"/>
                        </a:spcAft>
                        <a:buNone/>
                      </a:pPr>
                      <a:r>
                        <a:rPr lang="en-US" sz="1000"/>
                        <a:t>Bin size must be carefully chosen</a:t>
                      </a:r>
                      <a:endParaRPr/>
                    </a:p>
                  </a:txBody>
                  <a:tcPr marL="91450" marR="91450" marT="45725" marB="45725"/>
                </a:tc>
                <a:tc>
                  <a:txBody>
                    <a:bodyPr/>
                    <a:lstStyle/>
                    <a:p>
                      <a:pPr marL="0" marR="0" lvl="0" indent="0" algn="l" rtl="0">
                        <a:spcBef>
                          <a:spcPts val="0"/>
                        </a:spcBef>
                        <a:spcAft>
                          <a:spcPts val="0"/>
                        </a:spcAft>
                        <a:buNone/>
                      </a:pPr>
                      <a:r>
                        <a:rPr lang="en-US" sz="1000"/>
                        <a:t>ages = data.Age</a:t>
                      </a:r>
                      <a:endParaRPr sz="1000"/>
                    </a:p>
                    <a:p>
                      <a:pPr marL="0" marR="0" lvl="0" indent="0" algn="l" rtl="0">
                        <a:spcBef>
                          <a:spcPts val="0"/>
                        </a:spcBef>
                        <a:spcAft>
                          <a:spcPts val="0"/>
                        </a:spcAft>
                        <a:buNone/>
                      </a:pPr>
                      <a:r>
                        <a:rPr lang="en-US" sz="1000"/>
                        <a:t>agesclean = ages.dropna(how = "all")</a:t>
                      </a:r>
                      <a:endParaRPr/>
                    </a:p>
                    <a:p>
                      <a:pPr marL="0" marR="0" lvl="0" indent="0" algn="l" rtl="0">
                        <a:spcBef>
                          <a:spcPts val="0"/>
                        </a:spcBef>
                        <a:spcAft>
                          <a:spcPts val="0"/>
                        </a:spcAft>
                        <a:buNone/>
                      </a:pPr>
                      <a:r>
                        <a:rPr lang="en-US" sz="1000"/>
                        <a:t>plt.hist(agesclean, bins = 50)</a:t>
                      </a:r>
                      <a:endParaRPr/>
                    </a:p>
                    <a:p>
                      <a:pPr marL="0" marR="0" lvl="0" indent="0" algn="l" rtl="0">
                        <a:spcBef>
                          <a:spcPts val="0"/>
                        </a:spcBef>
                        <a:spcAft>
                          <a:spcPts val="0"/>
                        </a:spcAft>
                        <a:buNone/>
                      </a:pPr>
                      <a:r>
                        <a:rPr lang="en-US" sz="1000"/>
                        <a:t>Title = "Histogram“</a:t>
                      </a:r>
                      <a:endParaRPr/>
                    </a:p>
                    <a:p>
                      <a:pPr marL="0" marR="0" lvl="0" indent="0" algn="l" rtl="0">
                        <a:spcBef>
                          <a:spcPts val="0"/>
                        </a:spcBef>
                        <a:spcAft>
                          <a:spcPts val="0"/>
                        </a:spcAft>
                        <a:buNone/>
                      </a:pPr>
                      <a:r>
                        <a:rPr lang="en-US" sz="1000"/>
                        <a:t>Xl = "Ages“</a:t>
                      </a:r>
                      <a:endParaRPr/>
                    </a:p>
                    <a:p>
                      <a:pPr marL="0" marR="0" lvl="0" indent="0" algn="l" rtl="0">
                        <a:spcBef>
                          <a:spcPts val="0"/>
                        </a:spcBef>
                        <a:spcAft>
                          <a:spcPts val="0"/>
                        </a:spcAft>
                        <a:buNone/>
                      </a:pPr>
                      <a:r>
                        <a:rPr lang="en-US" sz="1000"/>
                        <a:t>Yl ="Frequency“</a:t>
                      </a:r>
                      <a:endParaRPr/>
                    </a:p>
                    <a:p>
                      <a:pPr marL="0" marR="0" lvl="0" indent="0" algn="l" rtl="0">
                        <a:spcBef>
                          <a:spcPts val="0"/>
                        </a:spcBef>
                        <a:spcAft>
                          <a:spcPts val="0"/>
                        </a:spcAft>
                        <a:buNone/>
                      </a:pPr>
                      <a:r>
                        <a:rPr lang="en-US" sz="1000"/>
                        <a:t>plt.title(Title)</a:t>
                      </a:r>
                      <a:endParaRPr/>
                    </a:p>
                    <a:p>
                      <a:pPr marL="0" marR="0" lvl="0" indent="0" algn="l" rtl="0">
                        <a:spcBef>
                          <a:spcPts val="0"/>
                        </a:spcBef>
                        <a:spcAft>
                          <a:spcPts val="0"/>
                        </a:spcAft>
                        <a:buNone/>
                      </a:pPr>
                      <a:r>
                        <a:rPr lang="en-US" sz="1000"/>
                        <a:t>plt.xlabel(Xl)</a:t>
                      </a:r>
                      <a:endParaRPr/>
                    </a:p>
                    <a:p>
                      <a:pPr marL="0" marR="0" lvl="0" indent="0" algn="l" rtl="0">
                        <a:spcBef>
                          <a:spcPts val="0"/>
                        </a:spcBef>
                        <a:spcAft>
                          <a:spcPts val="0"/>
                        </a:spcAft>
                        <a:buNone/>
                      </a:pPr>
                      <a:r>
                        <a:rPr lang="en-US" sz="1000"/>
                        <a:t>plt.ylabel(Yl)</a:t>
                      </a:r>
                      <a:endParaRPr/>
                    </a:p>
                  </a:txBody>
                  <a:tcPr marL="91450" marR="91450" marT="45725" marB="45725"/>
                </a:tc>
                <a:extLst>
                  <a:ext uri="{0D108BD9-81ED-4DB2-BD59-A6C34878D82A}">
                    <a16:rowId xmlns:a16="http://schemas.microsoft.com/office/drawing/2014/main" val="10001"/>
                  </a:ext>
                </a:extLst>
              </a:tr>
            </a:tbl>
          </a:graphicData>
        </a:graphic>
      </p:graphicFrame>
      <p:pic>
        <p:nvPicPr>
          <p:cNvPr id="151" name="Shape 151"/>
          <p:cNvPicPr preferRelativeResize="0"/>
          <p:nvPr/>
        </p:nvPicPr>
        <p:blipFill rotWithShape="1">
          <a:blip r:embed="rId3">
            <a:alphaModFix/>
          </a:blip>
          <a:srcRect/>
          <a:stretch/>
        </p:blipFill>
        <p:spPr>
          <a:xfrm>
            <a:off x="3060700" y="3086558"/>
            <a:ext cx="3631112" cy="212114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1717040" y="-59799"/>
            <a:ext cx="6969760" cy="8572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136855"/>
              </a:buClr>
              <a:buSzPts val="2800"/>
              <a:buFont typeface="Arial"/>
              <a:buNone/>
            </a:pPr>
            <a:r>
              <a:rPr lang="en-US" sz="2800" b="1" i="0" u="none" strike="noStrike" cap="none">
                <a:solidFill>
                  <a:srgbClr val="136855"/>
                </a:solidFill>
                <a:latin typeface="Arial"/>
                <a:ea typeface="Arial"/>
                <a:cs typeface="Arial"/>
                <a:sym typeface="Arial"/>
              </a:rPr>
              <a:t>Visualizing Data with Graphs</a:t>
            </a:r>
            <a:endParaRPr/>
          </a:p>
        </p:txBody>
      </p:sp>
      <p:sp>
        <p:nvSpPr>
          <p:cNvPr id="157" name="Shape 157"/>
          <p:cNvSpPr txBox="1">
            <a:spLocks noGrp="1"/>
          </p:cNvSpPr>
          <p:nvPr>
            <p:ph type="body" idx="1"/>
          </p:nvPr>
        </p:nvSpPr>
        <p:spPr>
          <a:xfrm>
            <a:off x="1717040" y="605588"/>
            <a:ext cx="6969760" cy="339447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Some commands that can be used to visualize your data set</a:t>
            </a:r>
            <a:endParaRPr/>
          </a:p>
          <a:p>
            <a:pPr marL="0" marR="0" lvl="0" indent="0" algn="l" rtl="0">
              <a:spcBef>
                <a:spcPts val="320"/>
              </a:spcBef>
              <a:spcAft>
                <a:spcPts val="0"/>
              </a:spcAft>
              <a:buClr>
                <a:schemeClr val="dk1"/>
              </a:buClr>
              <a:buSzPts val="1600"/>
              <a:buFont typeface="Arial"/>
              <a:buNone/>
            </a:pPr>
            <a:endParaRPr sz="1600" b="0" i="0" u="none" strike="noStrike" cap="none">
              <a:solidFill>
                <a:schemeClr val="dk1"/>
              </a:solidFill>
              <a:latin typeface="Arial"/>
              <a:ea typeface="Arial"/>
              <a:cs typeface="Arial"/>
              <a:sym typeface="Arial"/>
            </a:endParaRPr>
          </a:p>
        </p:txBody>
      </p:sp>
      <p:graphicFrame>
        <p:nvGraphicFramePr>
          <p:cNvPr id="158" name="Shape 158"/>
          <p:cNvGraphicFramePr/>
          <p:nvPr/>
        </p:nvGraphicFramePr>
        <p:xfrm>
          <a:off x="1717040" y="1047750"/>
          <a:ext cx="6859550" cy="1524020"/>
        </p:xfrm>
        <a:graphic>
          <a:graphicData uri="http://schemas.openxmlformats.org/drawingml/2006/table">
            <a:tbl>
              <a:tblPr firstRow="1" bandRow="1">
                <a:noFill/>
                <a:tableStyleId>{E25D593A-48F4-43F7-BDB7-37AD6917C508}</a:tableStyleId>
              </a:tblPr>
              <a:tblGrid>
                <a:gridCol w="1249575">
                  <a:extLst>
                    <a:ext uri="{9D8B030D-6E8A-4147-A177-3AD203B41FA5}">
                      <a16:colId xmlns:a16="http://schemas.microsoft.com/office/drawing/2014/main" val="20000"/>
                    </a:ext>
                  </a:extLst>
                </a:gridCol>
                <a:gridCol w="1415525">
                  <a:extLst>
                    <a:ext uri="{9D8B030D-6E8A-4147-A177-3AD203B41FA5}">
                      <a16:colId xmlns:a16="http://schemas.microsoft.com/office/drawing/2014/main" val="20001"/>
                    </a:ext>
                  </a:extLst>
                </a:gridCol>
                <a:gridCol w="2515575">
                  <a:extLst>
                    <a:ext uri="{9D8B030D-6E8A-4147-A177-3AD203B41FA5}">
                      <a16:colId xmlns:a16="http://schemas.microsoft.com/office/drawing/2014/main" val="20002"/>
                    </a:ext>
                  </a:extLst>
                </a:gridCol>
                <a:gridCol w="1678875">
                  <a:extLst>
                    <a:ext uri="{9D8B030D-6E8A-4147-A177-3AD203B41FA5}">
                      <a16:colId xmlns:a16="http://schemas.microsoft.com/office/drawing/2014/main" val="20003"/>
                    </a:ext>
                  </a:extLst>
                </a:gridCol>
              </a:tblGrid>
              <a:tr h="297200">
                <a:tc>
                  <a:txBody>
                    <a:bodyPr/>
                    <a:lstStyle/>
                    <a:p>
                      <a:pPr marL="0" marR="0" lvl="0" indent="0" algn="l" rtl="0">
                        <a:spcBef>
                          <a:spcPts val="0"/>
                        </a:spcBef>
                        <a:spcAft>
                          <a:spcPts val="0"/>
                        </a:spcAft>
                        <a:buNone/>
                      </a:pPr>
                      <a:r>
                        <a:rPr lang="en-US" sz="1800"/>
                        <a:t>Plot</a:t>
                      </a:r>
                      <a:endParaRPr/>
                    </a:p>
                  </a:txBody>
                  <a:tcPr marL="91450" marR="91450" marT="45725" marB="45725"/>
                </a:tc>
                <a:tc>
                  <a:txBody>
                    <a:bodyPr/>
                    <a:lstStyle/>
                    <a:p>
                      <a:pPr marL="0" marR="0" lvl="0" indent="0" algn="l" rtl="0">
                        <a:spcBef>
                          <a:spcPts val="0"/>
                        </a:spcBef>
                        <a:spcAft>
                          <a:spcPts val="0"/>
                        </a:spcAft>
                        <a:buNone/>
                      </a:pPr>
                      <a:r>
                        <a:rPr lang="en-US" sz="1800"/>
                        <a:t>Strengths</a:t>
                      </a:r>
                      <a:endParaRPr/>
                    </a:p>
                  </a:txBody>
                  <a:tcPr marL="91450" marR="91450" marT="45725" marB="45725"/>
                </a:tc>
                <a:tc>
                  <a:txBody>
                    <a:bodyPr/>
                    <a:lstStyle/>
                    <a:p>
                      <a:pPr marL="0" marR="0" lvl="0" indent="0" algn="l" rtl="0">
                        <a:spcBef>
                          <a:spcPts val="0"/>
                        </a:spcBef>
                        <a:spcAft>
                          <a:spcPts val="0"/>
                        </a:spcAft>
                        <a:buNone/>
                      </a:pPr>
                      <a:r>
                        <a:rPr lang="en-US" sz="1800"/>
                        <a:t>Weaknesses</a:t>
                      </a:r>
                      <a:endParaRPr/>
                    </a:p>
                  </a:txBody>
                  <a:tcPr marL="91450" marR="91450" marT="45725" marB="45725"/>
                </a:tc>
                <a:tc>
                  <a:txBody>
                    <a:bodyPr/>
                    <a:lstStyle/>
                    <a:p>
                      <a:pPr marL="0" marR="0" lvl="0" indent="0" algn="l" rtl="0">
                        <a:spcBef>
                          <a:spcPts val="0"/>
                        </a:spcBef>
                        <a:spcAft>
                          <a:spcPts val="0"/>
                        </a:spcAft>
                        <a:buNone/>
                      </a:pPr>
                      <a:r>
                        <a:rPr lang="en-US" sz="1800"/>
                        <a:t>Python</a:t>
                      </a:r>
                      <a:endParaRPr/>
                    </a:p>
                  </a:txBody>
                  <a:tcPr marL="91450" marR="91450" marT="45725" marB="45725"/>
                </a:tc>
                <a:extLst>
                  <a:ext uri="{0D108BD9-81ED-4DB2-BD59-A6C34878D82A}">
                    <a16:rowId xmlns:a16="http://schemas.microsoft.com/office/drawing/2014/main" val="10000"/>
                  </a:ext>
                </a:extLst>
              </a:tr>
              <a:tr h="693475">
                <a:tc>
                  <a:txBody>
                    <a:bodyPr/>
                    <a:lstStyle/>
                    <a:p>
                      <a:pPr marL="0" marR="0" lvl="0" indent="0" algn="l" rtl="0">
                        <a:spcBef>
                          <a:spcPts val="0"/>
                        </a:spcBef>
                        <a:spcAft>
                          <a:spcPts val="0"/>
                        </a:spcAft>
                        <a:buNone/>
                      </a:pPr>
                      <a:r>
                        <a:rPr lang="en-US" sz="1800"/>
                        <a:t>Box Plot</a:t>
                      </a:r>
                      <a:endParaRPr/>
                    </a:p>
                  </a:txBody>
                  <a:tcPr marL="91450" marR="91450" marT="45725" marB="45725"/>
                </a:tc>
                <a:tc>
                  <a:txBody>
                    <a:bodyPr/>
                    <a:lstStyle/>
                    <a:p>
                      <a:pPr marL="0" marR="0" lvl="0" indent="0" algn="l" rtl="0">
                        <a:spcBef>
                          <a:spcPts val="0"/>
                        </a:spcBef>
                        <a:spcAft>
                          <a:spcPts val="0"/>
                        </a:spcAft>
                        <a:buNone/>
                      </a:pPr>
                      <a:r>
                        <a:rPr lang="en-US" sz="1000">
                          <a:solidFill>
                            <a:schemeClr val="dk1"/>
                          </a:solidFill>
                          <a:latin typeface="Arial"/>
                          <a:ea typeface="Arial"/>
                          <a:cs typeface="Arial"/>
                          <a:sym typeface="Arial"/>
                        </a:rPr>
                        <a:t>Visualize coarse grained distribution of numerical data by category, see outliers</a:t>
                      </a:r>
                      <a:endParaRPr/>
                    </a:p>
                    <a:p>
                      <a:pPr marL="0" marR="0" lvl="0" indent="0" algn="l" rtl="0">
                        <a:spcBef>
                          <a:spcPts val="0"/>
                        </a:spcBef>
                        <a:spcAft>
                          <a:spcPts val="0"/>
                        </a:spcAft>
                        <a:buNone/>
                      </a:pPr>
                      <a:endParaRPr sz="1000">
                        <a:solidFill>
                          <a:schemeClr val="dk1"/>
                        </a:solidFill>
                        <a:latin typeface="Arial"/>
                        <a:ea typeface="Arial"/>
                        <a:cs typeface="Arial"/>
                        <a:sym typeface="Arial"/>
                      </a:endParaRPr>
                    </a:p>
                    <a:p>
                      <a:pPr marL="0" marR="0" lvl="0" indent="0" algn="l" rtl="0">
                        <a:spcBef>
                          <a:spcPts val="0"/>
                        </a:spcBef>
                        <a:spcAft>
                          <a:spcPts val="0"/>
                        </a:spcAft>
                        <a:buNone/>
                      </a:pPr>
                      <a:r>
                        <a:rPr lang="en-US" sz="1000">
                          <a:solidFill>
                            <a:schemeClr val="dk1"/>
                          </a:solidFill>
                          <a:latin typeface="Arial"/>
                          <a:ea typeface="Arial"/>
                          <a:cs typeface="Arial"/>
                          <a:sym typeface="Arial"/>
                        </a:rPr>
                        <a:t>Can handle several categorical variables</a:t>
                      </a:r>
                      <a:endParaRPr/>
                    </a:p>
                  </a:txBody>
                  <a:tcPr marL="91450" marR="91450" marT="45725" marB="45725"/>
                </a:tc>
                <a:tc>
                  <a:txBody>
                    <a:bodyPr/>
                    <a:lstStyle/>
                    <a:p>
                      <a:pPr marL="0" marR="0" lvl="0" indent="0" algn="l" rtl="0">
                        <a:spcBef>
                          <a:spcPts val="0"/>
                        </a:spcBef>
                        <a:spcAft>
                          <a:spcPts val="0"/>
                        </a:spcAft>
                        <a:buNone/>
                      </a:pPr>
                      <a:r>
                        <a:rPr lang="en-US" sz="1000"/>
                        <a:t>Distribution is only min, max, quartiles and outliers</a:t>
                      </a:r>
                      <a:endParaRPr/>
                    </a:p>
                  </a:txBody>
                  <a:tcPr marL="91450" marR="91450" marT="45725" marB="45725"/>
                </a:tc>
                <a:tc>
                  <a:txBody>
                    <a:bodyPr/>
                    <a:lstStyle/>
                    <a:p>
                      <a:pPr marL="0" marR="0" lvl="0" indent="0" algn="l" rtl="0">
                        <a:spcBef>
                          <a:spcPts val="0"/>
                        </a:spcBef>
                        <a:spcAft>
                          <a:spcPts val="0"/>
                        </a:spcAft>
                        <a:buNone/>
                      </a:pPr>
                      <a:r>
                        <a:rPr lang="en-US" sz="1000">
                          <a:solidFill>
                            <a:schemeClr val="dk1"/>
                          </a:solidFill>
                          <a:latin typeface="Arial"/>
                          <a:ea typeface="Arial"/>
                          <a:cs typeface="Arial"/>
                          <a:sym typeface="Arial"/>
                        </a:rPr>
                        <a:t>data.boxplot(</a:t>
                      </a:r>
                      <a:endParaRPr/>
                    </a:p>
                    <a:p>
                      <a:pPr marL="0" marR="0" lvl="0" indent="0" algn="l" rtl="0">
                        <a:spcBef>
                          <a:spcPts val="0"/>
                        </a:spcBef>
                        <a:spcAft>
                          <a:spcPts val="0"/>
                        </a:spcAft>
                        <a:buNone/>
                      </a:pPr>
                      <a:r>
                        <a:rPr lang="en-US" sz="1000">
                          <a:solidFill>
                            <a:schemeClr val="dk1"/>
                          </a:solidFill>
                          <a:latin typeface="Arial"/>
                          <a:ea typeface="Arial"/>
                          <a:cs typeface="Arial"/>
                          <a:sym typeface="Arial"/>
                        </a:rPr>
                        <a:t>column=</a:t>
                      </a:r>
                      <a:r>
                        <a:rPr lang="en-US" sz="1000" i="1">
                          <a:solidFill>
                            <a:schemeClr val="dk1"/>
                          </a:solidFill>
                          <a:latin typeface="Arial"/>
                          <a:ea typeface="Arial"/>
                          <a:cs typeface="Arial"/>
                          <a:sym typeface="Arial"/>
                        </a:rPr>
                        <a:t>'Fare’,</a:t>
                      </a:r>
                      <a:endParaRPr/>
                    </a:p>
                    <a:p>
                      <a:pPr marL="0" marR="0" lvl="0" indent="0" algn="l" rtl="0">
                        <a:spcBef>
                          <a:spcPts val="0"/>
                        </a:spcBef>
                        <a:spcAft>
                          <a:spcPts val="0"/>
                        </a:spcAft>
                        <a:buNone/>
                      </a:pPr>
                      <a:r>
                        <a:rPr lang="en-US" sz="1000" i="1">
                          <a:solidFill>
                            <a:schemeClr val="dk1"/>
                          </a:solidFill>
                          <a:latin typeface="Arial"/>
                          <a:ea typeface="Arial"/>
                          <a:cs typeface="Arial"/>
                          <a:sym typeface="Arial"/>
                        </a:rPr>
                        <a:t> by='Pclass', rot=90)</a:t>
                      </a:r>
                      <a:endParaRPr/>
                    </a:p>
                    <a:p>
                      <a:pPr marL="0" marR="0" lvl="0" indent="0" algn="l" rtl="0">
                        <a:lnSpc>
                          <a:spcPct val="100000"/>
                        </a:lnSpc>
                        <a:spcBef>
                          <a:spcPts val="0"/>
                        </a:spcBef>
                        <a:spcAft>
                          <a:spcPts val="0"/>
                        </a:spcAft>
                        <a:buClr>
                          <a:schemeClr val="dk1"/>
                        </a:buClr>
                        <a:buSzPts val="1000"/>
                        <a:buFont typeface="Arial"/>
                        <a:buNone/>
                      </a:pPr>
                      <a:endParaRPr sz="1000" i="1">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000"/>
                        <a:buFont typeface="Arial"/>
                        <a:buNone/>
                      </a:pPr>
                      <a:endParaRPr sz="1000"/>
                    </a:p>
                    <a:p>
                      <a:pPr marL="0" marR="0" lvl="0" indent="0" algn="l" rtl="0">
                        <a:spcBef>
                          <a:spcPts val="0"/>
                        </a:spcBef>
                        <a:spcAft>
                          <a:spcPts val="0"/>
                        </a:spcAft>
                        <a:buNone/>
                      </a:pPr>
                      <a:endParaRPr sz="1000"/>
                    </a:p>
                  </a:txBody>
                  <a:tcPr marL="91450" marR="91450" marT="45725" marB="45725"/>
                </a:tc>
                <a:extLst>
                  <a:ext uri="{0D108BD9-81ED-4DB2-BD59-A6C34878D82A}">
                    <a16:rowId xmlns:a16="http://schemas.microsoft.com/office/drawing/2014/main" val="10001"/>
                  </a:ext>
                </a:extLst>
              </a:tr>
            </a:tbl>
          </a:graphicData>
        </a:graphic>
      </p:graphicFrame>
      <p:pic>
        <p:nvPicPr>
          <p:cNvPr id="159" name="Shape 159"/>
          <p:cNvPicPr preferRelativeResize="0"/>
          <p:nvPr/>
        </p:nvPicPr>
        <p:blipFill rotWithShape="1">
          <a:blip r:embed="rId3">
            <a:alphaModFix/>
          </a:blip>
          <a:srcRect/>
          <a:stretch/>
        </p:blipFill>
        <p:spPr>
          <a:xfrm>
            <a:off x="3546565" y="2571750"/>
            <a:ext cx="3427044" cy="249767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Shape 170"/>
          <p:cNvSpPr txBox="1">
            <a:spLocks noGrp="1"/>
          </p:cNvSpPr>
          <p:nvPr>
            <p:ph type="title"/>
          </p:nvPr>
        </p:nvSpPr>
        <p:spPr>
          <a:xfrm>
            <a:off x="1717040" y="205979"/>
            <a:ext cx="6969760" cy="8572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136855"/>
              </a:buClr>
              <a:buSzPts val="2800"/>
              <a:buFont typeface="Arial"/>
              <a:buNone/>
            </a:pPr>
            <a:r>
              <a:rPr lang="en-US" sz="2800" b="1" i="0" u="none" strike="noStrike" cap="none">
                <a:solidFill>
                  <a:srgbClr val="136855"/>
                </a:solidFill>
                <a:latin typeface="Arial"/>
                <a:ea typeface="Arial"/>
                <a:cs typeface="Arial"/>
                <a:sym typeface="Arial"/>
              </a:rPr>
              <a:t>Data cleaning/Data Visualization</a:t>
            </a:r>
            <a:endParaRPr/>
          </a:p>
        </p:txBody>
      </p:sp>
      <p:sp>
        <p:nvSpPr>
          <p:cNvPr id="171" name="Shape 171"/>
          <p:cNvSpPr txBox="1">
            <a:spLocks noGrp="1"/>
          </p:cNvSpPr>
          <p:nvPr>
            <p:ph type="body" idx="1"/>
          </p:nvPr>
        </p:nvSpPr>
        <p:spPr>
          <a:xfrm>
            <a:off x="1717040" y="1200151"/>
            <a:ext cx="6969760" cy="339447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600"/>
              <a:buFont typeface="Arial"/>
              <a:buNone/>
            </a:pPr>
            <a:r>
              <a:rPr lang="en-US" sz="1600" b="0" i="0" u="none" strike="noStrike" cap="none" dirty="0">
                <a:solidFill>
                  <a:schemeClr val="dk1"/>
                </a:solidFill>
                <a:latin typeface="Arial"/>
                <a:ea typeface="Arial"/>
                <a:cs typeface="Arial"/>
                <a:sym typeface="Arial"/>
              </a:rPr>
              <a:t>Outliers:</a:t>
            </a:r>
            <a:endParaRPr dirty="0"/>
          </a:p>
          <a:p>
            <a:pPr marL="285750" indent="-285750"/>
            <a:r>
              <a:rPr lang="en-US" sz="1400" b="0" i="0" u="none" strike="noStrike" cap="none" dirty="0">
                <a:solidFill>
                  <a:schemeClr val="dk1"/>
                </a:solidFill>
                <a:latin typeface="Arial"/>
                <a:ea typeface="Arial"/>
                <a:cs typeface="Arial"/>
                <a:sym typeface="Arial"/>
              </a:rPr>
              <a:t>An </a:t>
            </a:r>
            <a:r>
              <a:rPr lang="en-US" sz="1400" b="0" i="1" u="none" strike="noStrike" cap="none" dirty="0">
                <a:solidFill>
                  <a:schemeClr val="dk1"/>
                </a:solidFill>
                <a:latin typeface="Arial"/>
                <a:ea typeface="Arial"/>
                <a:cs typeface="Arial"/>
                <a:sym typeface="Arial"/>
              </a:rPr>
              <a:t>outlier</a:t>
            </a:r>
            <a:r>
              <a:rPr lang="en-US" sz="1400" b="0" i="0" u="none" strike="noStrike" cap="none" dirty="0">
                <a:solidFill>
                  <a:schemeClr val="dk1"/>
                </a:solidFill>
                <a:latin typeface="Arial"/>
                <a:ea typeface="Arial"/>
                <a:cs typeface="Arial"/>
                <a:sym typeface="Arial"/>
              </a:rPr>
              <a:t> is an observation that lies an abnormal distance from other values in a random sample from a population. In a sense, this definition leaves it up to the analyst (or a consensus process) to decide what will be considered abnormal. Before abnormal observations can be singled out, it is necessary to characterize normal observations.</a:t>
            </a:r>
            <a:endParaRPr sz="1400" dirty="0"/>
          </a:p>
          <a:p>
            <a:pPr marL="0" marR="0" lvl="0" indent="0" algn="l" rtl="0">
              <a:spcBef>
                <a:spcPts val="320"/>
              </a:spcBef>
              <a:spcAft>
                <a:spcPts val="0"/>
              </a:spcAft>
              <a:buClr>
                <a:schemeClr val="dk1"/>
              </a:buClr>
              <a:buSzPts val="1600"/>
              <a:buFont typeface="Arial"/>
              <a:buNone/>
            </a:pPr>
            <a:endParaRPr sz="1600" b="0" i="0" u="none" strike="noStrike" cap="none" dirty="0">
              <a:solidFill>
                <a:schemeClr val="dk1"/>
              </a:solidFill>
              <a:latin typeface="Arial"/>
              <a:ea typeface="Arial"/>
              <a:cs typeface="Arial"/>
              <a:sym typeface="Arial"/>
            </a:endParaRPr>
          </a:p>
          <a:p>
            <a:pPr marL="0" marR="0" lvl="0" indent="0" algn="l" rtl="0">
              <a:spcBef>
                <a:spcPts val="200"/>
              </a:spcBef>
              <a:spcAft>
                <a:spcPts val="0"/>
              </a:spcAft>
              <a:buClr>
                <a:schemeClr val="dk1"/>
              </a:buClr>
              <a:buSzPts val="1000"/>
              <a:buFont typeface="Arial"/>
              <a:buNone/>
            </a:pPr>
            <a:r>
              <a:rPr lang="en-US" sz="1000" b="0" i="0" u="none" strike="noStrike" cap="none" dirty="0">
                <a:solidFill>
                  <a:schemeClr val="dk1"/>
                </a:solidFill>
                <a:latin typeface="Arial"/>
                <a:ea typeface="Arial"/>
                <a:cs typeface="Arial"/>
                <a:sym typeface="Arial"/>
              </a:rPr>
              <a:t>Source: NIST Engineering Statistics Handbook: http://</a:t>
            </a:r>
            <a:r>
              <a:rPr lang="en-US" sz="1000" b="0" i="0" u="none" strike="noStrike" cap="none" dirty="0" err="1">
                <a:solidFill>
                  <a:schemeClr val="dk1"/>
                </a:solidFill>
                <a:latin typeface="Arial"/>
                <a:ea typeface="Arial"/>
                <a:cs typeface="Arial"/>
                <a:sym typeface="Arial"/>
              </a:rPr>
              <a:t>www.itl.nist.gov</a:t>
            </a:r>
            <a:r>
              <a:rPr lang="en-US" sz="1000" b="0" i="0" u="none" strike="noStrike" cap="none" dirty="0">
                <a:solidFill>
                  <a:schemeClr val="dk1"/>
                </a:solidFill>
                <a:latin typeface="Arial"/>
                <a:ea typeface="Arial"/>
                <a:cs typeface="Arial"/>
                <a:sym typeface="Arial"/>
              </a:rPr>
              <a:t>/div898/handbook/</a:t>
            </a:r>
            <a:r>
              <a:rPr lang="en-US" sz="1000" b="0" i="0" u="none" strike="noStrike" cap="none" dirty="0" err="1">
                <a:solidFill>
                  <a:schemeClr val="dk1"/>
                </a:solidFill>
                <a:latin typeface="Arial"/>
                <a:ea typeface="Arial"/>
                <a:cs typeface="Arial"/>
                <a:sym typeface="Arial"/>
              </a:rPr>
              <a:t>prc</a:t>
            </a:r>
            <a:r>
              <a:rPr lang="en-US" sz="1000" b="0" i="0" u="none" strike="noStrike" cap="none" dirty="0">
                <a:solidFill>
                  <a:schemeClr val="dk1"/>
                </a:solidFill>
                <a:latin typeface="Arial"/>
                <a:ea typeface="Arial"/>
                <a:cs typeface="Arial"/>
                <a:sym typeface="Arial"/>
              </a:rPr>
              <a:t>/section1/prc16.htm</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82874-C2F8-8649-856C-ED6CE28FB8D5}"/>
              </a:ext>
            </a:extLst>
          </p:cNvPr>
          <p:cNvSpPr>
            <a:spLocks noGrp="1"/>
          </p:cNvSpPr>
          <p:nvPr>
            <p:ph type="title"/>
          </p:nvPr>
        </p:nvSpPr>
        <p:spPr/>
        <p:txBody>
          <a:bodyPr/>
          <a:lstStyle/>
          <a:p>
            <a:pPr algn="ctr"/>
            <a:r>
              <a:rPr lang="en-US" dirty="0"/>
              <a:t>Data Science: Reality VS. Myth</a:t>
            </a:r>
          </a:p>
        </p:txBody>
      </p:sp>
      <p:pic>
        <p:nvPicPr>
          <p:cNvPr id="5" name="Picture 4">
            <a:extLst>
              <a:ext uri="{FF2B5EF4-FFF2-40B4-BE49-F238E27FC236}">
                <a16:creationId xmlns:a16="http://schemas.microsoft.com/office/drawing/2014/main" id="{7BD2142A-3E13-B24A-BD45-7221BB811DEC}"/>
              </a:ext>
            </a:extLst>
          </p:cNvPr>
          <p:cNvPicPr>
            <a:picLocks noChangeAspect="1"/>
          </p:cNvPicPr>
          <p:nvPr/>
        </p:nvPicPr>
        <p:blipFill>
          <a:blip r:embed="rId2"/>
          <a:stretch>
            <a:fillRect/>
          </a:stretch>
        </p:blipFill>
        <p:spPr>
          <a:xfrm>
            <a:off x="2743200" y="1117612"/>
            <a:ext cx="4959350" cy="3943337"/>
          </a:xfrm>
          <a:prstGeom prst="rect">
            <a:avLst/>
          </a:prstGeom>
        </p:spPr>
      </p:pic>
    </p:spTree>
    <p:extLst>
      <p:ext uri="{BB962C8B-B14F-4D97-AF65-F5344CB8AC3E}">
        <p14:creationId xmlns:p14="http://schemas.microsoft.com/office/powerpoint/2010/main" val="839696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Shape 176"/>
          <p:cNvSpPr txBox="1">
            <a:spLocks noGrp="1"/>
          </p:cNvSpPr>
          <p:nvPr>
            <p:ph type="title"/>
          </p:nvPr>
        </p:nvSpPr>
        <p:spPr>
          <a:xfrm>
            <a:off x="1717040" y="205979"/>
            <a:ext cx="6969760" cy="8572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136855"/>
              </a:buClr>
              <a:buSzPts val="2800"/>
              <a:buFont typeface="Arial"/>
              <a:buNone/>
            </a:pPr>
            <a:r>
              <a:rPr lang="en-US" sz="2800" b="1" i="0" u="none" strike="noStrike" cap="none">
                <a:solidFill>
                  <a:srgbClr val="136855"/>
                </a:solidFill>
                <a:latin typeface="Arial"/>
                <a:ea typeface="Arial"/>
                <a:cs typeface="Arial"/>
                <a:sym typeface="Arial"/>
              </a:rPr>
              <a:t>Data cleaning/Data Visualization</a:t>
            </a:r>
            <a:endParaRPr/>
          </a:p>
        </p:txBody>
      </p:sp>
      <p:sp>
        <p:nvSpPr>
          <p:cNvPr id="177" name="Shape 177"/>
          <p:cNvSpPr txBox="1">
            <a:spLocks noGrp="1"/>
          </p:cNvSpPr>
          <p:nvPr>
            <p:ph type="body" idx="1"/>
          </p:nvPr>
        </p:nvSpPr>
        <p:spPr>
          <a:xfrm>
            <a:off x="1717040" y="980343"/>
            <a:ext cx="6969760" cy="339447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Outliers (2)</a:t>
            </a:r>
            <a:endParaRPr/>
          </a:p>
          <a:p>
            <a:pPr marL="0" marR="0" lvl="0" indent="0" algn="l" rtl="0">
              <a:spcBef>
                <a:spcPts val="320"/>
              </a:spcBef>
              <a:spcAft>
                <a:spcPts val="0"/>
              </a:spcAft>
              <a:buClr>
                <a:schemeClr val="dk1"/>
              </a:buClr>
              <a:buSzPts val="1600"/>
              <a:buFont typeface="Arial"/>
              <a:buNone/>
            </a:pPr>
            <a:endParaRPr sz="1600" b="0" i="0" u="none" strike="noStrike" cap="none">
              <a:solidFill>
                <a:schemeClr val="dk1"/>
              </a:solidFill>
              <a:latin typeface="Arial"/>
              <a:ea typeface="Arial"/>
              <a:cs typeface="Arial"/>
              <a:sym typeface="Arial"/>
            </a:endParaRPr>
          </a:p>
          <a:p>
            <a:pPr marL="0" marR="0" lvl="0" indent="0" algn="l" rtl="0">
              <a:spcBef>
                <a:spcPts val="32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Outliers may be found using visual inspection</a:t>
            </a:r>
            <a:endParaRPr/>
          </a:p>
          <a:p>
            <a:pPr marL="0" marR="0" lvl="0" indent="0" algn="l" rtl="0">
              <a:spcBef>
                <a:spcPts val="32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For example, a box plot may be used to visually inspect the Titanic dataset:</a:t>
            </a:r>
            <a:endParaRPr/>
          </a:p>
        </p:txBody>
      </p:sp>
      <p:pic>
        <p:nvPicPr>
          <p:cNvPr id="178" name="Shape 178"/>
          <p:cNvPicPr preferRelativeResize="0"/>
          <p:nvPr/>
        </p:nvPicPr>
        <p:blipFill rotWithShape="1">
          <a:blip r:embed="rId3">
            <a:alphaModFix/>
          </a:blip>
          <a:srcRect/>
          <a:stretch/>
        </p:blipFill>
        <p:spPr>
          <a:xfrm>
            <a:off x="1618186" y="2413769"/>
            <a:ext cx="3349230" cy="2523752"/>
          </a:xfrm>
          <a:prstGeom prst="rect">
            <a:avLst/>
          </a:prstGeom>
          <a:noFill/>
          <a:ln>
            <a:noFill/>
          </a:ln>
        </p:spPr>
      </p:pic>
      <p:sp>
        <p:nvSpPr>
          <p:cNvPr id="179" name="Shape 179"/>
          <p:cNvSpPr/>
          <p:nvPr/>
        </p:nvSpPr>
        <p:spPr>
          <a:xfrm>
            <a:off x="2162175" y="2571750"/>
            <a:ext cx="556311" cy="505082"/>
          </a:xfrm>
          <a:prstGeom prst="ellipse">
            <a:avLst/>
          </a:prstGeom>
          <a:noFill/>
          <a:ln w="9525" cap="flat" cmpd="sng">
            <a:solidFill>
              <a:srgbClr val="FF0000"/>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cxnSp>
        <p:nvCxnSpPr>
          <p:cNvPr id="180" name="Shape 180"/>
          <p:cNvCxnSpPr>
            <a:endCxn id="179" idx="6"/>
          </p:cNvCxnSpPr>
          <p:nvPr/>
        </p:nvCxnSpPr>
        <p:spPr>
          <a:xfrm rot="10800000">
            <a:off x="2718486" y="2824291"/>
            <a:ext cx="3450900" cy="0"/>
          </a:xfrm>
          <a:prstGeom prst="straightConnector1">
            <a:avLst/>
          </a:prstGeom>
          <a:noFill/>
          <a:ln w="25400" cap="flat" cmpd="sng">
            <a:solidFill>
              <a:srgbClr val="FF0000"/>
            </a:solidFill>
            <a:prstDash val="solid"/>
            <a:round/>
            <a:headEnd type="none" w="sm" len="sm"/>
            <a:tailEnd type="triangle" w="med" len="med"/>
          </a:ln>
          <a:effectLst>
            <a:outerShdw blurRad="40000" dist="20000" dir="5400000" rotWithShape="0">
              <a:srgbClr val="000000">
                <a:alpha val="37647"/>
              </a:srgbClr>
            </a:outerShdw>
          </a:effectLst>
        </p:spPr>
      </p:cxnSp>
      <p:sp>
        <p:nvSpPr>
          <p:cNvPr id="181" name="Shape 181"/>
          <p:cNvSpPr txBox="1"/>
          <p:nvPr/>
        </p:nvSpPr>
        <p:spPr>
          <a:xfrm>
            <a:off x="6390042" y="2677579"/>
            <a:ext cx="864339"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i="0" u="none" strike="noStrike" cap="none">
                <a:solidFill>
                  <a:srgbClr val="FF0000"/>
                </a:solidFill>
                <a:latin typeface="Arial"/>
                <a:ea typeface="Arial"/>
                <a:cs typeface="Arial"/>
                <a:sym typeface="Arial"/>
              </a:rPr>
              <a:t>Outlier</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Shape 186"/>
          <p:cNvSpPr txBox="1">
            <a:spLocks noGrp="1"/>
          </p:cNvSpPr>
          <p:nvPr>
            <p:ph type="title"/>
          </p:nvPr>
        </p:nvSpPr>
        <p:spPr>
          <a:xfrm>
            <a:off x="1717040" y="100472"/>
            <a:ext cx="6969760" cy="8572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136855"/>
              </a:buClr>
              <a:buSzPts val="2800"/>
              <a:buFont typeface="Arial"/>
              <a:buNone/>
            </a:pPr>
            <a:r>
              <a:rPr lang="en-US" sz="2800" b="1" i="0" u="none" strike="noStrike" cap="none">
                <a:solidFill>
                  <a:srgbClr val="136855"/>
                </a:solidFill>
                <a:latin typeface="Arial"/>
                <a:ea typeface="Arial"/>
                <a:cs typeface="Arial"/>
                <a:sym typeface="Arial"/>
              </a:rPr>
              <a:t>Data cleaning/Data Visualization</a:t>
            </a:r>
            <a:endParaRPr/>
          </a:p>
        </p:txBody>
      </p:sp>
      <p:sp>
        <p:nvSpPr>
          <p:cNvPr id="187" name="Shape 187"/>
          <p:cNvSpPr txBox="1">
            <a:spLocks noGrp="1"/>
          </p:cNvSpPr>
          <p:nvPr>
            <p:ph type="body" idx="1"/>
          </p:nvPr>
        </p:nvSpPr>
        <p:spPr>
          <a:xfrm>
            <a:off x="1717040" y="879759"/>
            <a:ext cx="3568192" cy="395717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Or outliers can be defined as having less than a certain probability of occurring </a:t>
            </a:r>
            <a:endParaRPr/>
          </a:p>
          <a:p>
            <a:pPr marL="0" marR="0" lvl="0" indent="0" algn="l" rtl="0">
              <a:spcBef>
                <a:spcPts val="320"/>
              </a:spcBef>
              <a:spcAft>
                <a:spcPts val="0"/>
              </a:spcAft>
              <a:buClr>
                <a:schemeClr val="dk1"/>
              </a:buClr>
              <a:buSzPts val="1600"/>
              <a:buFont typeface="Arial"/>
              <a:buNone/>
            </a:pPr>
            <a:r>
              <a:rPr lang="en-US" sz="1600" b="0" i="0" u="none" strike="noStrike" cap="none">
                <a:solidFill>
                  <a:schemeClr val="dk1"/>
                </a:solidFill>
                <a:highlight>
                  <a:srgbClr val="FFFF00"/>
                </a:highlight>
                <a:latin typeface="Arial"/>
                <a:ea typeface="Arial"/>
                <a:cs typeface="Arial"/>
                <a:sym typeface="Arial"/>
              </a:rPr>
              <a:t>define outlier as a point with less than 0.1% chance of occurring , assuming a Gaussian distribution with mean 0 and Stdev = 1</a:t>
            </a:r>
            <a:endParaRPr sz="1600" b="0" i="0" u="none" strike="noStrike" cap="none">
              <a:solidFill>
                <a:schemeClr val="dk1"/>
              </a:solidFill>
              <a:latin typeface="Arial"/>
              <a:ea typeface="Arial"/>
              <a:cs typeface="Arial"/>
              <a:sym typeface="Arial"/>
            </a:endParaRPr>
          </a:p>
          <a:p>
            <a:pPr marL="0" marR="0" lvl="0" indent="0" algn="l" rtl="0">
              <a:spcBef>
                <a:spcPts val="320"/>
              </a:spcBef>
              <a:spcAft>
                <a:spcPts val="0"/>
              </a:spcAft>
              <a:buClr>
                <a:schemeClr val="dk1"/>
              </a:buClr>
              <a:buSzPts val="1600"/>
              <a:buFont typeface="Arial"/>
              <a:buNone/>
            </a:pPr>
            <a:endParaRPr sz="1600" b="0" i="0" u="none" strike="noStrike" cap="none">
              <a:solidFill>
                <a:schemeClr val="dk1"/>
              </a:solidFill>
              <a:latin typeface="Arial"/>
              <a:ea typeface="Arial"/>
              <a:cs typeface="Arial"/>
              <a:sym typeface="Arial"/>
            </a:endParaRPr>
          </a:p>
          <a:p>
            <a:pPr marL="0" marR="0" lvl="0" indent="0" algn="l" rtl="0">
              <a:spcBef>
                <a:spcPts val="320"/>
              </a:spcBef>
              <a:spcAft>
                <a:spcPts val="0"/>
              </a:spcAft>
              <a:buClr>
                <a:schemeClr val="dk1"/>
              </a:buClr>
              <a:buSzPts val="1600"/>
              <a:buFont typeface="Arial"/>
              <a:buNone/>
            </a:pPr>
            <a:endParaRPr sz="1600" b="0" i="0" u="none" strike="noStrike" cap="none">
              <a:solidFill>
                <a:schemeClr val="dk1"/>
              </a:solidFill>
              <a:latin typeface="Arial"/>
              <a:ea typeface="Arial"/>
              <a:cs typeface="Arial"/>
              <a:sym typeface="Arial"/>
            </a:endParaRPr>
          </a:p>
        </p:txBody>
      </p:sp>
      <p:pic>
        <p:nvPicPr>
          <p:cNvPr id="188" name="Shape 188"/>
          <p:cNvPicPr preferRelativeResize="0"/>
          <p:nvPr/>
        </p:nvPicPr>
        <p:blipFill rotWithShape="1">
          <a:blip r:embed="rId3">
            <a:alphaModFix/>
          </a:blip>
          <a:srcRect/>
          <a:stretch/>
        </p:blipFill>
        <p:spPr>
          <a:xfrm>
            <a:off x="5201920" y="1851524"/>
            <a:ext cx="3744692" cy="2840590"/>
          </a:xfrm>
          <a:prstGeom prst="rect">
            <a:avLst/>
          </a:prstGeom>
          <a:noFill/>
          <a:ln>
            <a:noFill/>
          </a:ln>
        </p:spPr>
      </p:pic>
      <p:grpSp>
        <p:nvGrpSpPr>
          <p:cNvPr id="189" name="Shape 189"/>
          <p:cNvGrpSpPr/>
          <p:nvPr/>
        </p:nvGrpSpPr>
        <p:grpSpPr>
          <a:xfrm>
            <a:off x="7108959" y="2760423"/>
            <a:ext cx="1462129" cy="1166334"/>
            <a:chOff x="4231527" y="3833701"/>
            <a:chExt cx="1462129" cy="1166334"/>
          </a:xfrm>
        </p:grpSpPr>
        <p:cxnSp>
          <p:nvCxnSpPr>
            <p:cNvPr id="190" name="Shape 190"/>
            <p:cNvCxnSpPr/>
            <p:nvPr/>
          </p:nvCxnSpPr>
          <p:spPr>
            <a:xfrm flipH="1">
              <a:off x="4692344" y="4329609"/>
              <a:ext cx="1" cy="670426"/>
            </a:xfrm>
            <a:prstGeom prst="straightConnector1">
              <a:avLst/>
            </a:prstGeom>
            <a:noFill/>
            <a:ln w="25400" cap="flat" cmpd="sng">
              <a:solidFill>
                <a:schemeClr val="accent1"/>
              </a:solidFill>
              <a:prstDash val="solid"/>
              <a:round/>
              <a:headEnd type="none" w="sm" len="sm"/>
              <a:tailEnd type="triangle" w="med" len="med"/>
            </a:ln>
            <a:effectLst>
              <a:outerShdw blurRad="40000" dist="20000" dir="5400000" rotWithShape="0">
                <a:srgbClr val="000000">
                  <a:alpha val="37647"/>
                </a:srgbClr>
              </a:outerShdw>
            </a:effectLst>
          </p:spPr>
        </p:cxnSp>
        <p:sp>
          <p:nvSpPr>
            <p:cNvPr id="191" name="Shape 191"/>
            <p:cNvSpPr txBox="1"/>
            <p:nvPr/>
          </p:nvSpPr>
          <p:spPr>
            <a:xfrm>
              <a:off x="4231527" y="3833701"/>
              <a:ext cx="1462129"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Outliers</a:t>
              </a: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Shape 285"/>
          <p:cNvSpPr txBox="1">
            <a:spLocks noGrp="1"/>
          </p:cNvSpPr>
          <p:nvPr>
            <p:ph type="title"/>
          </p:nvPr>
        </p:nvSpPr>
        <p:spPr>
          <a:xfrm>
            <a:off x="1717040" y="205979"/>
            <a:ext cx="6969760" cy="8572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136855"/>
              </a:buClr>
              <a:buSzPts val="2520"/>
              <a:buFont typeface="Arial"/>
              <a:buNone/>
            </a:pPr>
            <a:r>
              <a:rPr lang="en-US" sz="2520" b="1" i="0" u="none" strike="noStrike" cap="none">
                <a:solidFill>
                  <a:srgbClr val="136855"/>
                </a:solidFill>
                <a:latin typeface="Arial"/>
                <a:ea typeface="Arial"/>
                <a:cs typeface="Arial"/>
                <a:sym typeface="Arial"/>
              </a:rPr>
              <a:t>Data scales</a:t>
            </a:r>
            <a:br>
              <a:rPr lang="en-US" sz="2520" b="1" i="0" u="none" strike="noStrike" cap="none">
                <a:solidFill>
                  <a:srgbClr val="136855"/>
                </a:solidFill>
                <a:latin typeface="Arial"/>
                <a:ea typeface="Arial"/>
                <a:cs typeface="Arial"/>
                <a:sym typeface="Arial"/>
              </a:rPr>
            </a:br>
            <a:endParaRPr sz="2520" b="1" i="0" u="none" strike="noStrike" cap="none">
              <a:solidFill>
                <a:srgbClr val="136855"/>
              </a:solidFill>
              <a:latin typeface="Arial"/>
              <a:ea typeface="Arial"/>
              <a:cs typeface="Arial"/>
              <a:sym typeface="Arial"/>
            </a:endParaRPr>
          </a:p>
        </p:txBody>
      </p:sp>
      <p:sp>
        <p:nvSpPr>
          <p:cNvPr id="286" name="Shape 286"/>
          <p:cNvSpPr txBox="1">
            <a:spLocks noGrp="1"/>
          </p:cNvSpPr>
          <p:nvPr>
            <p:ph type="body" idx="1"/>
          </p:nvPr>
        </p:nvSpPr>
        <p:spPr>
          <a:xfrm>
            <a:off x="1717040" y="1063229"/>
            <a:ext cx="6969760" cy="3394472"/>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1600"/>
              <a:buFont typeface="Arial"/>
              <a:buChar char="•"/>
            </a:pPr>
            <a:r>
              <a:rPr lang="en-US" sz="1600" b="0" i="0" u="none" strike="noStrike" cap="none">
                <a:solidFill>
                  <a:schemeClr val="dk1"/>
                </a:solidFill>
                <a:latin typeface="Arial"/>
                <a:ea typeface="Arial"/>
                <a:cs typeface="Arial"/>
                <a:sym typeface="Arial"/>
              </a:rPr>
              <a:t>Nominal: no implication for quantity (qualitative) </a:t>
            </a:r>
            <a:endParaRPr/>
          </a:p>
          <a:p>
            <a:pPr marL="342900" marR="0" lvl="0" indent="-342900" algn="l" rtl="0">
              <a:spcBef>
                <a:spcPts val="320"/>
              </a:spcBef>
              <a:spcAft>
                <a:spcPts val="0"/>
              </a:spcAft>
              <a:buClr>
                <a:schemeClr val="dk1"/>
              </a:buClr>
              <a:buSzPts val="1600"/>
              <a:buFont typeface="Arial"/>
              <a:buChar char="•"/>
            </a:pPr>
            <a:r>
              <a:rPr lang="en-US" sz="1600" b="0" i="0" u="none" strike="noStrike" cap="none">
                <a:solidFill>
                  <a:schemeClr val="dk1"/>
                </a:solidFill>
                <a:latin typeface="Arial"/>
                <a:ea typeface="Arial"/>
                <a:cs typeface="Arial"/>
                <a:sym typeface="Arial"/>
              </a:rPr>
              <a:t>Ordinal: relative ranking among values </a:t>
            </a:r>
            <a:endParaRPr/>
          </a:p>
          <a:p>
            <a:pPr marL="342900" marR="0" lvl="0" indent="-342900" algn="l" rtl="0">
              <a:spcBef>
                <a:spcPts val="320"/>
              </a:spcBef>
              <a:spcAft>
                <a:spcPts val="0"/>
              </a:spcAft>
              <a:buClr>
                <a:schemeClr val="dk1"/>
              </a:buClr>
              <a:buSzPts val="1600"/>
              <a:buFont typeface="Arial"/>
              <a:buChar char="•"/>
            </a:pPr>
            <a:r>
              <a:rPr lang="en-US" sz="1600" b="0" i="0" u="none" strike="noStrike" cap="none">
                <a:solidFill>
                  <a:schemeClr val="dk1"/>
                </a:solidFill>
                <a:latin typeface="Arial"/>
                <a:ea typeface="Arial"/>
                <a:cs typeface="Arial"/>
                <a:sym typeface="Arial"/>
              </a:rPr>
              <a:t>Interval: like the ordinal scale but with uniform difference, i.e. a unit of measurement exists. </a:t>
            </a:r>
            <a:endParaRPr/>
          </a:p>
          <a:p>
            <a:pPr marL="342900" marR="0" lvl="0" indent="-342900" algn="l" rtl="0">
              <a:spcBef>
                <a:spcPts val="320"/>
              </a:spcBef>
              <a:spcAft>
                <a:spcPts val="0"/>
              </a:spcAft>
              <a:buClr>
                <a:schemeClr val="dk1"/>
              </a:buClr>
              <a:buSzPts val="1600"/>
              <a:buFont typeface="Arial"/>
              <a:buChar char="•"/>
            </a:pPr>
            <a:r>
              <a:rPr lang="en-US" sz="1600" b="0" i="0" u="none" strike="noStrike" cap="none">
                <a:solidFill>
                  <a:schemeClr val="dk1"/>
                </a:solidFill>
                <a:latin typeface="Arial"/>
                <a:ea typeface="Arial"/>
                <a:cs typeface="Arial"/>
                <a:sym typeface="Arial"/>
              </a:rPr>
              <a:t>Ratio: strongest scale, like the interval in terms of order and uniformity but the scale has an absolute zero. </a:t>
            </a:r>
            <a:endParaRPr/>
          </a:p>
          <a:p>
            <a:pPr marL="342900" marR="0" lvl="0" indent="-241300" algn="l" rtl="0">
              <a:spcBef>
                <a:spcPts val="320"/>
              </a:spcBef>
              <a:spcAft>
                <a:spcPts val="0"/>
              </a:spcAft>
              <a:buClr>
                <a:schemeClr val="dk1"/>
              </a:buClr>
              <a:buSzPts val="1600"/>
              <a:buFont typeface="Arial"/>
              <a:buNone/>
            </a:pPr>
            <a:endParaRPr sz="1600" b="0" i="0" u="none" strike="noStrike" cap="none">
              <a:solidFill>
                <a:schemeClr val="dk1"/>
              </a:solidFill>
              <a:latin typeface="Arial"/>
              <a:ea typeface="Arial"/>
              <a:cs typeface="Arial"/>
              <a:sym typeface="Arial"/>
            </a:endParaRPr>
          </a:p>
          <a:p>
            <a:pPr marL="342900" marR="0" lvl="0" indent="-241300" algn="l" rtl="0">
              <a:spcBef>
                <a:spcPts val="320"/>
              </a:spcBef>
              <a:spcAft>
                <a:spcPts val="0"/>
              </a:spcAft>
              <a:buClr>
                <a:schemeClr val="dk1"/>
              </a:buClr>
              <a:buSzPts val="1600"/>
              <a:buFont typeface="Arial"/>
              <a:buNone/>
            </a:pPr>
            <a:endParaRPr sz="1600" b="0" i="0" u="none" strike="noStrike" cap="none">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Shape 291"/>
          <p:cNvSpPr txBox="1">
            <a:spLocks noGrp="1"/>
          </p:cNvSpPr>
          <p:nvPr>
            <p:ph type="title"/>
          </p:nvPr>
        </p:nvSpPr>
        <p:spPr>
          <a:xfrm>
            <a:off x="1717040" y="205979"/>
            <a:ext cx="6969760" cy="8572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136855"/>
              </a:buClr>
              <a:buSzPts val="2520"/>
              <a:buFont typeface="Arial"/>
              <a:buNone/>
            </a:pPr>
            <a:r>
              <a:rPr lang="en-US" sz="2520" b="1" i="0" u="none" strike="noStrike" cap="none">
                <a:solidFill>
                  <a:srgbClr val="136855"/>
                </a:solidFill>
                <a:latin typeface="Arial"/>
                <a:ea typeface="Arial"/>
                <a:cs typeface="Arial"/>
                <a:sym typeface="Arial"/>
              </a:rPr>
              <a:t>Categorical Data</a:t>
            </a:r>
            <a:br>
              <a:rPr lang="en-US" sz="2520" b="1" i="0" u="none" strike="noStrike" cap="none">
                <a:solidFill>
                  <a:srgbClr val="136855"/>
                </a:solidFill>
                <a:latin typeface="Arial"/>
                <a:ea typeface="Arial"/>
                <a:cs typeface="Arial"/>
                <a:sym typeface="Arial"/>
              </a:rPr>
            </a:br>
            <a:endParaRPr sz="2520" b="1" i="0" u="none" strike="noStrike" cap="none">
              <a:solidFill>
                <a:srgbClr val="136855"/>
              </a:solidFill>
              <a:latin typeface="Arial"/>
              <a:ea typeface="Arial"/>
              <a:cs typeface="Arial"/>
              <a:sym typeface="Arial"/>
            </a:endParaRPr>
          </a:p>
        </p:txBody>
      </p:sp>
      <p:sp>
        <p:nvSpPr>
          <p:cNvPr id="292" name="Shape 292"/>
          <p:cNvSpPr txBox="1">
            <a:spLocks noGrp="1"/>
          </p:cNvSpPr>
          <p:nvPr>
            <p:ph type="body" idx="1"/>
          </p:nvPr>
        </p:nvSpPr>
        <p:spPr>
          <a:xfrm>
            <a:off x="1717040" y="1063229"/>
            <a:ext cx="6969760" cy="339447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Categorical features are features that are non-numeric and describe categories. </a:t>
            </a:r>
            <a:r>
              <a:rPr lang="en-US" sz="1600" b="0" i="1" u="none" strike="noStrike" cap="none">
                <a:solidFill>
                  <a:schemeClr val="dk1"/>
                </a:solidFill>
                <a:latin typeface="Arial"/>
                <a:ea typeface="Arial"/>
                <a:cs typeface="Arial"/>
                <a:sym typeface="Arial"/>
              </a:rPr>
              <a:t>Which columns in the Titanic Dataset relate to categorical features?</a:t>
            </a:r>
            <a:endParaRPr/>
          </a:p>
          <a:p>
            <a:pPr marL="0" marR="0" lvl="0" indent="0" algn="l" rtl="0">
              <a:spcBef>
                <a:spcPts val="320"/>
              </a:spcBef>
              <a:spcAft>
                <a:spcPts val="0"/>
              </a:spcAft>
              <a:buClr>
                <a:schemeClr val="dk1"/>
              </a:buClr>
              <a:buSzPts val="1600"/>
              <a:buFont typeface="Arial"/>
              <a:buNone/>
            </a:pPr>
            <a:endParaRPr sz="1600" b="0" i="1" u="none" strike="noStrike" cap="none">
              <a:solidFill>
                <a:schemeClr val="dk1"/>
              </a:solidFill>
              <a:latin typeface="Arial"/>
              <a:ea typeface="Arial"/>
              <a:cs typeface="Arial"/>
              <a:sym typeface="Arial"/>
            </a:endParaRPr>
          </a:p>
          <a:p>
            <a:pPr marL="342900" marR="0" lvl="0" indent="-342900" algn="l" rtl="0">
              <a:spcBef>
                <a:spcPts val="320"/>
              </a:spcBef>
              <a:spcAft>
                <a:spcPts val="0"/>
              </a:spcAft>
              <a:buClr>
                <a:schemeClr val="dk1"/>
              </a:buClr>
              <a:buSzPts val="1600"/>
              <a:buFont typeface="Noto Sans Symbols"/>
              <a:buChar char="➢"/>
            </a:pPr>
            <a:r>
              <a:rPr lang="en-US" sz="1600" b="0" i="1" u="none" strike="noStrike" cap="none">
                <a:solidFill>
                  <a:schemeClr val="dk1"/>
                </a:solidFill>
                <a:latin typeface="Arial"/>
                <a:ea typeface="Arial"/>
                <a:cs typeface="Arial"/>
                <a:sym typeface="Arial"/>
              </a:rPr>
              <a:t>categorical = df.dtypes[df.dtypes == “object”].index</a:t>
            </a:r>
            <a:endParaRPr/>
          </a:p>
          <a:p>
            <a:pPr marL="342900" marR="0" lvl="0" indent="-342900" algn="l" rtl="0">
              <a:spcBef>
                <a:spcPts val="320"/>
              </a:spcBef>
              <a:spcAft>
                <a:spcPts val="0"/>
              </a:spcAft>
              <a:buClr>
                <a:schemeClr val="dk1"/>
              </a:buClr>
              <a:buSzPts val="1600"/>
              <a:buFont typeface="Noto Sans Symbols"/>
              <a:buChar char="➢"/>
            </a:pPr>
            <a:r>
              <a:rPr lang="en-US" sz="1600" b="0" i="1" u="none" strike="noStrike" cap="none">
                <a:solidFill>
                  <a:schemeClr val="dk1"/>
                </a:solidFill>
                <a:latin typeface="Arial"/>
                <a:ea typeface="Arial"/>
                <a:cs typeface="Arial"/>
                <a:sym typeface="Arial"/>
              </a:rPr>
              <a:t>print(categorical)</a:t>
            </a:r>
            <a:endParaRPr/>
          </a:p>
          <a:p>
            <a:pPr marL="342900" marR="0" lvl="0" indent="-342900" algn="l" rtl="0">
              <a:spcBef>
                <a:spcPts val="320"/>
              </a:spcBef>
              <a:spcAft>
                <a:spcPts val="0"/>
              </a:spcAft>
              <a:buClr>
                <a:schemeClr val="dk1"/>
              </a:buClr>
              <a:buSzPts val="1600"/>
              <a:buFont typeface="Noto Sans Symbols"/>
              <a:buChar char="➢"/>
            </a:pPr>
            <a:r>
              <a:rPr lang="en-US" sz="1600" b="0" i="1" u="none" strike="noStrike" cap="none">
                <a:solidFill>
                  <a:schemeClr val="dk1"/>
                </a:solidFill>
                <a:latin typeface="Arial"/>
                <a:ea typeface="Arial"/>
                <a:cs typeface="Arial"/>
                <a:sym typeface="Arial"/>
              </a:rPr>
              <a:t>df[categorical].describe()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Shape 297"/>
          <p:cNvSpPr txBox="1">
            <a:spLocks noGrp="1"/>
          </p:cNvSpPr>
          <p:nvPr>
            <p:ph type="title"/>
          </p:nvPr>
        </p:nvSpPr>
        <p:spPr>
          <a:xfrm>
            <a:off x="1717040" y="205979"/>
            <a:ext cx="6969760" cy="8572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136855"/>
              </a:buClr>
              <a:buSzPts val="2520"/>
              <a:buFont typeface="Arial"/>
              <a:buNone/>
            </a:pPr>
            <a:r>
              <a:rPr lang="en-US" sz="2520" b="1" i="0" u="none" strike="noStrike" cap="none">
                <a:solidFill>
                  <a:srgbClr val="136855"/>
                </a:solidFill>
                <a:latin typeface="Arial"/>
                <a:ea typeface="Arial"/>
                <a:cs typeface="Arial"/>
                <a:sym typeface="Arial"/>
              </a:rPr>
              <a:t>Categorical Data</a:t>
            </a:r>
            <a:br>
              <a:rPr lang="en-US" sz="2520" b="1" i="0" u="none" strike="noStrike" cap="none">
                <a:solidFill>
                  <a:srgbClr val="136855"/>
                </a:solidFill>
                <a:latin typeface="Arial"/>
                <a:ea typeface="Arial"/>
                <a:cs typeface="Arial"/>
                <a:sym typeface="Arial"/>
              </a:rPr>
            </a:br>
            <a:endParaRPr sz="2520" b="1" i="0" u="none" strike="noStrike" cap="none">
              <a:solidFill>
                <a:srgbClr val="136855"/>
              </a:solidFill>
              <a:latin typeface="Arial"/>
              <a:ea typeface="Arial"/>
              <a:cs typeface="Arial"/>
              <a:sym typeface="Arial"/>
            </a:endParaRPr>
          </a:p>
        </p:txBody>
      </p:sp>
      <p:sp>
        <p:nvSpPr>
          <p:cNvPr id="298" name="Shape 298"/>
          <p:cNvSpPr txBox="1">
            <a:spLocks noGrp="1"/>
          </p:cNvSpPr>
          <p:nvPr>
            <p:ph type="body" idx="1"/>
          </p:nvPr>
        </p:nvSpPr>
        <p:spPr>
          <a:xfrm>
            <a:off x="1717040" y="1063229"/>
            <a:ext cx="6969760" cy="339447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Categorical features must be transformed into numerical features to be useful in most types of analysis. One method for doing this is called dummy coding, also known as “one hot” encoding. Pandas makes this very easy:</a:t>
            </a:r>
            <a:endParaRPr/>
          </a:p>
          <a:p>
            <a:pPr marL="0" marR="0" lvl="0" indent="0" algn="l" rtl="0">
              <a:spcBef>
                <a:spcPts val="320"/>
              </a:spcBef>
              <a:spcAft>
                <a:spcPts val="0"/>
              </a:spcAft>
              <a:buClr>
                <a:schemeClr val="dk1"/>
              </a:buClr>
              <a:buSzPts val="1600"/>
              <a:buFont typeface="Arial"/>
              <a:buNone/>
            </a:pPr>
            <a:endParaRPr sz="1600" b="0" i="1" u="none" strike="noStrike" cap="none">
              <a:solidFill>
                <a:schemeClr val="dk1"/>
              </a:solidFill>
              <a:latin typeface="Arial"/>
              <a:ea typeface="Arial"/>
              <a:cs typeface="Arial"/>
              <a:sym typeface="Arial"/>
            </a:endParaRPr>
          </a:p>
          <a:p>
            <a:pPr marL="342900" marR="0" lvl="0" indent="-342900" algn="l" rtl="0">
              <a:spcBef>
                <a:spcPts val="320"/>
              </a:spcBef>
              <a:spcAft>
                <a:spcPts val="0"/>
              </a:spcAft>
              <a:buClr>
                <a:schemeClr val="dk1"/>
              </a:buClr>
              <a:buSzPts val="1600"/>
              <a:buFont typeface="Noto Sans Symbols"/>
              <a:buChar char="➢"/>
            </a:pPr>
            <a:r>
              <a:rPr lang="en-US" sz="1600" b="0" i="0" u="none" strike="noStrike" cap="none">
                <a:solidFill>
                  <a:schemeClr val="dk1"/>
                </a:solidFill>
                <a:latin typeface="Arial"/>
                <a:ea typeface="Arial"/>
                <a:cs typeface="Arial"/>
                <a:sym typeface="Arial"/>
              </a:rPr>
              <a:t>print(</a:t>
            </a:r>
            <a:r>
              <a:rPr lang="en-US" sz="1600" b="0" i="0" u="none" strike="noStrike" cap="none">
                <a:solidFill>
                  <a:schemeClr val="dk1"/>
                </a:solidFill>
                <a:highlight>
                  <a:srgbClr val="FFFF00"/>
                </a:highlight>
                <a:latin typeface="Arial"/>
                <a:ea typeface="Arial"/>
                <a:cs typeface="Arial"/>
                <a:sym typeface="Arial"/>
              </a:rPr>
              <a:t>pd.get_dummies</a:t>
            </a:r>
            <a:r>
              <a:rPr lang="en-US" sz="1600" b="0" i="0" u="none" strike="noStrike" cap="none">
                <a:solidFill>
                  <a:schemeClr val="dk1"/>
                </a:solidFill>
                <a:latin typeface="Arial"/>
                <a:ea typeface="Arial"/>
                <a:cs typeface="Arial"/>
                <a:sym typeface="Arial"/>
              </a:rPr>
              <a:t>(data,columns=[</a:t>
            </a:r>
            <a:r>
              <a:rPr lang="en-US" sz="1600" b="0" i="1" u="none" strike="noStrike" cap="none">
                <a:solidFill>
                  <a:schemeClr val="dk1"/>
                </a:solidFill>
                <a:latin typeface="Arial"/>
                <a:ea typeface="Arial"/>
                <a:cs typeface="Arial"/>
                <a:sym typeface="Arial"/>
              </a:rPr>
              <a:t>‘Sex</a:t>
            </a:r>
            <a:r>
              <a:rPr lang="en-US" sz="1600" b="0" i="0" u="none" strike="noStrike" cap="none">
                <a:solidFill>
                  <a:schemeClr val="dk1"/>
                </a:solidFill>
                <a:latin typeface="Arial"/>
                <a:ea typeface="Arial"/>
                <a:cs typeface="Arial"/>
                <a:sym typeface="Arial"/>
              </a:rPr>
              <a:t>]</a:t>
            </a:r>
            <a:r>
              <a:rPr lang="en-US" sz="1600" b="0" i="1" u="none" strike="noStrike" cap="none">
                <a:solidFill>
                  <a:schemeClr val="dk1"/>
                </a:solidFill>
                <a:latin typeface="Arial"/>
                <a:ea typeface="Arial"/>
                <a:cs typeface="Arial"/>
                <a:sym typeface="Arial"/>
              </a:rPr>
              <a:t>).head())</a:t>
            </a:r>
            <a:endParaRPr/>
          </a:p>
          <a:p>
            <a:pPr marL="342900" marR="0" lvl="0" indent="-241300" algn="l" rtl="0">
              <a:spcBef>
                <a:spcPts val="320"/>
              </a:spcBef>
              <a:spcAft>
                <a:spcPts val="0"/>
              </a:spcAft>
              <a:buClr>
                <a:schemeClr val="dk1"/>
              </a:buClr>
              <a:buSzPts val="1600"/>
              <a:buFont typeface="Noto Sans Symbols"/>
              <a:buNone/>
            </a:pPr>
            <a:endParaRPr sz="1600" b="0" i="1" u="none" strike="noStrike" cap="none">
              <a:solidFill>
                <a:schemeClr val="dk1"/>
              </a:solidFill>
              <a:latin typeface="Arial"/>
              <a:ea typeface="Arial"/>
              <a:cs typeface="Arial"/>
              <a:sym typeface="Arial"/>
            </a:endParaRPr>
          </a:p>
          <a:p>
            <a:pPr marL="0" marR="0" lvl="0" indent="0" algn="l" rtl="0">
              <a:spcBef>
                <a:spcPts val="32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One hot encoding transforms categorical features into a series of variables with a status of ‘0’ or ‘1’. Enter the above into the python interpreter for the column ‘Embarked’</a:t>
            </a:r>
            <a:endParaRPr/>
          </a:p>
          <a:p>
            <a:pPr marL="0" marR="0" lvl="0" indent="0" algn="l" rtl="0">
              <a:spcBef>
                <a:spcPts val="320"/>
              </a:spcBef>
              <a:spcAft>
                <a:spcPts val="0"/>
              </a:spcAft>
              <a:buClr>
                <a:schemeClr val="dk1"/>
              </a:buClr>
              <a:buSzPts val="1600"/>
              <a:buFont typeface="Arial"/>
              <a:buNone/>
            </a:pPr>
            <a:endParaRPr sz="1600" b="0" i="1" u="none" strike="noStrike" cap="none">
              <a:solidFill>
                <a:schemeClr val="dk1"/>
              </a:solidFill>
              <a:latin typeface="Arial"/>
              <a:ea typeface="Arial"/>
              <a:cs typeface="Arial"/>
              <a:sym typeface="Arial"/>
            </a:endParaRPr>
          </a:p>
          <a:p>
            <a:pPr marL="0" marR="0" lvl="0" indent="0" algn="l" rtl="0">
              <a:spcBef>
                <a:spcPts val="320"/>
              </a:spcBef>
              <a:spcAft>
                <a:spcPts val="0"/>
              </a:spcAft>
              <a:buClr>
                <a:schemeClr val="dk1"/>
              </a:buClr>
              <a:buSzPts val="1600"/>
              <a:buFont typeface="Arial"/>
              <a:buNone/>
            </a:pPr>
            <a:endParaRPr sz="1600" b="0" i="1" u="none" strike="noStrike" cap="none">
              <a:solidFill>
                <a:schemeClr val="dk1"/>
              </a:solidFill>
              <a:latin typeface="Arial"/>
              <a:ea typeface="Arial"/>
              <a:cs typeface="Arial"/>
              <a:sym typeface="Arial"/>
            </a:endParaRPr>
          </a:p>
          <a:p>
            <a:pPr marL="0" marR="0" lvl="0" indent="0" algn="l" rtl="0">
              <a:spcBef>
                <a:spcPts val="320"/>
              </a:spcBef>
              <a:spcAft>
                <a:spcPts val="0"/>
              </a:spcAft>
              <a:buClr>
                <a:schemeClr val="dk1"/>
              </a:buClr>
              <a:buSzPts val="1600"/>
              <a:buFont typeface="Arial"/>
              <a:buNone/>
            </a:pPr>
            <a:endParaRPr sz="1600" b="0" i="1" u="none" strike="noStrike" cap="none">
              <a:solidFill>
                <a:schemeClr val="dk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Shape 303"/>
          <p:cNvSpPr txBox="1">
            <a:spLocks noGrp="1"/>
          </p:cNvSpPr>
          <p:nvPr>
            <p:ph type="title"/>
          </p:nvPr>
        </p:nvSpPr>
        <p:spPr>
          <a:xfrm>
            <a:off x="1717040" y="205979"/>
            <a:ext cx="6969760" cy="8572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136855"/>
              </a:buClr>
              <a:buSzPts val="2520"/>
              <a:buFont typeface="Arial"/>
              <a:buNone/>
            </a:pPr>
            <a:r>
              <a:rPr lang="en-US" sz="2520" b="1" i="0" u="none" strike="noStrike" cap="none">
                <a:solidFill>
                  <a:srgbClr val="136855"/>
                </a:solidFill>
                <a:latin typeface="Arial"/>
                <a:ea typeface="Arial"/>
                <a:cs typeface="Arial"/>
                <a:sym typeface="Arial"/>
              </a:rPr>
              <a:t>Categorical Data</a:t>
            </a:r>
            <a:br>
              <a:rPr lang="en-US" sz="2520" b="1" i="0" u="none" strike="noStrike" cap="none">
                <a:solidFill>
                  <a:srgbClr val="136855"/>
                </a:solidFill>
                <a:latin typeface="Arial"/>
                <a:ea typeface="Arial"/>
                <a:cs typeface="Arial"/>
                <a:sym typeface="Arial"/>
              </a:rPr>
            </a:br>
            <a:endParaRPr sz="2520" b="1" i="0" u="none" strike="noStrike" cap="none">
              <a:solidFill>
                <a:srgbClr val="136855"/>
              </a:solidFill>
              <a:latin typeface="Arial"/>
              <a:ea typeface="Arial"/>
              <a:cs typeface="Arial"/>
              <a:sym typeface="Arial"/>
            </a:endParaRPr>
          </a:p>
        </p:txBody>
      </p:sp>
      <p:sp>
        <p:nvSpPr>
          <p:cNvPr id="304" name="Shape 304"/>
          <p:cNvSpPr txBox="1">
            <a:spLocks noGrp="1"/>
          </p:cNvSpPr>
          <p:nvPr>
            <p:ph type="body" idx="1"/>
          </p:nvPr>
        </p:nvSpPr>
        <p:spPr>
          <a:xfrm>
            <a:off x="1717040" y="1063229"/>
            <a:ext cx="6969760" cy="339447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Categorical features must be transformed into numerical features to be useful in most types of analysis. Another method for doing this is to transform the data into numerical labels. This is known as label encoding.</a:t>
            </a:r>
            <a:endParaRPr/>
          </a:p>
          <a:p>
            <a:pPr marL="0" marR="0" lvl="0" indent="0" algn="l" rtl="0">
              <a:spcBef>
                <a:spcPts val="320"/>
              </a:spcBef>
              <a:spcAft>
                <a:spcPts val="0"/>
              </a:spcAft>
              <a:buClr>
                <a:schemeClr val="dk1"/>
              </a:buClr>
              <a:buSzPts val="1600"/>
              <a:buFont typeface="Arial"/>
              <a:buNone/>
            </a:pPr>
            <a:endParaRPr sz="1600" b="0" i="1" u="none" strike="noStrike" cap="none">
              <a:solidFill>
                <a:schemeClr val="dk1"/>
              </a:solidFill>
              <a:latin typeface="Arial"/>
              <a:ea typeface="Arial"/>
              <a:cs typeface="Arial"/>
              <a:sym typeface="Arial"/>
            </a:endParaRPr>
          </a:p>
          <a:p>
            <a:pPr marL="342900" marR="0" lvl="0" indent="-342900" algn="l" rtl="0">
              <a:spcBef>
                <a:spcPts val="320"/>
              </a:spcBef>
              <a:spcAft>
                <a:spcPts val="0"/>
              </a:spcAft>
              <a:buClr>
                <a:schemeClr val="dk1"/>
              </a:buClr>
              <a:buSzPts val="1600"/>
              <a:buFont typeface="Noto Sans Symbols"/>
              <a:buChar char="➢"/>
            </a:pPr>
            <a:r>
              <a:rPr lang="en-US" sz="1600" b="0" i="0" u="none" strike="noStrike" cap="none">
                <a:solidFill>
                  <a:schemeClr val="dk1"/>
                </a:solidFill>
                <a:latin typeface="Arial"/>
                <a:ea typeface="Arial"/>
                <a:cs typeface="Arial"/>
                <a:sym typeface="Arial"/>
              </a:rPr>
              <a:t>data[</a:t>
            </a:r>
            <a:r>
              <a:rPr lang="en-US" sz="1600" b="0" i="1" u="none" strike="noStrike" cap="none">
                <a:solidFill>
                  <a:schemeClr val="dk1"/>
                </a:solidFill>
                <a:latin typeface="Arial"/>
                <a:ea typeface="Arial"/>
                <a:cs typeface="Arial"/>
                <a:sym typeface="Arial"/>
              </a:rPr>
              <a:t>"Embarked"] = data["Embarked</a:t>
            </a:r>
            <a:r>
              <a:rPr lang="en-US" sz="1600" b="0" i="1" u="none" strike="noStrike" cap="none">
                <a:solidFill>
                  <a:schemeClr val="dk1"/>
                </a:solidFill>
                <a:highlight>
                  <a:srgbClr val="FFFF00"/>
                </a:highlight>
                <a:latin typeface="Arial"/>
                <a:ea typeface="Arial"/>
                <a:cs typeface="Arial"/>
                <a:sym typeface="Arial"/>
              </a:rPr>
              <a:t>"].astype('category')</a:t>
            </a:r>
            <a:endParaRPr/>
          </a:p>
          <a:p>
            <a:pPr marL="342900" marR="0" lvl="0" indent="-342900" algn="l" rtl="0">
              <a:spcBef>
                <a:spcPts val="320"/>
              </a:spcBef>
              <a:spcAft>
                <a:spcPts val="0"/>
              </a:spcAft>
              <a:buClr>
                <a:schemeClr val="dk1"/>
              </a:buClr>
              <a:buSzPts val="1600"/>
              <a:buFont typeface="Noto Sans Symbols"/>
              <a:buChar char="➢"/>
            </a:pPr>
            <a:r>
              <a:rPr lang="en-US" sz="1600" b="0" i="0" u="none" strike="noStrike" cap="none">
                <a:solidFill>
                  <a:schemeClr val="dk1"/>
                </a:solidFill>
                <a:latin typeface="Arial"/>
                <a:ea typeface="Arial"/>
                <a:cs typeface="Arial"/>
                <a:sym typeface="Arial"/>
              </a:rPr>
              <a:t>print(data.dtypes)</a:t>
            </a:r>
            <a:endParaRPr/>
          </a:p>
          <a:p>
            <a:pPr marL="342900" marR="0" lvl="0" indent="-342900" algn="l" rtl="0">
              <a:spcBef>
                <a:spcPts val="320"/>
              </a:spcBef>
              <a:spcAft>
                <a:spcPts val="0"/>
              </a:spcAft>
              <a:buClr>
                <a:schemeClr val="dk1"/>
              </a:buClr>
              <a:buSzPts val="1600"/>
              <a:buFont typeface="Noto Sans Symbols"/>
              <a:buChar char="➢"/>
            </a:pPr>
            <a:r>
              <a:rPr lang="en-US" sz="1600" b="0" i="0" u="none" strike="noStrike" cap="none">
                <a:solidFill>
                  <a:schemeClr val="dk1"/>
                </a:solidFill>
                <a:latin typeface="Arial"/>
                <a:ea typeface="Arial"/>
                <a:cs typeface="Arial"/>
                <a:sym typeface="Arial"/>
              </a:rPr>
              <a:t>data[</a:t>
            </a:r>
            <a:r>
              <a:rPr lang="en-US" sz="1600" b="0" i="1" u="none" strike="noStrike" cap="none">
                <a:solidFill>
                  <a:schemeClr val="dk1"/>
                </a:solidFill>
                <a:latin typeface="Arial"/>
                <a:ea typeface="Arial"/>
                <a:cs typeface="Arial"/>
                <a:sym typeface="Arial"/>
              </a:rPr>
              <a:t>"Embarked_cat"] = data["Embarked"].</a:t>
            </a:r>
            <a:r>
              <a:rPr lang="en-US" sz="1600" b="0" i="1" u="none" strike="noStrike" cap="none">
                <a:solidFill>
                  <a:schemeClr val="dk1"/>
                </a:solidFill>
                <a:highlight>
                  <a:srgbClr val="FFFF00"/>
                </a:highlight>
                <a:latin typeface="Arial"/>
                <a:ea typeface="Arial"/>
                <a:cs typeface="Arial"/>
                <a:sym typeface="Arial"/>
              </a:rPr>
              <a:t>cat.codes</a:t>
            </a:r>
            <a:endParaRPr sz="1600" b="0" i="1" u="none" strike="noStrike" cap="none">
              <a:solidFill>
                <a:schemeClr val="dk1"/>
              </a:solidFill>
              <a:highlight>
                <a:srgbClr val="FFFF00"/>
              </a:highlight>
              <a:latin typeface="Arial"/>
              <a:ea typeface="Arial"/>
              <a:cs typeface="Arial"/>
              <a:sym typeface="Arial"/>
            </a:endParaRPr>
          </a:p>
          <a:p>
            <a:pPr marL="342900" marR="0" lvl="0" indent="-342900" algn="l" rtl="0">
              <a:spcBef>
                <a:spcPts val="320"/>
              </a:spcBef>
              <a:spcAft>
                <a:spcPts val="0"/>
              </a:spcAft>
              <a:buClr>
                <a:schemeClr val="dk1"/>
              </a:buClr>
              <a:buSzPts val="1600"/>
              <a:buFont typeface="Noto Sans Symbols"/>
              <a:buChar char="➢"/>
            </a:pPr>
            <a:r>
              <a:rPr lang="en-US" sz="1600" b="0" i="0" u="none" strike="noStrike" cap="none">
                <a:solidFill>
                  <a:schemeClr val="dk1"/>
                </a:solidFill>
                <a:latin typeface="Arial"/>
                <a:ea typeface="Arial"/>
                <a:cs typeface="Arial"/>
                <a:sym typeface="Arial"/>
              </a:rPr>
              <a:t>print(data.head())</a:t>
            </a:r>
            <a:endParaRPr/>
          </a:p>
          <a:p>
            <a:pPr marL="0" marR="0" lvl="0" indent="0" algn="l" rtl="0">
              <a:spcBef>
                <a:spcPts val="320"/>
              </a:spcBef>
              <a:spcAft>
                <a:spcPts val="0"/>
              </a:spcAft>
              <a:buClr>
                <a:schemeClr val="dk1"/>
              </a:buClr>
              <a:buSzPts val="1600"/>
              <a:buFont typeface="Arial"/>
              <a:buNone/>
            </a:pPr>
            <a:endParaRPr sz="1600" b="0" i="0" u="none" strike="noStrike" cap="none">
              <a:solidFill>
                <a:schemeClr val="dk1"/>
              </a:solidFill>
              <a:highlight>
                <a:srgbClr val="FFFF00"/>
              </a:highlight>
              <a:latin typeface="Arial"/>
              <a:ea typeface="Arial"/>
              <a:cs typeface="Arial"/>
              <a:sym typeface="Arial"/>
            </a:endParaRPr>
          </a:p>
          <a:p>
            <a:pPr marL="0" marR="0" lvl="0" indent="0" algn="l" rtl="0">
              <a:spcBef>
                <a:spcPts val="320"/>
              </a:spcBef>
              <a:spcAft>
                <a:spcPts val="0"/>
              </a:spcAft>
              <a:buClr>
                <a:schemeClr val="dk1"/>
              </a:buClr>
              <a:buSzPts val="1600"/>
              <a:buFont typeface="Arial"/>
              <a:buNone/>
            </a:pPr>
            <a:r>
              <a:rPr lang="en-US" sz="1600" b="0" i="1" u="none" strike="noStrike" cap="none">
                <a:solidFill>
                  <a:schemeClr val="dk1"/>
                </a:solidFill>
                <a:latin typeface="Arial"/>
                <a:ea typeface="Arial"/>
                <a:cs typeface="Arial"/>
                <a:sym typeface="Arial"/>
              </a:rPr>
              <a:t>Enter the above into the interpreter/script in order to perform label encoding on the “Embarked” category</a:t>
            </a:r>
            <a:endParaRPr/>
          </a:p>
          <a:p>
            <a:pPr marL="0" marR="0" lvl="0" indent="0" algn="l" rtl="0">
              <a:spcBef>
                <a:spcPts val="320"/>
              </a:spcBef>
              <a:spcAft>
                <a:spcPts val="0"/>
              </a:spcAft>
              <a:buClr>
                <a:schemeClr val="dk1"/>
              </a:buClr>
              <a:buSzPts val="1600"/>
              <a:buFont typeface="Arial"/>
              <a:buNone/>
            </a:pPr>
            <a:endParaRPr sz="1600" b="0" i="1" u="none" strike="noStrike" cap="none">
              <a:solidFill>
                <a:schemeClr val="dk1"/>
              </a:solidFill>
              <a:latin typeface="Arial"/>
              <a:ea typeface="Arial"/>
              <a:cs typeface="Arial"/>
              <a:sym typeface="Arial"/>
            </a:endParaRPr>
          </a:p>
          <a:p>
            <a:pPr marL="0" marR="0" lvl="0" indent="0" algn="l" rtl="0">
              <a:spcBef>
                <a:spcPts val="320"/>
              </a:spcBef>
              <a:spcAft>
                <a:spcPts val="0"/>
              </a:spcAft>
              <a:buClr>
                <a:schemeClr val="dk1"/>
              </a:buClr>
              <a:buSzPts val="1600"/>
              <a:buFont typeface="Arial"/>
              <a:buNone/>
            </a:pPr>
            <a:endParaRPr sz="1600" b="0" i="1" u="none" strike="noStrike" cap="none">
              <a:solidFill>
                <a:schemeClr val="dk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295593" y="2042399"/>
            <a:ext cx="5724207" cy="102155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2800"/>
              <a:buFont typeface="Arial"/>
              <a:buNone/>
            </a:pPr>
            <a:r>
              <a:rPr lang="en-US" sz="2800" b="1" i="0" u="none" strike="noStrike" cap="none" dirty="0">
                <a:solidFill>
                  <a:schemeClr val="lt1"/>
                </a:solidFill>
                <a:latin typeface="Arial"/>
                <a:ea typeface="Arial"/>
                <a:cs typeface="Arial"/>
                <a:sym typeface="Arial"/>
              </a:rPr>
              <a:t>FEATURE Selection</a:t>
            </a:r>
            <a:endParaRPr dirty="0"/>
          </a:p>
        </p:txBody>
      </p:sp>
      <p:sp>
        <p:nvSpPr>
          <p:cNvPr id="59" name="Shape 59"/>
          <p:cNvSpPr txBox="1">
            <a:spLocks noGrp="1"/>
          </p:cNvSpPr>
          <p:nvPr>
            <p:ph type="body" idx="1"/>
          </p:nvPr>
        </p:nvSpPr>
        <p:spPr>
          <a:xfrm>
            <a:off x="295593" y="3200400"/>
            <a:ext cx="7772400" cy="82296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rgbClr val="888888"/>
              </a:buClr>
              <a:buSzPts val="2000"/>
              <a:buFont typeface="Arial"/>
              <a:buNone/>
            </a:pPr>
            <a:endParaRPr sz="2000" b="0" i="0" u="none" strike="noStrike" cap="none">
              <a:solidFill>
                <a:srgbClr val="888888"/>
              </a:solidFill>
              <a:latin typeface="Arial"/>
              <a:ea typeface="Arial"/>
              <a:cs typeface="Arial"/>
              <a:sym typeface="Arial"/>
            </a:endParaRPr>
          </a:p>
        </p:txBody>
      </p:sp>
    </p:spTree>
    <p:extLst>
      <p:ext uri="{BB962C8B-B14F-4D97-AF65-F5344CB8AC3E}">
        <p14:creationId xmlns:p14="http://schemas.microsoft.com/office/powerpoint/2010/main" val="33046936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1717040" y="205979"/>
            <a:ext cx="6969760" cy="381850"/>
          </a:xfrm>
          <a:prstGeom prst="rect">
            <a:avLst/>
          </a:prstGeom>
          <a:noFill/>
          <a:ln>
            <a:noFill/>
          </a:ln>
        </p:spPr>
        <p:txBody>
          <a:bodyPr spcFirstLastPara="1" wrap="square" lIns="91425" tIns="45700" rIns="91425" bIns="45700" anchor="ctr" anchorCtr="0">
            <a:noAutofit/>
          </a:bodyPr>
          <a:lstStyle/>
          <a:p>
            <a:pPr algn="ctr">
              <a:buSzPts val="2520"/>
            </a:pPr>
            <a:r>
              <a:rPr lang="en-CA" sz="2520" b="1" i="0" u="none" strike="noStrike" cap="none" dirty="0">
                <a:solidFill>
                  <a:srgbClr val="136855"/>
                </a:solidFill>
                <a:latin typeface="Arial"/>
                <a:ea typeface="Arial"/>
                <a:cs typeface="Arial"/>
                <a:sym typeface="Arial"/>
              </a:rPr>
              <a:t>Feature Selection</a:t>
            </a:r>
            <a:endParaRPr sz="1400" dirty="0"/>
          </a:p>
        </p:txBody>
      </p:sp>
      <p:sp>
        <p:nvSpPr>
          <p:cNvPr id="60" name="Shape 60"/>
          <p:cNvSpPr txBox="1">
            <a:spLocks noGrp="1"/>
          </p:cNvSpPr>
          <p:nvPr>
            <p:ph type="body" idx="1"/>
          </p:nvPr>
        </p:nvSpPr>
        <p:spPr>
          <a:xfrm>
            <a:off x="1717040" y="1063229"/>
            <a:ext cx="6969760" cy="3639400"/>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CA" b="1" dirty="0"/>
              <a:t>What is Feature Selection</a:t>
            </a:r>
          </a:p>
          <a:p>
            <a:pPr lvl="1" fontAlgn="base"/>
            <a:r>
              <a:rPr lang="en-CA" dirty="0"/>
              <a:t>Feature selection is also called variable selection or attribute selection.</a:t>
            </a:r>
          </a:p>
          <a:p>
            <a:pPr lvl="1" fontAlgn="base"/>
            <a:r>
              <a:rPr lang="en-CA" dirty="0"/>
              <a:t>It is the automatic selection of attributes in your data (such as columns in tabular data) that are most relevant to the predictive modeling problem you are working on.</a:t>
            </a:r>
          </a:p>
          <a:p>
            <a:pPr lvl="1" fontAlgn="base"/>
            <a:r>
              <a:rPr lang="en-CA" i="1" dirty="0"/>
              <a:t>“feature selection… is the process of selecting a subset of relevant features for use in model construction” </a:t>
            </a:r>
            <a:r>
              <a:rPr lang="en-CA" dirty="0"/>
              <a:t>— </a:t>
            </a:r>
            <a:r>
              <a:rPr lang="en-CA" dirty="0">
                <a:solidFill>
                  <a:schemeClr val="tx1"/>
                </a:solidFill>
                <a:hlinkClick r:id="rId3"/>
              </a:rPr>
              <a:t>Feature Selection</a:t>
            </a:r>
            <a:r>
              <a:rPr lang="en-CA" dirty="0"/>
              <a:t>, Wikipedia entry.</a:t>
            </a:r>
          </a:p>
          <a:p>
            <a:pPr lvl="1" fontAlgn="base"/>
            <a:r>
              <a:rPr lang="en-CA" i="1" dirty="0"/>
              <a:t>“Feature selection is itself useful, but it mostly acts as a filter, muting out features that aren’t useful in addition to your existing features.”</a:t>
            </a:r>
            <a:r>
              <a:rPr lang="en-CA" dirty="0"/>
              <a:t>— Robert Neuhaus, in answer to “</a:t>
            </a:r>
            <a:r>
              <a:rPr lang="en-CA" dirty="0">
                <a:hlinkClick r:id="rId4"/>
              </a:rPr>
              <a:t>How valuable do you think feature selection is in machine learning?</a:t>
            </a:r>
            <a:r>
              <a:rPr lang="en-CA" dirty="0"/>
              <a:t>”</a:t>
            </a:r>
          </a:p>
          <a:p>
            <a:pPr marL="342900" lvl="0" indent="-342900">
              <a:spcBef>
                <a:spcPts val="0"/>
              </a:spcBef>
            </a:pPr>
            <a:endParaRPr sz="1600" b="0" i="0" u="none" strike="noStrike" cap="none" dirty="0">
              <a:solidFill>
                <a:schemeClr val="dk1"/>
              </a:solidFill>
              <a:latin typeface="Arial"/>
              <a:ea typeface="Arial"/>
              <a:cs typeface="Arial"/>
              <a:sym typeface="Arial"/>
            </a:endParaRPr>
          </a:p>
        </p:txBody>
      </p:sp>
      <p:sp>
        <p:nvSpPr>
          <p:cNvPr id="4" name="Shape 59">
            <a:extLst>
              <a:ext uri="{FF2B5EF4-FFF2-40B4-BE49-F238E27FC236}">
                <a16:creationId xmlns:a16="http://schemas.microsoft.com/office/drawing/2014/main" id="{5C16033F-BB03-DC47-97E1-5DBB7ABEAD82}"/>
              </a:ext>
            </a:extLst>
          </p:cNvPr>
          <p:cNvSpPr txBox="1">
            <a:spLocks/>
          </p:cNvSpPr>
          <p:nvPr/>
        </p:nvSpPr>
        <p:spPr>
          <a:xfrm>
            <a:off x="1542869" y="762000"/>
            <a:ext cx="6381931" cy="301229"/>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36855"/>
              </a:buClr>
              <a:buSzPts val="2800"/>
              <a:buFont typeface="Arial"/>
              <a:buNone/>
              <a:defRPr sz="2800" b="1" i="0" u="none" strike="noStrike" cap="none">
                <a:solidFill>
                  <a:srgbClr val="136855"/>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buSzPts val="2520"/>
            </a:pPr>
            <a:r>
              <a:rPr lang="en-CA" sz="1600" dirty="0"/>
              <a:t>Which features should you use to create a predictive model?</a:t>
            </a:r>
          </a:p>
        </p:txBody>
      </p:sp>
    </p:spTree>
    <p:extLst>
      <p:ext uri="{BB962C8B-B14F-4D97-AF65-F5344CB8AC3E}">
        <p14:creationId xmlns:p14="http://schemas.microsoft.com/office/powerpoint/2010/main" val="28759742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1717040" y="205979"/>
            <a:ext cx="6969760" cy="8572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136855"/>
              </a:buClr>
              <a:buSzPts val="2520"/>
              <a:buFont typeface="Arial"/>
              <a:buNone/>
            </a:pPr>
            <a:r>
              <a:rPr lang="en-CA" sz="2520" b="1" i="0" u="none" strike="noStrike" cap="none" dirty="0">
                <a:solidFill>
                  <a:srgbClr val="136855"/>
                </a:solidFill>
                <a:latin typeface="Arial"/>
                <a:ea typeface="Arial"/>
                <a:cs typeface="Arial"/>
                <a:sym typeface="Arial"/>
              </a:rPr>
              <a:t>Feature Selection</a:t>
            </a:r>
            <a:endParaRPr dirty="0"/>
          </a:p>
        </p:txBody>
      </p:sp>
      <p:sp>
        <p:nvSpPr>
          <p:cNvPr id="60" name="Shape 60"/>
          <p:cNvSpPr txBox="1">
            <a:spLocks noGrp="1"/>
          </p:cNvSpPr>
          <p:nvPr>
            <p:ph type="body" idx="1"/>
          </p:nvPr>
        </p:nvSpPr>
        <p:spPr>
          <a:xfrm>
            <a:off x="1717040" y="1063228"/>
            <a:ext cx="6969760" cy="3777285"/>
          </a:xfrm>
          <a:prstGeom prst="rect">
            <a:avLst/>
          </a:prstGeom>
          <a:noFill/>
          <a:ln>
            <a:noFill/>
          </a:ln>
        </p:spPr>
        <p:txBody>
          <a:bodyPr spcFirstLastPara="1" wrap="square" lIns="91425" tIns="45700" rIns="91425" bIns="45700" anchor="t" anchorCtr="0">
            <a:noAutofit/>
          </a:bodyPr>
          <a:lstStyle/>
          <a:p>
            <a:pPr marL="0" indent="0">
              <a:spcBef>
                <a:spcPts val="0"/>
              </a:spcBef>
              <a:buNone/>
            </a:pPr>
            <a:r>
              <a:rPr lang="en-CA" b="1" dirty="0"/>
              <a:t>The Problem The Feature Selection Solves</a:t>
            </a:r>
          </a:p>
          <a:p>
            <a:pPr lvl="1" fontAlgn="base"/>
            <a:r>
              <a:rPr lang="en-CA" sz="1400" dirty="0"/>
              <a:t>Feature selection methods aid you in your mission to create an accurate predictive model. They help you by choosing features that will give you as good or better accuracy whilst requiring less data.</a:t>
            </a:r>
          </a:p>
          <a:p>
            <a:pPr lvl="1" fontAlgn="base"/>
            <a:r>
              <a:rPr lang="en-CA" sz="1400" dirty="0"/>
              <a:t>Feature selection methods can be used to identify and remove unneeded, irrelevant and redundant attributes from data that do not contribute to the accuracy of a predictive model or may in fact decrease the accuracy of the model.</a:t>
            </a:r>
          </a:p>
          <a:p>
            <a:pPr lvl="1" fontAlgn="base"/>
            <a:r>
              <a:rPr lang="en-CA" sz="1400" dirty="0"/>
              <a:t>Fewer attributes is desirable because it reduces the complexity of the model, and a simpler model is simpler to understand and explain.</a:t>
            </a:r>
          </a:p>
          <a:p>
            <a:pPr lvl="1" fontAlgn="base"/>
            <a:r>
              <a:rPr lang="en-CA" sz="1400" i="1" dirty="0"/>
              <a:t>“The objective of variable selection is three-fold: improving the prediction performance of the predictors, providing faster and more cost-effective predictors, and providing a better understanding of the underlying process that generated the data.”</a:t>
            </a:r>
            <a:r>
              <a:rPr lang="en-CA" sz="1400" dirty="0"/>
              <a:t>— Guyon and </a:t>
            </a:r>
            <a:r>
              <a:rPr lang="en-CA" sz="1400" dirty="0" err="1"/>
              <a:t>Elisseeff</a:t>
            </a:r>
            <a:r>
              <a:rPr lang="en-CA" sz="1400" dirty="0"/>
              <a:t> in “</a:t>
            </a:r>
            <a:r>
              <a:rPr lang="en-CA" sz="1400" dirty="0">
                <a:hlinkClick r:id="rId3"/>
              </a:rPr>
              <a:t>An Introduction to Variable and Feature Selection</a:t>
            </a:r>
            <a:r>
              <a:rPr lang="en-CA" dirty="0"/>
              <a:t>”</a:t>
            </a:r>
          </a:p>
          <a:p>
            <a:pPr marL="342900" lvl="0" indent="-342900">
              <a:spcBef>
                <a:spcPts val="0"/>
              </a:spcBef>
            </a:pPr>
            <a:endParaRPr sz="16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9521366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1717040" y="205979"/>
            <a:ext cx="6969760" cy="8572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136855"/>
              </a:buClr>
              <a:buSzPts val="2520"/>
              <a:buFont typeface="Arial"/>
              <a:buNone/>
            </a:pPr>
            <a:r>
              <a:rPr lang="en-CA" sz="2520" b="1" i="0" u="none" strike="noStrike" cap="none" dirty="0">
                <a:solidFill>
                  <a:srgbClr val="136855"/>
                </a:solidFill>
                <a:latin typeface="Arial"/>
                <a:ea typeface="Arial"/>
                <a:cs typeface="Arial"/>
                <a:sym typeface="Arial"/>
              </a:rPr>
              <a:t>Feature Selection Algorithms</a:t>
            </a:r>
            <a:endParaRPr dirty="0"/>
          </a:p>
        </p:txBody>
      </p:sp>
      <p:sp>
        <p:nvSpPr>
          <p:cNvPr id="60" name="Shape 60"/>
          <p:cNvSpPr txBox="1">
            <a:spLocks noGrp="1"/>
          </p:cNvSpPr>
          <p:nvPr>
            <p:ph type="body" idx="1"/>
          </p:nvPr>
        </p:nvSpPr>
        <p:spPr>
          <a:xfrm>
            <a:off x="1717040" y="1063228"/>
            <a:ext cx="6969760" cy="3777285"/>
          </a:xfrm>
          <a:prstGeom prst="rect">
            <a:avLst/>
          </a:prstGeom>
          <a:noFill/>
          <a:ln>
            <a:noFill/>
          </a:ln>
        </p:spPr>
        <p:txBody>
          <a:bodyPr spcFirstLastPara="1" wrap="square" lIns="91425" tIns="45700" rIns="91425" bIns="45700" anchor="t" anchorCtr="0">
            <a:noAutofit/>
          </a:bodyPr>
          <a:lstStyle/>
          <a:p>
            <a:pPr fontAlgn="base"/>
            <a:r>
              <a:rPr lang="en-CA" b="1" dirty="0"/>
              <a:t>Filter Methods: </a:t>
            </a:r>
            <a:r>
              <a:rPr lang="en-CA" dirty="0"/>
              <a:t>Filter feature selection methods apply a statistical measure to assign a scoring to each feature. The features are ranked by the score and either selected to be kept or removed from the dataset. The methods are often univariate and consider the feature independently, or with regard to the dependent variable.</a:t>
            </a:r>
          </a:p>
          <a:p>
            <a:pPr lvl="1" fontAlgn="base"/>
            <a:r>
              <a:rPr lang="en-CA" dirty="0"/>
              <a:t>Some examples of some filter methods include the Chi squared test, information gain, correlation coefficient scores and </a:t>
            </a:r>
            <a:r>
              <a:rPr lang="en-CA" b="1" dirty="0"/>
              <a:t>Variance Threshold</a:t>
            </a:r>
            <a:r>
              <a:rPr lang="en-CA" dirty="0"/>
              <a:t>.</a:t>
            </a:r>
          </a:p>
          <a:p>
            <a:pPr marL="0" indent="0">
              <a:spcBef>
                <a:spcPts val="0"/>
              </a:spcBef>
              <a:buNone/>
            </a:pPr>
            <a:endParaRPr lang="en-CA" b="1" dirty="0"/>
          </a:p>
          <a:p>
            <a:pPr marL="342900" lvl="0" indent="-342900">
              <a:spcBef>
                <a:spcPts val="0"/>
              </a:spcBef>
            </a:pPr>
            <a:endParaRPr sz="16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726448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295593" y="2042399"/>
            <a:ext cx="5724207" cy="102155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2800"/>
              <a:buFont typeface="Arial"/>
              <a:buNone/>
            </a:pPr>
            <a:r>
              <a:rPr lang="en-US" sz="2800" b="1" i="0" u="none" strike="noStrike" cap="none">
                <a:solidFill>
                  <a:schemeClr val="lt1"/>
                </a:solidFill>
                <a:latin typeface="Arial"/>
                <a:ea typeface="Arial"/>
                <a:cs typeface="Arial"/>
                <a:sym typeface="Arial"/>
              </a:rPr>
              <a:t>FEATURE ENGINEERING</a:t>
            </a:r>
            <a:endParaRPr/>
          </a:p>
        </p:txBody>
      </p:sp>
      <p:sp>
        <p:nvSpPr>
          <p:cNvPr id="59" name="Shape 59"/>
          <p:cNvSpPr txBox="1">
            <a:spLocks noGrp="1"/>
          </p:cNvSpPr>
          <p:nvPr>
            <p:ph type="body" idx="1"/>
          </p:nvPr>
        </p:nvSpPr>
        <p:spPr>
          <a:xfrm>
            <a:off x="295593" y="3200400"/>
            <a:ext cx="7772400" cy="82296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rgbClr val="888888"/>
              </a:buClr>
              <a:buSzPts val="2000"/>
              <a:buFont typeface="Arial"/>
              <a:buNone/>
            </a:pPr>
            <a:endParaRPr sz="2000" b="0" i="0" u="none" strike="noStrike" cap="none">
              <a:solidFill>
                <a:srgbClr val="888888"/>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1717040" y="205979"/>
            <a:ext cx="6969760" cy="8572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136855"/>
              </a:buClr>
              <a:buSzPts val="2520"/>
              <a:buFont typeface="Arial"/>
              <a:buNone/>
            </a:pPr>
            <a:r>
              <a:rPr lang="en-CA" sz="2520" b="1" i="0" u="none" strike="noStrike" cap="none" dirty="0">
                <a:solidFill>
                  <a:srgbClr val="136855"/>
                </a:solidFill>
                <a:latin typeface="Arial"/>
                <a:ea typeface="Arial"/>
                <a:cs typeface="Arial"/>
                <a:sym typeface="Arial"/>
              </a:rPr>
              <a:t>Feature Selection Algorithms</a:t>
            </a:r>
            <a:endParaRPr dirty="0"/>
          </a:p>
        </p:txBody>
      </p:sp>
      <p:sp>
        <p:nvSpPr>
          <p:cNvPr id="60" name="Shape 60"/>
          <p:cNvSpPr txBox="1">
            <a:spLocks noGrp="1"/>
          </p:cNvSpPr>
          <p:nvPr>
            <p:ph type="body" idx="1"/>
          </p:nvPr>
        </p:nvSpPr>
        <p:spPr>
          <a:xfrm>
            <a:off x="1717040" y="1063228"/>
            <a:ext cx="6969760" cy="3777285"/>
          </a:xfrm>
          <a:prstGeom prst="rect">
            <a:avLst/>
          </a:prstGeom>
          <a:noFill/>
          <a:ln>
            <a:noFill/>
          </a:ln>
        </p:spPr>
        <p:txBody>
          <a:bodyPr spcFirstLastPara="1" wrap="square" lIns="91425" tIns="45700" rIns="91425" bIns="45700" anchor="t" anchorCtr="0">
            <a:noAutofit/>
          </a:bodyPr>
          <a:lstStyle/>
          <a:p>
            <a:pPr fontAlgn="base"/>
            <a:r>
              <a:rPr lang="en-CA" b="1" dirty="0"/>
              <a:t>Wrapper Methods: </a:t>
            </a:r>
            <a:r>
              <a:rPr lang="en-CA" dirty="0"/>
              <a:t>Wrapper methods consider the selection of a set of features as a search problem, where different combinations are prepared, evaluated and compared to other combinations. A predictive model us used to evaluate a combination of features and assign a score based on model accuracy.</a:t>
            </a:r>
          </a:p>
          <a:p>
            <a:pPr lvl="1" fontAlgn="base"/>
            <a:r>
              <a:rPr lang="en-CA" dirty="0"/>
              <a:t>The search process may be methodical such as a best-first search; it may be stochastic such as a random hill-climbing algorithm, or it may use heuristics, like forward and backward passes to add and remove features.</a:t>
            </a:r>
          </a:p>
          <a:p>
            <a:pPr lvl="1" fontAlgn="base"/>
            <a:r>
              <a:rPr lang="en-CA" dirty="0"/>
              <a:t>An example if a wrapper method is the </a:t>
            </a:r>
            <a:r>
              <a:rPr lang="en-CA" b="1" dirty="0"/>
              <a:t>recursive feature elimination algorithm</a:t>
            </a:r>
            <a:r>
              <a:rPr lang="en-CA" dirty="0"/>
              <a:t>.</a:t>
            </a:r>
          </a:p>
          <a:p>
            <a:pPr marL="0" lvl="0" indent="0">
              <a:spcBef>
                <a:spcPts val="0"/>
              </a:spcBef>
              <a:buNone/>
            </a:pPr>
            <a:endParaRPr sz="16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7781693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1717040" y="205979"/>
            <a:ext cx="6969760" cy="8572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136855"/>
              </a:buClr>
              <a:buSzPts val="2520"/>
              <a:buFont typeface="Arial"/>
              <a:buNone/>
            </a:pPr>
            <a:r>
              <a:rPr lang="en-CA" sz="2520" b="1" i="0" u="none" strike="noStrike" cap="none" dirty="0">
                <a:solidFill>
                  <a:srgbClr val="136855"/>
                </a:solidFill>
                <a:latin typeface="Arial"/>
                <a:ea typeface="Arial"/>
                <a:cs typeface="Arial"/>
                <a:sym typeface="Arial"/>
              </a:rPr>
              <a:t>Feature Selection Algorithms</a:t>
            </a:r>
            <a:endParaRPr dirty="0"/>
          </a:p>
        </p:txBody>
      </p:sp>
      <p:sp>
        <p:nvSpPr>
          <p:cNvPr id="60" name="Shape 60"/>
          <p:cNvSpPr txBox="1">
            <a:spLocks noGrp="1"/>
          </p:cNvSpPr>
          <p:nvPr>
            <p:ph type="body" idx="1"/>
          </p:nvPr>
        </p:nvSpPr>
        <p:spPr>
          <a:xfrm>
            <a:off x="1717040" y="1063228"/>
            <a:ext cx="6969760" cy="3777285"/>
          </a:xfrm>
          <a:prstGeom prst="rect">
            <a:avLst/>
          </a:prstGeom>
          <a:noFill/>
          <a:ln>
            <a:noFill/>
          </a:ln>
        </p:spPr>
        <p:txBody>
          <a:bodyPr spcFirstLastPara="1" wrap="square" lIns="91425" tIns="45700" rIns="91425" bIns="45700" anchor="t" anchorCtr="0">
            <a:noAutofit/>
          </a:bodyPr>
          <a:lstStyle/>
          <a:p>
            <a:pPr fontAlgn="base"/>
            <a:r>
              <a:rPr lang="en-CA" b="1" dirty="0"/>
              <a:t>Embedded Methods: </a:t>
            </a:r>
            <a:r>
              <a:rPr lang="en-CA" dirty="0"/>
              <a:t>Embedded methods learn which features best contribute to the accuracy of the model while the model is being created. The most common type of embedded feature selection methods are regularization methods.</a:t>
            </a:r>
          </a:p>
          <a:p>
            <a:pPr lvl="1" fontAlgn="base"/>
            <a:r>
              <a:rPr lang="en-CA" dirty="0"/>
              <a:t>Regularization methods are also called penalization methods that introduce additional constraints into the optimization of a predictive algorithm (such as a regression algorithm) that bias the model toward lower complexity (fewer coefficients).</a:t>
            </a:r>
          </a:p>
          <a:p>
            <a:pPr lvl="1" fontAlgn="base"/>
            <a:r>
              <a:rPr lang="en-CA" dirty="0"/>
              <a:t>Examples of regularization algorithms are the LASSO, Elastic Net and Ridge Regression.</a:t>
            </a:r>
          </a:p>
          <a:p>
            <a:pPr marL="0" lvl="0" indent="0">
              <a:spcBef>
                <a:spcPts val="0"/>
              </a:spcBef>
              <a:buNone/>
            </a:pPr>
            <a:endParaRPr sz="16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6878423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Shape 164"/>
          <p:cNvSpPr txBox="1">
            <a:spLocks noGrp="1"/>
          </p:cNvSpPr>
          <p:nvPr>
            <p:ph type="title"/>
          </p:nvPr>
        </p:nvSpPr>
        <p:spPr>
          <a:xfrm>
            <a:off x="1717040" y="205979"/>
            <a:ext cx="6969760" cy="8572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136855"/>
              </a:buClr>
              <a:buSzPts val="2800"/>
              <a:buFont typeface="Arial"/>
              <a:buNone/>
            </a:pPr>
            <a:r>
              <a:rPr lang="en-US" sz="2800" b="1" i="0" u="none" strike="noStrike" cap="none">
                <a:solidFill>
                  <a:srgbClr val="136855"/>
                </a:solidFill>
                <a:latin typeface="Arial"/>
                <a:ea typeface="Arial"/>
                <a:cs typeface="Arial"/>
                <a:sym typeface="Arial"/>
              </a:rPr>
              <a:t>Discussion and Lab</a:t>
            </a:r>
            <a:endParaRPr/>
          </a:p>
        </p:txBody>
      </p:sp>
      <p:sp>
        <p:nvSpPr>
          <p:cNvPr id="165" name="Shape 165"/>
          <p:cNvSpPr txBox="1">
            <a:spLocks noGrp="1"/>
          </p:cNvSpPr>
          <p:nvPr>
            <p:ph type="body" idx="1"/>
          </p:nvPr>
        </p:nvSpPr>
        <p:spPr>
          <a:xfrm>
            <a:off x="1717040" y="1200151"/>
            <a:ext cx="6969760" cy="3394472"/>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1600"/>
              <a:buFont typeface="Arial"/>
              <a:buChar char="•"/>
            </a:pPr>
            <a:r>
              <a:rPr lang="en-US" sz="1600" b="0" i="1" u="none" strike="noStrike" cap="none">
                <a:solidFill>
                  <a:schemeClr val="dk1"/>
                </a:solidFill>
                <a:latin typeface="Arial"/>
                <a:ea typeface="Arial"/>
                <a:cs typeface="Arial"/>
                <a:sym typeface="Arial"/>
              </a:rPr>
              <a:t>Use the method df.column.value_counts(dropna=False) to find the missing values for the columns of the Titanic Dataset</a:t>
            </a:r>
            <a:endParaRPr/>
          </a:p>
          <a:p>
            <a:pPr marL="342900" marR="0" lvl="0" indent="-342900" algn="l" rtl="0">
              <a:spcBef>
                <a:spcPts val="320"/>
              </a:spcBef>
              <a:spcAft>
                <a:spcPts val="0"/>
              </a:spcAft>
              <a:buClr>
                <a:schemeClr val="dk1"/>
              </a:buClr>
              <a:buSzPts val="1600"/>
              <a:buFont typeface="Arial"/>
              <a:buChar char="•"/>
            </a:pPr>
            <a:r>
              <a:rPr lang="en-US" sz="1600" b="0" i="1" u="none" strike="noStrike" cap="none">
                <a:solidFill>
                  <a:schemeClr val="dk1"/>
                </a:solidFill>
                <a:latin typeface="Arial"/>
                <a:ea typeface="Arial"/>
                <a:cs typeface="Arial"/>
                <a:sym typeface="Arial"/>
              </a:rPr>
              <a:t>Apply the plotting techniques and other commands presented in this chapter to determine how best to deal with the missing values in the Titanic Dataset</a:t>
            </a:r>
            <a:endParaRPr/>
          </a:p>
          <a:p>
            <a:pPr marL="342900" marR="0" lvl="0" indent="-342900" algn="l" rtl="0">
              <a:spcBef>
                <a:spcPts val="320"/>
              </a:spcBef>
              <a:spcAft>
                <a:spcPts val="0"/>
              </a:spcAft>
              <a:buClr>
                <a:schemeClr val="dk1"/>
              </a:buClr>
              <a:buSzPts val="1600"/>
              <a:buFont typeface="Arial"/>
              <a:buChar char="•"/>
            </a:pPr>
            <a:r>
              <a:rPr lang="en-US" sz="1600" b="0" i="1" u="none" strike="noStrike" cap="none">
                <a:solidFill>
                  <a:schemeClr val="dk1"/>
                </a:solidFill>
                <a:latin typeface="Arial"/>
                <a:ea typeface="Arial"/>
                <a:cs typeface="Arial"/>
                <a:sym typeface="Arial"/>
              </a:rPr>
              <a:t>Replace the missing values with the appropriate method</a:t>
            </a:r>
            <a:endParaRPr/>
          </a:p>
          <a:p>
            <a:pPr marL="342900" marR="0" lvl="0" indent="-342900" algn="l" rtl="0">
              <a:spcBef>
                <a:spcPts val="320"/>
              </a:spcBef>
              <a:spcAft>
                <a:spcPts val="0"/>
              </a:spcAft>
              <a:buClr>
                <a:schemeClr val="dk1"/>
              </a:buClr>
              <a:buSzPts val="1600"/>
              <a:buFont typeface="Arial"/>
              <a:buChar char="•"/>
            </a:pPr>
            <a:r>
              <a:rPr lang="en-US" sz="1600" b="0" i="1" u="none" strike="noStrike" cap="none">
                <a:solidFill>
                  <a:schemeClr val="dk1"/>
                </a:solidFill>
                <a:latin typeface="Arial"/>
                <a:ea typeface="Arial"/>
                <a:cs typeface="Arial"/>
                <a:sym typeface="Arial"/>
              </a:rPr>
              <a:t>Support and explain the reasoning behind your choice for each column using at least 1 graphical method for each column, where appropriate, as well as the info() and describe() methods where appropriate</a:t>
            </a:r>
            <a:endParaRPr/>
          </a:p>
          <a:p>
            <a:pPr marL="342900" marR="0" lvl="0" indent="-342900" algn="l" rtl="0">
              <a:spcBef>
                <a:spcPts val="320"/>
              </a:spcBef>
              <a:spcAft>
                <a:spcPts val="0"/>
              </a:spcAft>
              <a:buClr>
                <a:schemeClr val="dk1"/>
              </a:buClr>
              <a:buSzPts val="1600"/>
              <a:buFont typeface="Arial"/>
              <a:buChar char="•"/>
            </a:pPr>
            <a:r>
              <a:rPr lang="en-US" sz="1600" b="0" i="1" u="none" strike="noStrike" cap="none">
                <a:solidFill>
                  <a:schemeClr val="dk1"/>
                </a:solidFill>
                <a:latin typeface="Arial"/>
                <a:ea typeface="Arial"/>
                <a:cs typeface="Arial"/>
                <a:sym typeface="Arial"/>
              </a:rPr>
              <a:t>Please hand in your work as part of the assignment at the end of the class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295593" y="2042399"/>
            <a:ext cx="5724207" cy="102155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2800"/>
              <a:buFont typeface="Arial"/>
              <a:buNone/>
            </a:pPr>
            <a:r>
              <a:rPr lang="en-US" sz="2800" b="1" i="0" u="none" strike="noStrike" cap="none">
                <a:solidFill>
                  <a:schemeClr val="lt1"/>
                </a:solidFill>
                <a:latin typeface="Arial"/>
                <a:ea typeface="Arial"/>
                <a:cs typeface="Arial"/>
                <a:sym typeface="Arial"/>
              </a:rPr>
              <a:t>APPENDIX</a:t>
            </a:r>
            <a:endParaRPr/>
          </a:p>
        </p:txBody>
      </p:sp>
      <p:sp>
        <p:nvSpPr>
          <p:cNvPr id="310" name="Shape 310"/>
          <p:cNvSpPr txBox="1">
            <a:spLocks noGrp="1"/>
          </p:cNvSpPr>
          <p:nvPr>
            <p:ph type="body" idx="1"/>
          </p:nvPr>
        </p:nvSpPr>
        <p:spPr>
          <a:xfrm>
            <a:off x="295593" y="3200400"/>
            <a:ext cx="7772400" cy="82296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rgbClr val="888888"/>
              </a:buClr>
              <a:buSzPts val="2000"/>
              <a:buFont typeface="Arial"/>
              <a:buNone/>
            </a:pPr>
            <a:endParaRPr sz="2000" b="0" i="0" u="none" strike="noStrike" cap="none">
              <a:solidFill>
                <a:srgbClr val="888888"/>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Shape 196"/>
          <p:cNvSpPr txBox="1">
            <a:spLocks noGrp="1"/>
          </p:cNvSpPr>
          <p:nvPr>
            <p:ph type="title"/>
          </p:nvPr>
        </p:nvSpPr>
        <p:spPr>
          <a:xfrm>
            <a:off x="1606972" y="-23374"/>
            <a:ext cx="6969760" cy="8572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136855"/>
              </a:buClr>
              <a:buSzPts val="2800"/>
              <a:buFont typeface="Arial"/>
              <a:buNone/>
            </a:pPr>
            <a:r>
              <a:rPr lang="en-US" sz="2800" b="1" i="0" u="none" strike="noStrike" cap="none">
                <a:solidFill>
                  <a:srgbClr val="136855"/>
                </a:solidFill>
                <a:latin typeface="Arial"/>
                <a:ea typeface="Arial"/>
                <a:cs typeface="Arial"/>
                <a:sym typeface="Arial"/>
              </a:rPr>
              <a:t>Gritty Cleaning</a:t>
            </a:r>
            <a:endParaRPr/>
          </a:p>
        </p:txBody>
      </p:sp>
      <p:sp>
        <p:nvSpPr>
          <p:cNvPr id="197" name="Shape 197"/>
          <p:cNvSpPr txBox="1">
            <a:spLocks noGrp="1"/>
          </p:cNvSpPr>
          <p:nvPr>
            <p:ph type="body" idx="1"/>
          </p:nvPr>
        </p:nvSpPr>
        <p:spPr>
          <a:xfrm>
            <a:off x="1708277" y="634604"/>
            <a:ext cx="6969760" cy="4508896"/>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0"/>
              </a:spcBef>
              <a:spcAft>
                <a:spcPts val="0"/>
              </a:spcAft>
              <a:buClr>
                <a:schemeClr val="dk1"/>
              </a:buClr>
              <a:buSzPts val="1480"/>
              <a:buFont typeface="Arial"/>
              <a:buNone/>
            </a:pPr>
            <a:r>
              <a:rPr lang="en-US" sz="1480" b="0" i="0" u="none" strike="noStrike" cap="none">
                <a:solidFill>
                  <a:schemeClr val="dk1"/>
                </a:solidFill>
                <a:latin typeface="Arial"/>
                <a:ea typeface="Arial"/>
                <a:cs typeface="Arial"/>
                <a:sym typeface="Arial"/>
              </a:rPr>
              <a:t>If you expect the data type of a column to be numeric (int or float), but instead it is of type object, this typically means that there is a non numeric value in the column. This could also be a sign of bad data. </a:t>
            </a:r>
            <a:endParaRPr/>
          </a:p>
          <a:p>
            <a:pPr marL="0" marR="0" lvl="0" indent="0" algn="l" rtl="0">
              <a:lnSpc>
                <a:spcPct val="80000"/>
              </a:lnSpc>
              <a:spcBef>
                <a:spcPts val="296"/>
              </a:spcBef>
              <a:spcAft>
                <a:spcPts val="0"/>
              </a:spcAft>
              <a:buClr>
                <a:schemeClr val="dk1"/>
              </a:buClr>
              <a:buSzPts val="1480"/>
              <a:buFont typeface="Arial"/>
              <a:buNone/>
            </a:pPr>
            <a:endParaRPr sz="1480" b="0" i="0" u="none" strike="noStrike" cap="none">
              <a:solidFill>
                <a:schemeClr val="dk1"/>
              </a:solidFill>
              <a:latin typeface="Arial"/>
              <a:ea typeface="Arial"/>
              <a:cs typeface="Arial"/>
              <a:sym typeface="Arial"/>
            </a:endParaRPr>
          </a:p>
          <a:p>
            <a:pPr marL="0" marR="0" lvl="0" indent="0" algn="l" rtl="0">
              <a:lnSpc>
                <a:spcPct val="80000"/>
              </a:lnSpc>
              <a:spcBef>
                <a:spcPts val="296"/>
              </a:spcBef>
              <a:spcAft>
                <a:spcPts val="0"/>
              </a:spcAft>
              <a:buClr>
                <a:schemeClr val="dk1"/>
              </a:buClr>
              <a:buSzPts val="1480"/>
              <a:buFont typeface="Arial"/>
              <a:buNone/>
            </a:pPr>
            <a:r>
              <a:rPr lang="en-US" sz="1480" b="0" i="0" u="none" strike="noStrike" cap="none">
                <a:solidFill>
                  <a:schemeClr val="dk1"/>
                </a:solidFill>
                <a:latin typeface="Arial"/>
                <a:ea typeface="Arial"/>
                <a:cs typeface="Arial"/>
                <a:sym typeface="Arial"/>
              </a:rPr>
              <a:t>Take a look at the Fare-bad column in the Titanic dataset:</a:t>
            </a:r>
            <a:endParaRPr/>
          </a:p>
          <a:p>
            <a:pPr marL="0" marR="0" lvl="0" indent="0" algn="l" rtl="0">
              <a:lnSpc>
                <a:spcPct val="80000"/>
              </a:lnSpc>
              <a:spcBef>
                <a:spcPts val="296"/>
              </a:spcBef>
              <a:spcAft>
                <a:spcPts val="0"/>
              </a:spcAft>
              <a:buClr>
                <a:schemeClr val="dk1"/>
              </a:buClr>
              <a:buSzPts val="1480"/>
              <a:buFont typeface="Arial"/>
              <a:buNone/>
            </a:pPr>
            <a:endParaRPr sz="1480" b="0" i="0" u="none" strike="noStrike" cap="none">
              <a:solidFill>
                <a:schemeClr val="dk1"/>
              </a:solidFill>
              <a:latin typeface="Arial"/>
              <a:ea typeface="Arial"/>
              <a:cs typeface="Arial"/>
              <a:sym typeface="Arial"/>
            </a:endParaRPr>
          </a:p>
          <a:p>
            <a:pPr marL="342900" marR="0" lvl="0" indent="-342900" algn="l" rtl="0">
              <a:lnSpc>
                <a:spcPct val="80000"/>
              </a:lnSpc>
              <a:spcBef>
                <a:spcPts val="296"/>
              </a:spcBef>
              <a:spcAft>
                <a:spcPts val="0"/>
              </a:spcAft>
              <a:buClr>
                <a:schemeClr val="dk1"/>
              </a:buClr>
              <a:buSzPts val="1480"/>
              <a:buFont typeface="Noto Sans Symbols"/>
              <a:buChar char="➢"/>
            </a:pPr>
            <a:r>
              <a:rPr lang="en-US" sz="1480" b="0" i="0" u="none" strike="noStrike" cap="none">
                <a:solidFill>
                  <a:schemeClr val="dk1"/>
                </a:solidFill>
                <a:latin typeface="Arial"/>
                <a:ea typeface="Arial"/>
                <a:cs typeface="Arial"/>
                <a:sym typeface="Arial"/>
              </a:rPr>
              <a:t>data['Fare-bad'][:20]</a:t>
            </a:r>
            <a:endParaRPr/>
          </a:p>
          <a:p>
            <a:pPr marL="342900" marR="0" lvl="0" indent="-342900" algn="l" rtl="0">
              <a:lnSpc>
                <a:spcPct val="80000"/>
              </a:lnSpc>
              <a:spcBef>
                <a:spcPts val="296"/>
              </a:spcBef>
              <a:spcAft>
                <a:spcPts val="0"/>
              </a:spcAft>
              <a:buClr>
                <a:schemeClr val="dk1"/>
              </a:buClr>
              <a:buSzPts val="1480"/>
              <a:buFont typeface="Noto Sans Symbols"/>
              <a:buChar char="➢"/>
            </a:pPr>
            <a:r>
              <a:rPr lang="en-US" sz="1480" b="0" i="0" u="none" strike="noStrike" cap="none">
                <a:solidFill>
                  <a:schemeClr val="dk1"/>
                </a:solidFill>
                <a:latin typeface="Arial"/>
                <a:ea typeface="Arial"/>
                <a:cs typeface="Arial"/>
                <a:sym typeface="Arial"/>
              </a:rPr>
              <a:t>type(data['Fare-bad'][16])</a:t>
            </a:r>
            <a:endParaRPr/>
          </a:p>
          <a:p>
            <a:pPr marL="342900" marR="0" lvl="0" indent="-342900" algn="l" rtl="0">
              <a:lnSpc>
                <a:spcPct val="80000"/>
              </a:lnSpc>
              <a:spcBef>
                <a:spcPts val="296"/>
              </a:spcBef>
              <a:spcAft>
                <a:spcPts val="0"/>
              </a:spcAft>
              <a:buClr>
                <a:schemeClr val="dk1"/>
              </a:buClr>
              <a:buSzPts val="1480"/>
              <a:buFont typeface="Noto Sans Symbols"/>
              <a:buChar char="➢"/>
            </a:pPr>
            <a:r>
              <a:rPr lang="en-US" sz="1480" b="0" i="0" u="none" strike="noStrike" cap="none">
                <a:solidFill>
                  <a:schemeClr val="dk1"/>
                </a:solidFill>
                <a:latin typeface="Arial"/>
                <a:ea typeface="Arial"/>
                <a:cs typeface="Arial"/>
                <a:sym typeface="Arial"/>
              </a:rPr>
              <a:t>data.info()</a:t>
            </a:r>
            <a:endParaRPr/>
          </a:p>
          <a:p>
            <a:pPr marL="342900" marR="0" lvl="0" indent="-248920" algn="l" rtl="0">
              <a:lnSpc>
                <a:spcPct val="80000"/>
              </a:lnSpc>
              <a:spcBef>
                <a:spcPts val="296"/>
              </a:spcBef>
              <a:spcAft>
                <a:spcPts val="0"/>
              </a:spcAft>
              <a:buClr>
                <a:schemeClr val="dk1"/>
              </a:buClr>
              <a:buSzPts val="1480"/>
              <a:buFont typeface="Noto Sans Symbols"/>
              <a:buNone/>
            </a:pPr>
            <a:endParaRPr sz="1480" b="0" i="0" u="none" strike="noStrike" cap="none">
              <a:solidFill>
                <a:schemeClr val="dk1"/>
              </a:solidFill>
              <a:latin typeface="Arial"/>
              <a:ea typeface="Arial"/>
              <a:cs typeface="Arial"/>
              <a:sym typeface="Arial"/>
            </a:endParaRPr>
          </a:p>
          <a:p>
            <a:pPr marL="0" marR="0" lvl="0" indent="0" algn="l" rtl="0">
              <a:lnSpc>
                <a:spcPct val="80000"/>
              </a:lnSpc>
              <a:spcBef>
                <a:spcPts val="296"/>
              </a:spcBef>
              <a:spcAft>
                <a:spcPts val="0"/>
              </a:spcAft>
              <a:buClr>
                <a:schemeClr val="dk1"/>
              </a:buClr>
              <a:buSzPts val="1480"/>
              <a:buFont typeface="Arial"/>
              <a:buNone/>
            </a:pPr>
            <a:r>
              <a:rPr lang="en-US" sz="1480" b="0" i="0" u="none" strike="noStrike" cap="none">
                <a:solidFill>
                  <a:schemeClr val="dk1"/>
                </a:solidFill>
                <a:latin typeface="Arial"/>
                <a:ea typeface="Arial"/>
                <a:cs typeface="Arial"/>
                <a:sym typeface="Arial"/>
              </a:rPr>
              <a:t>Notice that the data type of the Fare-bad column is “object”. This is because a “$” in row 16 causes that value to be read as a string. Use the to_numeric method:</a:t>
            </a:r>
            <a:endParaRPr/>
          </a:p>
          <a:p>
            <a:pPr marL="0" marR="0" lvl="0" indent="0" algn="l" rtl="0">
              <a:lnSpc>
                <a:spcPct val="80000"/>
              </a:lnSpc>
              <a:spcBef>
                <a:spcPts val="296"/>
              </a:spcBef>
              <a:spcAft>
                <a:spcPts val="0"/>
              </a:spcAft>
              <a:buClr>
                <a:schemeClr val="dk1"/>
              </a:buClr>
              <a:buSzPts val="1480"/>
              <a:buFont typeface="Arial"/>
              <a:buNone/>
            </a:pPr>
            <a:endParaRPr sz="1480" b="0" i="0" u="none" strike="noStrike" cap="none">
              <a:solidFill>
                <a:schemeClr val="dk1"/>
              </a:solidFill>
              <a:latin typeface="Arial"/>
              <a:ea typeface="Arial"/>
              <a:cs typeface="Arial"/>
              <a:sym typeface="Arial"/>
            </a:endParaRPr>
          </a:p>
          <a:p>
            <a:pPr marL="342900" marR="0" lvl="0" indent="-342900" algn="l" rtl="0">
              <a:lnSpc>
                <a:spcPct val="80000"/>
              </a:lnSpc>
              <a:spcBef>
                <a:spcPts val="296"/>
              </a:spcBef>
              <a:spcAft>
                <a:spcPts val="0"/>
              </a:spcAft>
              <a:buClr>
                <a:schemeClr val="dk1"/>
              </a:buClr>
              <a:buSzPts val="1480"/>
              <a:buFont typeface="Noto Sans Symbols"/>
              <a:buChar char="➢"/>
            </a:pPr>
            <a:r>
              <a:rPr lang="en-US" sz="1480" b="0" i="0" u="none" strike="noStrike" cap="none">
                <a:solidFill>
                  <a:schemeClr val="dk1"/>
                </a:solidFill>
                <a:latin typeface="Arial"/>
                <a:ea typeface="Arial"/>
                <a:cs typeface="Arial"/>
                <a:sym typeface="Arial"/>
              </a:rPr>
              <a:t>data['Fare-bad'] = pd.</a:t>
            </a:r>
            <a:r>
              <a:rPr lang="en-US" sz="1480" b="0" i="0" u="none" strike="noStrike" cap="none">
                <a:solidFill>
                  <a:schemeClr val="dk1"/>
                </a:solidFill>
                <a:highlight>
                  <a:srgbClr val="FFFF00"/>
                </a:highlight>
                <a:latin typeface="Arial"/>
                <a:ea typeface="Arial"/>
                <a:cs typeface="Arial"/>
                <a:sym typeface="Arial"/>
              </a:rPr>
              <a:t>to_numeric</a:t>
            </a:r>
            <a:r>
              <a:rPr lang="en-US" sz="1480" b="0" i="0" u="none" strike="noStrike" cap="none">
                <a:solidFill>
                  <a:schemeClr val="dk1"/>
                </a:solidFill>
                <a:latin typeface="Arial"/>
                <a:ea typeface="Arial"/>
                <a:cs typeface="Arial"/>
                <a:sym typeface="Arial"/>
              </a:rPr>
              <a:t>(data['Fare-bad'], </a:t>
            </a:r>
            <a:r>
              <a:rPr lang="en-US" sz="1480" b="0" i="0" u="none" strike="noStrike" cap="none">
                <a:solidFill>
                  <a:schemeClr val="dk1"/>
                </a:solidFill>
                <a:highlight>
                  <a:srgbClr val="FFFF00"/>
                </a:highlight>
                <a:latin typeface="Arial"/>
                <a:ea typeface="Arial"/>
                <a:cs typeface="Arial"/>
                <a:sym typeface="Arial"/>
              </a:rPr>
              <a:t>errors = 'coerce</a:t>
            </a:r>
            <a:r>
              <a:rPr lang="en-US" sz="1480" b="0" i="0" u="none" strike="noStrike" cap="none">
                <a:solidFill>
                  <a:schemeClr val="dk1"/>
                </a:solidFill>
                <a:latin typeface="Arial"/>
                <a:ea typeface="Arial"/>
                <a:cs typeface="Arial"/>
                <a:sym typeface="Arial"/>
              </a:rPr>
              <a:t>’)</a:t>
            </a:r>
            <a:endParaRPr/>
          </a:p>
          <a:p>
            <a:pPr marL="342900" marR="0" lvl="0" indent="-342900" algn="l" rtl="0">
              <a:lnSpc>
                <a:spcPct val="80000"/>
              </a:lnSpc>
              <a:spcBef>
                <a:spcPts val="296"/>
              </a:spcBef>
              <a:spcAft>
                <a:spcPts val="0"/>
              </a:spcAft>
              <a:buClr>
                <a:schemeClr val="dk1"/>
              </a:buClr>
              <a:buSzPts val="1480"/>
              <a:buFont typeface="Noto Sans Symbols"/>
              <a:buChar char="➢"/>
            </a:pPr>
            <a:r>
              <a:rPr lang="en-US" sz="1480" b="0" i="0" u="none" strike="noStrike" cap="none">
                <a:solidFill>
                  <a:schemeClr val="dk1"/>
                </a:solidFill>
                <a:latin typeface="Arial"/>
                <a:ea typeface="Arial"/>
                <a:cs typeface="Arial"/>
                <a:sym typeface="Arial"/>
              </a:rPr>
              <a:t>data['Fare-bad'][:20]</a:t>
            </a:r>
            <a:endParaRPr/>
          </a:p>
          <a:p>
            <a:pPr marL="342900" marR="0" lvl="0" indent="-342900" algn="l" rtl="0">
              <a:lnSpc>
                <a:spcPct val="80000"/>
              </a:lnSpc>
              <a:spcBef>
                <a:spcPts val="296"/>
              </a:spcBef>
              <a:spcAft>
                <a:spcPts val="0"/>
              </a:spcAft>
              <a:buClr>
                <a:schemeClr val="dk1"/>
              </a:buClr>
              <a:buSzPts val="1480"/>
              <a:buFont typeface="Noto Sans Symbols"/>
              <a:buChar char="➢"/>
            </a:pPr>
            <a:r>
              <a:rPr lang="en-US" sz="1480" b="0" i="0" u="none" strike="noStrike" cap="none">
                <a:solidFill>
                  <a:schemeClr val="dk1"/>
                </a:solidFill>
                <a:latin typeface="Arial"/>
                <a:ea typeface="Arial"/>
                <a:cs typeface="Arial"/>
                <a:sym typeface="Arial"/>
              </a:rPr>
              <a:t>data.info()</a:t>
            </a:r>
            <a:endParaRPr/>
          </a:p>
          <a:p>
            <a:pPr marL="342900" marR="0" lvl="0" indent="-248920" algn="l" rtl="0">
              <a:lnSpc>
                <a:spcPct val="80000"/>
              </a:lnSpc>
              <a:spcBef>
                <a:spcPts val="296"/>
              </a:spcBef>
              <a:spcAft>
                <a:spcPts val="0"/>
              </a:spcAft>
              <a:buClr>
                <a:schemeClr val="dk1"/>
              </a:buClr>
              <a:buSzPts val="1480"/>
              <a:buFont typeface="Noto Sans Symbols"/>
              <a:buNone/>
            </a:pPr>
            <a:endParaRPr sz="1480" b="0" i="0" u="none" strike="noStrike" cap="none">
              <a:solidFill>
                <a:schemeClr val="dk1"/>
              </a:solidFill>
              <a:latin typeface="Arial"/>
              <a:ea typeface="Arial"/>
              <a:cs typeface="Arial"/>
              <a:sym typeface="Arial"/>
            </a:endParaRPr>
          </a:p>
          <a:p>
            <a:pPr marL="0" marR="0" lvl="0" indent="0" algn="l" rtl="0">
              <a:lnSpc>
                <a:spcPct val="80000"/>
              </a:lnSpc>
              <a:spcBef>
                <a:spcPts val="296"/>
              </a:spcBef>
              <a:spcAft>
                <a:spcPts val="0"/>
              </a:spcAft>
              <a:buClr>
                <a:schemeClr val="dk1"/>
              </a:buClr>
              <a:buSzPts val="1480"/>
              <a:buFont typeface="Arial"/>
              <a:buNone/>
            </a:pPr>
            <a:r>
              <a:rPr lang="en-US" sz="1480" b="0" i="0" u="none" strike="noStrike" cap="none">
                <a:solidFill>
                  <a:schemeClr val="dk1"/>
                </a:solidFill>
                <a:latin typeface="Arial"/>
                <a:ea typeface="Arial"/>
                <a:cs typeface="Arial"/>
                <a:sym typeface="Arial"/>
              </a:rPr>
              <a:t>What does the coerce keyword do? Do you think this is bad data?</a:t>
            </a:r>
            <a:endParaRPr/>
          </a:p>
          <a:p>
            <a:pPr marL="0" marR="0" lvl="0" indent="0" algn="l" rtl="0">
              <a:lnSpc>
                <a:spcPct val="80000"/>
              </a:lnSpc>
              <a:spcBef>
                <a:spcPts val="296"/>
              </a:spcBef>
              <a:spcAft>
                <a:spcPts val="0"/>
              </a:spcAft>
              <a:buClr>
                <a:schemeClr val="dk1"/>
              </a:buClr>
              <a:buSzPts val="1480"/>
              <a:buFont typeface="Arial"/>
              <a:buNone/>
            </a:pPr>
            <a:endParaRPr sz="1480" b="0" i="0" u="none" strike="noStrike" cap="none">
              <a:solidFill>
                <a:schemeClr val="dk1"/>
              </a:solidFill>
              <a:latin typeface="Arial"/>
              <a:ea typeface="Arial"/>
              <a:cs typeface="Arial"/>
              <a:sym typeface="Arial"/>
            </a:endParaRPr>
          </a:p>
          <a:p>
            <a:pPr marL="0" marR="0" lvl="0" indent="0" algn="l" rtl="0">
              <a:lnSpc>
                <a:spcPct val="80000"/>
              </a:lnSpc>
              <a:spcBef>
                <a:spcPts val="296"/>
              </a:spcBef>
              <a:spcAft>
                <a:spcPts val="0"/>
              </a:spcAft>
              <a:buClr>
                <a:schemeClr val="dk1"/>
              </a:buClr>
              <a:buSzPts val="1480"/>
              <a:buFont typeface="Arial"/>
              <a:buNone/>
            </a:pPr>
            <a:endParaRPr sz="1480" b="0" i="0" u="none" strike="noStrike" cap="none">
              <a:solidFill>
                <a:schemeClr val="dk1"/>
              </a:solidFill>
              <a:latin typeface="Arial"/>
              <a:ea typeface="Arial"/>
              <a:cs typeface="Arial"/>
              <a:sym typeface="Arial"/>
            </a:endParaRPr>
          </a:p>
          <a:p>
            <a:pPr marL="0" marR="0" lvl="0" indent="0" algn="l" rtl="0">
              <a:lnSpc>
                <a:spcPct val="80000"/>
              </a:lnSpc>
              <a:spcBef>
                <a:spcPts val="296"/>
              </a:spcBef>
              <a:spcAft>
                <a:spcPts val="0"/>
              </a:spcAft>
              <a:buClr>
                <a:schemeClr val="dk1"/>
              </a:buClr>
              <a:buSzPts val="1480"/>
              <a:buFont typeface="Arial"/>
              <a:buNone/>
            </a:pPr>
            <a:endParaRPr sz="1480" b="0" i="0" u="none" strike="noStrike" cap="none">
              <a:solidFill>
                <a:schemeClr val="dk1"/>
              </a:solidFill>
              <a:latin typeface="Arial"/>
              <a:ea typeface="Arial"/>
              <a:cs typeface="Arial"/>
              <a:sym typeface="Arial"/>
            </a:endParaRPr>
          </a:p>
        </p:txBody>
      </p:sp>
      <p:sp>
        <p:nvSpPr>
          <p:cNvPr id="198" name="Shape 198"/>
          <p:cNvSpPr/>
          <p:nvPr/>
        </p:nvSpPr>
        <p:spPr>
          <a:xfrm>
            <a:off x="1647317" y="634604"/>
            <a:ext cx="6889071"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xfrm>
            <a:off x="1606973" y="0"/>
            <a:ext cx="6969760" cy="8572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136855"/>
              </a:buClr>
              <a:buSzPts val="2520"/>
              <a:buFont typeface="Arial"/>
              <a:buNone/>
            </a:pPr>
            <a:r>
              <a:rPr lang="en-US" sz="2520" b="1" i="0" u="none" strike="noStrike" cap="none" dirty="0">
                <a:solidFill>
                  <a:srgbClr val="136855"/>
                </a:solidFill>
                <a:latin typeface="Arial"/>
                <a:ea typeface="Arial"/>
                <a:cs typeface="Arial"/>
                <a:sym typeface="Arial"/>
              </a:rPr>
              <a:t>Gritty Cleaning – Using Regular Expressions</a:t>
            </a:r>
            <a:endParaRPr dirty="0"/>
          </a:p>
        </p:txBody>
      </p:sp>
      <p:sp>
        <p:nvSpPr>
          <p:cNvPr id="204" name="Shape 204"/>
          <p:cNvSpPr txBox="1">
            <a:spLocks noGrp="1"/>
          </p:cNvSpPr>
          <p:nvPr>
            <p:ph type="body" idx="1"/>
          </p:nvPr>
        </p:nvSpPr>
        <p:spPr>
          <a:xfrm>
            <a:off x="1606973" y="1001984"/>
            <a:ext cx="6969760" cy="388789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600"/>
              <a:buFont typeface="Arial"/>
              <a:buNone/>
            </a:pPr>
            <a:r>
              <a:rPr lang="en-US" sz="1600" b="0" i="0" u="none" strike="noStrike" cap="none" dirty="0">
                <a:solidFill>
                  <a:schemeClr val="dk1"/>
                </a:solidFill>
                <a:latin typeface="Arial"/>
                <a:ea typeface="Arial"/>
                <a:cs typeface="Arial"/>
                <a:sym typeface="Arial"/>
              </a:rPr>
              <a:t>A $ causes good numerical data to appear as type string and mixed data to appear as type object when uploaded to Python. Instead of replacing this with ‘</a:t>
            </a:r>
            <a:r>
              <a:rPr lang="en-US" sz="1600" b="0" i="0" u="none" strike="noStrike" cap="none" dirty="0" err="1">
                <a:solidFill>
                  <a:schemeClr val="dk1"/>
                </a:solidFill>
                <a:latin typeface="Arial"/>
                <a:ea typeface="Arial"/>
                <a:cs typeface="Arial"/>
                <a:sym typeface="Arial"/>
              </a:rPr>
              <a:t>NaN</a:t>
            </a:r>
            <a:r>
              <a:rPr lang="en-US" sz="1600" b="0" i="0" u="none" strike="noStrike" cap="none" dirty="0">
                <a:solidFill>
                  <a:schemeClr val="dk1"/>
                </a:solidFill>
                <a:latin typeface="Arial"/>
                <a:ea typeface="Arial"/>
                <a:cs typeface="Arial"/>
                <a:sym typeface="Arial"/>
              </a:rPr>
              <a:t>’, we can use regular expressions in Python to remove the ‘$’ and salvage our numerical data.</a:t>
            </a:r>
            <a:endParaRPr dirty="0"/>
          </a:p>
          <a:p>
            <a:pPr marL="0" marR="0" lvl="0" indent="0" algn="l" rtl="0">
              <a:spcBef>
                <a:spcPts val="320"/>
              </a:spcBef>
              <a:spcAft>
                <a:spcPts val="0"/>
              </a:spcAft>
              <a:buClr>
                <a:schemeClr val="dk1"/>
              </a:buClr>
              <a:buSzPts val="1600"/>
              <a:buFont typeface="Arial"/>
              <a:buNone/>
            </a:pPr>
            <a:endParaRPr sz="1600" b="0" i="0" u="none" strike="noStrike" cap="none" dirty="0">
              <a:solidFill>
                <a:schemeClr val="dk1"/>
              </a:solidFill>
              <a:latin typeface="Arial"/>
              <a:ea typeface="Arial"/>
              <a:cs typeface="Arial"/>
              <a:sym typeface="Arial"/>
            </a:endParaRPr>
          </a:p>
          <a:p>
            <a:pPr marL="342900" marR="0" lvl="0" indent="-342900" algn="l" rtl="0">
              <a:spcBef>
                <a:spcPts val="320"/>
              </a:spcBef>
              <a:spcAft>
                <a:spcPts val="0"/>
              </a:spcAft>
              <a:buClr>
                <a:schemeClr val="dk1"/>
              </a:buClr>
              <a:buSzPts val="1600"/>
              <a:buFont typeface="Noto Sans Symbols"/>
              <a:buChar char="➢"/>
            </a:pPr>
            <a:r>
              <a:rPr lang="en-US" sz="1600" b="0" i="0" u="none" strike="noStrike" cap="none" dirty="0">
                <a:solidFill>
                  <a:schemeClr val="dk1"/>
                </a:solidFill>
                <a:highlight>
                  <a:srgbClr val="FFFF00"/>
                </a:highlight>
                <a:latin typeface="Arial"/>
                <a:ea typeface="Arial"/>
                <a:cs typeface="Arial"/>
                <a:sym typeface="Arial"/>
              </a:rPr>
              <a:t>Import re</a:t>
            </a:r>
            <a:endParaRPr dirty="0"/>
          </a:p>
          <a:p>
            <a:pPr marL="342900" marR="0" lvl="0" indent="-342900" algn="l" rtl="0">
              <a:spcBef>
                <a:spcPts val="320"/>
              </a:spcBef>
              <a:spcAft>
                <a:spcPts val="0"/>
              </a:spcAft>
              <a:buClr>
                <a:schemeClr val="dk1"/>
              </a:buClr>
              <a:buSzPts val="1600"/>
              <a:buFont typeface="Noto Sans Symbols"/>
              <a:buChar char="➢"/>
            </a:pPr>
            <a:r>
              <a:rPr lang="en-US" sz="1600" b="0" i="0" u="none" strike="noStrike" cap="none" dirty="0">
                <a:solidFill>
                  <a:schemeClr val="dk1"/>
                </a:solidFill>
                <a:latin typeface="Arial"/>
                <a:ea typeface="Arial"/>
                <a:cs typeface="Arial"/>
                <a:sym typeface="Arial"/>
              </a:rPr>
              <a:t>pattern = </a:t>
            </a:r>
            <a:r>
              <a:rPr lang="en-US" sz="1600" b="0" i="0" u="none" strike="noStrike" cap="none" dirty="0" err="1">
                <a:solidFill>
                  <a:schemeClr val="dk1"/>
                </a:solidFill>
                <a:latin typeface="Arial"/>
                <a:ea typeface="Arial"/>
                <a:cs typeface="Arial"/>
                <a:sym typeface="Arial"/>
              </a:rPr>
              <a:t>re.</a:t>
            </a:r>
            <a:r>
              <a:rPr lang="en-US" sz="1600" b="0" i="0" u="none" strike="noStrike" cap="none" dirty="0" err="1">
                <a:solidFill>
                  <a:schemeClr val="dk1"/>
                </a:solidFill>
                <a:highlight>
                  <a:srgbClr val="FFFF00"/>
                </a:highlight>
                <a:latin typeface="Arial"/>
                <a:ea typeface="Arial"/>
                <a:cs typeface="Arial"/>
                <a:sym typeface="Arial"/>
              </a:rPr>
              <a:t>compile</a:t>
            </a:r>
            <a:r>
              <a:rPr lang="en-US" sz="1600" b="0" i="0" u="none" strike="noStrike" cap="none" dirty="0">
                <a:solidFill>
                  <a:schemeClr val="dk1"/>
                </a:solidFill>
                <a:latin typeface="Arial"/>
                <a:ea typeface="Arial"/>
                <a:cs typeface="Arial"/>
                <a:sym typeface="Arial"/>
              </a:rPr>
              <a:t>('\$\d*\.\d{2}’)</a:t>
            </a:r>
            <a:endParaRPr dirty="0"/>
          </a:p>
          <a:p>
            <a:pPr marL="0" marR="0" lvl="0" indent="0" algn="l" rtl="0">
              <a:spcBef>
                <a:spcPts val="320"/>
              </a:spcBef>
              <a:spcAft>
                <a:spcPts val="0"/>
              </a:spcAft>
              <a:buClr>
                <a:schemeClr val="dk1"/>
              </a:buClr>
              <a:buSzPts val="1600"/>
              <a:buFont typeface="Arial"/>
              <a:buNone/>
            </a:pPr>
            <a:endParaRPr sz="1600" b="0" i="0" u="none" strike="noStrike" cap="none" dirty="0">
              <a:solidFill>
                <a:schemeClr val="dk1"/>
              </a:solidFill>
              <a:latin typeface="Arial"/>
              <a:ea typeface="Arial"/>
              <a:cs typeface="Arial"/>
              <a:sym typeface="Arial"/>
            </a:endParaRPr>
          </a:p>
          <a:p>
            <a:pPr marL="0" marR="0" lvl="0" indent="0" algn="l" rtl="0">
              <a:spcBef>
                <a:spcPts val="320"/>
              </a:spcBef>
              <a:spcAft>
                <a:spcPts val="0"/>
              </a:spcAft>
              <a:buClr>
                <a:schemeClr val="dk1"/>
              </a:buClr>
              <a:buSzPts val="1600"/>
              <a:buFont typeface="Arial"/>
              <a:buNone/>
            </a:pPr>
            <a:r>
              <a:rPr lang="en-US" sz="1600" b="0" i="0" u="none" strike="noStrike" cap="none" dirty="0">
                <a:solidFill>
                  <a:schemeClr val="dk1"/>
                </a:solidFill>
                <a:latin typeface="Arial"/>
                <a:ea typeface="Arial"/>
                <a:cs typeface="Arial"/>
                <a:sym typeface="Arial"/>
              </a:rPr>
              <a:t>The re package in Python has a number of functions for pattern matching and string manipulation that are very useful in Python. Compile creates a pattern object that can be used for matching strings to a pattern that is described as an argument</a:t>
            </a:r>
            <a:endParaRPr dirty="0"/>
          </a:p>
          <a:p>
            <a:pPr marL="342900" marR="0" lvl="0" indent="-241300" algn="l" rtl="0">
              <a:spcBef>
                <a:spcPts val="320"/>
              </a:spcBef>
              <a:spcAft>
                <a:spcPts val="0"/>
              </a:spcAft>
              <a:buClr>
                <a:schemeClr val="dk1"/>
              </a:buClr>
              <a:buSzPts val="1600"/>
              <a:buFont typeface="Noto Sans Symbols"/>
              <a:buNone/>
            </a:pPr>
            <a:endParaRPr sz="1600" b="0" i="0" u="none" strike="noStrike" cap="none" dirty="0">
              <a:solidFill>
                <a:schemeClr val="dk1"/>
              </a:solidFill>
              <a:latin typeface="Arial"/>
              <a:ea typeface="Arial"/>
              <a:cs typeface="Arial"/>
              <a:sym typeface="Arial"/>
            </a:endParaRPr>
          </a:p>
        </p:txBody>
      </p:sp>
      <p:sp>
        <p:nvSpPr>
          <p:cNvPr id="205" name="Shape 205"/>
          <p:cNvSpPr/>
          <p:nvPr/>
        </p:nvSpPr>
        <p:spPr>
          <a:xfrm>
            <a:off x="1687662" y="2945931"/>
            <a:ext cx="6889071"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Shape 210"/>
          <p:cNvSpPr txBox="1">
            <a:spLocks noGrp="1"/>
          </p:cNvSpPr>
          <p:nvPr>
            <p:ph type="title"/>
          </p:nvPr>
        </p:nvSpPr>
        <p:spPr>
          <a:xfrm>
            <a:off x="1606973" y="-222646"/>
            <a:ext cx="6969760" cy="8572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136855"/>
              </a:buClr>
              <a:buSzPts val="2800"/>
              <a:buFont typeface="Arial"/>
              <a:buNone/>
            </a:pPr>
            <a:r>
              <a:rPr lang="en-US" sz="2800" b="1" i="0" u="none" strike="noStrike" cap="none">
                <a:solidFill>
                  <a:srgbClr val="136855"/>
                </a:solidFill>
                <a:latin typeface="Arial"/>
                <a:ea typeface="Arial"/>
                <a:cs typeface="Arial"/>
                <a:sym typeface="Arial"/>
              </a:rPr>
              <a:t>Gritty Cleaning</a:t>
            </a:r>
            <a:endParaRPr/>
          </a:p>
        </p:txBody>
      </p:sp>
      <p:sp>
        <p:nvSpPr>
          <p:cNvPr id="211" name="Shape 211"/>
          <p:cNvSpPr txBox="1">
            <a:spLocks noGrp="1"/>
          </p:cNvSpPr>
          <p:nvPr>
            <p:ph type="body" idx="1"/>
          </p:nvPr>
        </p:nvSpPr>
        <p:spPr>
          <a:xfrm>
            <a:off x="1606973" y="430106"/>
            <a:ext cx="6969760" cy="311599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A $ causes good numerical data to appear as type string and mixed data to appear as type object when uploaded to Python. Instead of replacing this with ‘NaN’, we can use regular expressions in Python to remove the ‘$’ and salvage our numerical data.</a:t>
            </a:r>
            <a:endParaRPr/>
          </a:p>
          <a:p>
            <a:pPr marL="0" marR="0" lvl="0" indent="0" algn="l" rtl="0">
              <a:spcBef>
                <a:spcPts val="320"/>
              </a:spcBef>
              <a:spcAft>
                <a:spcPts val="0"/>
              </a:spcAft>
              <a:buClr>
                <a:schemeClr val="dk1"/>
              </a:buClr>
              <a:buSzPts val="1600"/>
              <a:buFont typeface="Arial"/>
              <a:buNone/>
            </a:pPr>
            <a:endParaRPr sz="1600" b="0" i="0" u="none" strike="noStrike" cap="none">
              <a:solidFill>
                <a:schemeClr val="dk1"/>
              </a:solidFill>
              <a:latin typeface="Arial"/>
              <a:ea typeface="Arial"/>
              <a:cs typeface="Arial"/>
              <a:sym typeface="Arial"/>
            </a:endParaRPr>
          </a:p>
          <a:p>
            <a:pPr marL="342900" marR="0" lvl="0" indent="-342900" algn="l" rtl="0">
              <a:spcBef>
                <a:spcPts val="320"/>
              </a:spcBef>
              <a:spcAft>
                <a:spcPts val="0"/>
              </a:spcAft>
              <a:buClr>
                <a:schemeClr val="dk1"/>
              </a:buClr>
              <a:buSzPts val="1600"/>
              <a:buFont typeface="Noto Sans Symbols"/>
              <a:buChar char="➢"/>
            </a:pPr>
            <a:r>
              <a:rPr lang="en-US" sz="1600" b="0" i="0" u="none" strike="noStrike" cap="none">
                <a:solidFill>
                  <a:schemeClr val="dk1"/>
                </a:solidFill>
                <a:latin typeface="Arial"/>
                <a:ea typeface="Arial"/>
                <a:cs typeface="Arial"/>
                <a:sym typeface="Arial"/>
              </a:rPr>
              <a:t>Import re</a:t>
            </a:r>
            <a:endParaRPr/>
          </a:p>
          <a:p>
            <a:pPr marL="342900" marR="0" lvl="0" indent="-342900" algn="l" rtl="0">
              <a:spcBef>
                <a:spcPts val="320"/>
              </a:spcBef>
              <a:spcAft>
                <a:spcPts val="0"/>
              </a:spcAft>
              <a:buClr>
                <a:schemeClr val="dk1"/>
              </a:buClr>
              <a:buSzPts val="1600"/>
              <a:buFont typeface="Noto Sans Symbols"/>
              <a:buChar char="➢"/>
            </a:pPr>
            <a:r>
              <a:rPr lang="en-US" sz="1600" b="0" i="0" u="none" strike="noStrike" cap="none">
                <a:solidFill>
                  <a:schemeClr val="dk1"/>
                </a:solidFill>
                <a:latin typeface="Arial"/>
                <a:ea typeface="Arial"/>
                <a:cs typeface="Arial"/>
                <a:sym typeface="Arial"/>
              </a:rPr>
              <a:t>pattern = re.compile('\</a:t>
            </a:r>
            <a:r>
              <a:rPr lang="en-US" sz="1600" b="0" i="0" u="none" strike="noStrike" cap="none">
                <a:solidFill>
                  <a:schemeClr val="dk1"/>
                </a:solidFill>
                <a:highlight>
                  <a:srgbClr val="FFFF00"/>
                </a:highlight>
                <a:latin typeface="Arial"/>
                <a:ea typeface="Arial"/>
                <a:cs typeface="Arial"/>
                <a:sym typeface="Arial"/>
              </a:rPr>
              <a:t>$</a:t>
            </a:r>
            <a:r>
              <a:rPr lang="en-US" sz="1600" b="0" i="0" u="none" strike="noStrike" cap="none">
                <a:solidFill>
                  <a:schemeClr val="dk1"/>
                </a:solidFill>
                <a:latin typeface="Arial"/>
                <a:ea typeface="Arial"/>
                <a:cs typeface="Arial"/>
                <a:sym typeface="Arial"/>
              </a:rPr>
              <a:t>\d*\.\d{2}’)</a:t>
            </a:r>
            <a:endParaRPr/>
          </a:p>
          <a:p>
            <a:pPr marL="342900" marR="0" lvl="0" indent="-241300" algn="l" rtl="0">
              <a:spcBef>
                <a:spcPts val="320"/>
              </a:spcBef>
              <a:spcAft>
                <a:spcPts val="0"/>
              </a:spcAft>
              <a:buClr>
                <a:schemeClr val="dk1"/>
              </a:buClr>
              <a:buSzPts val="1600"/>
              <a:buFont typeface="Noto Sans Symbols"/>
              <a:buNone/>
            </a:pPr>
            <a:endParaRPr sz="1600" b="0" i="0" u="none" strike="noStrike" cap="none">
              <a:solidFill>
                <a:schemeClr val="dk1"/>
              </a:solidFill>
              <a:latin typeface="Arial"/>
              <a:ea typeface="Arial"/>
              <a:cs typeface="Arial"/>
              <a:sym typeface="Arial"/>
            </a:endParaRPr>
          </a:p>
          <a:p>
            <a:pPr marL="0" marR="0" lvl="0" indent="0" algn="l" rtl="0">
              <a:spcBef>
                <a:spcPts val="32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The \$ matches a dollar sign at the string position where it is placed. (If the dollar sign appears without the escape character it is a direction to match from the end of the string)</a:t>
            </a:r>
            <a:endParaRPr/>
          </a:p>
          <a:p>
            <a:pPr marL="342900" marR="0" lvl="0" indent="-241300" algn="l" rtl="0">
              <a:spcBef>
                <a:spcPts val="320"/>
              </a:spcBef>
              <a:spcAft>
                <a:spcPts val="0"/>
              </a:spcAft>
              <a:buClr>
                <a:schemeClr val="dk1"/>
              </a:buClr>
              <a:buSzPts val="1600"/>
              <a:buFont typeface="Noto Sans Symbols"/>
              <a:buNone/>
            </a:pPr>
            <a:endParaRPr sz="1600" b="0" i="0" u="none" strike="noStrike" cap="none">
              <a:solidFill>
                <a:schemeClr val="dk1"/>
              </a:solidFill>
              <a:latin typeface="Arial"/>
              <a:ea typeface="Arial"/>
              <a:cs typeface="Arial"/>
              <a:sym typeface="Arial"/>
            </a:endParaRPr>
          </a:p>
        </p:txBody>
      </p:sp>
      <p:sp>
        <p:nvSpPr>
          <p:cNvPr id="212" name="Shape 212"/>
          <p:cNvSpPr/>
          <p:nvPr/>
        </p:nvSpPr>
        <p:spPr>
          <a:xfrm>
            <a:off x="1687662" y="2945931"/>
            <a:ext cx="6889071"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Shape 217"/>
          <p:cNvSpPr txBox="1">
            <a:spLocks noGrp="1"/>
          </p:cNvSpPr>
          <p:nvPr>
            <p:ph type="title"/>
          </p:nvPr>
        </p:nvSpPr>
        <p:spPr>
          <a:xfrm>
            <a:off x="1606973" y="-222646"/>
            <a:ext cx="6969760" cy="8572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136855"/>
              </a:buClr>
              <a:buSzPts val="2800"/>
              <a:buFont typeface="Arial"/>
              <a:buNone/>
            </a:pPr>
            <a:r>
              <a:rPr lang="en-US" sz="2800" b="1" i="0" u="none" strike="noStrike" cap="none">
                <a:solidFill>
                  <a:srgbClr val="136855"/>
                </a:solidFill>
                <a:latin typeface="Arial"/>
                <a:ea typeface="Arial"/>
                <a:cs typeface="Arial"/>
                <a:sym typeface="Arial"/>
              </a:rPr>
              <a:t>Gritty Cleaning</a:t>
            </a:r>
            <a:endParaRPr/>
          </a:p>
        </p:txBody>
      </p:sp>
      <p:sp>
        <p:nvSpPr>
          <p:cNvPr id="218" name="Shape 218"/>
          <p:cNvSpPr txBox="1">
            <a:spLocks noGrp="1"/>
          </p:cNvSpPr>
          <p:nvPr>
            <p:ph type="body" idx="1"/>
          </p:nvPr>
        </p:nvSpPr>
        <p:spPr>
          <a:xfrm>
            <a:off x="1606973" y="430106"/>
            <a:ext cx="6969760" cy="311599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A $ causes good numerical data to appear as type string and mixed data to appear as type object when uploaded to Python. Instead of replacing this with ‘NaN’, we can use regular expressions in Python to remove the ‘$’ and salvage our numerical data.</a:t>
            </a:r>
            <a:endParaRPr/>
          </a:p>
          <a:p>
            <a:pPr marL="0" marR="0" lvl="0" indent="0" algn="l" rtl="0">
              <a:spcBef>
                <a:spcPts val="320"/>
              </a:spcBef>
              <a:spcAft>
                <a:spcPts val="0"/>
              </a:spcAft>
              <a:buClr>
                <a:schemeClr val="dk1"/>
              </a:buClr>
              <a:buSzPts val="1600"/>
              <a:buFont typeface="Arial"/>
              <a:buNone/>
            </a:pPr>
            <a:endParaRPr sz="1600" b="0" i="0" u="none" strike="noStrike" cap="none">
              <a:solidFill>
                <a:schemeClr val="dk1"/>
              </a:solidFill>
              <a:latin typeface="Arial"/>
              <a:ea typeface="Arial"/>
              <a:cs typeface="Arial"/>
              <a:sym typeface="Arial"/>
            </a:endParaRPr>
          </a:p>
          <a:p>
            <a:pPr marL="342900" marR="0" lvl="0" indent="-342900" algn="l" rtl="0">
              <a:spcBef>
                <a:spcPts val="320"/>
              </a:spcBef>
              <a:spcAft>
                <a:spcPts val="0"/>
              </a:spcAft>
              <a:buClr>
                <a:schemeClr val="dk1"/>
              </a:buClr>
              <a:buSzPts val="1600"/>
              <a:buFont typeface="Noto Sans Symbols"/>
              <a:buChar char="➢"/>
            </a:pPr>
            <a:r>
              <a:rPr lang="en-US" sz="1600" b="0" i="0" u="none" strike="noStrike" cap="none">
                <a:solidFill>
                  <a:schemeClr val="dk1"/>
                </a:solidFill>
                <a:latin typeface="Arial"/>
                <a:ea typeface="Arial"/>
                <a:cs typeface="Arial"/>
                <a:sym typeface="Arial"/>
              </a:rPr>
              <a:t>Import re</a:t>
            </a:r>
            <a:endParaRPr/>
          </a:p>
          <a:p>
            <a:pPr marL="342900" marR="0" lvl="0" indent="-342900" algn="l" rtl="0">
              <a:spcBef>
                <a:spcPts val="320"/>
              </a:spcBef>
              <a:spcAft>
                <a:spcPts val="0"/>
              </a:spcAft>
              <a:buClr>
                <a:schemeClr val="dk1"/>
              </a:buClr>
              <a:buSzPts val="1600"/>
              <a:buFont typeface="Noto Sans Symbols"/>
              <a:buChar char="➢"/>
            </a:pPr>
            <a:r>
              <a:rPr lang="en-US" sz="1600" b="0" i="0" u="none" strike="noStrike" cap="none">
                <a:solidFill>
                  <a:schemeClr val="dk1"/>
                </a:solidFill>
                <a:latin typeface="Arial"/>
                <a:ea typeface="Arial"/>
                <a:cs typeface="Arial"/>
                <a:sym typeface="Arial"/>
              </a:rPr>
              <a:t>pattern = re.compile('\$</a:t>
            </a:r>
            <a:r>
              <a:rPr lang="en-US" sz="1600" b="0" i="0" u="none" strike="noStrike" cap="none">
                <a:solidFill>
                  <a:schemeClr val="dk1"/>
                </a:solidFill>
                <a:highlight>
                  <a:srgbClr val="FFFF00"/>
                </a:highlight>
                <a:latin typeface="Arial"/>
                <a:ea typeface="Arial"/>
                <a:cs typeface="Arial"/>
                <a:sym typeface="Arial"/>
              </a:rPr>
              <a:t>\d*</a:t>
            </a:r>
            <a:r>
              <a:rPr lang="en-US" sz="1600" b="0" i="0" u="none" strike="noStrike" cap="none">
                <a:solidFill>
                  <a:schemeClr val="dk1"/>
                </a:solidFill>
                <a:latin typeface="Arial"/>
                <a:ea typeface="Arial"/>
                <a:cs typeface="Arial"/>
                <a:sym typeface="Arial"/>
              </a:rPr>
              <a:t>\.\d{2}’)</a:t>
            </a:r>
            <a:endParaRPr/>
          </a:p>
          <a:p>
            <a:pPr marL="342900" marR="0" lvl="0" indent="-241300" algn="l" rtl="0">
              <a:spcBef>
                <a:spcPts val="320"/>
              </a:spcBef>
              <a:spcAft>
                <a:spcPts val="0"/>
              </a:spcAft>
              <a:buClr>
                <a:schemeClr val="dk1"/>
              </a:buClr>
              <a:buSzPts val="1600"/>
              <a:buFont typeface="Noto Sans Symbols"/>
              <a:buNone/>
            </a:pPr>
            <a:endParaRPr sz="1600" b="0" i="0" u="none" strike="noStrike" cap="none">
              <a:solidFill>
                <a:schemeClr val="dk1"/>
              </a:solidFill>
              <a:latin typeface="Arial"/>
              <a:ea typeface="Arial"/>
              <a:cs typeface="Arial"/>
              <a:sym typeface="Arial"/>
            </a:endParaRPr>
          </a:p>
          <a:p>
            <a:pPr marL="0" marR="0" lvl="0" indent="0" algn="l" rtl="0">
              <a:spcBef>
                <a:spcPts val="32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The \d* matches any number of digits</a:t>
            </a:r>
            <a:endParaRPr sz="1600" b="0" i="0" u="none" strike="noStrike" cap="none">
              <a:solidFill>
                <a:schemeClr val="dk1"/>
              </a:solidFill>
              <a:latin typeface="Arial"/>
              <a:ea typeface="Arial"/>
              <a:cs typeface="Arial"/>
              <a:sym typeface="Arial"/>
            </a:endParaRPr>
          </a:p>
        </p:txBody>
      </p:sp>
      <p:sp>
        <p:nvSpPr>
          <p:cNvPr id="219" name="Shape 219"/>
          <p:cNvSpPr/>
          <p:nvPr/>
        </p:nvSpPr>
        <p:spPr>
          <a:xfrm>
            <a:off x="1687662" y="2945931"/>
            <a:ext cx="6889071"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Shape 224"/>
          <p:cNvSpPr txBox="1">
            <a:spLocks noGrp="1"/>
          </p:cNvSpPr>
          <p:nvPr>
            <p:ph type="title"/>
          </p:nvPr>
        </p:nvSpPr>
        <p:spPr>
          <a:xfrm>
            <a:off x="1606973" y="-222646"/>
            <a:ext cx="6969760" cy="8572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136855"/>
              </a:buClr>
              <a:buSzPts val="2800"/>
              <a:buFont typeface="Arial"/>
              <a:buNone/>
            </a:pPr>
            <a:r>
              <a:rPr lang="en-US" sz="2800" b="1" i="0" u="none" strike="noStrike" cap="none">
                <a:solidFill>
                  <a:srgbClr val="136855"/>
                </a:solidFill>
                <a:latin typeface="Arial"/>
                <a:ea typeface="Arial"/>
                <a:cs typeface="Arial"/>
                <a:sym typeface="Arial"/>
              </a:rPr>
              <a:t>Gritty Cleaning</a:t>
            </a:r>
            <a:endParaRPr/>
          </a:p>
        </p:txBody>
      </p:sp>
      <p:sp>
        <p:nvSpPr>
          <p:cNvPr id="225" name="Shape 225"/>
          <p:cNvSpPr txBox="1">
            <a:spLocks noGrp="1"/>
          </p:cNvSpPr>
          <p:nvPr>
            <p:ph type="body" idx="1"/>
          </p:nvPr>
        </p:nvSpPr>
        <p:spPr>
          <a:xfrm>
            <a:off x="1606973" y="430106"/>
            <a:ext cx="6969760" cy="311599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A $ causes good numerical data to appear as type string and mixed data to appear as type object when uploaded to Python. Instead of replacing this with ‘NaN’, we can use regular expressions in Python to remove the ‘$’ and salvage our numerical data.</a:t>
            </a:r>
            <a:endParaRPr/>
          </a:p>
          <a:p>
            <a:pPr marL="0" marR="0" lvl="0" indent="0" algn="l" rtl="0">
              <a:spcBef>
                <a:spcPts val="320"/>
              </a:spcBef>
              <a:spcAft>
                <a:spcPts val="0"/>
              </a:spcAft>
              <a:buClr>
                <a:schemeClr val="dk1"/>
              </a:buClr>
              <a:buSzPts val="1600"/>
              <a:buFont typeface="Arial"/>
              <a:buNone/>
            </a:pPr>
            <a:endParaRPr sz="1600" b="0" i="0" u="none" strike="noStrike" cap="none">
              <a:solidFill>
                <a:schemeClr val="dk1"/>
              </a:solidFill>
              <a:latin typeface="Arial"/>
              <a:ea typeface="Arial"/>
              <a:cs typeface="Arial"/>
              <a:sym typeface="Arial"/>
            </a:endParaRPr>
          </a:p>
          <a:p>
            <a:pPr marL="342900" marR="0" lvl="0" indent="-342900" algn="l" rtl="0">
              <a:spcBef>
                <a:spcPts val="320"/>
              </a:spcBef>
              <a:spcAft>
                <a:spcPts val="0"/>
              </a:spcAft>
              <a:buClr>
                <a:schemeClr val="dk1"/>
              </a:buClr>
              <a:buSzPts val="1600"/>
              <a:buFont typeface="Noto Sans Symbols"/>
              <a:buChar char="➢"/>
            </a:pPr>
            <a:r>
              <a:rPr lang="en-US" sz="1600" b="0" i="0" u="none" strike="noStrike" cap="none">
                <a:solidFill>
                  <a:schemeClr val="dk1"/>
                </a:solidFill>
                <a:latin typeface="Arial"/>
                <a:ea typeface="Arial"/>
                <a:cs typeface="Arial"/>
                <a:sym typeface="Arial"/>
              </a:rPr>
              <a:t>Import re</a:t>
            </a:r>
            <a:endParaRPr/>
          </a:p>
          <a:p>
            <a:pPr marL="342900" marR="0" lvl="0" indent="-342900" algn="l" rtl="0">
              <a:spcBef>
                <a:spcPts val="320"/>
              </a:spcBef>
              <a:spcAft>
                <a:spcPts val="0"/>
              </a:spcAft>
              <a:buClr>
                <a:schemeClr val="dk1"/>
              </a:buClr>
              <a:buSzPts val="1600"/>
              <a:buFont typeface="Noto Sans Symbols"/>
              <a:buChar char="➢"/>
            </a:pPr>
            <a:r>
              <a:rPr lang="en-US" sz="1600" b="0" i="0" u="none" strike="noStrike" cap="none">
                <a:solidFill>
                  <a:schemeClr val="dk1"/>
                </a:solidFill>
                <a:latin typeface="Arial"/>
                <a:ea typeface="Arial"/>
                <a:cs typeface="Arial"/>
                <a:sym typeface="Arial"/>
              </a:rPr>
              <a:t>pattern = re.compile('\$\d*</a:t>
            </a:r>
            <a:r>
              <a:rPr lang="en-US" sz="1600" b="0" i="0" u="none" strike="noStrike" cap="none">
                <a:solidFill>
                  <a:schemeClr val="dk1"/>
                </a:solidFill>
                <a:highlight>
                  <a:srgbClr val="FFFF00"/>
                </a:highlight>
                <a:latin typeface="Arial"/>
                <a:ea typeface="Arial"/>
                <a:cs typeface="Arial"/>
                <a:sym typeface="Arial"/>
              </a:rPr>
              <a:t>\.</a:t>
            </a:r>
            <a:r>
              <a:rPr lang="en-US" sz="1600" b="0" i="0" u="none" strike="noStrike" cap="none">
                <a:solidFill>
                  <a:schemeClr val="dk1"/>
                </a:solidFill>
                <a:latin typeface="Arial"/>
                <a:ea typeface="Arial"/>
                <a:cs typeface="Arial"/>
                <a:sym typeface="Arial"/>
              </a:rPr>
              <a:t>\d{2}’)</a:t>
            </a:r>
            <a:endParaRPr/>
          </a:p>
          <a:p>
            <a:pPr marL="342900" marR="0" lvl="0" indent="-241300" algn="l" rtl="0">
              <a:spcBef>
                <a:spcPts val="320"/>
              </a:spcBef>
              <a:spcAft>
                <a:spcPts val="0"/>
              </a:spcAft>
              <a:buClr>
                <a:schemeClr val="dk1"/>
              </a:buClr>
              <a:buSzPts val="1600"/>
              <a:buFont typeface="Noto Sans Symbols"/>
              <a:buNone/>
            </a:pPr>
            <a:endParaRPr sz="1600" b="0" i="0" u="none" strike="noStrike" cap="none">
              <a:solidFill>
                <a:schemeClr val="dk1"/>
              </a:solidFill>
              <a:latin typeface="Arial"/>
              <a:ea typeface="Arial"/>
              <a:cs typeface="Arial"/>
              <a:sym typeface="Arial"/>
            </a:endParaRPr>
          </a:p>
          <a:p>
            <a:pPr marL="0" marR="0" lvl="0" indent="0" algn="l" rtl="0">
              <a:spcBef>
                <a:spcPts val="32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The \. matches a period in the position where it is placed in the pattern. (Without the escape character, the period matches any one character) </a:t>
            </a:r>
            <a:endParaRPr sz="1600" b="0" i="0" u="none" strike="noStrike" cap="none">
              <a:solidFill>
                <a:schemeClr val="dk1"/>
              </a:solidFill>
              <a:latin typeface="Arial"/>
              <a:ea typeface="Arial"/>
              <a:cs typeface="Arial"/>
              <a:sym typeface="Arial"/>
            </a:endParaRPr>
          </a:p>
        </p:txBody>
      </p:sp>
      <p:sp>
        <p:nvSpPr>
          <p:cNvPr id="226" name="Shape 226"/>
          <p:cNvSpPr/>
          <p:nvPr/>
        </p:nvSpPr>
        <p:spPr>
          <a:xfrm>
            <a:off x="1687662" y="2945931"/>
            <a:ext cx="6889071"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Shape 231"/>
          <p:cNvSpPr txBox="1">
            <a:spLocks noGrp="1"/>
          </p:cNvSpPr>
          <p:nvPr>
            <p:ph type="title"/>
          </p:nvPr>
        </p:nvSpPr>
        <p:spPr>
          <a:xfrm>
            <a:off x="1606973" y="-222646"/>
            <a:ext cx="6969760" cy="8572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136855"/>
              </a:buClr>
              <a:buSzPts val="2800"/>
              <a:buFont typeface="Arial"/>
              <a:buNone/>
            </a:pPr>
            <a:r>
              <a:rPr lang="en-US" sz="2800" b="1" i="0" u="none" strike="noStrike" cap="none">
                <a:solidFill>
                  <a:srgbClr val="136855"/>
                </a:solidFill>
                <a:latin typeface="Arial"/>
                <a:ea typeface="Arial"/>
                <a:cs typeface="Arial"/>
                <a:sym typeface="Arial"/>
              </a:rPr>
              <a:t>Gritty Cleaning</a:t>
            </a:r>
            <a:endParaRPr/>
          </a:p>
        </p:txBody>
      </p:sp>
      <p:sp>
        <p:nvSpPr>
          <p:cNvPr id="232" name="Shape 232"/>
          <p:cNvSpPr txBox="1">
            <a:spLocks noGrp="1"/>
          </p:cNvSpPr>
          <p:nvPr>
            <p:ph type="body" idx="1"/>
          </p:nvPr>
        </p:nvSpPr>
        <p:spPr>
          <a:xfrm>
            <a:off x="1606973" y="430106"/>
            <a:ext cx="6969760" cy="311599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A $ causes good numerical data to appear as type string and a mixed data column to appear as type object when uploaded to Python. Instead of replacing this with ‘NaN’, we can use regular expressions in Python to remove the ‘$’ and salvage our numerical data.</a:t>
            </a:r>
            <a:endParaRPr/>
          </a:p>
          <a:p>
            <a:pPr marL="0" marR="0" lvl="0" indent="0" algn="l" rtl="0">
              <a:spcBef>
                <a:spcPts val="320"/>
              </a:spcBef>
              <a:spcAft>
                <a:spcPts val="0"/>
              </a:spcAft>
              <a:buClr>
                <a:schemeClr val="dk1"/>
              </a:buClr>
              <a:buSzPts val="1600"/>
              <a:buFont typeface="Arial"/>
              <a:buNone/>
            </a:pPr>
            <a:endParaRPr sz="1600" b="0" i="0" u="none" strike="noStrike" cap="none">
              <a:solidFill>
                <a:schemeClr val="dk1"/>
              </a:solidFill>
              <a:latin typeface="Arial"/>
              <a:ea typeface="Arial"/>
              <a:cs typeface="Arial"/>
              <a:sym typeface="Arial"/>
            </a:endParaRPr>
          </a:p>
          <a:p>
            <a:pPr marL="342900" marR="0" lvl="0" indent="-342900" algn="l" rtl="0">
              <a:spcBef>
                <a:spcPts val="320"/>
              </a:spcBef>
              <a:spcAft>
                <a:spcPts val="0"/>
              </a:spcAft>
              <a:buClr>
                <a:schemeClr val="dk1"/>
              </a:buClr>
              <a:buSzPts val="1600"/>
              <a:buFont typeface="Noto Sans Symbols"/>
              <a:buChar char="➢"/>
            </a:pPr>
            <a:r>
              <a:rPr lang="en-US" sz="1600" b="0" i="0" u="none" strike="noStrike" cap="none">
                <a:solidFill>
                  <a:schemeClr val="dk1"/>
                </a:solidFill>
                <a:latin typeface="Arial"/>
                <a:ea typeface="Arial"/>
                <a:cs typeface="Arial"/>
                <a:sym typeface="Arial"/>
              </a:rPr>
              <a:t>Import re</a:t>
            </a:r>
            <a:endParaRPr/>
          </a:p>
          <a:p>
            <a:pPr marL="342900" marR="0" lvl="0" indent="-342900" algn="l" rtl="0">
              <a:spcBef>
                <a:spcPts val="320"/>
              </a:spcBef>
              <a:spcAft>
                <a:spcPts val="0"/>
              </a:spcAft>
              <a:buClr>
                <a:schemeClr val="dk1"/>
              </a:buClr>
              <a:buSzPts val="1600"/>
              <a:buFont typeface="Noto Sans Symbols"/>
              <a:buChar char="➢"/>
            </a:pPr>
            <a:r>
              <a:rPr lang="en-US" sz="1600" b="0" i="0" u="none" strike="noStrike" cap="none">
                <a:solidFill>
                  <a:schemeClr val="dk1"/>
                </a:solidFill>
                <a:latin typeface="Arial"/>
                <a:ea typeface="Arial"/>
                <a:cs typeface="Arial"/>
                <a:sym typeface="Arial"/>
              </a:rPr>
              <a:t>pattern = re.compile('\$\d*\.</a:t>
            </a:r>
            <a:r>
              <a:rPr lang="en-US" sz="1600" b="0" i="0" u="none" strike="noStrike" cap="none">
                <a:solidFill>
                  <a:schemeClr val="dk1"/>
                </a:solidFill>
                <a:highlight>
                  <a:srgbClr val="FFFF00"/>
                </a:highlight>
                <a:latin typeface="Arial"/>
                <a:ea typeface="Arial"/>
                <a:cs typeface="Arial"/>
                <a:sym typeface="Arial"/>
              </a:rPr>
              <a:t>\d{2}</a:t>
            </a:r>
            <a:r>
              <a:rPr lang="en-US" sz="1600" b="0" i="0" u="none" strike="noStrike" cap="none">
                <a:solidFill>
                  <a:schemeClr val="dk1"/>
                </a:solidFill>
                <a:latin typeface="Arial"/>
                <a:ea typeface="Arial"/>
                <a:cs typeface="Arial"/>
                <a:sym typeface="Arial"/>
              </a:rPr>
              <a:t>’)</a:t>
            </a:r>
            <a:endParaRPr/>
          </a:p>
          <a:p>
            <a:pPr marL="342900" marR="0" lvl="0" indent="-241300" algn="l" rtl="0">
              <a:spcBef>
                <a:spcPts val="320"/>
              </a:spcBef>
              <a:spcAft>
                <a:spcPts val="0"/>
              </a:spcAft>
              <a:buClr>
                <a:schemeClr val="dk1"/>
              </a:buClr>
              <a:buSzPts val="1600"/>
              <a:buFont typeface="Noto Sans Symbols"/>
              <a:buNone/>
            </a:pPr>
            <a:endParaRPr sz="1600" b="0" i="0" u="none" strike="noStrike" cap="none">
              <a:solidFill>
                <a:schemeClr val="dk1"/>
              </a:solidFill>
              <a:latin typeface="Arial"/>
              <a:ea typeface="Arial"/>
              <a:cs typeface="Arial"/>
              <a:sym typeface="Arial"/>
            </a:endParaRPr>
          </a:p>
          <a:p>
            <a:pPr marL="0" marR="0" lvl="0" indent="0" algn="l" rtl="0">
              <a:spcBef>
                <a:spcPts val="32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The \d{2} matches 2 digits. \d{3} would match 3 digits etc.</a:t>
            </a:r>
            <a:endParaRPr sz="1600" b="0" i="0" u="none" strike="noStrike" cap="none">
              <a:solidFill>
                <a:schemeClr val="dk1"/>
              </a:solidFill>
              <a:latin typeface="Arial"/>
              <a:ea typeface="Arial"/>
              <a:cs typeface="Arial"/>
              <a:sym typeface="Arial"/>
            </a:endParaRPr>
          </a:p>
        </p:txBody>
      </p:sp>
      <p:sp>
        <p:nvSpPr>
          <p:cNvPr id="233" name="Shape 233"/>
          <p:cNvSpPr/>
          <p:nvPr/>
        </p:nvSpPr>
        <p:spPr>
          <a:xfrm>
            <a:off x="1687662" y="2945931"/>
            <a:ext cx="6889071"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Shape 64"/>
          <p:cNvSpPr txBox="1">
            <a:spLocks noGrp="1"/>
          </p:cNvSpPr>
          <p:nvPr>
            <p:ph type="title"/>
          </p:nvPr>
        </p:nvSpPr>
        <p:spPr>
          <a:xfrm>
            <a:off x="1717040" y="205979"/>
            <a:ext cx="6969760" cy="8572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136855"/>
              </a:buClr>
              <a:buSzPts val="2520"/>
              <a:buFont typeface="Arial"/>
              <a:buNone/>
            </a:pPr>
            <a:r>
              <a:rPr lang="en-US" sz="2520" b="1" i="0" u="none" strike="noStrike" cap="none">
                <a:solidFill>
                  <a:srgbClr val="136855"/>
                </a:solidFill>
                <a:latin typeface="Arial"/>
                <a:ea typeface="Arial"/>
                <a:cs typeface="Arial"/>
                <a:sym typeface="Arial"/>
              </a:rPr>
              <a:t>Feature Engineering</a:t>
            </a:r>
            <a:br>
              <a:rPr lang="en-US" sz="2520" b="1" i="0" u="none" strike="noStrike" cap="none">
                <a:solidFill>
                  <a:srgbClr val="136855"/>
                </a:solidFill>
                <a:latin typeface="Arial"/>
                <a:ea typeface="Arial"/>
                <a:cs typeface="Arial"/>
                <a:sym typeface="Arial"/>
              </a:rPr>
            </a:br>
            <a:endParaRPr sz="2520" b="1" i="0" u="none" strike="noStrike" cap="none">
              <a:solidFill>
                <a:srgbClr val="136855"/>
              </a:solidFill>
              <a:latin typeface="Arial"/>
              <a:ea typeface="Arial"/>
              <a:cs typeface="Arial"/>
              <a:sym typeface="Arial"/>
            </a:endParaRPr>
          </a:p>
        </p:txBody>
      </p:sp>
      <p:sp>
        <p:nvSpPr>
          <p:cNvPr id="65" name="Shape 65"/>
          <p:cNvSpPr txBox="1">
            <a:spLocks noGrp="1"/>
          </p:cNvSpPr>
          <p:nvPr>
            <p:ph type="body" idx="1"/>
          </p:nvPr>
        </p:nvSpPr>
        <p:spPr>
          <a:xfrm>
            <a:off x="1717040" y="967979"/>
            <a:ext cx="6969760" cy="355639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The first step in data analytics is almost always feature engineering.</a:t>
            </a:r>
            <a:endParaRPr/>
          </a:p>
          <a:p>
            <a:pPr marL="342900" marR="0" lvl="0" indent="-342900" algn="l" rtl="0">
              <a:spcBef>
                <a:spcPts val="320"/>
              </a:spcBef>
              <a:spcAft>
                <a:spcPts val="0"/>
              </a:spcAft>
              <a:buClr>
                <a:schemeClr val="dk1"/>
              </a:buClr>
              <a:buSzPts val="1600"/>
              <a:buFont typeface="Arial"/>
              <a:buChar char="•"/>
            </a:pPr>
            <a:r>
              <a:rPr lang="en-US" sz="1600" b="0" i="0" u="none" strike="noStrike" cap="none">
                <a:solidFill>
                  <a:schemeClr val="dk1"/>
                </a:solidFill>
                <a:latin typeface="Arial"/>
                <a:ea typeface="Arial"/>
                <a:cs typeface="Arial"/>
                <a:sym typeface="Arial"/>
              </a:rPr>
              <a:t>The features in your data will directly influence the predictive models you use and the results you can achieve.</a:t>
            </a:r>
            <a:endParaRPr sz="1600" b="0" i="0" u="none" strike="noStrike" cap="none">
              <a:solidFill>
                <a:schemeClr val="dk1"/>
              </a:solidFill>
              <a:latin typeface="Arial"/>
              <a:ea typeface="Arial"/>
              <a:cs typeface="Arial"/>
              <a:sym typeface="Arial"/>
            </a:endParaRPr>
          </a:p>
          <a:p>
            <a:pPr marL="342900" marR="0" lvl="0" indent="-342900" algn="l" rtl="0">
              <a:spcBef>
                <a:spcPts val="320"/>
              </a:spcBef>
              <a:spcAft>
                <a:spcPts val="0"/>
              </a:spcAft>
              <a:buClr>
                <a:schemeClr val="dk1"/>
              </a:buClr>
              <a:buSzPts val="1600"/>
              <a:buFont typeface="Arial"/>
              <a:buChar char="•"/>
            </a:pPr>
            <a:r>
              <a:rPr lang="en-US" sz="1600" b="0" i="0" u="none" strike="noStrike" cap="none">
                <a:solidFill>
                  <a:schemeClr val="dk1"/>
                </a:solidFill>
                <a:latin typeface="Arial"/>
                <a:ea typeface="Arial"/>
                <a:cs typeface="Arial"/>
                <a:sym typeface="Arial"/>
              </a:rPr>
              <a:t>the better the features, the better the results.</a:t>
            </a:r>
            <a:endParaRPr/>
          </a:p>
          <a:p>
            <a:pPr marL="0" marR="0" lvl="0" indent="0" algn="l" rtl="0">
              <a:spcBef>
                <a:spcPts val="32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Definitions</a:t>
            </a:r>
            <a:endParaRPr/>
          </a:p>
          <a:p>
            <a:pPr marL="342900" marR="0" lvl="0" indent="-342900" algn="l" rtl="0">
              <a:spcBef>
                <a:spcPts val="320"/>
              </a:spcBef>
              <a:spcAft>
                <a:spcPts val="0"/>
              </a:spcAft>
              <a:buClr>
                <a:schemeClr val="dk1"/>
              </a:buClr>
              <a:buSzPts val="1600"/>
              <a:buFont typeface="Arial"/>
              <a:buChar char="•"/>
            </a:pPr>
            <a:r>
              <a:rPr lang="en-US" sz="1600" b="0" i="1" u="none" strike="noStrike" cap="none">
                <a:solidFill>
                  <a:schemeClr val="dk1"/>
                </a:solidFill>
                <a:latin typeface="Arial"/>
                <a:ea typeface="Arial"/>
                <a:cs typeface="Arial"/>
                <a:sym typeface="Arial"/>
              </a:rPr>
              <a:t>Feature engineering is the process of transforming raw data into features that better represent the underlying problem to the predictive models, resulting in improved model accuracy on unseen data.</a:t>
            </a:r>
            <a:endParaRPr/>
          </a:p>
          <a:p>
            <a:pPr marL="342900" marR="0" lvl="0" indent="-342900" algn="l" rtl="0">
              <a:spcBef>
                <a:spcPts val="320"/>
              </a:spcBef>
              <a:spcAft>
                <a:spcPts val="0"/>
              </a:spcAft>
              <a:buClr>
                <a:schemeClr val="dk1"/>
              </a:buClr>
              <a:buSzPts val="1600"/>
              <a:buFont typeface="Arial"/>
              <a:buChar char="•"/>
            </a:pPr>
            <a:r>
              <a:rPr lang="en-US" sz="1600" b="0" i="1" u="none" strike="noStrike" cap="none">
                <a:solidFill>
                  <a:schemeClr val="dk1"/>
                </a:solidFill>
                <a:latin typeface="Arial"/>
                <a:ea typeface="Arial"/>
                <a:cs typeface="Arial"/>
                <a:sym typeface="Arial"/>
              </a:rPr>
              <a:t>feature engineering is manually designing what the input x’s should be </a:t>
            </a:r>
            <a:r>
              <a:rPr lang="en-US" sz="1000" b="0" i="1" u="none" strike="noStrike" cap="none">
                <a:solidFill>
                  <a:schemeClr val="dk1"/>
                </a:solidFill>
                <a:latin typeface="Arial"/>
                <a:ea typeface="Arial"/>
                <a:cs typeface="Arial"/>
                <a:sym typeface="Arial"/>
              </a:rPr>
              <a:t>{Tomasz Malisiewicz , answer to “</a:t>
            </a:r>
            <a:r>
              <a:rPr lang="en-US" sz="1000" b="0" i="1" u="sng" strike="noStrike" cap="none">
                <a:solidFill>
                  <a:schemeClr val="hlink"/>
                </a:solidFill>
                <a:latin typeface="Arial"/>
                <a:ea typeface="Arial"/>
                <a:cs typeface="Arial"/>
                <a:sym typeface="Arial"/>
                <a:hlinkClick r:id="rId3"/>
              </a:rPr>
              <a:t>What is feature engineering?</a:t>
            </a:r>
            <a:r>
              <a:rPr lang="en-US" sz="1000" b="0" i="1" u="none" strike="noStrike" cap="none">
                <a:solidFill>
                  <a:schemeClr val="dk1"/>
                </a:solidFill>
                <a:latin typeface="Arial"/>
                <a:ea typeface="Arial"/>
                <a:cs typeface="Arial"/>
                <a:sym typeface="Arial"/>
              </a:rPr>
              <a:t>”}</a:t>
            </a:r>
            <a:endParaRPr/>
          </a:p>
          <a:p>
            <a:pPr marL="0" marR="0" lvl="0" indent="0" algn="l" rtl="0">
              <a:spcBef>
                <a:spcPts val="320"/>
              </a:spcBef>
              <a:spcAft>
                <a:spcPts val="0"/>
              </a:spcAft>
              <a:buClr>
                <a:schemeClr val="dk1"/>
              </a:buClr>
              <a:buSzPts val="1600"/>
              <a:buFont typeface="Arial"/>
              <a:buNone/>
            </a:pPr>
            <a:endParaRPr sz="1600" b="0" i="1" u="none" strike="noStrike" cap="none">
              <a:solidFill>
                <a:schemeClr val="dk1"/>
              </a:solidFill>
              <a:latin typeface="Arial"/>
              <a:ea typeface="Arial"/>
              <a:cs typeface="Arial"/>
              <a:sym typeface="Arial"/>
            </a:endParaRPr>
          </a:p>
          <a:p>
            <a:pPr marL="342900" marR="0" lvl="0" indent="-241300" algn="l" rtl="0">
              <a:spcBef>
                <a:spcPts val="320"/>
              </a:spcBef>
              <a:spcAft>
                <a:spcPts val="0"/>
              </a:spcAft>
              <a:buClr>
                <a:schemeClr val="dk1"/>
              </a:buClr>
              <a:buSzPts val="1600"/>
              <a:buFont typeface="Arial"/>
              <a:buNone/>
            </a:pPr>
            <a:endParaRPr sz="1600" b="0" i="0" u="none" strike="noStrike" cap="none">
              <a:solidFill>
                <a:schemeClr val="dk1"/>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Shape 238"/>
          <p:cNvSpPr txBox="1">
            <a:spLocks noGrp="1"/>
          </p:cNvSpPr>
          <p:nvPr>
            <p:ph type="title"/>
          </p:nvPr>
        </p:nvSpPr>
        <p:spPr>
          <a:xfrm>
            <a:off x="1606973" y="-222646"/>
            <a:ext cx="6969760" cy="8572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136855"/>
              </a:buClr>
              <a:buSzPts val="2800"/>
              <a:buFont typeface="Arial"/>
              <a:buNone/>
            </a:pPr>
            <a:r>
              <a:rPr lang="en-US" sz="2800" b="1" i="0" u="none" strike="noStrike" cap="none">
                <a:solidFill>
                  <a:srgbClr val="136855"/>
                </a:solidFill>
                <a:latin typeface="Arial"/>
                <a:ea typeface="Arial"/>
                <a:cs typeface="Arial"/>
                <a:sym typeface="Arial"/>
              </a:rPr>
              <a:t>Gritty Cleaning</a:t>
            </a:r>
            <a:endParaRPr/>
          </a:p>
        </p:txBody>
      </p:sp>
      <p:sp>
        <p:nvSpPr>
          <p:cNvPr id="239" name="Shape 239"/>
          <p:cNvSpPr txBox="1">
            <a:spLocks noGrp="1"/>
          </p:cNvSpPr>
          <p:nvPr>
            <p:ph type="body" idx="1"/>
          </p:nvPr>
        </p:nvSpPr>
        <p:spPr>
          <a:xfrm>
            <a:off x="1606973" y="430106"/>
            <a:ext cx="6969760" cy="437557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A $ causes good numerical data to appear as type string and mixed data to appear as type object when uploaded to Python. Instead of replacing this with ‘NaN’, we can use regular expressions in Python to remove the ‘$’ and salvage our numerical data.</a:t>
            </a:r>
            <a:endParaRPr/>
          </a:p>
          <a:p>
            <a:pPr marL="0" marR="0" lvl="0" indent="0" algn="l" rtl="0">
              <a:spcBef>
                <a:spcPts val="320"/>
              </a:spcBef>
              <a:spcAft>
                <a:spcPts val="0"/>
              </a:spcAft>
              <a:buClr>
                <a:schemeClr val="dk1"/>
              </a:buClr>
              <a:buSzPts val="1600"/>
              <a:buFont typeface="Arial"/>
              <a:buNone/>
            </a:pPr>
            <a:endParaRPr sz="1600" b="0" i="0" u="none" strike="noStrike" cap="none">
              <a:solidFill>
                <a:schemeClr val="dk1"/>
              </a:solidFill>
              <a:latin typeface="Arial"/>
              <a:ea typeface="Arial"/>
              <a:cs typeface="Arial"/>
              <a:sym typeface="Arial"/>
            </a:endParaRPr>
          </a:p>
          <a:p>
            <a:pPr marL="342900" marR="0" lvl="0" indent="-342900" algn="l" rtl="0">
              <a:spcBef>
                <a:spcPts val="320"/>
              </a:spcBef>
              <a:spcAft>
                <a:spcPts val="0"/>
              </a:spcAft>
              <a:buClr>
                <a:schemeClr val="dk1"/>
              </a:buClr>
              <a:buSzPts val="1600"/>
              <a:buFont typeface="Noto Sans Symbols"/>
              <a:buChar char="➢"/>
            </a:pPr>
            <a:r>
              <a:rPr lang="en-US" sz="1600" b="0" i="0" u="none" strike="noStrike" cap="none">
                <a:solidFill>
                  <a:schemeClr val="dk1"/>
                </a:solidFill>
                <a:latin typeface="Arial"/>
                <a:ea typeface="Arial"/>
                <a:cs typeface="Arial"/>
                <a:sym typeface="Arial"/>
              </a:rPr>
              <a:t>Import re</a:t>
            </a:r>
            <a:endParaRPr/>
          </a:p>
          <a:p>
            <a:pPr marL="342900" marR="0" lvl="0" indent="-342900" algn="l" rtl="0">
              <a:spcBef>
                <a:spcPts val="320"/>
              </a:spcBef>
              <a:spcAft>
                <a:spcPts val="0"/>
              </a:spcAft>
              <a:buClr>
                <a:schemeClr val="dk1"/>
              </a:buClr>
              <a:buSzPts val="1600"/>
              <a:buFont typeface="Noto Sans Symbols"/>
              <a:buChar char="➢"/>
            </a:pPr>
            <a:r>
              <a:rPr lang="en-US" sz="1600" b="0" i="0" u="none" strike="noStrike" cap="none">
                <a:solidFill>
                  <a:schemeClr val="dk1"/>
                </a:solidFill>
                <a:latin typeface="Arial"/>
                <a:ea typeface="Arial"/>
                <a:cs typeface="Arial"/>
                <a:sym typeface="Arial"/>
              </a:rPr>
              <a:t>pattern = re.compile('\$\d*\.\d{2}’)</a:t>
            </a:r>
            <a:endParaRPr/>
          </a:p>
          <a:p>
            <a:pPr marL="342900" marR="0" lvl="0" indent="-241300" algn="l" rtl="0">
              <a:spcBef>
                <a:spcPts val="320"/>
              </a:spcBef>
              <a:spcAft>
                <a:spcPts val="0"/>
              </a:spcAft>
              <a:buClr>
                <a:schemeClr val="dk1"/>
              </a:buClr>
              <a:buSzPts val="1600"/>
              <a:buFont typeface="Noto Sans Symbols"/>
              <a:buNone/>
            </a:pPr>
            <a:endParaRPr sz="1600" b="0" i="0" u="none" strike="noStrike" cap="none">
              <a:solidFill>
                <a:schemeClr val="dk1"/>
              </a:solidFill>
              <a:latin typeface="Arial"/>
              <a:ea typeface="Arial"/>
              <a:cs typeface="Arial"/>
              <a:sym typeface="Arial"/>
            </a:endParaRPr>
          </a:p>
          <a:p>
            <a:pPr marL="0" marR="0" lvl="0" indent="0" algn="l" rtl="0">
              <a:spcBef>
                <a:spcPts val="32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The match method is used to determine if a string matches the pattern:</a:t>
            </a:r>
            <a:endParaRPr/>
          </a:p>
          <a:p>
            <a:pPr marL="0" marR="0" lvl="0" indent="0" algn="l" rtl="0">
              <a:spcBef>
                <a:spcPts val="320"/>
              </a:spcBef>
              <a:spcAft>
                <a:spcPts val="0"/>
              </a:spcAft>
              <a:buClr>
                <a:schemeClr val="dk1"/>
              </a:buClr>
              <a:buSzPts val="1600"/>
              <a:buFont typeface="Arial"/>
              <a:buNone/>
            </a:pPr>
            <a:endParaRPr sz="1600" b="0" i="0" u="none" strike="noStrike" cap="none">
              <a:solidFill>
                <a:schemeClr val="dk1"/>
              </a:solidFill>
              <a:latin typeface="Arial"/>
              <a:ea typeface="Arial"/>
              <a:cs typeface="Arial"/>
              <a:sym typeface="Arial"/>
            </a:endParaRPr>
          </a:p>
          <a:p>
            <a:pPr marL="342900" marR="0" lvl="0" indent="-342900" algn="l" rtl="0">
              <a:spcBef>
                <a:spcPts val="320"/>
              </a:spcBef>
              <a:spcAft>
                <a:spcPts val="0"/>
              </a:spcAft>
              <a:buClr>
                <a:schemeClr val="dk1"/>
              </a:buClr>
              <a:buSzPts val="1600"/>
              <a:buFont typeface="Noto Sans Symbols"/>
              <a:buChar char="➢"/>
            </a:pPr>
            <a:r>
              <a:rPr lang="en-US" sz="1600" b="0" i="0" u="none" strike="noStrike" cap="none">
                <a:solidFill>
                  <a:schemeClr val="dk1"/>
                </a:solidFill>
                <a:latin typeface="Arial"/>
                <a:ea typeface="Arial"/>
                <a:cs typeface="Arial"/>
                <a:sym typeface="Arial"/>
              </a:rPr>
              <a:t>yn = </a:t>
            </a:r>
            <a:r>
              <a:rPr lang="en-US" sz="1600" b="0" i="0" u="none" strike="noStrike" cap="none">
                <a:solidFill>
                  <a:schemeClr val="dk1"/>
                </a:solidFill>
                <a:highlight>
                  <a:srgbClr val="FFFF00"/>
                </a:highlight>
                <a:latin typeface="Arial"/>
                <a:ea typeface="Arial"/>
                <a:cs typeface="Arial"/>
                <a:sym typeface="Arial"/>
              </a:rPr>
              <a:t>bool</a:t>
            </a:r>
            <a:r>
              <a:rPr lang="en-US" sz="1600" b="0" i="0" u="none" strike="noStrike" cap="none">
                <a:solidFill>
                  <a:schemeClr val="dk1"/>
                </a:solidFill>
                <a:latin typeface="Arial"/>
                <a:ea typeface="Arial"/>
                <a:cs typeface="Arial"/>
                <a:sym typeface="Arial"/>
              </a:rPr>
              <a:t>(pattern.</a:t>
            </a:r>
            <a:r>
              <a:rPr lang="en-US" sz="1600" b="0" i="0" u="none" strike="noStrike" cap="none">
                <a:solidFill>
                  <a:schemeClr val="dk1"/>
                </a:solidFill>
                <a:highlight>
                  <a:srgbClr val="FFFF00"/>
                </a:highlight>
                <a:latin typeface="Arial"/>
                <a:ea typeface="Arial"/>
                <a:cs typeface="Arial"/>
                <a:sym typeface="Arial"/>
              </a:rPr>
              <a:t>match</a:t>
            </a:r>
            <a:r>
              <a:rPr lang="en-US" sz="1600" b="0" i="0" u="none" strike="noStrike" cap="none">
                <a:solidFill>
                  <a:schemeClr val="dk1"/>
                </a:solidFill>
                <a:latin typeface="Arial"/>
                <a:ea typeface="Arial"/>
                <a:cs typeface="Arial"/>
                <a:sym typeface="Arial"/>
              </a:rPr>
              <a:t>(data['Fare-bad'][16]))</a:t>
            </a:r>
            <a:endParaRPr/>
          </a:p>
          <a:p>
            <a:pPr marL="342900" marR="0" lvl="0" indent="-342900" algn="l" rtl="0">
              <a:spcBef>
                <a:spcPts val="320"/>
              </a:spcBef>
              <a:spcAft>
                <a:spcPts val="0"/>
              </a:spcAft>
              <a:buClr>
                <a:schemeClr val="dk1"/>
              </a:buClr>
              <a:buSzPts val="1600"/>
              <a:buFont typeface="Noto Sans Symbols"/>
              <a:buChar char="➢"/>
            </a:pPr>
            <a:r>
              <a:rPr lang="en-US" sz="1600" b="0" i="0" u="none" strike="noStrike" cap="none">
                <a:solidFill>
                  <a:schemeClr val="dk1"/>
                </a:solidFill>
                <a:latin typeface="Arial"/>
                <a:ea typeface="Arial"/>
                <a:cs typeface="Arial"/>
                <a:sym typeface="Arial"/>
              </a:rPr>
              <a:t>Yn</a:t>
            </a:r>
            <a:endParaRPr sz="1600" b="0" i="0" u="none" strike="noStrike" cap="none">
              <a:solidFill>
                <a:schemeClr val="dk1"/>
              </a:solidFill>
              <a:latin typeface="Arial"/>
              <a:ea typeface="Arial"/>
              <a:cs typeface="Arial"/>
              <a:sym typeface="Arial"/>
            </a:endParaRPr>
          </a:p>
          <a:p>
            <a:pPr marL="342900" marR="0" lvl="0" indent="-241300" algn="l" rtl="0">
              <a:spcBef>
                <a:spcPts val="320"/>
              </a:spcBef>
              <a:spcAft>
                <a:spcPts val="0"/>
              </a:spcAft>
              <a:buClr>
                <a:schemeClr val="dk1"/>
              </a:buClr>
              <a:buSzPts val="1600"/>
              <a:buFont typeface="Noto Sans Symbols"/>
              <a:buNone/>
            </a:pPr>
            <a:endParaRPr sz="1600" b="0" i="0" u="none" strike="noStrike" cap="none">
              <a:solidFill>
                <a:schemeClr val="dk1"/>
              </a:solidFill>
              <a:latin typeface="Arial"/>
              <a:ea typeface="Arial"/>
              <a:cs typeface="Arial"/>
              <a:sym typeface="Arial"/>
            </a:endParaRPr>
          </a:p>
          <a:p>
            <a:pPr marL="0" marR="0" lvl="0" indent="0" algn="l" rtl="0">
              <a:spcBef>
                <a:spcPts val="32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Apply the bool function to convert the output from match to a Boolean value from a memory location.</a:t>
            </a:r>
            <a:endParaRPr/>
          </a:p>
        </p:txBody>
      </p:sp>
      <p:sp>
        <p:nvSpPr>
          <p:cNvPr id="240" name="Shape 240"/>
          <p:cNvSpPr/>
          <p:nvPr/>
        </p:nvSpPr>
        <p:spPr>
          <a:xfrm>
            <a:off x="1687662" y="2945931"/>
            <a:ext cx="6889071"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Shape 245"/>
          <p:cNvSpPr txBox="1">
            <a:spLocks noGrp="1"/>
          </p:cNvSpPr>
          <p:nvPr>
            <p:ph type="title"/>
          </p:nvPr>
        </p:nvSpPr>
        <p:spPr>
          <a:xfrm>
            <a:off x="1606973" y="-222646"/>
            <a:ext cx="6969760" cy="8572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136855"/>
              </a:buClr>
              <a:buSzPts val="2800"/>
              <a:buFont typeface="Arial"/>
              <a:buNone/>
            </a:pPr>
            <a:r>
              <a:rPr lang="en-US" sz="2800" b="1" i="0" u="none" strike="noStrike" cap="none">
                <a:solidFill>
                  <a:srgbClr val="136855"/>
                </a:solidFill>
                <a:latin typeface="Arial"/>
                <a:ea typeface="Arial"/>
                <a:cs typeface="Arial"/>
                <a:sym typeface="Arial"/>
              </a:rPr>
              <a:t>Gritty Cleaning</a:t>
            </a:r>
            <a:endParaRPr/>
          </a:p>
        </p:txBody>
      </p:sp>
      <p:sp>
        <p:nvSpPr>
          <p:cNvPr id="246" name="Shape 246"/>
          <p:cNvSpPr txBox="1">
            <a:spLocks noGrp="1"/>
          </p:cNvSpPr>
          <p:nvPr>
            <p:ph type="body" idx="1"/>
          </p:nvPr>
        </p:nvSpPr>
        <p:spPr>
          <a:xfrm>
            <a:off x="1606973" y="430106"/>
            <a:ext cx="6969760" cy="437557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A $ causes good numerical data to appear as type string and mixed data to appear as type object when uploaded to Python. Instead of replacing this with ‘NaN’, we can use regular expressions in Python to remove the ‘$’ and salvage our numerical data.</a:t>
            </a:r>
            <a:endParaRPr/>
          </a:p>
          <a:p>
            <a:pPr marL="0" marR="0" lvl="0" indent="0" algn="l" rtl="0">
              <a:spcBef>
                <a:spcPts val="320"/>
              </a:spcBef>
              <a:spcAft>
                <a:spcPts val="0"/>
              </a:spcAft>
              <a:buClr>
                <a:schemeClr val="dk1"/>
              </a:buClr>
              <a:buSzPts val="1600"/>
              <a:buFont typeface="Arial"/>
              <a:buNone/>
            </a:pPr>
            <a:endParaRPr sz="1600" b="0" i="0" u="none" strike="noStrike" cap="none">
              <a:solidFill>
                <a:schemeClr val="dk1"/>
              </a:solidFill>
              <a:latin typeface="Arial"/>
              <a:ea typeface="Arial"/>
              <a:cs typeface="Arial"/>
              <a:sym typeface="Arial"/>
            </a:endParaRPr>
          </a:p>
          <a:p>
            <a:pPr marL="342900" marR="0" lvl="0" indent="-342900" algn="l" rtl="0">
              <a:spcBef>
                <a:spcPts val="320"/>
              </a:spcBef>
              <a:spcAft>
                <a:spcPts val="0"/>
              </a:spcAft>
              <a:buClr>
                <a:schemeClr val="dk1"/>
              </a:buClr>
              <a:buSzPts val="1600"/>
              <a:buFont typeface="Noto Sans Symbols"/>
              <a:buChar char="➢"/>
            </a:pPr>
            <a:r>
              <a:rPr lang="en-US" sz="1600" b="0" i="0" u="none" strike="noStrike" cap="none">
                <a:solidFill>
                  <a:schemeClr val="dk1"/>
                </a:solidFill>
                <a:latin typeface="Arial"/>
                <a:ea typeface="Arial"/>
                <a:cs typeface="Arial"/>
                <a:sym typeface="Arial"/>
              </a:rPr>
              <a:t>Import re</a:t>
            </a:r>
            <a:endParaRPr/>
          </a:p>
          <a:p>
            <a:pPr marL="342900" marR="0" lvl="0" indent="-342900" algn="l" rtl="0">
              <a:spcBef>
                <a:spcPts val="320"/>
              </a:spcBef>
              <a:spcAft>
                <a:spcPts val="0"/>
              </a:spcAft>
              <a:buClr>
                <a:schemeClr val="dk1"/>
              </a:buClr>
              <a:buSzPts val="1600"/>
              <a:buFont typeface="Noto Sans Symbols"/>
              <a:buChar char="➢"/>
            </a:pPr>
            <a:r>
              <a:rPr lang="en-US" sz="1600" b="0" i="0" u="none" strike="noStrike" cap="none">
                <a:solidFill>
                  <a:schemeClr val="dk1"/>
                </a:solidFill>
                <a:latin typeface="Arial"/>
                <a:ea typeface="Arial"/>
                <a:cs typeface="Arial"/>
                <a:sym typeface="Arial"/>
              </a:rPr>
              <a:t>pattern = re.compile('\$\d*\.\d{2}’)</a:t>
            </a:r>
            <a:endParaRPr/>
          </a:p>
          <a:p>
            <a:pPr marL="342900" marR="0" lvl="0" indent="-241300" algn="l" rtl="0">
              <a:spcBef>
                <a:spcPts val="320"/>
              </a:spcBef>
              <a:spcAft>
                <a:spcPts val="0"/>
              </a:spcAft>
              <a:buClr>
                <a:schemeClr val="dk1"/>
              </a:buClr>
              <a:buSzPts val="1600"/>
              <a:buFont typeface="Noto Sans Symbols"/>
              <a:buNone/>
            </a:pPr>
            <a:endParaRPr sz="1600" b="0" i="0" u="none" strike="noStrike" cap="none">
              <a:solidFill>
                <a:schemeClr val="dk1"/>
              </a:solidFill>
              <a:latin typeface="Arial"/>
              <a:ea typeface="Arial"/>
              <a:cs typeface="Arial"/>
              <a:sym typeface="Arial"/>
            </a:endParaRPr>
          </a:p>
          <a:p>
            <a:pPr marL="0" marR="0" lvl="0" indent="0" algn="l" rtl="0">
              <a:spcBef>
                <a:spcPts val="32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The findall method returns all matches in string as a list:</a:t>
            </a:r>
            <a:endParaRPr/>
          </a:p>
          <a:p>
            <a:pPr marL="0" marR="0" lvl="0" indent="0" algn="l" rtl="0">
              <a:spcBef>
                <a:spcPts val="320"/>
              </a:spcBef>
              <a:spcAft>
                <a:spcPts val="0"/>
              </a:spcAft>
              <a:buClr>
                <a:schemeClr val="dk1"/>
              </a:buClr>
              <a:buSzPts val="1600"/>
              <a:buFont typeface="Arial"/>
              <a:buNone/>
            </a:pPr>
            <a:endParaRPr sz="1600" b="0" i="0" u="none" strike="noStrike" cap="none">
              <a:solidFill>
                <a:schemeClr val="dk1"/>
              </a:solidFill>
              <a:latin typeface="Arial"/>
              <a:ea typeface="Arial"/>
              <a:cs typeface="Arial"/>
              <a:sym typeface="Arial"/>
            </a:endParaRPr>
          </a:p>
          <a:p>
            <a:pPr marL="342900" marR="0" lvl="0" indent="-342900" algn="l" rtl="0">
              <a:spcBef>
                <a:spcPts val="320"/>
              </a:spcBef>
              <a:spcAft>
                <a:spcPts val="0"/>
              </a:spcAft>
              <a:buClr>
                <a:schemeClr val="dk1"/>
              </a:buClr>
              <a:buSzPts val="1600"/>
              <a:buFont typeface="Noto Sans Symbols"/>
              <a:buChar char="➢"/>
            </a:pPr>
            <a:r>
              <a:rPr lang="en-US" sz="1600" b="0" i="0" u="none" strike="noStrike" cap="none">
                <a:solidFill>
                  <a:schemeClr val="dk1"/>
                </a:solidFill>
                <a:latin typeface="Arial"/>
                <a:ea typeface="Arial"/>
                <a:cs typeface="Arial"/>
                <a:sym typeface="Arial"/>
              </a:rPr>
              <a:t> re.</a:t>
            </a:r>
            <a:r>
              <a:rPr lang="en-US" sz="1600" b="0" i="0" u="none" strike="noStrike" cap="none">
                <a:solidFill>
                  <a:schemeClr val="dk1"/>
                </a:solidFill>
                <a:highlight>
                  <a:srgbClr val="FFFF00"/>
                </a:highlight>
                <a:latin typeface="Arial"/>
                <a:ea typeface="Arial"/>
                <a:cs typeface="Arial"/>
                <a:sym typeface="Arial"/>
              </a:rPr>
              <a:t>findall</a:t>
            </a:r>
            <a:r>
              <a:rPr lang="en-US" sz="1600" b="0" i="0" u="none" strike="noStrike" cap="none">
                <a:solidFill>
                  <a:schemeClr val="dk1"/>
                </a:solidFill>
                <a:latin typeface="Arial"/>
                <a:ea typeface="Arial"/>
                <a:cs typeface="Arial"/>
                <a:sym typeface="Arial"/>
              </a:rPr>
              <a:t>(pattern, ‘The potatoes cost $2.35 and the tomatoes cost $3.00’)</a:t>
            </a:r>
            <a:endParaRPr/>
          </a:p>
          <a:p>
            <a:pPr marL="342900" marR="0" lvl="0" indent="-342900" algn="l" rtl="0">
              <a:spcBef>
                <a:spcPts val="320"/>
              </a:spcBef>
              <a:spcAft>
                <a:spcPts val="0"/>
              </a:spcAft>
              <a:buClr>
                <a:schemeClr val="dk1"/>
              </a:buClr>
              <a:buSzPts val="1600"/>
              <a:buFont typeface="Noto Sans Symbols"/>
              <a:buChar char="➢"/>
            </a:pPr>
            <a:r>
              <a:rPr lang="en-US" sz="1600" b="0" i="0" u="none" strike="noStrike" cap="none">
                <a:solidFill>
                  <a:schemeClr val="dk1"/>
                </a:solidFill>
                <a:latin typeface="Arial"/>
                <a:ea typeface="Arial"/>
                <a:cs typeface="Arial"/>
                <a:sym typeface="Arial"/>
              </a:rPr>
              <a:t>Out[56]: ['$2.35', '$3.00']</a:t>
            </a:r>
            <a:endParaRPr/>
          </a:p>
        </p:txBody>
      </p:sp>
      <p:sp>
        <p:nvSpPr>
          <p:cNvPr id="247" name="Shape 247"/>
          <p:cNvSpPr/>
          <p:nvPr/>
        </p:nvSpPr>
        <p:spPr>
          <a:xfrm>
            <a:off x="1687662" y="2945931"/>
            <a:ext cx="6889071"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Shape 252"/>
          <p:cNvSpPr txBox="1">
            <a:spLocks noGrp="1"/>
          </p:cNvSpPr>
          <p:nvPr>
            <p:ph type="title"/>
          </p:nvPr>
        </p:nvSpPr>
        <p:spPr>
          <a:xfrm>
            <a:off x="1606973" y="-222646"/>
            <a:ext cx="6969760" cy="8572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136855"/>
              </a:buClr>
              <a:buSzPts val="2800"/>
              <a:buFont typeface="Arial"/>
              <a:buNone/>
            </a:pPr>
            <a:r>
              <a:rPr lang="en-US" sz="2800" b="1" i="0" u="none" strike="noStrike" cap="none">
                <a:solidFill>
                  <a:srgbClr val="136855"/>
                </a:solidFill>
                <a:latin typeface="Arial"/>
                <a:ea typeface="Arial"/>
                <a:cs typeface="Arial"/>
                <a:sym typeface="Arial"/>
              </a:rPr>
              <a:t>Gritty Cleaning – Using Functions</a:t>
            </a:r>
            <a:endParaRPr/>
          </a:p>
        </p:txBody>
      </p:sp>
      <p:sp>
        <p:nvSpPr>
          <p:cNvPr id="253" name="Shape 253"/>
          <p:cNvSpPr txBox="1">
            <a:spLocks noGrp="1"/>
          </p:cNvSpPr>
          <p:nvPr>
            <p:ph type="body" idx="1"/>
          </p:nvPr>
        </p:nvSpPr>
        <p:spPr>
          <a:xfrm>
            <a:off x="1787061" y="1239520"/>
            <a:ext cx="6969760" cy="311599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Functions are defined in python using the following syntax:</a:t>
            </a:r>
            <a:endParaRPr/>
          </a:p>
          <a:p>
            <a:pPr marL="0" marR="0" lvl="0" indent="0" algn="l" rtl="0">
              <a:lnSpc>
                <a:spcPct val="90000"/>
              </a:lnSpc>
              <a:spcBef>
                <a:spcPts val="320"/>
              </a:spcBef>
              <a:spcAft>
                <a:spcPts val="0"/>
              </a:spcAft>
              <a:buClr>
                <a:schemeClr val="dk1"/>
              </a:buClr>
              <a:buSzPts val="1600"/>
              <a:buFont typeface="Arial"/>
              <a:buNone/>
            </a:pPr>
            <a:endParaRPr sz="1600" b="0" i="0" u="none" strike="noStrike" cap="none">
              <a:solidFill>
                <a:schemeClr val="dk1"/>
              </a:solidFill>
              <a:latin typeface="Arial"/>
              <a:ea typeface="Arial"/>
              <a:cs typeface="Arial"/>
              <a:sym typeface="Arial"/>
            </a:endParaRPr>
          </a:p>
          <a:p>
            <a:pPr marL="342900" marR="0" lvl="0" indent="-342900" algn="l" rtl="0">
              <a:lnSpc>
                <a:spcPct val="90000"/>
              </a:lnSpc>
              <a:spcBef>
                <a:spcPts val="320"/>
              </a:spcBef>
              <a:spcAft>
                <a:spcPts val="0"/>
              </a:spcAft>
              <a:buClr>
                <a:schemeClr val="dk1"/>
              </a:buClr>
              <a:buSzPts val="1600"/>
              <a:buFont typeface="Noto Sans Symbols"/>
              <a:buChar char="➢"/>
            </a:pPr>
            <a:r>
              <a:rPr lang="en-US" sz="1600" b="0" i="0" u="none" strike="noStrike" cap="none">
                <a:solidFill>
                  <a:schemeClr val="dk1"/>
                </a:solidFill>
                <a:highlight>
                  <a:srgbClr val="FFFF00"/>
                </a:highlight>
                <a:latin typeface="Arial"/>
                <a:ea typeface="Arial"/>
                <a:cs typeface="Arial"/>
                <a:sym typeface="Arial"/>
              </a:rPr>
              <a:t>def fncn(arg1, arg2):   </a:t>
            </a:r>
            <a:endParaRPr/>
          </a:p>
          <a:p>
            <a:pPr marL="342900" marR="0" lvl="0" indent="-342900" algn="l" rtl="0">
              <a:lnSpc>
                <a:spcPct val="90000"/>
              </a:lnSpc>
              <a:spcBef>
                <a:spcPts val="320"/>
              </a:spcBef>
              <a:spcAft>
                <a:spcPts val="0"/>
              </a:spcAft>
              <a:buClr>
                <a:schemeClr val="dk1"/>
              </a:buClr>
              <a:buSzPts val="1600"/>
              <a:buFont typeface="Noto Sans Symbols"/>
              <a:buChar char="➢"/>
            </a:pPr>
            <a:r>
              <a:rPr lang="en-US" sz="1600" b="0" i="0" u="none" strike="noStrike" cap="none">
                <a:solidFill>
                  <a:schemeClr val="dk1"/>
                </a:solidFill>
                <a:latin typeface="Arial"/>
                <a:ea typeface="Arial"/>
                <a:cs typeface="Arial"/>
                <a:sym typeface="Arial"/>
              </a:rPr>
              <a:t>        </a:t>
            </a:r>
            <a:r>
              <a:rPr lang="en-US" sz="1600" b="0" i="0" u="none" strike="noStrike" cap="none">
                <a:solidFill>
                  <a:schemeClr val="dk1"/>
                </a:solidFill>
                <a:highlight>
                  <a:srgbClr val="FFFF00"/>
                </a:highlight>
                <a:latin typeface="Arial"/>
                <a:ea typeface="Arial"/>
                <a:cs typeface="Arial"/>
                <a:sym typeface="Arial"/>
              </a:rPr>
              <a:t> #body …</a:t>
            </a:r>
            <a:endParaRPr/>
          </a:p>
          <a:p>
            <a:pPr marL="342900" marR="0" lvl="0" indent="-342900" algn="l" rtl="0">
              <a:lnSpc>
                <a:spcPct val="90000"/>
              </a:lnSpc>
              <a:spcBef>
                <a:spcPts val="320"/>
              </a:spcBef>
              <a:spcAft>
                <a:spcPts val="0"/>
              </a:spcAft>
              <a:buClr>
                <a:schemeClr val="dk1"/>
              </a:buClr>
              <a:buSzPts val="1600"/>
              <a:buFont typeface="Noto Sans Symbols"/>
              <a:buChar char="➢"/>
            </a:pPr>
            <a:r>
              <a:rPr lang="en-US" sz="1600" b="0" i="0" u="none" strike="noStrike" cap="none">
                <a:solidFill>
                  <a:schemeClr val="dk1"/>
                </a:solidFill>
                <a:latin typeface="Arial"/>
                <a:ea typeface="Arial"/>
                <a:cs typeface="Arial"/>
                <a:sym typeface="Arial"/>
              </a:rPr>
              <a:t>           …</a:t>
            </a:r>
            <a:endParaRPr/>
          </a:p>
          <a:p>
            <a:pPr marL="342900" marR="0" lvl="0" indent="-342900" algn="l" rtl="0">
              <a:lnSpc>
                <a:spcPct val="90000"/>
              </a:lnSpc>
              <a:spcBef>
                <a:spcPts val="320"/>
              </a:spcBef>
              <a:spcAft>
                <a:spcPts val="0"/>
              </a:spcAft>
              <a:buClr>
                <a:schemeClr val="dk1"/>
              </a:buClr>
              <a:buSzPts val="1600"/>
              <a:buFont typeface="Noto Sans Symbols"/>
              <a:buChar char="➢"/>
            </a:pPr>
            <a:r>
              <a:rPr lang="en-US" sz="1600" b="0" i="0" u="none" strike="noStrike" cap="none">
                <a:solidFill>
                  <a:schemeClr val="dk1"/>
                </a:solidFill>
                <a:latin typeface="Arial"/>
                <a:ea typeface="Arial"/>
                <a:cs typeface="Arial"/>
                <a:sym typeface="Arial"/>
              </a:rPr>
              <a:t>      </a:t>
            </a:r>
            <a:r>
              <a:rPr lang="en-US" sz="1600" b="0" i="0" u="none" strike="noStrike" cap="none">
                <a:solidFill>
                  <a:schemeClr val="dk1"/>
                </a:solidFill>
                <a:highlight>
                  <a:srgbClr val="FFFF00"/>
                </a:highlight>
                <a:latin typeface="Arial"/>
                <a:ea typeface="Arial"/>
                <a:cs typeface="Arial"/>
                <a:sym typeface="Arial"/>
              </a:rPr>
              <a:t>Return value  #note the indentation</a:t>
            </a:r>
            <a:endParaRPr/>
          </a:p>
          <a:p>
            <a:pPr marL="342900" marR="0" lvl="0" indent="-241300" algn="l" rtl="0">
              <a:lnSpc>
                <a:spcPct val="90000"/>
              </a:lnSpc>
              <a:spcBef>
                <a:spcPts val="320"/>
              </a:spcBef>
              <a:spcAft>
                <a:spcPts val="0"/>
              </a:spcAft>
              <a:buClr>
                <a:schemeClr val="dk1"/>
              </a:buClr>
              <a:buSzPts val="1600"/>
              <a:buFont typeface="Noto Sans Symbols"/>
              <a:buNone/>
            </a:pPr>
            <a:endParaRPr sz="1600" b="0" i="0" u="none" strike="noStrike" cap="none">
              <a:solidFill>
                <a:schemeClr val="dk1"/>
              </a:solidFill>
              <a:latin typeface="Arial"/>
              <a:ea typeface="Arial"/>
              <a:cs typeface="Arial"/>
              <a:sym typeface="Arial"/>
            </a:endParaRPr>
          </a:p>
          <a:p>
            <a:pPr marL="0" marR="0" lvl="0" indent="0" algn="l" rtl="0">
              <a:lnSpc>
                <a:spcPct val="90000"/>
              </a:lnSpc>
              <a:spcBef>
                <a:spcPts val="32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‘def’ is a keyword used to define a function and fncn is the name of the function, arg1 and arg2 are the inputs. At the end of execution, value is returned from the function. To apply this to clean the Fare-bad column in the Titanic data set we will input the row to be cleaned and the pattern to be matched as arguments to the function we will build. </a:t>
            </a:r>
            <a:endParaRPr/>
          </a:p>
        </p:txBody>
      </p:sp>
      <p:cxnSp>
        <p:nvCxnSpPr>
          <p:cNvPr id="254" name="Shape 254"/>
          <p:cNvCxnSpPr/>
          <p:nvPr/>
        </p:nvCxnSpPr>
        <p:spPr>
          <a:xfrm>
            <a:off x="2587230" y="2010033"/>
            <a:ext cx="0" cy="647439"/>
          </a:xfrm>
          <a:prstGeom prst="straightConnector1">
            <a:avLst/>
          </a:prstGeom>
          <a:noFill/>
          <a:ln w="25400" cap="flat" cmpd="sng">
            <a:solidFill>
              <a:schemeClr val="accent1">
                <a:alpha val="40000"/>
              </a:schemeClr>
            </a:solidFill>
            <a:prstDash val="solid"/>
            <a:round/>
            <a:headEnd type="none" w="sm" len="sm"/>
            <a:tailEnd type="none" w="sm" len="sm"/>
          </a:ln>
          <a:effectLst>
            <a:outerShdw blurRad="40000" dist="20000" dir="5400000" rotWithShape="0">
              <a:srgbClr val="000000">
                <a:alpha val="37647"/>
              </a:srgbClr>
            </a:outerShdw>
          </a:effectLst>
        </p:spPr>
      </p:cxn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Shape 259"/>
          <p:cNvSpPr txBox="1">
            <a:spLocks noGrp="1"/>
          </p:cNvSpPr>
          <p:nvPr>
            <p:ph type="title"/>
          </p:nvPr>
        </p:nvSpPr>
        <p:spPr>
          <a:xfrm>
            <a:off x="1606973" y="-222646"/>
            <a:ext cx="6969760" cy="8572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136855"/>
              </a:buClr>
              <a:buSzPts val="2800"/>
              <a:buFont typeface="Arial"/>
              <a:buNone/>
            </a:pPr>
            <a:r>
              <a:rPr lang="en-US" sz="2800" b="1" i="0" u="none" strike="noStrike" cap="none">
                <a:solidFill>
                  <a:srgbClr val="136855"/>
                </a:solidFill>
                <a:latin typeface="Arial"/>
                <a:ea typeface="Arial"/>
                <a:cs typeface="Arial"/>
                <a:sym typeface="Arial"/>
              </a:rPr>
              <a:t>Gritty Cleaning – Using Functions</a:t>
            </a:r>
            <a:endParaRPr/>
          </a:p>
        </p:txBody>
      </p:sp>
      <p:sp>
        <p:nvSpPr>
          <p:cNvPr id="260" name="Shape 260"/>
          <p:cNvSpPr txBox="1">
            <a:spLocks noGrp="1"/>
          </p:cNvSpPr>
          <p:nvPr>
            <p:ph type="body" idx="1"/>
          </p:nvPr>
        </p:nvSpPr>
        <p:spPr>
          <a:xfrm>
            <a:off x="1698413" y="1013755"/>
            <a:ext cx="6969760" cy="401030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Now let’s define a function that uses a for loop to print out all of the fare data</a:t>
            </a:r>
            <a:endParaRPr/>
          </a:p>
          <a:p>
            <a:pPr marL="342900" marR="0" lvl="0" indent="-342900" algn="l" rtl="0">
              <a:lnSpc>
                <a:spcPct val="90000"/>
              </a:lnSpc>
              <a:spcBef>
                <a:spcPts val="320"/>
              </a:spcBef>
              <a:spcAft>
                <a:spcPts val="0"/>
              </a:spcAft>
              <a:buClr>
                <a:schemeClr val="dk1"/>
              </a:buClr>
              <a:buSzPts val="1600"/>
              <a:buFont typeface="Noto Sans Symbols"/>
              <a:buChar char="➢"/>
            </a:pPr>
            <a:r>
              <a:rPr lang="en-US" sz="1600" b="0" i="0" u="none" strike="noStrike" cap="none">
                <a:solidFill>
                  <a:schemeClr val="dk1"/>
                </a:solidFill>
                <a:latin typeface="Arial"/>
                <a:ea typeface="Arial"/>
                <a:cs typeface="Arial"/>
                <a:sym typeface="Arial"/>
              </a:rPr>
              <a:t>def fncn(column, pattern):   </a:t>
            </a:r>
            <a:endParaRPr/>
          </a:p>
          <a:p>
            <a:pPr marL="0" marR="0" lvl="0" indent="0" algn="l" rtl="0">
              <a:lnSpc>
                <a:spcPct val="90000"/>
              </a:lnSpc>
              <a:spcBef>
                <a:spcPts val="32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                </a:t>
            </a:r>
            <a:r>
              <a:rPr lang="en-US" sz="1600" b="0" i="0" u="none" strike="noStrike" cap="none">
                <a:solidFill>
                  <a:schemeClr val="dk1"/>
                </a:solidFill>
                <a:highlight>
                  <a:srgbClr val="FFFF00"/>
                </a:highlight>
                <a:latin typeface="Arial"/>
                <a:ea typeface="Arial"/>
                <a:cs typeface="Arial"/>
                <a:sym typeface="Arial"/>
              </a:rPr>
              <a:t>for i in column</a:t>
            </a:r>
            <a:r>
              <a:rPr lang="en-US" sz="1600" b="0" i="0" u="none" strike="noStrike" cap="none">
                <a:solidFill>
                  <a:schemeClr val="dk1"/>
                </a:solidFill>
                <a:latin typeface="Arial"/>
                <a:ea typeface="Arial"/>
                <a:cs typeface="Arial"/>
                <a:sym typeface="Arial"/>
              </a:rPr>
              <a:t>:                   </a:t>
            </a:r>
            <a:endParaRPr/>
          </a:p>
          <a:p>
            <a:pPr marL="0" marR="0" lvl="0" indent="0" algn="l" rtl="0">
              <a:lnSpc>
                <a:spcPct val="90000"/>
              </a:lnSpc>
              <a:spcBef>
                <a:spcPts val="32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                   print(i)</a:t>
            </a:r>
            <a:endParaRPr/>
          </a:p>
          <a:p>
            <a:pPr marL="0" marR="0" lvl="0" indent="0" algn="l" rtl="0">
              <a:lnSpc>
                <a:spcPct val="90000"/>
              </a:lnSpc>
              <a:spcBef>
                <a:spcPts val="32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            return     </a:t>
            </a:r>
            <a:endParaRPr/>
          </a:p>
          <a:p>
            <a:pPr marL="114300" marR="0" lvl="0" indent="0" algn="l" rtl="0">
              <a:lnSpc>
                <a:spcPct val="90000"/>
              </a:lnSpc>
              <a:spcBef>
                <a:spcPts val="320"/>
              </a:spcBef>
              <a:spcAft>
                <a:spcPts val="0"/>
              </a:spcAft>
              <a:buClr>
                <a:schemeClr val="dk1"/>
              </a:buClr>
              <a:buSzPts val="1600"/>
              <a:buFont typeface="Arial"/>
              <a:buNone/>
            </a:pPr>
            <a:endParaRPr sz="1600" b="0" i="0" u="none" strike="noStrike" cap="none">
              <a:solidFill>
                <a:schemeClr val="dk1"/>
              </a:solidFill>
              <a:latin typeface="Arial"/>
              <a:ea typeface="Arial"/>
              <a:cs typeface="Arial"/>
              <a:sym typeface="Arial"/>
            </a:endParaRPr>
          </a:p>
          <a:p>
            <a:pPr marL="114300" marR="0" lvl="0" indent="0" algn="l" rtl="0">
              <a:lnSpc>
                <a:spcPct val="90000"/>
              </a:lnSpc>
              <a:spcBef>
                <a:spcPts val="32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The for loop runs through every value </a:t>
            </a:r>
            <a:endParaRPr/>
          </a:p>
          <a:p>
            <a:pPr marL="114300" marR="0" lvl="0" indent="0" algn="l" rtl="0">
              <a:lnSpc>
                <a:spcPct val="90000"/>
              </a:lnSpc>
              <a:spcBef>
                <a:spcPts val="32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in the iterable, column. The syntax for </a:t>
            </a:r>
            <a:endParaRPr/>
          </a:p>
          <a:p>
            <a:pPr marL="114300" marR="0" lvl="0" indent="0" algn="l" rtl="0">
              <a:lnSpc>
                <a:spcPct val="90000"/>
              </a:lnSpc>
              <a:spcBef>
                <a:spcPts val="32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the for loop can also be expressed in </a:t>
            </a:r>
            <a:endParaRPr/>
          </a:p>
          <a:p>
            <a:pPr marL="114300" marR="0" lvl="0" indent="0" algn="l" rtl="0">
              <a:lnSpc>
                <a:spcPct val="90000"/>
              </a:lnSpc>
              <a:spcBef>
                <a:spcPts val="32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the following way:</a:t>
            </a:r>
            <a:endParaRPr/>
          </a:p>
          <a:p>
            <a:pPr marL="114300" marR="0" lvl="0" indent="0" algn="l" rtl="0">
              <a:lnSpc>
                <a:spcPct val="90000"/>
              </a:lnSpc>
              <a:spcBef>
                <a:spcPts val="320"/>
              </a:spcBef>
              <a:spcAft>
                <a:spcPts val="0"/>
              </a:spcAft>
              <a:buClr>
                <a:schemeClr val="dk1"/>
              </a:buClr>
              <a:buSzPts val="1600"/>
              <a:buFont typeface="Arial"/>
              <a:buNone/>
            </a:pPr>
            <a:endParaRPr sz="1600" b="0" i="0" u="none" strike="noStrike" cap="none">
              <a:solidFill>
                <a:schemeClr val="dk1"/>
              </a:solidFill>
              <a:latin typeface="Arial"/>
              <a:ea typeface="Arial"/>
              <a:cs typeface="Arial"/>
              <a:sym typeface="Arial"/>
            </a:endParaRPr>
          </a:p>
          <a:p>
            <a:pPr marL="114300" marR="0" lvl="0" indent="0" algn="l" rtl="0">
              <a:lnSpc>
                <a:spcPct val="90000"/>
              </a:lnSpc>
              <a:spcBef>
                <a:spcPts val="32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for i in </a:t>
            </a:r>
            <a:r>
              <a:rPr lang="en-US" sz="1600" b="0" i="0" u="none" strike="noStrike" cap="none">
                <a:solidFill>
                  <a:schemeClr val="dk1"/>
                </a:solidFill>
                <a:highlight>
                  <a:srgbClr val="FFFF00"/>
                </a:highlight>
                <a:latin typeface="Arial"/>
                <a:ea typeface="Arial"/>
                <a:cs typeface="Arial"/>
                <a:sym typeface="Arial"/>
              </a:rPr>
              <a:t>range</a:t>
            </a:r>
            <a:r>
              <a:rPr lang="en-US" sz="1600" b="0" i="0" u="none" strike="noStrike" cap="none">
                <a:solidFill>
                  <a:schemeClr val="dk1"/>
                </a:solidFill>
                <a:latin typeface="Arial"/>
                <a:ea typeface="Arial"/>
                <a:cs typeface="Arial"/>
                <a:sym typeface="Arial"/>
              </a:rPr>
              <a:t>(0,data.shape[0]):</a:t>
            </a:r>
            <a:endParaRPr/>
          </a:p>
          <a:p>
            <a:pPr marL="114300" marR="0" lvl="0" indent="0" algn="l" rtl="0">
              <a:lnSpc>
                <a:spcPct val="90000"/>
              </a:lnSpc>
              <a:spcBef>
                <a:spcPts val="32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 	print(data[‘Fare-bad’][i])</a:t>
            </a:r>
            <a:endParaRPr/>
          </a:p>
          <a:p>
            <a:pPr marL="114300" marR="0" lvl="0" indent="0" algn="l" rtl="0">
              <a:lnSpc>
                <a:spcPct val="90000"/>
              </a:lnSpc>
              <a:spcBef>
                <a:spcPts val="320"/>
              </a:spcBef>
              <a:spcAft>
                <a:spcPts val="0"/>
              </a:spcAft>
              <a:buClr>
                <a:schemeClr val="dk1"/>
              </a:buClr>
              <a:buSzPts val="1600"/>
              <a:buFont typeface="Arial"/>
              <a:buNone/>
            </a:pPr>
            <a:endParaRPr sz="1600" b="0" i="0" u="none" strike="noStrike" cap="none">
              <a:solidFill>
                <a:schemeClr val="dk1"/>
              </a:solidFill>
              <a:latin typeface="Arial"/>
              <a:ea typeface="Arial"/>
              <a:cs typeface="Arial"/>
              <a:sym typeface="Arial"/>
            </a:endParaRPr>
          </a:p>
          <a:p>
            <a:pPr marL="114300" marR="0" lvl="0" indent="0" algn="l" rtl="0">
              <a:lnSpc>
                <a:spcPct val="90000"/>
              </a:lnSpc>
              <a:spcBef>
                <a:spcPts val="320"/>
              </a:spcBef>
              <a:spcAft>
                <a:spcPts val="0"/>
              </a:spcAft>
              <a:buClr>
                <a:schemeClr val="dk1"/>
              </a:buClr>
              <a:buSzPts val="1600"/>
              <a:buFont typeface="Arial"/>
              <a:buNone/>
            </a:pPr>
            <a:endParaRPr sz="1600" b="0" i="0" u="none" strike="noStrike" cap="none">
              <a:solidFill>
                <a:schemeClr val="dk1"/>
              </a:solidFill>
              <a:latin typeface="Arial"/>
              <a:ea typeface="Arial"/>
              <a:cs typeface="Arial"/>
              <a:sym typeface="Arial"/>
            </a:endParaRPr>
          </a:p>
        </p:txBody>
      </p:sp>
      <p:pic>
        <p:nvPicPr>
          <p:cNvPr id="261" name="Shape 261"/>
          <p:cNvPicPr preferRelativeResize="0"/>
          <p:nvPr/>
        </p:nvPicPr>
        <p:blipFill rotWithShape="1">
          <a:blip r:embed="rId3">
            <a:alphaModFix/>
          </a:blip>
          <a:srcRect/>
          <a:stretch/>
        </p:blipFill>
        <p:spPr>
          <a:xfrm>
            <a:off x="5401943" y="1910994"/>
            <a:ext cx="3493289" cy="2754802"/>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Shape 266"/>
          <p:cNvSpPr txBox="1">
            <a:spLocks noGrp="1"/>
          </p:cNvSpPr>
          <p:nvPr>
            <p:ph type="title"/>
          </p:nvPr>
        </p:nvSpPr>
        <p:spPr>
          <a:xfrm>
            <a:off x="1606973" y="-222646"/>
            <a:ext cx="6969760" cy="8572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136855"/>
              </a:buClr>
              <a:buSzPts val="2800"/>
              <a:buFont typeface="Arial"/>
              <a:buNone/>
            </a:pPr>
            <a:r>
              <a:rPr lang="en-US" sz="2800" b="1" i="0" u="none" strike="noStrike" cap="none">
                <a:solidFill>
                  <a:srgbClr val="136855"/>
                </a:solidFill>
                <a:latin typeface="Arial"/>
                <a:ea typeface="Arial"/>
                <a:cs typeface="Arial"/>
                <a:sym typeface="Arial"/>
              </a:rPr>
              <a:t>Gritty Cleaning – Using Functions</a:t>
            </a:r>
            <a:endParaRPr/>
          </a:p>
        </p:txBody>
      </p:sp>
      <p:sp>
        <p:nvSpPr>
          <p:cNvPr id="267" name="Shape 267"/>
          <p:cNvSpPr txBox="1">
            <a:spLocks noGrp="1"/>
          </p:cNvSpPr>
          <p:nvPr>
            <p:ph type="body" idx="1"/>
          </p:nvPr>
        </p:nvSpPr>
        <p:spPr>
          <a:xfrm>
            <a:off x="1606973" y="487063"/>
            <a:ext cx="7379684" cy="354040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500"/>
              <a:buFont typeface="Arial"/>
              <a:buNone/>
            </a:pPr>
            <a:r>
              <a:rPr lang="en-US" sz="1500" b="0" i="0" u="none" strike="noStrike" cap="none">
                <a:solidFill>
                  <a:schemeClr val="dk1"/>
                </a:solidFill>
                <a:latin typeface="Arial"/>
                <a:ea typeface="Arial"/>
                <a:cs typeface="Arial"/>
                <a:sym typeface="Arial"/>
              </a:rPr>
              <a:t>Now let’s define a function that uses a for loop to print out all of the fare data with dollar signs in front of them</a:t>
            </a:r>
            <a:endParaRPr/>
          </a:p>
          <a:p>
            <a:pPr marL="0" marR="0" lvl="0" indent="0" algn="l" rtl="0">
              <a:spcBef>
                <a:spcPts val="300"/>
              </a:spcBef>
              <a:spcAft>
                <a:spcPts val="0"/>
              </a:spcAft>
              <a:buClr>
                <a:schemeClr val="dk1"/>
              </a:buClr>
              <a:buSzPts val="1500"/>
              <a:buFont typeface="Arial"/>
              <a:buNone/>
            </a:pPr>
            <a:endParaRPr sz="1500" b="0" i="0" u="none" strike="noStrike" cap="none">
              <a:solidFill>
                <a:schemeClr val="dk1"/>
              </a:solidFill>
              <a:latin typeface="Arial"/>
              <a:ea typeface="Arial"/>
              <a:cs typeface="Arial"/>
              <a:sym typeface="Arial"/>
            </a:endParaRPr>
          </a:p>
          <a:p>
            <a:pPr marL="342900" marR="0" lvl="0" indent="-342900" algn="l" rtl="0">
              <a:spcBef>
                <a:spcPts val="300"/>
              </a:spcBef>
              <a:spcAft>
                <a:spcPts val="0"/>
              </a:spcAft>
              <a:buClr>
                <a:schemeClr val="dk1"/>
              </a:buClr>
              <a:buSzPts val="1500"/>
              <a:buFont typeface="Noto Sans Symbols"/>
              <a:buChar char="➢"/>
            </a:pPr>
            <a:r>
              <a:rPr lang="en-US" sz="1500" b="0" i="0" u="none" strike="noStrike" cap="none">
                <a:solidFill>
                  <a:schemeClr val="dk1"/>
                </a:solidFill>
                <a:latin typeface="Arial"/>
                <a:ea typeface="Arial"/>
                <a:cs typeface="Arial"/>
                <a:sym typeface="Arial"/>
              </a:rPr>
              <a:t>def fncn(column, pattern):   </a:t>
            </a:r>
            <a:endParaRPr/>
          </a:p>
          <a:p>
            <a:pPr marL="0" marR="0" lvl="0" indent="0" algn="l" rtl="0">
              <a:spcBef>
                <a:spcPts val="300"/>
              </a:spcBef>
              <a:spcAft>
                <a:spcPts val="0"/>
              </a:spcAft>
              <a:buClr>
                <a:schemeClr val="dk1"/>
              </a:buClr>
              <a:buSzPts val="1500"/>
              <a:buFont typeface="Arial"/>
              <a:buNone/>
            </a:pPr>
            <a:r>
              <a:rPr lang="en-US" sz="1500" b="0" i="0" u="none" strike="noStrike" cap="none">
                <a:solidFill>
                  <a:schemeClr val="dk1"/>
                </a:solidFill>
                <a:latin typeface="Arial"/>
                <a:ea typeface="Arial"/>
                <a:cs typeface="Arial"/>
                <a:sym typeface="Arial"/>
              </a:rPr>
              <a:t>                for i in column:    </a:t>
            </a:r>
            <a:endParaRPr/>
          </a:p>
          <a:p>
            <a:pPr marL="0" marR="0" lvl="0" indent="0" algn="l" rtl="0">
              <a:spcBef>
                <a:spcPts val="300"/>
              </a:spcBef>
              <a:spcAft>
                <a:spcPts val="0"/>
              </a:spcAft>
              <a:buClr>
                <a:schemeClr val="dk1"/>
              </a:buClr>
              <a:buSzPts val="1500"/>
              <a:buFont typeface="Arial"/>
              <a:buNone/>
            </a:pPr>
            <a:r>
              <a:rPr lang="en-US" sz="1500" b="0" i="0" u="none" strike="noStrike" cap="none">
                <a:solidFill>
                  <a:schemeClr val="dk1"/>
                </a:solidFill>
                <a:latin typeface="Arial"/>
                <a:ea typeface="Arial"/>
                <a:cs typeface="Arial"/>
                <a:sym typeface="Arial"/>
              </a:rPr>
              <a:t>		</a:t>
            </a:r>
            <a:r>
              <a:rPr lang="en-US" sz="1500" b="0" i="0" u="none" strike="noStrike" cap="none">
                <a:solidFill>
                  <a:schemeClr val="dk1"/>
                </a:solidFill>
                <a:highlight>
                  <a:srgbClr val="FFFF00"/>
                </a:highlight>
                <a:latin typeface="Arial"/>
                <a:ea typeface="Arial"/>
                <a:cs typeface="Arial"/>
                <a:sym typeface="Arial"/>
              </a:rPr>
              <a:t>if(pattern.match(i)):</a:t>
            </a:r>
            <a:endParaRPr/>
          </a:p>
          <a:p>
            <a:pPr marL="0" marR="0" lvl="0" indent="0" algn="l" rtl="0">
              <a:spcBef>
                <a:spcPts val="300"/>
              </a:spcBef>
              <a:spcAft>
                <a:spcPts val="0"/>
              </a:spcAft>
              <a:buClr>
                <a:schemeClr val="dk1"/>
              </a:buClr>
              <a:buSzPts val="1500"/>
              <a:buFont typeface="Arial"/>
              <a:buNone/>
            </a:pPr>
            <a:r>
              <a:rPr lang="en-US" sz="1500" b="0" i="0" u="none" strike="noStrike" cap="none">
                <a:solidFill>
                  <a:schemeClr val="dk1"/>
                </a:solidFill>
                <a:latin typeface="Arial"/>
                <a:ea typeface="Arial"/>
                <a:cs typeface="Arial"/>
                <a:sym typeface="Arial"/>
              </a:rPr>
              <a:t>		 print(i)</a:t>
            </a:r>
            <a:endParaRPr/>
          </a:p>
          <a:p>
            <a:pPr marL="0" marR="0" lvl="0" indent="0" algn="l" rtl="0">
              <a:spcBef>
                <a:spcPts val="300"/>
              </a:spcBef>
              <a:spcAft>
                <a:spcPts val="0"/>
              </a:spcAft>
              <a:buClr>
                <a:schemeClr val="dk1"/>
              </a:buClr>
              <a:buSzPts val="1500"/>
              <a:buFont typeface="Arial"/>
              <a:buNone/>
            </a:pPr>
            <a:r>
              <a:rPr lang="en-US" sz="1500" b="0" i="0" u="none" strike="noStrike" cap="none">
                <a:solidFill>
                  <a:schemeClr val="dk1"/>
                </a:solidFill>
                <a:latin typeface="Arial"/>
                <a:ea typeface="Arial"/>
                <a:cs typeface="Arial"/>
                <a:sym typeface="Arial"/>
              </a:rPr>
              <a:t>            return     </a:t>
            </a:r>
            <a:endParaRPr/>
          </a:p>
          <a:p>
            <a:pPr marL="114300" marR="0" lvl="0" indent="0" algn="l" rtl="0">
              <a:spcBef>
                <a:spcPts val="300"/>
              </a:spcBef>
              <a:spcAft>
                <a:spcPts val="0"/>
              </a:spcAft>
              <a:buClr>
                <a:schemeClr val="dk1"/>
              </a:buClr>
              <a:buSzPts val="1500"/>
              <a:buFont typeface="Arial"/>
              <a:buNone/>
            </a:pPr>
            <a:endParaRPr sz="1500" b="0" i="0" u="none" strike="noStrike" cap="none">
              <a:solidFill>
                <a:schemeClr val="dk1"/>
              </a:solidFill>
              <a:latin typeface="Arial"/>
              <a:ea typeface="Arial"/>
              <a:cs typeface="Arial"/>
              <a:sym typeface="Arial"/>
            </a:endParaRPr>
          </a:p>
          <a:p>
            <a:pPr marL="114300" marR="0" lvl="0" indent="0" algn="l" rtl="0">
              <a:spcBef>
                <a:spcPts val="300"/>
              </a:spcBef>
              <a:spcAft>
                <a:spcPts val="0"/>
              </a:spcAft>
              <a:buClr>
                <a:schemeClr val="dk1"/>
              </a:buClr>
              <a:buSzPts val="1500"/>
              <a:buFont typeface="Arial"/>
              <a:buNone/>
            </a:pPr>
            <a:r>
              <a:rPr lang="en-US" sz="1500" b="0" i="0" u="none" strike="noStrike" cap="none">
                <a:solidFill>
                  <a:schemeClr val="dk1"/>
                </a:solidFill>
                <a:latin typeface="Arial"/>
                <a:ea typeface="Arial"/>
                <a:cs typeface="Arial"/>
                <a:sym typeface="Arial"/>
              </a:rPr>
              <a:t>The conditional statement if is used to print </a:t>
            </a:r>
            <a:endParaRPr/>
          </a:p>
          <a:p>
            <a:pPr marL="114300" marR="0" lvl="0" indent="0" algn="l" rtl="0">
              <a:spcBef>
                <a:spcPts val="300"/>
              </a:spcBef>
              <a:spcAft>
                <a:spcPts val="0"/>
              </a:spcAft>
              <a:buClr>
                <a:schemeClr val="dk1"/>
              </a:buClr>
              <a:buSzPts val="1500"/>
              <a:buFont typeface="Arial"/>
              <a:buNone/>
            </a:pPr>
            <a:r>
              <a:rPr lang="en-US" sz="1500" b="0" i="0" u="none" strike="noStrike" cap="none">
                <a:solidFill>
                  <a:schemeClr val="dk1"/>
                </a:solidFill>
                <a:latin typeface="Arial"/>
                <a:ea typeface="Arial"/>
                <a:cs typeface="Arial"/>
                <a:sym typeface="Arial"/>
              </a:rPr>
              <a:t>Only those data points matching the pattern. </a:t>
            </a:r>
            <a:endParaRPr/>
          </a:p>
          <a:p>
            <a:pPr marL="114300" marR="0" lvl="0" indent="0" algn="l" rtl="0">
              <a:spcBef>
                <a:spcPts val="300"/>
              </a:spcBef>
              <a:spcAft>
                <a:spcPts val="0"/>
              </a:spcAft>
              <a:buClr>
                <a:schemeClr val="dk1"/>
              </a:buClr>
              <a:buSzPts val="1500"/>
              <a:buFont typeface="Arial"/>
              <a:buNone/>
            </a:pPr>
            <a:r>
              <a:rPr lang="en-US" sz="1500" b="0" i="0" u="none" strike="noStrike" cap="none">
                <a:solidFill>
                  <a:schemeClr val="dk1"/>
                </a:solidFill>
                <a:latin typeface="Arial"/>
                <a:ea typeface="Arial"/>
                <a:cs typeface="Arial"/>
                <a:sym typeface="Arial"/>
              </a:rPr>
              <a:t>The syntax of the if statement is: </a:t>
            </a:r>
            <a:endParaRPr/>
          </a:p>
          <a:p>
            <a:pPr marL="114300" marR="0" lvl="0" indent="0" algn="l" rtl="0">
              <a:spcBef>
                <a:spcPts val="300"/>
              </a:spcBef>
              <a:spcAft>
                <a:spcPts val="0"/>
              </a:spcAft>
              <a:buClr>
                <a:schemeClr val="dk1"/>
              </a:buClr>
              <a:buSzPts val="1500"/>
              <a:buFont typeface="Arial"/>
              <a:buNone/>
            </a:pPr>
            <a:endParaRPr sz="1500" b="0" i="0" u="none" strike="noStrike" cap="none">
              <a:solidFill>
                <a:schemeClr val="dk1"/>
              </a:solidFill>
              <a:latin typeface="Arial"/>
              <a:ea typeface="Arial"/>
              <a:cs typeface="Arial"/>
              <a:sym typeface="Arial"/>
            </a:endParaRPr>
          </a:p>
          <a:p>
            <a:pPr marL="114300" marR="0" lvl="0" indent="0" algn="l" rtl="0">
              <a:spcBef>
                <a:spcPts val="300"/>
              </a:spcBef>
              <a:spcAft>
                <a:spcPts val="0"/>
              </a:spcAft>
              <a:buClr>
                <a:schemeClr val="dk1"/>
              </a:buClr>
              <a:buSzPts val="1500"/>
              <a:buFont typeface="Arial"/>
              <a:buNone/>
            </a:pPr>
            <a:r>
              <a:rPr lang="en-US" sz="1500" b="0" i="0" u="none" strike="noStrike" cap="none">
                <a:solidFill>
                  <a:schemeClr val="dk1"/>
                </a:solidFill>
                <a:latin typeface="Arial"/>
                <a:ea typeface="Arial"/>
                <a:cs typeface="Arial"/>
                <a:sym typeface="Arial"/>
              </a:rPr>
              <a:t>if expression: </a:t>
            </a:r>
            <a:endParaRPr/>
          </a:p>
          <a:p>
            <a:pPr marL="114300" marR="0" lvl="0" indent="0" algn="l" rtl="0">
              <a:spcBef>
                <a:spcPts val="300"/>
              </a:spcBef>
              <a:spcAft>
                <a:spcPts val="0"/>
              </a:spcAft>
              <a:buClr>
                <a:schemeClr val="dk1"/>
              </a:buClr>
              <a:buSzPts val="1500"/>
              <a:buFont typeface="Arial"/>
              <a:buNone/>
            </a:pPr>
            <a:r>
              <a:rPr lang="en-US" sz="1500" b="0" i="0" u="none" strike="noStrike" cap="none">
                <a:solidFill>
                  <a:schemeClr val="dk1"/>
                </a:solidFill>
                <a:latin typeface="Arial"/>
                <a:ea typeface="Arial"/>
                <a:cs typeface="Arial"/>
                <a:sym typeface="Arial"/>
              </a:rPr>
              <a:t>	statement(s) </a:t>
            </a:r>
            <a:endParaRPr/>
          </a:p>
          <a:p>
            <a:pPr marL="114300" marR="0" lvl="0" indent="0" algn="l" rtl="0">
              <a:spcBef>
                <a:spcPts val="300"/>
              </a:spcBef>
              <a:spcAft>
                <a:spcPts val="0"/>
              </a:spcAft>
              <a:buClr>
                <a:schemeClr val="dk1"/>
              </a:buClr>
              <a:buSzPts val="1500"/>
              <a:buFont typeface="Arial"/>
              <a:buNone/>
            </a:pPr>
            <a:r>
              <a:rPr lang="en-US" sz="1500" b="0" i="0" u="none" strike="noStrike" cap="none">
                <a:solidFill>
                  <a:schemeClr val="dk1"/>
                </a:solidFill>
                <a:highlight>
                  <a:srgbClr val="FFFF00"/>
                </a:highlight>
                <a:latin typeface="Arial"/>
                <a:ea typeface="Arial"/>
                <a:cs typeface="Arial"/>
                <a:sym typeface="Arial"/>
              </a:rPr>
              <a:t>else: </a:t>
            </a:r>
            <a:endParaRPr/>
          </a:p>
          <a:p>
            <a:pPr marL="114300" marR="0" lvl="0" indent="0" algn="l" rtl="0">
              <a:spcBef>
                <a:spcPts val="300"/>
              </a:spcBef>
              <a:spcAft>
                <a:spcPts val="0"/>
              </a:spcAft>
              <a:buClr>
                <a:schemeClr val="dk1"/>
              </a:buClr>
              <a:buSzPts val="1500"/>
              <a:buFont typeface="Arial"/>
              <a:buNone/>
            </a:pPr>
            <a:r>
              <a:rPr lang="en-US" sz="1500" b="0" i="0" u="none" strike="noStrike" cap="none">
                <a:solidFill>
                  <a:schemeClr val="dk1"/>
                </a:solidFill>
                <a:latin typeface="Arial"/>
                <a:ea typeface="Arial"/>
                <a:cs typeface="Arial"/>
                <a:sym typeface="Arial"/>
              </a:rPr>
              <a:t>	statement(s)</a:t>
            </a:r>
            <a:endParaRPr/>
          </a:p>
          <a:p>
            <a:pPr marL="114300" marR="0" lvl="0" indent="0" algn="l" rtl="0">
              <a:spcBef>
                <a:spcPts val="300"/>
              </a:spcBef>
              <a:spcAft>
                <a:spcPts val="0"/>
              </a:spcAft>
              <a:buClr>
                <a:schemeClr val="dk1"/>
              </a:buClr>
              <a:buSzPts val="1500"/>
              <a:buFont typeface="Arial"/>
              <a:buNone/>
            </a:pPr>
            <a:endParaRPr sz="1500" b="0" i="0" u="none" strike="noStrike" cap="none">
              <a:solidFill>
                <a:schemeClr val="dk1"/>
              </a:solidFill>
              <a:latin typeface="Arial"/>
              <a:ea typeface="Arial"/>
              <a:cs typeface="Arial"/>
              <a:sym typeface="Arial"/>
            </a:endParaRPr>
          </a:p>
        </p:txBody>
      </p:sp>
      <p:pic>
        <p:nvPicPr>
          <p:cNvPr id="268" name="Shape 268"/>
          <p:cNvPicPr preferRelativeResize="0"/>
          <p:nvPr/>
        </p:nvPicPr>
        <p:blipFill rotWithShape="1">
          <a:blip r:embed="rId3">
            <a:alphaModFix/>
          </a:blip>
          <a:srcRect/>
          <a:stretch/>
        </p:blipFill>
        <p:spPr>
          <a:xfrm>
            <a:off x="5530034" y="1745586"/>
            <a:ext cx="3548063" cy="2928013"/>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Shape 273"/>
          <p:cNvSpPr txBox="1">
            <a:spLocks noGrp="1"/>
          </p:cNvSpPr>
          <p:nvPr>
            <p:ph type="title"/>
          </p:nvPr>
        </p:nvSpPr>
        <p:spPr>
          <a:xfrm>
            <a:off x="1606973" y="-222646"/>
            <a:ext cx="6969760" cy="8572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136855"/>
              </a:buClr>
              <a:buSzPts val="2800"/>
              <a:buFont typeface="Arial"/>
              <a:buNone/>
            </a:pPr>
            <a:r>
              <a:rPr lang="en-US" sz="2800" b="1" i="0" u="none" strike="noStrike" cap="none">
                <a:solidFill>
                  <a:srgbClr val="136855"/>
                </a:solidFill>
                <a:latin typeface="Arial"/>
                <a:ea typeface="Arial"/>
                <a:cs typeface="Arial"/>
                <a:sym typeface="Arial"/>
              </a:rPr>
              <a:t>Gritty Cleaning – Using Functions</a:t>
            </a:r>
            <a:endParaRPr/>
          </a:p>
        </p:txBody>
      </p:sp>
      <p:sp>
        <p:nvSpPr>
          <p:cNvPr id="274" name="Shape 274"/>
          <p:cNvSpPr txBox="1">
            <a:spLocks noGrp="1"/>
          </p:cNvSpPr>
          <p:nvPr>
            <p:ph type="body" idx="1"/>
          </p:nvPr>
        </p:nvSpPr>
        <p:spPr>
          <a:xfrm>
            <a:off x="1606973" y="487062"/>
            <a:ext cx="7379684" cy="449590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500"/>
              <a:buFont typeface="Arial"/>
              <a:buNone/>
            </a:pPr>
            <a:r>
              <a:rPr lang="en-US" sz="1500" b="0" i="0" u="none" strike="noStrike" cap="none">
                <a:solidFill>
                  <a:schemeClr val="dk1"/>
                </a:solidFill>
                <a:latin typeface="Arial"/>
                <a:ea typeface="Arial"/>
                <a:cs typeface="Arial"/>
                <a:sym typeface="Arial"/>
              </a:rPr>
              <a:t>Now let’s define a function that uses a for loop to replace all of the fare data with dollar signs in front of them</a:t>
            </a:r>
            <a:endParaRPr/>
          </a:p>
          <a:p>
            <a:pPr marL="0" marR="0" lvl="0" indent="0" algn="l" rtl="0">
              <a:spcBef>
                <a:spcPts val="300"/>
              </a:spcBef>
              <a:spcAft>
                <a:spcPts val="0"/>
              </a:spcAft>
              <a:buClr>
                <a:schemeClr val="dk1"/>
              </a:buClr>
              <a:buSzPts val="1500"/>
              <a:buFont typeface="Arial"/>
              <a:buNone/>
            </a:pPr>
            <a:endParaRPr sz="1500" b="0" i="0" u="none" strike="noStrike" cap="none">
              <a:solidFill>
                <a:schemeClr val="dk1"/>
              </a:solidFill>
              <a:latin typeface="Arial"/>
              <a:ea typeface="Arial"/>
              <a:cs typeface="Arial"/>
              <a:sym typeface="Arial"/>
            </a:endParaRPr>
          </a:p>
          <a:p>
            <a:pPr marL="342900" marR="0" lvl="0" indent="-342900" algn="l" rtl="0">
              <a:spcBef>
                <a:spcPts val="300"/>
              </a:spcBef>
              <a:spcAft>
                <a:spcPts val="0"/>
              </a:spcAft>
              <a:buClr>
                <a:schemeClr val="dk1"/>
              </a:buClr>
              <a:buSzPts val="1500"/>
              <a:buFont typeface="Noto Sans Symbols"/>
              <a:buChar char="➢"/>
            </a:pPr>
            <a:r>
              <a:rPr lang="en-US" sz="1500" b="0" i="0" u="none" strike="noStrike" cap="none">
                <a:solidFill>
                  <a:schemeClr val="dk1"/>
                </a:solidFill>
                <a:latin typeface="Arial"/>
                <a:ea typeface="Arial"/>
                <a:cs typeface="Arial"/>
                <a:sym typeface="Arial"/>
              </a:rPr>
              <a:t>def fncn(column, pattern):   </a:t>
            </a:r>
            <a:endParaRPr/>
          </a:p>
          <a:p>
            <a:pPr marL="0" marR="0" lvl="0" indent="0" algn="l" rtl="0">
              <a:spcBef>
                <a:spcPts val="300"/>
              </a:spcBef>
              <a:spcAft>
                <a:spcPts val="0"/>
              </a:spcAft>
              <a:buClr>
                <a:schemeClr val="dk1"/>
              </a:buClr>
              <a:buSzPts val="1500"/>
              <a:buFont typeface="Arial"/>
              <a:buNone/>
            </a:pPr>
            <a:r>
              <a:rPr lang="en-US" sz="1500" b="0" i="0" u="none" strike="noStrike" cap="none">
                <a:solidFill>
                  <a:schemeClr val="dk1"/>
                </a:solidFill>
                <a:latin typeface="Arial"/>
                <a:ea typeface="Arial"/>
                <a:cs typeface="Arial"/>
                <a:sym typeface="Arial"/>
              </a:rPr>
              <a:t>                for i in column:    </a:t>
            </a:r>
            <a:endParaRPr/>
          </a:p>
          <a:p>
            <a:pPr marL="0" marR="0" lvl="0" indent="0" algn="l" rtl="0">
              <a:spcBef>
                <a:spcPts val="300"/>
              </a:spcBef>
              <a:spcAft>
                <a:spcPts val="0"/>
              </a:spcAft>
              <a:buClr>
                <a:schemeClr val="dk1"/>
              </a:buClr>
              <a:buSzPts val="1500"/>
              <a:buFont typeface="Arial"/>
              <a:buNone/>
            </a:pPr>
            <a:r>
              <a:rPr lang="en-US" sz="1500" b="0" i="0" u="none" strike="noStrike" cap="none">
                <a:solidFill>
                  <a:schemeClr val="dk1"/>
                </a:solidFill>
                <a:latin typeface="Arial"/>
                <a:ea typeface="Arial"/>
                <a:cs typeface="Arial"/>
                <a:sym typeface="Arial"/>
              </a:rPr>
              <a:t>		if(pattern.match(i)):</a:t>
            </a:r>
            <a:endParaRPr/>
          </a:p>
          <a:p>
            <a:pPr marL="0" marR="0" lvl="0" indent="0" algn="l" rtl="0">
              <a:spcBef>
                <a:spcPts val="300"/>
              </a:spcBef>
              <a:spcAft>
                <a:spcPts val="0"/>
              </a:spcAft>
              <a:buClr>
                <a:schemeClr val="dk1"/>
              </a:buClr>
              <a:buSzPts val="1500"/>
              <a:buFont typeface="Arial"/>
              <a:buNone/>
            </a:pPr>
            <a:r>
              <a:rPr lang="en-US" sz="1500" b="0" i="0" u="none" strike="noStrike" cap="none">
                <a:solidFill>
                  <a:schemeClr val="dk1"/>
                </a:solidFill>
                <a:latin typeface="Arial"/>
                <a:ea typeface="Arial"/>
                <a:cs typeface="Arial"/>
                <a:sym typeface="Arial"/>
              </a:rPr>
              <a:t>		 </a:t>
            </a:r>
            <a:r>
              <a:rPr lang="en-US" sz="1500" b="0" i="0" u="none" strike="noStrike" cap="none">
                <a:solidFill>
                  <a:schemeClr val="dk1"/>
                </a:solidFill>
                <a:highlight>
                  <a:srgbClr val="FFFF00"/>
                </a:highlight>
                <a:latin typeface="Arial"/>
                <a:ea typeface="Arial"/>
                <a:cs typeface="Arial"/>
                <a:sym typeface="Arial"/>
              </a:rPr>
              <a:t>i = i.replace(“$”,””)</a:t>
            </a:r>
            <a:endParaRPr/>
          </a:p>
          <a:p>
            <a:pPr marL="0" marR="0" lvl="0" indent="0" algn="l" rtl="0">
              <a:spcBef>
                <a:spcPts val="300"/>
              </a:spcBef>
              <a:spcAft>
                <a:spcPts val="0"/>
              </a:spcAft>
              <a:buClr>
                <a:schemeClr val="dk1"/>
              </a:buClr>
              <a:buSzPts val="1500"/>
              <a:buFont typeface="Arial"/>
              <a:buNone/>
            </a:pPr>
            <a:r>
              <a:rPr lang="en-US" sz="1500" b="0" i="0" u="none" strike="noStrike" cap="none">
                <a:solidFill>
                  <a:schemeClr val="dk1"/>
                </a:solidFill>
                <a:latin typeface="Arial"/>
                <a:ea typeface="Arial"/>
                <a:cs typeface="Arial"/>
                <a:sym typeface="Arial"/>
              </a:rPr>
              <a:t>		</a:t>
            </a:r>
            <a:r>
              <a:rPr lang="en-US" sz="1500" b="0" i="0" u="none" strike="noStrike" cap="none">
                <a:solidFill>
                  <a:schemeClr val="dk1"/>
                </a:solidFill>
                <a:highlight>
                  <a:srgbClr val="FFFF00"/>
                </a:highlight>
                <a:latin typeface="Arial"/>
                <a:ea typeface="Arial"/>
                <a:cs typeface="Arial"/>
                <a:sym typeface="Arial"/>
              </a:rPr>
              <a:t> i = float(i)</a:t>
            </a:r>
            <a:endParaRPr/>
          </a:p>
          <a:p>
            <a:pPr marL="0" marR="0" lvl="0" indent="0" algn="l" rtl="0">
              <a:spcBef>
                <a:spcPts val="300"/>
              </a:spcBef>
              <a:spcAft>
                <a:spcPts val="0"/>
              </a:spcAft>
              <a:buClr>
                <a:schemeClr val="dk1"/>
              </a:buClr>
              <a:buSzPts val="1500"/>
              <a:buFont typeface="Arial"/>
              <a:buNone/>
            </a:pPr>
            <a:r>
              <a:rPr lang="en-US" sz="1500" b="0" i="0" u="none" strike="noStrike" cap="none">
                <a:solidFill>
                  <a:schemeClr val="dk1"/>
                </a:solidFill>
                <a:latin typeface="Arial"/>
                <a:ea typeface="Arial"/>
                <a:cs typeface="Arial"/>
                <a:sym typeface="Arial"/>
              </a:rPr>
              <a:t>            return     </a:t>
            </a:r>
            <a:endParaRPr/>
          </a:p>
          <a:p>
            <a:pPr marL="0" marR="0" lvl="0" indent="0" algn="l" rtl="0">
              <a:spcBef>
                <a:spcPts val="300"/>
              </a:spcBef>
              <a:spcAft>
                <a:spcPts val="0"/>
              </a:spcAft>
              <a:buClr>
                <a:schemeClr val="dk1"/>
              </a:buClr>
              <a:buSzPts val="1500"/>
              <a:buFont typeface="Arial"/>
              <a:buNone/>
            </a:pPr>
            <a:endParaRPr sz="1500" b="0" i="0" u="none" strike="noStrike" cap="none">
              <a:solidFill>
                <a:schemeClr val="dk1"/>
              </a:solidFill>
              <a:latin typeface="Arial"/>
              <a:ea typeface="Arial"/>
              <a:cs typeface="Arial"/>
              <a:sym typeface="Arial"/>
            </a:endParaRPr>
          </a:p>
          <a:p>
            <a:pPr marL="114300" marR="0" lvl="0" indent="0" algn="l" rtl="0">
              <a:spcBef>
                <a:spcPts val="300"/>
              </a:spcBef>
              <a:spcAft>
                <a:spcPts val="0"/>
              </a:spcAft>
              <a:buClr>
                <a:schemeClr val="dk1"/>
              </a:buClr>
              <a:buSzPts val="1500"/>
              <a:buFont typeface="Arial"/>
              <a:buNone/>
            </a:pPr>
            <a:r>
              <a:rPr lang="en-US" sz="1500" b="0" i="0" u="none" strike="noStrike" cap="none">
                <a:solidFill>
                  <a:schemeClr val="dk1"/>
                </a:solidFill>
                <a:latin typeface="Arial"/>
                <a:ea typeface="Arial"/>
                <a:cs typeface="Arial"/>
                <a:sym typeface="Arial"/>
              </a:rPr>
              <a:t>The apply method can be used to apply a function with the correct structure to a column or row of data to clean the column or row. The axis argument is 0 by default, applying the function across a row of a dataset, axis = 1 applies the function down a column</a:t>
            </a:r>
            <a:endParaRPr/>
          </a:p>
          <a:p>
            <a:pPr marL="114300" marR="0" lvl="0" indent="0" algn="l" rtl="0">
              <a:spcBef>
                <a:spcPts val="300"/>
              </a:spcBef>
              <a:spcAft>
                <a:spcPts val="0"/>
              </a:spcAft>
              <a:buClr>
                <a:schemeClr val="dk1"/>
              </a:buClr>
              <a:buSzPts val="1500"/>
              <a:buFont typeface="Arial"/>
              <a:buNone/>
            </a:pPr>
            <a:endParaRPr sz="1500" b="0" i="0" u="none" strike="noStrike" cap="none">
              <a:solidFill>
                <a:schemeClr val="dk1"/>
              </a:solidFill>
              <a:latin typeface="Arial"/>
              <a:ea typeface="Arial"/>
              <a:cs typeface="Arial"/>
              <a:sym typeface="Arial"/>
            </a:endParaRPr>
          </a:p>
          <a:p>
            <a:pPr marL="114300" marR="0" lvl="0" indent="0" algn="l" rtl="0">
              <a:spcBef>
                <a:spcPts val="300"/>
              </a:spcBef>
              <a:spcAft>
                <a:spcPts val="0"/>
              </a:spcAft>
              <a:buClr>
                <a:schemeClr val="dk1"/>
              </a:buClr>
              <a:buSzPts val="1500"/>
              <a:buFont typeface="Arial"/>
              <a:buNone/>
            </a:pPr>
            <a:r>
              <a:rPr lang="en-US" sz="1500" b="0" i="0" u="none" strike="noStrike" cap="none">
                <a:solidFill>
                  <a:schemeClr val="dk1"/>
                </a:solidFill>
                <a:highlight>
                  <a:srgbClr val="FFFF00"/>
                </a:highlight>
                <a:latin typeface="Arial"/>
                <a:ea typeface="Arial"/>
                <a:cs typeface="Arial"/>
                <a:sym typeface="Arial"/>
              </a:rPr>
              <a:t>data.apply</a:t>
            </a:r>
            <a:r>
              <a:rPr lang="en-US" sz="1500" b="0" i="0" u="none" strike="noStrike" cap="none">
                <a:solidFill>
                  <a:schemeClr val="dk1"/>
                </a:solidFill>
                <a:latin typeface="Arial"/>
                <a:ea typeface="Arial"/>
                <a:cs typeface="Arial"/>
                <a:sym typeface="Arial"/>
              </a:rPr>
              <a:t>(function_name, </a:t>
            </a:r>
            <a:r>
              <a:rPr lang="en-US" sz="1500" b="0" i="0" u="none" strike="noStrike" cap="none">
                <a:solidFill>
                  <a:schemeClr val="dk1"/>
                </a:solidFill>
                <a:highlight>
                  <a:srgbClr val="FFFF00"/>
                </a:highlight>
                <a:latin typeface="Arial"/>
                <a:ea typeface="Arial"/>
                <a:cs typeface="Arial"/>
                <a:sym typeface="Arial"/>
              </a:rPr>
              <a:t>axis = 1</a:t>
            </a:r>
            <a:r>
              <a:rPr lang="en-US" sz="1500" b="0" i="0" u="none" strike="noStrike" cap="none">
                <a:solidFill>
                  <a:schemeClr val="dk1"/>
                </a:solidFill>
                <a:latin typeface="Arial"/>
                <a:ea typeface="Arial"/>
                <a:cs typeface="Arial"/>
                <a:sym typeface="Arial"/>
              </a:rPr>
              <a:t>, arguments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Shape 279"/>
          <p:cNvSpPr txBox="1">
            <a:spLocks noGrp="1"/>
          </p:cNvSpPr>
          <p:nvPr>
            <p:ph type="title"/>
          </p:nvPr>
        </p:nvSpPr>
        <p:spPr>
          <a:xfrm>
            <a:off x="1606973" y="-222646"/>
            <a:ext cx="6969760" cy="8572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136855"/>
              </a:buClr>
              <a:buSzPts val="2800"/>
              <a:buFont typeface="Arial"/>
              <a:buNone/>
            </a:pPr>
            <a:r>
              <a:rPr lang="en-US" sz="2800" b="1" i="0" u="none" strike="noStrike" cap="none">
                <a:solidFill>
                  <a:srgbClr val="136855"/>
                </a:solidFill>
                <a:latin typeface="Arial"/>
                <a:ea typeface="Arial"/>
                <a:cs typeface="Arial"/>
                <a:sym typeface="Arial"/>
              </a:rPr>
              <a:t>Gritty Cleaning – Using Functions</a:t>
            </a:r>
            <a:endParaRPr/>
          </a:p>
        </p:txBody>
      </p:sp>
      <p:sp>
        <p:nvSpPr>
          <p:cNvPr id="280" name="Shape 280"/>
          <p:cNvSpPr txBox="1">
            <a:spLocks noGrp="1"/>
          </p:cNvSpPr>
          <p:nvPr>
            <p:ph type="body" idx="1"/>
          </p:nvPr>
        </p:nvSpPr>
        <p:spPr>
          <a:xfrm>
            <a:off x="1606973" y="467636"/>
            <a:ext cx="7379684" cy="449590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500"/>
              <a:buFont typeface="Arial"/>
              <a:buNone/>
            </a:pPr>
            <a:r>
              <a:rPr lang="en-US" sz="1500" b="0" i="0" u="none" strike="noStrike" cap="none">
                <a:solidFill>
                  <a:schemeClr val="dk1"/>
                </a:solidFill>
                <a:latin typeface="Arial"/>
                <a:ea typeface="Arial"/>
                <a:cs typeface="Arial"/>
                <a:sym typeface="Arial"/>
              </a:rPr>
              <a:t>We use the apply method to apply this function to the data in our data frame:</a:t>
            </a:r>
            <a:endParaRPr/>
          </a:p>
          <a:p>
            <a:pPr marL="342900" marR="0" lvl="0" indent="-342900" algn="l" rtl="0">
              <a:spcBef>
                <a:spcPts val="320"/>
              </a:spcBef>
              <a:spcAft>
                <a:spcPts val="0"/>
              </a:spcAft>
              <a:buClr>
                <a:schemeClr val="dk1"/>
              </a:buClr>
              <a:buSzPts val="1600"/>
              <a:buFont typeface="Noto Sans Symbols"/>
              <a:buChar char="➢"/>
            </a:pPr>
            <a:r>
              <a:rPr lang="en-US" sz="1600" b="0" i="0" u="none" strike="noStrike" cap="none">
                <a:solidFill>
                  <a:schemeClr val="dk1"/>
                </a:solidFill>
                <a:latin typeface="Arial"/>
                <a:ea typeface="Arial"/>
                <a:cs typeface="Arial"/>
                <a:sym typeface="Arial"/>
              </a:rPr>
              <a:t>def </a:t>
            </a:r>
            <a:r>
              <a:rPr lang="en-US" sz="1600" b="1" i="0" u="none" strike="noStrike" cap="none">
                <a:solidFill>
                  <a:schemeClr val="dk1"/>
                </a:solidFill>
                <a:latin typeface="Arial"/>
                <a:ea typeface="Arial"/>
                <a:cs typeface="Arial"/>
                <a:sym typeface="Arial"/>
              </a:rPr>
              <a:t>fncn(</a:t>
            </a:r>
            <a:r>
              <a:rPr lang="en-US" sz="1600" b="1" i="0" u="none" strike="noStrike" cap="none">
                <a:solidFill>
                  <a:schemeClr val="dk1"/>
                </a:solidFill>
                <a:highlight>
                  <a:srgbClr val="FFFF00"/>
                </a:highlight>
                <a:latin typeface="Arial"/>
                <a:ea typeface="Arial"/>
                <a:cs typeface="Arial"/>
                <a:sym typeface="Arial"/>
              </a:rPr>
              <a:t>row</a:t>
            </a:r>
            <a:r>
              <a:rPr lang="en-US" sz="1600" b="1" i="0" u="none" strike="noStrike" cap="none">
                <a:solidFill>
                  <a:schemeClr val="dk1"/>
                </a:solidFill>
                <a:latin typeface="Arial"/>
                <a:ea typeface="Arial"/>
                <a:cs typeface="Arial"/>
                <a:sym typeface="Arial"/>
              </a:rPr>
              <a:t>, pattern):</a:t>
            </a:r>
            <a:endParaRPr/>
          </a:p>
          <a:p>
            <a:pPr marL="342900" marR="0" lvl="0" indent="-342900" algn="l" rtl="0">
              <a:spcBef>
                <a:spcPts val="320"/>
              </a:spcBef>
              <a:spcAft>
                <a:spcPts val="0"/>
              </a:spcAft>
              <a:buClr>
                <a:schemeClr val="dk1"/>
              </a:buClr>
              <a:buSzPts val="1600"/>
              <a:buFont typeface="Noto Sans Symbols"/>
              <a:buChar char="➢"/>
            </a:pPr>
            <a:r>
              <a:rPr lang="en-US" sz="1600" b="0" i="0" u="none" strike="noStrike" cap="none">
                <a:solidFill>
                  <a:schemeClr val="dk1"/>
                </a:solidFill>
                <a:latin typeface="Arial"/>
                <a:ea typeface="Arial"/>
                <a:cs typeface="Arial"/>
                <a:sym typeface="Arial"/>
              </a:rPr>
              <a:t>    i = row[</a:t>
            </a:r>
            <a:r>
              <a:rPr lang="en-US" sz="1600" b="0" i="1" u="none" strike="noStrike" cap="none">
                <a:solidFill>
                  <a:schemeClr val="dk1"/>
                </a:solidFill>
                <a:latin typeface="Arial"/>
                <a:ea typeface="Arial"/>
                <a:cs typeface="Arial"/>
                <a:sym typeface="Arial"/>
              </a:rPr>
              <a:t>'Fare-bad']</a:t>
            </a:r>
            <a:endParaRPr/>
          </a:p>
          <a:p>
            <a:pPr marL="342900" marR="0" lvl="0" indent="-342900" algn="l" rtl="0">
              <a:spcBef>
                <a:spcPts val="320"/>
              </a:spcBef>
              <a:spcAft>
                <a:spcPts val="0"/>
              </a:spcAft>
              <a:buClr>
                <a:schemeClr val="dk1"/>
              </a:buClr>
              <a:buSzPts val="1600"/>
              <a:buFont typeface="Noto Sans Symbols"/>
              <a:buChar char="➢"/>
            </a:pPr>
            <a:r>
              <a:rPr lang="en-US" sz="1600" b="0" i="0" u="none" strike="noStrike" cap="none">
                <a:solidFill>
                  <a:schemeClr val="dk1"/>
                </a:solidFill>
                <a:latin typeface="Arial"/>
                <a:ea typeface="Arial"/>
                <a:cs typeface="Arial"/>
                <a:sym typeface="Arial"/>
              </a:rPr>
              <a:t>    if(pattern.match(i)):</a:t>
            </a:r>
            <a:endParaRPr/>
          </a:p>
          <a:p>
            <a:pPr marL="342900" marR="0" lvl="0" indent="-342900" algn="l" rtl="0">
              <a:spcBef>
                <a:spcPts val="320"/>
              </a:spcBef>
              <a:spcAft>
                <a:spcPts val="0"/>
              </a:spcAft>
              <a:buClr>
                <a:schemeClr val="dk1"/>
              </a:buClr>
              <a:buSzPts val="1600"/>
              <a:buFont typeface="Noto Sans Symbols"/>
              <a:buChar char="➢"/>
            </a:pPr>
            <a:r>
              <a:rPr lang="en-US" sz="1600" b="0" i="0" u="none" strike="noStrike" cap="none">
                <a:solidFill>
                  <a:schemeClr val="dk1"/>
                </a:solidFill>
                <a:latin typeface="Arial"/>
                <a:ea typeface="Arial"/>
                <a:cs typeface="Arial"/>
                <a:sym typeface="Arial"/>
              </a:rPr>
              <a:t>        i = i.replace(</a:t>
            </a:r>
            <a:r>
              <a:rPr lang="en-US" sz="1600" b="0" i="1" u="none" strike="noStrike" cap="none">
                <a:solidFill>
                  <a:schemeClr val="dk1"/>
                </a:solidFill>
                <a:latin typeface="Arial"/>
                <a:ea typeface="Arial"/>
                <a:cs typeface="Arial"/>
                <a:sym typeface="Arial"/>
              </a:rPr>
              <a:t>"$","")</a:t>
            </a:r>
            <a:endParaRPr/>
          </a:p>
          <a:p>
            <a:pPr marL="342900" marR="0" lvl="0" indent="-342900" algn="l" rtl="0">
              <a:spcBef>
                <a:spcPts val="320"/>
              </a:spcBef>
              <a:spcAft>
                <a:spcPts val="0"/>
              </a:spcAft>
              <a:buClr>
                <a:schemeClr val="dk1"/>
              </a:buClr>
              <a:buSzPts val="1600"/>
              <a:buFont typeface="Noto Sans Symbols"/>
              <a:buChar char="➢"/>
            </a:pPr>
            <a:r>
              <a:rPr lang="en-US" sz="1600" b="0" i="0" u="none" strike="noStrike" cap="none">
                <a:solidFill>
                  <a:schemeClr val="dk1"/>
                </a:solidFill>
                <a:latin typeface="Arial"/>
                <a:ea typeface="Arial"/>
                <a:cs typeface="Arial"/>
                <a:sym typeface="Arial"/>
              </a:rPr>
              <a:t>        i = float(i)</a:t>
            </a:r>
            <a:endParaRPr/>
          </a:p>
          <a:p>
            <a:pPr marL="342900" marR="0" lvl="0" indent="-342900" algn="l" rtl="0">
              <a:spcBef>
                <a:spcPts val="320"/>
              </a:spcBef>
              <a:spcAft>
                <a:spcPts val="0"/>
              </a:spcAft>
              <a:buClr>
                <a:schemeClr val="dk1"/>
              </a:buClr>
              <a:buSzPts val="1600"/>
              <a:buFont typeface="Noto Sans Symbols"/>
              <a:buChar char="➢"/>
            </a:pPr>
            <a:r>
              <a:rPr lang="en-US" sz="1600" b="0" i="0" u="none" strike="noStrike" cap="none">
                <a:solidFill>
                  <a:schemeClr val="dk1"/>
                </a:solidFill>
                <a:latin typeface="Arial"/>
                <a:ea typeface="Arial"/>
                <a:cs typeface="Arial"/>
                <a:sym typeface="Arial"/>
              </a:rPr>
              <a:t>        print(type(i))</a:t>
            </a:r>
            <a:endParaRPr/>
          </a:p>
          <a:p>
            <a:pPr marL="342900" marR="0" lvl="0" indent="-342900" algn="l" rtl="0">
              <a:spcBef>
                <a:spcPts val="320"/>
              </a:spcBef>
              <a:spcAft>
                <a:spcPts val="0"/>
              </a:spcAft>
              <a:buClr>
                <a:schemeClr val="dk1"/>
              </a:buClr>
              <a:buSzPts val="1600"/>
              <a:buFont typeface="Noto Sans Symbols"/>
              <a:buChar char="➢"/>
            </a:pPr>
            <a:r>
              <a:rPr lang="en-US" sz="1600" b="0" i="0" u="none" strike="noStrike" cap="none">
                <a:solidFill>
                  <a:schemeClr val="dk1"/>
                </a:solidFill>
                <a:latin typeface="Arial"/>
                <a:ea typeface="Arial"/>
                <a:cs typeface="Arial"/>
                <a:sym typeface="Arial"/>
              </a:rPr>
              <a:t>    else:</a:t>
            </a:r>
            <a:endParaRPr/>
          </a:p>
          <a:p>
            <a:pPr marL="342900" marR="0" lvl="0" indent="-342900" algn="l" rtl="0">
              <a:spcBef>
                <a:spcPts val="320"/>
              </a:spcBef>
              <a:spcAft>
                <a:spcPts val="0"/>
              </a:spcAft>
              <a:buClr>
                <a:schemeClr val="dk1"/>
              </a:buClr>
              <a:buSzPts val="1600"/>
              <a:buFont typeface="Noto Sans Symbols"/>
              <a:buChar char="➢"/>
            </a:pPr>
            <a:r>
              <a:rPr lang="en-US" sz="1600" b="0" i="0" u="none" strike="noStrike" cap="none">
                <a:solidFill>
                  <a:schemeClr val="dk1"/>
                </a:solidFill>
                <a:latin typeface="Arial"/>
                <a:ea typeface="Arial"/>
                <a:cs typeface="Arial"/>
                <a:sym typeface="Arial"/>
              </a:rPr>
              <a:t>        i = float(i)</a:t>
            </a:r>
            <a:endParaRPr/>
          </a:p>
          <a:p>
            <a:pPr marL="342900" marR="0" lvl="0" indent="-342900" algn="l" rtl="0">
              <a:spcBef>
                <a:spcPts val="320"/>
              </a:spcBef>
              <a:spcAft>
                <a:spcPts val="0"/>
              </a:spcAft>
              <a:buClr>
                <a:schemeClr val="dk1"/>
              </a:buClr>
              <a:buSzPts val="1600"/>
              <a:buFont typeface="Noto Sans Symbols"/>
              <a:buChar char="➢"/>
            </a:pPr>
            <a:r>
              <a:rPr lang="en-US" sz="1600" b="0" i="0" u="none" strike="noStrike" cap="none">
                <a:solidFill>
                  <a:schemeClr val="dk1"/>
                </a:solidFill>
                <a:latin typeface="Arial"/>
                <a:ea typeface="Arial"/>
                <a:cs typeface="Arial"/>
                <a:sym typeface="Arial"/>
              </a:rPr>
              <a:t>    return I</a:t>
            </a:r>
            <a:endParaRPr/>
          </a:p>
          <a:p>
            <a:pPr marL="342900" marR="0" lvl="0" indent="-241300" algn="l" rtl="0">
              <a:spcBef>
                <a:spcPts val="320"/>
              </a:spcBef>
              <a:spcAft>
                <a:spcPts val="0"/>
              </a:spcAft>
              <a:buClr>
                <a:schemeClr val="dk1"/>
              </a:buClr>
              <a:buSzPts val="1600"/>
              <a:buFont typeface="Noto Sans Symbols"/>
              <a:buNone/>
            </a:pPr>
            <a:endParaRPr sz="1600" b="0" i="0" u="none" strike="noStrike" cap="none">
              <a:solidFill>
                <a:schemeClr val="dk1"/>
              </a:solidFill>
              <a:latin typeface="Arial"/>
              <a:ea typeface="Arial"/>
              <a:cs typeface="Arial"/>
              <a:sym typeface="Arial"/>
            </a:endParaRPr>
          </a:p>
          <a:p>
            <a:pPr marL="342900" marR="0" lvl="0" indent="-342900" algn="l" rtl="0">
              <a:spcBef>
                <a:spcPts val="320"/>
              </a:spcBef>
              <a:spcAft>
                <a:spcPts val="0"/>
              </a:spcAft>
              <a:buClr>
                <a:schemeClr val="dk1"/>
              </a:buClr>
              <a:buSzPts val="1600"/>
              <a:buFont typeface="Noto Sans Symbols"/>
              <a:buChar char="➢"/>
            </a:pPr>
            <a:r>
              <a:rPr lang="en-US" sz="1600" b="0" i="0" u="none" strike="noStrike" cap="none">
                <a:solidFill>
                  <a:schemeClr val="dk1"/>
                </a:solidFill>
                <a:latin typeface="Arial"/>
                <a:ea typeface="Arial"/>
                <a:cs typeface="Arial"/>
                <a:sym typeface="Arial"/>
              </a:rPr>
              <a:t>data[</a:t>
            </a:r>
            <a:r>
              <a:rPr lang="en-US" sz="1600" b="0" i="1" u="none" strike="noStrike" cap="none">
                <a:solidFill>
                  <a:schemeClr val="dk1"/>
                </a:solidFill>
                <a:latin typeface="Arial"/>
                <a:ea typeface="Arial"/>
                <a:cs typeface="Arial"/>
                <a:sym typeface="Arial"/>
              </a:rPr>
              <a:t>'Fare-bad'] = data.apply(fncn, </a:t>
            </a:r>
            <a:r>
              <a:rPr lang="en-US" sz="1600" b="0" i="1" u="none" strike="noStrike" cap="none">
                <a:solidFill>
                  <a:schemeClr val="dk1"/>
                </a:solidFill>
                <a:highlight>
                  <a:srgbClr val="FFFF00"/>
                </a:highlight>
                <a:latin typeface="Arial"/>
                <a:ea typeface="Arial"/>
                <a:cs typeface="Arial"/>
                <a:sym typeface="Arial"/>
              </a:rPr>
              <a:t>axis=1</a:t>
            </a:r>
            <a:r>
              <a:rPr lang="en-US" sz="1600" b="0" i="1" u="none" strike="noStrike" cap="none">
                <a:solidFill>
                  <a:schemeClr val="dk1"/>
                </a:solidFill>
                <a:latin typeface="Arial"/>
                <a:ea typeface="Arial"/>
                <a:cs typeface="Arial"/>
                <a:sym typeface="Arial"/>
              </a:rPr>
              <a:t>, pattern = pattern)</a:t>
            </a:r>
            <a:endParaRPr sz="1500" b="0" i="1" u="none" strike="noStrike" cap="none">
              <a:solidFill>
                <a:schemeClr val="dk1"/>
              </a:solidFill>
              <a:latin typeface="Arial"/>
              <a:ea typeface="Arial"/>
              <a:cs typeface="Arial"/>
              <a:sym typeface="Arial"/>
            </a:endParaRPr>
          </a:p>
          <a:p>
            <a:pPr marL="342900" marR="0" lvl="0" indent="-342900" algn="l" rtl="0">
              <a:spcBef>
                <a:spcPts val="320"/>
              </a:spcBef>
              <a:spcAft>
                <a:spcPts val="0"/>
              </a:spcAft>
              <a:buClr>
                <a:schemeClr val="dk1"/>
              </a:buClr>
              <a:buSzPts val="1600"/>
              <a:buFont typeface="Noto Sans Symbols"/>
              <a:buChar char="➢"/>
            </a:pPr>
            <a:r>
              <a:rPr lang="en-US" sz="1600" b="0" i="0" u="none" strike="noStrike" cap="none">
                <a:solidFill>
                  <a:schemeClr val="dk1"/>
                </a:solidFill>
                <a:latin typeface="Arial"/>
                <a:ea typeface="Arial"/>
                <a:cs typeface="Arial"/>
                <a:sym typeface="Arial"/>
              </a:rPr>
              <a:t>print(data.info())</a:t>
            </a:r>
            <a:endParaRPr/>
          </a:p>
          <a:p>
            <a:pPr marL="0" marR="0" lvl="0" indent="0" algn="l" rtl="0">
              <a:spcBef>
                <a:spcPts val="300"/>
              </a:spcBef>
              <a:spcAft>
                <a:spcPts val="0"/>
              </a:spcAft>
              <a:buClr>
                <a:schemeClr val="dk1"/>
              </a:buClr>
              <a:buSzPts val="1500"/>
              <a:buFont typeface="Arial"/>
              <a:buNone/>
            </a:pPr>
            <a:endParaRPr sz="1500" b="0" i="0" u="none" strike="noStrike" cap="none">
              <a:solidFill>
                <a:schemeClr val="dk1"/>
              </a:solidFill>
              <a:latin typeface="Arial"/>
              <a:ea typeface="Arial"/>
              <a:cs typeface="Arial"/>
              <a:sym typeface="Arial"/>
            </a:endParaRPr>
          </a:p>
          <a:p>
            <a:pPr marL="114300" marR="0" lvl="0" indent="0" algn="l" rtl="0">
              <a:spcBef>
                <a:spcPts val="300"/>
              </a:spcBef>
              <a:spcAft>
                <a:spcPts val="0"/>
              </a:spcAft>
              <a:buClr>
                <a:schemeClr val="dk1"/>
              </a:buClr>
              <a:buSzPts val="1500"/>
              <a:buFont typeface="Arial"/>
              <a:buNone/>
            </a:pPr>
            <a:r>
              <a:rPr lang="en-US" sz="1500" b="0" i="1" u="none" strike="noStrike" cap="none">
                <a:solidFill>
                  <a:schemeClr val="dk1"/>
                </a:solidFill>
                <a:latin typeface="Arial"/>
                <a:ea typeface="Arial"/>
                <a:cs typeface="Arial"/>
                <a:sym typeface="Arial"/>
              </a:rPr>
              <a:t>Define the pattern in the earlier slides and use the apply function to clean the bad Fare data</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Shape 315"/>
          <p:cNvSpPr txBox="1">
            <a:spLocks noGrp="1"/>
          </p:cNvSpPr>
          <p:nvPr>
            <p:ph type="title"/>
          </p:nvPr>
        </p:nvSpPr>
        <p:spPr>
          <a:xfrm>
            <a:off x="1717040" y="205979"/>
            <a:ext cx="6969760" cy="8572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136855"/>
              </a:buClr>
              <a:buSzPts val="2800"/>
              <a:buFont typeface="Arial"/>
              <a:buNone/>
            </a:pPr>
            <a:r>
              <a:rPr lang="en-US" sz="2800" b="1" i="0" u="none" strike="noStrike" cap="none">
                <a:solidFill>
                  <a:srgbClr val="136855"/>
                </a:solidFill>
                <a:latin typeface="Arial"/>
                <a:ea typeface="Arial"/>
                <a:cs typeface="Arial"/>
                <a:sym typeface="Arial"/>
              </a:rPr>
              <a:t>Data cleaning/Data Visualization</a:t>
            </a:r>
            <a:endParaRPr/>
          </a:p>
        </p:txBody>
      </p:sp>
      <p:sp>
        <p:nvSpPr>
          <p:cNvPr id="316" name="Shape 316"/>
          <p:cNvSpPr txBox="1">
            <a:spLocks noGrp="1"/>
          </p:cNvSpPr>
          <p:nvPr>
            <p:ph type="body" idx="1"/>
          </p:nvPr>
        </p:nvSpPr>
        <p:spPr>
          <a:xfrm>
            <a:off x="1717040" y="980342"/>
            <a:ext cx="6969760" cy="4076289"/>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0"/>
              </a:spcBef>
              <a:spcAft>
                <a:spcPts val="0"/>
              </a:spcAft>
              <a:buClr>
                <a:schemeClr val="dk1"/>
              </a:buClr>
              <a:buSzPts val="1430"/>
              <a:buFont typeface="Arial"/>
              <a:buNone/>
            </a:pPr>
            <a:r>
              <a:rPr lang="en-US" sz="1430" b="0" i="0" u="none" strike="noStrike" cap="none">
                <a:solidFill>
                  <a:schemeClr val="dk1"/>
                </a:solidFill>
                <a:latin typeface="Arial"/>
                <a:ea typeface="Arial"/>
                <a:cs typeface="Arial"/>
                <a:sym typeface="Arial"/>
              </a:rPr>
              <a:t>Outliers (3)</a:t>
            </a:r>
            <a:endParaRPr/>
          </a:p>
          <a:p>
            <a:pPr marL="0" marR="0" lvl="0" indent="0" algn="l" rtl="0">
              <a:lnSpc>
                <a:spcPct val="80000"/>
              </a:lnSpc>
              <a:spcBef>
                <a:spcPts val="286"/>
              </a:spcBef>
              <a:spcAft>
                <a:spcPts val="0"/>
              </a:spcAft>
              <a:buClr>
                <a:schemeClr val="dk1"/>
              </a:buClr>
              <a:buSzPts val="1430"/>
              <a:buFont typeface="Arial"/>
              <a:buNone/>
            </a:pPr>
            <a:r>
              <a:rPr lang="en-US" sz="1430" b="0" i="0" u="none" strike="noStrike" cap="none">
                <a:solidFill>
                  <a:schemeClr val="dk1"/>
                </a:solidFill>
                <a:latin typeface="Arial"/>
                <a:ea typeface="Arial"/>
                <a:cs typeface="Arial"/>
                <a:sym typeface="Arial"/>
              </a:rPr>
              <a:t>Lab: Generate the “fake” dataset in the plot below to create data for which the bulk is distributed normally, but for which extreme values are distributed according to a pareto function:</a:t>
            </a:r>
            <a:endParaRPr/>
          </a:p>
          <a:p>
            <a:pPr marL="0" marR="0" lvl="0" indent="0" algn="l" rtl="0">
              <a:lnSpc>
                <a:spcPct val="80000"/>
              </a:lnSpc>
              <a:spcBef>
                <a:spcPts val="176"/>
              </a:spcBef>
              <a:spcAft>
                <a:spcPts val="0"/>
              </a:spcAft>
              <a:buClr>
                <a:schemeClr val="dk1"/>
              </a:buClr>
              <a:buSzPts val="880"/>
              <a:buFont typeface="Arial"/>
              <a:buNone/>
            </a:pPr>
            <a:endParaRPr sz="880" b="0" i="0" u="none" strike="noStrike" cap="none">
              <a:solidFill>
                <a:schemeClr val="dk1"/>
              </a:solidFill>
              <a:latin typeface="Arial"/>
              <a:ea typeface="Arial"/>
              <a:cs typeface="Arial"/>
              <a:sym typeface="Arial"/>
            </a:endParaRPr>
          </a:p>
          <a:p>
            <a:pPr marL="0" marR="0" lvl="0" indent="0" algn="l" rtl="0">
              <a:lnSpc>
                <a:spcPct val="80000"/>
              </a:lnSpc>
              <a:spcBef>
                <a:spcPts val="209"/>
              </a:spcBef>
              <a:spcAft>
                <a:spcPts val="0"/>
              </a:spcAft>
              <a:buClr>
                <a:schemeClr val="dk1"/>
              </a:buClr>
              <a:buSzPts val="1045"/>
              <a:buFont typeface="Arial"/>
              <a:buNone/>
            </a:pPr>
            <a:r>
              <a:rPr lang="en-US" sz="1045" b="0" i="0" u="none" strike="noStrike" cap="none">
                <a:solidFill>
                  <a:schemeClr val="dk1"/>
                </a:solidFill>
                <a:latin typeface="Arial"/>
                <a:ea typeface="Arial"/>
                <a:cs typeface="Arial"/>
                <a:sym typeface="Arial"/>
              </a:rPr>
              <a:t>import matplotlib.pyplot as plt</a:t>
            </a:r>
            <a:endParaRPr sz="1045" b="0" i="0" u="none" strike="noStrike" cap="none">
              <a:solidFill>
                <a:schemeClr val="dk1"/>
              </a:solidFill>
              <a:latin typeface="Arial"/>
              <a:ea typeface="Arial"/>
              <a:cs typeface="Arial"/>
              <a:sym typeface="Arial"/>
            </a:endParaRPr>
          </a:p>
          <a:p>
            <a:pPr marL="342900" marR="0" lvl="0" indent="-342900" algn="l" rtl="0">
              <a:lnSpc>
                <a:spcPct val="80000"/>
              </a:lnSpc>
              <a:spcBef>
                <a:spcPts val="209"/>
              </a:spcBef>
              <a:spcAft>
                <a:spcPts val="0"/>
              </a:spcAft>
              <a:buClr>
                <a:schemeClr val="dk1"/>
              </a:buClr>
              <a:buSzPts val="1045"/>
              <a:buFont typeface="Arial"/>
              <a:buChar char="•"/>
            </a:pPr>
            <a:r>
              <a:rPr lang="en-US" sz="1045" b="0" i="0" u="none" strike="noStrike" cap="none">
                <a:solidFill>
                  <a:schemeClr val="dk1"/>
                </a:solidFill>
                <a:latin typeface="Arial"/>
                <a:ea typeface="Arial"/>
                <a:cs typeface="Arial"/>
                <a:sym typeface="Arial"/>
              </a:rPr>
              <a:t>bulk = np.random.normal(0,1,1000)</a:t>
            </a:r>
            <a:endParaRPr/>
          </a:p>
          <a:p>
            <a:pPr marL="342900" marR="0" lvl="0" indent="-342900" algn="l" rtl="0">
              <a:lnSpc>
                <a:spcPct val="80000"/>
              </a:lnSpc>
              <a:spcBef>
                <a:spcPts val="209"/>
              </a:spcBef>
              <a:spcAft>
                <a:spcPts val="0"/>
              </a:spcAft>
              <a:buClr>
                <a:schemeClr val="dk1"/>
              </a:buClr>
              <a:buSzPts val="1045"/>
              <a:buFont typeface="Arial"/>
              <a:buChar char="•"/>
            </a:pPr>
            <a:r>
              <a:rPr lang="en-US" sz="1045" b="0" i="0" u="none" strike="noStrike" cap="none">
                <a:solidFill>
                  <a:schemeClr val="dk1"/>
                </a:solidFill>
                <a:latin typeface="Arial"/>
                <a:ea typeface="Arial"/>
                <a:cs typeface="Arial"/>
                <a:sym typeface="Arial"/>
              </a:rPr>
              <a:t> #this is the main trend, which is standard Gaussian</a:t>
            </a:r>
            <a:endParaRPr/>
          </a:p>
          <a:p>
            <a:pPr marL="342900" marR="0" lvl="0" indent="-276542" algn="l" rtl="0">
              <a:lnSpc>
                <a:spcPct val="80000"/>
              </a:lnSpc>
              <a:spcBef>
                <a:spcPts val="209"/>
              </a:spcBef>
              <a:spcAft>
                <a:spcPts val="0"/>
              </a:spcAft>
              <a:buClr>
                <a:schemeClr val="dk1"/>
              </a:buClr>
              <a:buSzPts val="1045"/>
              <a:buFont typeface="Arial"/>
              <a:buNone/>
            </a:pPr>
            <a:endParaRPr sz="1045" b="0" i="0" u="none" strike="noStrike" cap="none">
              <a:solidFill>
                <a:schemeClr val="dk1"/>
              </a:solidFill>
              <a:latin typeface="Arial"/>
              <a:ea typeface="Arial"/>
              <a:cs typeface="Arial"/>
              <a:sym typeface="Arial"/>
            </a:endParaRPr>
          </a:p>
          <a:p>
            <a:pPr marL="342900" marR="0" lvl="0" indent="-342900" algn="l" rtl="0">
              <a:lnSpc>
                <a:spcPct val="80000"/>
              </a:lnSpc>
              <a:spcBef>
                <a:spcPts val="209"/>
              </a:spcBef>
              <a:spcAft>
                <a:spcPts val="0"/>
              </a:spcAft>
              <a:buClr>
                <a:schemeClr val="dk1"/>
              </a:buClr>
              <a:buSzPts val="1045"/>
              <a:buFont typeface="Arial"/>
              <a:buChar char="•"/>
            </a:pPr>
            <a:r>
              <a:rPr lang="en-US" sz="1045" b="0" i="0" u="none" strike="noStrike" cap="none">
                <a:solidFill>
                  <a:schemeClr val="dk1"/>
                </a:solidFill>
                <a:latin typeface="Arial"/>
                <a:ea typeface="Arial"/>
                <a:cs typeface="Arial"/>
                <a:sym typeface="Arial"/>
              </a:rPr>
              <a:t>extreme = np.random.pareto(0.99,50)</a:t>
            </a:r>
            <a:endParaRPr/>
          </a:p>
          <a:p>
            <a:pPr marL="342900" marR="0" lvl="0" indent="-342900" algn="l" rtl="0">
              <a:lnSpc>
                <a:spcPct val="80000"/>
              </a:lnSpc>
              <a:spcBef>
                <a:spcPts val="209"/>
              </a:spcBef>
              <a:spcAft>
                <a:spcPts val="0"/>
              </a:spcAft>
              <a:buClr>
                <a:schemeClr val="dk1"/>
              </a:buClr>
              <a:buSzPts val="1045"/>
              <a:buFont typeface="Arial"/>
              <a:buChar char="•"/>
            </a:pPr>
            <a:r>
              <a:rPr lang="en-US" sz="1045" b="0" i="0" u="none" strike="noStrike" cap="none">
                <a:solidFill>
                  <a:schemeClr val="dk1"/>
                </a:solidFill>
                <a:latin typeface="Arial"/>
                <a:ea typeface="Arial"/>
                <a:cs typeface="Arial"/>
                <a:sym typeface="Arial"/>
              </a:rPr>
              <a:t>#these are the extreme outliers</a:t>
            </a:r>
            <a:endParaRPr/>
          </a:p>
          <a:p>
            <a:pPr marL="342900" marR="0" lvl="0" indent="-276542" algn="l" rtl="0">
              <a:lnSpc>
                <a:spcPct val="80000"/>
              </a:lnSpc>
              <a:spcBef>
                <a:spcPts val="209"/>
              </a:spcBef>
              <a:spcAft>
                <a:spcPts val="0"/>
              </a:spcAft>
              <a:buClr>
                <a:schemeClr val="dk1"/>
              </a:buClr>
              <a:buSzPts val="1045"/>
              <a:buFont typeface="Arial"/>
              <a:buNone/>
            </a:pPr>
            <a:endParaRPr sz="1045" b="0" i="0" u="none" strike="noStrike" cap="none">
              <a:solidFill>
                <a:schemeClr val="dk1"/>
              </a:solidFill>
              <a:latin typeface="Arial"/>
              <a:ea typeface="Arial"/>
              <a:cs typeface="Arial"/>
              <a:sym typeface="Arial"/>
            </a:endParaRPr>
          </a:p>
          <a:p>
            <a:pPr marL="342900" marR="0" lvl="0" indent="-342900" algn="l" rtl="0">
              <a:lnSpc>
                <a:spcPct val="80000"/>
              </a:lnSpc>
              <a:spcBef>
                <a:spcPts val="209"/>
              </a:spcBef>
              <a:spcAft>
                <a:spcPts val="0"/>
              </a:spcAft>
              <a:buClr>
                <a:schemeClr val="dk1"/>
              </a:buClr>
              <a:buSzPts val="1045"/>
              <a:buFont typeface="Arial"/>
              <a:buChar char="•"/>
            </a:pPr>
            <a:r>
              <a:rPr lang="en-US" sz="1045" b="0" i="0" u="none" strike="noStrike" cap="none">
                <a:solidFill>
                  <a:schemeClr val="dk1"/>
                </a:solidFill>
                <a:latin typeface="Arial"/>
                <a:ea typeface="Arial"/>
                <a:cs typeface="Arial"/>
                <a:sym typeface="Arial"/>
              </a:rPr>
              <a:t>bulkdata = pd.DataFrame(bulk) </a:t>
            </a:r>
            <a:endParaRPr/>
          </a:p>
          <a:p>
            <a:pPr marL="342900" marR="0" lvl="0" indent="-342900" algn="l" rtl="0">
              <a:lnSpc>
                <a:spcPct val="80000"/>
              </a:lnSpc>
              <a:spcBef>
                <a:spcPts val="209"/>
              </a:spcBef>
              <a:spcAft>
                <a:spcPts val="0"/>
              </a:spcAft>
              <a:buClr>
                <a:schemeClr val="dk1"/>
              </a:buClr>
              <a:buSzPts val="1045"/>
              <a:buFont typeface="Arial"/>
              <a:buChar char="•"/>
            </a:pPr>
            <a:r>
              <a:rPr lang="en-US" sz="1045" b="0" i="0" u="none" strike="noStrike" cap="none">
                <a:solidFill>
                  <a:schemeClr val="dk1"/>
                </a:solidFill>
                <a:latin typeface="Arial"/>
                <a:ea typeface="Arial"/>
                <a:cs typeface="Arial"/>
                <a:sym typeface="Arial"/>
              </a:rPr>
              <a:t>extremedata = pd.DataFrame(extreme)</a:t>
            </a:r>
            <a:endParaRPr/>
          </a:p>
          <a:p>
            <a:pPr marL="342900" marR="0" lvl="0" indent="-342900" algn="l" rtl="0">
              <a:lnSpc>
                <a:spcPct val="80000"/>
              </a:lnSpc>
              <a:spcBef>
                <a:spcPts val="209"/>
              </a:spcBef>
              <a:spcAft>
                <a:spcPts val="0"/>
              </a:spcAft>
              <a:buClr>
                <a:schemeClr val="dk1"/>
              </a:buClr>
              <a:buSzPts val="1045"/>
              <a:buFont typeface="Arial"/>
              <a:buChar char="•"/>
            </a:pPr>
            <a:r>
              <a:rPr lang="en-US" sz="1045" b="0" i="0" u="none" strike="noStrike" cap="none">
                <a:solidFill>
                  <a:schemeClr val="dk1"/>
                </a:solidFill>
                <a:latin typeface="Arial"/>
                <a:ea typeface="Arial"/>
                <a:cs typeface="Arial"/>
                <a:sym typeface="Arial"/>
              </a:rPr>
              <a:t>alldata = pd.concat([bulkdata, extremedata])</a:t>
            </a:r>
            <a:endParaRPr/>
          </a:p>
          <a:p>
            <a:pPr marL="342900" marR="0" lvl="0" indent="-342900" algn="l" rtl="0">
              <a:lnSpc>
                <a:spcPct val="80000"/>
              </a:lnSpc>
              <a:spcBef>
                <a:spcPts val="209"/>
              </a:spcBef>
              <a:spcAft>
                <a:spcPts val="0"/>
              </a:spcAft>
              <a:buClr>
                <a:schemeClr val="dk1"/>
              </a:buClr>
              <a:buSzPts val="1045"/>
              <a:buFont typeface="Arial"/>
              <a:buChar char="•"/>
            </a:pPr>
            <a:r>
              <a:rPr lang="en-US" sz="1045" b="0" i="0" u="none" strike="noStrike" cap="none">
                <a:solidFill>
                  <a:schemeClr val="dk1"/>
                </a:solidFill>
                <a:latin typeface="Arial"/>
                <a:ea typeface="Arial"/>
                <a:cs typeface="Arial"/>
                <a:sym typeface="Arial"/>
              </a:rPr>
              <a:t> #we will cover concat soon</a:t>
            </a:r>
            <a:endParaRPr/>
          </a:p>
          <a:p>
            <a:pPr marL="342900" marR="0" lvl="0" indent="-342900" algn="l" rtl="0">
              <a:lnSpc>
                <a:spcPct val="80000"/>
              </a:lnSpc>
              <a:spcBef>
                <a:spcPts val="209"/>
              </a:spcBef>
              <a:spcAft>
                <a:spcPts val="0"/>
              </a:spcAft>
              <a:buClr>
                <a:schemeClr val="dk1"/>
              </a:buClr>
              <a:buSzPts val="1045"/>
              <a:buFont typeface="Arial"/>
              <a:buChar char="•"/>
            </a:pPr>
            <a:r>
              <a:rPr lang="en-US" sz="1045" b="0" i="0" u="none" strike="noStrike" cap="none">
                <a:solidFill>
                  <a:schemeClr val="dk1"/>
                </a:solidFill>
                <a:latin typeface="Arial"/>
                <a:ea typeface="Arial"/>
                <a:cs typeface="Arial"/>
                <a:sym typeface="Arial"/>
              </a:rPr>
              <a:t>plt.hist(alldata, bins = 200)  </a:t>
            </a:r>
            <a:endParaRPr/>
          </a:p>
          <a:p>
            <a:pPr marL="342900" marR="0" lvl="0" indent="-342900" algn="l" rtl="0">
              <a:lnSpc>
                <a:spcPct val="80000"/>
              </a:lnSpc>
              <a:spcBef>
                <a:spcPts val="209"/>
              </a:spcBef>
              <a:spcAft>
                <a:spcPts val="0"/>
              </a:spcAft>
              <a:buClr>
                <a:schemeClr val="dk1"/>
              </a:buClr>
              <a:buSzPts val="1045"/>
              <a:buFont typeface="Arial"/>
              <a:buChar char="•"/>
            </a:pPr>
            <a:r>
              <a:rPr lang="en-US" sz="1045" b="0" i="0" u="none" strike="noStrike" cap="none">
                <a:solidFill>
                  <a:schemeClr val="dk1"/>
                </a:solidFill>
                <a:latin typeface="Arial"/>
                <a:ea typeface="Arial"/>
                <a:cs typeface="Arial"/>
                <a:sym typeface="Arial"/>
              </a:rPr>
              <a:t>#this is a histogram made using matplotlib</a:t>
            </a:r>
            <a:endParaRPr/>
          </a:p>
          <a:p>
            <a:pPr marL="342900" marR="0" lvl="0" indent="-342900" algn="l" rtl="0">
              <a:lnSpc>
                <a:spcPct val="80000"/>
              </a:lnSpc>
              <a:spcBef>
                <a:spcPts val="209"/>
              </a:spcBef>
              <a:spcAft>
                <a:spcPts val="0"/>
              </a:spcAft>
              <a:buClr>
                <a:schemeClr val="dk1"/>
              </a:buClr>
              <a:buSzPts val="1045"/>
              <a:buFont typeface="Arial"/>
              <a:buChar char="•"/>
            </a:pPr>
            <a:r>
              <a:rPr lang="en-US" sz="1045" b="0" i="0" u="none" strike="noStrike" cap="none">
                <a:solidFill>
                  <a:schemeClr val="dk1"/>
                </a:solidFill>
                <a:latin typeface="Arial"/>
                <a:ea typeface="Arial"/>
                <a:cs typeface="Arial"/>
                <a:sym typeface="Arial"/>
              </a:rPr>
              <a:t>xlab = </a:t>
            </a:r>
            <a:r>
              <a:rPr lang="en-US" sz="1045" b="0" i="1" u="none" strike="noStrike" cap="none">
                <a:solidFill>
                  <a:schemeClr val="dk1"/>
                </a:solidFill>
                <a:latin typeface="Arial"/>
                <a:ea typeface="Arial"/>
                <a:cs typeface="Arial"/>
                <a:sym typeface="Arial"/>
              </a:rPr>
              <a:t>'Fake_Data'</a:t>
            </a:r>
            <a:endParaRPr/>
          </a:p>
          <a:p>
            <a:pPr marL="342900" marR="0" lvl="0" indent="-342900" algn="l" rtl="0">
              <a:lnSpc>
                <a:spcPct val="80000"/>
              </a:lnSpc>
              <a:spcBef>
                <a:spcPts val="209"/>
              </a:spcBef>
              <a:spcAft>
                <a:spcPts val="0"/>
              </a:spcAft>
              <a:buClr>
                <a:schemeClr val="dk1"/>
              </a:buClr>
              <a:buSzPts val="1045"/>
              <a:buFont typeface="Arial"/>
              <a:buChar char="•"/>
            </a:pPr>
            <a:r>
              <a:rPr lang="en-US" sz="1045" b="0" i="0" u="none" strike="noStrike" cap="none">
                <a:solidFill>
                  <a:schemeClr val="dk1"/>
                </a:solidFill>
                <a:latin typeface="Arial"/>
                <a:ea typeface="Arial"/>
                <a:cs typeface="Arial"/>
                <a:sym typeface="Arial"/>
              </a:rPr>
              <a:t>ylab = </a:t>
            </a:r>
            <a:r>
              <a:rPr lang="en-US" sz="1045" b="0" i="1" u="none" strike="noStrike" cap="none">
                <a:solidFill>
                  <a:schemeClr val="dk1"/>
                </a:solidFill>
                <a:latin typeface="Arial"/>
                <a:ea typeface="Arial"/>
                <a:cs typeface="Arial"/>
                <a:sym typeface="Arial"/>
              </a:rPr>
              <a:t>'Frequency'</a:t>
            </a:r>
            <a:endParaRPr/>
          </a:p>
          <a:p>
            <a:pPr marL="342900" marR="0" lvl="0" indent="-342900" algn="l" rtl="0">
              <a:lnSpc>
                <a:spcPct val="80000"/>
              </a:lnSpc>
              <a:spcBef>
                <a:spcPts val="209"/>
              </a:spcBef>
              <a:spcAft>
                <a:spcPts val="0"/>
              </a:spcAft>
              <a:buClr>
                <a:schemeClr val="dk1"/>
              </a:buClr>
              <a:buSzPts val="1045"/>
              <a:buFont typeface="Arial"/>
              <a:buChar char="•"/>
            </a:pPr>
            <a:r>
              <a:rPr lang="en-US" sz="1045" b="0" i="0" u="none" strike="noStrike" cap="none">
                <a:solidFill>
                  <a:schemeClr val="dk1"/>
                </a:solidFill>
                <a:latin typeface="Arial"/>
                <a:ea typeface="Arial"/>
                <a:cs typeface="Arial"/>
                <a:sym typeface="Arial"/>
              </a:rPr>
              <a:t>title = </a:t>
            </a:r>
            <a:r>
              <a:rPr lang="en-US" sz="1045" b="0" i="1" u="none" strike="noStrike" cap="none">
                <a:solidFill>
                  <a:schemeClr val="dk1"/>
                </a:solidFill>
                <a:latin typeface="Arial"/>
                <a:ea typeface="Arial"/>
                <a:cs typeface="Arial"/>
                <a:sym typeface="Arial"/>
              </a:rPr>
              <a:t>'Outliers: Bulk vs Extemes'</a:t>
            </a:r>
            <a:endParaRPr/>
          </a:p>
          <a:p>
            <a:pPr marL="342900" marR="0" lvl="0" indent="-342900" algn="l" rtl="0">
              <a:lnSpc>
                <a:spcPct val="80000"/>
              </a:lnSpc>
              <a:spcBef>
                <a:spcPts val="209"/>
              </a:spcBef>
              <a:spcAft>
                <a:spcPts val="0"/>
              </a:spcAft>
              <a:buClr>
                <a:schemeClr val="dk1"/>
              </a:buClr>
              <a:buSzPts val="1045"/>
              <a:buFont typeface="Arial"/>
              <a:buChar char="•"/>
            </a:pPr>
            <a:r>
              <a:rPr lang="en-US" sz="1045" b="0" i="0" u="none" strike="noStrike" cap="none">
                <a:solidFill>
                  <a:schemeClr val="dk1"/>
                </a:solidFill>
                <a:latin typeface="Arial"/>
                <a:ea typeface="Arial"/>
                <a:cs typeface="Arial"/>
                <a:sym typeface="Arial"/>
              </a:rPr>
              <a:t>plt.xlabel(xlab)</a:t>
            </a:r>
            <a:endParaRPr/>
          </a:p>
          <a:p>
            <a:pPr marL="342900" marR="0" lvl="0" indent="-342900" algn="l" rtl="0">
              <a:lnSpc>
                <a:spcPct val="80000"/>
              </a:lnSpc>
              <a:spcBef>
                <a:spcPts val="209"/>
              </a:spcBef>
              <a:spcAft>
                <a:spcPts val="0"/>
              </a:spcAft>
              <a:buClr>
                <a:schemeClr val="dk1"/>
              </a:buClr>
              <a:buSzPts val="1045"/>
              <a:buFont typeface="Arial"/>
              <a:buChar char="•"/>
            </a:pPr>
            <a:r>
              <a:rPr lang="en-US" sz="1045" b="0" i="0" u="none" strike="noStrike" cap="none">
                <a:solidFill>
                  <a:schemeClr val="dk1"/>
                </a:solidFill>
                <a:latin typeface="Arial"/>
                <a:ea typeface="Arial"/>
                <a:cs typeface="Arial"/>
                <a:sym typeface="Arial"/>
              </a:rPr>
              <a:t>plt.ylabel(ylab)</a:t>
            </a:r>
            <a:endParaRPr/>
          </a:p>
          <a:p>
            <a:pPr marL="342900" marR="0" lvl="0" indent="-342900" algn="l" rtl="0">
              <a:lnSpc>
                <a:spcPct val="80000"/>
              </a:lnSpc>
              <a:spcBef>
                <a:spcPts val="209"/>
              </a:spcBef>
              <a:spcAft>
                <a:spcPts val="0"/>
              </a:spcAft>
              <a:buClr>
                <a:schemeClr val="dk1"/>
              </a:buClr>
              <a:buSzPts val="1045"/>
              <a:buFont typeface="Arial"/>
              <a:buChar char="•"/>
            </a:pPr>
            <a:r>
              <a:rPr lang="en-US" sz="1045" b="0" i="0" u="none" strike="noStrike" cap="none">
                <a:solidFill>
                  <a:schemeClr val="dk1"/>
                </a:solidFill>
                <a:latin typeface="Arial"/>
                <a:ea typeface="Arial"/>
                <a:cs typeface="Arial"/>
                <a:sym typeface="Arial"/>
              </a:rPr>
              <a:t>plt.title(title)</a:t>
            </a:r>
            <a:endParaRPr sz="1045" b="0" i="0" u="none" strike="noStrike" cap="none">
              <a:solidFill>
                <a:schemeClr val="dk1"/>
              </a:solidFill>
              <a:latin typeface="Arial"/>
              <a:ea typeface="Arial"/>
              <a:cs typeface="Arial"/>
              <a:sym typeface="Arial"/>
            </a:endParaRPr>
          </a:p>
          <a:p>
            <a:pPr marL="342900" marR="0" lvl="0" indent="-342900" algn="l" rtl="0">
              <a:lnSpc>
                <a:spcPct val="80000"/>
              </a:lnSpc>
              <a:spcBef>
                <a:spcPts val="209"/>
              </a:spcBef>
              <a:spcAft>
                <a:spcPts val="0"/>
              </a:spcAft>
              <a:buClr>
                <a:schemeClr val="dk1"/>
              </a:buClr>
              <a:buSzPts val="1045"/>
              <a:buFont typeface="Arial"/>
              <a:buChar char="•"/>
            </a:pPr>
            <a:r>
              <a:rPr lang="en-US" sz="1045" b="0" i="0" u="none" strike="noStrike" cap="none">
                <a:solidFill>
                  <a:schemeClr val="dk1"/>
                </a:solidFill>
                <a:latin typeface="Arial"/>
                <a:ea typeface="Arial"/>
                <a:cs typeface="Arial"/>
                <a:sym typeface="Arial"/>
              </a:rPr>
              <a:t>plt.show()</a:t>
            </a:r>
            <a:endParaRPr/>
          </a:p>
        </p:txBody>
      </p:sp>
      <p:pic>
        <p:nvPicPr>
          <p:cNvPr id="317" name="Shape 317"/>
          <p:cNvPicPr preferRelativeResize="0"/>
          <p:nvPr/>
        </p:nvPicPr>
        <p:blipFill rotWithShape="1">
          <a:blip r:embed="rId3">
            <a:alphaModFix/>
          </a:blip>
          <a:srcRect/>
          <a:stretch/>
        </p:blipFill>
        <p:spPr>
          <a:xfrm>
            <a:off x="5094027" y="1793840"/>
            <a:ext cx="3744692" cy="2840590"/>
          </a:xfrm>
          <a:prstGeom prst="rect">
            <a:avLst/>
          </a:prstGeom>
          <a:noFill/>
          <a:ln>
            <a:noFill/>
          </a:ln>
        </p:spPr>
      </p:pic>
      <p:grpSp>
        <p:nvGrpSpPr>
          <p:cNvPr id="318" name="Shape 318"/>
          <p:cNvGrpSpPr/>
          <p:nvPr/>
        </p:nvGrpSpPr>
        <p:grpSpPr>
          <a:xfrm>
            <a:off x="7108959" y="2760423"/>
            <a:ext cx="1462129" cy="1166334"/>
            <a:chOff x="4231527" y="3833701"/>
            <a:chExt cx="1462129" cy="1166334"/>
          </a:xfrm>
        </p:grpSpPr>
        <p:cxnSp>
          <p:nvCxnSpPr>
            <p:cNvPr id="319" name="Shape 319"/>
            <p:cNvCxnSpPr/>
            <p:nvPr/>
          </p:nvCxnSpPr>
          <p:spPr>
            <a:xfrm flipH="1">
              <a:off x="4692344" y="4329609"/>
              <a:ext cx="1" cy="670426"/>
            </a:xfrm>
            <a:prstGeom prst="straightConnector1">
              <a:avLst/>
            </a:prstGeom>
            <a:noFill/>
            <a:ln w="25400" cap="flat" cmpd="sng">
              <a:solidFill>
                <a:schemeClr val="accent1"/>
              </a:solidFill>
              <a:prstDash val="solid"/>
              <a:round/>
              <a:headEnd type="none" w="sm" len="sm"/>
              <a:tailEnd type="triangle" w="med" len="med"/>
            </a:ln>
            <a:effectLst>
              <a:outerShdw blurRad="40000" dist="20000" dir="5400000" rotWithShape="0">
                <a:srgbClr val="000000">
                  <a:alpha val="37647"/>
                </a:srgbClr>
              </a:outerShdw>
            </a:effectLst>
          </p:spPr>
        </p:cxnSp>
        <p:sp>
          <p:nvSpPr>
            <p:cNvPr id="320" name="Shape 320"/>
            <p:cNvSpPr txBox="1"/>
            <p:nvPr/>
          </p:nvSpPr>
          <p:spPr>
            <a:xfrm>
              <a:off x="4231527" y="3833701"/>
              <a:ext cx="1462129"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Outliers</a:t>
              </a:r>
              <a:endParaRPr/>
            </a:p>
          </p:txBody>
        </p:sp>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Shape 325"/>
          <p:cNvSpPr txBox="1">
            <a:spLocks noGrp="1"/>
          </p:cNvSpPr>
          <p:nvPr>
            <p:ph type="title"/>
          </p:nvPr>
        </p:nvSpPr>
        <p:spPr>
          <a:xfrm>
            <a:off x="1717040" y="100472"/>
            <a:ext cx="6969760" cy="8572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136855"/>
              </a:buClr>
              <a:buSzPts val="2800"/>
              <a:buFont typeface="Arial"/>
              <a:buNone/>
            </a:pPr>
            <a:r>
              <a:rPr lang="en-US" sz="2800" b="1" i="0" u="none" strike="noStrike" cap="none">
                <a:solidFill>
                  <a:srgbClr val="136855"/>
                </a:solidFill>
                <a:latin typeface="Arial"/>
                <a:ea typeface="Arial"/>
                <a:cs typeface="Arial"/>
                <a:sym typeface="Arial"/>
              </a:rPr>
              <a:t>Data cleaning/Data Visualization</a:t>
            </a:r>
            <a:endParaRPr/>
          </a:p>
        </p:txBody>
      </p:sp>
      <p:sp>
        <p:nvSpPr>
          <p:cNvPr id="326" name="Shape 326"/>
          <p:cNvSpPr txBox="1">
            <a:spLocks noGrp="1"/>
          </p:cNvSpPr>
          <p:nvPr>
            <p:ph type="body" idx="1"/>
          </p:nvPr>
        </p:nvSpPr>
        <p:spPr>
          <a:xfrm>
            <a:off x="1717040" y="879759"/>
            <a:ext cx="3568192" cy="395717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Outliers (3)</a:t>
            </a:r>
            <a:endParaRPr/>
          </a:p>
          <a:p>
            <a:pPr marL="0" marR="0" lvl="0" indent="0" algn="l" rtl="0">
              <a:lnSpc>
                <a:spcPct val="90000"/>
              </a:lnSpc>
              <a:spcBef>
                <a:spcPts val="32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Find the probability of observing a data point in the extreme region and </a:t>
            </a:r>
            <a:r>
              <a:rPr lang="en-US" sz="1600" b="0" i="0" u="none" strike="noStrike" cap="none">
                <a:solidFill>
                  <a:schemeClr val="dk1"/>
                </a:solidFill>
                <a:highlight>
                  <a:srgbClr val="FFFF00"/>
                </a:highlight>
                <a:latin typeface="Arial"/>
                <a:ea typeface="Arial"/>
                <a:cs typeface="Arial"/>
                <a:sym typeface="Arial"/>
              </a:rPr>
              <a:t>define outlier as a point with less than 0.1% chance of occurring </a:t>
            </a:r>
            <a:r>
              <a:rPr lang="en-US" sz="1600" b="0" i="0" u="none" strike="noStrike" cap="none">
                <a:solidFill>
                  <a:schemeClr val="dk1"/>
                </a:solidFill>
                <a:latin typeface="Arial"/>
                <a:ea typeface="Arial"/>
                <a:cs typeface="Arial"/>
                <a:sym typeface="Arial"/>
              </a:rPr>
              <a:t>from the bulk probability distribution</a:t>
            </a:r>
            <a:endParaRPr/>
          </a:p>
          <a:p>
            <a:pPr marL="0" marR="0" lvl="0" indent="0" algn="l" rtl="0">
              <a:lnSpc>
                <a:spcPct val="90000"/>
              </a:lnSpc>
              <a:spcBef>
                <a:spcPts val="320"/>
              </a:spcBef>
              <a:spcAft>
                <a:spcPts val="0"/>
              </a:spcAft>
              <a:buClr>
                <a:schemeClr val="dk1"/>
              </a:buClr>
              <a:buSzPts val="1600"/>
              <a:buFont typeface="Arial"/>
              <a:buNone/>
            </a:pPr>
            <a:endParaRPr sz="1600" b="0" i="0" u="none" strike="noStrike" cap="none">
              <a:solidFill>
                <a:schemeClr val="dk1"/>
              </a:solidFill>
              <a:latin typeface="Arial"/>
              <a:ea typeface="Arial"/>
              <a:cs typeface="Arial"/>
              <a:sym typeface="Arial"/>
            </a:endParaRPr>
          </a:p>
          <a:p>
            <a:pPr marL="0" marR="0" lvl="0" indent="0" algn="l" rtl="0">
              <a:lnSpc>
                <a:spcPct val="90000"/>
              </a:lnSpc>
              <a:spcBef>
                <a:spcPts val="32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#find all points in alldata with less than 0.1% chance of occurring:</a:t>
            </a:r>
            <a:endParaRPr/>
          </a:p>
          <a:p>
            <a:pPr marL="0" marR="0" lvl="0" indent="0" algn="l" rtl="0">
              <a:lnSpc>
                <a:spcPct val="90000"/>
              </a:lnSpc>
              <a:spcBef>
                <a:spcPts val="320"/>
              </a:spcBef>
              <a:spcAft>
                <a:spcPts val="0"/>
              </a:spcAft>
              <a:buClr>
                <a:schemeClr val="dk1"/>
              </a:buClr>
              <a:buSzPts val="1600"/>
              <a:buFont typeface="Arial"/>
              <a:buNone/>
            </a:pPr>
            <a:endParaRPr sz="1600" b="0" i="0" u="none" strike="noStrike" cap="none">
              <a:solidFill>
                <a:schemeClr val="dk1"/>
              </a:solidFill>
              <a:latin typeface="Arial"/>
              <a:ea typeface="Arial"/>
              <a:cs typeface="Arial"/>
              <a:sym typeface="Arial"/>
            </a:endParaRPr>
          </a:p>
          <a:p>
            <a:pPr marL="0" marR="0" lvl="0" indent="0" algn="l" rtl="0">
              <a:lnSpc>
                <a:spcPct val="90000"/>
              </a:lnSpc>
              <a:spcBef>
                <a:spcPts val="32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Import scipy as sp</a:t>
            </a:r>
            <a:endParaRPr sz="1600" b="0" i="0" u="none" strike="noStrike" cap="none">
              <a:solidFill>
                <a:schemeClr val="dk1"/>
              </a:solidFill>
              <a:latin typeface="Arial"/>
              <a:ea typeface="Arial"/>
              <a:cs typeface="Arial"/>
              <a:sym typeface="Arial"/>
            </a:endParaRPr>
          </a:p>
          <a:p>
            <a:pPr marL="342900" marR="0" lvl="0" indent="-342900" algn="l" rtl="0">
              <a:lnSpc>
                <a:spcPct val="90000"/>
              </a:lnSpc>
              <a:spcBef>
                <a:spcPts val="320"/>
              </a:spcBef>
              <a:spcAft>
                <a:spcPts val="0"/>
              </a:spcAft>
              <a:buClr>
                <a:schemeClr val="dk1"/>
              </a:buClr>
              <a:buSzPts val="1600"/>
              <a:buFont typeface="Arial"/>
              <a:buChar char="•"/>
            </a:pPr>
            <a:r>
              <a:rPr lang="en-US" sz="1600" b="0" i="0" u="none" strike="noStrike" cap="none">
                <a:solidFill>
                  <a:schemeClr val="dk1"/>
                </a:solidFill>
                <a:highlight>
                  <a:srgbClr val="FFFF00"/>
                </a:highlight>
                <a:latin typeface="Arial"/>
                <a:ea typeface="Arial"/>
                <a:cs typeface="Arial"/>
                <a:sym typeface="Arial"/>
              </a:rPr>
              <a:t>outliers = </a:t>
            </a:r>
            <a:r>
              <a:rPr lang="en-US" sz="1600" b="0" i="0" u="sng" strike="noStrike" cap="none">
                <a:solidFill>
                  <a:schemeClr val="dk1"/>
                </a:solidFill>
                <a:highlight>
                  <a:srgbClr val="FFFF00"/>
                </a:highlight>
                <a:latin typeface="Arial"/>
                <a:ea typeface="Arial"/>
                <a:cs typeface="Arial"/>
                <a:sym typeface="Arial"/>
              </a:rPr>
              <a:t>sp.stats.norm(0,1).cdf(alldata)</a:t>
            </a:r>
            <a:endParaRPr/>
          </a:p>
          <a:p>
            <a:pPr marL="0" marR="0" lvl="0" indent="0" algn="l" rtl="0">
              <a:lnSpc>
                <a:spcPct val="90000"/>
              </a:lnSpc>
              <a:spcBef>
                <a:spcPts val="320"/>
              </a:spcBef>
              <a:spcAft>
                <a:spcPts val="0"/>
              </a:spcAft>
              <a:buClr>
                <a:schemeClr val="dk1"/>
              </a:buClr>
              <a:buSzPts val="1600"/>
              <a:buFont typeface="Arial"/>
              <a:buNone/>
            </a:pPr>
            <a:endParaRPr sz="1600" b="0" i="0" u="none" strike="noStrike" cap="none">
              <a:solidFill>
                <a:schemeClr val="dk1"/>
              </a:solidFill>
              <a:highlight>
                <a:srgbClr val="FFFF00"/>
              </a:highlight>
              <a:latin typeface="Arial"/>
              <a:ea typeface="Arial"/>
              <a:cs typeface="Arial"/>
              <a:sym typeface="Arial"/>
            </a:endParaRPr>
          </a:p>
          <a:p>
            <a:pPr marL="342900" marR="0" lvl="0" indent="-342900" algn="l" rtl="0">
              <a:lnSpc>
                <a:spcPct val="90000"/>
              </a:lnSpc>
              <a:spcBef>
                <a:spcPts val="320"/>
              </a:spcBef>
              <a:spcAft>
                <a:spcPts val="0"/>
              </a:spcAft>
              <a:buClr>
                <a:schemeClr val="dk1"/>
              </a:buClr>
              <a:buSzPts val="1600"/>
              <a:buFont typeface="Arial"/>
              <a:buChar char="•"/>
            </a:pPr>
            <a:r>
              <a:rPr lang="en-US" sz="1600" b="0" i="0" u="none" strike="noStrike" cap="none">
                <a:solidFill>
                  <a:schemeClr val="dk1"/>
                </a:solidFill>
                <a:latin typeface="Arial"/>
                <a:ea typeface="Arial"/>
                <a:cs typeface="Arial"/>
                <a:sym typeface="Arial"/>
              </a:rPr>
              <a:t>print(alldata[</a:t>
            </a:r>
            <a:r>
              <a:rPr lang="en-US" sz="1600" b="0" i="0" u="none" strike="noStrike" cap="none">
                <a:solidFill>
                  <a:schemeClr val="dk1"/>
                </a:solidFill>
                <a:highlight>
                  <a:srgbClr val="FFFF00"/>
                </a:highlight>
                <a:latin typeface="Arial"/>
                <a:ea typeface="Arial"/>
                <a:cs typeface="Arial"/>
                <a:sym typeface="Arial"/>
              </a:rPr>
              <a:t>outliers&gt;0.999</a:t>
            </a:r>
            <a:r>
              <a:rPr lang="en-US" sz="1600" b="0" i="0" u="none" strike="noStrike" cap="none">
                <a:solidFill>
                  <a:schemeClr val="dk1"/>
                </a:solidFill>
                <a:latin typeface="Arial"/>
                <a:ea typeface="Arial"/>
                <a:cs typeface="Arial"/>
                <a:sym typeface="Arial"/>
              </a:rPr>
              <a:t>])</a:t>
            </a:r>
            <a:endParaRPr/>
          </a:p>
          <a:p>
            <a:pPr marL="0" marR="0" lvl="0" indent="0" algn="l" rtl="0">
              <a:lnSpc>
                <a:spcPct val="90000"/>
              </a:lnSpc>
              <a:spcBef>
                <a:spcPts val="320"/>
              </a:spcBef>
              <a:spcAft>
                <a:spcPts val="0"/>
              </a:spcAft>
              <a:buClr>
                <a:schemeClr val="dk1"/>
              </a:buClr>
              <a:buSzPts val="1600"/>
              <a:buFont typeface="Arial"/>
              <a:buNone/>
            </a:pPr>
            <a:endParaRPr sz="1600" b="0" i="0" u="none" strike="noStrike" cap="none">
              <a:solidFill>
                <a:schemeClr val="dk1"/>
              </a:solidFill>
              <a:latin typeface="Arial"/>
              <a:ea typeface="Arial"/>
              <a:cs typeface="Arial"/>
              <a:sym typeface="Arial"/>
            </a:endParaRPr>
          </a:p>
        </p:txBody>
      </p:sp>
      <p:pic>
        <p:nvPicPr>
          <p:cNvPr id="327" name="Shape 327"/>
          <p:cNvPicPr preferRelativeResize="0"/>
          <p:nvPr/>
        </p:nvPicPr>
        <p:blipFill rotWithShape="1">
          <a:blip r:embed="rId3">
            <a:alphaModFix/>
          </a:blip>
          <a:srcRect/>
          <a:stretch/>
        </p:blipFill>
        <p:spPr>
          <a:xfrm>
            <a:off x="5201920" y="1851524"/>
            <a:ext cx="3744692" cy="2840590"/>
          </a:xfrm>
          <a:prstGeom prst="rect">
            <a:avLst/>
          </a:prstGeom>
          <a:noFill/>
          <a:ln>
            <a:noFill/>
          </a:ln>
        </p:spPr>
      </p:pic>
      <p:grpSp>
        <p:nvGrpSpPr>
          <p:cNvPr id="328" name="Shape 328"/>
          <p:cNvGrpSpPr/>
          <p:nvPr/>
        </p:nvGrpSpPr>
        <p:grpSpPr>
          <a:xfrm>
            <a:off x="7108959" y="2760423"/>
            <a:ext cx="1462129" cy="1166334"/>
            <a:chOff x="4231527" y="3833701"/>
            <a:chExt cx="1462129" cy="1166334"/>
          </a:xfrm>
        </p:grpSpPr>
        <p:cxnSp>
          <p:nvCxnSpPr>
            <p:cNvPr id="329" name="Shape 329"/>
            <p:cNvCxnSpPr/>
            <p:nvPr/>
          </p:nvCxnSpPr>
          <p:spPr>
            <a:xfrm flipH="1">
              <a:off x="4692344" y="4329609"/>
              <a:ext cx="1" cy="670426"/>
            </a:xfrm>
            <a:prstGeom prst="straightConnector1">
              <a:avLst/>
            </a:prstGeom>
            <a:noFill/>
            <a:ln w="25400" cap="flat" cmpd="sng">
              <a:solidFill>
                <a:schemeClr val="accent1"/>
              </a:solidFill>
              <a:prstDash val="solid"/>
              <a:round/>
              <a:headEnd type="none" w="sm" len="sm"/>
              <a:tailEnd type="triangle" w="med" len="med"/>
            </a:ln>
            <a:effectLst>
              <a:outerShdw blurRad="40000" dist="20000" dir="5400000" rotWithShape="0">
                <a:srgbClr val="000000">
                  <a:alpha val="37647"/>
                </a:srgbClr>
              </a:outerShdw>
            </a:effectLst>
          </p:spPr>
        </p:cxnSp>
        <p:sp>
          <p:nvSpPr>
            <p:cNvPr id="330" name="Shape 330"/>
            <p:cNvSpPr txBox="1"/>
            <p:nvPr/>
          </p:nvSpPr>
          <p:spPr>
            <a:xfrm>
              <a:off x="4231527" y="3833701"/>
              <a:ext cx="1462129"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Outliers</a:t>
              </a:r>
              <a:endParaRPr/>
            </a:p>
          </p:txBody>
        </p:sp>
      </p:gr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Shape 335"/>
          <p:cNvSpPr txBox="1">
            <a:spLocks noGrp="1"/>
          </p:cNvSpPr>
          <p:nvPr>
            <p:ph type="title"/>
          </p:nvPr>
        </p:nvSpPr>
        <p:spPr>
          <a:xfrm>
            <a:off x="1717040" y="205979"/>
            <a:ext cx="6969760" cy="8572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136855"/>
              </a:buClr>
              <a:buSzPts val="2800"/>
              <a:buFont typeface="Arial"/>
              <a:buNone/>
            </a:pPr>
            <a:r>
              <a:rPr lang="en-US" sz="2800" b="1" i="0" u="none" strike="noStrike" cap="none">
                <a:solidFill>
                  <a:srgbClr val="136855"/>
                </a:solidFill>
                <a:latin typeface="Arial"/>
                <a:ea typeface="Arial"/>
                <a:cs typeface="Arial"/>
                <a:sym typeface="Arial"/>
              </a:rPr>
              <a:t>Data cleaning/Data Visualization</a:t>
            </a:r>
            <a:endParaRPr/>
          </a:p>
        </p:txBody>
      </p:sp>
      <p:sp>
        <p:nvSpPr>
          <p:cNvPr id="336" name="Shape 336"/>
          <p:cNvSpPr txBox="1">
            <a:spLocks noGrp="1"/>
          </p:cNvSpPr>
          <p:nvPr>
            <p:ph type="body" idx="1"/>
          </p:nvPr>
        </p:nvSpPr>
        <p:spPr>
          <a:xfrm>
            <a:off x="1717040" y="874514"/>
            <a:ext cx="6969760" cy="339447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Suspicious values are values that don’t make common sense or which contradict domain knowledge</a:t>
            </a:r>
            <a:endParaRPr/>
          </a:p>
          <a:p>
            <a:pPr marL="0" marR="0" lvl="0" indent="0" algn="l" rtl="0">
              <a:spcBef>
                <a:spcPts val="32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print(df.describe()) #describe the Titanic dataset</a:t>
            </a:r>
            <a:endParaRPr/>
          </a:p>
          <a:p>
            <a:pPr marL="0" marR="0" lvl="0" indent="0" algn="l" rtl="0">
              <a:spcBef>
                <a:spcPts val="320"/>
              </a:spcBef>
              <a:spcAft>
                <a:spcPts val="0"/>
              </a:spcAft>
              <a:buClr>
                <a:schemeClr val="dk1"/>
              </a:buClr>
              <a:buSzPts val="1600"/>
              <a:buFont typeface="Arial"/>
              <a:buNone/>
            </a:pPr>
            <a:r>
              <a:rPr lang="en-US" sz="1600" b="0" i="0" u="none" strike="noStrike" cap="none">
                <a:solidFill>
                  <a:schemeClr val="dk1"/>
                </a:solidFill>
                <a:highlight>
                  <a:srgbClr val="FFFF00"/>
                </a:highlight>
                <a:latin typeface="Arial"/>
                <a:ea typeface="Arial"/>
                <a:cs typeface="Arial"/>
                <a:sym typeface="Arial"/>
              </a:rPr>
              <a:t>print(df[df.Fare&gt;512][:]) </a:t>
            </a:r>
            <a:r>
              <a:rPr lang="en-US" sz="1600" b="0" i="0" u="none" strike="noStrike" cap="none">
                <a:solidFill>
                  <a:schemeClr val="dk1"/>
                </a:solidFill>
                <a:latin typeface="Arial"/>
                <a:ea typeface="Arial"/>
                <a:cs typeface="Arial"/>
                <a:sym typeface="Arial"/>
              </a:rPr>
              <a:t>#investigate the suspicious datapoint</a:t>
            </a:r>
            <a:endParaRPr sz="1600" b="0" i="0" u="none" strike="noStrike" cap="none">
              <a:solidFill>
                <a:schemeClr val="dk1"/>
              </a:solidFill>
              <a:latin typeface="Arial"/>
              <a:ea typeface="Arial"/>
              <a:cs typeface="Arial"/>
              <a:sym typeface="Arial"/>
            </a:endParaRPr>
          </a:p>
          <a:p>
            <a:pPr marL="0" marR="0" lvl="0" indent="0" algn="l" rtl="0">
              <a:spcBef>
                <a:spcPts val="320"/>
              </a:spcBef>
              <a:spcAft>
                <a:spcPts val="0"/>
              </a:spcAft>
              <a:buClr>
                <a:schemeClr val="dk1"/>
              </a:buClr>
              <a:buSzPts val="1600"/>
              <a:buFont typeface="Arial"/>
              <a:buNone/>
            </a:pPr>
            <a:endParaRPr sz="1600" b="0" i="0" u="none" strike="noStrike" cap="none">
              <a:solidFill>
                <a:schemeClr val="dk1"/>
              </a:solidFill>
              <a:latin typeface="Arial"/>
              <a:ea typeface="Arial"/>
              <a:cs typeface="Arial"/>
              <a:sym typeface="Arial"/>
            </a:endParaRPr>
          </a:p>
        </p:txBody>
      </p:sp>
      <p:sp>
        <p:nvSpPr>
          <p:cNvPr id="337" name="Shape 337"/>
          <p:cNvSpPr/>
          <p:nvPr/>
        </p:nvSpPr>
        <p:spPr>
          <a:xfrm>
            <a:off x="1815592" y="1998260"/>
            <a:ext cx="7089648" cy="313932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000000"/>
                </a:solidFill>
                <a:latin typeface="Consolas"/>
                <a:ea typeface="Consolas"/>
                <a:cs typeface="Consolas"/>
                <a:sym typeface="Consolas"/>
              </a:rPr>
              <a:t> </a:t>
            </a:r>
            <a:r>
              <a:rPr lang="en-US" sz="1000">
                <a:solidFill>
                  <a:srgbClr val="000000"/>
                </a:solidFill>
                <a:latin typeface="Consolas"/>
                <a:ea typeface="Consolas"/>
                <a:cs typeface="Consolas"/>
                <a:sym typeface="Consolas"/>
              </a:rPr>
              <a:t>PassengerId    Survived      Pclass         Age       SibSp  \</a:t>
            </a:r>
            <a:endParaRPr/>
          </a:p>
          <a:p>
            <a:pPr marL="0" marR="0" lvl="0" indent="0" algn="l" rtl="0">
              <a:spcBef>
                <a:spcPts val="0"/>
              </a:spcBef>
              <a:spcAft>
                <a:spcPts val="0"/>
              </a:spcAft>
              <a:buNone/>
            </a:pPr>
            <a:r>
              <a:rPr lang="en-US" sz="1000">
                <a:solidFill>
                  <a:srgbClr val="000000"/>
                </a:solidFill>
                <a:latin typeface="Consolas"/>
                <a:ea typeface="Consolas"/>
                <a:cs typeface="Consolas"/>
                <a:sym typeface="Consolas"/>
              </a:rPr>
              <a:t>count   891.000000  891.000000  891.000000  714.000000  891.000000   </a:t>
            </a:r>
            <a:endParaRPr/>
          </a:p>
          <a:p>
            <a:pPr marL="0" marR="0" lvl="0" indent="0" algn="l" rtl="0">
              <a:spcBef>
                <a:spcPts val="0"/>
              </a:spcBef>
              <a:spcAft>
                <a:spcPts val="0"/>
              </a:spcAft>
              <a:buNone/>
            </a:pPr>
            <a:r>
              <a:rPr lang="en-US" sz="1000">
                <a:solidFill>
                  <a:srgbClr val="000000"/>
                </a:solidFill>
                <a:latin typeface="Consolas"/>
                <a:ea typeface="Consolas"/>
                <a:cs typeface="Consolas"/>
                <a:sym typeface="Consolas"/>
              </a:rPr>
              <a:t>mean    446.000000    0.383838    2.308642   29.699118    0.523008   </a:t>
            </a:r>
            <a:endParaRPr/>
          </a:p>
          <a:p>
            <a:pPr marL="0" marR="0" lvl="0" indent="0" algn="l" rtl="0">
              <a:spcBef>
                <a:spcPts val="0"/>
              </a:spcBef>
              <a:spcAft>
                <a:spcPts val="0"/>
              </a:spcAft>
              <a:buNone/>
            </a:pPr>
            <a:r>
              <a:rPr lang="en-US" sz="1000">
                <a:solidFill>
                  <a:srgbClr val="000000"/>
                </a:solidFill>
                <a:latin typeface="Consolas"/>
                <a:ea typeface="Consolas"/>
                <a:cs typeface="Consolas"/>
                <a:sym typeface="Consolas"/>
              </a:rPr>
              <a:t>std     257.353842    0.486592    0.836071   14.526497    1.102743   </a:t>
            </a:r>
            <a:endParaRPr/>
          </a:p>
          <a:p>
            <a:pPr marL="0" marR="0" lvl="0" indent="0" algn="l" rtl="0">
              <a:spcBef>
                <a:spcPts val="0"/>
              </a:spcBef>
              <a:spcAft>
                <a:spcPts val="0"/>
              </a:spcAft>
              <a:buNone/>
            </a:pPr>
            <a:r>
              <a:rPr lang="en-US" sz="1000">
                <a:solidFill>
                  <a:srgbClr val="000000"/>
                </a:solidFill>
                <a:latin typeface="Consolas"/>
                <a:ea typeface="Consolas"/>
                <a:cs typeface="Consolas"/>
                <a:sym typeface="Consolas"/>
              </a:rPr>
              <a:t>min       1.000000    0.000000    1.000000    0.420000    0.000000   </a:t>
            </a:r>
            <a:endParaRPr/>
          </a:p>
          <a:p>
            <a:pPr marL="0" marR="0" lvl="0" indent="0" algn="l" rtl="0">
              <a:spcBef>
                <a:spcPts val="0"/>
              </a:spcBef>
              <a:spcAft>
                <a:spcPts val="0"/>
              </a:spcAft>
              <a:buNone/>
            </a:pPr>
            <a:r>
              <a:rPr lang="en-US" sz="1000">
                <a:solidFill>
                  <a:srgbClr val="000000"/>
                </a:solidFill>
                <a:latin typeface="Consolas"/>
                <a:ea typeface="Consolas"/>
                <a:cs typeface="Consolas"/>
                <a:sym typeface="Consolas"/>
              </a:rPr>
              <a:t>25%     223.500000    0.000000    2.000000   20.125000    0.000000   </a:t>
            </a:r>
            <a:endParaRPr/>
          </a:p>
          <a:p>
            <a:pPr marL="0" marR="0" lvl="0" indent="0" algn="l" rtl="0">
              <a:spcBef>
                <a:spcPts val="0"/>
              </a:spcBef>
              <a:spcAft>
                <a:spcPts val="0"/>
              </a:spcAft>
              <a:buNone/>
            </a:pPr>
            <a:r>
              <a:rPr lang="en-US" sz="1000">
                <a:solidFill>
                  <a:srgbClr val="000000"/>
                </a:solidFill>
                <a:latin typeface="Consolas"/>
                <a:ea typeface="Consolas"/>
                <a:cs typeface="Consolas"/>
                <a:sym typeface="Consolas"/>
              </a:rPr>
              <a:t>50%     446.000000    0.000000    3.000000   28.000000    0.000000   </a:t>
            </a:r>
            <a:endParaRPr/>
          </a:p>
          <a:p>
            <a:pPr marL="0" marR="0" lvl="0" indent="0" algn="l" rtl="0">
              <a:spcBef>
                <a:spcPts val="0"/>
              </a:spcBef>
              <a:spcAft>
                <a:spcPts val="0"/>
              </a:spcAft>
              <a:buNone/>
            </a:pPr>
            <a:r>
              <a:rPr lang="en-US" sz="1000">
                <a:solidFill>
                  <a:srgbClr val="000000"/>
                </a:solidFill>
                <a:latin typeface="Consolas"/>
                <a:ea typeface="Consolas"/>
                <a:cs typeface="Consolas"/>
                <a:sym typeface="Consolas"/>
              </a:rPr>
              <a:t>75%     668.500000    1.000000    3.000000   38.000000    1.000000   </a:t>
            </a:r>
            <a:endParaRPr/>
          </a:p>
          <a:p>
            <a:pPr marL="0" marR="0" lvl="0" indent="0" algn="l" rtl="0">
              <a:spcBef>
                <a:spcPts val="0"/>
              </a:spcBef>
              <a:spcAft>
                <a:spcPts val="0"/>
              </a:spcAft>
              <a:buNone/>
            </a:pPr>
            <a:r>
              <a:rPr lang="en-US" sz="1000">
                <a:solidFill>
                  <a:srgbClr val="000000"/>
                </a:solidFill>
                <a:latin typeface="Consolas"/>
                <a:ea typeface="Consolas"/>
                <a:cs typeface="Consolas"/>
                <a:sym typeface="Consolas"/>
              </a:rPr>
              <a:t>max     891.000000    1.000000    3.000000   80.000000    8.000000   </a:t>
            </a:r>
            <a:endParaRPr/>
          </a:p>
          <a:p>
            <a:pPr marL="0" marR="0" lvl="0" indent="0" algn="l" rtl="0">
              <a:spcBef>
                <a:spcPts val="0"/>
              </a:spcBef>
              <a:spcAft>
                <a:spcPts val="0"/>
              </a:spcAft>
              <a:buNone/>
            </a:pPr>
            <a:endParaRPr sz="1000">
              <a:solidFill>
                <a:schemeClr val="dk1"/>
              </a:solidFill>
              <a:latin typeface="Consolas"/>
              <a:ea typeface="Consolas"/>
              <a:cs typeface="Consolas"/>
              <a:sym typeface="Consolas"/>
            </a:endParaRPr>
          </a:p>
          <a:p>
            <a:pPr marL="0" marR="0" lvl="0" indent="0" algn="l" rtl="0">
              <a:spcBef>
                <a:spcPts val="0"/>
              </a:spcBef>
              <a:spcAft>
                <a:spcPts val="0"/>
              </a:spcAft>
              <a:buNone/>
            </a:pPr>
            <a:r>
              <a:rPr lang="en-US" sz="1000">
                <a:solidFill>
                  <a:srgbClr val="000000"/>
                </a:solidFill>
                <a:latin typeface="Consolas"/>
                <a:ea typeface="Consolas"/>
                <a:cs typeface="Consolas"/>
                <a:sym typeface="Consolas"/>
              </a:rPr>
              <a:t>            Parch        Fare  </a:t>
            </a:r>
            <a:endParaRPr/>
          </a:p>
          <a:p>
            <a:pPr marL="0" marR="0" lvl="0" indent="0" algn="l" rtl="0">
              <a:spcBef>
                <a:spcPts val="0"/>
              </a:spcBef>
              <a:spcAft>
                <a:spcPts val="0"/>
              </a:spcAft>
              <a:buNone/>
            </a:pPr>
            <a:r>
              <a:rPr lang="en-US" sz="1000">
                <a:solidFill>
                  <a:srgbClr val="000000"/>
                </a:solidFill>
                <a:latin typeface="Consolas"/>
                <a:ea typeface="Consolas"/>
                <a:cs typeface="Consolas"/>
                <a:sym typeface="Consolas"/>
              </a:rPr>
              <a:t>count  891.000000  891.000000  </a:t>
            </a:r>
            <a:endParaRPr/>
          </a:p>
          <a:p>
            <a:pPr marL="0" marR="0" lvl="0" indent="0" algn="l" rtl="0">
              <a:spcBef>
                <a:spcPts val="0"/>
              </a:spcBef>
              <a:spcAft>
                <a:spcPts val="0"/>
              </a:spcAft>
              <a:buNone/>
            </a:pPr>
            <a:r>
              <a:rPr lang="en-US" sz="1000">
                <a:solidFill>
                  <a:srgbClr val="000000"/>
                </a:solidFill>
                <a:latin typeface="Consolas"/>
                <a:ea typeface="Consolas"/>
                <a:cs typeface="Consolas"/>
                <a:sym typeface="Consolas"/>
              </a:rPr>
              <a:t>mean     0.381594   32.204208  </a:t>
            </a:r>
            <a:endParaRPr/>
          </a:p>
          <a:p>
            <a:pPr marL="0" marR="0" lvl="0" indent="0" algn="l" rtl="0">
              <a:spcBef>
                <a:spcPts val="0"/>
              </a:spcBef>
              <a:spcAft>
                <a:spcPts val="0"/>
              </a:spcAft>
              <a:buNone/>
            </a:pPr>
            <a:r>
              <a:rPr lang="en-US" sz="1000">
                <a:solidFill>
                  <a:srgbClr val="000000"/>
                </a:solidFill>
                <a:latin typeface="Consolas"/>
                <a:ea typeface="Consolas"/>
                <a:cs typeface="Consolas"/>
                <a:sym typeface="Consolas"/>
              </a:rPr>
              <a:t>std      0.806057   49.693429  </a:t>
            </a:r>
            <a:endParaRPr/>
          </a:p>
          <a:p>
            <a:pPr marL="0" marR="0" lvl="0" indent="0" algn="l" rtl="0">
              <a:spcBef>
                <a:spcPts val="0"/>
              </a:spcBef>
              <a:spcAft>
                <a:spcPts val="0"/>
              </a:spcAft>
              <a:buNone/>
            </a:pPr>
            <a:r>
              <a:rPr lang="en-US" sz="1000">
                <a:solidFill>
                  <a:srgbClr val="000000"/>
                </a:solidFill>
                <a:latin typeface="Consolas"/>
                <a:ea typeface="Consolas"/>
                <a:cs typeface="Consolas"/>
                <a:sym typeface="Consolas"/>
              </a:rPr>
              <a:t>min      0.000000    </a:t>
            </a:r>
            <a:r>
              <a:rPr lang="en-US" sz="1000">
                <a:solidFill>
                  <a:srgbClr val="000000"/>
                </a:solidFill>
                <a:highlight>
                  <a:srgbClr val="FFFF00"/>
                </a:highlight>
                <a:latin typeface="Consolas"/>
                <a:ea typeface="Consolas"/>
                <a:cs typeface="Consolas"/>
                <a:sym typeface="Consolas"/>
              </a:rPr>
              <a:t>0.000000</a:t>
            </a:r>
            <a:r>
              <a:rPr lang="en-US" sz="1000">
                <a:solidFill>
                  <a:srgbClr val="000000"/>
                </a:solidFill>
                <a:latin typeface="Consolas"/>
                <a:ea typeface="Consolas"/>
                <a:cs typeface="Consolas"/>
                <a:sym typeface="Consolas"/>
              </a:rPr>
              <a:t>  </a:t>
            </a:r>
            <a:endParaRPr/>
          </a:p>
          <a:p>
            <a:pPr marL="0" marR="0" lvl="0" indent="0" algn="l" rtl="0">
              <a:spcBef>
                <a:spcPts val="0"/>
              </a:spcBef>
              <a:spcAft>
                <a:spcPts val="0"/>
              </a:spcAft>
              <a:buNone/>
            </a:pPr>
            <a:r>
              <a:rPr lang="en-US" sz="1000">
                <a:solidFill>
                  <a:srgbClr val="000000"/>
                </a:solidFill>
                <a:latin typeface="Consolas"/>
                <a:ea typeface="Consolas"/>
                <a:cs typeface="Consolas"/>
                <a:sym typeface="Consolas"/>
              </a:rPr>
              <a:t>25%      0.000000    7.910400  </a:t>
            </a:r>
            <a:endParaRPr/>
          </a:p>
          <a:p>
            <a:pPr marL="0" marR="0" lvl="0" indent="0" algn="l" rtl="0">
              <a:spcBef>
                <a:spcPts val="0"/>
              </a:spcBef>
              <a:spcAft>
                <a:spcPts val="0"/>
              </a:spcAft>
              <a:buNone/>
            </a:pPr>
            <a:r>
              <a:rPr lang="en-US" sz="1000">
                <a:solidFill>
                  <a:srgbClr val="000000"/>
                </a:solidFill>
                <a:latin typeface="Consolas"/>
                <a:ea typeface="Consolas"/>
                <a:cs typeface="Consolas"/>
                <a:sym typeface="Consolas"/>
              </a:rPr>
              <a:t>50%      0.000000   14.454200  </a:t>
            </a:r>
            <a:endParaRPr/>
          </a:p>
          <a:p>
            <a:pPr marL="0" marR="0" lvl="0" indent="0" algn="l" rtl="0">
              <a:spcBef>
                <a:spcPts val="0"/>
              </a:spcBef>
              <a:spcAft>
                <a:spcPts val="0"/>
              </a:spcAft>
              <a:buNone/>
            </a:pPr>
            <a:r>
              <a:rPr lang="en-US" sz="1000">
                <a:solidFill>
                  <a:srgbClr val="000000"/>
                </a:solidFill>
                <a:latin typeface="Consolas"/>
                <a:ea typeface="Consolas"/>
                <a:cs typeface="Consolas"/>
                <a:sym typeface="Consolas"/>
              </a:rPr>
              <a:t>75%      0.000000   </a:t>
            </a:r>
            <a:r>
              <a:rPr lang="en-US" sz="1000">
                <a:solidFill>
                  <a:srgbClr val="000000"/>
                </a:solidFill>
                <a:highlight>
                  <a:srgbClr val="FFFF00"/>
                </a:highlight>
                <a:latin typeface="Consolas"/>
                <a:ea typeface="Consolas"/>
                <a:cs typeface="Consolas"/>
                <a:sym typeface="Consolas"/>
              </a:rPr>
              <a:t>31.000000</a:t>
            </a:r>
            <a:r>
              <a:rPr lang="en-US" sz="1000">
                <a:solidFill>
                  <a:srgbClr val="000000"/>
                </a:solidFill>
                <a:latin typeface="Consolas"/>
                <a:ea typeface="Consolas"/>
                <a:cs typeface="Consolas"/>
                <a:sym typeface="Consolas"/>
              </a:rPr>
              <a:t>  </a:t>
            </a:r>
            <a:endParaRPr/>
          </a:p>
          <a:p>
            <a:pPr marL="0" marR="0" lvl="0" indent="0" algn="l" rtl="0">
              <a:spcBef>
                <a:spcPts val="0"/>
              </a:spcBef>
              <a:spcAft>
                <a:spcPts val="0"/>
              </a:spcAft>
              <a:buNone/>
            </a:pPr>
            <a:r>
              <a:rPr lang="en-US" sz="1000">
                <a:solidFill>
                  <a:srgbClr val="000000"/>
                </a:solidFill>
                <a:latin typeface="Consolas"/>
                <a:ea typeface="Consolas"/>
                <a:cs typeface="Consolas"/>
                <a:sym typeface="Consolas"/>
              </a:rPr>
              <a:t>max      6.000000  </a:t>
            </a:r>
            <a:r>
              <a:rPr lang="en-US" sz="1000">
                <a:solidFill>
                  <a:srgbClr val="000000"/>
                </a:solidFill>
                <a:highlight>
                  <a:srgbClr val="FFFF00"/>
                </a:highlight>
                <a:latin typeface="Consolas"/>
                <a:ea typeface="Consolas"/>
                <a:cs typeface="Consolas"/>
                <a:sym typeface="Consolas"/>
              </a:rPr>
              <a:t>512.329200 </a:t>
            </a:r>
            <a:endParaRPr sz="1000">
              <a:solidFill>
                <a:schemeClr val="dk1"/>
              </a:solidFill>
              <a:highlight>
                <a:srgbClr val="FFFF00"/>
              </a:highlight>
              <a:latin typeface="Arial"/>
              <a:ea typeface="Arial"/>
              <a:cs typeface="Arial"/>
              <a:sym typeface="Arial"/>
            </a:endParaRPr>
          </a:p>
        </p:txBody>
      </p:sp>
      <p:pic>
        <p:nvPicPr>
          <p:cNvPr id="338" name="Shape 338"/>
          <p:cNvPicPr preferRelativeResize="0"/>
          <p:nvPr/>
        </p:nvPicPr>
        <p:blipFill rotWithShape="1">
          <a:blip r:embed="rId3">
            <a:alphaModFix/>
          </a:blip>
          <a:srcRect/>
          <a:stretch/>
        </p:blipFill>
        <p:spPr>
          <a:xfrm>
            <a:off x="4344655" y="3567920"/>
            <a:ext cx="4257005" cy="1518651"/>
          </a:xfrm>
          <a:prstGeom prst="rect">
            <a:avLst/>
          </a:prstGeom>
          <a:noFill/>
          <a:ln>
            <a:noFill/>
          </a:ln>
          <a:effectLst>
            <a:outerShdw blurRad="50800" dist="38100" dir="10800000" algn="r" rotWithShape="0">
              <a:srgbClr val="000000">
                <a:alpha val="40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1717040" y="205979"/>
            <a:ext cx="6969760" cy="8572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136855"/>
              </a:buClr>
              <a:buSzPts val="2520"/>
              <a:buFont typeface="Arial"/>
              <a:buNone/>
            </a:pPr>
            <a:r>
              <a:rPr lang="en-US" sz="2520" b="1" i="0" u="none" strike="noStrike" cap="none">
                <a:solidFill>
                  <a:srgbClr val="136855"/>
                </a:solidFill>
                <a:latin typeface="Arial"/>
                <a:ea typeface="Arial"/>
                <a:cs typeface="Arial"/>
                <a:sym typeface="Arial"/>
              </a:rPr>
              <a:t>Feature Engineering</a:t>
            </a:r>
            <a:br>
              <a:rPr lang="en-US" sz="2520" b="1" i="0" u="none" strike="noStrike" cap="none">
                <a:solidFill>
                  <a:srgbClr val="136855"/>
                </a:solidFill>
                <a:latin typeface="Arial"/>
                <a:ea typeface="Arial"/>
                <a:cs typeface="Arial"/>
                <a:sym typeface="Arial"/>
              </a:rPr>
            </a:br>
            <a:endParaRPr sz="2520" b="1" i="0" u="none" strike="noStrike" cap="none">
              <a:solidFill>
                <a:srgbClr val="136855"/>
              </a:solidFill>
              <a:latin typeface="Arial"/>
              <a:ea typeface="Arial"/>
              <a:cs typeface="Arial"/>
              <a:sym typeface="Arial"/>
            </a:endParaRPr>
          </a:p>
        </p:txBody>
      </p:sp>
      <p:sp>
        <p:nvSpPr>
          <p:cNvPr id="71" name="Shape 71"/>
          <p:cNvSpPr txBox="1">
            <a:spLocks noGrp="1"/>
          </p:cNvSpPr>
          <p:nvPr>
            <p:ph type="body" idx="1"/>
          </p:nvPr>
        </p:nvSpPr>
        <p:spPr>
          <a:xfrm>
            <a:off x="1717040" y="967979"/>
            <a:ext cx="6969760" cy="3556396"/>
          </a:xfrm>
          <a:prstGeom prst="rect">
            <a:avLst/>
          </a:prstGeom>
          <a:noFill/>
          <a:ln>
            <a:noFill/>
          </a:ln>
        </p:spPr>
        <p:txBody>
          <a:bodyPr spcFirstLastPara="1" wrap="square" lIns="91425" tIns="45700" rIns="91425" bIns="45700" anchor="t" anchorCtr="0">
            <a:noAutofit/>
          </a:bodyPr>
          <a:lstStyle/>
          <a:p>
            <a:pPr marL="285750" indent="-285750">
              <a:lnSpc>
                <a:spcPct val="90000"/>
              </a:lnSpc>
              <a:spcBef>
                <a:spcPts val="0"/>
              </a:spcBef>
            </a:pPr>
            <a:r>
              <a:rPr lang="en-US" sz="1600" b="0" i="0" u="none" strike="noStrike" cap="none" dirty="0">
                <a:solidFill>
                  <a:schemeClr val="dk1"/>
                </a:solidFill>
                <a:latin typeface="Arial"/>
                <a:ea typeface="Arial"/>
                <a:cs typeface="Arial"/>
                <a:sym typeface="Arial"/>
              </a:rPr>
              <a:t>Features are the independent variables that are used to predict an outcome (or dependent variable) in predictive modelling.  There is some art involved in deciding which features to use. Practitioners call upon their “Domain Knowledge”, that is, knowledge of the business, science or social science subject matter, to determine what features to use. Some examples are:</a:t>
            </a:r>
            <a:endParaRPr dirty="0"/>
          </a:p>
          <a:p>
            <a:pPr marL="285750" indent="-285750">
              <a:lnSpc>
                <a:spcPct val="90000"/>
              </a:lnSpc>
            </a:pPr>
            <a:endParaRPr sz="1600" b="0" i="0" u="none" strike="noStrike" cap="none" dirty="0">
              <a:solidFill>
                <a:schemeClr val="dk1"/>
              </a:solidFill>
              <a:latin typeface="Arial"/>
              <a:ea typeface="Arial"/>
              <a:cs typeface="Arial"/>
              <a:sym typeface="Arial"/>
            </a:endParaRPr>
          </a:p>
          <a:p>
            <a:pPr marL="800100" lvl="1" indent="-342900">
              <a:lnSpc>
                <a:spcPct val="90000"/>
              </a:lnSpc>
              <a:buFont typeface="Arial" panose="020B0604020202020204" pitchFamily="34" charset="0"/>
              <a:buChar char="•"/>
            </a:pPr>
            <a:r>
              <a:rPr lang="en-US" sz="1400" b="0" i="0" u="none" strike="noStrike" cap="none" dirty="0">
                <a:solidFill>
                  <a:schemeClr val="dk1"/>
                </a:solidFill>
                <a:latin typeface="Arial"/>
                <a:ea typeface="Arial"/>
                <a:cs typeface="Arial"/>
                <a:sym typeface="Arial"/>
              </a:rPr>
              <a:t>Macroeconomic variables as predictors of credit default rates</a:t>
            </a:r>
            <a:endParaRPr sz="1400" dirty="0"/>
          </a:p>
          <a:p>
            <a:pPr marL="800100" lvl="1" indent="-342900">
              <a:lnSpc>
                <a:spcPct val="90000"/>
              </a:lnSpc>
              <a:buFont typeface="Arial" panose="020B0604020202020204" pitchFamily="34" charset="0"/>
              <a:buChar char="•"/>
            </a:pPr>
            <a:r>
              <a:rPr lang="en-US" sz="1400" b="0" i="0" u="none" strike="noStrike" cap="none" dirty="0">
                <a:solidFill>
                  <a:schemeClr val="dk1"/>
                </a:solidFill>
                <a:latin typeface="Arial"/>
                <a:ea typeface="Arial"/>
                <a:cs typeface="Arial"/>
                <a:sym typeface="Arial"/>
              </a:rPr>
              <a:t>Properties of molecules as predictors of toxicity in drug discovery</a:t>
            </a:r>
            <a:endParaRPr sz="1400" dirty="0"/>
          </a:p>
          <a:p>
            <a:pPr marL="800100" lvl="1" indent="-342900">
              <a:lnSpc>
                <a:spcPct val="90000"/>
              </a:lnSpc>
              <a:buFont typeface="Arial" panose="020B0604020202020204" pitchFamily="34" charset="0"/>
              <a:buChar char="•"/>
            </a:pPr>
            <a:r>
              <a:rPr lang="en-US" sz="1400" b="0" i="0" u="none" strike="noStrike" cap="none" dirty="0">
                <a:solidFill>
                  <a:schemeClr val="dk1"/>
                </a:solidFill>
                <a:latin typeface="Arial"/>
                <a:ea typeface="Arial"/>
                <a:cs typeface="Arial"/>
                <a:sym typeface="Arial"/>
              </a:rPr>
              <a:t>Pixel values as predictors of photograph picture content</a:t>
            </a:r>
            <a:endParaRPr sz="1400" dirty="0"/>
          </a:p>
          <a:p>
            <a:pPr marL="0" indent="0">
              <a:lnSpc>
                <a:spcPct val="90000"/>
              </a:lnSpc>
              <a:buNone/>
            </a:pPr>
            <a:endParaRPr sz="1600" b="0" i="0" u="none" strike="noStrike" cap="none" dirty="0">
              <a:solidFill>
                <a:schemeClr val="dk1"/>
              </a:solidFill>
              <a:latin typeface="Arial"/>
              <a:ea typeface="Arial"/>
              <a:cs typeface="Arial"/>
              <a:sym typeface="Arial"/>
            </a:endParaRPr>
          </a:p>
          <a:p>
            <a:pPr marL="285750" indent="-285750">
              <a:lnSpc>
                <a:spcPct val="90000"/>
              </a:lnSpc>
            </a:pPr>
            <a:r>
              <a:rPr lang="en-US" sz="1600" b="0" i="1" u="none" strike="noStrike" cap="none" dirty="0">
                <a:solidFill>
                  <a:schemeClr val="dk1"/>
                </a:solidFill>
                <a:latin typeface="Arial"/>
                <a:ea typeface="Arial"/>
                <a:cs typeface="Arial"/>
                <a:sym typeface="Arial"/>
              </a:rPr>
              <a:t>Data scientists often spend time thinking of original features and the best places to source the data</a:t>
            </a:r>
            <a:endParaRPr i="1"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Shape 343"/>
          <p:cNvSpPr txBox="1">
            <a:spLocks noGrp="1"/>
          </p:cNvSpPr>
          <p:nvPr>
            <p:ph type="title"/>
          </p:nvPr>
        </p:nvSpPr>
        <p:spPr>
          <a:xfrm>
            <a:off x="1717040" y="205979"/>
            <a:ext cx="6969760" cy="8572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136855"/>
              </a:buClr>
              <a:buSzPts val="2520"/>
              <a:buFont typeface="Arial"/>
              <a:buNone/>
            </a:pPr>
            <a:r>
              <a:rPr lang="en-US" sz="2520" b="1" i="0" u="none" strike="noStrike" cap="none">
                <a:solidFill>
                  <a:srgbClr val="136855"/>
                </a:solidFill>
                <a:latin typeface="Arial"/>
                <a:ea typeface="Arial"/>
                <a:cs typeface="Arial"/>
                <a:sym typeface="Arial"/>
              </a:rPr>
              <a:t>Merging, Concatenating and Dropping Duplicates</a:t>
            </a:r>
            <a:endParaRPr/>
          </a:p>
        </p:txBody>
      </p:sp>
      <p:sp>
        <p:nvSpPr>
          <p:cNvPr id="344" name="Shape 344"/>
          <p:cNvSpPr txBox="1">
            <a:spLocks noGrp="1"/>
          </p:cNvSpPr>
          <p:nvPr>
            <p:ph type="body" idx="1"/>
          </p:nvPr>
        </p:nvSpPr>
        <p:spPr>
          <a:xfrm>
            <a:off x="1717040" y="982867"/>
            <a:ext cx="6969760" cy="3743041"/>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0"/>
              </a:spcBef>
              <a:spcAft>
                <a:spcPts val="0"/>
              </a:spcAft>
              <a:buClr>
                <a:schemeClr val="dk1"/>
              </a:buClr>
              <a:buSzPts val="1240"/>
              <a:buFont typeface="Arial"/>
              <a:buNone/>
            </a:pPr>
            <a:r>
              <a:rPr lang="en-US" sz="1240" b="1" i="0" u="none" strike="noStrike" cap="none">
                <a:solidFill>
                  <a:schemeClr val="dk1"/>
                </a:solidFill>
                <a:latin typeface="Arial"/>
                <a:ea typeface="Arial"/>
                <a:cs typeface="Arial"/>
                <a:sym typeface="Arial"/>
              </a:rPr>
              <a:t>Concatenating data is appropriate for datasets that were once from the same dataset</a:t>
            </a:r>
            <a:endParaRPr/>
          </a:p>
          <a:p>
            <a:pPr marL="0" marR="0" lvl="0" indent="0" algn="l" rtl="0">
              <a:lnSpc>
                <a:spcPct val="80000"/>
              </a:lnSpc>
              <a:spcBef>
                <a:spcPts val="248"/>
              </a:spcBef>
              <a:spcAft>
                <a:spcPts val="0"/>
              </a:spcAft>
              <a:buClr>
                <a:schemeClr val="dk1"/>
              </a:buClr>
              <a:buSzPts val="1240"/>
              <a:buFont typeface="Arial"/>
              <a:buNone/>
            </a:pPr>
            <a:endParaRPr sz="1240" b="1" i="0" u="none" strike="noStrike" cap="none">
              <a:solidFill>
                <a:schemeClr val="dk1"/>
              </a:solidFill>
              <a:latin typeface="Arial"/>
              <a:ea typeface="Arial"/>
              <a:cs typeface="Arial"/>
              <a:sym typeface="Arial"/>
            </a:endParaRPr>
          </a:p>
          <a:p>
            <a:pPr marL="0" marR="0" lvl="0" indent="0" algn="l" rtl="0">
              <a:lnSpc>
                <a:spcPct val="80000"/>
              </a:lnSpc>
              <a:spcBef>
                <a:spcPts val="248"/>
              </a:spcBef>
              <a:spcAft>
                <a:spcPts val="0"/>
              </a:spcAft>
              <a:buClr>
                <a:schemeClr val="dk1"/>
              </a:buClr>
              <a:buSzPts val="1240"/>
              <a:buFont typeface="Arial"/>
              <a:buNone/>
            </a:pPr>
            <a:r>
              <a:rPr lang="en-US" sz="1240" b="0" i="0" u="none" strike="noStrike" cap="none">
                <a:solidFill>
                  <a:schemeClr val="dk1"/>
                </a:solidFill>
                <a:latin typeface="Arial"/>
                <a:ea typeface="Arial"/>
                <a:cs typeface="Arial"/>
                <a:sym typeface="Arial"/>
              </a:rPr>
              <a:t>Practice concatenating data with the Titanic Dataset by splitting the data into two new dataframes:</a:t>
            </a:r>
            <a:endParaRPr/>
          </a:p>
          <a:p>
            <a:pPr marL="342900" marR="0" lvl="0" indent="-342900" algn="l" rtl="0">
              <a:lnSpc>
                <a:spcPct val="80000"/>
              </a:lnSpc>
              <a:spcBef>
                <a:spcPts val="248"/>
              </a:spcBef>
              <a:spcAft>
                <a:spcPts val="0"/>
              </a:spcAft>
              <a:buClr>
                <a:schemeClr val="dk1"/>
              </a:buClr>
              <a:buSzPts val="1240"/>
              <a:buFont typeface="Arial"/>
              <a:buChar char="•"/>
            </a:pPr>
            <a:r>
              <a:rPr lang="en-US" sz="1240" b="0" i="0" u="none" strike="noStrike" cap="none">
                <a:solidFill>
                  <a:schemeClr val="dk1"/>
                </a:solidFill>
                <a:latin typeface="Arial"/>
                <a:ea typeface="Arial"/>
                <a:cs typeface="Arial"/>
                <a:sym typeface="Arial"/>
              </a:rPr>
              <a:t>print(df.shape)</a:t>
            </a:r>
            <a:endParaRPr/>
          </a:p>
          <a:p>
            <a:pPr marL="342900" marR="0" lvl="0" indent="-342900" algn="l" rtl="0">
              <a:lnSpc>
                <a:spcPct val="80000"/>
              </a:lnSpc>
              <a:spcBef>
                <a:spcPts val="248"/>
              </a:spcBef>
              <a:spcAft>
                <a:spcPts val="0"/>
              </a:spcAft>
              <a:buClr>
                <a:schemeClr val="dk1"/>
              </a:buClr>
              <a:buSzPts val="1240"/>
              <a:buFont typeface="Arial"/>
              <a:buChar char="•"/>
            </a:pPr>
            <a:r>
              <a:rPr lang="en-US" sz="1240" b="0" i="0" u="none" strike="noStrike" cap="none">
                <a:solidFill>
                  <a:schemeClr val="dk1"/>
                </a:solidFill>
                <a:latin typeface="Arial"/>
                <a:ea typeface="Arial"/>
                <a:cs typeface="Arial"/>
                <a:sym typeface="Arial"/>
              </a:rPr>
              <a:t>df1 = df[:445][:]</a:t>
            </a:r>
            <a:endParaRPr/>
          </a:p>
          <a:p>
            <a:pPr marL="342900" marR="0" lvl="0" indent="-342900" algn="l" rtl="0">
              <a:lnSpc>
                <a:spcPct val="80000"/>
              </a:lnSpc>
              <a:spcBef>
                <a:spcPts val="248"/>
              </a:spcBef>
              <a:spcAft>
                <a:spcPts val="0"/>
              </a:spcAft>
              <a:buClr>
                <a:schemeClr val="dk1"/>
              </a:buClr>
              <a:buSzPts val="1240"/>
              <a:buFont typeface="Arial"/>
              <a:buChar char="•"/>
            </a:pPr>
            <a:r>
              <a:rPr lang="en-US" sz="1240" b="0" i="0" u="none" strike="noStrike" cap="none">
                <a:solidFill>
                  <a:schemeClr val="dk1"/>
                </a:solidFill>
                <a:latin typeface="Arial"/>
                <a:ea typeface="Arial"/>
                <a:cs typeface="Arial"/>
                <a:sym typeface="Arial"/>
              </a:rPr>
              <a:t>df2 = df[445:][:]</a:t>
            </a:r>
            <a:endParaRPr/>
          </a:p>
          <a:p>
            <a:pPr marL="342900" marR="0" lvl="0" indent="-342900" algn="l" rtl="0">
              <a:lnSpc>
                <a:spcPct val="80000"/>
              </a:lnSpc>
              <a:spcBef>
                <a:spcPts val="248"/>
              </a:spcBef>
              <a:spcAft>
                <a:spcPts val="0"/>
              </a:spcAft>
              <a:buClr>
                <a:schemeClr val="dk1"/>
              </a:buClr>
              <a:buSzPts val="1240"/>
              <a:buFont typeface="Arial"/>
              <a:buChar char="•"/>
            </a:pPr>
            <a:r>
              <a:rPr lang="en-US" sz="1240" b="0" i="0" u="none" strike="noStrike" cap="none">
                <a:solidFill>
                  <a:schemeClr val="dk1"/>
                </a:solidFill>
                <a:latin typeface="Arial"/>
                <a:ea typeface="Arial"/>
                <a:cs typeface="Arial"/>
                <a:sym typeface="Arial"/>
              </a:rPr>
              <a:t>print(df2.tail())</a:t>
            </a:r>
            <a:endParaRPr/>
          </a:p>
          <a:p>
            <a:pPr marL="342900" marR="0" lvl="0" indent="-342900" algn="l" rtl="0">
              <a:lnSpc>
                <a:spcPct val="80000"/>
              </a:lnSpc>
              <a:spcBef>
                <a:spcPts val="248"/>
              </a:spcBef>
              <a:spcAft>
                <a:spcPts val="0"/>
              </a:spcAft>
              <a:buClr>
                <a:schemeClr val="dk1"/>
              </a:buClr>
              <a:buSzPts val="1240"/>
              <a:buFont typeface="Arial"/>
              <a:buChar char="•"/>
            </a:pPr>
            <a:r>
              <a:rPr lang="en-US" sz="1240" b="0" i="0" u="none" strike="noStrike" cap="none">
                <a:solidFill>
                  <a:schemeClr val="dk1"/>
                </a:solidFill>
                <a:latin typeface="Arial"/>
                <a:ea typeface="Arial"/>
                <a:cs typeface="Arial"/>
                <a:sym typeface="Arial"/>
              </a:rPr>
              <a:t>dfnew = pd.concat([df1,df2]) # to concatenate files, pass a list of dataframes to pd.concat</a:t>
            </a:r>
            <a:endParaRPr sz="1240" b="0" i="0" u="none" strike="noStrike" cap="none">
              <a:solidFill>
                <a:schemeClr val="dk1"/>
              </a:solidFill>
              <a:latin typeface="Arial"/>
              <a:ea typeface="Arial"/>
              <a:cs typeface="Arial"/>
              <a:sym typeface="Arial"/>
            </a:endParaRPr>
          </a:p>
          <a:p>
            <a:pPr marL="342900" marR="0" lvl="0" indent="-342900" algn="l" rtl="0">
              <a:lnSpc>
                <a:spcPct val="80000"/>
              </a:lnSpc>
              <a:spcBef>
                <a:spcPts val="248"/>
              </a:spcBef>
              <a:spcAft>
                <a:spcPts val="0"/>
              </a:spcAft>
              <a:buClr>
                <a:schemeClr val="dk1"/>
              </a:buClr>
              <a:buSzPts val="1240"/>
              <a:buFont typeface="Arial"/>
              <a:buChar char="•"/>
            </a:pPr>
            <a:r>
              <a:rPr lang="en-US" sz="1240" b="0" i="0" u="none" strike="noStrike" cap="none">
                <a:solidFill>
                  <a:schemeClr val="dk1"/>
                </a:solidFill>
                <a:latin typeface="Arial"/>
                <a:ea typeface="Arial"/>
                <a:cs typeface="Arial"/>
                <a:sym typeface="Arial"/>
              </a:rPr>
              <a:t>print(dfnew.tail())</a:t>
            </a:r>
            <a:endParaRPr/>
          </a:p>
          <a:p>
            <a:pPr marL="342900" marR="0" lvl="0" indent="-342900" algn="l" rtl="0">
              <a:lnSpc>
                <a:spcPct val="80000"/>
              </a:lnSpc>
              <a:spcBef>
                <a:spcPts val="248"/>
              </a:spcBef>
              <a:spcAft>
                <a:spcPts val="0"/>
              </a:spcAft>
              <a:buClr>
                <a:schemeClr val="dk1"/>
              </a:buClr>
              <a:buSzPts val="1240"/>
              <a:buFont typeface="Arial"/>
              <a:buChar char="•"/>
            </a:pPr>
            <a:r>
              <a:rPr lang="en-US" sz="1240" b="0" i="0" u="none" strike="noStrike" cap="none">
                <a:solidFill>
                  <a:schemeClr val="dk1"/>
                </a:solidFill>
                <a:latin typeface="Arial"/>
                <a:ea typeface="Arial"/>
                <a:cs typeface="Arial"/>
                <a:sym typeface="Arial"/>
              </a:rPr>
              <a:t>print(dfnew.shape)  #type help(pd.concat) to learn additional parameters and uses</a:t>
            </a:r>
            <a:endParaRPr/>
          </a:p>
          <a:p>
            <a:pPr marL="342900" marR="0" lvl="0" indent="-264160" algn="l" rtl="0">
              <a:lnSpc>
                <a:spcPct val="80000"/>
              </a:lnSpc>
              <a:spcBef>
                <a:spcPts val="248"/>
              </a:spcBef>
              <a:spcAft>
                <a:spcPts val="0"/>
              </a:spcAft>
              <a:buClr>
                <a:schemeClr val="dk1"/>
              </a:buClr>
              <a:buSzPts val="1240"/>
              <a:buFont typeface="Arial"/>
              <a:buNone/>
            </a:pPr>
            <a:endParaRPr sz="1240" b="0" i="0" u="none" strike="noStrike" cap="none">
              <a:solidFill>
                <a:schemeClr val="dk1"/>
              </a:solidFill>
              <a:latin typeface="Arial"/>
              <a:ea typeface="Arial"/>
              <a:cs typeface="Arial"/>
              <a:sym typeface="Arial"/>
            </a:endParaRPr>
          </a:p>
          <a:p>
            <a:pPr marL="342900" marR="0" lvl="0" indent="-342900" algn="l" rtl="0">
              <a:lnSpc>
                <a:spcPct val="80000"/>
              </a:lnSpc>
              <a:spcBef>
                <a:spcPts val="248"/>
              </a:spcBef>
              <a:spcAft>
                <a:spcPts val="0"/>
              </a:spcAft>
              <a:buClr>
                <a:schemeClr val="dk1"/>
              </a:buClr>
              <a:buSzPts val="1240"/>
              <a:buFont typeface="Arial"/>
              <a:buChar char="•"/>
            </a:pPr>
            <a:r>
              <a:rPr lang="en-US" sz="1240" b="0" i="0" u="none" strike="noStrike" cap="none">
                <a:solidFill>
                  <a:schemeClr val="dk1"/>
                </a:solidFill>
                <a:latin typeface="Arial"/>
                <a:ea typeface="Arial"/>
                <a:cs typeface="Arial"/>
                <a:sym typeface="Arial"/>
              </a:rPr>
              <a:t>Lab exercise: repeat the same process for column-wise concatenation by slicing the dataframe into two dataframes of 6 columns each and then using the axis parameter.</a:t>
            </a:r>
            <a:endParaRPr/>
          </a:p>
          <a:p>
            <a:pPr marL="342900" marR="0" lvl="0" indent="-264160" algn="l" rtl="0">
              <a:lnSpc>
                <a:spcPct val="80000"/>
              </a:lnSpc>
              <a:spcBef>
                <a:spcPts val="248"/>
              </a:spcBef>
              <a:spcAft>
                <a:spcPts val="0"/>
              </a:spcAft>
              <a:buClr>
                <a:schemeClr val="dk1"/>
              </a:buClr>
              <a:buSzPts val="1240"/>
              <a:buFont typeface="Arial"/>
              <a:buNone/>
            </a:pPr>
            <a:endParaRPr sz="1240" b="0" i="0" u="none" strike="noStrike" cap="none">
              <a:solidFill>
                <a:schemeClr val="dk1"/>
              </a:solidFill>
              <a:latin typeface="Arial"/>
              <a:ea typeface="Arial"/>
              <a:cs typeface="Arial"/>
              <a:sym typeface="Arial"/>
            </a:endParaRPr>
          </a:p>
          <a:p>
            <a:pPr marL="0" marR="0" lvl="0" indent="0" algn="l" rtl="0">
              <a:lnSpc>
                <a:spcPct val="80000"/>
              </a:lnSpc>
              <a:spcBef>
                <a:spcPts val="248"/>
              </a:spcBef>
              <a:spcAft>
                <a:spcPts val="0"/>
              </a:spcAft>
              <a:buClr>
                <a:schemeClr val="dk1"/>
              </a:buClr>
              <a:buSzPts val="1240"/>
              <a:buFont typeface="Arial"/>
              <a:buNone/>
            </a:pPr>
            <a:r>
              <a:rPr lang="en-US" sz="1240" b="1" i="0" u="none" strike="noStrike" cap="none">
                <a:solidFill>
                  <a:schemeClr val="dk1"/>
                </a:solidFill>
                <a:latin typeface="Arial"/>
                <a:ea typeface="Arial"/>
                <a:cs typeface="Arial"/>
                <a:sym typeface="Arial"/>
              </a:rPr>
              <a:t>Merging Data is appropriate for datasets with some similar variables or keys along with some complimentary observations, similar to ‘join’ in SQL</a:t>
            </a:r>
            <a:endParaRPr/>
          </a:p>
          <a:p>
            <a:pPr marL="0" marR="0" lvl="0" indent="0" algn="l" rtl="0">
              <a:lnSpc>
                <a:spcPct val="80000"/>
              </a:lnSpc>
              <a:spcBef>
                <a:spcPts val="248"/>
              </a:spcBef>
              <a:spcAft>
                <a:spcPts val="0"/>
              </a:spcAft>
              <a:buClr>
                <a:schemeClr val="dk1"/>
              </a:buClr>
              <a:buSzPts val="1240"/>
              <a:buFont typeface="Arial"/>
              <a:buNone/>
            </a:pPr>
            <a:endParaRPr sz="1240" b="0" i="0" u="none" strike="noStrike" cap="none">
              <a:solidFill>
                <a:srgbClr val="FF0000"/>
              </a:solidFill>
              <a:latin typeface="Arial"/>
              <a:ea typeface="Arial"/>
              <a:cs typeface="Arial"/>
              <a:sym typeface="Arial"/>
            </a:endParaRPr>
          </a:p>
          <a:p>
            <a:pPr marL="342900" marR="0" lvl="0" indent="-342900" algn="l" rtl="0">
              <a:lnSpc>
                <a:spcPct val="80000"/>
              </a:lnSpc>
              <a:spcBef>
                <a:spcPts val="248"/>
              </a:spcBef>
              <a:spcAft>
                <a:spcPts val="0"/>
              </a:spcAft>
              <a:buClr>
                <a:schemeClr val="dk1"/>
              </a:buClr>
              <a:buSzPts val="1240"/>
              <a:buFont typeface="Arial"/>
              <a:buChar char="•"/>
            </a:pPr>
            <a:r>
              <a:rPr lang="en-US" sz="1240" b="0" i="0" u="none" strike="noStrike" cap="none">
                <a:solidFill>
                  <a:schemeClr val="dk1"/>
                </a:solidFill>
                <a:latin typeface="Arial"/>
                <a:ea typeface="Arial"/>
                <a:cs typeface="Arial"/>
                <a:sym typeface="Arial"/>
              </a:rPr>
              <a:t>example = pd.merge(left= exlft, right= exrgt, left_on=‘column1', right_on=‘column2’)</a:t>
            </a:r>
            <a:endParaRPr/>
          </a:p>
          <a:p>
            <a:pPr marL="342900" marR="0" lvl="0" indent="-342900" algn="l" rtl="0">
              <a:lnSpc>
                <a:spcPct val="80000"/>
              </a:lnSpc>
              <a:spcBef>
                <a:spcPts val="248"/>
              </a:spcBef>
              <a:spcAft>
                <a:spcPts val="0"/>
              </a:spcAft>
              <a:buClr>
                <a:schemeClr val="dk1"/>
              </a:buClr>
              <a:buSzPts val="1240"/>
              <a:buFont typeface="Arial"/>
              <a:buChar char="•"/>
            </a:pPr>
            <a:r>
              <a:rPr lang="en-US" sz="1240" b="0" i="0" u="none" strike="noStrike" cap="none">
                <a:solidFill>
                  <a:schemeClr val="dk1"/>
                </a:solidFill>
                <a:latin typeface="Arial"/>
                <a:ea typeface="Arial"/>
                <a:cs typeface="Arial"/>
                <a:sym typeface="Arial"/>
              </a:rPr>
              <a:t>example.drop_duplicates()</a:t>
            </a:r>
            <a:endParaRPr/>
          </a:p>
          <a:p>
            <a:pPr marL="0" marR="0" lvl="0" indent="0" algn="l" rtl="0">
              <a:lnSpc>
                <a:spcPct val="80000"/>
              </a:lnSpc>
              <a:spcBef>
                <a:spcPts val="248"/>
              </a:spcBef>
              <a:spcAft>
                <a:spcPts val="0"/>
              </a:spcAft>
              <a:buClr>
                <a:schemeClr val="dk1"/>
              </a:buClr>
              <a:buSzPts val="1240"/>
              <a:buFont typeface="Arial"/>
              <a:buNone/>
            </a:pPr>
            <a:endParaRPr sz="1240" b="0" i="0" u="none" strike="noStrike" cap="none">
              <a:solidFill>
                <a:schemeClr val="dk1"/>
              </a:solidFill>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Shape 349"/>
          <p:cNvSpPr txBox="1">
            <a:spLocks noGrp="1"/>
          </p:cNvSpPr>
          <p:nvPr>
            <p:ph type="title"/>
          </p:nvPr>
        </p:nvSpPr>
        <p:spPr>
          <a:xfrm>
            <a:off x="1606973" y="-222646"/>
            <a:ext cx="6969760" cy="8572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136855"/>
              </a:buClr>
              <a:buSzPts val="2800"/>
              <a:buFont typeface="Arial"/>
              <a:buNone/>
            </a:pPr>
            <a:r>
              <a:rPr lang="en-US" sz="2800" b="1" i="0" u="none" strike="noStrike" cap="none">
                <a:solidFill>
                  <a:srgbClr val="136855"/>
                </a:solidFill>
                <a:latin typeface="Arial"/>
                <a:ea typeface="Arial"/>
                <a:cs typeface="Arial"/>
                <a:sym typeface="Arial"/>
              </a:rPr>
              <a:t>Gritty Cleaning</a:t>
            </a:r>
            <a:endParaRPr/>
          </a:p>
        </p:txBody>
      </p:sp>
      <p:sp>
        <p:nvSpPr>
          <p:cNvPr id="350" name="Shape 350"/>
          <p:cNvSpPr txBox="1">
            <a:spLocks noGrp="1"/>
          </p:cNvSpPr>
          <p:nvPr>
            <p:ph type="body" idx="1"/>
          </p:nvPr>
        </p:nvSpPr>
        <p:spPr>
          <a:xfrm>
            <a:off x="1606973" y="430106"/>
            <a:ext cx="6969760" cy="437557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A $ causes good numerical data to appear as type string and mixed data to appear as type object when uploaded to Python. Instead of replacing this with ‘NaN’, we can use regular expressions in Python to remove the ‘$’ and salvage our numerical data.</a:t>
            </a:r>
            <a:endParaRPr/>
          </a:p>
          <a:p>
            <a:pPr marL="0" marR="0" lvl="0" indent="0" algn="l" rtl="0">
              <a:spcBef>
                <a:spcPts val="320"/>
              </a:spcBef>
              <a:spcAft>
                <a:spcPts val="0"/>
              </a:spcAft>
              <a:buClr>
                <a:schemeClr val="dk1"/>
              </a:buClr>
              <a:buSzPts val="1600"/>
              <a:buFont typeface="Arial"/>
              <a:buNone/>
            </a:pPr>
            <a:endParaRPr sz="1600" b="0" i="0" u="none" strike="noStrike" cap="none">
              <a:solidFill>
                <a:schemeClr val="dk1"/>
              </a:solidFill>
              <a:latin typeface="Arial"/>
              <a:ea typeface="Arial"/>
              <a:cs typeface="Arial"/>
              <a:sym typeface="Arial"/>
            </a:endParaRPr>
          </a:p>
          <a:p>
            <a:pPr marL="342900" marR="0" lvl="0" indent="-342900" algn="l" rtl="0">
              <a:spcBef>
                <a:spcPts val="320"/>
              </a:spcBef>
              <a:spcAft>
                <a:spcPts val="0"/>
              </a:spcAft>
              <a:buClr>
                <a:schemeClr val="dk1"/>
              </a:buClr>
              <a:buSzPts val="1600"/>
              <a:buFont typeface="Noto Sans Symbols"/>
              <a:buChar char="➢"/>
            </a:pPr>
            <a:r>
              <a:rPr lang="en-US" sz="1600" b="0" i="0" u="none" strike="noStrike" cap="none">
                <a:solidFill>
                  <a:schemeClr val="dk1"/>
                </a:solidFill>
                <a:latin typeface="Arial"/>
                <a:ea typeface="Arial"/>
                <a:cs typeface="Arial"/>
                <a:sym typeface="Arial"/>
              </a:rPr>
              <a:t>Import re</a:t>
            </a:r>
            <a:endParaRPr/>
          </a:p>
          <a:p>
            <a:pPr marL="342900" marR="0" lvl="0" indent="-342900" algn="l" rtl="0">
              <a:spcBef>
                <a:spcPts val="320"/>
              </a:spcBef>
              <a:spcAft>
                <a:spcPts val="0"/>
              </a:spcAft>
              <a:buClr>
                <a:schemeClr val="dk1"/>
              </a:buClr>
              <a:buSzPts val="1600"/>
              <a:buFont typeface="Noto Sans Symbols"/>
              <a:buChar char="➢"/>
            </a:pPr>
            <a:r>
              <a:rPr lang="en-US" sz="1600" b="0" i="0" u="none" strike="noStrike" cap="none">
                <a:solidFill>
                  <a:schemeClr val="dk1"/>
                </a:solidFill>
                <a:latin typeface="Arial"/>
                <a:ea typeface="Arial"/>
                <a:cs typeface="Arial"/>
                <a:sym typeface="Arial"/>
              </a:rPr>
              <a:t>Some other useful regex patterns:</a:t>
            </a:r>
            <a:endParaRPr/>
          </a:p>
          <a:p>
            <a:pPr marL="342900" marR="0" lvl="0" indent="-342900" algn="l" rtl="0">
              <a:spcBef>
                <a:spcPts val="320"/>
              </a:spcBef>
              <a:spcAft>
                <a:spcPts val="0"/>
              </a:spcAft>
              <a:buClr>
                <a:schemeClr val="dk1"/>
              </a:buClr>
              <a:buSzPts val="1600"/>
              <a:buFont typeface="Noto Sans Symbols"/>
              <a:buChar char="➢"/>
            </a:pPr>
            <a:r>
              <a:rPr lang="en-US" sz="1600" b="0" i="0" u="none" strike="noStrike" cap="none">
                <a:solidFill>
                  <a:schemeClr val="dk1"/>
                </a:solidFill>
                <a:latin typeface="Arial"/>
                <a:ea typeface="Arial"/>
                <a:cs typeface="Arial"/>
                <a:sym typeface="Arial"/>
              </a:rPr>
              <a:t>\[A-Z] for capital letters</a:t>
            </a:r>
            <a:endParaRPr/>
          </a:p>
          <a:p>
            <a:pPr marL="342900" marR="0" lvl="0" indent="-342900" algn="l" rtl="0">
              <a:spcBef>
                <a:spcPts val="320"/>
              </a:spcBef>
              <a:spcAft>
                <a:spcPts val="0"/>
              </a:spcAft>
              <a:buClr>
                <a:schemeClr val="dk1"/>
              </a:buClr>
              <a:buSzPts val="1600"/>
              <a:buFont typeface="Noto Sans Symbols"/>
              <a:buChar char="➢"/>
            </a:pPr>
            <a:r>
              <a:rPr lang="en-US" sz="1600" b="0" i="0" u="none" strike="noStrike" cap="none">
                <a:solidFill>
                  <a:schemeClr val="dk1"/>
                </a:solidFill>
                <a:latin typeface="Arial"/>
                <a:ea typeface="Arial"/>
                <a:cs typeface="Arial"/>
                <a:sym typeface="Arial"/>
              </a:rPr>
              <a:t>\w* for an arbitrary number of alphanumeric characters</a:t>
            </a:r>
            <a:endParaRPr/>
          </a:p>
          <a:p>
            <a:pPr marL="342900" marR="0" lvl="0" indent="-342900" algn="l" rtl="0">
              <a:spcBef>
                <a:spcPts val="320"/>
              </a:spcBef>
              <a:spcAft>
                <a:spcPts val="0"/>
              </a:spcAft>
              <a:buClr>
                <a:schemeClr val="dk1"/>
              </a:buClr>
              <a:buSzPts val="1600"/>
              <a:buFont typeface="Noto Sans Symbols"/>
              <a:buChar char="➢"/>
            </a:pPr>
            <a:r>
              <a:rPr lang="en-US" sz="1600" b="0" i="0" u="none" strike="noStrike" cap="none">
                <a:solidFill>
                  <a:schemeClr val="dk1"/>
                </a:solidFill>
                <a:latin typeface="Arial"/>
                <a:ea typeface="Arial"/>
                <a:cs typeface="Arial"/>
                <a:sym typeface="Arial"/>
              </a:rPr>
              <a:t>You can find more pattern matching sequences and characters using the online documentation: </a:t>
            </a:r>
            <a:r>
              <a:rPr lang="en-US" sz="1600" b="0" i="0" u="sng" strike="noStrike" cap="none">
                <a:solidFill>
                  <a:schemeClr val="hlink"/>
                </a:solidFill>
                <a:latin typeface="Arial"/>
                <a:ea typeface="Arial"/>
                <a:cs typeface="Arial"/>
                <a:sym typeface="Arial"/>
                <a:hlinkClick r:id="rId3"/>
              </a:rPr>
              <a:t>https://docs.python.org/3/howto/regex.html</a:t>
            </a:r>
            <a:endParaRPr sz="1600" b="0" i="0" u="none" strike="noStrike" cap="none">
              <a:solidFill>
                <a:schemeClr val="dk1"/>
              </a:solidFill>
              <a:latin typeface="Arial"/>
              <a:ea typeface="Arial"/>
              <a:cs typeface="Arial"/>
              <a:sym typeface="Arial"/>
            </a:endParaRPr>
          </a:p>
          <a:p>
            <a:pPr marL="0" marR="0" lvl="0" indent="0" algn="l" rtl="0">
              <a:spcBef>
                <a:spcPts val="320"/>
              </a:spcBef>
              <a:spcAft>
                <a:spcPts val="0"/>
              </a:spcAft>
              <a:buClr>
                <a:schemeClr val="dk1"/>
              </a:buClr>
              <a:buSzPts val="1600"/>
              <a:buFont typeface="Arial"/>
              <a:buNone/>
            </a:pPr>
            <a:endParaRPr sz="1600" b="0" i="0" u="none" strike="noStrike" cap="none">
              <a:solidFill>
                <a:schemeClr val="dk1"/>
              </a:solidFill>
              <a:latin typeface="Arial"/>
              <a:ea typeface="Arial"/>
              <a:cs typeface="Arial"/>
              <a:sym typeface="Arial"/>
            </a:endParaRPr>
          </a:p>
        </p:txBody>
      </p:sp>
      <p:sp>
        <p:nvSpPr>
          <p:cNvPr id="351" name="Shape 351"/>
          <p:cNvSpPr/>
          <p:nvPr/>
        </p:nvSpPr>
        <p:spPr>
          <a:xfrm>
            <a:off x="1687662" y="2945931"/>
            <a:ext cx="6889071"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Shape 76"/>
          <p:cNvSpPr txBox="1">
            <a:spLocks noGrp="1"/>
          </p:cNvSpPr>
          <p:nvPr>
            <p:ph type="title"/>
          </p:nvPr>
        </p:nvSpPr>
        <p:spPr>
          <a:xfrm>
            <a:off x="1717040" y="205979"/>
            <a:ext cx="6969760" cy="8572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136855"/>
              </a:buClr>
              <a:buSzPts val="2520"/>
              <a:buFont typeface="Arial"/>
              <a:buNone/>
            </a:pPr>
            <a:r>
              <a:rPr lang="en-US" sz="2520" b="1" i="0" u="none" strike="noStrike" cap="none">
                <a:solidFill>
                  <a:srgbClr val="136855"/>
                </a:solidFill>
                <a:latin typeface="Arial"/>
                <a:ea typeface="Arial"/>
                <a:cs typeface="Arial"/>
                <a:sym typeface="Arial"/>
              </a:rPr>
              <a:t>Feature Engineering</a:t>
            </a:r>
            <a:br>
              <a:rPr lang="en-US" sz="2520" b="1" i="0" u="none" strike="noStrike" cap="none">
                <a:solidFill>
                  <a:srgbClr val="136855"/>
                </a:solidFill>
                <a:latin typeface="Arial"/>
                <a:ea typeface="Arial"/>
                <a:cs typeface="Arial"/>
                <a:sym typeface="Arial"/>
              </a:rPr>
            </a:br>
            <a:endParaRPr sz="2520" b="1" i="0" u="none" strike="noStrike" cap="none">
              <a:solidFill>
                <a:srgbClr val="136855"/>
              </a:solidFill>
              <a:latin typeface="Arial"/>
              <a:ea typeface="Arial"/>
              <a:cs typeface="Arial"/>
              <a:sym typeface="Arial"/>
            </a:endParaRPr>
          </a:p>
        </p:txBody>
      </p:sp>
      <p:sp>
        <p:nvSpPr>
          <p:cNvPr id="77" name="Shape 77"/>
          <p:cNvSpPr txBox="1">
            <a:spLocks noGrp="1"/>
          </p:cNvSpPr>
          <p:nvPr>
            <p:ph type="body" idx="1"/>
          </p:nvPr>
        </p:nvSpPr>
        <p:spPr>
          <a:xfrm>
            <a:off x="1717040" y="1063229"/>
            <a:ext cx="6969760" cy="339447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600"/>
              <a:buFont typeface="Arial"/>
              <a:buNone/>
            </a:pPr>
            <a:endParaRPr sz="1600" b="0" i="0" u="none" strike="noStrike" cap="none">
              <a:solidFill>
                <a:schemeClr val="dk1"/>
              </a:solidFill>
              <a:latin typeface="Arial"/>
              <a:ea typeface="Arial"/>
              <a:cs typeface="Arial"/>
              <a:sym typeface="Arial"/>
            </a:endParaRPr>
          </a:p>
          <a:p>
            <a:pPr marL="0" marR="0" lvl="0" indent="0" algn="l" rtl="0">
              <a:spcBef>
                <a:spcPts val="500"/>
              </a:spcBef>
              <a:spcAft>
                <a:spcPts val="0"/>
              </a:spcAft>
              <a:buClr>
                <a:srgbClr val="136855"/>
              </a:buClr>
              <a:buSzPts val="2500"/>
              <a:buFont typeface="Arial"/>
              <a:buNone/>
            </a:pPr>
            <a:r>
              <a:rPr lang="en-US" sz="2500" b="1" i="0" u="none" strike="noStrike" cap="none">
                <a:solidFill>
                  <a:srgbClr val="136855"/>
                </a:solidFill>
                <a:latin typeface="Arial"/>
                <a:ea typeface="Arial"/>
                <a:cs typeface="Arial"/>
                <a:sym typeface="Arial"/>
              </a:rPr>
              <a:t>Other Feature Engineering</a:t>
            </a:r>
            <a:endParaRPr/>
          </a:p>
          <a:p>
            <a:pPr marL="342900" marR="0" lvl="0" indent="-342900" algn="l" rtl="0">
              <a:spcBef>
                <a:spcPts val="320"/>
              </a:spcBef>
              <a:spcAft>
                <a:spcPts val="0"/>
              </a:spcAft>
              <a:buClr>
                <a:schemeClr val="dk1"/>
              </a:buClr>
              <a:buSzPts val="1600"/>
              <a:buFont typeface="Noto Sans Symbols"/>
              <a:buChar char="➢"/>
            </a:pPr>
            <a:r>
              <a:rPr lang="en-US" sz="1600" b="0" i="0" u="none" strike="noStrike" cap="none">
                <a:solidFill>
                  <a:schemeClr val="dk1"/>
                </a:solidFill>
                <a:latin typeface="Arial"/>
                <a:ea typeface="Arial"/>
                <a:cs typeface="Arial"/>
                <a:sym typeface="Arial"/>
              </a:rPr>
              <a:t>Pictures i.e. edge detection from open CV, </a:t>
            </a:r>
            <a:endParaRPr/>
          </a:p>
          <a:p>
            <a:pPr marL="342900" marR="0" lvl="0" indent="-342900" algn="l" rtl="0">
              <a:spcBef>
                <a:spcPts val="320"/>
              </a:spcBef>
              <a:spcAft>
                <a:spcPts val="0"/>
              </a:spcAft>
              <a:buClr>
                <a:schemeClr val="dk1"/>
              </a:buClr>
              <a:buSzPts val="1600"/>
              <a:buFont typeface="Noto Sans Symbols"/>
              <a:buChar char="➢"/>
            </a:pPr>
            <a:r>
              <a:rPr lang="en-US" sz="1600" b="0" i="0" u="none" strike="noStrike" cap="none">
                <a:solidFill>
                  <a:schemeClr val="dk1"/>
                </a:solidFill>
                <a:latin typeface="Arial"/>
                <a:ea typeface="Arial"/>
                <a:cs typeface="Arial"/>
                <a:sym typeface="Arial"/>
              </a:rPr>
              <a:t>word2vec, doc2vec etc</a:t>
            </a:r>
            <a:endParaRPr sz="1600" b="0" i="0" u="none" strike="noStrike" cap="none">
              <a:solidFill>
                <a:schemeClr val="dk1"/>
              </a:solidFill>
              <a:latin typeface="Arial"/>
              <a:ea typeface="Arial"/>
              <a:cs typeface="Arial"/>
              <a:sym typeface="Arial"/>
            </a:endParaRPr>
          </a:p>
          <a:p>
            <a:pPr marL="342900" marR="0" lvl="0" indent="-342900" algn="l" rtl="0">
              <a:spcBef>
                <a:spcPts val="320"/>
              </a:spcBef>
              <a:spcAft>
                <a:spcPts val="0"/>
              </a:spcAft>
              <a:buClr>
                <a:schemeClr val="dk1"/>
              </a:buClr>
              <a:buSzPts val="1600"/>
              <a:buFont typeface="Noto Sans Symbols"/>
              <a:buChar char="➢"/>
            </a:pPr>
            <a:r>
              <a:rPr lang="en-US" sz="1600" b="0" i="0" u="none" strike="noStrike" cap="none">
                <a:solidFill>
                  <a:schemeClr val="dk1"/>
                </a:solidFill>
                <a:latin typeface="Arial"/>
                <a:ea typeface="Arial"/>
                <a:cs typeface="Arial"/>
                <a:sym typeface="Arial"/>
              </a:rPr>
              <a:t>Combinations of features</a:t>
            </a:r>
            <a:endParaRPr/>
          </a:p>
          <a:p>
            <a:pPr marL="0" marR="0" lvl="0" indent="0" algn="l" rtl="0">
              <a:spcBef>
                <a:spcPts val="320"/>
              </a:spcBef>
              <a:spcAft>
                <a:spcPts val="0"/>
              </a:spcAft>
              <a:buClr>
                <a:schemeClr val="dk1"/>
              </a:buClr>
              <a:buSzPts val="1600"/>
              <a:buFont typeface="Arial"/>
              <a:buNone/>
            </a:pPr>
            <a:endParaRPr sz="1600" b="0" i="1" u="none" strike="noStrike" cap="non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295593" y="2042399"/>
            <a:ext cx="5724207" cy="102155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2800"/>
              <a:buFont typeface="Arial"/>
              <a:buNone/>
            </a:pPr>
            <a:r>
              <a:rPr lang="en-US" sz="2800" b="1" i="0" u="none" strike="noStrike" cap="none">
                <a:solidFill>
                  <a:schemeClr val="lt1"/>
                </a:solidFill>
                <a:latin typeface="Arial"/>
                <a:ea typeface="Arial"/>
                <a:cs typeface="Arial"/>
                <a:sym typeface="Arial"/>
              </a:rPr>
              <a:t>DATA CLEANING</a:t>
            </a:r>
            <a:endParaRPr/>
          </a:p>
        </p:txBody>
      </p:sp>
      <p:sp>
        <p:nvSpPr>
          <p:cNvPr id="83" name="Shape 83"/>
          <p:cNvSpPr txBox="1">
            <a:spLocks noGrp="1"/>
          </p:cNvSpPr>
          <p:nvPr>
            <p:ph type="body" idx="1"/>
          </p:nvPr>
        </p:nvSpPr>
        <p:spPr>
          <a:xfrm>
            <a:off x="295593" y="3200400"/>
            <a:ext cx="7772400" cy="82296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rgbClr val="888888"/>
              </a:buClr>
              <a:buSzPts val="2000"/>
              <a:buFont typeface="Arial"/>
              <a:buNone/>
            </a:pPr>
            <a:endParaRPr sz="2000" b="0" i="0" u="none" strike="noStrike" cap="none">
              <a:solidFill>
                <a:srgbClr val="888888"/>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1717040" y="205979"/>
            <a:ext cx="6969760" cy="8572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136855"/>
              </a:buClr>
              <a:buSzPts val="2800"/>
              <a:buFont typeface="Arial"/>
              <a:buNone/>
            </a:pPr>
            <a:r>
              <a:rPr lang="en-US" sz="2800" b="1" i="0" u="none" strike="noStrike" cap="none">
                <a:solidFill>
                  <a:srgbClr val="136855"/>
                </a:solidFill>
                <a:latin typeface="Arial"/>
                <a:ea typeface="Arial"/>
                <a:cs typeface="Arial"/>
                <a:sym typeface="Arial"/>
              </a:rPr>
              <a:t>Data Pre-processing</a:t>
            </a:r>
            <a:endParaRPr/>
          </a:p>
        </p:txBody>
      </p:sp>
      <p:sp>
        <p:nvSpPr>
          <p:cNvPr id="89" name="Shape 89"/>
          <p:cNvSpPr txBox="1">
            <a:spLocks noGrp="1"/>
          </p:cNvSpPr>
          <p:nvPr>
            <p:ph type="body" idx="1"/>
          </p:nvPr>
        </p:nvSpPr>
        <p:spPr>
          <a:xfrm>
            <a:off x="1717040" y="1200151"/>
            <a:ext cx="6969760" cy="339447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Data examination: </a:t>
            </a:r>
            <a:endParaRPr/>
          </a:p>
          <a:p>
            <a:pPr marL="342900" marR="0" lvl="0" indent="-342900" algn="l" rtl="0">
              <a:spcBef>
                <a:spcPts val="320"/>
              </a:spcBef>
              <a:spcAft>
                <a:spcPts val="0"/>
              </a:spcAft>
              <a:buClr>
                <a:schemeClr val="dk1"/>
              </a:buClr>
              <a:buSzPts val="1600"/>
              <a:buFont typeface="Arial"/>
              <a:buChar char="•"/>
            </a:pPr>
            <a:r>
              <a:rPr lang="en-US" sz="1600" b="0" i="0" u="none" strike="noStrike" cap="none">
                <a:solidFill>
                  <a:schemeClr val="dk1"/>
                </a:solidFill>
                <a:latin typeface="Arial"/>
                <a:ea typeface="Arial"/>
                <a:cs typeface="Arial"/>
                <a:sym typeface="Arial"/>
              </a:rPr>
              <a:t>Accuracy: correct, accurate,.. </a:t>
            </a:r>
            <a:endParaRPr/>
          </a:p>
          <a:p>
            <a:pPr marL="342900" marR="0" lvl="0" indent="-342900" algn="l" rtl="0">
              <a:spcBef>
                <a:spcPts val="320"/>
              </a:spcBef>
              <a:spcAft>
                <a:spcPts val="0"/>
              </a:spcAft>
              <a:buClr>
                <a:schemeClr val="dk1"/>
              </a:buClr>
              <a:buSzPts val="1600"/>
              <a:buFont typeface="Arial"/>
              <a:buChar char="•"/>
            </a:pPr>
            <a:r>
              <a:rPr lang="en-US" sz="1600" b="0" i="0" u="none" strike="noStrike" cap="none">
                <a:solidFill>
                  <a:schemeClr val="dk1"/>
                </a:solidFill>
                <a:latin typeface="Arial"/>
                <a:ea typeface="Arial"/>
                <a:cs typeface="Arial"/>
                <a:sym typeface="Arial"/>
              </a:rPr>
              <a:t>Completeness: not recorded values, unavailable, .. </a:t>
            </a:r>
            <a:endParaRPr/>
          </a:p>
          <a:p>
            <a:pPr marL="342900" marR="0" lvl="0" indent="-342900" algn="l" rtl="0">
              <a:spcBef>
                <a:spcPts val="320"/>
              </a:spcBef>
              <a:spcAft>
                <a:spcPts val="0"/>
              </a:spcAft>
              <a:buClr>
                <a:schemeClr val="dk1"/>
              </a:buClr>
              <a:buSzPts val="1600"/>
              <a:buFont typeface="Arial"/>
              <a:buChar char="•"/>
            </a:pPr>
            <a:r>
              <a:rPr lang="en-US" sz="1600" b="0" i="0" u="none" strike="noStrike" cap="none">
                <a:solidFill>
                  <a:schemeClr val="dk1"/>
                </a:solidFill>
                <a:latin typeface="Arial"/>
                <a:ea typeface="Arial"/>
                <a:cs typeface="Arial"/>
                <a:sym typeface="Arial"/>
              </a:rPr>
              <a:t>Consistency </a:t>
            </a:r>
            <a:endParaRPr/>
          </a:p>
          <a:p>
            <a:pPr marL="342900" marR="0" lvl="0" indent="-342900" algn="l" rtl="0">
              <a:spcBef>
                <a:spcPts val="320"/>
              </a:spcBef>
              <a:spcAft>
                <a:spcPts val="0"/>
              </a:spcAft>
              <a:buClr>
                <a:schemeClr val="dk1"/>
              </a:buClr>
              <a:buSzPts val="1600"/>
              <a:buFont typeface="Arial"/>
              <a:buChar char="•"/>
            </a:pPr>
            <a:r>
              <a:rPr lang="en-US" sz="1600" b="0" i="0" u="none" strike="noStrike" cap="none">
                <a:solidFill>
                  <a:schemeClr val="dk1"/>
                </a:solidFill>
                <a:latin typeface="Arial"/>
                <a:ea typeface="Arial"/>
                <a:cs typeface="Arial"/>
                <a:sym typeface="Arial"/>
              </a:rPr>
              <a:t>Interpretability: how easily the data can be understood. </a:t>
            </a:r>
            <a:endParaRPr/>
          </a:p>
          <a:p>
            <a:pPr marL="342900" marR="0" lvl="0" indent="-342900" algn="l" rtl="0">
              <a:spcBef>
                <a:spcPts val="320"/>
              </a:spcBef>
              <a:spcAft>
                <a:spcPts val="0"/>
              </a:spcAft>
              <a:buClr>
                <a:schemeClr val="dk1"/>
              </a:buClr>
              <a:buSzPts val="1600"/>
              <a:buFont typeface="Arial"/>
              <a:buChar char="•"/>
            </a:pPr>
            <a:r>
              <a:rPr lang="en-US" sz="1600" b="0" i="0" u="none" strike="noStrike" cap="none">
                <a:solidFill>
                  <a:schemeClr val="dk1"/>
                </a:solidFill>
                <a:latin typeface="Arial"/>
                <a:ea typeface="Arial"/>
                <a:cs typeface="Arial"/>
                <a:sym typeface="Arial"/>
              </a:rPr>
              <a:t>Normalization: features that have different orders of magnitude need to be scaled for many analyses so that the effects of one feature do not make the effects of a smaller feature difficult or impossible to detect</a:t>
            </a:r>
            <a:endParaRPr/>
          </a:p>
          <a:p>
            <a:pPr marL="342900" marR="0" lvl="0" indent="-342900" algn="l" rtl="0">
              <a:spcBef>
                <a:spcPts val="320"/>
              </a:spcBef>
              <a:spcAft>
                <a:spcPts val="0"/>
              </a:spcAft>
              <a:buClr>
                <a:schemeClr val="dk1"/>
              </a:buClr>
              <a:buSzPts val="1600"/>
              <a:buFont typeface="Arial"/>
              <a:buChar char="•"/>
            </a:pPr>
            <a:r>
              <a:rPr lang="en-US" sz="1600" b="1" i="0" u="none" strike="noStrike" cap="none">
                <a:solidFill>
                  <a:schemeClr val="dk1"/>
                </a:solidFill>
                <a:latin typeface="Arial"/>
                <a:ea typeface="Arial"/>
                <a:cs typeface="Arial"/>
                <a:sym typeface="Arial"/>
              </a:rPr>
              <a:t>Data Cleaning</a:t>
            </a:r>
            <a:endParaRPr/>
          </a:p>
          <a:p>
            <a:pPr marL="342900" marR="0" lvl="0" indent="-241300" algn="l" rtl="0">
              <a:spcBef>
                <a:spcPts val="320"/>
              </a:spcBef>
              <a:spcAft>
                <a:spcPts val="0"/>
              </a:spcAft>
              <a:buClr>
                <a:schemeClr val="dk1"/>
              </a:buClr>
              <a:buSzPts val="1600"/>
              <a:buFont typeface="Arial"/>
              <a:buNone/>
            </a:pPr>
            <a:endParaRPr sz="1600" b="0" i="0" u="none" strike="noStrike" cap="non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1717040" y="205979"/>
            <a:ext cx="6969760" cy="8572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136855"/>
              </a:buClr>
              <a:buSzPts val="2800"/>
              <a:buFont typeface="Arial"/>
              <a:buNone/>
            </a:pPr>
            <a:r>
              <a:rPr lang="en-US" sz="2800" b="1" i="0" u="none" strike="noStrike" cap="none">
                <a:solidFill>
                  <a:srgbClr val="136855"/>
                </a:solidFill>
                <a:latin typeface="Arial"/>
                <a:ea typeface="Arial"/>
                <a:cs typeface="Arial"/>
                <a:sym typeface="Arial"/>
              </a:rPr>
              <a:t>Cleaning Data</a:t>
            </a:r>
            <a:endParaRPr/>
          </a:p>
        </p:txBody>
      </p:sp>
      <p:sp>
        <p:nvSpPr>
          <p:cNvPr id="95" name="Shape 95"/>
          <p:cNvSpPr txBox="1">
            <a:spLocks noGrp="1"/>
          </p:cNvSpPr>
          <p:nvPr>
            <p:ph type="body" idx="1"/>
          </p:nvPr>
        </p:nvSpPr>
        <p:spPr>
          <a:xfrm>
            <a:off x="1717040" y="1200151"/>
            <a:ext cx="6969760" cy="3394472"/>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ts val="1480"/>
              <a:buFont typeface="Arial"/>
              <a:buChar char="•"/>
            </a:pPr>
            <a:r>
              <a:rPr lang="en-US" sz="1480" b="0" i="0" u="none" strike="noStrike" cap="none">
                <a:solidFill>
                  <a:schemeClr val="dk1"/>
                </a:solidFill>
                <a:latin typeface="Arial"/>
                <a:ea typeface="Arial"/>
                <a:cs typeface="Arial"/>
                <a:sym typeface="Arial"/>
              </a:rPr>
              <a:t>An integral part of data preprocessing is data cleaning (data cleansing or data scrubbing).</a:t>
            </a:r>
            <a:endParaRPr/>
          </a:p>
          <a:p>
            <a:pPr marL="342900" marR="0" lvl="0" indent="-342900" algn="l" rtl="0">
              <a:lnSpc>
                <a:spcPct val="90000"/>
              </a:lnSpc>
              <a:spcBef>
                <a:spcPts val="296"/>
              </a:spcBef>
              <a:spcAft>
                <a:spcPts val="0"/>
              </a:spcAft>
              <a:buClr>
                <a:schemeClr val="dk1"/>
              </a:buClr>
              <a:buSzPts val="1480"/>
              <a:buFont typeface="Arial"/>
              <a:buChar char="•"/>
            </a:pPr>
            <a:r>
              <a:rPr lang="en-US" sz="1480" b="0" i="0" u="none" strike="noStrike" cap="none">
                <a:solidFill>
                  <a:schemeClr val="dk1"/>
                </a:solidFill>
                <a:latin typeface="Arial"/>
                <a:ea typeface="Arial"/>
                <a:cs typeface="Arial"/>
                <a:sym typeface="Arial"/>
              </a:rPr>
              <a:t>It is the process of removing invalid </a:t>
            </a:r>
            <a:r>
              <a:rPr lang="en-US" sz="1480" b="1" i="0" u="none" strike="noStrike" cap="none">
                <a:solidFill>
                  <a:schemeClr val="dk1"/>
                </a:solidFill>
                <a:latin typeface="Arial"/>
                <a:ea typeface="Arial"/>
                <a:cs typeface="Arial"/>
                <a:sym typeface="Arial"/>
              </a:rPr>
              <a:t>data</a:t>
            </a:r>
            <a:r>
              <a:rPr lang="en-US" sz="1480" b="0" i="0" u="none" strike="noStrike" cap="none">
                <a:solidFill>
                  <a:schemeClr val="dk1"/>
                </a:solidFill>
                <a:latin typeface="Arial"/>
                <a:ea typeface="Arial"/>
                <a:cs typeface="Arial"/>
                <a:sym typeface="Arial"/>
              </a:rPr>
              <a:t> points from a dataset</a:t>
            </a:r>
            <a:endParaRPr/>
          </a:p>
          <a:p>
            <a:pPr marL="342900" marR="0" lvl="0" indent="-342900" algn="l" rtl="0">
              <a:lnSpc>
                <a:spcPct val="90000"/>
              </a:lnSpc>
              <a:spcBef>
                <a:spcPts val="296"/>
              </a:spcBef>
              <a:spcAft>
                <a:spcPts val="0"/>
              </a:spcAft>
              <a:buClr>
                <a:schemeClr val="dk1"/>
              </a:buClr>
              <a:buSzPts val="1480"/>
              <a:buFont typeface="Arial"/>
              <a:buChar char="•"/>
            </a:pPr>
            <a:r>
              <a:rPr lang="en-US" sz="1480" b="0" i="0" u="none" strike="noStrike" cap="none">
                <a:solidFill>
                  <a:schemeClr val="dk1"/>
                </a:solidFill>
                <a:latin typeface="Arial"/>
                <a:ea typeface="Arial"/>
                <a:cs typeface="Arial"/>
                <a:sym typeface="Arial"/>
              </a:rPr>
              <a:t>"Dirty” data is removed or corrected such that the outcome of the prediction process if not badly affected. </a:t>
            </a:r>
            <a:endParaRPr/>
          </a:p>
          <a:p>
            <a:pPr marL="0" marR="0" lvl="0" indent="0" algn="l" rtl="0">
              <a:lnSpc>
                <a:spcPct val="90000"/>
              </a:lnSpc>
              <a:spcBef>
                <a:spcPts val="296"/>
              </a:spcBef>
              <a:spcAft>
                <a:spcPts val="0"/>
              </a:spcAft>
              <a:buClr>
                <a:schemeClr val="dk1"/>
              </a:buClr>
              <a:buSzPts val="1480"/>
              <a:buFont typeface="Arial"/>
              <a:buNone/>
            </a:pPr>
            <a:r>
              <a:rPr lang="en-US" sz="1480" b="0" i="0" u="sng" strike="noStrike" cap="none">
                <a:solidFill>
                  <a:schemeClr val="dk1"/>
                </a:solidFill>
                <a:latin typeface="Arial"/>
                <a:ea typeface="Arial"/>
                <a:cs typeface="Arial"/>
                <a:sym typeface="Arial"/>
              </a:rPr>
              <a:t>Common reasons to clean data </a:t>
            </a:r>
            <a:endParaRPr/>
          </a:p>
          <a:p>
            <a:pPr marL="342900" marR="0" lvl="0" indent="-342900" algn="l" rtl="0">
              <a:lnSpc>
                <a:spcPct val="90000"/>
              </a:lnSpc>
              <a:spcBef>
                <a:spcPts val="296"/>
              </a:spcBef>
              <a:spcAft>
                <a:spcPts val="0"/>
              </a:spcAft>
              <a:buClr>
                <a:schemeClr val="dk1"/>
              </a:buClr>
              <a:buSzPts val="1480"/>
              <a:buFont typeface="Arial"/>
              <a:buChar char="•"/>
            </a:pPr>
            <a:r>
              <a:rPr lang="en-US" sz="1480" b="0" i="0" u="none" strike="noStrike" cap="none">
                <a:solidFill>
                  <a:schemeClr val="dk1"/>
                </a:solidFill>
                <a:latin typeface="Arial"/>
                <a:ea typeface="Arial"/>
                <a:cs typeface="Arial"/>
                <a:sym typeface="Arial"/>
              </a:rPr>
              <a:t>Missing Data</a:t>
            </a:r>
            <a:endParaRPr/>
          </a:p>
          <a:p>
            <a:pPr marL="342900" marR="0" lvl="0" indent="-342900" algn="l" rtl="0">
              <a:lnSpc>
                <a:spcPct val="90000"/>
              </a:lnSpc>
              <a:spcBef>
                <a:spcPts val="296"/>
              </a:spcBef>
              <a:spcAft>
                <a:spcPts val="0"/>
              </a:spcAft>
              <a:buClr>
                <a:schemeClr val="dk1"/>
              </a:buClr>
              <a:buSzPts val="1480"/>
              <a:buFont typeface="Arial"/>
              <a:buChar char="•"/>
            </a:pPr>
            <a:r>
              <a:rPr lang="en-US" sz="1480" b="0" i="0" u="none" strike="noStrike" cap="none">
                <a:solidFill>
                  <a:schemeClr val="dk1"/>
                </a:solidFill>
                <a:latin typeface="Arial"/>
                <a:ea typeface="Arial"/>
                <a:cs typeface="Arial"/>
                <a:sym typeface="Arial"/>
              </a:rPr>
              <a:t>Outliers </a:t>
            </a:r>
            <a:endParaRPr sz="1480" b="0" i="1" u="none" strike="noStrike" cap="none">
              <a:solidFill>
                <a:srgbClr val="FF0000"/>
              </a:solidFill>
              <a:latin typeface="Arial"/>
              <a:ea typeface="Arial"/>
              <a:cs typeface="Arial"/>
              <a:sym typeface="Arial"/>
            </a:endParaRPr>
          </a:p>
          <a:p>
            <a:pPr marL="342900" marR="0" lvl="0" indent="-342900" algn="l" rtl="0">
              <a:lnSpc>
                <a:spcPct val="90000"/>
              </a:lnSpc>
              <a:spcBef>
                <a:spcPts val="296"/>
              </a:spcBef>
              <a:spcAft>
                <a:spcPts val="0"/>
              </a:spcAft>
              <a:buClr>
                <a:schemeClr val="dk1"/>
              </a:buClr>
              <a:buSzPts val="1480"/>
              <a:buFont typeface="Arial"/>
              <a:buChar char="•"/>
            </a:pPr>
            <a:r>
              <a:rPr lang="en-US" sz="1480" b="0" i="0" u="none" strike="noStrike" cap="none">
                <a:solidFill>
                  <a:schemeClr val="dk1"/>
                </a:solidFill>
                <a:latin typeface="Arial"/>
                <a:ea typeface="Arial"/>
                <a:cs typeface="Arial"/>
                <a:sym typeface="Arial"/>
              </a:rPr>
              <a:t>Unexpected Values</a:t>
            </a:r>
            <a:endParaRPr/>
          </a:p>
          <a:p>
            <a:pPr marL="342900" marR="0" lvl="0" indent="-342900" algn="l" rtl="0">
              <a:lnSpc>
                <a:spcPct val="90000"/>
              </a:lnSpc>
              <a:spcBef>
                <a:spcPts val="296"/>
              </a:spcBef>
              <a:spcAft>
                <a:spcPts val="0"/>
              </a:spcAft>
              <a:buClr>
                <a:schemeClr val="dk1"/>
              </a:buClr>
              <a:buSzPts val="1480"/>
              <a:buFont typeface="Arial"/>
              <a:buChar char="•"/>
            </a:pPr>
            <a:r>
              <a:rPr lang="en-US" sz="1480" b="0" i="0" u="none" strike="noStrike" cap="none">
                <a:solidFill>
                  <a:schemeClr val="dk1"/>
                </a:solidFill>
                <a:latin typeface="Arial"/>
                <a:ea typeface="Arial"/>
                <a:cs typeface="Arial"/>
                <a:sym typeface="Arial"/>
              </a:rPr>
              <a:t>Consistency between different sources (i.e. currency mismatch)</a:t>
            </a:r>
            <a:endParaRPr/>
          </a:p>
          <a:p>
            <a:pPr marL="342900" marR="0" lvl="0" indent="-342900" algn="l" rtl="0">
              <a:lnSpc>
                <a:spcPct val="90000"/>
              </a:lnSpc>
              <a:spcBef>
                <a:spcPts val="296"/>
              </a:spcBef>
              <a:spcAft>
                <a:spcPts val="0"/>
              </a:spcAft>
              <a:buClr>
                <a:schemeClr val="dk1"/>
              </a:buClr>
              <a:buSzPts val="1480"/>
              <a:buFont typeface="Arial"/>
              <a:buChar char="•"/>
            </a:pPr>
            <a:r>
              <a:rPr lang="en-US" sz="1480" b="0" i="0" u="none" strike="noStrike" cap="none">
                <a:solidFill>
                  <a:schemeClr val="dk1"/>
                </a:solidFill>
                <a:latin typeface="Arial"/>
                <a:ea typeface="Arial"/>
                <a:cs typeface="Arial"/>
                <a:sym typeface="Arial"/>
              </a:rPr>
              <a:t>Concatenating sources</a:t>
            </a:r>
            <a:endParaRPr/>
          </a:p>
          <a:p>
            <a:pPr marL="342900" marR="0" lvl="0" indent="-342900" algn="l" rtl="0">
              <a:lnSpc>
                <a:spcPct val="90000"/>
              </a:lnSpc>
              <a:spcBef>
                <a:spcPts val="296"/>
              </a:spcBef>
              <a:spcAft>
                <a:spcPts val="0"/>
              </a:spcAft>
              <a:buClr>
                <a:schemeClr val="dk1"/>
              </a:buClr>
              <a:buSzPts val="1480"/>
              <a:buFont typeface="Arial"/>
              <a:buChar char="•"/>
            </a:pPr>
            <a:r>
              <a:rPr lang="en-US" sz="1480" b="0" i="0" u="none" strike="noStrike" cap="none">
                <a:solidFill>
                  <a:schemeClr val="dk1"/>
                </a:solidFill>
                <a:latin typeface="Arial"/>
                <a:ea typeface="Arial"/>
                <a:cs typeface="Arial"/>
                <a:sym typeface="Arial"/>
              </a:rPr>
              <a:t>Data Type errors </a:t>
            </a:r>
            <a:endParaRPr/>
          </a:p>
          <a:p>
            <a:pPr marL="342900" marR="0" lvl="0" indent="-342900" algn="l" rtl="0">
              <a:lnSpc>
                <a:spcPct val="90000"/>
              </a:lnSpc>
              <a:spcBef>
                <a:spcPts val="296"/>
              </a:spcBef>
              <a:spcAft>
                <a:spcPts val="0"/>
              </a:spcAft>
              <a:buClr>
                <a:schemeClr val="dk1"/>
              </a:buClr>
              <a:buSzPts val="1480"/>
              <a:buFont typeface="Arial"/>
              <a:buChar char="•"/>
            </a:pPr>
            <a:r>
              <a:rPr lang="en-US" sz="1480" b="0" i="0" u="none" strike="noStrike" cap="none">
                <a:solidFill>
                  <a:schemeClr val="dk1"/>
                </a:solidFill>
                <a:latin typeface="Arial"/>
                <a:ea typeface="Arial"/>
                <a:cs typeface="Arial"/>
                <a:sym typeface="Arial"/>
              </a:rPr>
              <a:t>Duplicate rows</a:t>
            </a:r>
            <a:endParaRPr/>
          </a:p>
          <a:p>
            <a:pPr marL="342900" marR="0" lvl="0" indent="-248920" algn="l" rtl="0">
              <a:lnSpc>
                <a:spcPct val="90000"/>
              </a:lnSpc>
              <a:spcBef>
                <a:spcPts val="296"/>
              </a:spcBef>
              <a:spcAft>
                <a:spcPts val="0"/>
              </a:spcAft>
              <a:buClr>
                <a:schemeClr val="dk1"/>
              </a:buClr>
              <a:buSzPts val="1480"/>
              <a:buFont typeface="Arial"/>
              <a:buNone/>
            </a:pPr>
            <a:endParaRPr sz="1480" b="0" i="0" u="none" strike="noStrike" cap="non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388</TotalTime>
  <Words>4011</Words>
  <Application>Microsoft Macintosh PowerPoint</Application>
  <PresentationFormat>On-screen Show (16:9)</PresentationFormat>
  <Paragraphs>458</Paragraphs>
  <Slides>52</Slides>
  <Notes>51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52</vt:i4>
      </vt:variant>
    </vt:vector>
  </HeadingPairs>
  <TitlesOfParts>
    <vt:vector size="56" baseType="lpstr">
      <vt:lpstr>Arial</vt:lpstr>
      <vt:lpstr>Consolas</vt:lpstr>
      <vt:lpstr>Noto Sans Symbols</vt:lpstr>
      <vt:lpstr>Office Theme</vt:lpstr>
      <vt:lpstr>Preparing Data and Feature Engineering</vt:lpstr>
      <vt:lpstr>Data Science: Reality VS. Myth</vt:lpstr>
      <vt:lpstr>FEATURE ENGINEERING</vt:lpstr>
      <vt:lpstr>Feature Engineering </vt:lpstr>
      <vt:lpstr>Feature Engineering </vt:lpstr>
      <vt:lpstr>Feature Engineering </vt:lpstr>
      <vt:lpstr>DATA CLEANING</vt:lpstr>
      <vt:lpstr>Data Pre-processing</vt:lpstr>
      <vt:lpstr>Cleaning Data</vt:lpstr>
      <vt:lpstr>Cleaning Data</vt:lpstr>
      <vt:lpstr>Dealing with Missing Values - Methods</vt:lpstr>
      <vt:lpstr>Dealing with Missing Values - Methods</vt:lpstr>
      <vt:lpstr>Dealing with Missing Values - Methods</vt:lpstr>
      <vt:lpstr>Dealing with Missing Values - Methods</vt:lpstr>
      <vt:lpstr>Pandas Data Frames and Useful Commands</vt:lpstr>
      <vt:lpstr>Visualizing Data with Graphs</vt:lpstr>
      <vt:lpstr>Visualizing Data with Graphs</vt:lpstr>
      <vt:lpstr>Visualizing Data with Graphs</vt:lpstr>
      <vt:lpstr>Data cleaning/Data Visualization</vt:lpstr>
      <vt:lpstr>Data cleaning/Data Visualization</vt:lpstr>
      <vt:lpstr>Data cleaning/Data Visualization</vt:lpstr>
      <vt:lpstr>Data scales </vt:lpstr>
      <vt:lpstr>Categorical Data </vt:lpstr>
      <vt:lpstr>Categorical Data </vt:lpstr>
      <vt:lpstr>Categorical Data </vt:lpstr>
      <vt:lpstr>FEATURE Selection</vt:lpstr>
      <vt:lpstr>Feature Selection</vt:lpstr>
      <vt:lpstr>Feature Selection</vt:lpstr>
      <vt:lpstr>Feature Selection Algorithms</vt:lpstr>
      <vt:lpstr>Feature Selection Algorithms</vt:lpstr>
      <vt:lpstr>Feature Selection Algorithms</vt:lpstr>
      <vt:lpstr>Discussion and Lab</vt:lpstr>
      <vt:lpstr>APPENDIX</vt:lpstr>
      <vt:lpstr>Gritty Cleaning</vt:lpstr>
      <vt:lpstr>Gritty Cleaning – Using Regular Expressions</vt:lpstr>
      <vt:lpstr>Gritty Cleaning</vt:lpstr>
      <vt:lpstr>Gritty Cleaning</vt:lpstr>
      <vt:lpstr>Gritty Cleaning</vt:lpstr>
      <vt:lpstr>Gritty Cleaning</vt:lpstr>
      <vt:lpstr>Gritty Cleaning</vt:lpstr>
      <vt:lpstr>Gritty Cleaning</vt:lpstr>
      <vt:lpstr>Gritty Cleaning – Using Functions</vt:lpstr>
      <vt:lpstr>Gritty Cleaning – Using Functions</vt:lpstr>
      <vt:lpstr>Gritty Cleaning – Using Functions</vt:lpstr>
      <vt:lpstr>Gritty Cleaning – Using Functions</vt:lpstr>
      <vt:lpstr>Gritty Cleaning – Using Functions</vt:lpstr>
      <vt:lpstr>Data cleaning/Data Visualization</vt:lpstr>
      <vt:lpstr>Data cleaning/Data Visualization</vt:lpstr>
      <vt:lpstr>Data cleaning/Data Visualization</vt:lpstr>
      <vt:lpstr>Merging, Concatenating and Dropping Duplicates</vt:lpstr>
      <vt:lpstr>Gritty Cleaning</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Preparing Data and Feature Engineering</dc:title>
  <cp:lastModifiedBy>Microsoft Office User</cp:lastModifiedBy>
  <cp:revision>7</cp:revision>
  <dcterms:modified xsi:type="dcterms:W3CDTF">2018-09-22T19:23:43Z</dcterms:modified>
</cp:coreProperties>
</file>