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6"/>
  </p:notesMasterIdLst>
  <p:sldIdLst>
    <p:sldId id="256" r:id="rId5"/>
    <p:sldId id="307" r:id="rId6"/>
    <p:sldId id="373" r:id="rId7"/>
    <p:sldId id="412" r:id="rId8"/>
    <p:sldId id="391" r:id="rId9"/>
    <p:sldId id="374" r:id="rId10"/>
    <p:sldId id="369" r:id="rId11"/>
    <p:sldId id="393" r:id="rId12"/>
    <p:sldId id="394" r:id="rId13"/>
    <p:sldId id="395" r:id="rId14"/>
    <p:sldId id="413" r:id="rId15"/>
    <p:sldId id="396" r:id="rId16"/>
    <p:sldId id="414" r:id="rId17"/>
    <p:sldId id="398" r:id="rId18"/>
    <p:sldId id="404" r:id="rId19"/>
    <p:sldId id="405" r:id="rId20"/>
    <p:sldId id="407" r:id="rId21"/>
    <p:sldId id="410" r:id="rId22"/>
    <p:sldId id="417" r:id="rId23"/>
    <p:sldId id="408" r:id="rId24"/>
    <p:sldId id="409" r:id="rId25"/>
    <p:sldId id="379" r:id="rId26"/>
    <p:sldId id="411" r:id="rId27"/>
    <p:sldId id="402" r:id="rId28"/>
    <p:sldId id="397" r:id="rId29"/>
    <p:sldId id="403" r:id="rId30"/>
    <p:sldId id="356" r:id="rId31"/>
    <p:sldId id="352" r:id="rId32"/>
    <p:sldId id="353" r:id="rId33"/>
    <p:sldId id="354" r:id="rId34"/>
    <p:sldId id="355" r:id="rId35"/>
    <p:sldId id="357" r:id="rId36"/>
    <p:sldId id="358" r:id="rId37"/>
    <p:sldId id="359" r:id="rId38"/>
    <p:sldId id="372" r:id="rId39"/>
    <p:sldId id="380" r:id="rId40"/>
    <p:sldId id="381" r:id="rId41"/>
    <p:sldId id="382" r:id="rId42"/>
    <p:sldId id="383" r:id="rId43"/>
    <p:sldId id="384" r:id="rId44"/>
    <p:sldId id="377"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53" autoAdjust="0"/>
    <p:restoredTop sz="94624"/>
  </p:normalViewPr>
  <p:slideViewPr>
    <p:cSldViewPr snapToGrid="0" snapToObjects="1">
      <p:cViewPr varScale="1">
        <p:scale>
          <a:sx n="107" d="100"/>
          <a:sy n="107" d="100"/>
        </p:scale>
        <p:origin x="264" y="77"/>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Deep Learning</a:t>
            </a:r>
          </a:p>
        </p:txBody>
      </p:sp>
      <p:sp>
        <p:nvSpPr>
          <p:cNvPr id="3" name="Subtitle 2"/>
          <p:cNvSpPr>
            <a:spLocks noGrp="1"/>
          </p:cNvSpPr>
          <p:nvPr>
            <p:ph type="subTitle" idx="1"/>
          </p:nvPr>
        </p:nvSpPr>
        <p:spPr/>
        <p:txBody>
          <a:bodyPr>
            <a:normAutofit/>
          </a:bodyPr>
          <a:lstStyle/>
          <a:p>
            <a:endParaRPr lang="en-CA" sz="1200" dirty="0"/>
          </a:p>
          <a:p>
            <a:endParaRPr lang="en-CA" sz="1200" dirty="0"/>
          </a:p>
          <a:p>
            <a:r>
              <a:rPr lang="en-CA" sz="1600" dirty="0"/>
              <a:t>Week 9-</a:t>
            </a:r>
            <a:r>
              <a:rPr lang="en-US" sz="1600" dirty="0"/>
              <a:t>Word embedding</a:t>
            </a:r>
            <a:r>
              <a:rPr lang="en-CA" sz="1600" dirty="0"/>
              <a:t> </a:t>
            </a:r>
            <a:endParaRPr lang="en-US" sz="1600"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t>
            </a:r>
            <a:r>
              <a:rPr lang="en-US" dirty="0" err="1"/>
              <a:t>occurance</a:t>
            </a:r>
            <a:r>
              <a:rPr lang="en-US" dirty="0"/>
              <a:t> Matrix</a:t>
            </a:r>
          </a:p>
        </p:txBody>
      </p:sp>
      <p:pic>
        <p:nvPicPr>
          <p:cNvPr id="4" name="Content Placeholder 3">
            <a:extLst>
              <a:ext uri="{FF2B5EF4-FFF2-40B4-BE49-F238E27FC236}">
                <a16:creationId xmlns:a16="http://schemas.microsoft.com/office/drawing/2014/main" id="{088BC35C-DB97-CD4B-AEBD-18984031ACE4}"/>
              </a:ext>
            </a:extLst>
          </p:cNvPr>
          <p:cNvPicPr>
            <a:picLocks noGrp="1" noChangeAspect="1"/>
          </p:cNvPicPr>
          <p:nvPr>
            <p:ph idx="1"/>
          </p:nvPr>
        </p:nvPicPr>
        <p:blipFill>
          <a:blip r:embed="rId2"/>
          <a:stretch>
            <a:fillRect/>
          </a:stretch>
        </p:blipFill>
        <p:spPr>
          <a:xfrm>
            <a:off x="2606297" y="2198825"/>
            <a:ext cx="5191246" cy="2441074"/>
          </a:xfrm>
          <a:prstGeom prst="rect">
            <a:avLst/>
          </a:prstGeom>
        </p:spPr>
      </p:pic>
      <p:sp>
        <p:nvSpPr>
          <p:cNvPr id="5" name="TextBox 4">
            <a:extLst>
              <a:ext uri="{FF2B5EF4-FFF2-40B4-BE49-F238E27FC236}">
                <a16:creationId xmlns:a16="http://schemas.microsoft.com/office/drawing/2014/main" id="{19F25286-07C1-DB42-B821-4F1518632960}"/>
              </a:ext>
            </a:extLst>
          </p:cNvPr>
          <p:cNvSpPr txBox="1"/>
          <p:nvPr/>
        </p:nvSpPr>
        <p:spPr>
          <a:xfrm>
            <a:off x="1717039" y="1063229"/>
            <a:ext cx="2878109" cy="738664"/>
          </a:xfrm>
          <a:prstGeom prst="rect">
            <a:avLst/>
          </a:prstGeom>
          <a:noFill/>
        </p:spPr>
        <p:txBody>
          <a:bodyPr wrap="square" rtlCol="0">
            <a:spAutoFit/>
          </a:bodyPr>
          <a:lstStyle/>
          <a:p>
            <a:r>
              <a:rPr lang="en-IN" sz="1400" dirty="0"/>
              <a:t>Corpus =  {“I like deep learning”</a:t>
            </a:r>
          </a:p>
          <a:p>
            <a:r>
              <a:rPr lang="en-IN" sz="1400" dirty="0"/>
              <a:t>	         “I like NLP”</a:t>
            </a:r>
          </a:p>
          <a:p>
            <a:r>
              <a:rPr lang="en-IN" sz="1400" dirty="0"/>
              <a:t>	         “I enjoy flying”} </a:t>
            </a:r>
            <a:endParaRPr lang="en-US" sz="1400" dirty="0"/>
          </a:p>
        </p:txBody>
      </p:sp>
      <p:sp>
        <p:nvSpPr>
          <p:cNvPr id="6" name="TextBox 5">
            <a:extLst>
              <a:ext uri="{FF2B5EF4-FFF2-40B4-BE49-F238E27FC236}">
                <a16:creationId xmlns:a16="http://schemas.microsoft.com/office/drawing/2014/main" id="{0532A7EF-C84C-E24D-B119-3057D93D82EA}"/>
              </a:ext>
            </a:extLst>
          </p:cNvPr>
          <p:cNvSpPr txBox="1"/>
          <p:nvPr/>
        </p:nvSpPr>
        <p:spPr>
          <a:xfrm>
            <a:off x="4743446" y="1067750"/>
            <a:ext cx="3574962" cy="307777"/>
          </a:xfrm>
          <a:prstGeom prst="rect">
            <a:avLst/>
          </a:prstGeom>
          <a:noFill/>
        </p:spPr>
        <p:txBody>
          <a:bodyPr wrap="square" rtlCol="0">
            <a:spAutoFit/>
          </a:bodyPr>
          <a:lstStyle/>
          <a:p>
            <a:r>
              <a:rPr lang="en-IN" sz="1400" dirty="0"/>
              <a:t>Context =  previous word and next word</a:t>
            </a:r>
            <a:endParaRPr lang="en-US" sz="1400" dirty="0"/>
          </a:p>
        </p:txBody>
      </p:sp>
    </p:spTree>
    <p:extLst>
      <p:ext uri="{BB962C8B-B14F-4D97-AF65-F5344CB8AC3E}">
        <p14:creationId xmlns:p14="http://schemas.microsoft.com/office/powerpoint/2010/main" val="249270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t>
            </a:r>
            <a:r>
              <a:rPr lang="en-US" dirty="0" err="1"/>
              <a:t>occurance</a:t>
            </a:r>
            <a:r>
              <a:rPr lang="en-US" dirty="0"/>
              <a:t> Matrix</a:t>
            </a:r>
          </a:p>
        </p:txBody>
      </p:sp>
      <p:sp>
        <p:nvSpPr>
          <p:cNvPr id="7" name="Content Placeholder 6">
            <a:extLst>
              <a:ext uri="{FF2B5EF4-FFF2-40B4-BE49-F238E27FC236}">
                <a16:creationId xmlns:a16="http://schemas.microsoft.com/office/drawing/2014/main" id="{7646765A-EFBB-B846-A328-6BD8C923617B}"/>
              </a:ext>
            </a:extLst>
          </p:cNvPr>
          <p:cNvSpPr>
            <a:spLocks noGrp="1"/>
          </p:cNvSpPr>
          <p:nvPr>
            <p:ph idx="1"/>
          </p:nvPr>
        </p:nvSpPr>
        <p:spPr/>
        <p:txBody>
          <a:bodyPr/>
          <a:lstStyle/>
          <a:p>
            <a:r>
              <a:rPr lang="en-CA" dirty="0"/>
              <a:t>increase in size with vocabulary </a:t>
            </a:r>
          </a:p>
          <a:p>
            <a:r>
              <a:rPr lang="en-CA" dirty="0"/>
              <a:t>very high dimensional </a:t>
            </a:r>
          </a:p>
          <a:p>
            <a:r>
              <a:rPr lang="en-CA" dirty="0"/>
              <a:t>sparsity issues</a:t>
            </a:r>
          </a:p>
          <a:p>
            <a:endParaRPr lang="en-CA" dirty="0"/>
          </a:p>
          <a:p>
            <a:pPr marL="0" indent="0">
              <a:buNone/>
            </a:pPr>
            <a:r>
              <a:rPr lang="en-CA" b="1" dirty="0"/>
              <a:t>Goal:</a:t>
            </a:r>
          </a:p>
          <a:p>
            <a:r>
              <a:rPr lang="en-CA" dirty="0"/>
              <a:t>Store most of the information in a fixed, small number of dimensions: a dense vector.</a:t>
            </a:r>
            <a:endParaRPr lang="en-US" dirty="0"/>
          </a:p>
        </p:txBody>
      </p:sp>
    </p:spTree>
    <p:extLst>
      <p:ext uri="{BB962C8B-B14F-4D97-AF65-F5344CB8AC3E}">
        <p14:creationId xmlns:p14="http://schemas.microsoft.com/office/powerpoint/2010/main" val="5714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pic>
        <p:nvPicPr>
          <p:cNvPr id="8" name="Picture 7">
            <a:extLst>
              <a:ext uri="{FF2B5EF4-FFF2-40B4-BE49-F238E27FC236}">
                <a16:creationId xmlns:a16="http://schemas.microsoft.com/office/drawing/2014/main" id="{6B47ACF8-5EFA-BE4B-AA72-98D16DC63CF3}"/>
              </a:ext>
            </a:extLst>
          </p:cNvPr>
          <p:cNvPicPr>
            <a:picLocks noChangeAspect="1"/>
          </p:cNvPicPr>
          <p:nvPr/>
        </p:nvPicPr>
        <p:blipFill>
          <a:blip r:embed="rId2"/>
          <a:stretch>
            <a:fillRect/>
          </a:stretch>
        </p:blipFill>
        <p:spPr>
          <a:xfrm>
            <a:off x="1866462" y="1515631"/>
            <a:ext cx="6670916" cy="2660329"/>
          </a:xfrm>
          <a:prstGeom prst="rect">
            <a:avLst/>
          </a:prstGeom>
        </p:spPr>
      </p:pic>
    </p:spTree>
    <p:extLst>
      <p:ext uri="{BB962C8B-B14F-4D97-AF65-F5344CB8AC3E}">
        <p14:creationId xmlns:p14="http://schemas.microsoft.com/office/powerpoint/2010/main" val="227326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a:t>
            </a:r>
          </a:p>
        </p:txBody>
      </p:sp>
      <p:sp>
        <p:nvSpPr>
          <p:cNvPr id="7" name="Content Placeholder 6">
            <a:extLst>
              <a:ext uri="{FF2B5EF4-FFF2-40B4-BE49-F238E27FC236}">
                <a16:creationId xmlns:a16="http://schemas.microsoft.com/office/drawing/2014/main" id="{7646765A-EFBB-B846-A328-6BD8C923617B}"/>
              </a:ext>
            </a:extLst>
          </p:cNvPr>
          <p:cNvSpPr>
            <a:spLocks noGrp="1"/>
          </p:cNvSpPr>
          <p:nvPr>
            <p:ph idx="1"/>
          </p:nvPr>
        </p:nvSpPr>
        <p:spPr/>
        <p:txBody>
          <a:bodyPr/>
          <a:lstStyle/>
          <a:p>
            <a:r>
              <a:rPr lang="en-CA" dirty="0"/>
              <a:t>The dimensions of the matrix change very often (new words are added very frequently and corpus changes in size). </a:t>
            </a:r>
          </a:p>
          <a:p>
            <a:endParaRPr lang="en-CA" dirty="0"/>
          </a:p>
          <a:p>
            <a:r>
              <a:rPr lang="en-CA" dirty="0"/>
              <a:t>The matrix is extremely sparse since most words do not co-occur.</a:t>
            </a:r>
          </a:p>
        </p:txBody>
      </p:sp>
    </p:spTree>
    <p:extLst>
      <p:ext uri="{BB962C8B-B14F-4D97-AF65-F5344CB8AC3E}">
        <p14:creationId xmlns:p14="http://schemas.microsoft.com/office/powerpoint/2010/main" val="399700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6900" indent="0">
                  <a:buNone/>
                </a:pPr>
                <a:endParaRPr lang="en-IN" dirty="0"/>
              </a:p>
              <a:p>
                <a:pPr marL="36900" indent="0">
                  <a:buNone/>
                </a:pPr>
                <a:r>
                  <a:rPr lang="en-CA" dirty="0"/>
                  <a:t>Word2vec uses a single hidden layer, fully connected neural network</a:t>
                </a:r>
                <a:endParaRPr lang="en-IN" dirty="0"/>
              </a:p>
              <a:p>
                <a:pPr marL="36900" indent="0">
                  <a:buNone/>
                </a:pPr>
                <a:r>
                  <a:rPr lang="en-IN" dirty="0"/>
                  <a:t>assume context is defined as the word following a word.</a:t>
                </a:r>
              </a:p>
              <a:p>
                <a:pPr marL="36900" indent="0">
                  <a:buNone/>
                </a:pPr>
                <a:r>
                  <a:rPr lang="en-IN" dirty="0"/>
                  <a:t>i.e.                </a:t>
                </a:r>
                <a14:m>
                  <m:oMath xmlns:m="http://schemas.openxmlformats.org/officeDocument/2006/math">
                    <m:r>
                      <a:rPr lang="en-IN" b="1" i="1" smtClean="0">
                        <a:solidFill>
                          <a:schemeClr val="tx1"/>
                        </a:solidFill>
                        <a:latin typeface="Cambria Math" panose="02040503050406030204" pitchFamily="18" charset="0"/>
                      </a:rPr>
                      <m:t>𝒄𝒐𝒏𝒕𝒆𝒙𝒕</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𝒘</m:t>
                            </m:r>
                          </m:e>
                          <m:sub>
                            <m:r>
                              <a:rPr lang="en-IN" b="1" i="1">
                                <a:solidFill>
                                  <a:schemeClr val="tx1"/>
                                </a:solidFill>
                                <a:latin typeface="Cambria Math" panose="02040503050406030204" pitchFamily="18" charset="0"/>
                              </a:rPr>
                              <m:t>𝒊</m:t>
                            </m:r>
                          </m:sub>
                        </m:sSub>
                      </m:e>
                    </m:d>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𝒘</m:t>
                        </m:r>
                      </m:e>
                      <m:sub>
                        <m:r>
                          <a:rPr lang="en-IN" b="1" i="1">
                            <a:solidFill>
                              <a:schemeClr val="tx1"/>
                            </a:solidFill>
                            <a:latin typeface="Cambria Math" panose="02040503050406030204" pitchFamily="18" charset="0"/>
                          </a:rPr>
                          <m:t>𝒊</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𝟏</m:t>
                        </m:r>
                      </m:sub>
                    </m:sSub>
                  </m:oMath>
                </a14:m>
                <a:endParaRPr lang="en-IN" b="1" dirty="0"/>
              </a:p>
              <a:p>
                <a:pPr marL="36900" indent="0">
                  <a:buNone/>
                </a:pPr>
                <a:endParaRPr lang="en-IN" b="1" dirty="0"/>
              </a:p>
              <a:p>
                <a:pPr marL="36900" indent="0">
                  <a:buNone/>
                </a:pPr>
                <a:r>
                  <a:rPr lang="en-IN" dirty="0"/>
                  <a:t>Corpus :  I ate the chocolate cake</a:t>
                </a:r>
              </a:p>
              <a:p>
                <a:pPr marL="36900" indent="0">
                  <a:buNone/>
                </a:pPr>
                <a:r>
                  <a:rPr lang="en-IN" dirty="0"/>
                  <a:t>Training Set  : (</a:t>
                </a:r>
                <a:r>
                  <a:rPr lang="en-IN" dirty="0" err="1"/>
                  <a:t>I,ate</a:t>
                </a:r>
                <a:r>
                  <a:rPr lang="en-IN" dirty="0"/>
                  <a:t>),  (</a:t>
                </a:r>
                <a:r>
                  <a:rPr lang="en-IN" dirty="0" err="1"/>
                  <a:t>ate,the</a:t>
                </a:r>
                <a:r>
                  <a:rPr lang="en-IN" dirty="0"/>
                  <a:t>) ,  (the, chocolate), (</a:t>
                </a:r>
                <a:r>
                  <a:rPr lang="en-IN" dirty="0" err="1"/>
                  <a:t>chocolate,cake</a:t>
                </a:r>
                <a:r>
                  <a:rPr lang="en-IN" dirty="0"/>
                  <a:t>)</a:t>
                </a:r>
                <a:endParaRPr lang="en-I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666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pic>
        <p:nvPicPr>
          <p:cNvPr id="5" name="Picture 4">
            <a:extLst>
              <a:ext uri="{FF2B5EF4-FFF2-40B4-BE49-F238E27FC236}">
                <a16:creationId xmlns:a16="http://schemas.microsoft.com/office/drawing/2014/main" id="{82B6FF3A-70E2-A044-9A3E-064B821B8A88}"/>
              </a:ext>
            </a:extLst>
          </p:cNvPr>
          <p:cNvPicPr>
            <a:picLocks noChangeAspect="1"/>
          </p:cNvPicPr>
          <p:nvPr/>
        </p:nvPicPr>
        <p:blipFill>
          <a:blip r:embed="rId2"/>
          <a:stretch>
            <a:fillRect/>
          </a:stretch>
        </p:blipFill>
        <p:spPr>
          <a:xfrm>
            <a:off x="2893674" y="2523283"/>
            <a:ext cx="4687748" cy="2466660"/>
          </a:xfrm>
          <a:prstGeom prst="rect">
            <a:avLst/>
          </a:prstGeom>
        </p:spPr>
      </p:pic>
      <p:sp>
        <p:nvSpPr>
          <p:cNvPr id="7" name="Content Placeholder 2">
            <a:extLst>
              <a:ext uri="{FF2B5EF4-FFF2-40B4-BE49-F238E27FC236}">
                <a16:creationId xmlns:a16="http://schemas.microsoft.com/office/drawing/2014/main" id="{0C97AAAE-843D-8944-BEAF-5451C961B99C}"/>
              </a:ext>
            </a:extLst>
          </p:cNvPr>
          <p:cNvSpPr>
            <a:spLocks noGrp="1"/>
          </p:cNvSpPr>
          <p:nvPr>
            <p:ph idx="1"/>
          </p:nvPr>
        </p:nvSpPr>
        <p:spPr>
          <a:xfrm>
            <a:off x="1717040" y="1200151"/>
            <a:ext cx="6969760" cy="3394472"/>
          </a:xfrm>
        </p:spPr>
        <p:txBody>
          <a:bodyPr>
            <a:normAutofit/>
          </a:bodyPr>
          <a:lstStyle/>
          <a:p>
            <a:r>
              <a:rPr lang="en-CA" dirty="0"/>
              <a:t>The input layer is set to have as many neurons as there are words in the vocabulary for training. </a:t>
            </a:r>
          </a:p>
          <a:p>
            <a:r>
              <a:rPr lang="en-CA" dirty="0"/>
              <a:t>The hidden layer size is set to the dimensionality of the resulting word vectors.</a:t>
            </a:r>
          </a:p>
          <a:p>
            <a:r>
              <a:rPr lang="en-CA" dirty="0"/>
              <a:t>The size of the output layer is same as the input layer.</a:t>
            </a:r>
            <a:endParaRPr lang="en-US" dirty="0"/>
          </a:p>
        </p:txBody>
      </p:sp>
    </p:spTree>
    <p:extLst>
      <p:ext uri="{BB962C8B-B14F-4D97-AF65-F5344CB8AC3E}">
        <p14:creationId xmlns:p14="http://schemas.microsoft.com/office/powerpoint/2010/main" val="306487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a:t>
            </a:r>
          </a:p>
        </p:txBody>
      </p:sp>
      <p:sp>
        <p:nvSpPr>
          <p:cNvPr id="7" name="Content Placeholder 2">
            <a:extLst>
              <a:ext uri="{FF2B5EF4-FFF2-40B4-BE49-F238E27FC236}">
                <a16:creationId xmlns:a16="http://schemas.microsoft.com/office/drawing/2014/main" id="{0C97AAAE-843D-8944-BEAF-5451C961B99C}"/>
              </a:ext>
            </a:extLst>
          </p:cNvPr>
          <p:cNvSpPr>
            <a:spLocks noGrp="1"/>
          </p:cNvSpPr>
          <p:nvPr>
            <p:ph idx="1"/>
          </p:nvPr>
        </p:nvSpPr>
        <p:spPr>
          <a:xfrm>
            <a:off x="1717040" y="1200151"/>
            <a:ext cx="6969760" cy="3394472"/>
          </a:xfrm>
        </p:spPr>
        <p:txBody>
          <a:bodyPr>
            <a:normAutofit/>
          </a:bodyPr>
          <a:lstStyle/>
          <a:p>
            <a:r>
              <a:rPr lang="en-CA" dirty="0"/>
              <a:t>Example:</a:t>
            </a:r>
          </a:p>
          <a:p>
            <a:pPr marL="0" indent="0">
              <a:buNone/>
            </a:pPr>
            <a:r>
              <a:rPr lang="en-CA" dirty="0"/>
              <a:t>“the dog saw a cat”, “the dog chased the cat”, “the cat climbed a tree”</a:t>
            </a:r>
          </a:p>
          <a:p>
            <a:pPr marL="0" indent="0">
              <a:buNone/>
            </a:pPr>
            <a:endParaRPr lang="en-CA" dirty="0"/>
          </a:p>
          <a:p>
            <a:pPr marL="0" indent="0">
              <a:buNone/>
            </a:pPr>
            <a:r>
              <a:rPr lang="en-CA" dirty="0"/>
              <a:t>For this example, our neural network will have eight input neurons and eight output neurons. Let us assume that we decide to use three neurons in the hidden layer. </a:t>
            </a:r>
          </a:p>
          <a:p>
            <a:pPr marL="0" indent="0">
              <a:buNone/>
            </a:pPr>
            <a:endParaRPr lang="en-CA" dirty="0"/>
          </a:p>
          <a:p>
            <a:pPr marL="0" indent="0">
              <a:buNone/>
            </a:pPr>
            <a:r>
              <a:rPr lang="en-CA" dirty="0"/>
              <a:t>This means that </a:t>
            </a:r>
            <a:r>
              <a:rPr lang="en-CA" i="1" dirty="0"/>
              <a:t>WI</a:t>
            </a:r>
            <a:r>
              <a:rPr lang="en-CA" dirty="0"/>
              <a:t> and </a:t>
            </a:r>
            <a:r>
              <a:rPr lang="en-CA" i="1" dirty="0"/>
              <a:t>WO</a:t>
            </a:r>
            <a:r>
              <a:rPr lang="en-CA" dirty="0"/>
              <a:t> will be </a:t>
            </a:r>
            <a:r>
              <a:rPr lang="en-CA" i="1" dirty="0"/>
              <a:t>8×3</a:t>
            </a:r>
            <a:r>
              <a:rPr lang="en-CA" dirty="0"/>
              <a:t>and </a:t>
            </a:r>
            <a:r>
              <a:rPr lang="en-CA" i="1" dirty="0"/>
              <a:t>3×8</a:t>
            </a:r>
            <a:r>
              <a:rPr lang="en-CA" dirty="0"/>
              <a:t> matrices, respectively.</a:t>
            </a:r>
            <a:endParaRPr lang="en-US" dirty="0"/>
          </a:p>
        </p:txBody>
      </p:sp>
    </p:spTree>
    <p:extLst>
      <p:ext uri="{BB962C8B-B14F-4D97-AF65-F5344CB8AC3E}">
        <p14:creationId xmlns:p14="http://schemas.microsoft.com/office/powerpoint/2010/main" val="314824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CBOW</a:t>
            </a:r>
          </a:p>
        </p:txBody>
      </p:sp>
      <p:sp>
        <p:nvSpPr>
          <p:cNvPr id="7" name="Content Placeholder 2">
            <a:extLst>
              <a:ext uri="{FF2B5EF4-FFF2-40B4-BE49-F238E27FC236}">
                <a16:creationId xmlns:a16="http://schemas.microsoft.com/office/drawing/2014/main" id="{0C97AAAE-843D-8944-BEAF-5451C961B99C}"/>
              </a:ext>
            </a:extLst>
          </p:cNvPr>
          <p:cNvSpPr>
            <a:spLocks noGrp="1"/>
          </p:cNvSpPr>
          <p:nvPr>
            <p:ph idx="1"/>
          </p:nvPr>
        </p:nvSpPr>
        <p:spPr>
          <a:xfrm>
            <a:off x="1717040" y="1200151"/>
            <a:ext cx="6969760" cy="3394472"/>
          </a:xfrm>
        </p:spPr>
        <p:txBody>
          <a:bodyPr>
            <a:normAutofit/>
          </a:bodyPr>
          <a:lstStyle/>
          <a:p>
            <a:pPr marL="0" indent="0">
              <a:buNone/>
            </a:pPr>
            <a:r>
              <a:rPr lang="en-CA" dirty="0"/>
              <a:t>In the continuous bag of words model, context is represented by multiple words for a given target words. </a:t>
            </a:r>
          </a:p>
          <a:p>
            <a:pPr marL="0" indent="0">
              <a:buNone/>
            </a:pPr>
            <a:endParaRPr lang="en-CA" dirty="0"/>
          </a:p>
          <a:p>
            <a:pPr marL="0" indent="0">
              <a:buNone/>
            </a:pPr>
            <a:r>
              <a:rPr lang="en-CA" dirty="0"/>
              <a:t>“the cat climbed a tree”</a:t>
            </a:r>
          </a:p>
          <a:p>
            <a:pPr marL="0" indent="0">
              <a:buNone/>
            </a:pPr>
            <a:endParaRPr lang="en-US" dirty="0">
              <a:sym typeface="Wingdings" pitchFamily="2" charset="2"/>
            </a:endParaRPr>
          </a:p>
          <a:p>
            <a:pPr marL="0" indent="0">
              <a:buNone/>
            </a:pPr>
            <a:r>
              <a:rPr lang="en-CA" dirty="0"/>
              <a:t>we could use “cat” and “tree” as context words for “climbed” as the target word. </a:t>
            </a:r>
          </a:p>
          <a:p>
            <a:pPr marL="0" indent="0">
              <a:buNone/>
            </a:pPr>
            <a:endParaRPr lang="en-CA" dirty="0"/>
          </a:p>
          <a:p>
            <a:pPr marL="0" indent="0">
              <a:buNone/>
            </a:pPr>
            <a:r>
              <a:rPr lang="en-US" dirty="0">
                <a:solidFill>
                  <a:srgbClr val="FF0000"/>
                </a:solidFill>
                <a:sym typeface="Wingdings" pitchFamily="2" charset="2"/>
              </a:rPr>
              <a:t>The goal is to predict the center word=set</a:t>
            </a:r>
          </a:p>
          <a:p>
            <a:pPr marL="0" indent="0">
              <a:buNone/>
            </a:pPr>
            <a:endParaRPr lang="en-US" dirty="0"/>
          </a:p>
        </p:txBody>
      </p:sp>
    </p:spTree>
    <p:extLst>
      <p:ext uri="{BB962C8B-B14F-4D97-AF65-F5344CB8AC3E}">
        <p14:creationId xmlns:p14="http://schemas.microsoft.com/office/powerpoint/2010/main" val="293706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Architecture for the CBOW model.</a:t>
            </a:r>
            <a:endParaRPr lang="en-US" dirty="0"/>
          </a:p>
        </p:txBody>
      </p:sp>
      <p:sp>
        <p:nvSpPr>
          <p:cNvPr id="3" name="Content Placeholder 2"/>
          <p:cNvSpPr>
            <a:spLocks noGrp="1"/>
          </p:cNvSpPr>
          <p:nvPr>
            <p:ph idx="1"/>
          </p:nvPr>
        </p:nvSpPr>
        <p:spPr>
          <a:xfrm>
            <a:off x="1717040" y="1200150"/>
            <a:ext cx="6969760" cy="3712091"/>
          </a:xfrm>
        </p:spPr>
        <p:txBody>
          <a:bodyPr>
            <a:normAutofit/>
          </a:bodyPr>
          <a:lstStyle/>
          <a:p>
            <a:pPr marL="0" indent="0">
              <a:buNone/>
            </a:pPr>
            <a:r>
              <a:rPr lang="en-CA" dirty="0"/>
              <a:t>inputs are the context words which are passed to an embedding layer (initialized with random weights). </a:t>
            </a:r>
          </a:p>
          <a:p>
            <a:pPr marL="0" indent="0">
              <a:buNone/>
            </a:pPr>
            <a:endParaRPr lang="en-CA" dirty="0"/>
          </a:p>
          <a:p>
            <a:pPr marL="0" indent="0">
              <a:buNone/>
            </a:pPr>
            <a:r>
              <a:rPr lang="en-CA" dirty="0"/>
              <a:t>The word embeddings are propagated to a layer where we average out the word embeddings </a:t>
            </a:r>
            <a:r>
              <a:rPr lang="en-CA" i="1" dirty="0"/>
              <a:t>(we don’t really consider the order or sequence in the context words when averaged)</a:t>
            </a:r>
          </a:p>
          <a:p>
            <a:pPr marL="0" indent="0">
              <a:buNone/>
            </a:pPr>
            <a:endParaRPr lang="en-CA" i="1" dirty="0"/>
          </a:p>
          <a:p>
            <a:pPr marL="0" indent="0">
              <a:buNone/>
            </a:pPr>
            <a:r>
              <a:rPr lang="en-CA" dirty="0"/>
              <a:t>At last we pass this averaged context embedding to a dense </a:t>
            </a:r>
            <a:r>
              <a:rPr lang="en-CA" dirty="0" err="1"/>
              <a:t>softmax</a:t>
            </a:r>
            <a:r>
              <a:rPr lang="en-CA" dirty="0"/>
              <a:t> layer which predicts our target word.</a:t>
            </a:r>
            <a:r>
              <a:rPr lang="en-CA" sz="1400" dirty="0"/>
              <a:t> </a:t>
            </a:r>
            <a:endParaRPr lang="en-US" sz="1400" dirty="0">
              <a:sym typeface="Wingdings" pitchFamily="2" charset="2"/>
            </a:endParaRPr>
          </a:p>
        </p:txBody>
      </p:sp>
    </p:spTree>
    <p:extLst>
      <p:ext uri="{BB962C8B-B14F-4D97-AF65-F5344CB8AC3E}">
        <p14:creationId xmlns:p14="http://schemas.microsoft.com/office/powerpoint/2010/main" val="381328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CBOW</a:t>
            </a:r>
          </a:p>
        </p:txBody>
      </p:sp>
      <p:sp>
        <p:nvSpPr>
          <p:cNvPr id="4" name="Content Placeholder 3">
            <a:extLst>
              <a:ext uri="{FF2B5EF4-FFF2-40B4-BE49-F238E27FC236}">
                <a16:creationId xmlns:a16="http://schemas.microsoft.com/office/drawing/2014/main" id="{448F24D7-1CC1-4740-933B-28F62B6D3517}"/>
              </a:ext>
            </a:extLst>
          </p:cNvPr>
          <p:cNvSpPr>
            <a:spLocks noGrp="1"/>
          </p:cNvSpPr>
          <p:nvPr>
            <p:ph idx="1"/>
          </p:nvPr>
        </p:nvSpPr>
        <p:spPr/>
        <p:txBody>
          <a:bodyPr/>
          <a:lstStyle/>
          <a:p>
            <a:r>
              <a:rPr lang="en-US" dirty="0"/>
              <a:t>E.g. “The cat sat on floor”</a:t>
            </a:r>
          </a:p>
          <a:p>
            <a:pPr lvl="1"/>
            <a:r>
              <a:rPr lang="en-US" dirty="0"/>
              <a:t>Window size = 2</a:t>
            </a:r>
          </a:p>
          <a:p>
            <a:endParaRPr lang="en-US" dirty="0"/>
          </a:p>
        </p:txBody>
      </p:sp>
      <p:pic>
        <p:nvPicPr>
          <p:cNvPr id="5" name="Picture 4">
            <a:extLst>
              <a:ext uri="{FF2B5EF4-FFF2-40B4-BE49-F238E27FC236}">
                <a16:creationId xmlns:a16="http://schemas.microsoft.com/office/drawing/2014/main" id="{04361A85-BC3F-7F41-8070-D791FE05958B}"/>
              </a:ext>
            </a:extLst>
          </p:cNvPr>
          <p:cNvPicPr>
            <a:picLocks noChangeAspect="1"/>
          </p:cNvPicPr>
          <p:nvPr/>
        </p:nvPicPr>
        <p:blipFill>
          <a:blip r:embed="rId2"/>
          <a:stretch>
            <a:fillRect/>
          </a:stretch>
        </p:blipFill>
        <p:spPr>
          <a:xfrm>
            <a:off x="2955852" y="1911491"/>
            <a:ext cx="4691616" cy="3057458"/>
          </a:xfrm>
          <a:prstGeom prst="rect">
            <a:avLst/>
          </a:prstGeom>
        </p:spPr>
      </p:pic>
    </p:spTree>
    <p:extLst>
      <p:ext uri="{BB962C8B-B14F-4D97-AF65-F5344CB8AC3E}">
        <p14:creationId xmlns:p14="http://schemas.microsoft.com/office/powerpoint/2010/main" val="386427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Word Embedding</a:t>
            </a:r>
          </a:p>
          <a:p>
            <a:pPr lvl="1"/>
            <a:r>
              <a:rPr lang="en-US" dirty="0"/>
              <a:t>One-hot vectors</a:t>
            </a:r>
          </a:p>
          <a:p>
            <a:pPr lvl="1"/>
            <a:r>
              <a:rPr lang="en-US" dirty="0"/>
              <a:t>Co-occurrence Matrix</a:t>
            </a:r>
          </a:p>
          <a:p>
            <a:pPr lvl="1"/>
            <a:r>
              <a:rPr lang="en-US" dirty="0"/>
              <a:t>SVD</a:t>
            </a:r>
          </a:p>
          <a:p>
            <a:pPr lvl="1"/>
            <a:r>
              <a:rPr lang="en-US" dirty="0"/>
              <a:t>Word2Vec</a:t>
            </a:r>
          </a:p>
          <a:p>
            <a:pPr lvl="2"/>
            <a:r>
              <a:rPr lang="en-US" dirty="0"/>
              <a:t>Skip-gram</a:t>
            </a:r>
          </a:p>
          <a:p>
            <a:pPr lvl="2"/>
            <a:r>
              <a:rPr lang="en-US" dirty="0"/>
              <a:t>CBOW</a:t>
            </a:r>
          </a:p>
          <a:p>
            <a:pPr lvl="2"/>
            <a:r>
              <a:rPr lang="en-US" dirty="0"/>
              <a:t>Negative Sampling</a:t>
            </a:r>
          </a:p>
          <a:p>
            <a:pPr lvl="1"/>
            <a:r>
              <a:rPr lang="en-US" dirty="0"/>
              <a:t>Gloves</a:t>
            </a:r>
          </a:p>
          <a:p>
            <a:pPr marL="457200" lvl="1" indent="0">
              <a:buNone/>
            </a:pPr>
            <a:endParaRPr lang="en-US" dirty="0"/>
          </a:p>
          <a:p>
            <a:pPr marL="0" indent="0">
              <a:buNone/>
            </a:pPr>
            <a:r>
              <a:rPr lang="en-US" dirty="0"/>
              <a:t>Advance topics in neural network</a:t>
            </a:r>
          </a:p>
          <a:p>
            <a:pPr lvl="1"/>
            <a:r>
              <a:rPr lang="en-US" dirty="0"/>
              <a:t>Image caption</a:t>
            </a:r>
          </a:p>
          <a:p>
            <a:pPr lvl="1"/>
            <a:r>
              <a:rPr lang="en-US" dirty="0"/>
              <a:t>Semantic segmentation</a:t>
            </a:r>
          </a:p>
        </p:txBody>
      </p:sp>
    </p:spTree>
    <p:extLst>
      <p:ext uri="{BB962C8B-B14F-4D97-AF65-F5344CB8AC3E}">
        <p14:creationId xmlns:p14="http://schemas.microsoft.com/office/powerpoint/2010/main" val="35284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CBOW Implementation</a:t>
            </a:r>
          </a:p>
        </p:txBody>
      </p:sp>
      <p:sp>
        <p:nvSpPr>
          <p:cNvPr id="3" name="Content Placeholder 2"/>
          <p:cNvSpPr>
            <a:spLocks noGrp="1"/>
          </p:cNvSpPr>
          <p:nvPr>
            <p:ph idx="1"/>
          </p:nvPr>
        </p:nvSpPr>
        <p:spPr>
          <a:xfrm>
            <a:off x="1717040" y="1200150"/>
            <a:ext cx="6969760" cy="3712091"/>
          </a:xfrm>
        </p:spPr>
        <p:txBody>
          <a:bodyPr>
            <a:normAutofit/>
          </a:bodyPr>
          <a:lstStyle/>
          <a:p>
            <a:r>
              <a:rPr lang="en-CA" dirty="0"/>
              <a:t>Build the corpus vocabulary</a:t>
            </a:r>
          </a:p>
          <a:p>
            <a:r>
              <a:rPr lang="en-CA" dirty="0"/>
              <a:t>Build a CBOW (context, target) generator</a:t>
            </a:r>
          </a:p>
          <a:p>
            <a:r>
              <a:rPr lang="en-CA" dirty="0"/>
              <a:t>Build the CBOW model architecture</a:t>
            </a:r>
          </a:p>
          <a:p>
            <a:r>
              <a:rPr lang="en-CA" dirty="0"/>
              <a:t>Train the Model</a:t>
            </a:r>
          </a:p>
          <a:p>
            <a:r>
              <a:rPr lang="en-CA" dirty="0"/>
              <a:t>Get Word Embeddings</a:t>
            </a:r>
          </a:p>
        </p:txBody>
      </p:sp>
    </p:spTree>
    <p:extLst>
      <p:ext uri="{BB962C8B-B14F-4D97-AF65-F5344CB8AC3E}">
        <p14:creationId xmlns:p14="http://schemas.microsoft.com/office/powerpoint/2010/main" val="1875209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CBOW</a:t>
            </a:r>
          </a:p>
        </p:txBody>
      </p:sp>
      <p:sp>
        <p:nvSpPr>
          <p:cNvPr id="3" name="Content Placeholder 2"/>
          <p:cNvSpPr>
            <a:spLocks noGrp="1"/>
          </p:cNvSpPr>
          <p:nvPr>
            <p:ph idx="1"/>
          </p:nvPr>
        </p:nvSpPr>
        <p:spPr>
          <a:xfrm>
            <a:off x="1717040" y="1200150"/>
            <a:ext cx="6969760" cy="3712091"/>
          </a:xfrm>
        </p:spPr>
        <p:txBody>
          <a:bodyPr>
            <a:normAutofit/>
          </a:bodyPr>
          <a:lstStyle/>
          <a:p>
            <a:pPr marL="0" indent="0">
              <a:buNone/>
            </a:pPr>
            <a:r>
              <a:rPr lang="en-CA" sz="1400" dirty="0"/>
              <a:t>Context (X): ['old','testament','</a:t>
            </a:r>
            <a:r>
              <a:rPr lang="en-CA" sz="1400" dirty="0" err="1"/>
              <a:t>james</a:t>
            </a:r>
            <a:r>
              <a:rPr lang="en-CA" sz="1400" dirty="0"/>
              <a:t>','bible'] -&gt; Target (Y): king </a:t>
            </a:r>
          </a:p>
          <a:p>
            <a:pPr marL="0" indent="0">
              <a:buNone/>
            </a:pPr>
            <a:r>
              <a:rPr lang="en-CA" sz="1400" dirty="0"/>
              <a:t>Context (X): ['</a:t>
            </a:r>
            <a:r>
              <a:rPr lang="en-CA" sz="1400" dirty="0" err="1"/>
              <a:t>first','book','called','genesis</a:t>
            </a:r>
            <a:r>
              <a:rPr lang="en-CA" sz="1400" dirty="0"/>
              <a:t>'] -&gt; Target(Y): </a:t>
            </a:r>
            <a:r>
              <a:rPr lang="en-CA" sz="1400" dirty="0" err="1"/>
              <a:t>moses</a:t>
            </a:r>
            <a:r>
              <a:rPr lang="en-CA" sz="1400" dirty="0"/>
              <a:t> Context(X):['</a:t>
            </a:r>
            <a:r>
              <a:rPr lang="en-CA" sz="1400" dirty="0" err="1"/>
              <a:t>beginning','god','heaven','earth</a:t>
            </a:r>
            <a:r>
              <a:rPr lang="en-CA" sz="1400" dirty="0"/>
              <a:t>'] -&gt; Target(Y):created </a:t>
            </a:r>
          </a:p>
          <a:p>
            <a:pPr marL="0" indent="0">
              <a:buNone/>
            </a:pPr>
            <a:r>
              <a:rPr lang="en-CA" sz="1400" dirty="0"/>
              <a:t>Context (X):['</a:t>
            </a:r>
            <a:r>
              <a:rPr lang="en-CA" sz="1400" dirty="0" err="1"/>
              <a:t>earth','without','void','darkness</a:t>
            </a:r>
            <a:r>
              <a:rPr lang="en-CA" sz="1400" dirty="0"/>
              <a:t>'] -&gt; Target(Y): form </a:t>
            </a:r>
          </a:p>
          <a:p>
            <a:pPr marL="0" indent="0">
              <a:buNone/>
            </a:pPr>
            <a:r>
              <a:rPr lang="en-CA" sz="1400" dirty="0"/>
              <a:t>Context (X): ['</a:t>
            </a:r>
            <a:r>
              <a:rPr lang="en-CA" sz="1400" dirty="0" err="1"/>
              <a:t>without','form','darkness','upon</a:t>
            </a:r>
            <a:r>
              <a:rPr lang="en-CA" sz="1400" dirty="0"/>
              <a:t>'] -&gt; Target(Y): void </a:t>
            </a:r>
          </a:p>
          <a:p>
            <a:pPr marL="0" indent="0">
              <a:buNone/>
            </a:pPr>
            <a:r>
              <a:rPr lang="en-CA" sz="1400" dirty="0"/>
              <a:t>Context (X): ['form', 'void', 'upon', 'face'] -&gt; Target(Y): darkness </a:t>
            </a:r>
          </a:p>
          <a:p>
            <a:pPr marL="0" indent="0">
              <a:buNone/>
            </a:pPr>
            <a:r>
              <a:rPr lang="en-CA" sz="1400" dirty="0"/>
              <a:t>Context (X): ['void', 'darkness', 'face', 'deep'] -&gt; Target(Y): upon </a:t>
            </a:r>
          </a:p>
          <a:p>
            <a:pPr marL="0" indent="0">
              <a:buNone/>
            </a:pPr>
            <a:r>
              <a:rPr lang="en-CA" sz="1400" dirty="0"/>
              <a:t>Context (X): ['spirit', 'god', 'upon', 'face'] -&gt; Target (Y): moved </a:t>
            </a:r>
          </a:p>
          <a:p>
            <a:pPr marL="0" indent="0">
              <a:buNone/>
            </a:pPr>
            <a:r>
              <a:rPr lang="en-CA" sz="1400" dirty="0"/>
              <a:t>Context (X): ['god', 'moved', 'face', 'waters'] -&gt; Target (Y): upon </a:t>
            </a:r>
          </a:p>
          <a:p>
            <a:pPr marL="0" indent="0">
              <a:buNone/>
            </a:pPr>
            <a:r>
              <a:rPr lang="en-CA" sz="1400" dirty="0"/>
              <a:t>Context (X): ['god', 'said', 'light', 'light'] -&gt; Target (Y): let </a:t>
            </a:r>
          </a:p>
          <a:p>
            <a:pPr marL="0" indent="0">
              <a:buNone/>
            </a:pPr>
            <a:r>
              <a:rPr lang="en-CA" sz="1400" dirty="0"/>
              <a:t>Context (X): ['god', 'saw', 'good', 'god'] -&gt; Target (Y): light. </a:t>
            </a:r>
            <a:endParaRPr lang="en-US" sz="1400" dirty="0">
              <a:sym typeface="Wingdings" pitchFamily="2" charset="2"/>
            </a:endParaRPr>
          </a:p>
        </p:txBody>
      </p:sp>
    </p:spTree>
    <p:extLst>
      <p:ext uri="{BB962C8B-B14F-4D97-AF65-F5344CB8AC3E}">
        <p14:creationId xmlns:p14="http://schemas.microsoft.com/office/powerpoint/2010/main" val="626036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a:t>
            </a:r>
          </a:p>
        </p:txBody>
      </p:sp>
      <p:sp>
        <p:nvSpPr>
          <p:cNvPr id="3" name="Content Placeholder 2"/>
          <p:cNvSpPr>
            <a:spLocks noGrp="1"/>
          </p:cNvSpPr>
          <p:nvPr>
            <p:ph idx="1"/>
          </p:nvPr>
        </p:nvSpPr>
        <p:spPr>
          <a:xfrm>
            <a:off x="1717040" y="1200150"/>
            <a:ext cx="6969760" cy="3712091"/>
          </a:xfrm>
        </p:spPr>
        <p:txBody>
          <a:bodyPr>
            <a:normAutofit/>
          </a:bodyPr>
          <a:lstStyle/>
          <a:p>
            <a:pPr marL="0" indent="0">
              <a:buNone/>
            </a:pPr>
            <a:r>
              <a:rPr lang="en-CA" dirty="0"/>
              <a:t>Skip-gram model reverses the use of target and context words. In this case, the target word is fed at the input, the hidden layer remains the same, and the output layer of the neural network is replicated multiple times to accommodate the chosen number of context words. </a:t>
            </a:r>
          </a:p>
          <a:p>
            <a:pPr marL="0" indent="0">
              <a:buNone/>
            </a:pPr>
            <a:endParaRPr lang="en-US" dirty="0">
              <a:sym typeface="Wingdings" pitchFamily="2" charset="2"/>
            </a:endParaRPr>
          </a:p>
          <a:p>
            <a:pPr marL="0" indent="0">
              <a:buNone/>
            </a:pPr>
            <a:r>
              <a:rPr lang="en-CA" dirty="0"/>
              <a:t>Taking the example of “cat” and “tree” as target words and “climbed” as the context word,</a:t>
            </a:r>
            <a:endParaRPr lang="en-US" dirty="0">
              <a:sym typeface="Wingdings" pitchFamily="2" charset="2"/>
            </a:endParaRPr>
          </a:p>
        </p:txBody>
      </p:sp>
    </p:spTree>
    <p:extLst>
      <p:ext uri="{BB962C8B-B14F-4D97-AF65-F5344CB8AC3E}">
        <p14:creationId xmlns:p14="http://schemas.microsoft.com/office/powerpoint/2010/main" val="230705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Skip-Gram</a:t>
            </a:r>
          </a:p>
        </p:txBody>
      </p:sp>
      <p:pic>
        <p:nvPicPr>
          <p:cNvPr id="25" name="Picture 24">
            <a:extLst>
              <a:ext uri="{FF2B5EF4-FFF2-40B4-BE49-F238E27FC236}">
                <a16:creationId xmlns:a16="http://schemas.microsoft.com/office/drawing/2014/main" id="{2F6C7841-D68B-C643-9B00-E113F5191919}"/>
              </a:ext>
            </a:extLst>
          </p:cNvPr>
          <p:cNvPicPr>
            <a:picLocks noChangeAspect="1"/>
          </p:cNvPicPr>
          <p:nvPr/>
        </p:nvPicPr>
        <p:blipFill>
          <a:blip r:embed="rId2"/>
          <a:stretch>
            <a:fillRect/>
          </a:stretch>
        </p:blipFill>
        <p:spPr>
          <a:xfrm>
            <a:off x="2419109" y="1041194"/>
            <a:ext cx="5416952" cy="3885525"/>
          </a:xfrm>
          <a:prstGeom prst="rect">
            <a:avLst/>
          </a:prstGeom>
        </p:spPr>
      </p:pic>
    </p:spTree>
    <p:extLst>
      <p:ext uri="{BB962C8B-B14F-4D97-AF65-F5344CB8AC3E}">
        <p14:creationId xmlns:p14="http://schemas.microsoft.com/office/powerpoint/2010/main" val="250609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Optimization methods for word embedding</a:t>
            </a:r>
            <a:endParaRPr lang="en-US" dirty="0"/>
          </a:p>
        </p:txBody>
      </p:sp>
      <p:sp>
        <p:nvSpPr>
          <p:cNvPr id="3" name="Content Placeholder 2"/>
          <p:cNvSpPr>
            <a:spLocks noGrp="1"/>
          </p:cNvSpPr>
          <p:nvPr>
            <p:ph idx="1"/>
          </p:nvPr>
        </p:nvSpPr>
        <p:spPr/>
        <p:txBody>
          <a:bodyPr>
            <a:normAutofit/>
          </a:bodyPr>
          <a:lstStyle/>
          <a:p>
            <a:pPr marL="0" indent="0">
              <a:buNone/>
            </a:pPr>
            <a:r>
              <a:rPr lang="en-IN" dirty="0" err="1"/>
              <a:t>Softmax</a:t>
            </a:r>
            <a:r>
              <a:rPr lang="en-IN" dirty="0"/>
              <a:t> issue:</a:t>
            </a:r>
          </a:p>
          <a:p>
            <a:pPr marL="0" indent="0">
              <a:buNone/>
            </a:pPr>
            <a:endParaRPr lang="en-IN" dirty="0"/>
          </a:p>
          <a:p>
            <a:pPr marL="0" indent="0">
              <a:buNone/>
            </a:pPr>
            <a:endParaRPr lang="en-IN" dirty="0"/>
          </a:p>
          <a:p>
            <a:pPr marL="0" indent="0">
              <a:buNone/>
            </a:pPr>
            <a:r>
              <a:rPr lang="en-CA" dirty="0"/>
              <a:t>The computational complexity of this algorithm computed in a straightforward fashion is the size of our vocabulary, </a:t>
            </a:r>
            <a:r>
              <a:rPr lang="en-CA" i="1" dirty="0"/>
              <a:t>O(V)</a:t>
            </a:r>
            <a:r>
              <a:rPr lang="en-CA" dirty="0"/>
              <a:t>.</a:t>
            </a:r>
          </a:p>
          <a:p>
            <a:pPr marL="0" indent="0">
              <a:buNone/>
            </a:pPr>
            <a:endParaRPr lang="en-CA" dirty="0"/>
          </a:p>
          <a:p>
            <a:pPr marL="0" indent="0">
              <a:buNone/>
            </a:pPr>
            <a:r>
              <a:rPr lang="en-CA" b="1" dirty="0"/>
              <a:t>Solution</a:t>
            </a:r>
            <a:r>
              <a:rPr lang="en-CA" dirty="0"/>
              <a:t>:</a:t>
            </a:r>
          </a:p>
          <a:p>
            <a:pPr marL="0" indent="0">
              <a:buNone/>
            </a:pPr>
            <a:r>
              <a:rPr lang="en-CA" dirty="0"/>
              <a:t>	</a:t>
            </a:r>
            <a:r>
              <a:rPr lang="en-CA" b="1" dirty="0"/>
              <a:t> </a:t>
            </a:r>
            <a:r>
              <a:rPr lang="en-CA" dirty="0"/>
              <a:t>Hierarchical </a:t>
            </a:r>
            <a:r>
              <a:rPr lang="en-CA" dirty="0" err="1"/>
              <a:t>softmax</a:t>
            </a:r>
            <a:endParaRPr lang="en-CA" dirty="0"/>
          </a:p>
          <a:p>
            <a:pPr marL="0" indent="0">
              <a:buNone/>
            </a:pPr>
            <a:r>
              <a:rPr lang="en-CA" dirty="0"/>
              <a:t> 	 Negative sampling</a:t>
            </a:r>
          </a:p>
          <a:p>
            <a:pPr marL="0" indent="0">
              <a:buNone/>
            </a:pPr>
            <a:endParaRPr lang="en-CA" dirty="0"/>
          </a:p>
          <a:p>
            <a:pPr marL="0" indent="0">
              <a:buNone/>
            </a:pPr>
            <a:endParaRPr lang="en-IN" dirty="0"/>
          </a:p>
          <a:p>
            <a:pPr marL="457200" lvl="1" indent="0">
              <a:buNone/>
            </a:pPr>
            <a:endParaRPr lang="en-IN"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F642B917-8A4E-914B-94D2-AB48F92D7574}"/>
              </a:ext>
            </a:extLst>
          </p:cNvPr>
          <p:cNvPicPr>
            <a:picLocks noChangeAspect="1"/>
          </p:cNvPicPr>
          <p:nvPr/>
        </p:nvPicPr>
        <p:blipFill>
          <a:blip r:embed="rId2"/>
          <a:stretch>
            <a:fillRect/>
          </a:stretch>
        </p:blipFill>
        <p:spPr>
          <a:xfrm>
            <a:off x="3947450" y="1362991"/>
            <a:ext cx="3124200" cy="635000"/>
          </a:xfrm>
          <a:prstGeom prst="rect">
            <a:avLst/>
          </a:prstGeom>
        </p:spPr>
      </p:pic>
    </p:spTree>
    <p:extLst>
      <p:ext uri="{BB962C8B-B14F-4D97-AF65-F5344CB8AC3E}">
        <p14:creationId xmlns:p14="http://schemas.microsoft.com/office/powerpoint/2010/main" val="147162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a:t>
            </a:r>
          </a:p>
        </p:txBody>
      </p:sp>
      <p:sp>
        <p:nvSpPr>
          <p:cNvPr id="3" name="Content Placeholder 2"/>
          <p:cNvSpPr>
            <a:spLocks noGrp="1"/>
          </p:cNvSpPr>
          <p:nvPr>
            <p:ph idx="1"/>
          </p:nvPr>
        </p:nvSpPr>
        <p:spPr/>
        <p:txBody>
          <a:bodyPr>
            <a:normAutofit/>
          </a:bodyPr>
          <a:lstStyle/>
          <a:p>
            <a:pPr marL="457200" lvl="1" indent="0">
              <a:buNone/>
            </a:pPr>
            <a:endParaRPr lang="en-IN" dirty="0"/>
          </a:p>
          <a:p>
            <a:endParaRPr lang="en-US" dirty="0"/>
          </a:p>
          <a:p>
            <a:pPr marL="0" indent="0">
              <a:buNone/>
            </a:pPr>
            <a:endParaRPr lang="en-US" dirty="0"/>
          </a:p>
        </p:txBody>
      </p:sp>
      <p:pic>
        <p:nvPicPr>
          <p:cNvPr id="10" name="Picture 9">
            <a:extLst>
              <a:ext uri="{FF2B5EF4-FFF2-40B4-BE49-F238E27FC236}">
                <a16:creationId xmlns:a16="http://schemas.microsoft.com/office/drawing/2014/main" id="{ECEAABA7-E667-2742-85AA-08A0B68ECA68}"/>
              </a:ext>
            </a:extLst>
          </p:cNvPr>
          <p:cNvPicPr>
            <a:picLocks noChangeAspect="1"/>
          </p:cNvPicPr>
          <p:nvPr/>
        </p:nvPicPr>
        <p:blipFill>
          <a:blip r:embed="rId2"/>
          <a:stretch>
            <a:fillRect/>
          </a:stretch>
        </p:blipFill>
        <p:spPr>
          <a:xfrm>
            <a:off x="4166896" y="1038101"/>
            <a:ext cx="4250963" cy="1757638"/>
          </a:xfrm>
          <a:prstGeom prst="rect">
            <a:avLst/>
          </a:prstGeom>
        </p:spPr>
      </p:pic>
      <p:pic>
        <p:nvPicPr>
          <p:cNvPr id="12" name="Picture 11">
            <a:extLst>
              <a:ext uri="{FF2B5EF4-FFF2-40B4-BE49-F238E27FC236}">
                <a16:creationId xmlns:a16="http://schemas.microsoft.com/office/drawing/2014/main" id="{CE540327-0136-7544-9E95-BF9127DB52DE}"/>
              </a:ext>
            </a:extLst>
          </p:cNvPr>
          <p:cNvPicPr>
            <a:picLocks noChangeAspect="1"/>
          </p:cNvPicPr>
          <p:nvPr/>
        </p:nvPicPr>
        <p:blipFill>
          <a:blip r:embed="rId3"/>
          <a:stretch>
            <a:fillRect/>
          </a:stretch>
        </p:blipFill>
        <p:spPr>
          <a:xfrm>
            <a:off x="4404807" y="2955903"/>
            <a:ext cx="4186676" cy="2080442"/>
          </a:xfrm>
          <a:prstGeom prst="rect">
            <a:avLst/>
          </a:prstGeom>
        </p:spPr>
      </p:pic>
      <p:sp>
        <p:nvSpPr>
          <p:cNvPr id="13" name="Content Placeholder 2">
            <a:extLst>
              <a:ext uri="{FF2B5EF4-FFF2-40B4-BE49-F238E27FC236}">
                <a16:creationId xmlns:a16="http://schemas.microsoft.com/office/drawing/2014/main" id="{6BC13C77-1B06-964D-B265-D60F05317CF7}"/>
              </a:ext>
            </a:extLst>
          </p:cNvPr>
          <p:cNvSpPr txBox="1">
            <a:spLocks/>
          </p:cNvSpPr>
          <p:nvPr/>
        </p:nvSpPr>
        <p:spPr>
          <a:xfrm>
            <a:off x="1869440" y="1352551"/>
            <a:ext cx="6969760"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SoftMax</a:t>
            </a:r>
          </a:p>
          <a:p>
            <a:endParaRPr lang="en-US" dirty="0"/>
          </a:p>
          <a:p>
            <a:endParaRPr lang="en-US" dirty="0"/>
          </a:p>
          <a:p>
            <a:endParaRPr lang="en-US" dirty="0"/>
          </a:p>
          <a:p>
            <a:endParaRPr lang="en-US" dirty="0"/>
          </a:p>
          <a:p>
            <a:r>
              <a:rPr lang="en-US" dirty="0"/>
              <a:t>Hierarchical SoftMax</a:t>
            </a:r>
          </a:p>
        </p:txBody>
      </p:sp>
    </p:spTree>
    <p:extLst>
      <p:ext uri="{BB962C8B-B14F-4D97-AF65-F5344CB8AC3E}">
        <p14:creationId xmlns:p14="http://schemas.microsoft.com/office/powerpoint/2010/main" val="30748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Sampling</a:t>
            </a:r>
          </a:p>
        </p:txBody>
      </p:sp>
      <p:sp>
        <p:nvSpPr>
          <p:cNvPr id="3" name="Content Placeholder 2"/>
          <p:cNvSpPr>
            <a:spLocks noGrp="1"/>
          </p:cNvSpPr>
          <p:nvPr>
            <p:ph idx="1"/>
          </p:nvPr>
        </p:nvSpPr>
        <p:spPr/>
        <p:txBody>
          <a:bodyPr>
            <a:normAutofit/>
          </a:bodyPr>
          <a:lstStyle/>
          <a:p>
            <a:pPr marL="457200" lvl="1" indent="0">
              <a:buNone/>
            </a:pPr>
            <a:endParaRPr lang="en-IN" dirty="0"/>
          </a:p>
          <a:p>
            <a:endParaRPr lang="en-US" dirty="0"/>
          </a:p>
          <a:p>
            <a:pPr marL="0" indent="0">
              <a:buNone/>
            </a:pPr>
            <a:endParaRPr lang="en-US" dirty="0"/>
          </a:p>
        </p:txBody>
      </p:sp>
      <p:sp>
        <p:nvSpPr>
          <p:cNvPr id="13" name="Content Placeholder 2">
            <a:extLst>
              <a:ext uri="{FF2B5EF4-FFF2-40B4-BE49-F238E27FC236}">
                <a16:creationId xmlns:a16="http://schemas.microsoft.com/office/drawing/2014/main" id="{6BC13C77-1B06-964D-B265-D60F05317CF7}"/>
              </a:ext>
            </a:extLst>
          </p:cNvPr>
          <p:cNvSpPr txBox="1">
            <a:spLocks/>
          </p:cNvSpPr>
          <p:nvPr/>
        </p:nvSpPr>
        <p:spPr>
          <a:xfrm>
            <a:off x="1869440" y="1352551"/>
            <a:ext cx="6969760" cy="3394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a:t>Negative sampling addresses this by having each training sample only modify a small percentage of the weights, rather than all of them. </a:t>
            </a:r>
          </a:p>
          <a:p>
            <a:endParaRPr lang="en-CA" dirty="0"/>
          </a:p>
          <a:p>
            <a:r>
              <a:rPr lang="en-CA" dirty="0"/>
              <a:t>Assume that the output layer of the model has a weight matrix that’s 300 x 10,000. Updating the weights for just positive word, plus the weights for few (</a:t>
            </a:r>
            <a:r>
              <a:rPr lang="en-CA" dirty="0" err="1"/>
              <a:t>e.g</a:t>
            </a:r>
            <a:r>
              <a:rPr lang="en-CA" dirty="0"/>
              <a:t> 5) other words that we want to output 0. That’s a total of 6 output neurons, and 1,800 weight values total. That’s only 0.06% of the 3M weights in the output layer</a:t>
            </a:r>
          </a:p>
          <a:p>
            <a:endParaRPr lang="en-CA" dirty="0"/>
          </a:p>
          <a:p>
            <a:r>
              <a:rPr lang="en-CA" dirty="0"/>
              <a:t>With negative sampling, we select just a small number of “negative” words (let’s say 5) to update the weights for.</a:t>
            </a:r>
          </a:p>
          <a:p>
            <a:endParaRPr lang="en-CA" dirty="0"/>
          </a:p>
          <a:p>
            <a:pPr marL="0" indent="0">
              <a:buNone/>
            </a:pPr>
            <a:r>
              <a:rPr lang="en-CA" dirty="0">
                <a:solidFill>
                  <a:srgbClr val="FF0000"/>
                </a:solidFill>
              </a:rPr>
              <a:t>selecting 5-20 words works well for smaller datasets, and you can get away with only 2-5 words for large datasets</a:t>
            </a:r>
            <a:endParaRPr lang="en-US" dirty="0">
              <a:solidFill>
                <a:srgbClr val="FF0000"/>
              </a:solidFill>
            </a:endParaRPr>
          </a:p>
        </p:txBody>
      </p:sp>
    </p:spTree>
    <p:extLst>
      <p:ext uri="{BB962C8B-B14F-4D97-AF65-F5344CB8AC3E}">
        <p14:creationId xmlns:p14="http://schemas.microsoft.com/office/powerpoint/2010/main" val="384860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learning in word embedding</a:t>
            </a:r>
          </a:p>
        </p:txBody>
      </p:sp>
      <p:sp>
        <p:nvSpPr>
          <p:cNvPr id="3" name="Content Placeholder 2"/>
          <p:cNvSpPr>
            <a:spLocks noGrp="1"/>
          </p:cNvSpPr>
          <p:nvPr>
            <p:ph idx="1"/>
          </p:nvPr>
        </p:nvSpPr>
        <p:spPr/>
        <p:txBody>
          <a:bodyPr>
            <a:normAutofit/>
          </a:bodyPr>
          <a:lstStyle/>
          <a:p>
            <a:r>
              <a:rPr lang="en-US" dirty="0"/>
              <a:t>Learn word embedding from a larger external corpus such as fast text</a:t>
            </a:r>
          </a:p>
          <a:p>
            <a:r>
              <a:rPr lang="en-US" dirty="0"/>
              <a:t> download pre-trained embedding and transfer it to the new smaller training set.</a:t>
            </a:r>
          </a:p>
          <a:p>
            <a:r>
              <a:rPr lang="en-US" dirty="0"/>
              <a:t>It can be fine tuned by new data</a:t>
            </a:r>
          </a:p>
          <a:p>
            <a:pPr marL="0" indent="0">
              <a:buNone/>
            </a:pPr>
            <a:endParaRPr lang="en-US" dirty="0"/>
          </a:p>
        </p:txBody>
      </p:sp>
    </p:spTree>
    <p:extLst>
      <p:ext uri="{BB962C8B-B14F-4D97-AF65-F5344CB8AC3E}">
        <p14:creationId xmlns:p14="http://schemas.microsoft.com/office/powerpoint/2010/main" val="113055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Hot coding representation</a:t>
                </a:r>
              </a:p>
              <a:p>
                <a:pPr marL="0" indent="0">
                  <a:buNone/>
                </a:pPr>
                <a:r>
                  <a:rPr lang="en-US" dirty="0"/>
                  <a:t>We use one hot coding for word representation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𝑎𝑛</m:t>
                                  </m:r>
                                  <m:r>
                                    <a:rPr lang="en-US" i="1">
                                      <a:latin typeface="Cambria Math" panose="02040503050406030204" pitchFamily="18" charset="0"/>
                                    </a:rPr>
                                    <m:t>(5391)</m:t>
                                  </m:r>
                                </m:e>
                                <m:e>
                                  <m:r>
                                    <a:rPr lang="en-US" i="1">
                                      <a:latin typeface="Cambria Math" panose="02040503050406030204" pitchFamily="18" charset="0"/>
                                    </a:rPr>
                                    <m:t>𝑊𝑜𝑚𝑎𝑛</m:t>
                                  </m:r>
                                  <m:r>
                                    <a:rPr lang="en-US" i="1">
                                      <a:latin typeface="Cambria Math" panose="02040503050406030204" pitchFamily="18" charset="0"/>
                                    </a:rPr>
                                    <m:t>(9853)</m:t>
                                  </m:r>
                                </m:e>
                              </m:mr>
                              <m:m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1</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0</m:t>
                                          </m:r>
                                        </m:e>
                                        <m:e>
                                          <m:r>
                                            <a:rPr lang="en-US" i="1">
                                              <a:latin typeface="Cambria Math" panose="02040503050406030204" pitchFamily="18" charset="0"/>
                                              <a:ea typeface="Cambria Math" panose="02040503050406030204" pitchFamily="18" charset="0"/>
                                            </a:rPr>
                                            <m:t>0</m:t>
                                          </m:r>
                                        </m:e>
                                      </m:eqArr>
                                    </m:e>
                                  </m:d>
                                </m:e>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0</m:t>
                                          </m:r>
                                        </m:e>
                                      </m:eqArr>
                                    </m:e>
                                  </m:d>
                                </m:e>
                              </m:mr>
                            </m:m>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𝐾</m:t>
                                  </m:r>
                                  <m:r>
                                    <a:rPr lang="en-US" i="1">
                                      <a:latin typeface="Cambria Math" panose="02040503050406030204" pitchFamily="18" charset="0"/>
                                    </a:rPr>
                                    <m:t>𝑖𝑛𝑔</m:t>
                                  </m:r>
                                  <m:r>
                                    <a:rPr lang="en-US" i="1">
                                      <a:latin typeface="Cambria Math" panose="02040503050406030204" pitchFamily="18" charset="0"/>
                                    </a:rPr>
                                    <m:t>(4914)</m:t>
                                  </m:r>
                                </m:e>
                                <m:e>
                                  <m:r>
                                    <a:rPr lang="en-US" i="1" smtClean="0">
                                      <a:latin typeface="Cambria Math" panose="02040503050406030204" pitchFamily="18" charset="0"/>
                                    </a:rPr>
                                    <m:t>𝑄𝑢𝑒𝑒𝑛</m:t>
                                  </m:r>
                                  <m:r>
                                    <a:rPr lang="en-US" i="1" smtClean="0">
                                      <a:latin typeface="Cambria Math" panose="02040503050406030204" pitchFamily="18" charset="0"/>
                                    </a:rPr>
                                    <m:t>(7157)</m:t>
                                  </m:r>
                                </m:e>
                              </m:mr>
                              <m:mr>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1</m:t>
                                          </m:r>
                                        </m:e>
                                        <m:e>
                                          <m:r>
                                            <a:rPr lang="en-US" i="1">
                                              <a:latin typeface="Cambria Math" panose="02040503050406030204" pitchFamily="18" charset="0"/>
                                              <a:ea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0</m:t>
                                          </m:r>
                                        </m:e>
                                        <m:e>
                                          <m:r>
                                            <a:rPr lang="en-US" i="1">
                                              <a:latin typeface="Cambria Math" panose="02040503050406030204" pitchFamily="18" charset="0"/>
                                              <a:ea typeface="Cambria Math" panose="02040503050406030204" pitchFamily="18" charset="0"/>
                                            </a:rPr>
                                            <m:t>0</m:t>
                                          </m:r>
                                        </m:e>
                                      </m:eqArr>
                                    </m:e>
                                  </m:d>
                                </m:e>
                                <m:e>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0</m:t>
                                          </m:r>
                                        </m:e>
                                        <m:e>
                                          <m:r>
                                            <a:rPr lang="en-US" i="1">
                                              <a:latin typeface="Cambria Math" panose="02040503050406030204" pitchFamily="18" charset="0"/>
                                              <a:ea typeface="Cambria Math" panose="02040503050406030204" pitchFamily="18" charset="0"/>
                                            </a:rPr>
                                            <m:t>1</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0</m:t>
                                          </m:r>
                                        </m:e>
                                      </m:eqArr>
                                    </m:e>
                                  </m:d>
                                </m:e>
                              </m:mr>
                            </m:m>
                          </m:e>
                        </m:mr>
                      </m:m>
                    </m:oMath>
                  </m:oMathPara>
                </a14:m>
                <a:endParaRPr lang="en-US" dirty="0"/>
              </a:p>
              <a:p>
                <a:pPr marL="0" indent="0">
                  <a:buNone/>
                </a:pPr>
                <a:r>
                  <a:rPr lang="en-US" dirty="0"/>
                  <a:t>Problem: Each word is represented with a long vector which is independent than the other vector. In this representing Kings has no correlation  to Queen.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r="-182"/>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E55AAE88-0382-DB44-9F5E-367ABA358597}"/>
              </a:ext>
            </a:extLst>
          </p:cNvPr>
          <p:cNvGrpSpPr/>
          <p:nvPr/>
        </p:nvGrpSpPr>
        <p:grpSpPr>
          <a:xfrm>
            <a:off x="2105252" y="2306985"/>
            <a:ext cx="946296" cy="1378873"/>
            <a:chOff x="2041454" y="2360150"/>
            <a:chExt cx="946296" cy="1378873"/>
          </a:xfrm>
        </p:grpSpPr>
        <p:cxnSp>
          <p:nvCxnSpPr>
            <p:cNvPr id="5" name="Straight Arrow Connector 4">
              <a:extLst>
                <a:ext uri="{FF2B5EF4-FFF2-40B4-BE49-F238E27FC236}">
                  <a16:creationId xmlns:a16="http://schemas.microsoft.com/office/drawing/2014/main" id="{9AB5D086-4A1C-1741-AFCF-37FF3A3A8E7C}"/>
                </a:ext>
              </a:extLst>
            </p:cNvPr>
            <p:cNvCxnSpPr>
              <a:cxnSpLocks/>
            </p:cNvCxnSpPr>
            <p:nvPr/>
          </p:nvCxnSpPr>
          <p:spPr>
            <a:xfrm>
              <a:off x="2987750" y="2360150"/>
              <a:ext cx="0" cy="137887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A3A2F0-AE12-3146-9885-58AC285FC418}"/>
                </a:ext>
              </a:extLst>
            </p:cNvPr>
            <p:cNvSpPr txBox="1"/>
            <p:nvPr/>
          </p:nvSpPr>
          <p:spPr>
            <a:xfrm>
              <a:off x="2041454" y="2897387"/>
              <a:ext cx="946296" cy="461665"/>
            </a:xfrm>
            <a:prstGeom prst="rect">
              <a:avLst/>
            </a:prstGeom>
            <a:noFill/>
          </p:spPr>
          <p:txBody>
            <a:bodyPr wrap="square" rtlCol="0">
              <a:spAutoFit/>
            </a:bodyPr>
            <a:lstStyle/>
            <a:p>
              <a:r>
                <a:rPr lang="en-US" sz="1200" dirty="0"/>
                <a:t>Length of vocabulary</a:t>
              </a:r>
            </a:p>
          </p:txBody>
        </p:sp>
      </p:grpSp>
    </p:spTree>
    <p:extLst>
      <p:ext uri="{BB962C8B-B14F-4D97-AF65-F5344CB8AC3E}">
        <p14:creationId xmlns:p14="http://schemas.microsoft.com/office/powerpoint/2010/main" val="2472713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representation</a:t>
            </a:r>
          </a:p>
        </p:txBody>
      </p:sp>
      <p:sp>
        <p:nvSpPr>
          <p:cNvPr id="3" name="Content Placeholder 2"/>
          <p:cNvSpPr>
            <a:spLocks noGrp="1"/>
          </p:cNvSpPr>
          <p:nvPr>
            <p:ph idx="1"/>
          </p:nvPr>
        </p:nvSpPr>
        <p:spPr/>
        <p:txBody>
          <a:bodyPr>
            <a:normAutofit/>
          </a:bodyPr>
          <a:lstStyle/>
          <a:p>
            <a:pPr marL="0" indent="0">
              <a:buNone/>
            </a:pPr>
            <a:r>
              <a:rPr lang="en-US" dirty="0"/>
              <a:t>Word embedding.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this representation we can easy find out the correlation between Man and king or woman and queen</a:t>
            </a:r>
          </a:p>
          <a:p>
            <a:pPr marL="0" indent="0">
              <a:buNone/>
            </a:pPr>
            <a:endParaRPr lang="en-US" dirty="0"/>
          </a:p>
          <a:p>
            <a:pPr marL="0" indent="0">
              <a:buNone/>
            </a:pPr>
            <a:endParaRPr lang="en-US" dirty="0"/>
          </a:p>
        </p:txBody>
      </p:sp>
      <p:graphicFrame>
        <p:nvGraphicFramePr>
          <p:cNvPr id="7" name="Table 6">
            <a:extLst>
              <a:ext uri="{FF2B5EF4-FFF2-40B4-BE49-F238E27FC236}">
                <a16:creationId xmlns:a16="http://schemas.microsoft.com/office/drawing/2014/main" id="{85EA8063-DC0A-F048-8D9C-CEE50FF59E88}"/>
              </a:ext>
            </a:extLst>
          </p:cNvPr>
          <p:cNvGraphicFramePr>
            <a:graphicFrameLocks noGrp="1"/>
          </p:cNvGraphicFramePr>
          <p:nvPr>
            <p:extLst>
              <p:ext uri="{D42A27DB-BD31-4B8C-83A1-F6EECF244321}">
                <p14:modId xmlns:p14="http://schemas.microsoft.com/office/powerpoint/2010/main" val="1847801712"/>
              </p:ext>
            </p:extLst>
          </p:nvPr>
        </p:nvGraphicFramePr>
        <p:xfrm>
          <a:off x="2094614" y="1688067"/>
          <a:ext cx="5762846" cy="2001520"/>
        </p:xfrm>
        <a:graphic>
          <a:graphicData uri="http://schemas.openxmlformats.org/drawingml/2006/table">
            <a:tbl>
              <a:tblPr firstRow="1" bandRow="1">
                <a:tableStyleId>{5C22544A-7EE6-4342-B048-85BDC9FD1C3A}</a:tableStyleId>
              </a:tblPr>
              <a:tblGrid>
                <a:gridCol w="848117">
                  <a:extLst>
                    <a:ext uri="{9D8B030D-6E8A-4147-A177-3AD203B41FA5}">
                      <a16:colId xmlns:a16="http://schemas.microsoft.com/office/drawing/2014/main" val="2728361225"/>
                    </a:ext>
                  </a:extLst>
                </a:gridCol>
                <a:gridCol w="773801">
                  <a:extLst>
                    <a:ext uri="{9D8B030D-6E8A-4147-A177-3AD203B41FA5}">
                      <a16:colId xmlns:a16="http://schemas.microsoft.com/office/drawing/2014/main" val="1925370422"/>
                    </a:ext>
                  </a:extLst>
                </a:gridCol>
                <a:gridCol w="900685">
                  <a:extLst>
                    <a:ext uri="{9D8B030D-6E8A-4147-A177-3AD203B41FA5}">
                      <a16:colId xmlns:a16="http://schemas.microsoft.com/office/drawing/2014/main" val="781448366"/>
                    </a:ext>
                  </a:extLst>
                </a:gridCol>
                <a:gridCol w="784578">
                  <a:extLst>
                    <a:ext uri="{9D8B030D-6E8A-4147-A177-3AD203B41FA5}">
                      <a16:colId xmlns:a16="http://schemas.microsoft.com/office/drawing/2014/main" val="2802365402"/>
                    </a:ext>
                  </a:extLst>
                </a:gridCol>
                <a:gridCol w="818555">
                  <a:extLst>
                    <a:ext uri="{9D8B030D-6E8A-4147-A177-3AD203B41FA5}">
                      <a16:colId xmlns:a16="http://schemas.microsoft.com/office/drawing/2014/main" val="631297121"/>
                    </a:ext>
                  </a:extLst>
                </a:gridCol>
                <a:gridCol w="818555">
                  <a:extLst>
                    <a:ext uri="{9D8B030D-6E8A-4147-A177-3AD203B41FA5}">
                      <a16:colId xmlns:a16="http://schemas.microsoft.com/office/drawing/2014/main" val="3152068544"/>
                    </a:ext>
                  </a:extLst>
                </a:gridCol>
                <a:gridCol w="818555">
                  <a:extLst>
                    <a:ext uri="{9D8B030D-6E8A-4147-A177-3AD203B41FA5}">
                      <a16:colId xmlns:a16="http://schemas.microsoft.com/office/drawing/2014/main" val="3977082072"/>
                    </a:ext>
                  </a:extLst>
                </a:gridCol>
              </a:tblGrid>
              <a:tr h="370840">
                <a:tc>
                  <a:txBody>
                    <a:bodyPr/>
                    <a:lstStyle/>
                    <a:p>
                      <a:pPr algn="ctr"/>
                      <a:endParaRPr lang="en-US" sz="1400" dirty="0"/>
                    </a:p>
                  </a:txBody>
                  <a:tcPr/>
                </a:tc>
                <a:tc>
                  <a:txBody>
                    <a:bodyPr/>
                    <a:lstStyle/>
                    <a:p>
                      <a:pPr algn="ctr"/>
                      <a:r>
                        <a:rPr lang="en-US" sz="1400" dirty="0"/>
                        <a:t>Man</a:t>
                      </a:r>
                    </a:p>
                    <a:p>
                      <a:pPr algn="ctr"/>
                      <a:r>
                        <a:rPr lang="en-US" sz="1400" dirty="0"/>
                        <a:t>(5391)</a:t>
                      </a:r>
                    </a:p>
                  </a:txBody>
                  <a:tcPr/>
                </a:tc>
                <a:tc>
                  <a:txBody>
                    <a:bodyPr/>
                    <a:lstStyle/>
                    <a:p>
                      <a:pPr algn="ctr"/>
                      <a:r>
                        <a:rPr lang="en-US" sz="1400" dirty="0"/>
                        <a:t>Woman</a:t>
                      </a:r>
                    </a:p>
                    <a:p>
                      <a:pPr algn="ctr"/>
                      <a:r>
                        <a:rPr lang="en-US" sz="1400" dirty="0"/>
                        <a:t>(9853)</a:t>
                      </a:r>
                    </a:p>
                  </a:txBody>
                  <a:tcPr/>
                </a:tc>
                <a:tc>
                  <a:txBody>
                    <a:bodyPr/>
                    <a:lstStyle/>
                    <a:p>
                      <a:pPr algn="ctr"/>
                      <a:r>
                        <a:rPr lang="en-US" sz="1400" dirty="0"/>
                        <a:t>King</a:t>
                      </a:r>
                    </a:p>
                    <a:p>
                      <a:pPr algn="ctr"/>
                      <a:r>
                        <a:rPr lang="en-US" sz="1400" dirty="0"/>
                        <a:t>(4914)</a:t>
                      </a:r>
                    </a:p>
                  </a:txBody>
                  <a:tcPr/>
                </a:tc>
                <a:tc>
                  <a:txBody>
                    <a:bodyPr/>
                    <a:lstStyle/>
                    <a:p>
                      <a:pPr algn="ctr"/>
                      <a:r>
                        <a:rPr lang="en-US" sz="1400" dirty="0"/>
                        <a:t>Queen</a:t>
                      </a:r>
                    </a:p>
                    <a:p>
                      <a:pPr algn="ctr"/>
                      <a:r>
                        <a:rPr lang="en-US" sz="1400" dirty="0"/>
                        <a:t>(7157)</a:t>
                      </a:r>
                    </a:p>
                  </a:txBody>
                  <a:tcPr/>
                </a:tc>
                <a:tc>
                  <a:txBody>
                    <a:bodyPr/>
                    <a:lstStyle/>
                    <a:p>
                      <a:pPr algn="ctr"/>
                      <a:r>
                        <a:rPr lang="en-US" sz="1400" dirty="0"/>
                        <a:t>Apple (456)</a:t>
                      </a:r>
                    </a:p>
                  </a:txBody>
                  <a:tcPr/>
                </a:tc>
                <a:tc>
                  <a:txBody>
                    <a:bodyPr/>
                    <a:lstStyle/>
                    <a:p>
                      <a:pPr algn="ctr"/>
                      <a:r>
                        <a:rPr lang="en-US" sz="1400" dirty="0"/>
                        <a:t>Orange (6257)</a:t>
                      </a:r>
                    </a:p>
                  </a:txBody>
                  <a:tcPr/>
                </a:tc>
                <a:extLst>
                  <a:ext uri="{0D108BD9-81ED-4DB2-BD59-A6C34878D82A}">
                    <a16:rowId xmlns:a16="http://schemas.microsoft.com/office/drawing/2014/main" val="1400072841"/>
                  </a:ext>
                </a:extLst>
              </a:tr>
              <a:tr h="370840">
                <a:tc>
                  <a:txBody>
                    <a:bodyPr/>
                    <a:lstStyle/>
                    <a:p>
                      <a:pPr algn="ctr"/>
                      <a:r>
                        <a:rPr lang="en-US" sz="1400" dirty="0"/>
                        <a:t>Gender</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-0.95</a:t>
                      </a:r>
                    </a:p>
                  </a:txBody>
                  <a:tcPr/>
                </a:tc>
                <a:tc>
                  <a:txBody>
                    <a:bodyPr/>
                    <a:lstStyle/>
                    <a:p>
                      <a:pPr algn="ctr"/>
                      <a:r>
                        <a:rPr lang="en-US" sz="1400" dirty="0"/>
                        <a:t>0.97</a:t>
                      </a:r>
                    </a:p>
                  </a:txBody>
                  <a:tcPr/>
                </a:tc>
                <a:tc>
                  <a:txBody>
                    <a:bodyPr/>
                    <a:lstStyle/>
                    <a:p>
                      <a:pPr algn="ctr"/>
                      <a:r>
                        <a:rPr lang="en-US" sz="1400" dirty="0"/>
                        <a:t>0.00</a:t>
                      </a:r>
                    </a:p>
                  </a:txBody>
                  <a:tcPr/>
                </a:tc>
                <a:tc>
                  <a:txBody>
                    <a:bodyPr/>
                    <a:lstStyle/>
                    <a:p>
                      <a:pPr algn="ctr"/>
                      <a:r>
                        <a:rPr lang="en-US" sz="1400" dirty="0"/>
                        <a:t>0.01</a:t>
                      </a:r>
                    </a:p>
                  </a:txBody>
                  <a:tcPr/>
                </a:tc>
                <a:extLst>
                  <a:ext uri="{0D108BD9-81ED-4DB2-BD59-A6C34878D82A}">
                    <a16:rowId xmlns:a16="http://schemas.microsoft.com/office/drawing/2014/main" val="663965650"/>
                  </a:ext>
                </a:extLst>
              </a:tr>
              <a:tr h="370840">
                <a:tc>
                  <a:txBody>
                    <a:bodyPr/>
                    <a:lstStyle/>
                    <a:p>
                      <a:pPr algn="ctr"/>
                      <a:r>
                        <a:rPr lang="en-US" sz="1400" dirty="0"/>
                        <a:t>Royal</a:t>
                      </a:r>
                    </a:p>
                  </a:txBody>
                  <a:tcPr/>
                </a:tc>
                <a:tc>
                  <a:txBody>
                    <a:bodyPr/>
                    <a:lstStyle/>
                    <a:p>
                      <a:pPr algn="ctr"/>
                      <a:r>
                        <a:rPr lang="en-US" sz="1400" dirty="0"/>
                        <a:t>0.01</a:t>
                      </a:r>
                    </a:p>
                  </a:txBody>
                  <a:tcPr/>
                </a:tc>
                <a:tc>
                  <a:txBody>
                    <a:bodyPr/>
                    <a:lstStyle/>
                    <a:p>
                      <a:pPr algn="ctr"/>
                      <a:r>
                        <a:rPr lang="en-US" sz="1400" dirty="0"/>
                        <a:t>0.02</a:t>
                      </a:r>
                    </a:p>
                  </a:txBody>
                  <a:tcPr/>
                </a:tc>
                <a:tc>
                  <a:txBody>
                    <a:bodyPr/>
                    <a:lstStyle/>
                    <a:p>
                      <a:pPr algn="ctr"/>
                      <a:r>
                        <a:rPr lang="en-US" sz="1400" dirty="0"/>
                        <a:t>0.95</a:t>
                      </a:r>
                    </a:p>
                  </a:txBody>
                  <a:tcPr/>
                </a:tc>
                <a:tc>
                  <a:txBody>
                    <a:bodyPr/>
                    <a:lstStyle/>
                    <a:p>
                      <a:pPr algn="ctr"/>
                      <a:r>
                        <a:rPr lang="en-US" sz="1400" dirty="0"/>
                        <a:t>0.92</a:t>
                      </a:r>
                    </a:p>
                  </a:txBody>
                  <a:tcPr/>
                </a:tc>
                <a:tc>
                  <a:txBody>
                    <a:bodyPr/>
                    <a:lstStyle/>
                    <a:p>
                      <a:pPr algn="ctr"/>
                      <a:r>
                        <a:rPr lang="en-US" sz="1400" dirty="0"/>
                        <a:t>-0.01</a:t>
                      </a:r>
                    </a:p>
                  </a:txBody>
                  <a:tcPr/>
                </a:tc>
                <a:tc>
                  <a:txBody>
                    <a:bodyPr/>
                    <a:lstStyle/>
                    <a:p>
                      <a:pPr algn="ctr"/>
                      <a:r>
                        <a:rPr lang="en-US" sz="1400" dirty="0"/>
                        <a:t>0.00</a:t>
                      </a:r>
                    </a:p>
                  </a:txBody>
                  <a:tcPr/>
                </a:tc>
                <a:extLst>
                  <a:ext uri="{0D108BD9-81ED-4DB2-BD59-A6C34878D82A}">
                    <a16:rowId xmlns:a16="http://schemas.microsoft.com/office/drawing/2014/main" val="2530856859"/>
                  </a:ext>
                </a:extLst>
              </a:tr>
              <a:tr h="370840">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tc>
                <a:extLst>
                  <a:ext uri="{0D108BD9-81ED-4DB2-BD59-A6C34878D82A}">
                    <a16:rowId xmlns:a16="http://schemas.microsoft.com/office/drawing/2014/main" val="2482254788"/>
                  </a:ext>
                </a:extLst>
              </a:tr>
              <a:tr h="370840">
                <a:tc>
                  <a:txBody>
                    <a:bodyPr/>
                    <a:lstStyle/>
                    <a:p>
                      <a:pPr algn="ctr"/>
                      <a:r>
                        <a:rPr lang="en-US" sz="1400" dirty="0"/>
                        <a:t>Food</a:t>
                      </a:r>
                    </a:p>
                  </a:txBody>
                  <a:tcPr/>
                </a:tc>
                <a:tc>
                  <a:txBody>
                    <a:bodyPr/>
                    <a:lstStyle/>
                    <a:p>
                      <a:pPr algn="ctr"/>
                      <a:r>
                        <a:rPr lang="en-US" sz="1400" dirty="0"/>
                        <a:t>0.04</a:t>
                      </a:r>
                    </a:p>
                  </a:txBody>
                  <a:tcPr/>
                </a:tc>
                <a:tc>
                  <a:txBody>
                    <a:bodyPr/>
                    <a:lstStyle/>
                    <a:p>
                      <a:pPr algn="ctr"/>
                      <a:r>
                        <a:rPr lang="en-US" sz="1400" dirty="0"/>
                        <a:t>0.01</a:t>
                      </a:r>
                    </a:p>
                  </a:txBody>
                  <a:tcPr/>
                </a:tc>
                <a:tc>
                  <a:txBody>
                    <a:bodyPr/>
                    <a:lstStyle/>
                    <a:p>
                      <a:pPr algn="ctr"/>
                      <a:r>
                        <a:rPr lang="en-US" sz="1400" dirty="0"/>
                        <a:t>0.02</a:t>
                      </a:r>
                    </a:p>
                  </a:txBody>
                  <a:tcPr/>
                </a:tc>
                <a:tc>
                  <a:txBody>
                    <a:bodyPr/>
                    <a:lstStyle/>
                    <a:p>
                      <a:pPr algn="ctr"/>
                      <a:r>
                        <a:rPr lang="en-US" sz="1400" dirty="0"/>
                        <a:t>0.01</a:t>
                      </a:r>
                    </a:p>
                  </a:txBody>
                  <a:tcPr/>
                </a:tc>
                <a:tc>
                  <a:txBody>
                    <a:bodyPr/>
                    <a:lstStyle/>
                    <a:p>
                      <a:pPr algn="ctr"/>
                      <a:r>
                        <a:rPr lang="en-US" sz="1400" dirty="0"/>
                        <a:t>0.95</a:t>
                      </a:r>
                    </a:p>
                  </a:txBody>
                  <a:tcPr/>
                </a:tc>
                <a:tc>
                  <a:txBody>
                    <a:bodyPr/>
                    <a:lstStyle/>
                    <a:p>
                      <a:pPr algn="ctr"/>
                      <a:r>
                        <a:rPr lang="en-US" sz="1400" dirty="0"/>
                        <a:t>0.97</a:t>
                      </a:r>
                    </a:p>
                  </a:txBody>
                  <a:tcPr/>
                </a:tc>
                <a:extLst>
                  <a:ext uri="{0D108BD9-81ED-4DB2-BD59-A6C34878D82A}">
                    <a16:rowId xmlns:a16="http://schemas.microsoft.com/office/drawing/2014/main" val="3227356655"/>
                  </a:ext>
                </a:extLst>
              </a:tr>
            </a:tbl>
          </a:graphicData>
        </a:graphic>
      </p:graphicFrame>
    </p:spTree>
    <p:extLst>
      <p:ext uri="{BB962C8B-B14F-4D97-AF65-F5344CB8AC3E}">
        <p14:creationId xmlns:p14="http://schemas.microsoft.com/office/powerpoint/2010/main" val="207110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dirty="0"/>
              <a:t>Machin learning and deep learning can not accept text and we have to convert it to numeric presentation.</a:t>
            </a:r>
          </a:p>
          <a:p>
            <a:pPr marL="0" indent="0">
              <a:buNone/>
            </a:pPr>
            <a:endParaRPr lang="en-US" dirty="0"/>
          </a:p>
          <a:p>
            <a:pPr marL="0" indent="0">
              <a:buNone/>
            </a:pPr>
            <a:r>
              <a:rPr lang="en-US" dirty="0"/>
              <a:t>Document Representation:</a:t>
            </a:r>
          </a:p>
          <a:p>
            <a:r>
              <a:rPr lang="en-US" dirty="0"/>
              <a:t>TF</a:t>
            </a:r>
          </a:p>
          <a:p>
            <a:r>
              <a:rPr lang="en-US" dirty="0"/>
              <a:t>TFIDF, however the method does not consider the relationship between words.</a:t>
            </a:r>
          </a:p>
          <a:p>
            <a:pPr marL="0" indent="0">
              <a:buNone/>
            </a:pPr>
            <a:endParaRPr lang="en-US" dirty="0"/>
          </a:p>
          <a:p>
            <a:pPr marL="0" indent="0">
              <a:buNone/>
            </a:pPr>
            <a:r>
              <a:rPr lang="en-US" dirty="0"/>
              <a:t>Word Representation:</a:t>
            </a:r>
          </a:p>
          <a:p>
            <a:r>
              <a:rPr lang="en-US" dirty="0"/>
              <a:t>Word embedding (word2vec) embed the words to the high dimensional vector representation.</a:t>
            </a:r>
          </a:p>
          <a:p>
            <a:endParaRPr lang="en-US" dirty="0"/>
          </a:p>
          <a:p>
            <a:pPr marL="0" indent="0">
              <a:buNone/>
            </a:pPr>
            <a:r>
              <a:rPr lang="en-US" dirty="0">
                <a:solidFill>
                  <a:srgbClr val="FF0000"/>
                </a:solidFill>
              </a:rPr>
              <a:t>Word2Vec algorithm needs large corpus such as Wikipedia</a:t>
            </a:r>
          </a:p>
          <a:p>
            <a:pPr marL="0" indent="0">
              <a:buNone/>
            </a:pPr>
            <a:endParaRPr lang="en-US" dirty="0"/>
          </a:p>
        </p:txBody>
      </p:sp>
    </p:spTree>
    <p:extLst>
      <p:ext uri="{BB962C8B-B14F-4D97-AF65-F5344CB8AC3E}">
        <p14:creationId xmlns:p14="http://schemas.microsoft.com/office/powerpoint/2010/main" val="155492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representation</a:t>
            </a:r>
          </a:p>
        </p:txBody>
      </p:sp>
      <p:sp>
        <p:nvSpPr>
          <p:cNvPr id="3" name="Content Placeholder 2"/>
          <p:cNvSpPr>
            <a:spLocks noGrp="1"/>
          </p:cNvSpPr>
          <p:nvPr>
            <p:ph idx="1"/>
          </p:nvPr>
        </p:nvSpPr>
        <p:spPr/>
        <p:txBody>
          <a:bodyPr>
            <a:normAutofit/>
          </a:bodyPr>
          <a:lstStyle/>
          <a:p>
            <a:r>
              <a:rPr lang="en-US" dirty="0"/>
              <a:t>Word embedding can be visualized on the n-diagram matrix where the n is number of the features.</a:t>
            </a:r>
          </a:p>
          <a:p>
            <a:pPr marL="0" indent="0">
              <a:buNone/>
            </a:pPr>
            <a:endParaRPr lang="en-US" dirty="0"/>
          </a:p>
          <a:p>
            <a:r>
              <a:rPr lang="en-US" dirty="0"/>
              <a:t>The association for each words can be </a:t>
            </a:r>
          </a:p>
          <a:p>
            <a:pPr marL="0" indent="0">
              <a:buNone/>
            </a:pPr>
            <a:r>
              <a:rPr lang="en-US" dirty="0"/>
              <a:t>      found using k-neighbor method.</a:t>
            </a:r>
          </a:p>
          <a:p>
            <a:pPr marL="0" indent="0">
              <a:buNone/>
            </a:pPr>
            <a:endParaRPr lang="en-US" dirty="0"/>
          </a:p>
        </p:txBody>
      </p:sp>
      <p:grpSp>
        <p:nvGrpSpPr>
          <p:cNvPr id="36" name="Group 35">
            <a:extLst>
              <a:ext uri="{FF2B5EF4-FFF2-40B4-BE49-F238E27FC236}">
                <a16:creationId xmlns:a16="http://schemas.microsoft.com/office/drawing/2014/main" id="{D80B8A17-A46D-7D46-BE7B-FA49F8649161}"/>
              </a:ext>
            </a:extLst>
          </p:cNvPr>
          <p:cNvGrpSpPr/>
          <p:nvPr/>
        </p:nvGrpSpPr>
        <p:grpSpPr>
          <a:xfrm>
            <a:off x="6154278" y="1924493"/>
            <a:ext cx="2350139" cy="1951566"/>
            <a:chOff x="6154278" y="1924493"/>
            <a:chExt cx="2350139" cy="1951566"/>
          </a:xfrm>
        </p:grpSpPr>
        <p:cxnSp>
          <p:nvCxnSpPr>
            <p:cNvPr id="5" name="Straight Arrow Connector 4">
              <a:extLst>
                <a:ext uri="{FF2B5EF4-FFF2-40B4-BE49-F238E27FC236}">
                  <a16:creationId xmlns:a16="http://schemas.microsoft.com/office/drawing/2014/main" id="{076BA437-84EA-9840-B1B7-55F490194675}"/>
                </a:ext>
              </a:extLst>
            </p:cNvPr>
            <p:cNvCxnSpPr/>
            <p:nvPr/>
          </p:nvCxnSpPr>
          <p:spPr>
            <a:xfrm flipV="1">
              <a:off x="7145079" y="1924493"/>
              <a:ext cx="0" cy="1180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916BA8D-5B0E-DD4B-847F-BABAF9676F6C}"/>
                </a:ext>
              </a:extLst>
            </p:cNvPr>
            <p:cNvCxnSpPr>
              <a:cxnSpLocks/>
            </p:cNvCxnSpPr>
            <p:nvPr/>
          </p:nvCxnSpPr>
          <p:spPr>
            <a:xfrm flipH="1">
              <a:off x="6337005" y="3094074"/>
              <a:ext cx="839973" cy="489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F192B1-BA6D-874C-9D1C-2D04E171E568}"/>
                </a:ext>
              </a:extLst>
            </p:cNvPr>
            <p:cNvCxnSpPr/>
            <p:nvPr/>
          </p:nvCxnSpPr>
          <p:spPr>
            <a:xfrm>
              <a:off x="7145079" y="3104707"/>
              <a:ext cx="1010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771372FE-A8C7-D549-A081-FB433FA19B71}"/>
                </a:ext>
              </a:extLst>
            </p:cNvPr>
            <p:cNvSpPr/>
            <p:nvPr/>
          </p:nvSpPr>
          <p:spPr>
            <a:xfrm>
              <a:off x="6687879" y="275383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D29D5B5-455F-FE45-8335-CAC62AC4422F}"/>
                </a:ext>
              </a:extLst>
            </p:cNvPr>
            <p:cNvSpPr/>
            <p:nvPr/>
          </p:nvSpPr>
          <p:spPr>
            <a:xfrm>
              <a:off x="6990179" y="290623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A1AB97-54F4-FE4D-93FE-CDC807008453}"/>
                </a:ext>
              </a:extLst>
            </p:cNvPr>
            <p:cNvSpPr/>
            <p:nvPr/>
          </p:nvSpPr>
          <p:spPr>
            <a:xfrm>
              <a:off x="7080123" y="251649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02B131-594F-6F42-91EA-F19634E9C173}"/>
                </a:ext>
              </a:extLst>
            </p:cNvPr>
            <p:cNvSpPr/>
            <p:nvPr/>
          </p:nvSpPr>
          <p:spPr>
            <a:xfrm>
              <a:off x="7277493" y="265390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7D7A58-9FA1-E747-93EE-2E3879008699}"/>
                </a:ext>
              </a:extLst>
            </p:cNvPr>
            <p:cNvSpPr txBox="1"/>
            <p:nvPr/>
          </p:nvSpPr>
          <p:spPr>
            <a:xfrm>
              <a:off x="6154278" y="2583516"/>
              <a:ext cx="766530" cy="307777"/>
            </a:xfrm>
            <a:prstGeom prst="rect">
              <a:avLst/>
            </a:prstGeom>
            <a:noFill/>
          </p:spPr>
          <p:txBody>
            <a:bodyPr wrap="square" rtlCol="0">
              <a:spAutoFit/>
            </a:bodyPr>
            <a:lstStyle/>
            <a:p>
              <a:r>
                <a:rPr lang="en-US" sz="1400" dirty="0"/>
                <a:t>King</a:t>
              </a:r>
            </a:p>
          </p:txBody>
        </p:sp>
        <p:sp>
          <p:nvSpPr>
            <p:cNvPr id="19" name="TextBox 18">
              <a:extLst>
                <a:ext uri="{FF2B5EF4-FFF2-40B4-BE49-F238E27FC236}">
                  <a16:creationId xmlns:a16="http://schemas.microsoft.com/office/drawing/2014/main" id="{EE735CAD-3140-BD48-ACCC-B33EFDEDDBBC}"/>
                </a:ext>
              </a:extLst>
            </p:cNvPr>
            <p:cNvSpPr txBox="1"/>
            <p:nvPr/>
          </p:nvSpPr>
          <p:spPr>
            <a:xfrm>
              <a:off x="6346765" y="2868775"/>
              <a:ext cx="962626" cy="307777"/>
            </a:xfrm>
            <a:prstGeom prst="rect">
              <a:avLst/>
            </a:prstGeom>
            <a:noFill/>
          </p:spPr>
          <p:txBody>
            <a:bodyPr wrap="square" rtlCol="0">
              <a:spAutoFit/>
            </a:bodyPr>
            <a:lstStyle/>
            <a:p>
              <a:r>
                <a:rPr lang="en-US" sz="1400" dirty="0"/>
                <a:t>Queen</a:t>
              </a:r>
            </a:p>
          </p:txBody>
        </p:sp>
        <p:sp>
          <p:nvSpPr>
            <p:cNvPr id="20" name="TextBox 19">
              <a:extLst>
                <a:ext uri="{FF2B5EF4-FFF2-40B4-BE49-F238E27FC236}">
                  <a16:creationId xmlns:a16="http://schemas.microsoft.com/office/drawing/2014/main" id="{9F80B718-841E-A445-89E2-961C6B246F6C}"/>
                </a:ext>
              </a:extLst>
            </p:cNvPr>
            <p:cNvSpPr txBox="1"/>
            <p:nvPr/>
          </p:nvSpPr>
          <p:spPr>
            <a:xfrm>
              <a:off x="6716726" y="2226847"/>
              <a:ext cx="733385" cy="307777"/>
            </a:xfrm>
            <a:prstGeom prst="rect">
              <a:avLst/>
            </a:prstGeom>
            <a:noFill/>
          </p:spPr>
          <p:txBody>
            <a:bodyPr wrap="square" rtlCol="0">
              <a:spAutoFit/>
            </a:bodyPr>
            <a:lstStyle/>
            <a:p>
              <a:r>
                <a:rPr lang="en-US" sz="1400" dirty="0"/>
                <a:t>Man</a:t>
              </a:r>
            </a:p>
          </p:txBody>
        </p:sp>
        <p:sp>
          <p:nvSpPr>
            <p:cNvPr id="21" name="TextBox 20">
              <a:extLst>
                <a:ext uri="{FF2B5EF4-FFF2-40B4-BE49-F238E27FC236}">
                  <a16:creationId xmlns:a16="http://schemas.microsoft.com/office/drawing/2014/main" id="{C55A5594-573A-2944-B1EF-7FD7755820D0}"/>
                </a:ext>
              </a:extLst>
            </p:cNvPr>
            <p:cNvSpPr txBox="1"/>
            <p:nvPr/>
          </p:nvSpPr>
          <p:spPr>
            <a:xfrm>
              <a:off x="7035469" y="2647071"/>
              <a:ext cx="962626" cy="307777"/>
            </a:xfrm>
            <a:prstGeom prst="rect">
              <a:avLst/>
            </a:prstGeom>
            <a:noFill/>
          </p:spPr>
          <p:txBody>
            <a:bodyPr wrap="square" rtlCol="0">
              <a:spAutoFit/>
            </a:bodyPr>
            <a:lstStyle/>
            <a:p>
              <a:r>
                <a:rPr lang="en-US" sz="1400" dirty="0"/>
                <a:t>Woman</a:t>
              </a:r>
            </a:p>
          </p:txBody>
        </p:sp>
        <p:sp>
          <p:nvSpPr>
            <p:cNvPr id="23" name="Oval 22">
              <a:extLst>
                <a:ext uri="{FF2B5EF4-FFF2-40B4-BE49-F238E27FC236}">
                  <a16:creationId xmlns:a16="http://schemas.microsoft.com/office/drawing/2014/main" id="{3E038BA1-1140-6B49-B75C-48A9DC601CB0}"/>
                </a:ext>
              </a:extLst>
            </p:cNvPr>
            <p:cNvSpPr/>
            <p:nvPr/>
          </p:nvSpPr>
          <p:spPr>
            <a:xfrm>
              <a:off x="7232523" y="3448378"/>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F484CFE-3BB6-F342-820A-E69944BC1BAB}"/>
                </a:ext>
              </a:extLst>
            </p:cNvPr>
            <p:cNvSpPr/>
            <p:nvPr/>
          </p:nvSpPr>
          <p:spPr>
            <a:xfrm>
              <a:off x="7157573" y="364325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B17F1AC-3D0F-0C40-94EC-DD01B02944AD}"/>
                </a:ext>
              </a:extLst>
            </p:cNvPr>
            <p:cNvSpPr/>
            <p:nvPr/>
          </p:nvSpPr>
          <p:spPr>
            <a:xfrm>
              <a:off x="7382423" y="3553309"/>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35FEB47-E771-AF49-ADBE-F0F76893FC2A}"/>
                </a:ext>
              </a:extLst>
            </p:cNvPr>
            <p:cNvSpPr/>
            <p:nvPr/>
          </p:nvSpPr>
          <p:spPr>
            <a:xfrm>
              <a:off x="7022663" y="346336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8A51D88-1BCC-3C45-8061-70B2C0B9F7CF}"/>
                </a:ext>
              </a:extLst>
            </p:cNvPr>
            <p:cNvSpPr/>
            <p:nvPr/>
          </p:nvSpPr>
          <p:spPr>
            <a:xfrm>
              <a:off x="7892085" y="32984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E947C6-2349-164B-ADD7-5294925C9C95}"/>
                </a:ext>
              </a:extLst>
            </p:cNvPr>
            <p:cNvSpPr/>
            <p:nvPr/>
          </p:nvSpPr>
          <p:spPr>
            <a:xfrm>
              <a:off x="8044485" y="34508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9258EA0-FE5E-334D-9F55-30330B94BD5C}"/>
                </a:ext>
              </a:extLst>
            </p:cNvPr>
            <p:cNvSpPr/>
            <p:nvPr/>
          </p:nvSpPr>
          <p:spPr>
            <a:xfrm>
              <a:off x="8121935" y="33034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A36158-7519-5C48-B567-4294710FBDE4}"/>
                </a:ext>
              </a:extLst>
            </p:cNvPr>
            <p:cNvSpPr/>
            <p:nvPr/>
          </p:nvSpPr>
          <p:spPr>
            <a:xfrm>
              <a:off x="7852114" y="349834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61FDD9-58F8-D24B-BC8C-620769E8BCDC}"/>
                </a:ext>
              </a:extLst>
            </p:cNvPr>
            <p:cNvSpPr/>
            <p:nvPr/>
          </p:nvSpPr>
          <p:spPr>
            <a:xfrm>
              <a:off x="8002015" y="319854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3BA3363-0BB4-7C4E-9F4C-1CDF577F117C}"/>
                </a:ext>
              </a:extLst>
            </p:cNvPr>
            <p:cNvSpPr/>
            <p:nvPr/>
          </p:nvSpPr>
          <p:spPr>
            <a:xfrm>
              <a:off x="6490741" y="2383436"/>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D3A86DA-86B6-7243-82DF-6FB5F037E3A5}"/>
                </a:ext>
              </a:extLst>
            </p:cNvPr>
            <p:cNvSpPr/>
            <p:nvPr/>
          </p:nvSpPr>
          <p:spPr>
            <a:xfrm>
              <a:off x="6643141" y="3165421"/>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22FBD1C-A594-EE4A-A9DD-02030E80FC0B}"/>
                </a:ext>
              </a:extLst>
            </p:cNvPr>
            <p:cNvSpPr/>
            <p:nvPr/>
          </p:nvSpPr>
          <p:spPr>
            <a:xfrm>
              <a:off x="7515067" y="3033011"/>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9762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embedding-Analogy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Word embedding is powerful in analogy. Where: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𝑚𝑎𝑛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𝑤𝑜𝑚𝑎𝑛</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𝑘𝑖𝑛𝑔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𝑄𝑢𝑒𝑒𝑛</m:t>
                          </m:r>
                        </m:sub>
                      </m:sSub>
                    </m:oMath>
                  </m:oMathPara>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4521A4C3-4E03-BA44-9629-8914422306CA}"/>
              </a:ext>
            </a:extLst>
          </p:cNvPr>
          <p:cNvGraphicFramePr>
            <a:graphicFrameLocks noGrp="1"/>
          </p:cNvGraphicFramePr>
          <p:nvPr>
            <p:extLst>
              <p:ext uri="{D42A27DB-BD31-4B8C-83A1-F6EECF244321}">
                <p14:modId xmlns:p14="http://schemas.microsoft.com/office/powerpoint/2010/main" val="2244155689"/>
              </p:ext>
            </p:extLst>
          </p:nvPr>
        </p:nvGraphicFramePr>
        <p:xfrm>
          <a:off x="2473694" y="2165436"/>
          <a:ext cx="3428228" cy="1918435"/>
        </p:xfrm>
        <a:graphic>
          <a:graphicData uri="http://schemas.openxmlformats.org/drawingml/2006/table">
            <a:tbl>
              <a:tblPr firstRow="1" bandRow="1">
                <a:tableStyleId>{5C22544A-7EE6-4342-B048-85BDC9FD1C3A}</a:tableStyleId>
              </a:tblPr>
              <a:tblGrid>
                <a:gridCol w="695606">
                  <a:extLst>
                    <a:ext uri="{9D8B030D-6E8A-4147-A177-3AD203B41FA5}">
                      <a16:colId xmlns:a16="http://schemas.microsoft.com/office/drawing/2014/main" val="2728361225"/>
                    </a:ext>
                  </a:extLst>
                </a:gridCol>
                <a:gridCol w="627321">
                  <a:extLst>
                    <a:ext uri="{9D8B030D-6E8A-4147-A177-3AD203B41FA5}">
                      <a16:colId xmlns:a16="http://schemas.microsoft.com/office/drawing/2014/main" val="1925370422"/>
                    </a:ext>
                  </a:extLst>
                </a:gridCol>
                <a:gridCol w="754966">
                  <a:extLst>
                    <a:ext uri="{9D8B030D-6E8A-4147-A177-3AD203B41FA5}">
                      <a16:colId xmlns:a16="http://schemas.microsoft.com/office/drawing/2014/main" val="781448366"/>
                    </a:ext>
                  </a:extLst>
                </a:gridCol>
                <a:gridCol w="659165">
                  <a:extLst>
                    <a:ext uri="{9D8B030D-6E8A-4147-A177-3AD203B41FA5}">
                      <a16:colId xmlns:a16="http://schemas.microsoft.com/office/drawing/2014/main" val="2802365402"/>
                    </a:ext>
                  </a:extLst>
                </a:gridCol>
                <a:gridCol w="691170">
                  <a:extLst>
                    <a:ext uri="{9D8B030D-6E8A-4147-A177-3AD203B41FA5}">
                      <a16:colId xmlns:a16="http://schemas.microsoft.com/office/drawing/2014/main" val="631297121"/>
                    </a:ext>
                  </a:extLst>
                </a:gridCol>
              </a:tblGrid>
              <a:tr h="370840">
                <a:tc>
                  <a:txBody>
                    <a:bodyPr/>
                    <a:lstStyle/>
                    <a:p>
                      <a:pPr algn="ctr"/>
                      <a:endParaRPr lang="en-US" sz="1200" dirty="0"/>
                    </a:p>
                  </a:txBody>
                  <a:tcPr/>
                </a:tc>
                <a:tc>
                  <a:txBody>
                    <a:bodyPr/>
                    <a:lstStyle/>
                    <a:p>
                      <a:pPr algn="ctr"/>
                      <a:r>
                        <a:rPr lang="en-US" sz="1200" dirty="0"/>
                        <a:t>Man</a:t>
                      </a:r>
                    </a:p>
                    <a:p>
                      <a:pPr algn="ctr"/>
                      <a:r>
                        <a:rPr lang="en-US" sz="1200" dirty="0"/>
                        <a:t>(5391)</a:t>
                      </a:r>
                    </a:p>
                  </a:txBody>
                  <a:tcPr/>
                </a:tc>
                <a:tc>
                  <a:txBody>
                    <a:bodyPr/>
                    <a:lstStyle/>
                    <a:p>
                      <a:pPr algn="ctr"/>
                      <a:r>
                        <a:rPr lang="en-US" sz="1200" dirty="0"/>
                        <a:t>Woman</a:t>
                      </a:r>
                    </a:p>
                    <a:p>
                      <a:pPr algn="ctr"/>
                      <a:r>
                        <a:rPr lang="en-US" sz="1200" dirty="0"/>
                        <a:t>(9853)</a:t>
                      </a:r>
                    </a:p>
                  </a:txBody>
                  <a:tcPr/>
                </a:tc>
                <a:tc>
                  <a:txBody>
                    <a:bodyPr/>
                    <a:lstStyle/>
                    <a:p>
                      <a:pPr algn="ctr"/>
                      <a:r>
                        <a:rPr lang="en-US" sz="1200" dirty="0"/>
                        <a:t>King</a:t>
                      </a:r>
                    </a:p>
                    <a:p>
                      <a:pPr algn="ctr"/>
                      <a:r>
                        <a:rPr lang="en-US" sz="1200" dirty="0"/>
                        <a:t>(4914)</a:t>
                      </a:r>
                    </a:p>
                  </a:txBody>
                  <a:tcPr/>
                </a:tc>
                <a:tc>
                  <a:txBody>
                    <a:bodyPr/>
                    <a:lstStyle/>
                    <a:p>
                      <a:pPr algn="ctr"/>
                      <a:r>
                        <a:rPr lang="en-US" sz="1200" dirty="0"/>
                        <a:t>Queen</a:t>
                      </a:r>
                    </a:p>
                    <a:p>
                      <a:pPr algn="ctr"/>
                      <a:r>
                        <a:rPr lang="en-US" sz="1200" dirty="0"/>
                        <a:t>(7157)</a:t>
                      </a:r>
                    </a:p>
                  </a:txBody>
                  <a:tcPr/>
                </a:tc>
                <a:extLst>
                  <a:ext uri="{0D108BD9-81ED-4DB2-BD59-A6C34878D82A}">
                    <a16:rowId xmlns:a16="http://schemas.microsoft.com/office/drawing/2014/main" val="1400072841"/>
                  </a:ext>
                </a:extLst>
              </a:tr>
              <a:tr h="370840">
                <a:tc>
                  <a:txBody>
                    <a:bodyPr/>
                    <a:lstStyle/>
                    <a:p>
                      <a:pPr algn="ctr"/>
                      <a:r>
                        <a:rPr lang="en-US" sz="1200" dirty="0"/>
                        <a:t>Gender</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-0.95</a:t>
                      </a:r>
                    </a:p>
                  </a:txBody>
                  <a:tcPr/>
                </a:tc>
                <a:tc>
                  <a:txBody>
                    <a:bodyPr/>
                    <a:lstStyle/>
                    <a:p>
                      <a:pPr algn="ctr"/>
                      <a:r>
                        <a:rPr lang="en-US" sz="1200" dirty="0"/>
                        <a:t>0.97</a:t>
                      </a:r>
                    </a:p>
                  </a:txBody>
                  <a:tcPr/>
                </a:tc>
                <a:extLst>
                  <a:ext uri="{0D108BD9-81ED-4DB2-BD59-A6C34878D82A}">
                    <a16:rowId xmlns:a16="http://schemas.microsoft.com/office/drawing/2014/main" val="663965650"/>
                  </a:ext>
                </a:extLst>
              </a:tr>
              <a:tr h="370840">
                <a:tc>
                  <a:txBody>
                    <a:bodyPr/>
                    <a:lstStyle/>
                    <a:p>
                      <a:pPr algn="ctr"/>
                      <a:r>
                        <a:rPr lang="en-US" sz="1200" dirty="0"/>
                        <a:t>Royal</a:t>
                      </a:r>
                    </a:p>
                  </a:txBody>
                  <a:tcPr/>
                </a:tc>
                <a:tc>
                  <a:txBody>
                    <a:bodyPr/>
                    <a:lstStyle/>
                    <a:p>
                      <a:pPr algn="ctr"/>
                      <a:r>
                        <a:rPr lang="en-US" sz="1200" dirty="0"/>
                        <a:t>0.01</a:t>
                      </a:r>
                    </a:p>
                  </a:txBody>
                  <a:tcPr/>
                </a:tc>
                <a:tc>
                  <a:txBody>
                    <a:bodyPr/>
                    <a:lstStyle/>
                    <a:p>
                      <a:pPr algn="ctr"/>
                      <a:r>
                        <a:rPr lang="en-US" sz="1200" dirty="0"/>
                        <a:t>0.02</a:t>
                      </a:r>
                    </a:p>
                  </a:txBody>
                  <a:tcPr/>
                </a:tc>
                <a:tc>
                  <a:txBody>
                    <a:bodyPr/>
                    <a:lstStyle/>
                    <a:p>
                      <a:pPr algn="ctr"/>
                      <a:r>
                        <a:rPr lang="en-US" sz="1200" dirty="0"/>
                        <a:t>0.95</a:t>
                      </a:r>
                    </a:p>
                  </a:txBody>
                  <a:tcPr/>
                </a:tc>
                <a:tc>
                  <a:txBody>
                    <a:bodyPr/>
                    <a:lstStyle/>
                    <a:p>
                      <a:pPr algn="ctr"/>
                      <a:r>
                        <a:rPr lang="en-US" sz="1200" dirty="0"/>
                        <a:t>0.92</a:t>
                      </a:r>
                    </a:p>
                  </a:txBody>
                  <a:tcPr/>
                </a:tc>
                <a:extLst>
                  <a:ext uri="{0D108BD9-81ED-4DB2-BD59-A6C34878D82A}">
                    <a16:rowId xmlns:a16="http://schemas.microsoft.com/office/drawing/2014/main" val="2530856859"/>
                  </a:ext>
                </a:extLst>
              </a:tr>
              <a:tr h="370840">
                <a:tc>
                  <a:txBody>
                    <a:bodyPr/>
                    <a:lstStyle/>
                    <a:p>
                      <a:pPr algn="ctr"/>
                      <a:r>
                        <a:rPr lang="en-US" sz="1200" dirty="0"/>
                        <a:t>…</a:t>
                      </a:r>
                    </a:p>
                  </a:txBody>
                  <a:tcPr/>
                </a:tc>
                <a:tc>
                  <a:txBody>
                    <a:bodyPr/>
                    <a:lstStyle/>
                    <a:p>
                      <a:pPr algn="ctr"/>
                      <a:r>
                        <a:rPr lang="en-US" sz="1200" dirty="0"/>
                        <a:t>…</a:t>
                      </a:r>
                    </a:p>
                  </a:txBody>
                  <a:tcPr/>
                </a:tc>
                <a:tc>
                  <a:txBody>
                    <a:bodyPr/>
                    <a:lstStyle/>
                    <a:p>
                      <a:pPr algn="ctr"/>
                      <a:r>
                        <a:rPr lang="en-US" sz="1200" dirty="0"/>
                        <a:t>…</a:t>
                      </a:r>
                    </a:p>
                  </a:txBody>
                  <a:tcPr/>
                </a:tc>
                <a:tc>
                  <a:txBody>
                    <a:bodyPr/>
                    <a:lstStyle/>
                    <a:p>
                      <a:pPr algn="ctr"/>
                      <a:r>
                        <a:rPr lang="en-US" sz="1200" dirty="0"/>
                        <a:t>…</a:t>
                      </a:r>
                    </a:p>
                  </a:txBody>
                  <a:tcPr/>
                </a:tc>
                <a:tc>
                  <a:txBody>
                    <a:bodyPr/>
                    <a:lstStyle/>
                    <a:p>
                      <a:pPr algn="ctr"/>
                      <a:r>
                        <a:rPr lang="en-US" sz="1200" dirty="0"/>
                        <a:t>…</a:t>
                      </a:r>
                    </a:p>
                  </a:txBody>
                  <a:tcPr/>
                </a:tc>
                <a:extLst>
                  <a:ext uri="{0D108BD9-81ED-4DB2-BD59-A6C34878D82A}">
                    <a16:rowId xmlns:a16="http://schemas.microsoft.com/office/drawing/2014/main" val="2482254788"/>
                  </a:ext>
                </a:extLst>
              </a:tr>
              <a:tr h="348715">
                <a:tc>
                  <a:txBody>
                    <a:bodyPr/>
                    <a:lstStyle/>
                    <a:p>
                      <a:pPr algn="ctr"/>
                      <a:r>
                        <a:rPr lang="en-US" sz="1200" dirty="0"/>
                        <a:t>Hobby</a:t>
                      </a:r>
                    </a:p>
                  </a:txBody>
                  <a:tcPr/>
                </a:tc>
                <a:tc>
                  <a:txBody>
                    <a:bodyPr/>
                    <a:lstStyle/>
                    <a:p>
                      <a:pPr algn="ctr"/>
                      <a:r>
                        <a:rPr lang="en-US" sz="1200" dirty="0"/>
                        <a:t>0.3</a:t>
                      </a:r>
                    </a:p>
                  </a:txBody>
                  <a:tcPr/>
                </a:tc>
                <a:tc>
                  <a:txBody>
                    <a:bodyPr/>
                    <a:lstStyle/>
                    <a:p>
                      <a:pPr algn="ctr"/>
                      <a:r>
                        <a:rPr lang="en-US" sz="1200" dirty="0"/>
                        <a:t>0.4</a:t>
                      </a:r>
                    </a:p>
                  </a:txBody>
                  <a:tcPr/>
                </a:tc>
                <a:tc>
                  <a:txBody>
                    <a:bodyPr/>
                    <a:lstStyle/>
                    <a:p>
                      <a:pPr algn="ctr"/>
                      <a:r>
                        <a:rPr lang="en-US" sz="1200" dirty="0"/>
                        <a:t>0.8</a:t>
                      </a:r>
                    </a:p>
                  </a:txBody>
                  <a:tcPr/>
                </a:tc>
                <a:tc>
                  <a:txBody>
                    <a:bodyPr/>
                    <a:lstStyle/>
                    <a:p>
                      <a:pPr algn="ctr"/>
                      <a:r>
                        <a:rPr lang="en-US" sz="1200" dirty="0"/>
                        <a:t>0.6</a:t>
                      </a:r>
                    </a:p>
                  </a:txBody>
                  <a:tcPr/>
                </a:tc>
                <a:extLst>
                  <a:ext uri="{0D108BD9-81ED-4DB2-BD59-A6C34878D82A}">
                    <a16:rowId xmlns:a16="http://schemas.microsoft.com/office/drawing/2014/main" val="3227356655"/>
                  </a:ext>
                </a:extLst>
              </a:tr>
            </a:tbl>
          </a:graphicData>
        </a:graphic>
      </p:graphicFrame>
      <p:grpSp>
        <p:nvGrpSpPr>
          <p:cNvPr id="61" name="Group 60">
            <a:extLst>
              <a:ext uri="{FF2B5EF4-FFF2-40B4-BE49-F238E27FC236}">
                <a16:creationId xmlns:a16="http://schemas.microsoft.com/office/drawing/2014/main" id="{C1DCE034-C901-A74C-8865-0A9F1A02DADE}"/>
              </a:ext>
            </a:extLst>
          </p:cNvPr>
          <p:cNvGrpSpPr/>
          <p:nvPr/>
        </p:nvGrpSpPr>
        <p:grpSpPr>
          <a:xfrm>
            <a:off x="6515786" y="2228263"/>
            <a:ext cx="2000894" cy="1658679"/>
            <a:chOff x="5856567" y="2041452"/>
            <a:chExt cx="2000894" cy="1658679"/>
          </a:xfrm>
        </p:grpSpPr>
        <p:cxnSp>
          <p:nvCxnSpPr>
            <p:cNvPr id="38" name="Straight Arrow Connector 37">
              <a:extLst>
                <a:ext uri="{FF2B5EF4-FFF2-40B4-BE49-F238E27FC236}">
                  <a16:creationId xmlns:a16="http://schemas.microsoft.com/office/drawing/2014/main" id="{282D2C5F-A2F9-874D-A76D-16540B611F45}"/>
                </a:ext>
              </a:extLst>
            </p:cNvPr>
            <p:cNvCxnSpPr/>
            <p:nvPr/>
          </p:nvCxnSpPr>
          <p:spPr>
            <a:xfrm flipV="1">
              <a:off x="6847368" y="2041452"/>
              <a:ext cx="0" cy="1180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4D7B71B-E990-104E-941C-5EB423291422}"/>
                </a:ext>
              </a:extLst>
            </p:cNvPr>
            <p:cNvCxnSpPr>
              <a:cxnSpLocks/>
            </p:cNvCxnSpPr>
            <p:nvPr/>
          </p:nvCxnSpPr>
          <p:spPr>
            <a:xfrm flipH="1">
              <a:off x="6039294" y="3211033"/>
              <a:ext cx="839973" cy="489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BA2BCF7-8ABF-4F42-ACF6-5A3EA7C006D5}"/>
                </a:ext>
              </a:extLst>
            </p:cNvPr>
            <p:cNvCxnSpPr/>
            <p:nvPr/>
          </p:nvCxnSpPr>
          <p:spPr>
            <a:xfrm>
              <a:off x="6847368" y="3221666"/>
              <a:ext cx="1010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8873606-C0BD-D54C-8882-66F2CA0B420E}"/>
                </a:ext>
              </a:extLst>
            </p:cNvPr>
            <p:cNvSpPr/>
            <p:nvPr/>
          </p:nvSpPr>
          <p:spPr>
            <a:xfrm>
              <a:off x="6390168" y="2870792"/>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A0FDA3D-8D83-D44F-9093-F6524BD8E6BE}"/>
                </a:ext>
              </a:extLst>
            </p:cNvPr>
            <p:cNvSpPr/>
            <p:nvPr/>
          </p:nvSpPr>
          <p:spPr>
            <a:xfrm>
              <a:off x="6692468" y="3023192"/>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D8A03A2-1D2D-8B42-8642-B5E6B38A7C93}"/>
                </a:ext>
              </a:extLst>
            </p:cNvPr>
            <p:cNvSpPr/>
            <p:nvPr/>
          </p:nvSpPr>
          <p:spPr>
            <a:xfrm>
              <a:off x="6782412" y="2633450"/>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C637C9A-D3D0-EA42-B5A5-F10C21D0CEE8}"/>
                </a:ext>
              </a:extLst>
            </p:cNvPr>
            <p:cNvSpPr/>
            <p:nvPr/>
          </p:nvSpPr>
          <p:spPr>
            <a:xfrm>
              <a:off x="6979782" y="2770860"/>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8BCA53E-55DD-374C-BD80-90C201BE8680}"/>
                </a:ext>
              </a:extLst>
            </p:cNvPr>
            <p:cNvSpPr txBox="1"/>
            <p:nvPr/>
          </p:nvSpPr>
          <p:spPr>
            <a:xfrm>
              <a:off x="5856567" y="2700475"/>
              <a:ext cx="766530" cy="307777"/>
            </a:xfrm>
            <a:prstGeom prst="rect">
              <a:avLst/>
            </a:prstGeom>
            <a:noFill/>
          </p:spPr>
          <p:txBody>
            <a:bodyPr wrap="square" rtlCol="0">
              <a:spAutoFit/>
            </a:bodyPr>
            <a:lstStyle/>
            <a:p>
              <a:r>
                <a:rPr lang="en-US" sz="1400" dirty="0"/>
                <a:t>King</a:t>
              </a:r>
            </a:p>
          </p:txBody>
        </p:sp>
        <p:sp>
          <p:nvSpPr>
            <p:cNvPr id="46" name="TextBox 45">
              <a:extLst>
                <a:ext uri="{FF2B5EF4-FFF2-40B4-BE49-F238E27FC236}">
                  <a16:creationId xmlns:a16="http://schemas.microsoft.com/office/drawing/2014/main" id="{4E7C1ED7-715D-CA4E-9AEC-75BD81552692}"/>
                </a:ext>
              </a:extLst>
            </p:cNvPr>
            <p:cNvSpPr txBox="1"/>
            <p:nvPr/>
          </p:nvSpPr>
          <p:spPr>
            <a:xfrm>
              <a:off x="6049054" y="2985734"/>
              <a:ext cx="962626" cy="307777"/>
            </a:xfrm>
            <a:prstGeom prst="rect">
              <a:avLst/>
            </a:prstGeom>
            <a:noFill/>
          </p:spPr>
          <p:txBody>
            <a:bodyPr wrap="square" rtlCol="0">
              <a:spAutoFit/>
            </a:bodyPr>
            <a:lstStyle/>
            <a:p>
              <a:r>
                <a:rPr lang="en-US" sz="1400" dirty="0"/>
                <a:t>Queen</a:t>
              </a:r>
            </a:p>
          </p:txBody>
        </p:sp>
        <p:sp>
          <p:nvSpPr>
            <p:cNvPr id="47" name="TextBox 46">
              <a:extLst>
                <a:ext uri="{FF2B5EF4-FFF2-40B4-BE49-F238E27FC236}">
                  <a16:creationId xmlns:a16="http://schemas.microsoft.com/office/drawing/2014/main" id="{53032E68-86C4-8544-8AF5-0BA633A1AA0C}"/>
                </a:ext>
              </a:extLst>
            </p:cNvPr>
            <p:cNvSpPr txBox="1"/>
            <p:nvPr/>
          </p:nvSpPr>
          <p:spPr>
            <a:xfrm>
              <a:off x="6419015" y="2343806"/>
              <a:ext cx="733385" cy="307777"/>
            </a:xfrm>
            <a:prstGeom prst="rect">
              <a:avLst/>
            </a:prstGeom>
            <a:noFill/>
          </p:spPr>
          <p:txBody>
            <a:bodyPr wrap="square" rtlCol="0">
              <a:spAutoFit/>
            </a:bodyPr>
            <a:lstStyle/>
            <a:p>
              <a:r>
                <a:rPr lang="en-US" sz="1400" dirty="0"/>
                <a:t>Man</a:t>
              </a:r>
            </a:p>
          </p:txBody>
        </p:sp>
        <p:sp>
          <p:nvSpPr>
            <p:cNvPr id="48" name="TextBox 47">
              <a:extLst>
                <a:ext uri="{FF2B5EF4-FFF2-40B4-BE49-F238E27FC236}">
                  <a16:creationId xmlns:a16="http://schemas.microsoft.com/office/drawing/2014/main" id="{34B0EA85-F478-6141-BDDD-4B8D65C7D8A7}"/>
                </a:ext>
              </a:extLst>
            </p:cNvPr>
            <p:cNvSpPr txBox="1"/>
            <p:nvPr/>
          </p:nvSpPr>
          <p:spPr>
            <a:xfrm>
              <a:off x="6737758" y="2764030"/>
              <a:ext cx="962626" cy="307777"/>
            </a:xfrm>
            <a:prstGeom prst="rect">
              <a:avLst/>
            </a:prstGeom>
            <a:noFill/>
          </p:spPr>
          <p:txBody>
            <a:bodyPr wrap="square" rtlCol="0">
              <a:spAutoFit/>
            </a:bodyPr>
            <a:lstStyle/>
            <a:p>
              <a:r>
                <a:rPr lang="en-US" sz="1400" dirty="0"/>
                <a:t>Woman</a:t>
              </a:r>
            </a:p>
          </p:txBody>
        </p:sp>
        <p:cxnSp>
          <p:nvCxnSpPr>
            <p:cNvPr id="6" name="Straight Arrow Connector 5">
              <a:extLst>
                <a:ext uri="{FF2B5EF4-FFF2-40B4-BE49-F238E27FC236}">
                  <a16:creationId xmlns:a16="http://schemas.microsoft.com/office/drawing/2014/main" id="{26AA1C2D-3DEB-634F-8142-E719EB875B2A}"/>
                </a:ext>
              </a:extLst>
            </p:cNvPr>
            <p:cNvCxnSpPr/>
            <p:nvPr/>
          </p:nvCxnSpPr>
          <p:spPr>
            <a:xfrm flipH="1" flipV="1">
              <a:off x="6390168" y="2893651"/>
              <a:ext cx="347590" cy="175260"/>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94ABD37-1AAF-A342-BD4D-3327C1905454}"/>
                </a:ext>
              </a:extLst>
            </p:cNvPr>
            <p:cNvCxnSpPr>
              <a:endCxn id="47" idx="2"/>
            </p:cNvCxnSpPr>
            <p:nvPr/>
          </p:nvCxnSpPr>
          <p:spPr>
            <a:xfrm flipV="1">
              <a:off x="6406538" y="2651583"/>
              <a:ext cx="379170" cy="219209"/>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9CA8BD8-4171-AF4B-9C72-E4DE9953A21A}"/>
                </a:ext>
              </a:extLst>
            </p:cNvPr>
            <p:cNvCxnSpPr>
              <a:stCxn id="43" idx="4"/>
            </p:cNvCxnSpPr>
            <p:nvPr/>
          </p:nvCxnSpPr>
          <p:spPr>
            <a:xfrm>
              <a:off x="6808994" y="2679169"/>
              <a:ext cx="223951" cy="150919"/>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881B2B5-BA67-AA47-BE80-998195DDD4D2}"/>
                </a:ext>
              </a:extLst>
            </p:cNvPr>
            <p:cNvCxnSpPr/>
            <p:nvPr/>
          </p:nvCxnSpPr>
          <p:spPr>
            <a:xfrm flipH="1">
              <a:off x="6739781" y="2816579"/>
              <a:ext cx="293164" cy="242528"/>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5828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embedding-similarity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s</m:t>
                      </m:r>
                      <m:r>
                        <m:rPr>
                          <m:sty m:val="p"/>
                        </m:rPr>
                        <a:rPr lang="en-US" b="0" i="0" smtClean="0">
                          <a:latin typeface="Cambria Math" panose="02040503050406030204" pitchFamily="18" charset="0"/>
                        </a:rPr>
                        <m:t>imilarity</m:t>
                      </m:r>
                      <m:r>
                        <a:rPr lang="en-US" b="0" i="1" smtClean="0">
                          <a:latin typeface="Cambria Math" panose="02040503050406030204" pitchFamily="18" charset="0"/>
                        </a:rPr>
                        <m:t>(</m:t>
                      </m:r>
                      <m:limUpp>
                        <m:limUppPr>
                          <m:ctrlPr>
                            <a:rPr lang="en-US" b="0" i="1" smtClean="0">
                              <a:latin typeface="Cambria Math" panose="02040503050406030204" pitchFamily="18" charset="0"/>
                            </a:rPr>
                          </m:ctrlPr>
                        </m:limUppPr>
                        <m:e>
                          <m:groupChr>
                            <m:groupChrPr>
                              <m:chr m:val="⏞"/>
                              <m:pos m:val="top"/>
                              <m:vertJc m:val="bot"/>
                              <m:ctrlPr>
                                <a:rPr lang="en-US" b="0" i="1" smtClean="0">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𝑤𝑜𝑚𝑎𝑛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𝑚𝑎𝑛</m:t>
                                  </m:r>
                                </m:sub>
                              </m:sSub>
                            </m:e>
                          </m:groupChr>
                        </m:e>
                        <m:lim>
                          <m:r>
                            <a:rPr lang="en-US" b="0" i="1" smtClean="0">
                              <a:latin typeface="Cambria Math" panose="02040503050406030204" pitchFamily="18" charset="0"/>
                            </a:rPr>
                            <m:t>𝑈</m:t>
                          </m:r>
                        </m:lim>
                      </m:limUpp>
                      <m:r>
                        <a:rPr lang="en-US" b="0" i="1" smtClean="0">
                          <a:latin typeface="Cambria Math" panose="02040503050406030204" pitchFamily="18" charset="0"/>
                        </a:rPr>
                        <m:t>,</m:t>
                      </m:r>
                      <m:limUpp>
                        <m:limUppPr>
                          <m:ctrlPr>
                            <a:rPr lang="en-US" b="0" i="1" smtClean="0">
                              <a:latin typeface="Cambria Math" panose="02040503050406030204" pitchFamily="18" charset="0"/>
                            </a:rPr>
                          </m:ctrlPr>
                        </m:limUppPr>
                        <m:e>
                          <m:groupChr>
                            <m:groupChrPr>
                              <m:chr m:val="⏞"/>
                              <m:pos m:val="top"/>
                              <m:vertJc m:val="bot"/>
                              <m:ctrlPr>
                                <a:rPr lang="en-US" b="0" i="1" smtClean="0">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𝑄𝑢𝑒𝑒𝑛</m:t>
                                  </m:r>
                                </m:sub>
                              </m:sSub>
                            </m:e>
                          </m:groupChr>
                        </m:e>
                        <m:lim>
                          <m:r>
                            <a:rPr lang="en-US" b="0" i="1" smtClean="0">
                              <a:latin typeface="Cambria Math" panose="02040503050406030204" pitchFamily="18" charset="0"/>
                            </a:rPr>
                            <m:t>𝑉</m:t>
                          </m:r>
                        </m:lim>
                      </m:limUpp>
                      <m:r>
                        <a:rPr lang="en-US"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r>
                        <a:rPr lang="en-US" b="0" i="1" smtClean="0">
                          <a:latin typeface="Cambria Math" panose="02040503050406030204" pitchFamily="18" charset="0"/>
                        </a:rPr>
                        <m:t> </m:t>
                      </m:r>
                      <m:r>
                        <a:rPr lang="en-US" b="0" i="1" smtClean="0">
                          <a:latin typeface="Cambria Math" panose="02040503050406030204" pitchFamily="18" charset="0"/>
                        </a:rPr>
                        <m:t>𝑠𝑖𝑚𝑖𝑙𝑎𝑟𝑖𝑡𝑦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𝑉</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𝑉</m:t>
                              </m:r>
                            </m:e>
                          </m:d>
                        </m:den>
                      </m:f>
                    </m:oMath>
                  </m:oMathPara>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29CEDE08-BD4F-A840-A138-BA88DA946306}"/>
              </a:ext>
            </a:extLst>
          </p:cNvPr>
          <p:cNvGrpSpPr/>
          <p:nvPr/>
        </p:nvGrpSpPr>
        <p:grpSpPr>
          <a:xfrm>
            <a:off x="4706912" y="2635516"/>
            <a:ext cx="2025939" cy="1959107"/>
            <a:chOff x="7506587" y="2228263"/>
            <a:chExt cx="1010093" cy="1240174"/>
          </a:xfrm>
        </p:grpSpPr>
        <p:cxnSp>
          <p:nvCxnSpPr>
            <p:cNvPr id="23" name="Straight Arrow Connector 22">
              <a:extLst>
                <a:ext uri="{FF2B5EF4-FFF2-40B4-BE49-F238E27FC236}">
                  <a16:creationId xmlns:a16="http://schemas.microsoft.com/office/drawing/2014/main" id="{457E164E-E4D8-B44C-AD2C-259F087B3D57}"/>
                </a:ext>
              </a:extLst>
            </p:cNvPr>
            <p:cNvCxnSpPr/>
            <p:nvPr/>
          </p:nvCxnSpPr>
          <p:spPr>
            <a:xfrm flipV="1">
              <a:off x="7506587" y="2228263"/>
              <a:ext cx="0" cy="1180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CDC3762-A54B-7E44-87A3-BD1A04CA5422}"/>
                </a:ext>
              </a:extLst>
            </p:cNvPr>
            <p:cNvCxnSpPr/>
            <p:nvPr/>
          </p:nvCxnSpPr>
          <p:spPr>
            <a:xfrm>
              <a:off x="7506587" y="3408477"/>
              <a:ext cx="1010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9D0C0B2D-0D97-9045-8F49-5000DB7CB042}"/>
                </a:ext>
              </a:extLst>
            </p:cNvPr>
            <p:cNvSpPr/>
            <p:nvPr/>
          </p:nvSpPr>
          <p:spPr>
            <a:xfrm>
              <a:off x="8058321" y="3075448"/>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F8B84C2-FA99-7F4C-AB58-530E0E41369F}"/>
                </a:ext>
              </a:extLst>
            </p:cNvPr>
            <p:cNvSpPr/>
            <p:nvPr/>
          </p:nvSpPr>
          <p:spPr>
            <a:xfrm>
              <a:off x="7639001" y="295767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D1780E-C325-2241-81BA-24231943C6E8}"/>
                </a:ext>
              </a:extLst>
            </p:cNvPr>
            <p:cNvCxnSpPr>
              <a:endCxn id="29" idx="4"/>
            </p:cNvCxnSpPr>
            <p:nvPr/>
          </p:nvCxnSpPr>
          <p:spPr>
            <a:xfrm flipV="1">
              <a:off x="7538486" y="3003390"/>
              <a:ext cx="127097" cy="405087"/>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9F8CBFE0-B24D-D943-A648-F5444A42B339}"/>
                </a:ext>
              </a:extLst>
            </p:cNvPr>
            <p:cNvCxnSpPr>
              <a:cxnSpLocks/>
              <a:endCxn id="28" idx="4"/>
            </p:cNvCxnSpPr>
            <p:nvPr/>
          </p:nvCxnSpPr>
          <p:spPr>
            <a:xfrm flipV="1">
              <a:off x="7539979" y="3121167"/>
              <a:ext cx="544924" cy="276678"/>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0" name="Arc 9">
              <a:extLst>
                <a:ext uri="{FF2B5EF4-FFF2-40B4-BE49-F238E27FC236}">
                  <a16:creationId xmlns:a16="http://schemas.microsoft.com/office/drawing/2014/main" id="{6766C505-183A-D641-A457-BD78666C5BA7}"/>
                </a:ext>
              </a:extLst>
            </p:cNvPr>
            <p:cNvSpPr/>
            <p:nvPr/>
          </p:nvSpPr>
          <p:spPr>
            <a:xfrm>
              <a:off x="7513398" y="3170495"/>
              <a:ext cx="239083" cy="297942"/>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5D93DC-217F-7046-8441-C1B08F4644A3}"/>
                    </a:ext>
                  </a:extLst>
                </p:cNvPr>
                <p:cNvSpPr txBox="1"/>
                <p:nvPr/>
              </p:nvSpPr>
              <p:spPr>
                <a:xfrm>
                  <a:off x="7712093" y="295767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1" name="TextBox 10">
                  <a:extLst>
                    <a:ext uri="{FF2B5EF4-FFF2-40B4-BE49-F238E27FC236}">
                      <a16:creationId xmlns:a16="http://schemas.microsoft.com/office/drawing/2014/main" id="{845D93DC-217F-7046-8441-C1B08F4644A3}"/>
                    </a:ext>
                  </a:extLst>
                </p:cNvPr>
                <p:cNvSpPr txBox="1">
                  <a:spLocks noRot="1" noChangeAspect="1" noMove="1" noResize="1" noEditPoints="1" noAdjustHandles="1" noChangeArrowheads="1" noChangeShapeType="1" noTextEdit="1"/>
                </p:cNvSpPr>
                <p:nvPr/>
              </p:nvSpPr>
              <p:spPr>
                <a:xfrm>
                  <a:off x="7712093" y="2957671"/>
                  <a:ext cx="200696" cy="276999"/>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68470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m>
                              <m:mPr>
                                <m:mcs>
                                  <m:mc>
                                    <m:mcPr>
                                      <m:count m:val="3"/>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𝑘𝑖𝑛𝑔</m:t>
                                  </m:r>
                                </m:e>
                                <m:e>
                                  <m:r>
                                    <a:rPr lang="en-US"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4914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4914</m:t>
                                      </m:r>
                                    </m:sub>
                                  </m:sSub>
                                </m:e>
                              </m:mr>
                            </m:m>
                          </m:e>
                        </m:mr>
                        <m:m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4914,1</m:t>
                                                </m:r>
                                              </m:sub>
                                            </m:sSub>
                                          </m:e>
                                        </m:mr>
                                      </m:m>
                                    </m:e>
                                    <m:e>
                                      <m:r>
                                        <a:rPr lang="en-US" i="1">
                                          <a:latin typeface="Cambria Math" panose="02040503050406030204" pitchFamily="18" charset="0"/>
                                          <a:ea typeface="Cambria Math" panose="02040503050406030204" pitchFamily="18" charset="0"/>
                                        </a:rPr>
                                        <m:t>⋯</m:t>
                                      </m:r>
                                    </m:e>
                                  </m:mr>
                                  <m:mr>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
                                                </m:e>
                                              </m:mr>
                                              <m:mr>
                                                <m:e>
                                                  <m:r>
                                                    <a:rPr lang="en-US" i="1">
                                                      <a:latin typeface="Cambria Math" panose="02040503050406030204" pitchFamily="18" charset="0"/>
                                                      <a:ea typeface="Cambria Math" panose="02040503050406030204" pitchFamily="18" charset="0"/>
                                                    </a:rPr>
                                                    <m:t>⋯</m:t>
                                                  </m:r>
                                                </m:e>
                                              </m:mr>
                                            </m:m>
                                          </m:e>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4914,2</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r>
                                                              <a:rPr lang="en-US" i="1">
                                                                <a:latin typeface="Cambria Math" panose="02040503050406030204" pitchFamily="18" charset="0"/>
                                                              </a:rPr>
                                                              <m:t>−1</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sub>
                                                  </m:sSub>
                                                </m:e>
                                              </m:mr>
                                            </m:m>
                                          </m:e>
                                        </m:mr>
                                      </m:m>
                                    </m:e>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
                                          </m:e>
                                        </m:mr>
                                        <m:mr>
                                          <m:e>
                                            <m:r>
                                              <a:rPr lang="en-US" i="1">
                                                <a:latin typeface="Cambria Math" panose="02040503050406030204" pitchFamily="18" charset="0"/>
                                                <a:ea typeface="Cambria Math" panose="02040503050406030204" pitchFamily="18" charset="0"/>
                                              </a:rPr>
                                              <m:t>⋯</m:t>
                                            </m:r>
                                          </m:e>
                                        </m:mr>
                                      </m:m>
                                    </m:e>
                                  </m:mr>
                                </m:m>
                              </m:e>
                            </m:d>
                            <m:r>
                              <a:rPr lang="en-US" b="0" i="1" smtClean="0">
                                <a:latin typeface="Cambria Math" panose="02040503050406030204" pitchFamily="18" charset="0"/>
                                <a:ea typeface="Cambria Math" panose="02040503050406030204" pitchFamily="18" charset="0"/>
                              </a:rPr>
                              <m:t>∗</m:t>
                            </m:r>
                          </m:e>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i="1" smtClean="0">
                                                      <a:latin typeface="Cambria Math" panose="02040503050406030204" pitchFamily="18" charset="0"/>
                                                      <a:ea typeface="Cambria Math" panose="02040503050406030204" pitchFamily="18" charset="0"/>
                                                    </a:rPr>
                                                    <m:t>⋮</m:t>
                                                  </m:r>
                                                </m:e>
                                              </m:mr>
                                            </m:m>
                                          </m:e>
                                        </m:mr>
                                      </m:m>
                                    </m:e>
                                  </m:mr>
                                  <m:mr>
                                    <m:e>
                                      <m:r>
                                        <a:rPr lang="en-US" i="1">
                                          <a:latin typeface="Cambria Math" panose="02040503050406030204" pitchFamily="18" charset="0"/>
                                        </a:rPr>
                                        <m:t>1</m:t>
                                      </m:r>
                                    </m:e>
                                  </m:mr>
                                  <m:m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rPr>
                                                    <m:t>0</m:t>
                                                  </m:r>
                                                </m:e>
                                              </m:mr>
                                            </m:m>
                                          </m:e>
                                        </m:mr>
                                        <m:mr>
                                          <m:e>
                                            <m:r>
                                              <a:rPr lang="en-US" i="1">
                                                <a:latin typeface="Cambria Math" panose="02040503050406030204" pitchFamily="18" charset="0"/>
                                              </a:rPr>
                                              <m:t>0</m:t>
                                            </m:r>
                                          </m:e>
                                        </m:mr>
                                      </m:m>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4914,2</m:t>
                                                </m:r>
                                              </m:sub>
                                            </m:sSub>
                                          </m:e>
                                        </m:mr>
                                      </m:m>
                                    </m:e>
                                  </m:mr>
                                  <m:mr>
                                    <m:e>
                                      <m:r>
                                        <a:rPr lang="en-US" i="1">
                                          <a:latin typeface="Cambria Math" panose="02040503050406030204" pitchFamily="18" charset="0"/>
                                        </a:rPr>
                                        <m:t>⋮</m:t>
                                      </m:r>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sub>
                                            </m:sSub>
                                          </m:e>
                                        </m:mr>
                                      </m:m>
                                    </m:e>
                                  </m:mr>
                                </m:m>
                              </m:e>
                            </m:d>
                          </m:e>
                        </m:mr>
                      </m:m>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62188E5D-02D9-0847-86E4-3EF7ACA306BE}"/>
              </a:ext>
            </a:extLst>
          </p:cNvPr>
          <p:cNvGrpSpPr/>
          <p:nvPr/>
        </p:nvGrpSpPr>
        <p:grpSpPr>
          <a:xfrm>
            <a:off x="2268278" y="2562447"/>
            <a:ext cx="2899145" cy="1478478"/>
            <a:chOff x="2268278" y="2562447"/>
            <a:chExt cx="2899145" cy="1478478"/>
          </a:xfrm>
        </p:grpSpPr>
        <p:cxnSp>
          <p:nvCxnSpPr>
            <p:cNvPr id="6" name="Straight Arrow Connector 5">
              <a:extLst>
                <a:ext uri="{FF2B5EF4-FFF2-40B4-BE49-F238E27FC236}">
                  <a16:creationId xmlns:a16="http://schemas.microsoft.com/office/drawing/2014/main" id="{134C8135-E9F7-0244-A8CA-3D3500CAF28C}"/>
                </a:ext>
              </a:extLst>
            </p:cNvPr>
            <p:cNvCxnSpPr/>
            <p:nvPr/>
          </p:nvCxnSpPr>
          <p:spPr>
            <a:xfrm>
              <a:off x="3487479" y="3763926"/>
              <a:ext cx="167994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EC3BD55-4339-D949-9CE3-8D0FE921C562}"/>
                </a:ext>
              </a:extLst>
            </p:cNvPr>
            <p:cNvCxnSpPr>
              <a:cxnSpLocks/>
            </p:cNvCxnSpPr>
            <p:nvPr/>
          </p:nvCxnSpPr>
          <p:spPr>
            <a:xfrm>
              <a:off x="3225209" y="2562447"/>
              <a:ext cx="0" cy="10561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49605C2-C15A-B049-861D-5A188D548155}"/>
                </a:ext>
              </a:extLst>
            </p:cNvPr>
            <p:cNvSpPr txBox="1"/>
            <p:nvPr/>
          </p:nvSpPr>
          <p:spPr>
            <a:xfrm>
              <a:off x="3806455" y="3763926"/>
              <a:ext cx="1041991" cy="276999"/>
            </a:xfrm>
            <a:prstGeom prst="rect">
              <a:avLst/>
            </a:prstGeom>
            <a:noFill/>
          </p:spPr>
          <p:txBody>
            <a:bodyPr wrap="square" rtlCol="0">
              <a:spAutoFit/>
            </a:bodyPr>
            <a:lstStyle/>
            <a:p>
              <a:r>
                <a:rPr lang="en-US" sz="1200" dirty="0"/>
                <a:t>Corpus size</a:t>
              </a:r>
            </a:p>
          </p:txBody>
        </p:sp>
        <p:sp>
          <p:nvSpPr>
            <p:cNvPr id="18" name="TextBox 17">
              <a:extLst>
                <a:ext uri="{FF2B5EF4-FFF2-40B4-BE49-F238E27FC236}">
                  <a16:creationId xmlns:a16="http://schemas.microsoft.com/office/drawing/2014/main" id="{2D01C527-20BC-1440-A0DE-9D019B081732}"/>
                </a:ext>
              </a:extLst>
            </p:cNvPr>
            <p:cNvSpPr txBox="1"/>
            <p:nvPr/>
          </p:nvSpPr>
          <p:spPr>
            <a:xfrm>
              <a:off x="2268278" y="2952031"/>
              <a:ext cx="1041991" cy="276999"/>
            </a:xfrm>
            <a:prstGeom prst="rect">
              <a:avLst/>
            </a:prstGeom>
            <a:noFill/>
          </p:spPr>
          <p:txBody>
            <a:bodyPr wrap="square" rtlCol="0">
              <a:spAutoFit/>
            </a:bodyPr>
            <a:lstStyle/>
            <a:p>
              <a:r>
                <a:rPr lang="en-US" sz="1200" dirty="0"/>
                <a:t>Feature size</a:t>
              </a:r>
            </a:p>
          </p:txBody>
        </p:sp>
      </p:grpSp>
    </p:spTree>
    <p:extLst>
      <p:ext uri="{BB962C8B-B14F-4D97-AF65-F5344CB8AC3E}">
        <p14:creationId xmlns:p14="http://schemas.microsoft.com/office/powerpoint/2010/main" val="263834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I want to drink orange ---------.</a:t>
                </a:r>
              </a:p>
              <a:p>
                <a:endParaRPr lang="en-US" dirty="0"/>
              </a:p>
              <a:p>
                <a:pPr marL="0" indent="0">
                  <a:buNone/>
                </a:pPr>
                <a14:m>
                  <m:oMathPara xmlns:m="http://schemas.openxmlformats.org/officeDocument/2006/math">
                    <m:oMathParaPr>
                      <m:jc m:val="left"/>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            </m:t>
                                              </m:r>
                                            </m:e>
                                            <m:e>
                                              <m:r>
                                                <a:rPr lang="en-US" i="1" smtClean="0">
                                                  <a:latin typeface="Cambria Math" panose="02040503050406030204" pitchFamily="18" charset="0"/>
                                                  <a:ea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4343</m:t>
                                                  </m:r>
                                                </m:sub>
                                              </m:sSub>
                                            </m:e>
                                          </m:mr>
                                        </m:m>
                                      </m:e>
                                    </m:mr>
                                    <m:m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𝑤</m:t>
                                              </m:r>
                                              <m:r>
                                                <a:rPr lang="en-US" b="0" i="1" smtClean="0">
                                                  <a:latin typeface="Cambria Math" panose="02040503050406030204" pitchFamily="18" charset="0"/>
                                                </a:rPr>
                                                <m:t>𝑎𝑛𝑡</m:t>
                                              </m:r>
                                              <m:r>
                                                <a:rPr lang="en-US" b="0" i="1" smtClean="0">
                                                  <a:latin typeface="Cambria Math" panose="02040503050406030204" pitchFamily="18" charset="0"/>
                                                </a:rPr>
                                                <m:t>    </m:t>
                                              </m:r>
                                            </m:e>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9665</m:t>
                                                  </m:r>
                                                </m:sub>
                                              </m:sSub>
                                            </m:e>
                                          </m:mr>
                                        </m:m>
                                      </m:e>
                                    </m:mr>
                                  </m:m>
                                </m:e>
                              </m:mr>
                              <m:m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𝑡</m:t>
                                        </m:r>
                                        <m:r>
                                          <a:rPr lang="en-US" b="0" i="1" smtClean="0">
                                            <a:latin typeface="Cambria Math" panose="02040503050406030204" pitchFamily="18" charset="0"/>
                                          </a:rPr>
                                          <m:t>𝑜</m:t>
                                        </m:r>
                                        <m:r>
                                          <a:rPr lang="en-US" b="0" i="1" smtClean="0">
                                            <a:latin typeface="Cambria Math" panose="02040503050406030204" pitchFamily="18" charset="0"/>
                                          </a:rPr>
                                          <m:t>           </m:t>
                                        </m:r>
                                      </m:e>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6754</m:t>
                                            </m:r>
                                          </m:sub>
                                        </m:sSub>
                                      </m:e>
                                    </m:mr>
                                  </m:m>
                                </m:e>
                              </m:mr>
                              <m:mr>
                                <m:e>
                                  <m:m>
                                    <m:mPr>
                                      <m:mcs>
                                        <m:mc>
                                          <m:mcPr>
                                            <m:count m:val="1"/>
                                            <m:mcJc m:val="center"/>
                                          </m:mcPr>
                                        </m:mc>
                                      </m:mcs>
                                      <m:ctrlPr>
                                        <a:rPr lang="en-US" i="1" smtClean="0">
                                          <a:latin typeface="Cambria Math" panose="02040503050406030204" pitchFamily="18" charset="0"/>
                                        </a:rPr>
                                      </m:ctrlPr>
                                    </m:mPr>
                                    <m:m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𝑑</m:t>
                                              </m:r>
                                              <m:r>
                                                <a:rPr lang="en-US" b="0" i="1" smtClean="0">
                                                  <a:latin typeface="Cambria Math" panose="02040503050406030204" pitchFamily="18" charset="0"/>
                                                </a:rPr>
                                                <m:t>𝑟𝑖𝑛𝑘</m:t>
                                              </m:r>
                                              <m:r>
                                                <a:rPr lang="en-US" b="0" i="1" smtClean="0">
                                                  <a:latin typeface="Cambria Math" panose="02040503050406030204" pitchFamily="18" charset="0"/>
                                                </a:rPr>
                                                <m:t>    </m:t>
                                              </m:r>
                                            </m:e>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2356</m:t>
                                                  </m:r>
                                                </m:sub>
                                              </m:sSub>
                                            </m:e>
                                          </m:mr>
                                        </m:m>
                                      </m:e>
                                    </m:mr>
                                    <m:m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𝑜</m:t>
                                              </m:r>
                                              <m:r>
                                                <a:rPr lang="en-US" b="0" i="1" smtClean="0">
                                                  <a:latin typeface="Cambria Math" panose="02040503050406030204" pitchFamily="18" charset="0"/>
                                                </a:rPr>
                                                <m:t>𝑟𝑎𝑛𝑔𝑒</m:t>
                                              </m:r>
                                              <m:r>
                                                <a:rPr lang="en-US" b="0" i="1" smtClean="0">
                                                  <a:latin typeface="Cambria Math" panose="02040503050406030204" pitchFamily="18" charset="0"/>
                                                </a:rPr>
                                                <m:t>  </m:t>
                                              </m:r>
                                            </m:e>
                                            <m:e>
                                              <m:r>
                                                <a:rPr lang="en-US" i="1" smtClean="0">
                                                  <a:latin typeface="Cambria Math" panose="02040503050406030204" pitchFamily="18" charset="0"/>
                                                  <a:ea typeface="Cambria Math" panose="02040503050406030204" pitchFamily="18" charset="0"/>
                                                </a:rPr>
                                                <m:t>→</m:t>
                                              </m:r>
                                            </m:e>
                                            <m:e>
                                              <m:sSub>
                                                <m:sSubPr>
                                                  <m:ctrlPr>
                                                    <a:rPr lang="en-US" i="1" smtClean="0">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0734</m:t>
                                                  </m:r>
                                                </m:sub>
                                              </m:sSub>
                                            </m:e>
                                          </m:mr>
                                        </m:m>
                                      </m:e>
                                    </m:mr>
                                  </m:m>
                                </m:e>
                              </m:mr>
                            </m:m>
                          </m:e>
                          <m:e>
                            <m:m>
                              <m:mPr>
                                <m:mcs>
                                  <m:mc>
                                    <m:mcPr>
                                      <m:count m:val="3"/>
                                      <m:mcJc m:val="center"/>
                                    </m:mcPr>
                                  </m:mc>
                                </m:mcs>
                                <m:ctrlPr>
                                  <a:rPr lang="en-US" i="1" smtClean="0">
                                    <a:latin typeface="Cambria Math" panose="02040503050406030204" pitchFamily="18" charset="0"/>
                                  </a:rPr>
                                </m:ctrlPr>
                              </m:mPr>
                              <m:mr>
                                <m:e/>
                                <m:e/>
                                <m:e/>
                              </m:mr>
                            </m:m>
                          </m:e>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4343</m:t>
                                                  </m:r>
                                                </m:sub>
                                              </m:sSub>
                                            </m:e>
                                          </m:mr>
                                        </m:m>
                                      </m:e>
                                    </m:mr>
                                    <m:mr>
                                      <m:e>
                                        <m:m>
                                          <m:mPr>
                                            <m:mcs>
                                              <m:mc>
                                                <m:mcPr>
                                                  <m:count m:val="2"/>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9665</m:t>
                                                  </m:r>
                                                </m:sub>
                                              </m:sSub>
                                            </m:e>
                                          </m:mr>
                                        </m:m>
                                      </m:e>
                                    </m:mr>
                                  </m:m>
                                </m:e>
                              </m:mr>
                              <m:mr>
                                <m:e>
                                  <m:m>
                                    <m:mPr>
                                      <m:mcs>
                                        <m:mc>
                                          <m:mcPr>
                                            <m:count m:val="2"/>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6754</m:t>
                                            </m:r>
                                          </m:sub>
                                        </m:sSub>
                                      </m:e>
                                    </m:mr>
                                  </m:m>
                                </m:e>
                              </m:mr>
                              <m:mr>
                                <m:e>
                                  <m:m>
                                    <m:mPr>
                                      <m:mcs>
                                        <m:mc>
                                          <m:mcPr>
                                            <m:count m:val="1"/>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2356</m:t>
                                                  </m:r>
                                                </m:sub>
                                              </m:sSub>
                                            </m:e>
                                          </m:mr>
                                        </m:m>
                                      </m:e>
                                    </m:mr>
                                    <m:mr>
                                      <m:e>
                                        <m:m>
                                          <m:mPr>
                                            <m:mcs>
                                              <m:mc>
                                                <m:mcPr>
                                                  <m:count m:val="2"/>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0734</m:t>
                                                  </m:r>
                                                </m:sub>
                                              </m:sSub>
                                            </m:e>
                                          </m:mr>
                                        </m:m>
                                      </m:e>
                                    </m:mr>
                                  </m:m>
                                </m:e>
                              </m:mr>
                            </m:m>
                          </m:e>
                        </m:mr>
                      </m:m>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12BD8E4A-36CA-0342-A56F-7DC040004CE0}"/>
              </a:ext>
            </a:extLst>
          </p:cNvPr>
          <p:cNvGrpSpPr/>
          <p:nvPr/>
        </p:nvGrpSpPr>
        <p:grpSpPr>
          <a:xfrm>
            <a:off x="3578293" y="2083981"/>
            <a:ext cx="3498869" cy="1180214"/>
            <a:chOff x="3578293" y="2083981"/>
            <a:chExt cx="3498869" cy="1180214"/>
          </a:xfrm>
        </p:grpSpPr>
        <p:sp>
          <p:nvSpPr>
            <p:cNvPr id="7" name="Rounded Rectangle 6">
              <a:extLst>
                <a:ext uri="{FF2B5EF4-FFF2-40B4-BE49-F238E27FC236}">
                  <a16:creationId xmlns:a16="http://schemas.microsoft.com/office/drawing/2014/main" id="{6C19E667-62FD-8F4C-B70F-6F9A4729F4FF}"/>
                </a:ext>
              </a:extLst>
            </p:cNvPr>
            <p:cNvSpPr/>
            <p:nvPr/>
          </p:nvSpPr>
          <p:spPr>
            <a:xfrm>
              <a:off x="3668233" y="2083981"/>
              <a:ext cx="1127051" cy="1180214"/>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7AB70CA-6033-F944-92D1-86CA0F38894B}"/>
                </a:ext>
              </a:extLst>
            </p:cNvPr>
            <p:cNvSpPr txBox="1"/>
            <p:nvPr/>
          </p:nvSpPr>
          <p:spPr>
            <a:xfrm>
              <a:off x="3578293" y="2353456"/>
              <a:ext cx="1383452" cy="646331"/>
            </a:xfrm>
            <a:prstGeom prst="rect">
              <a:avLst/>
            </a:prstGeom>
            <a:noFill/>
          </p:spPr>
          <p:txBody>
            <a:bodyPr wrap="square" rtlCol="0">
              <a:spAutoFit/>
            </a:bodyPr>
            <a:lstStyle/>
            <a:p>
              <a:pPr algn="ctr"/>
              <a:r>
                <a:rPr lang="en-US" dirty="0"/>
                <a:t>Embedding Matrix</a:t>
              </a:r>
            </a:p>
          </p:txBody>
        </p:sp>
        <p:sp>
          <p:nvSpPr>
            <p:cNvPr id="11" name="Rounded Rectangle 10">
              <a:extLst>
                <a:ext uri="{FF2B5EF4-FFF2-40B4-BE49-F238E27FC236}">
                  <a16:creationId xmlns:a16="http://schemas.microsoft.com/office/drawing/2014/main" id="{575D3F5C-B939-7443-914E-22C9E45F8E16}"/>
                </a:ext>
              </a:extLst>
            </p:cNvPr>
            <p:cNvSpPr/>
            <p:nvPr/>
          </p:nvSpPr>
          <p:spPr>
            <a:xfrm>
              <a:off x="6252705" y="2218718"/>
              <a:ext cx="493772" cy="910739"/>
            </a:xfrm>
            <a:prstGeom prst="roundRect">
              <a:avLst/>
            </a:prstGeom>
            <a:solidFill>
              <a:schemeClr val="bg2">
                <a:lumMod val="90000"/>
              </a:schemeClr>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7F30044-0386-2942-9FFA-C912C96D8895}"/>
                </a:ext>
              </a:extLst>
            </p:cNvPr>
            <p:cNvCxnSpPr/>
            <p:nvPr/>
          </p:nvCxnSpPr>
          <p:spPr>
            <a:xfrm>
              <a:off x="5846163" y="2218718"/>
              <a:ext cx="466501" cy="269649"/>
            </a:xfrm>
            <a:prstGeom prst="straightConnector1">
              <a:avLst/>
            </a:prstGeom>
            <a:ln w="1270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DDF4F5B-64C3-E94A-8603-358892471355}"/>
                </a:ext>
              </a:extLst>
            </p:cNvPr>
            <p:cNvCxnSpPr>
              <a:cxnSpLocks/>
            </p:cNvCxnSpPr>
            <p:nvPr/>
          </p:nvCxnSpPr>
          <p:spPr>
            <a:xfrm flipV="1">
              <a:off x="5877949" y="2897387"/>
              <a:ext cx="434715" cy="282965"/>
            </a:xfrm>
            <a:prstGeom prst="straightConnector1">
              <a:avLst/>
            </a:prstGeom>
            <a:ln w="1270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014A1BE-F791-7546-AEB2-427188879ACC}"/>
                </a:ext>
              </a:extLst>
            </p:cNvPr>
            <p:cNvCxnSpPr>
              <a:cxnSpLocks/>
            </p:cNvCxnSpPr>
            <p:nvPr/>
          </p:nvCxnSpPr>
          <p:spPr>
            <a:xfrm>
              <a:off x="5846163" y="2719057"/>
              <a:ext cx="466501" cy="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80A44AC-1390-2B40-B49B-46B5FCC0F5C9}"/>
                </a:ext>
              </a:extLst>
            </p:cNvPr>
            <p:cNvCxnSpPr>
              <a:cxnSpLocks/>
            </p:cNvCxnSpPr>
            <p:nvPr/>
          </p:nvCxnSpPr>
          <p:spPr>
            <a:xfrm>
              <a:off x="5846163" y="2488367"/>
              <a:ext cx="466502" cy="18572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568342B-4C64-A149-BE78-0DBFBC88075F}"/>
                </a:ext>
              </a:extLst>
            </p:cNvPr>
            <p:cNvCxnSpPr/>
            <p:nvPr/>
          </p:nvCxnSpPr>
          <p:spPr>
            <a:xfrm flipV="1">
              <a:off x="5846163" y="2719057"/>
              <a:ext cx="466501" cy="28073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9BAD672-B477-7C45-A365-03FC6450E7CF}"/>
                </a:ext>
              </a:extLst>
            </p:cNvPr>
            <p:cNvCxnSpPr>
              <a:cxnSpLocks/>
            </p:cNvCxnSpPr>
            <p:nvPr/>
          </p:nvCxnSpPr>
          <p:spPr>
            <a:xfrm flipV="1">
              <a:off x="6781638" y="2724894"/>
              <a:ext cx="295524" cy="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7" name="Rounded Rectangle 36">
            <a:extLst>
              <a:ext uri="{FF2B5EF4-FFF2-40B4-BE49-F238E27FC236}">
                <a16:creationId xmlns:a16="http://schemas.microsoft.com/office/drawing/2014/main" id="{87D5E042-FE5C-D144-B5B6-C1BC4E0EE058}"/>
              </a:ext>
            </a:extLst>
          </p:cNvPr>
          <p:cNvSpPr/>
          <p:nvPr/>
        </p:nvSpPr>
        <p:spPr>
          <a:xfrm>
            <a:off x="7137122" y="2250489"/>
            <a:ext cx="493772" cy="910739"/>
          </a:xfrm>
          <a:prstGeom prst="roundRect">
            <a:avLst/>
          </a:prstGeom>
          <a:solidFill>
            <a:schemeClr val="bg2">
              <a:lumMod val="90000"/>
            </a:schemeClr>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33AF6CE-9C69-3A4B-A697-20194EE8CDBC}"/>
              </a:ext>
            </a:extLst>
          </p:cNvPr>
          <p:cNvSpPr txBox="1"/>
          <p:nvPr/>
        </p:nvSpPr>
        <p:spPr>
          <a:xfrm>
            <a:off x="6194310" y="2444248"/>
            <a:ext cx="923053" cy="523220"/>
          </a:xfrm>
          <a:prstGeom prst="rect">
            <a:avLst/>
          </a:prstGeom>
          <a:noFill/>
        </p:spPr>
        <p:txBody>
          <a:bodyPr wrap="square" rtlCol="0">
            <a:spAutoFit/>
          </a:bodyPr>
          <a:lstStyle/>
          <a:p>
            <a:r>
              <a:rPr lang="en-US" sz="1400" dirty="0"/>
              <a:t>Neural network</a:t>
            </a:r>
          </a:p>
        </p:txBody>
      </p:sp>
      <p:sp>
        <p:nvSpPr>
          <p:cNvPr id="39" name="TextBox 38">
            <a:extLst>
              <a:ext uri="{FF2B5EF4-FFF2-40B4-BE49-F238E27FC236}">
                <a16:creationId xmlns:a16="http://schemas.microsoft.com/office/drawing/2014/main" id="{DFE318B4-A8D8-914E-A450-3C70DFDFE854}"/>
              </a:ext>
            </a:extLst>
          </p:cNvPr>
          <p:cNvSpPr txBox="1"/>
          <p:nvPr/>
        </p:nvSpPr>
        <p:spPr>
          <a:xfrm>
            <a:off x="7144548" y="2457447"/>
            <a:ext cx="592061" cy="523220"/>
          </a:xfrm>
          <a:prstGeom prst="rect">
            <a:avLst/>
          </a:prstGeom>
          <a:noFill/>
        </p:spPr>
        <p:txBody>
          <a:bodyPr wrap="square" rtlCol="0">
            <a:spAutoFit/>
          </a:bodyPr>
          <a:lstStyle/>
          <a:p>
            <a:r>
              <a:rPr lang="en-US" sz="1400" dirty="0" err="1"/>
              <a:t>Softmax</a:t>
            </a:r>
            <a:endParaRPr lang="en-US" sz="1400" dirty="0"/>
          </a:p>
        </p:txBody>
      </p:sp>
      <p:cxnSp>
        <p:nvCxnSpPr>
          <p:cNvPr id="40" name="Straight Arrow Connector 39">
            <a:extLst>
              <a:ext uri="{FF2B5EF4-FFF2-40B4-BE49-F238E27FC236}">
                <a16:creationId xmlns:a16="http://schemas.microsoft.com/office/drawing/2014/main" id="{13C781C0-4FDE-214B-B079-ADCFF5EDD98E}"/>
              </a:ext>
            </a:extLst>
          </p:cNvPr>
          <p:cNvCxnSpPr>
            <a:cxnSpLocks/>
          </p:cNvCxnSpPr>
          <p:nvPr/>
        </p:nvCxnSpPr>
        <p:spPr>
          <a:xfrm flipV="1">
            <a:off x="7666055" y="2727828"/>
            <a:ext cx="295524" cy="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286DDD19-7506-3E41-92EB-4F54054DFEC5}"/>
              </a:ext>
            </a:extLst>
          </p:cNvPr>
          <p:cNvSpPr/>
          <p:nvPr/>
        </p:nvSpPr>
        <p:spPr>
          <a:xfrm>
            <a:off x="7994798" y="2263687"/>
            <a:ext cx="1001053" cy="910739"/>
          </a:xfrm>
          <a:prstGeom prst="roundRect">
            <a:avLst/>
          </a:prstGeom>
          <a:solidFill>
            <a:schemeClr val="bg2">
              <a:lumMod val="90000"/>
            </a:schemeClr>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4B82AB8-1A83-664E-9EFD-B459DC75430A}"/>
              </a:ext>
            </a:extLst>
          </p:cNvPr>
          <p:cNvSpPr txBox="1"/>
          <p:nvPr/>
        </p:nvSpPr>
        <p:spPr>
          <a:xfrm>
            <a:off x="7985701" y="2488367"/>
            <a:ext cx="1077420" cy="523220"/>
          </a:xfrm>
          <a:prstGeom prst="rect">
            <a:avLst/>
          </a:prstGeom>
          <a:noFill/>
        </p:spPr>
        <p:txBody>
          <a:bodyPr wrap="square" rtlCol="0">
            <a:spAutoFit/>
          </a:bodyPr>
          <a:lstStyle/>
          <a:p>
            <a:r>
              <a:rPr lang="en-US" sz="1400" dirty="0"/>
              <a:t>Loss Calculation</a:t>
            </a:r>
          </a:p>
        </p:txBody>
      </p:sp>
      <p:sp>
        <p:nvSpPr>
          <p:cNvPr id="46" name="TextBox 45">
            <a:extLst>
              <a:ext uri="{FF2B5EF4-FFF2-40B4-BE49-F238E27FC236}">
                <a16:creationId xmlns:a16="http://schemas.microsoft.com/office/drawing/2014/main" id="{3D0E879D-680A-8E41-8FC0-2DFEE38F69A1}"/>
              </a:ext>
            </a:extLst>
          </p:cNvPr>
          <p:cNvSpPr txBox="1"/>
          <p:nvPr/>
        </p:nvSpPr>
        <p:spPr>
          <a:xfrm>
            <a:off x="6165027" y="3192998"/>
            <a:ext cx="923053" cy="369332"/>
          </a:xfrm>
          <a:prstGeom prst="rect">
            <a:avLst/>
          </a:prstGeom>
          <a:noFill/>
        </p:spPr>
        <p:txBody>
          <a:bodyPr wrap="square" rtlCol="0">
            <a:spAutoFit/>
          </a:bodyPr>
          <a:lstStyle/>
          <a:p>
            <a:r>
              <a:rPr lang="en-US" dirty="0"/>
              <a:t>W1,b1</a:t>
            </a:r>
          </a:p>
        </p:txBody>
      </p:sp>
    </p:spTree>
    <p:extLst>
      <p:ext uri="{BB962C8B-B14F-4D97-AF65-F5344CB8AC3E}">
        <p14:creationId xmlns:p14="http://schemas.microsoft.com/office/powerpoint/2010/main" val="912126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Global vector words representation</a:t>
            </a:r>
          </a:p>
        </p:txBody>
      </p:sp>
      <p:sp>
        <p:nvSpPr>
          <p:cNvPr id="3" name="Content Placeholder 2"/>
          <p:cNvSpPr>
            <a:spLocks noGrp="1"/>
          </p:cNvSpPr>
          <p:nvPr>
            <p:ph idx="1"/>
          </p:nvPr>
        </p:nvSpPr>
        <p:spPr/>
        <p:txBody>
          <a:bodyPr>
            <a:normAutofit/>
          </a:bodyPr>
          <a:lstStyle/>
          <a:p>
            <a:pPr marL="0" indent="0">
              <a:buNone/>
            </a:pPr>
            <a:r>
              <a:rPr lang="en-US" b="1" dirty="0"/>
              <a:t>Problem:</a:t>
            </a:r>
          </a:p>
          <a:p>
            <a:pPr marL="0" indent="0">
              <a:buNone/>
            </a:pPr>
            <a:r>
              <a:rPr lang="en-US" dirty="0"/>
              <a:t>More computationally efficient (soft max is computationally difficult)</a:t>
            </a:r>
          </a:p>
          <a:p>
            <a:pPr marL="0" indent="0">
              <a:buNone/>
            </a:pPr>
            <a:endParaRPr lang="en-US" dirty="0"/>
          </a:p>
          <a:p>
            <a:pPr marL="0" indent="0">
              <a:buNone/>
            </a:pPr>
            <a:r>
              <a:rPr lang="en-US" b="1" dirty="0"/>
              <a:t>Idea:</a:t>
            </a:r>
            <a:endParaRPr lang="en-IN" b="1" dirty="0"/>
          </a:p>
          <a:p>
            <a:pPr marL="0" indent="0">
              <a:buNone/>
            </a:pPr>
            <a:r>
              <a:rPr lang="en-IN" dirty="0"/>
              <a:t>Uses ratios of co-occurrence probabilities, rather than the co-occurrence probabilities themselves</a:t>
            </a:r>
          </a:p>
          <a:p>
            <a:pPr marL="0" indent="0">
              <a:buNone/>
            </a:pPr>
            <a:endParaRPr lang="en-US" dirty="0"/>
          </a:p>
          <a:p>
            <a:pPr marL="0" indent="0">
              <a:buNone/>
            </a:pPr>
            <a:r>
              <a:rPr lang="en-US" dirty="0"/>
              <a:t>Two major method in this domain are:</a:t>
            </a:r>
          </a:p>
          <a:p>
            <a:pPr marL="0" indent="0">
              <a:buNone/>
            </a:pPr>
            <a:endParaRPr lang="en-US" dirty="0"/>
          </a:p>
          <a:p>
            <a:pPr marL="0" indent="0">
              <a:buNone/>
            </a:pPr>
            <a:r>
              <a:rPr lang="en-US" dirty="0"/>
              <a:t>1-Global matrix factorization</a:t>
            </a:r>
          </a:p>
          <a:p>
            <a:pPr marL="0" indent="0">
              <a:buNone/>
            </a:pPr>
            <a:r>
              <a:rPr lang="en-US" dirty="0"/>
              <a:t>2-Local context window methods</a:t>
            </a:r>
          </a:p>
          <a:p>
            <a:pPr marL="0" indent="0">
              <a:buNone/>
            </a:pPr>
            <a:endParaRPr lang="en-US" dirty="0"/>
          </a:p>
        </p:txBody>
      </p:sp>
    </p:spTree>
    <p:extLst>
      <p:ext uri="{BB962C8B-B14F-4D97-AF65-F5344CB8AC3E}">
        <p14:creationId xmlns:p14="http://schemas.microsoft.com/office/powerpoint/2010/main" val="3926762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Global vector words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Definitions:</a:t>
                </a:r>
              </a:p>
              <a:p>
                <a:pPr marL="0" indent="0">
                  <a:buNone/>
                </a:pPr>
                <a:endParaRPr lang="en-US" dirty="0"/>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oMath>
                </a14:m>
                <a:r>
                  <a:rPr lang="en-US" dirty="0"/>
                  <a:t>:		Number of times word </a:t>
                </a:r>
                <a:r>
                  <a:rPr lang="en-US" i="1" dirty="0"/>
                  <a:t>j</a:t>
                </a:r>
                <a:r>
                  <a:rPr lang="en-US" dirty="0"/>
                  <a:t> occurs in context of word </a:t>
                </a:r>
                <a:r>
                  <a:rPr lang="en-US" i="1" dirty="0"/>
                  <a:t>i</a:t>
                </a:r>
              </a:p>
              <a:p>
                <a:pPr marL="0" indent="0">
                  <a:buNone/>
                </a:pPr>
                <a:endParaRPr lang="en-US" i="1"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e>
                    </m:nary>
                  </m:oMath>
                </a14:m>
                <a:r>
                  <a:rPr lang="en-US" i="1" dirty="0"/>
                  <a:t>	</a:t>
                </a:r>
                <a:r>
                  <a:rPr lang="en-US" dirty="0"/>
                  <a:t>Number of the times any words appears in the context of </a:t>
                </a:r>
                <a:r>
                  <a:rPr lang="en-US" i="1" dirty="0"/>
                  <a:t>I</a:t>
                </a:r>
              </a:p>
              <a:p>
                <a:pPr marL="0" indent="0">
                  <a:buNone/>
                </a:pPr>
                <a:endParaRPr lang="en-US" i="1" dirty="0"/>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en>
                    </m:f>
                  </m:oMath>
                </a14:m>
                <a:r>
                  <a:rPr lang="en-US" i="1" dirty="0"/>
                  <a:t> 	</a:t>
                </a:r>
                <a:r>
                  <a:rPr lang="en-US" dirty="0"/>
                  <a:t>Probability that word </a:t>
                </a:r>
                <a:r>
                  <a:rPr lang="en-US" i="1" dirty="0"/>
                  <a:t>j</a:t>
                </a:r>
                <a:r>
                  <a:rPr lang="en-US" dirty="0"/>
                  <a:t> appear in the context of word </a:t>
                </a:r>
                <a:r>
                  <a:rPr lang="en-US" i="1" dirty="0" err="1"/>
                  <a:t>i</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176480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Co- occurrence probability </a:t>
            </a:r>
          </a:p>
        </p:txBody>
      </p:sp>
      <p:sp>
        <p:nvSpPr>
          <p:cNvPr id="3" name="Content Placeholder 2"/>
          <p:cNvSpPr>
            <a:spLocks noGrp="1"/>
          </p:cNvSpPr>
          <p:nvPr>
            <p:ph idx="1"/>
          </p:nvPr>
        </p:nvSpPr>
        <p:spPr/>
        <p:txBody>
          <a:bodyPr>
            <a:normAutofit fontScale="77500" lnSpcReduction="20000"/>
          </a:bodyPr>
          <a:lstStyle/>
          <a:p>
            <a:pPr marL="0" indent="0">
              <a:buNone/>
            </a:pPr>
            <a:r>
              <a:rPr lang="en-CA" dirty="0"/>
              <a:t>Selected co-occurrence probabilities from a 6 billion token corpus </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For words k related to </a:t>
            </a:r>
            <a:r>
              <a:rPr lang="en-US" dirty="0" err="1"/>
              <a:t>i</a:t>
            </a:r>
            <a:r>
              <a:rPr lang="en-US" dirty="0"/>
              <a:t> but not j </a:t>
            </a:r>
            <a:r>
              <a:rPr lang="en-US" dirty="0" err="1"/>
              <a:t>P</a:t>
            </a:r>
            <a:r>
              <a:rPr lang="en-US" baseline="-25000" dirty="0" err="1"/>
              <a:t>ik</a:t>
            </a:r>
            <a:r>
              <a:rPr lang="en-US" dirty="0"/>
              <a:t> /</a:t>
            </a:r>
            <a:r>
              <a:rPr lang="en-US" dirty="0" err="1"/>
              <a:t>P</a:t>
            </a:r>
            <a:r>
              <a:rPr lang="en-US" baseline="-25000" dirty="0" err="1"/>
              <a:t>jk</a:t>
            </a:r>
            <a:r>
              <a:rPr lang="en-US" baseline="-25000" dirty="0"/>
              <a:t>  </a:t>
            </a:r>
            <a:r>
              <a:rPr lang="en-US" dirty="0"/>
              <a:t> is very large</a:t>
            </a:r>
          </a:p>
          <a:p>
            <a:pPr marL="0" indent="0">
              <a:buNone/>
            </a:pPr>
            <a:r>
              <a:rPr lang="en-US" dirty="0"/>
              <a:t>For words k related to j but not </a:t>
            </a:r>
            <a:r>
              <a:rPr lang="en-US" dirty="0" err="1"/>
              <a:t>i</a:t>
            </a:r>
            <a:r>
              <a:rPr lang="en-US" dirty="0"/>
              <a:t> </a:t>
            </a:r>
            <a:r>
              <a:rPr lang="en-US" dirty="0" err="1"/>
              <a:t>P</a:t>
            </a:r>
            <a:r>
              <a:rPr lang="en-US" baseline="-25000" dirty="0" err="1"/>
              <a:t>ik</a:t>
            </a:r>
            <a:r>
              <a:rPr lang="en-US" dirty="0"/>
              <a:t> /</a:t>
            </a:r>
            <a:r>
              <a:rPr lang="en-US" dirty="0" err="1"/>
              <a:t>P</a:t>
            </a:r>
            <a:r>
              <a:rPr lang="en-US" baseline="-25000" dirty="0" err="1"/>
              <a:t>jk</a:t>
            </a:r>
            <a:r>
              <a:rPr lang="en-US" baseline="-25000" dirty="0"/>
              <a:t>  </a:t>
            </a:r>
            <a:r>
              <a:rPr lang="en-US" dirty="0"/>
              <a:t> is very small</a:t>
            </a:r>
          </a:p>
          <a:p>
            <a:pPr marL="0" indent="0">
              <a:buNone/>
            </a:pPr>
            <a:r>
              <a:rPr lang="en-US" dirty="0"/>
              <a:t>For word k related to </a:t>
            </a:r>
            <a:r>
              <a:rPr lang="en-US" dirty="0" err="1"/>
              <a:t>i,j</a:t>
            </a:r>
            <a:r>
              <a:rPr lang="en-US" dirty="0"/>
              <a:t> </a:t>
            </a:r>
            <a:r>
              <a:rPr lang="en-US" dirty="0" err="1"/>
              <a:t>P</a:t>
            </a:r>
            <a:r>
              <a:rPr lang="en-US" baseline="-25000" dirty="0" err="1"/>
              <a:t>ik</a:t>
            </a:r>
            <a:r>
              <a:rPr lang="en-US" dirty="0"/>
              <a:t> /</a:t>
            </a:r>
            <a:r>
              <a:rPr lang="en-US" dirty="0" err="1"/>
              <a:t>P</a:t>
            </a:r>
            <a:r>
              <a:rPr lang="en-US" baseline="-25000" dirty="0" err="1"/>
              <a:t>jk</a:t>
            </a:r>
            <a:r>
              <a:rPr lang="en-US" baseline="-25000" dirty="0"/>
              <a:t> </a:t>
            </a:r>
            <a:r>
              <a:rPr lang="en-US" dirty="0"/>
              <a:t>is close to 1</a:t>
            </a:r>
          </a:p>
          <a:p>
            <a:pPr marL="0" indent="0">
              <a:buNone/>
            </a:pPr>
            <a:endParaRPr lang="en-US" dirty="0"/>
          </a:p>
          <a:p>
            <a:pPr marL="0" indent="0">
              <a:buNone/>
            </a:pPr>
            <a:endParaRPr lang="en-US" dirty="0"/>
          </a:p>
          <a:p>
            <a:pPr marL="0" indent="0">
              <a:buNone/>
            </a:pPr>
            <a:r>
              <a:rPr lang="en-US" dirty="0"/>
              <a:t> </a:t>
            </a:r>
            <a:endParaRPr lang="en-US" i="1" dirty="0"/>
          </a:p>
        </p:txBody>
      </p:sp>
      <p:graphicFrame>
        <p:nvGraphicFramePr>
          <p:cNvPr id="4" name="Table 3">
            <a:extLst>
              <a:ext uri="{FF2B5EF4-FFF2-40B4-BE49-F238E27FC236}">
                <a16:creationId xmlns:a16="http://schemas.microsoft.com/office/drawing/2014/main" id="{E08400AC-016D-3E4E-A8ED-40F074498323}"/>
              </a:ext>
            </a:extLst>
          </p:cNvPr>
          <p:cNvGraphicFramePr>
            <a:graphicFrameLocks noGrp="1"/>
          </p:cNvGraphicFramePr>
          <p:nvPr>
            <p:extLst>
              <p:ext uri="{D42A27DB-BD31-4B8C-83A1-F6EECF244321}">
                <p14:modId xmlns:p14="http://schemas.microsoft.com/office/powerpoint/2010/main" val="2613602773"/>
              </p:ext>
            </p:extLst>
          </p:nvPr>
        </p:nvGraphicFramePr>
        <p:xfrm>
          <a:off x="2231893" y="1629604"/>
          <a:ext cx="5748668" cy="1194246"/>
        </p:xfrm>
        <a:graphic>
          <a:graphicData uri="http://schemas.openxmlformats.org/drawingml/2006/table">
            <a:tbl>
              <a:tblPr firstRow="1" bandRow="1">
                <a:tableStyleId>{5C22544A-7EE6-4342-B048-85BDC9FD1C3A}</a:tableStyleId>
              </a:tblPr>
              <a:tblGrid>
                <a:gridCol w="2082221">
                  <a:extLst>
                    <a:ext uri="{9D8B030D-6E8A-4147-A177-3AD203B41FA5}">
                      <a16:colId xmlns:a16="http://schemas.microsoft.com/office/drawing/2014/main" val="2846273645"/>
                    </a:ext>
                  </a:extLst>
                </a:gridCol>
                <a:gridCol w="1052809">
                  <a:extLst>
                    <a:ext uri="{9D8B030D-6E8A-4147-A177-3AD203B41FA5}">
                      <a16:colId xmlns:a16="http://schemas.microsoft.com/office/drawing/2014/main" val="1875382099"/>
                    </a:ext>
                  </a:extLst>
                </a:gridCol>
                <a:gridCol w="802140">
                  <a:extLst>
                    <a:ext uri="{9D8B030D-6E8A-4147-A177-3AD203B41FA5}">
                      <a16:colId xmlns:a16="http://schemas.microsoft.com/office/drawing/2014/main" val="22745033"/>
                    </a:ext>
                  </a:extLst>
                </a:gridCol>
                <a:gridCol w="902407">
                  <a:extLst>
                    <a:ext uri="{9D8B030D-6E8A-4147-A177-3AD203B41FA5}">
                      <a16:colId xmlns:a16="http://schemas.microsoft.com/office/drawing/2014/main" val="1116881849"/>
                    </a:ext>
                  </a:extLst>
                </a:gridCol>
                <a:gridCol w="909091">
                  <a:extLst>
                    <a:ext uri="{9D8B030D-6E8A-4147-A177-3AD203B41FA5}">
                      <a16:colId xmlns:a16="http://schemas.microsoft.com/office/drawing/2014/main" val="2764441427"/>
                    </a:ext>
                  </a:extLst>
                </a:gridCol>
              </a:tblGrid>
              <a:tr h="347857">
                <a:tc>
                  <a:txBody>
                    <a:bodyPr/>
                    <a:lstStyle/>
                    <a:p>
                      <a:pPr algn="ctr"/>
                      <a:r>
                        <a:rPr lang="en-US" sz="1200" dirty="0"/>
                        <a:t>Probabilities and Ratios</a:t>
                      </a:r>
                    </a:p>
                  </a:txBody>
                  <a:tcPr/>
                </a:tc>
                <a:tc>
                  <a:txBody>
                    <a:bodyPr/>
                    <a:lstStyle/>
                    <a:p>
                      <a:pPr algn="ctr"/>
                      <a:r>
                        <a:rPr lang="en-US" sz="1200" dirty="0"/>
                        <a:t>k=solid</a:t>
                      </a:r>
                    </a:p>
                  </a:txBody>
                  <a:tcPr/>
                </a:tc>
                <a:tc>
                  <a:txBody>
                    <a:bodyPr/>
                    <a:lstStyle/>
                    <a:p>
                      <a:pPr algn="ctr"/>
                      <a:r>
                        <a:rPr lang="en-US" sz="1200" dirty="0"/>
                        <a:t>k=gas</a:t>
                      </a:r>
                    </a:p>
                  </a:txBody>
                  <a:tcPr/>
                </a:tc>
                <a:tc>
                  <a:txBody>
                    <a:bodyPr/>
                    <a:lstStyle/>
                    <a:p>
                      <a:pPr algn="ctr"/>
                      <a:r>
                        <a:rPr lang="en-US" sz="1200" dirty="0"/>
                        <a:t>k=water</a:t>
                      </a:r>
                    </a:p>
                  </a:txBody>
                  <a:tcPr/>
                </a:tc>
                <a:tc>
                  <a:txBody>
                    <a:bodyPr/>
                    <a:lstStyle/>
                    <a:p>
                      <a:pPr algn="ctr"/>
                      <a:r>
                        <a:rPr lang="en-US" sz="1200" dirty="0"/>
                        <a:t>k=fashion</a:t>
                      </a:r>
                    </a:p>
                  </a:txBody>
                  <a:tcPr/>
                </a:tc>
                <a:extLst>
                  <a:ext uri="{0D108BD9-81ED-4DB2-BD59-A6C34878D82A}">
                    <a16:rowId xmlns:a16="http://schemas.microsoft.com/office/drawing/2014/main" val="2103148566"/>
                  </a:ext>
                </a:extLst>
              </a:tr>
              <a:tr h="282834">
                <a:tc>
                  <a:txBody>
                    <a:bodyPr/>
                    <a:lstStyle/>
                    <a:p>
                      <a:pPr algn="l"/>
                      <a:r>
                        <a:rPr lang="en-US" sz="1200" dirty="0"/>
                        <a:t>P(</a:t>
                      </a:r>
                      <a:r>
                        <a:rPr lang="en-US" sz="1200" dirty="0" err="1"/>
                        <a:t>k|ice</a:t>
                      </a:r>
                      <a:r>
                        <a:rPr lang="en-US" sz="1200" dirty="0"/>
                        <a:t>)</a:t>
                      </a:r>
                    </a:p>
                  </a:txBody>
                  <a:tcPr/>
                </a:tc>
                <a:tc>
                  <a:txBody>
                    <a:bodyPr/>
                    <a:lstStyle/>
                    <a:p>
                      <a:pPr algn="ctr"/>
                      <a:r>
                        <a:rPr lang="en-US" sz="1200" dirty="0"/>
                        <a:t>1.9x10</a:t>
                      </a:r>
                      <a:r>
                        <a:rPr lang="en-US" sz="1200" baseline="30000" dirty="0"/>
                        <a:t>-4</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6.6x10</a:t>
                      </a:r>
                      <a:r>
                        <a:rPr lang="en-US" sz="1200" baseline="30000" dirty="0"/>
                        <a:t>-5</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3.0x10</a:t>
                      </a:r>
                      <a:r>
                        <a:rPr lang="en-US" sz="1200" baseline="30000" dirty="0"/>
                        <a:t>-3</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1.7x10</a:t>
                      </a:r>
                      <a:r>
                        <a:rPr lang="en-US" sz="1200" baseline="30000" dirty="0"/>
                        <a:t>-5</a:t>
                      </a:r>
                      <a:endParaRPr lang="en-US" sz="1200" dirty="0"/>
                    </a:p>
                  </a:txBody>
                  <a:tcPr/>
                </a:tc>
                <a:extLst>
                  <a:ext uri="{0D108BD9-81ED-4DB2-BD59-A6C34878D82A}">
                    <a16:rowId xmlns:a16="http://schemas.microsoft.com/office/drawing/2014/main" val="3612485424"/>
                  </a:ext>
                </a:extLst>
              </a:tr>
              <a:tr h="289235">
                <a:tc>
                  <a:txBody>
                    <a:bodyPr/>
                    <a:lstStyle/>
                    <a:p>
                      <a:pPr algn="l"/>
                      <a:r>
                        <a:rPr lang="en-US" sz="1200" dirty="0"/>
                        <a:t>P(</a:t>
                      </a:r>
                      <a:r>
                        <a:rPr lang="en-US" sz="1200" dirty="0" err="1"/>
                        <a:t>k|steam</a:t>
                      </a:r>
                      <a:r>
                        <a:rPr lang="en-US" sz="12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2.2x10</a:t>
                      </a:r>
                      <a:r>
                        <a:rPr lang="en-US" sz="1200" baseline="30000" dirty="0"/>
                        <a:t>-5</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7.8x10</a:t>
                      </a:r>
                      <a:r>
                        <a:rPr lang="en-US" sz="1200" baseline="30000" dirty="0"/>
                        <a:t>-4</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2.2x10</a:t>
                      </a:r>
                      <a:r>
                        <a:rPr lang="en-US" sz="1200" baseline="30000" dirty="0"/>
                        <a:t>-3</a:t>
                      </a:r>
                      <a:endParaRPr lang="en-US"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1.8x10</a:t>
                      </a:r>
                      <a:r>
                        <a:rPr lang="en-US" sz="1200" baseline="30000" dirty="0"/>
                        <a:t>-5</a:t>
                      </a:r>
                      <a:endParaRPr lang="en-US" sz="1200" dirty="0"/>
                    </a:p>
                  </a:txBody>
                  <a:tcPr/>
                </a:tc>
                <a:extLst>
                  <a:ext uri="{0D108BD9-81ED-4DB2-BD59-A6C34878D82A}">
                    <a16:rowId xmlns:a16="http://schemas.microsoft.com/office/drawing/2014/main" val="3740156746"/>
                  </a:ext>
                </a:extLst>
              </a:tr>
              <a:tr h="246833">
                <a:tc>
                  <a:txBody>
                    <a:bodyPr/>
                    <a:lstStyle/>
                    <a:p>
                      <a:pPr algn="l"/>
                      <a:r>
                        <a:rPr lang="en-US" sz="1200" dirty="0"/>
                        <a:t>P(</a:t>
                      </a:r>
                      <a:r>
                        <a:rPr lang="en-US" sz="1200" dirty="0" err="1"/>
                        <a:t>k|ice</a:t>
                      </a:r>
                      <a:r>
                        <a:rPr lang="en-US" sz="1200" dirty="0"/>
                        <a:t>)/P(</a:t>
                      </a:r>
                      <a:r>
                        <a:rPr lang="en-US" sz="1200" dirty="0" err="1"/>
                        <a:t>k|steam</a:t>
                      </a:r>
                      <a:r>
                        <a:rPr lang="en-US" sz="1200" dirty="0"/>
                        <a:t>)</a:t>
                      </a:r>
                    </a:p>
                  </a:txBody>
                  <a:tcPr/>
                </a:tc>
                <a:tc>
                  <a:txBody>
                    <a:bodyPr/>
                    <a:lstStyle/>
                    <a:p>
                      <a:pPr algn="ctr"/>
                      <a:r>
                        <a:rPr lang="en-US" sz="1200" dirty="0"/>
                        <a:t>8.9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8.5x10</a:t>
                      </a:r>
                      <a:r>
                        <a:rPr lang="en-US" sz="1200" baseline="30000" dirty="0"/>
                        <a:t>-2</a:t>
                      </a:r>
                      <a:endParaRPr lang="en-US" sz="1200" dirty="0"/>
                    </a:p>
                  </a:txBody>
                  <a:tcPr/>
                </a:tc>
                <a:tc>
                  <a:txBody>
                    <a:bodyPr/>
                    <a:lstStyle/>
                    <a:p>
                      <a:pPr algn="ctr"/>
                      <a:r>
                        <a:rPr lang="en-US" sz="1200" dirty="0"/>
                        <a:t>1.36</a:t>
                      </a:r>
                    </a:p>
                  </a:txBody>
                  <a:tcPr/>
                </a:tc>
                <a:tc>
                  <a:txBody>
                    <a:bodyPr/>
                    <a:lstStyle/>
                    <a:p>
                      <a:pPr algn="ctr"/>
                      <a:r>
                        <a:rPr lang="en-US" sz="1200" dirty="0"/>
                        <a:t>0.96</a:t>
                      </a:r>
                    </a:p>
                  </a:txBody>
                  <a:tcPr/>
                </a:tc>
                <a:extLst>
                  <a:ext uri="{0D108BD9-81ED-4DB2-BD59-A6C34878D82A}">
                    <a16:rowId xmlns:a16="http://schemas.microsoft.com/office/drawing/2014/main" val="2803488769"/>
                  </a:ext>
                </a:extLst>
              </a:tr>
            </a:tbl>
          </a:graphicData>
        </a:graphic>
      </p:graphicFrame>
    </p:spTree>
    <p:extLst>
      <p:ext uri="{BB962C8B-B14F-4D97-AF65-F5344CB8AC3E}">
        <p14:creationId xmlns:p14="http://schemas.microsoft.com/office/powerpoint/2010/main" val="25715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Model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Definitions:</a:t>
                </a:r>
              </a:p>
              <a:p>
                <a:pPr marL="0" indent="0">
                  <a:buNone/>
                </a:pPr>
                <a:endParaRPr lang="en-US" dirty="0"/>
              </a:p>
              <a:p>
                <a:pPr marL="0" indent="0" algn="ctr">
                  <a:buNone/>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sub>
                            <m:r>
                              <a:rPr lang="en-US" b="0" i="1" smtClean="0">
                                <a:latin typeface="Cambria Math" panose="02040503050406030204" pitchFamily="18" charset="0"/>
                              </a:rPr>
                              <m:t>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𝑗𝑘</m:t>
                            </m:r>
                          </m:sub>
                        </m:sSub>
                      </m:den>
                    </m:f>
                  </m:oMath>
                </a14:m>
                <a:r>
                  <a:rPr lang="en-US" i="1" dirty="0"/>
                  <a:t>   </a:t>
                </a:r>
              </a:p>
              <a:p>
                <a:pPr marL="0" indent="0">
                  <a:buNone/>
                </a:pPr>
                <a:r>
                  <a:rPr lang="en-US" i="1" dirty="0"/>
                  <a:t>where k is the context word</a:t>
                </a:r>
              </a:p>
              <a:p>
                <a:pPr marL="0" indent="0">
                  <a:buNone/>
                </a:pPr>
                <a:endParaRPr lang="en-US" i="1" dirty="0"/>
              </a:p>
              <a:p>
                <a:r>
                  <a:rPr lang="en-US" i="1" dirty="0"/>
                  <a:t>Here instead of 3 input we try to find it by 2 input</a:t>
                </a:r>
              </a:p>
              <a:p>
                <a:pPr marL="0" indent="0">
                  <a:buNone/>
                </a:pPr>
                <a:endParaRPr lang="en-US" i="1"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𝑗𝑘</m:t>
                              </m:r>
                            </m:sub>
                          </m:sSub>
                        </m:den>
                      </m:f>
                    </m:oMath>
                  </m:oMathPara>
                </a14:m>
                <a:endParaRPr lang="en-US" i="1" dirty="0"/>
              </a:p>
              <a:p>
                <a:r>
                  <a:rPr lang="en-US" i="1" dirty="0"/>
                  <a:t>Generate linear function</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𝑗𝑘</m:t>
                              </m:r>
                            </m:sub>
                          </m:sSub>
                        </m:den>
                      </m:f>
                    </m:oMath>
                  </m:oMathPara>
                </a14:m>
                <a:endParaRPr lang="en-US" i="1" dirty="0"/>
              </a:p>
              <a:p>
                <a:pPr marL="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227332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Model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𝐹</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r>
                        <a:rPr lang="en-US" i="1">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𝐹</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sup>
                                  <m:r>
                                    <a:rPr lang="en-US" i="1">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num>
                        <m:den>
                          <m:r>
                            <a:rPr lang="en-US" i="1">
                              <a:latin typeface="Cambria Math" panose="02040503050406030204" pitchFamily="18" charset="0"/>
                            </a:rPr>
                            <m:t>𝐹</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sup>
                                  <m:r>
                                    <a:rPr lang="en-US" i="1">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𝑗𝑘</m:t>
                              </m:r>
                            </m:sub>
                          </m:sSub>
                        </m:den>
                      </m:f>
                    </m:oMath>
                  </m:oMathPara>
                </a14:m>
                <a:endParaRPr lang="en-US" i="1" dirty="0"/>
              </a:p>
              <a:p>
                <a:pPr marL="0" indent="0">
                  <a:buNone/>
                </a:pPr>
                <a:r>
                  <a:rPr lang="en-US" i="1" dirty="0"/>
                  <a:t>	</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sup>
                              <m:r>
                                <a:rPr lang="en-US" i="1">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𝑖𝑘</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en>
                      </m:f>
                    </m:oMath>
                  </m:oMathPara>
                </a14:m>
                <a:endParaRPr lang="en-US" i="1" dirty="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𝑒𝑥𝑝</m:t>
                      </m:r>
                    </m:oMath>
                  </m:oMathPara>
                </a14:m>
                <a:endParaRPr lang="en-US" i="1" dirty="0"/>
              </a:p>
              <a:p>
                <a:pPr marL="0" indent="0">
                  <a:buNone/>
                </a:pPr>
                <a:r>
                  <a:rPr lang="en-US" i="1" dirty="0"/>
                  <a:t>Therefore we have:</a:t>
                </a:r>
              </a:p>
              <a:p>
                <a:pPr marL="0" indent="0">
                  <a:buNone/>
                </a:pPr>
                <a14:m>
                  <m:oMathPara xmlns:m="http://schemas.openxmlformats.org/officeDocument/2006/math">
                    <m:oMathParaPr>
                      <m:jc m:val="center"/>
                    </m:oMathParaPr>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sup>
                          <m:r>
                            <a:rPr lang="en-US" i="1">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𝑘</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𝑖𝑘</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i="1" dirty="0"/>
              </a:p>
              <a:p>
                <a:pPr marL="0" indent="0">
                  <a:buNone/>
                </a:pPr>
                <a:r>
                  <a:rPr lang="en-US" i="1" dirty="0"/>
                  <a:t>We assume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oMath>
                </a14:m>
                <a:r>
                  <a:rPr lang="en-US" i="1" dirty="0"/>
                  <a:t> is unrelated to the k then we push it as bias term and for symmetry we add also k bias term:</a:t>
                </a:r>
              </a:p>
              <a:p>
                <a:pPr marL="0" indent="0">
                  <a:buNone/>
                </a:pPr>
                <a:endParaRPr lang="en-US" i="1" dirty="0"/>
              </a:p>
              <a:p>
                <a:pPr marL="0" indent="0">
                  <a:buNone/>
                </a:pPr>
                <a14:m>
                  <m:oMathPara xmlns:m="http://schemas.openxmlformats.org/officeDocument/2006/math">
                    <m:oMathParaPr>
                      <m:jc m:val="center"/>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𝑏</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i="1">
                          <a:latin typeface="Cambria Math" panose="02040503050406030204" pitchFamily="18" charset="0"/>
                        </a:rPr>
                        <m:t>𝑙𝑜𝑔</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a:stretch>
              </a:blipFill>
            </p:spPr>
            <p:txBody>
              <a:bodyPr/>
              <a:lstStyle/>
              <a:p>
                <a:r>
                  <a:rPr lang="en-US">
                    <a:noFill/>
                  </a:rPr>
                  <a:t> </a:t>
                </a:r>
              </a:p>
            </p:txBody>
          </p:sp>
        </mc:Fallback>
      </mc:AlternateContent>
    </p:spTree>
    <p:extLst>
      <p:ext uri="{BB962C8B-B14F-4D97-AF65-F5344CB8AC3E}">
        <p14:creationId xmlns:p14="http://schemas.microsoft.com/office/powerpoint/2010/main" val="87643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Vectors</a:t>
            </a:r>
          </a:p>
        </p:txBody>
      </p:sp>
      <p:sp>
        <p:nvSpPr>
          <p:cNvPr id="3" name="Content Placeholder 2"/>
          <p:cNvSpPr>
            <a:spLocks noGrp="1"/>
          </p:cNvSpPr>
          <p:nvPr>
            <p:ph idx="1"/>
          </p:nvPr>
        </p:nvSpPr>
        <p:spPr/>
        <p:txBody>
          <a:bodyPr>
            <a:normAutofit/>
          </a:bodyPr>
          <a:lstStyle/>
          <a:p>
            <a:pPr marL="0" indent="0">
              <a:buNone/>
            </a:pPr>
            <a:r>
              <a:rPr lang="en-CA" dirty="0"/>
              <a:t>Words as discrete units. </a:t>
            </a:r>
          </a:p>
          <a:p>
            <a:pPr marL="0" indent="0">
              <a:buNone/>
            </a:pPr>
            <a:r>
              <a:rPr lang="en-CA" dirty="0"/>
              <a:t>Represent as one-hot vectors</a:t>
            </a:r>
          </a:p>
          <a:p>
            <a:pPr marL="0" indent="0">
              <a:buNone/>
            </a:pPr>
            <a:endParaRPr lang="en-CA" dirty="0"/>
          </a:p>
          <a:p>
            <a:pPr marL="0" indent="0">
              <a:buNone/>
            </a:pPr>
            <a:r>
              <a:rPr lang="en-CA" dirty="0"/>
              <a:t>Example Let our lexicon be: {king, queen, man, woman} </a:t>
            </a:r>
          </a:p>
          <a:p>
            <a:pPr marL="0" indent="0">
              <a:buNone/>
            </a:pPr>
            <a:r>
              <a:rPr lang="en-CA" dirty="0"/>
              <a:t>king [1, 0, 0, 0] </a:t>
            </a:r>
          </a:p>
          <a:p>
            <a:pPr marL="0" indent="0">
              <a:buNone/>
            </a:pPr>
            <a:r>
              <a:rPr lang="en-CA" dirty="0"/>
              <a:t>queen [0, 1, 0, 0] </a:t>
            </a:r>
          </a:p>
          <a:p>
            <a:pPr marL="0" indent="0">
              <a:buNone/>
            </a:pPr>
            <a:r>
              <a:rPr lang="en-CA" dirty="0"/>
              <a:t>man [0, 0, 1, 0] </a:t>
            </a:r>
          </a:p>
          <a:p>
            <a:pPr marL="0" indent="0">
              <a:buNone/>
            </a:pPr>
            <a:r>
              <a:rPr lang="en-CA" dirty="0"/>
              <a:t>woman [0, 0, 0, 1]</a:t>
            </a:r>
          </a:p>
          <a:p>
            <a:pPr marL="0" indent="0">
              <a:buNone/>
            </a:pPr>
            <a:endParaRPr lang="en-CA" dirty="0"/>
          </a:p>
          <a:p>
            <a:pPr marL="0" indent="0">
              <a:buNone/>
            </a:pPr>
            <a:r>
              <a:rPr lang="en-CA" dirty="0"/>
              <a:t>What would the dot product of the king vector and queen vector be?</a:t>
            </a:r>
            <a:endParaRPr lang="en-US" dirty="0"/>
          </a:p>
        </p:txBody>
      </p:sp>
    </p:spTree>
    <p:extLst>
      <p:ext uri="{BB962C8B-B14F-4D97-AF65-F5344CB8AC3E}">
        <p14:creationId xmlns:p14="http://schemas.microsoft.com/office/powerpoint/2010/main" val="3045654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Model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i="1" dirty="0"/>
                  <a:t>To solve the impact of the large co-occurrence we use following weight in our function.</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𝑥</m:t>
                                </m:r>
                                <m:r>
                                  <a:rPr lang="en-US" b="0" i="1" smtClean="0">
                                    <a:latin typeface="Cambria Math" panose="02040503050406030204" pitchFamily="18" charset="0"/>
                                  </a:rPr>
                                  <m:t>=0</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100</m:t>
                                        </m:r>
                                      </m:den>
                                    </m:f>
                                    <m:r>
                                      <a:rPr lang="en-US" b="0" i="1" smtClean="0">
                                        <a:latin typeface="Cambria Math" panose="02040503050406030204" pitchFamily="18" charset="0"/>
                                      </a:rPr>
                                      <m:t>)</m:t>
                                    </m:r>
                                  </m:e>
                                  <m:sup>
                                    <m:r>
                                      <a:rPr lang="en-US" b="0" i="1" smtClean="0">
                                        <a:latin typeface="Cambria Math" panose="02040503050406030204" pitchFamily="18" charset="0"/>
                                      </a:rPr>
                                      <m:t>3/4</m:t>
                                    </m:r>
                                  </m:sup>
                                </m:sSup>
                              </m:e>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100</m:t>
                                </m:r>
                              </m:e>
                            </m:mr>
                            <m:mr>
                              <m:e>
                                <m:r>
                                  <a:rPr lang="en-US" b="0" i="1" smtClean="0">
                                    <a:latin typeface="Cambria Math" panose="02040503050406030204" pitchFamily="18" charset="0"/>
                                  </a:rPr>
                                  <m:t>1</m:t>
                                </m:r>
                              </m:e>
                              <m:e>
                                <m:r>
                                  <a:rPr lang="en-US" b="0" i="1" smtClean="0">
                                    <a:latin typeface="Cambria Math" panose="02040503050406030204" pitchFamily="18" charset="0"/>
                                  </a:rPr>
                                  <m:t>&gt;100</m:t>
                                </m:r>
                              </m:e>
                            </m:mr>
                          </m:m>
                        </m:e>
                      </m:d>
                    </m:oMath>
                  </m:oMathPara>
                </a14:m>
                <a:endParaRPr lang="en-US" b="0" i="1" dirty="0"/>
              </a:p>
              <a:p>
                <a:pPr marL="0" indent="0">
                  <a:buNone/>
                </a:pPr>
                <a:r>
                  <a:rPr lang="en-US" i="1" dirty="0"/>
                  <a:t>Final model</a:t>
                </a:r>
                <a:endParaRPr lang="en-US" b="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D5CBB0-C9AC-BC40-93FC-1FD3CC2ED4ED}"/>
                  </a:ext>
                </a:extLst>
              </p:cNvPr>
              <p:cNvSpPr/>
              <p:nvPr/>
            </p:nvSpPr>
            <p:spPr>
              <a:xfrm>
                <a:off x="2719847" y="3109301"/>
                <a:ext cx="4384790"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𝑉</m:t>
                          </m:r>
                        </m:sup>
                        <m:e>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𝑏</m:t>
                                      </m:r>
                                    </m:e>
                                  </m:acc>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𝑙𝑜𝑔</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e>
                            <m:sup>
                              <m:r>
                                <a:rPr lang="en-US" i="1">
                                  <a:latin typeface="Cambria Math" panose="02040503050406030204" pitchFamily="18" charset="0"/>
                                </a:rPr>
                                <m:t>2</m:t>
                              </m:r>
                            </m:sup>
                          </m:sSup>
                        </m:e>
                      </m:nary>
                    </m:oMath>
                  </m:oMathPara>
                </a14:m>
                <a:endParaRPr lang="en-US" dirty="0"/>
              </a:p>
            </p:txBody>
          </p:sp>
        </mc:Choice>
        <mc:Fallback xmlns="">
          <p:sp>
            <p:nvSpPr>
              <p:cNvPr id="4" name="Rectangle 3">
                <a:extLst>
                  <a:ext uri="{FF2B5EF4-FFF2-40B4-BE49-F238E27FC236}">
                    <a16:creationId xmlns:a16="http://schemas.microsoft.com/office/drawing/2014/main" id="{E4D5CBB0-C9AC-BC40-93FC-1FD3CC2ED4ED}"/>
                  </a:ext>
                </a:extLst>
              </p:cNvPr>
              <p:cNvSpPr>
                <a:spLocks noRot="1" noChangeAspect="1" noMove="1" noResize="1" noEditPoints="1" noAdjustHandles="1" noChangeArrowheads="1" noChangeShapeType="1" noTextEdit="1"/>
              </p:cNvSpPr>
              <p:nvPr/>
            </p:nvSpPr>
            <p:spPr>
              <a:xfrm>
                <a:off x="2719847" y="3109301"/>
                <a:ext cx="4384790" cy="902555"/>
              </a:xfrm>
              <a:prstGeom prst="rect">
                <a:avLst/>
              </a:prstGeom>
              <a:blipFill>
                <a:blip r:embed="rId3"/>
                <a:stretch>
                  <a:fillRect l="-6069" t="-90278" b="-140278"/>
                </a:stretch>
              </a:blipFill>
            </p:spPr>
            <p:txBody>
              <a:bodyPr/>
              <a:lstStyle/>
              <a:p>
                <a:r>
                  <a:rPr lang="en-US">
                    <a:noFill/>
                  </a:rPr>
                  <a:t> </a:t>
                </a:r>
              </a:p>
            </p:txBody>
          </p:sp>
        </mc:Fallback>
      </mc:AlternateContent>
    </p:spTree>
    <p:extLst>
      <p:ext uri="{BB962C8B-B14F-4D97-AF65-F5344CB8AC3E}">
        <p14:creationId xmlns:p14="http://schemas.microsoft.com/office/powerpoint/2010/main" val="745644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16904"/>
            <a:ext cx="6969760" cy="857250"/>
          </a:xfrm>
        </p:spPr>
        <p:txBody>
          <a:bodyPr/>
          <a:lstStyle/>
          <a:p>
            <a:r>
              <a:rPr lang="en-US" dirty="0"/>
              <a:t>Global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𝑉</m:t>
                          </m:r>
                        </m:sup>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𝑏</m:t>
                                      </m:r>
                                    </m:e>
                                  </m:acc>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𝑙𝑜𝑔</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3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0C1855-E877-0E4F-ADEC-8C9F2D9CF53B}"/>
              </a:ext>
            </a:extLst>
          </p:cNvPr>
          <p:cNvPicPr>
            <a:picLocks noChangeAspect="1"/>
          </p:cNvPicPr>
          <p:nvPr/>
        </p:nvPicPr>
        <p:blipFill>
          <a:blip r:embed="rId3"/>
          <a:stretch>
            <a:fillRect/>
          </a:stretch>
        </p:blipFill>
        <p:spPr>
          <a:xfrm>
            <a:off x="3359887" y="2230327"/>
            <a:ext cx="3549207" cy="2184127"/>
          </a:xfrm>
          <a:prstGeom prst="rect">
            <a:avLst/>
          </a:prstGeom>
        </p:spPr>
      </p:pic>
    </p:spTree>
    <p:extLst>
      <p:ext uri="{BB962C8B-B14F-4D97-AF65-F5344CB8AC3E}">
        <p14:creationId xmlns:p14="http://schemas.microsoft.com/office/powerpoint/2010/main" val="136761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vs. Embedding</a:t>
            </a:r>
          </a:p>
        </p:txBody>
      </p:sp>
      <p:sp>
        <p:nvSpPr>
          <p:cNvPr id="5" name="Content Placeholder 4">
            <a:extLst>
              <a:ext uri="{FF2B5EF4-FFF2-40B4-BE49-F238E27FC236}">
                <a16:creationId xmlns:a16="http://schemas.microsoft.com/office/drawing/2014/main" id="{7A55F85D-DE44-AF46-9CCD-68BF8ACD4D1B}"/>
              </a:ext>
            </a:extLst>
          </p:cNvPr>
          <p:cNvSpPr>
            <a:spLocks noGrp="1"/>
          </p:cNvSpPr>
          <p:nvPr>
            <p:ph idx="1"/>
          </p:nvPr>
        </p:nvSpPr>
        <p:spPr/>
        <p:txBody>
          <a:bodyPr/>
          <a:lstStyle/>
          <a:p>
            <a:endParaRPr lang="en-US"/>
          </a:p>
        </p:txBody>
      </p:sp>
      <p:graphicFrame>
        <p:nvGraphicFramePr>
          <p:cNvPr id="6" name="Content Placeholder 3">
            <a:extLst>
              <a:ext uri="{FF2B5EF4-FFF2-40B4-BE49-F238E27FC236}">
                <a16:creationId xmlns:a16="http://schemas.microsoft.com/office/drawing/2014/main" id="{65338708-50B3-FA4F-8450-D59522022F77}"/>
              </a:ext>
            </a:extLst>
          </p:cNvPr>
          <p:cNvGraphicFramePr>
            <a:graphicFrameLocks/>
          </p:cNvGraphicFramePr>
          <p:nvPr>
            <p:extLst>
              <p:ext uri="{D42A27DB-BD31-4B8C-83A1-F6EECF244321}">
                <p14:modId xmlns:p14="http://schemas.microsoft.com/office/powerpoint/2010/main" val="2629100605"/>
              </p:ext>
            </p:extLst>
          </p:nvPr>
        </p:nvGraphicFramePr>
        <p:xfrm>
          <a:off x="1770924" y="1175051"/>
          <a:ext cx="7054980" cy="3419572"/>
        </p:xfrm>
        <a:graphic>
          <a:graphicData uri="http://schemas.openxmlformats.org/drawingml/2006/table">
            <a:tbl>
              <a:tblPr firstRow="1" bandRow="1">
                <a:tableStyleId>{5C22544A-7EE6-4342-B048-85BDC9FD1C3A}</a:tableStyleId>
              </a:tblPr>
              <a:tblGrid>
                <a:gridCol w="3527490">
                  <a:extLst>
                    <a:ext uri="{9D8B030D-6E8A-4147-A177-3AD203B41FA5}">
                      <a16:colId xmlns:a16="http://schemas.microsoft.com/office/drawing/2014/main" val="20000"/>
                    </a:ext>
                  </a:extLst>
                </a:gridCol>
                <a:gridCol w="3527490">
                  <a:extLst>
                    <a:ext uri="{9D8B030D-6E8A-4147-A177-3AD203B41FA5}">
                      <a16:colId xmlns:a16="http://schemas.microsoft.com/office/drawing/2014/main" val="20001"/>
                    </a:ext>
                  </a:extLst>
                </a:gridCol>
              </a:tblGrid>
              <a:tr h="172342">
                <a:tc>
                  <a:txBody>
                    <a:bodyPr/>
                    <a:lstStyle/>
                    <a:p>
                      <a:pPr algn="ctr"/>
                      <a:r>
                        <a:rPr lang="en-IN" sz="1200" b="0" dirty="0"/>
                        <a:t>Traditional Method</a:t>
                      </a:r>
                      <a:r>
                        <a:rPr lang="en-IN" sz="1200" b="0" baseline="0" dirty="0"/>
                        <a:t>  - </a:t>
                      </a:r>
                      <a:r>
                        <a:rPr lang="en-IN" sz="1200" b="0" dirty="0"/>
                        <a:t>Bag</a:t>
                      </a:r>
                      <a:r>
                        <a:rPr lang="en-IN" sz="1200" b="0" baseline="0" dirty="0"/>
                        <a:t> of Words Model</a:t>
                      </a:r>
                      <a:endParaRPr lang="en-US" sz="1200" b="0" dirty="0"/>
                    </a:p>
                  </a:txBody>
                  <a:tcPr/>
                </a:tc>
                <a:tc>
                  <a:txBody>
                    <a:bodyPr/>
                    <a:lstStyle/>
                    <a:p>
                      <a:pPr algn="ctr"/>
                      <a:r>
                        <a:rPr lang="en-IN" sz="1200" b="0" dirty="0"/>
                        <a:t>Word</a:t>
                      </a:r>
                      <a:r>
                        <a:rPr lang="en-IN" sz="1200" b="0" baseline="0" dirty="0"/>
                        <a:t> Embeddings</a:t>
                      </a:r>
                      <a:endParaRPr lang="en-US" sz="1200" b="0" dirty="0"/>
                    </a:p>
                  </a:txBody>
                  <a:tcPr/>
                </a:tc>
                <a:extLst>
                  <a:ext uri="{0D108BD9-81ED-4DB2-BD59-A6C34878D82A}">
                    <a16:rowId xmlns:a16="http://schemas.microsoft.com/office/drawing/2014/main" val="10000"/>
                  </a:ext>
                </a:extLst>
              </a:tr>
              <a:tr h="3145252">
                <a:tc>
                  <a:txBody>
                    <a:bodyPr/>
                    <a:lstStyle/>
                    <a:p>
                      <a:pPr marL="285750" indent="-285750" algn="l">
                        <a:buFont typeface="Arial" panose="020B0604020202020204" pitchFamily="34" charset="0"/>
                        <a:buChar char="•"/>
                      </a:pPr>
                      <a:r>
                        <a:rPr lang="en-IN" sz="1200" dirty="0"/>
                        <a:t>Uses</a:t>
                      </a:r>
                      <a:r>
                        <a:rPr lang="en-IN" sz="1200" baseline="0" dirty="0"/>
                        <a:t> one hot encoding</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t>Each word in the vocabulary is represented by one bit position in a HUGE vector.</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solidFill>
                            <a:schemeClr val="tx1"/>
                          </a:solidFill>
                        </a:rPr>
                        <a:t>For example, if we have a vocabulary of 10000 words, and “Hello” is the 4</a:t>
                      </a:r>
                      <a:r>
                        <a:rPr lang="en-IN" sz="1200" baseline="30000" dirty="0">
                          <a:solidFill>
                            <a:schemeClr val="tx1"/>
                          </a:solidFill>
                        </a:rPr>
                        <a:t>th</a:t>
                      </a:r>
                      <a:r>
                        <a:rPr lang="en-IN" sz="1200" baseline="0" dirty="0">
                          <a:solidFill>
                            <a:schemeClr val="tx1"/>
                          </a:solidFill>
                        </a:rPr>
                        <a:t> word in the dictionary, it would be represented by:  0 0 0 1 0 0  . . . . . . . 0 0 0 0 </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t>Context information is not utilized</a:t>
                      </a:r>
                    </a:p>
                  </a:txBody>
                  <a:tcPr/>
                </a:tc>
                <a:tc>
                  <a:txBody>
                    <a:bodyPr/>
                    <a:lstStyle/>
                    <a:p>
                      <a:pPr marL="285750" indent="-285750" algn="l">
                        <a:buFont typeface="Arial" panose="020B0604020202020204" pitchFamily="34" charset="0"/>
                        <a:buChar char="•"/>
                      </a:pPr>
                      <a:r>
                        <a:rPr lang="en-IN" sz="1200" dirty="0"/>
                        <a:t>Stores</a:t>
                      </a:r>
                      <a:r>
                        <a:rPr lang="en-IN" sz="1200" baseline="0" dirty="0"/>
                        <a:t> each word in as a point in space, where it is represented by a vector of fixed number of dimensions (generally 300)</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t>Unsupervised, built just by reading huge corpus</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solidFill>
                            <a:schemeClr val="tx1"/>
                          </a:solidFill>
                        </a:rPr>
                        <a:t>For example, “Hello” might be represented as :  </a:t>
                      </a:r>
                    </a:p>
                    <a:p>
                      <a:pPr marL="0" indent="0" algn="l">
                        <a:buFont typeface="Arial" panose="020B0604020202020204" pitchFamily="34" charset="0"/>
                        <a:buNone/>
                      </a:pPr>
                      <a:r>
                        <a:rPr lang="en-IN" sz="1200" baseline="0" dirty="0">
                          <a:solidFill>
                            <a:schemeClr val="tx1"/>
                          </a:solidFill>
                        </a:rPr>
                        <a:t>    [0.4, -0.11, 0.55, 0.3 . . . 0.1, 0.02]</a:t>
                      </a:r>
                    </a:p>
                    <a:p>
                      <a:pPr marL="285750" indent="-285750" algn="l">
                        <a:buFont typeface="Arial" panose="020B0604020202020204" pitchFamily="34" charset="0"/>
                        <a:buChar char="•"/>
                      </a:pPr>
                      <a:endParaRPr lang="en-IN" sz="1200" baseline="0" dirty="0">
                        <a:solidFill>
                          <a:schemeClr val="tx1"/>
                        </a:solidFill>
                      </a:endParaRPr>
                    </a:p>
                    <a:p>
                      <a:pPr marL="285750" indent="-285750" algn="l">
                        <a:buFont typeface="Arial" panose="020B0604020202020204" pitchFamily="34" charset="0"/>
                        <a:buChar char="•"/>
                      </a:pPr>
                      <a:r>
                        <a:rPr lang="en-IN" sz="1200" baseline="0" dirty="0">
                          <a:solidFill>
                            <a:schemeClr val="tx1"/>
                          </a:solidFill>
                        </a:rPr>
                        <a:t>Dimensions are basically projections along different axes, more of a mathematical concept.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233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a:t>
            </a:r>
          </a:p>
        </p:txBody>
      </p:sp>
      <p:pic>
        <p:nvPicPr>
          <p:cNvPr id="6" name="Picture 2" descr="https://www.tensorflow.org/versions/r0.7/images/linear-relationships.png">
            <a:extLst>
              <a:ext uri="{FF2B5EF4-FFF2-40B4-BE49-F238E27FC236}">
                <a16:creationId xmlns:a16="http://schemas.microsoft.com/office/drawing/2014/main" id="{2F049A27-1C05-A24C-8D09-F05238F25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726" y="1264214"/>
            <a:ext cx="6744388" cy="293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6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word embedding work?</a:t>
            </a:r>
          </a:p>
        </p:txBody>
      </p:sp>
      <p:sp>
        <p:nvSpPr>
          <p:cNvPr id="3" name="Content Placeholder 2"/>
          <p:cNvSpPr>
            <a:spLocks noGrp="1"/>
          </p:cNvSpPr>
          <p:nvPr>
            <p:ph idx="1"/>
          </p:nvPr>
        </p:nvSpPr>
        <p:spPr/>
        <p:txBody>
          <a:bodyPr/>
          <a:lstStyle/>
          <a:p>
            <a:r>
              <a:rPr lang="en-US" dirty="0"/>
              <a:t>Text Similarity:</a:t>
            </a:r>
          </a:p>
          <a:p>
            <a:pPr marL="0" indent="0">
              <a:buNone/>
            </a:pPr>
            <a:r>
              <a:rPr lang="en-US" dirty="0"/>
              <a:t> 	Word Embedding is based on the concept of similar context have 	similar embedding or </a:t>
            </a:r>
            <a:r>
              <a:rPr lang="en" i="1" dirty="0"/>
              <a:t>Similar words </a:t>
            </a:r>
            <a:r>
              <a:rPr lang="en" dirty="0"/>
              <a:t>occur in </a:t>
            </a:r>
            <a:r>
              <a:rPr lang="en" i="1" dirty="0"/>
              <a:t>similar contexts</a:t>
            </a:r>
            <a:r>
              <a:rPr lang="en" dirty="0"/>
              <a:t>. They are 	</a:t>
            </a:r>
            <a:r>
              <a:rPr lang="en-CA" i="1" dirty="0"/>
              <a:t>exchangeable</a:t>
            </a:r>
            <a:r>
              <a:rPr lang="en" dirty="0"/>
              <a:t>.</a:t>
            </a:r>
          </a:p>
          <a:p>
            <a:endParaRPr lang="en-US" dirty="0"/>
          </a:p>
          <a:p>
            <a:endParaRPr lang="en-US" dirty="0"/>
          </a:p>
          <a:p>
            <a:r>
              <a:rPr lang="en-US" dirty="0" err="1"/>
              <a:t>Vec</a:t>
            </a:r>
            <a:r>
              <a:rPr lang="en-US" dirty="0"/>
              <a:t>(dog bites man)=(0.2,-0.3,1.5)</a:t>
            </a:r>
          </a:p>
          <a:p>
            <a:r>
              <a:rPr lang="en-US" dirty="0"/>
              <a:t>Sentence similar in meaning should be close to this embedding.</a:t>
            </a:r>
          </a:p>
        </p:txBody>
      </p:sp>
    </p:spTree>
    <p:extLst>
      <p:ext uri="{BB962C8B-B14F-4D97-AF65-F5344CB8AC3E}">
        <p14:creationId xmlns:p14="http://schemas.microsoft.com/office/powerpoint/2010/main" val="117660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 Applications</a:t>
            </a:r>
          </a:p>
        </p:txBody>
      </p:sp>
      <p:sp>
        <p:nvSpPr>
          <p:cNvPr id="3" name="Content Placeholder 2"/>
          <p:cNvSpPr>
            <a:spLocks noGrp="1"/>
          </p:cNvSpPr>
          <p:nvPr>
            <p:ph idx="1"/>
          </p:nvPr>
        </p:nvSpPr>
        <p:spPr/>
        <p:txBody>
          <a:bodyPr/>
          <a:lstStyle/>
          <a:p>
            <a:pPr marL="36900" indent="0">
              <a:buNone/>
            </a:pPr>
            <a:r>
              <a:rPr lang="en-IN" dirty="0"/>
              <a:t>Machine Translation</a:t>
            </a:r>
          </a:p>
          <a:p>
            <a:pPr marL="36900" indent="0">
              <a:buNone/>
            </a:pPr>
            <a:endParaRPr lang="en-IN" dirty="0"/>
          </a:p>
          <a:p>
            <a:pPr marL="36900" indent="0">
              <a:buNone/>
            </a:pPr>
            <a:r>
              <a:rPr lang="en-IN" dirty="0"/>
              <a:t>Part-of-Speech and Named Entity Recognition</a:t>
            </a:r>
          </a:p>
          <a:p>
            <a:pPr marL="36900" indent="0">
              <a:buNone/>
            </a:pPr>
            <a:endParaRPr lang="en-IN" dirty="0"/>
          </a:p>
          <a:p>
            <a:pPr marL="36900" indent="0">
              <a:buNone/>
            </a:pPr>
            <a:r>
              <a:rPr lang="en-IN" dirty="0"/>
              <a:t>Relation Extraction</a:t>
            </a:r>
          </a:p>
          <a:p>
            <a:pPr marL="36900" indent="0">
              <a:buNone/>
            </a:pPr>
            <a:endParaRPr lang="en-IN" dirty="0"/>
          </a:p>
          <a:p>
            <a:pPr marL="36900" indent="0">
              <a:buNone/>
            </a:pPr>
            <a:r>
              <a:rPr lang="en-IN" dirty="0"/>
              <a:t>Sentiment Analysis</a:t>
            </a:r>
          </a:p>
          <a:p>
            <a:pPr marL="36900" indent="0">
              <a:buNone/>
            </a:pPr>
            <a:endParaRPr lang="en-IN" u="sng" dirty="0"/>
          </a:p>
        </p:txBody>
      </p:sp>
    </p:spTree>
    <p:extLst>
      <p:ext uri="{BB962C8B-B14F-4D97-AF65-F5344CB8AC3E}">
        <p14:creationId xmlns:p14="http://schemas.microsoft.com/office/powerpoint/2010/main" val="325491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 Methods</a:t>
            </a:r>
          </a:p>
        </p:txBody>
      </p:sp>
      <p:sp>
        <p:nvSpPr>
          <p:cNvPr id="3" name="Content Placeholder 2"/>
          <p:cNvSpPr>
            <a:spLocks noGrp="1"/>
          </p:cNvSpPr>
          <p:nvPr>
            <p:ph idx="1"/>
          </p:nvPr>
        </p:nvSpPr>
        <p:spPr/>
        <p:txBody>
          <a:bodyPr/>
          <a:lstStyle/>
          <a:p>
            <a:pPr marL="756900" lvl="1" indent="-342900"/>
            <a:r>
              <a:rPr lang="en-IN" sz="1800" dirty="0"/>
              <a:t>Co-occurrence Matrix </a:t>
            </a:r>
          </a:p>
          <a:p>
            <a:pPr marL="756900" lvl="1" indent="-342900"/>
            <a:r>
              <a:rPr lang="en-IN" sz="1800" dirty="0"/>
              <a:t>SVD</a:t>
            </a:r>
          </a:p>
          <a:p>
            <a:pPr marL="756900" lvl="1" indent="-342900"/>
            <a:r>
              <a:rPr lang="en-IN" sz="1800" dirty="0"/>
              <a:t>word2vec  (</a:t>
            </a:r>
            <a:r>
              <a:rPr lang="en-IN" sz="1800" i="1" dirty="0"/>
              <a:t>Google)</a:t>
            </a:r>
            <a:endParaRPr lang="en-IN" sz="1800" dirty="0"/>
          </a:p>
          <a:p>
            <a:pPr marL="756900" lvl="1" indent="-342900"/>
            <a:r>
              <a:rPr lang="en-IN" sz="1800" dirty="0"/>
              <a:t>Global Vector Representations (</a:t>
            </a:r>
            <a:r>
              <a:rPr lang="en-IN" sz="1800" dirty="0" err="1"/>
              <a:t>GloVe</a:t>
            </a:r>
            <a:r>
              <a:rPr lang="en-IN" sz="1800" dirty="0"/>
              <a:t>)   (</a:t>
            </a:r>
            <a:r>
              <a:rPr lang="en-IN" sz="1800" i="1" dirty="0"/>
              <a:t>Stanford)</a:t>
            </a:r>
            <a:endParaRPr lang="en-IN" sz="1800" dirty="0"/>
          </a:p>
          <a:p>
            <a:pPr marL="36900" indent="0">
              <a:buNone/>
            </a:pPr>
            <a:endParaRPr lang="en-IN" u="sng" dirty="0"/>
          </a:p>
        </p:txBody>
      </p:sp>
    </p:spTree>
    <p:extLst>
      <p:ext uri="{BB962C8B-B14F-4D97-AF65-F5344CB8AC3E}">
        <p14:creationId xmlns:p14="http://schemas.microsoft.com/office/powerpoint/2010/main" val="3444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www.w3.org/XML/1998/namespace"/>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22281</TotalTime>
  <Words>2005</Words>
  <Application>Microsoft Office PowerPoint</Application>
  <PresentationFormat>On-screen Show (16:9)</PresentationFormat>
  <Paragraphs>394</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Cambria Math</vt:lpstr>
      <vt:lpstr>Office Theme</vt:lpstr>
      <vt:lpstr>Deep Learning</vt:lpstr>
      <vt:lpstr>Objective</vt:lpstr>
      <vt:lpstr>Introduction</vt:lpstr>
      <vt:lpstr>One-hot Vectors</vt:lpstr>
      <vt:lpstr>One-hot vs. Embedding</vt:lpstr>
      <vt:lpstr>Embedding</vt:lpstr>
      <vt:lpstr>How word embedding work?</vt:lpstr>
      <vt:lpstr>Word embedding Applications</vt:lpstr>
      <vt:lpstr>Word embedding Methods</vt:lpstr>
      <vt:lpstr>Co-occurance Matrix</vt:lpstr>
      <vt:lpstr>Co-occurance Matrix</vt:lpstr>
      <vt:lpstr>Singular Value Decomposition</vt:lpstr>
      <vt:lpstr>SVD</vt:lpstr>
      <vt:lpstr>Word2Vec</vt:lpstr>
      <vt:lpstr>Word2Vec</vt:lpstr>
      <vt:lpstr>Word2Vec</vt:lpstr>
      <vt:lpstr>CBOW</vt:lpstr>
      <vt:lpstr>Architecture for the CBOW model.</vt:lpstr>
      <vt:lpstr>CBOW</vt:lpstr>
      <vt:lpstr>CBOW Implementation</vt:lpstr>
      <vt:lpstr>CBOW</vt:lpstr>
      <vt:lpstr>Skip-Gram</vt:lpstr>
      <vt:lpstr>Skip-Gram</vt:lpstr>
      <vt:lpstr>Optimization methods for word embedding</vt:lpstr>
      <vt:lpstr>Optimization</vt:lpstr>
      <vt:lpstr>Negative Sampling</vt:lpstr>
      <vt:lpstr>Transfer learning in word embedding</vt:lpstr>
      <vt:lpstr>Transfer Learning</vt:lpstr>
      <vt:lpstr>Word representation</vt:lpstr>
      <vt:lpstr>Word representation</vt:lpstr>
      <vt:lpstr>Word embedding-Analogy</vt:lpstr>
      <vt:lpstr>Word embedding-similarity</vt:lpstr>
      <vt:lpstr>Embedding-Matrix</vt:lpstr>
      <vt:lpstr>Embedding-Matrix</vt:lpstr>
      <vt:lpstr>Global vector words representation</vt:lpstr>
      <vt:lpstr>Global vector words representation</vt:lpstr>
      <vt:lpstr>Co- occurrence probability </vt:lpstr>
      <vt:lpstr>Model Design</vt:lpstr>
      <vt:lpstr>Model Design</vt:lpstr>
      <vt:lpstr>Model Design</vt:lpstr>
      <vt:lpstr>Global 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Omotayo Akinbode</cp:lastModifiedBy>
  <cp:revision>321</cp:revision>
  <dcterms:created xsi:type="dcterms:W3CDTF">2010-04-12T23:12:02Z</dcterms:created>
  <dcterms:modified xsi:type="dcterms:W3CDTF">2020-04-05T16:33:22Z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