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heme/themeOverride1.xml" ContentType="application/vnd.openxmlformats-officedocument.themeOverr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68" r:id="rId4"/>
  </p:sldMasterIdLst>
  <p:notesMasterIdLst>
    <p:notesMasterId r:id="rId74"/>
  </p:notesMasterIdLst>
  <p:sldIdLst>
    <p:sldId id="375" r:id="rId5"/>
    <p:sldId id="270" r:id="rId6"/>
    <p:sldId id="267" r:id="rId7"/>
    <p:sldId id="268" r:id="rId8"/>
    <p:sldId id="376" r:id="rId9"/>
    <p:sldId id="271" r:id="rId10"/>
    <p:sldId id="272" r:id="rId11"/>
    <p:sldId id="257" r:id="rId12"/>
    <p:sldId id="258" r:id="rId13"/>
    <p:sldId id="259" r:id="rId14"/>
    <p:sldId id="260" r:id="rId15"/>
    <p:sldId id="378" r:id="rId16"/>
    <p:sldId id="261" r:id="rId17"/>
    <p:sldId id="262" r:id="rId18"/>
    <p:sldId id="377" r:id="rId19"/>
    <p:sldId id="379" r:id="rId20"/>
    <p:sldId id="282" r:id="rId21"/>
    <p:sldId id="356" r:id="rId22"/>
    <p:sldId id="297" r:id="rId23"/>
    <p:sldId id="298" r:id="rId24"/>
    <p:sldId id="269" r:id="rId25"/>
    <p:sldId id="300" r:id="rId26"/>
    <p:sldId id="266" r:id="rId27"/>
    <p:sldId id="373" r:id="rId28"/>
    <p:sldId id="293" r:id="rId29"/>
    <p:sldId id="294" r:id="rId30"/>
    <p:sldId id="380" r:id="rId31"/>
    <p:sldId id="357" r:id="rId32"/>
    <p:sldId id="283" r:id="rId33"/>
    <p:sldId id="374" r:id="rId34"/>
    <p:sldId id="285" r:id="rId35"/>
    <p:sldId id="286" r:id="rId36"/>
    <p:sldId id="299" r:id="rId37"/>
    <p:sldId id="265" r:id="rId38"/>
    <p:sldId id="280" r:id="rId39"/>
    <p:sldId id="274" r:id="rId40"/>
    <p:sldId id="292" r:id="rId41"/>
    <p:sldId id="410" r:id="rId42"/>
    <p:sldId id="372" r:id="rId43"/>
    <p:sldId id="383" r:id="rId44"/>
    <p:sldId id="384" r:id="rId45"/>
    <p:sldId id="359" r:id="rId46"/>
    <p:sldId id="360" r:id="rId47"/>
    <p:sldId id="361" r:id="rId48"/>
    <p:sldId id="362" r:id="rId49"/>
    <p:sldId id="385" r:id="rId50"/>
    <p:sldId id="388" r:id="rId51"/>
    <p:sldId id="389" r:id="rId52"/>
    <p:sldId id="408" r:id="rId53"/>
    <p:sldId id="407" r:id="rId54"/>
    <p:sldId id="406" r:id="rId55"/>
    <p:sldId id="409" r:id="rId56"/>
    <p:sldId id="390" r:id="rId57"/>
    <p:sldId id="391" r:id="rId58"/>
    <p:sldId id="392" r:id="rId59"/>
    <p:sldId id="393" r:id="rId60"/>
    <p:sldId id="394" r:id="rId61"/>
    <p:sldId id="395" r:id="rId62"/>
    <p:sldId id="396" r:id="rId63"/>
    <p:sldId id="397" r:id="rId64"/>
    <p:sldId id="398" r:id="rId65"/>
    <p:sldId id="399" r:id="rId66"/>
    <p:sldId id="400" r:id="rId67"/>
    <p:sldId id="401" r:id="rId68"/>
    <p:sldId id="402" r:id="rId69"/>
    <p:sldId id="404" r:id="rId70"/>
    <p:sldId id="405" r:id="rId71"/>
    <p:sldId id="263" r:id="rId72"/>
    <p:sldId id="418" r:id="rId73"/>
  </p:sldIdLst>
  <p:sldSz cx="9144000" cy="5143500" type="screen16x9"/>
  <p:notesSz cx="7077075" cy="93630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6855"/>
    <a:srgbClr val="0E524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3" autoAdjust="0"/>
    <p:restoredTop sz="94660"/>
  </p:normalViewPr>
  <p:slideViewPr>
    <p:cSldViewPr snapToGrid="0" snapToObjects="1">
      <p:cViewPr varScale="1">
        <p:scale>
          <a:sx n="114" d="100"/>
          <a:sy n="114" d="100"/>
        </p:scale>
        <p:origin x="108" y="90"/>
      </p:cViewPr>
      <p:guideLst>
        <p:guide orient="horz" pos="1620"/>
        <p:guide pos="2880"/>
      </p:guideLst>
    </p:cSldViewPr>
  </p:slideViewPr>
  <p:notesTextViewPr>
    <p:cViewPr>
      <p:scale>
        <a:sx n="100" d="100"/>
        <a:sy n="100" d="100"/>
      </p:scale>
      <p:origin x="0" y="0"/>
    </p:cViewPr>
  </p:notesTextViewPr>
  <p:sorterViewPr>
    <p:cViewPr varScale="1">
      <p:scale>
        <a:sx n="1" d="1"/>
        <a:sy n="1" d="1"/>
      </p:scale>
      <p:origin x="0" y="-77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viewProps" Target="viewProp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69780"/>
          </a:xfrm>
          <a:prstGeom prst="rect">
            <a:avLst/>
          </a:prstGeom>
        </p:spPr>
        <p:txBody>
          <a:bodyPr vert="horz" lIns="93936" tIns="46968" rIns="93936" bIns="46968" rtlCol="0"/>
          <a:lstStyle>
            <a:lvl1pPr algn="l">
              <a:defRPr sz="1200"/>
            </a:lvl1pPr>
          </a:lstStyle>
          <a:p>
            <a:endParaRPr lang="en-CA" dirty="0"/>
          </a:p>
        </p:txBody>
      </p:sp>
      <p:sp>
        <p:nvSpPr>
          <p:cNvPr id="3" name="Date Placeholder 2"/>
          <p:cNvSpPr>
            <a:spLocks noGrp="1"/>
          </p:cNvSpPr>
          <p:nvPr>
            <p:ph type="dt" idx="1"/>
          </p:nvPr>
        </p:nvSpPr>
        <p:spPr>
          <a:xfrm>
            <a:off x="4008705" y="0"/>
            <a:ext cx="3066733" cy="469780"/>
          </a:xfrm>
          <a:prstGeom prst="rect">
            <a:avLst/>
          </a:prstGeom>
        </p:spPr>
        <p:txBody>
          <a:bodyPr vert="horz" lIns="93936" tIns="46968" rIns="93936" bIns="46968" rtlCol="0"/>
          <a:lstStyle>
            <a:lvl1pPr algn="r">
              <a:defRPr sz="1200"/>
            </a:lvl1pPr>
          </a:lstStyle>
          <a:p>
            <a:fld id="{06699362-E199-44D3-AC3A-B434EB2012B2}" type="datetimeFigureOut">
              <a:rPr lang="en-CA" smtClean="0"/>
              <a:t>2020-09-10</a:t>
            </a:fld>
            <a:endParaRPr lang="en-CA" dirty="0"/>
          </a:p>
        </p:txBody>
      </p:sp>
      <p:sp>
        <p:nvSpPr>
          <p:cNvPr id="4" name="Slide Image Placeholder 3"/>
          <p:cNvSpPr>
            <a:spLocks noGrp="1" noRot="1" noChangeAspect="1"/>
          </p:cNvSpPr>
          <p:nvPr>
            <p:ph type="sldImg" idx="2"/>
          </p:nvPr>
        </p:nvSpPr>
        <p:spPr>
          <a:xfrm>
            <a:off x="728663" y="1169988"/>
            <a:ext cx="5619750" cy="3160712"/>
          </a:xfrm>
          <a:prstGeom prst="rect">
            <a:avLst/>
          </a:prstGeom>
          <a:noFill/>
          <a:ln w="12700">
            <a:solidFill>
              <a:prstClr val="black"/>
            </a:solidFill>
          </a:ln>
        </p:spPr>
        <p:txBody>
          <a:bodyPr vert="horz" lIns="93936" tIns="46968" rIns="93936" bIns="46968" rtlCol="0" anchor="ctr"/>
          <a:lstStyle/>
          <a:p>
            <a:endParaRPr lang="en-CA" dirty="0"/>
          </a:p>
        </p:txBody>
      </p:sp>
      <p:sp>
        <p:nvSpPr>
          <p:cNvPr id="5" name="Notes Placeholder 4"/>
          <p:cNvSpPr>
            <a:spLocks noGrp="1"/>
          </p:cNvSpPr>
          <p:nvPr>
            <p:ph type="body" sz="quarter" idx="3"/>
          </p:nvPr>
        </p:nvSpPr>
        <p:spPr>
          <a:xfrm>
            <a:off x="707708" y="4505980"/>
            <a:ext cx="5661660" cy="3686711"/>
          </a:xfrm>
          <a:prstGeom prst="rect">
            <a:avLst/>
          </a:prstGeom>
        </p:spPr>
        <p:txBody>
          <a:bodyPr vert="horz" lIns="93936" tIns="46968" rIns="93936" bIns="46968"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893297"/>
            <a:ext cx="3066733" cy="469779"/>
          </a:xfrm>
          <a:prstGeom prst="rect">
            <a:avLst/>
          </a:prstGeom>
        </p:spPr>
        <p:txBody>
          <a:bodyPr vert="horz" lIns="93936" tIns="46968" rIns="93936" bIns="46968" rtlCol="0" anchor="b"/>
          <a:lstStyle>
            <a:lvl1pPr algn="l">
              <a:defRPr sz="1200"/>
            </a:lvl1pPr>
          </a:lstStyle>
          <a:p>
            <a:endParaRPr lang="en-CA" dirty="0"/>
          </a:p>
        </p:txBody>
      </p:sp>
      <p:sp>
        <p:nvSpPr>
          <p:cNvPr id="7" name="Slide Number Placeholder 6"/>
          <p:cNvSpPr>
            <a:spLocks noGrp="1"/>
          </p:cNvSpPr>
          <p:nvPr>
            <p:ph type="sldNum" sz="quarter" idx="5"/>
          </p:nvPr>
        </p:nvSpPr>
        <p:spPr>
          <a:xfrm>
            <a:off x="4008705" y="8893297"/>
            <a:ext cx="3066733" cy="469779"/>
          </a:xfrm>
          <a:prstGeom prst="rect">
            <a:avLst/>
          </a:prstGeom>
        </p:spPr>
        <p:txBody>
          <a:bodyPr vert="horz" lIns="93936" tIns="46968" rIns="93936" bIns="46968" rtlCol="0" anchor="b"/>
          <a:lstStyle>
            <a:lvl1pPr algn="r">
              <a:defRPr sz="1200"/>
            </a:lvl1pPr>
          </a:lstStyle>
          <a:p>
            <a:fld id="{0BEB15FC-3B5D-4376-9E21-293ECCBA52BC}" type="slidenum">
              <a:rPr lang="en-CA" smtClean="0"/>
              <a:t>‹#›</a:t>
            </a:fld>
            <a:endParaRPr lang="en-CA" dirty="0"/>
          </a:p>
        </p:txBody>
      </p:sp>
    </p:spTree>
    <p:extLst>
      <p:ext uri="{BB962C8B-B14F-4D97-AF65-F5344CB8AC3E}">
        <p14:creationId xmlns:p14="http://schemas.microsoft.com/office/powerpoint/2010/main" val="1689630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www.effective-communicating.com/business-correspondence.html" TargetMode="External"/><Relationship Id="rId2" Type="http://schemas.openxmlformats.org/officeDocument/2006/relationships/slide" Target="../slides/slide47.xml"/><Relationship Id="rId1" Type="http://schemas.openxmlformats.org/officeDocument/2006/relationships/notesMaster" Target="../notesMasters/notesMaster1.xml"/><Relationship Id="rId5" Type="http://schemas.openxmlformats.org/officeDocument/2006/relationships/hyperlink" Target="http://www.effective-communicating.com/proofreading-tools.html" TargetMode="External"/><Relationship Id="rId4" Type="http://schemas.openxmlformats.org/officeDocument/2006/relationships/hyperlink" Target="http://www.effective-communicating.com/writing-an-effective-sales-letter.html" TargetMode="Externa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Jim</a:t>
            </a:r>
          </a:p>
        </p:txBody>
      </p:sp>
      <p:sp>
        <p:nvSpPr>
          <p:cNvPr id="4" name="Slide Number Placeholder 3"/>
          <p:cNvSpPr>
            <a:spLocks noGrp="1"/>
          </p:cNvSpPr>
          <p:nvPr>
            <p:ph type="sldNum" sz="quarter" idx="10"/>
          </p:nvPr>
        </p:nvSpPr>
        <p:spPr/>
        <p:txBody>
          <a:bodyPr/>
          <a:lstStyle/>
          <a:p>
            <a:fld id="{3A21AFD9-45E7-469D-A65F-25B500AA9D7E}" type="slidenum">
              <a:rPr lang="en-CA" smtClean="0"/>
              <a:t>8</a:t>
            </a:fld>
            <a:endParaRPr lang="en-CA"/>
          </a:p>
        </p:txBody>
      </p:sp>
    </p:spTree>
    <p:extLst>
      <p:ext uri="{BB962C8B-B14F-4D97-AF65-F5344CB8AC3E}">
        <p14:creationId xmlns:p14="http://schemas.microsoft.com/office/powerpoint/2010/main" val="29460292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basic premise of forecasting is that we use past historical patterns to make predictions about future events. The simplest form of forecasting is </a:t>
            </a:r>
            <a:r>
              <a:rPr lang="en-US" b="1" dirty="0"/>
              <a:t>the naïve model</a:t>
            </a:r>
            <a:r>
              <a:rPr lang="en-US" dirty="0"/>
              <a:t>; “whatever happened last month will likely repeat next month.”</a:t>
            </a:r>
          </a:p>
          <a:p>
            <a:endParaRPr lang="en-US" dirty="0"/>
          </a:p>
          <a:p>
            <a:r>
              <a:rPr lang="en-US" dirty="0"/>
              <a:t>Even this simple </a:t>
            </a:r>
            <a:r>
              <a:rPr lang="en-US" b="1" dirty="0"/>
              <a:t>naïve model </a:t>
            </a:r>
            <a:r>
              <a:rPr lang="en-US" dirty="0"/>
              <a:t>holds some usefulness</a:t>
            </a:r>
            <a:r>
              <a:rPr lang="en-US" baseline="0" dirty="0"/>
              <a:t> in today’s business climate. But over the last few years the </a:t>
            </a:r>
            <a:r>
              <a:rPr lang="en-US" b="1" baseline="0" dirty="0"/>
              <a:t>evolution</a:t>
            </a:r>
            <a:r>
              <a:rPr lang="en-US" baseline="0" dirty="0"/>
              <a:t> of useful forecasting models has grown exponentially. The advances in software and hardware have allowed forecasters to use computationally intensive methods that would have been far too onerous to use in real time just a few years ago. The time horizons over which forecasts are made has shortened, and in some cases the accuracy achieved has improved dramatically.</a:t>
            </a:r>
          </a:p>
          <a:p>
            <a:endParaRPr lang="en-US" baseline="0" dirty="0"/>
          </a:p>
          <a:p>
            <a:r>
              <a:rPr lang="en-US" baseline="0" dirty="0"/>
              <a:t>But what we have seen is truly an “</a:t>
            </a:r>
            <a:r>
              <a:rPr lang="en-US" b="1" baseline="0" dirty="0"/>
              <a:t>evolution</a:t>
            </a:r>
            <a:r>
              <a:rPr lang="en-US" baseline="0" dirty="0"/>
              <a:t>,” </a:t>
            </a:r>
            <a:r>
              <a:rPr lang="en-US" b="1" baseline="0" dirty="0"/>
              <a:t>not a “revolution</a:t>
            </a:r>
            <a:r>
              <a:rPr lang="en-US" baseline="0" dirty="0"/>
              <a:t>.” The basic premise is still what it always has been: </a:t>
            </a:r>
            <a:r>
              <a:rPr lang="en-US" b="1" baseline="0" dirty="0"/>
              <a:t>use historical data to extract patterns that could be useful in making business decisions about the future.</a:t>
            </a:r>
            <a:r>
              <a:rPr lang="en-US" baseline="0" dirty="0"/>
              <a:t> Forecasting has always been transforming the data we have using software and hardware into </a:t>
            </a:r>
            <a:r>
              <a:rPr lang="en-US" b="1" baseline="0" dirty="0"/>
              <a:t>useful insights </a:t>
            </a:r>
            <a:r>
              <a:rPr lang="en-US" baseline="0" dirty="0"/>
              <a:t>that will aid in making better business decisions. That at least has not changed.</a:t>
            </a:r>
          </a:p>
          <a:p>
            <a:endParaRPr lang="en-US" baseline="0" dirty="0"/>
          </a:p>
          <a:p>
            <a:r>
              <a:rPr lang="en-US" baseline="0" dirty="0"/>
              <a:t>We have broken the evolution into three stages; </a:t>
            </a:r>
            <a:r>
              <a:rPr lang="en-US" b="1" baseline="0" dirty="0"/>
              <a:t>the age of “time series models</a:t>
            </a:r>
            <a:r>
              <a:rPr lang="en-US" baseline="0" dirty="0"/>
              <a:t>,” the addition of “</a:t>
            </a:r>
            <a:r>
              <a:rPr lang="en-US" b="1" baseline="0" dirty="0"/>
              <a:t>demand planning models</a:t>
            </a:r>
            <a:r>
              <a:rPr lang="en-US" baseline="0" dirty="0"/>
              <a:t>,” and finally the advent of “</a:t>
            </a:r>
            <a:r>
              <a:rPr lang="en-US" b="1" baseline="0" dirty="0"/>
              <a:t>Predictive Analytics</a:t>
            </a:r>
            <a:r>
              <a:rPr lang="en-US" baseline="0" dirty="0"/>
              <a:t>” and what some call “Big Data.”</a:t>
            </a:r>
            <a:endParaRPr lang="en-US" dirty="0"/>
          </a:p>
          <a:p>
            <a:endParaRPr lang="en-US" dirty="0"/>
          </a:p>
        </p:txBody>
      </p:sp>
      <p:sp>
        <p:nvSpPr>
          <p:cNvPr id="4" name="Slide Number Placeholder 3"/>
          <p:cNvSpPr>
            <a:spLocks noGrp="1"/>
          </p:cNvSpPr>
          <p:nvPr>
            <p:ph type="sldNum" sz="quarter" idx="10"/>
          </p:nvPr>
        </p:nvSpPr>
        <p:spPr/>
        <p:txBody>
          <a:bodyPr/>
          <a:lstStyle/>
          <a:p>
            <a:pPr defTabSz="469682">
              <a:defRPr/>
            </a:pPr>
            <a:fld id="{06F6CF42-7C46-43B5-9AFB-8810ABB68CE9}" type="slidenum">
              <a:rPr lang="en-US">
                <a:solidFill>
                  <a:prstClr val="black"/>
                </a:solidFill>
                <a:latin typeface="Calibri" panose="020F0502020204030204"/>
              </a:rPr>
              <a:pPr defTabSz="469682">
                <a:defRPr/>
              </a:pPr>
              <a:t>18</a:t>
            </a:fld>
            <a:endParaRPr lang="en-US" dirty="0">
              <a:solidFill>
                <a:prstClr val="black"/>
              </a:solidFill>
              <a:latin typeface="Calibri" panose="020F0502020204030204"/>
            </a:endParaRPr>
          </a:p>
        </p:txBody>
      </p:sp>
    </p:spTree>
    <p:extLst>
      <p:ext uri="{BB962C8B-B14F-4D97-AF65-F5344CB8AC3E}">
        <p14:creationId xmlns:p14="http://schemas.microsoft.com/office/powerpoint/2010/main" val="35051822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D53926D-2B7B-4E53-A103-8B0ED7F3FCD7}"/>
              </a:ext>
            </a:extLst>
          </p:cNvPr>
          <p:cNvSpPr>
            <a:spLocks noGrp="1" noChangeArrowheads="1"/>
          </p:cNvSpPr>
          <p:nvPr>
            <p:ph type="sldNum" sz="quarter" idx="5"/>
          </p:nvPr>
        </p:nvSpPr>
        <p:spPr>
          <a:ln/>
        </p:spPr>
        <p:txBody>
          <a:bodyPr/>
          <a:lstStyle/>
          <a:p>
            <a:fld id="{0B1F7510-90DF-45A6-89E8-4FF9573B1F8A}" type="slidenum">
              <a:rPr lang="en-US" altLang="en-US"/>
              <a:pPr/>
              <a:t>21</a:t>
            </a:fld>
            <a:endParaRPr lang="en-US" altLang="en-US"/>
          </a:p>
        </p:txBody>
      </p:sp>
      <p:sp>
        <p:nvSpPr>
          <p:cNvPr id="33794" name="Rectangle 2">
            <a:extLst>
              <a:ext uri="{FF2B5EF4-FFF2-40B4-BE49-F238E27FC236}">
                <a16:creationId xmlns:a16="http://schemas.microsoft.com/office/drawing/2014/main" id="{FC80E46A-AE33-4772-A7F1-715C28BF1AE8}"/>
              </a:ext>
            </a:extLst>
          </p:cNvPr>
          <p:cNvSpPr>
            <a:spLocks noGrp="1" noRot="1" noChangeAspect="1" noChangeArrowheads="1" noTextEdit="1"/>
          </p:cNvSpPr>
          <p:nvPr>
            <p:ph type="sldImg"/>
          </p:nvPr>
        </p:nvSpPr>
        <p:spPr>
          <a:xfrm>
            <a:off x="169863" y="787400"/>
            <a:ext cx="6986587" cy="3929063"/>
          </a:xfrm>
          <a:ln/>
        </p:spPr>
      </p:sp>
      <p:sp>
        <p:nvSpPr>
          <p:cNvPr id="33795" name="Rectangle 3">
            <a:extLst>
              <a:ext uri="{FF2B5EF4-FFF2-40B4-BE49-F238E27FC236}">
                <a16:creationId xmlns:a16="http://schemas.microsoft.com/office/drawing/2014/main" id="{B59B9DEC-ECE8-4889-8BCB-2BB1474FE181}"/>
              </a:ext>
            </a:extLst>
          </p:cNvPr>
          <p:cNvSpPr>
            <a:spLocks noGrp="1" noChangeArrowheads="1"/>
          </p:cNvSpPr>
          <p:nvPr>
            <p:ph type="body" idx="1"/>
          </p:nvPr>
        </p:nvSpPr>
        <p:spPr/>
        <p:txBody>
          <a:bodyPr/>
          <a:lstStyle/>
          <a:p>
            <a:r>
              <a:rPr lang="en-AU" altLang="en-US"/>
              <a:t>Discuss job interviews; TV ads what people wear – how they cover up etc…eg  Goth girl with tattoos who hides it from her mother; stereotypes</a:t>
            </a:r>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A160CF8-0DF5-4566-8820-9321DB3F10AE}"/>
              </a:ext>
            </a:extLst>
          </p:cNvPr>
          <p:cNvSpPr>
            <a:spLocks noGrp="1" noChangeArrowheads="1"/>
          </p:cNvSpPr>
          <p:nvPr>
            <p:ph type="sldNum" sz="quarter" idx="5"/>
          </p:nvPr>
        </p:nvSpPr>
        <p:spPr>
          <a:ln/>
        </p:spPr>
        <p:txBody>
          <a:bodyPr/>
          <a:lstStyle/>
          <a:p>
            <a:fld id="{62698EC3-C7A3-48D9-8914-513CD2AC3E72}" type="slidenum">
              <a:rPr lang="en-US" altLang="en-US"/>
              <a:pPr/>
              <a:t>22</a:t>
            </a:fld>
            <a:endParaRPr lang="en-US" altLang="en-US"/>
          </a:p>
        </p:txBody>
      </p:sp>
      <p:sp>
        <p:nvSpPr>
          <p:cNvPr id="108546" name="Rectangle 2">
            <a:extLst>
              <a:ext uri="{FF2B5EF4-FFF2-40B4-BE49-F238E27FC236}">
                <a16:creationId xmlns:a16="http://schemas.microsoft.com/office/drawing/2014/main" id="{65B4CD98-DA0B-4215-9D5E-8F40A8783DC3}"/>
              </a:ext>
            </a:extLst>
          </p:cNvPr>
          <p:cNvSpPr>
            <a:spLocks noGrp="1" noRot="1" noChangeAspect="1" noChangeArrowheads="1" noTextEdit="1"/>
          </p:cNvSpPr>
          <p:nvPr>
            <p:ph type="sldImg"/>
          </p:nvPr>
        </p:nvSpPr>
        <p:spPr>
          <a:xfrm>
            <a:off x="169863" y="787400"/>
            <a:ext cx="6986587" cy="3929063"/>
          </a:xfrm>
          <a:ln/>
        </p:spPr>
      </p:sp>
      <p:sp>
        <p:nvSpPr>
          <p:cNvPr id="108547" name="Rectangle 3">
            <a:extLst>
              <a:ext uri="{FF2B5EF4-FFF2-40B4-BE49-F238E27FC236}">
                <a16:creationId xmlns:a16="http://schemas.microsoft.com/office/drawing/2014/main" id="{683D0492-CA6B-4885-9622-6C5453345DA9}"/>
              </a:ext>
            </a:extLst>
          </p:cNvPr>
          <p:cNvSpPr>
            <a:spLocks noGrp="1" noChangeArrowheads="1"/>
          </p:cNvSpPr>
          <p:nvPr>
            <p:ph type="body" idx="1"/>
          </p:nvPr>
        </p:nvSpPr>
        <p:spPr/>
        <p:txBody>
          <a:bodyPr/>
          <a:lstStyle/>
          <a:p>
            <a:r>
              <a:rPr lang="en-US" altLang="en-US"/>
              <a:t>Discuss how this came across in the introductions when people talked about their LOVE items and their HATE items. How did they sound? How did they look? How much weight did the actual words carry compared with their vocal expression and faces?</a:t>
            </a:r>
            <a:endParaRPr lang="en-AU"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04D455F-CA9E-469F-A6ED-0AD579CD0435}"/>
              </a:ext>
            </a:extLst>
          </p:cNvPr>
          <p:cNvSpPr>
            <a:spLocks noGrp="1" noChangeArrowheads="1"/>
          </p:cNvSpPr>
          <p:nvPr>
            <p:ph type="sldNum" sz="quarter" idx="5"/>
          </p:nvPr>
        </p:nvSpPr>
        <p:spPr>
          <a:ln/>
        </p:spPr>
        <p:txBody>
          <a:bodyPr/>
          <a:lstStyle/>
          <a:p>
            <a:fld id="{7C9B6E33-BBF3-4C71-B646-F470912DB7D1}" type="slidenum">
              <a:rPr lang="en-US" altLang="en-US"/>
              <a:pPr/>
              <a:t>23</a:t>
            </a:fld>
            <a:endParaRPr lang="en-US" altLang="en-US"/>
          </a:p>
        </p:txBody>
      </p:sp>
      <p:sp>
        <p:nvSpPr>
          <p:cNvPr id="109570" name="Rectangle 2">
            <a:extLst>
              <a:ext uri="{FF2B5EF4-FFF2-40B4-BE49-F238E27FC236}">
                <a16:creationId xmlns:a16="http://schemas.microsoft.com/office/drawing/2014/main" id="{9B0E7E39-3AF6-42DF-B15B-DF7E41B9CBF1}"/>
              </a:ext>
            </a:extLst>
          </p:cNvPr>
          <p:cNvSpPr>
            <a:spLocks noGrp="1" noRot="1" noChangeAspect="1" noChangeArrowheads="1" noTextEdit="1"/>
          </p:cNvSpPr>
          <p:nvPr>
            <p:ph type="sldImg"/>
          </p:nvPr>
        </p:nvSpPr>
        <p:spPr>
          <a:xfrm>
            <a:off x="169863" y="787400"/>
            <a:ext cx="6986587" cy="3929063"/>
          </a:xfrm>
          <a:ln/>
        </p:spPr>
      </p:sp>
      <p:sp>
        <p:nvSpPr>
          <p:cNvPr id="109571" name="Rectangle 3">
            <a:extLst>
              <a:ext uri="{FF2B5EF4-FFF2-40B4-BE49-F238E27FC236}">
                <a16:creationId xmlns:a16="http://schemas.microsoft.com/office/drawing/2014/main" id="{D1ACBDAF-D9D5-41EA-944C-DDFEF3F5F68C}"/>
              </a:ext>
            </a:extLst>
          </p:cNvPr>
          <p:cNvSpPr>
            <a:spLocks noGrp="1" noChangeArrowheads="1"/>
          </p:cNvSpPr>
          <p:nvPr>
            <p:ph type="body" idx="1"/>
          </p:nvPr>
        </p:nvSpPr>
        <p:spPr/>
        <p:txBody>
          <a:bodyPr/>
          <a:lstStyle/>
          <a:p>
            <a:r>
              <a:rPr lang="en-US" altLang="en-US"/>
              <a:t>Explain that this is a little bit of theory but helps make sense as to why communication can go right or wrong and can be handy to remember in lots of circumstances.</a:t>
            </a:r>
            <a:endParaRPr lang="en-AU"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A7AD0F4-42AF-40D3-9D52-C194614D6106}"/>
              </a:ext>
            </a:extLst>
          </p:cNvPr>
          <p:cNvSpPr>
            <a:spLocks noGrp="1" noChangeArrowheads="1"/>
          </p:cNvSpPr>
          <p:nvPr>
            <p:ph type="sldNum" sz="quarter" idx="5"/>
          </p:nvPr>
        </p:nvSpPr>
        <p:spPr>
          <a:ln/>
        </p:spPr>
        <p:txBody>
          <a:bodyPr/>
          <a:lstStyle/>
          <a:p>
            <a:fld id="{3934AE18-40EB-43BB-BE2D-8D8F663FEE76}" type="slidenum">
              <a:rPr lang="en-US" altLang="en-US"/>
              <a:pPr/>
              <a:t>25</a:t>
            </a:fld>
            <a:endParaRPr lang="en-US" altLang="en-US"/>
          </a:p>
        </p:txBody>
      </p:sp>
      <p:sp>
        <p:nvSpPr>
          <p:cNvPr id="80898" name="Rectangle 2">
            <a:extLst>
              <a:ext uri="{FF2B5EF4-FFF2-40B4-BE49-F238E27FC236}">
                <a16:creationId xmlns:a16="http://schemas.microsoft.com/office/drawing/2014/main" id="{0CB3EA20-E9AC-4E33-84C2-BF0D6E300050}"/>
              </a:ext>
            </a:extLst>
          </p:cNvPr>
          <p:cNvSpPr>
            <a:spLocks noGrp="1" noRot="1" noChangeAspect="1" noChangeArrowheads="1" noTextEdit="1"/>
          </p:cNvSpPr>
          <p:nvPr>
            <p:ph type="sldImg"/>
          </p:nvPr>
        </p:nvSpPr>
        <p:spPr>
          <a:xfrm>
            <a:off x="169863" y="787400"/>
            <a:ext cx="6986587" cy="3929063"/>
          </a:xfrm>
          <a:ln/>
        </p:spPr>
      </p:sp>
      <p:sp>
        <p:nvSpPr>
          <p:cNvPr id="80899" name="Rectangle 3">
            <a:extLst>
              <a:ext uri="{FF2B5EF4-FFF2-40B4-BE49-F238E27FC236}">
                <a16:creationId xmlns:a16="http://schemas.microsoft.com/office/drawing/2014/main" id="{1F04BA6F-9111-45D3-ABD6-D24C40468F0E}"/>
              </a:ext>
            </a:extLst>
          </p:cNvPr>
          <p:cNvSpPr>
            <a:spLocks noGrp="1" noChangeArrowheads="1"/>
          </p:cNvSpPr>
          <p:nvPr>
            <p:ph type="body" idx="1"/>
          </p:nvPr>
        </p:nvSpPr>
        <p:spPr/>
        <p:txBody>
          <a:bodyPr/>
          <a:lstStyle/>
          <a:p>
            <a:r>
              <a:rPr lang="en-AU" altLang="en-US"/>
              <a:t>Encourage participants to think about a situation where they must communicate with someone who is hard of hearing; anxious; has been put down in the past; doesn’t know who you are – what are some of the things you can do to help communication?</a:t>
            </a:r>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7D16003-7E1D-4A4F-BB6E-EEFA54159C81}"/>
              </a:ext>
            </a:extLst>
          </p:cNvPr>
          <p:cNvSpPr>
            <a:spLocks noGrp="1" noChangeArrowheads="1"/>
          </p:cNvSpPr>
          <p:nvPr>
            <p:ph type="sldNum" sz="quarter" idx="5"/>
          </p:nvPr>
        </p:nvSpPr>
        <p:spPr>
          <a:ln/>
        </p:spPr>
        <p:txBody>
          <a:bodyPr/>
          <a:lstStyle/>
          <a:p>
            <a:fld id="{455A45A6-42BC-4A47-B463-155165A8A2F7}" type="slidenum">
              <a:rPr lang="en-US" altLang="en-US"/>
              <a:pPr/>
              <a:t>26</a:t>
            </a:fld>
            <a:endParaRPr lang="en-US" altLang="en-US"/>
          </a:p>
        </p:txBody>
      </p:sp>
      <p:sp>
        <p:nvSpPr>
          <p:cNvPr id="82946" name="Rectangle 2">
            <a:extLst>
              <a:ext uri="{FF2B5EF4-FFF2-40B4-BE49-F238E27FC236}">
                <a16:creationId xmlns:a16="http://schemas.microsoft.com/office/drawing/2014/main" id="{79FD7D47-A265-4C0A-9369-CF748393C64F}"/>
              </a:ext>
            </a:extLst>
          </p:cNvPr>
          <p:cNvSpPr>
            <a:spLocks noGrp="1" noRot="1" noChangeAspect="1" noChangeArrowheads="1" noTextEdit="1"/>
          </p:cNvSpPr>
          <p:nvPr>
            <p:ph type="sldImg"/>
          </p:nvPr>
        </p:nvSpPr>
        <p:spPr>
          <a:xfrm>
            <a:off x="169863" y="787400"/>
            <a:ext cx="6986587" cy="3929063"/>
          </a:xfrm>
          <a:ln/>
        </p:spPr>
      </p:sp>
      <p:sp>
        <p:nvSpPr>
          <p:cNvPr id="82947" name="Rectangle 3">
            <a:extLst>
              <a:ext uri="{FF2B5EF4-FFF2-40B4-BE49-F238E27FC236}">
                <a16:creationId xmlns:a16="http://schemas.microsoft.com/office/drawing/2014/main" id="{FC3BEA56-108E-41AE-966B-0979E64F7A98}"/>
              </a:ext>
            </a:extLst>
          </p:cNvPr>
          <p:cNvSpPr>
            <a:spLocks noGrp="1" noChangeArrowheads="1"/>
          </p:cNvSpPr>
          <p:nvPr>
            <p:ph type="body" idx="1"/>
          </p:nvPr>
        </p:nvSpPr>
        <p:spPr/>
        <p:txBody>
          <a:bodyPr/>
          <a:lstStyle/>
          <a:p>
            <a:r>
              <a:rPr lang="en-AU" altLang="en-US"/>
              <a:t>Show the title of this slide and ask people to see if they can suggest some of the barriers-Then reveal the diagram when there has been 2 to 3 mins of ideas from the group</a:t>
            </a:r>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3807411-F0EB-4329-92CC-B8F7256F70EF}"/>
              </a:ext>
            </a:extLst>
          </p:cNvPr>
          <p:cNvSpPr>
            <a:spLocks noGrp="1" noChangeArrowheads="1"/>
          </p:cNvSpPr>
          <p:nvPr>
            <p:ph type="sldNum" sz="quarter" idx="5"/>
          </p:nvPr>
        </p:nvSpPr>
        <p:spPr>
          <a:ln/>
        </p:spPr>
        <p:txBody>
          <a:bodyPr/>
          <a:lstStyle/>
          <a:p>
            <a:fld id="{78E5D8F8-C88E-44BE-8059-E890812A8935}" type="slidenum">
              <a:rPr lang="en-US" altLang="en-US"/>
              <a:pPr/>
              <a:t>30</a:t>
            </a:fld>
            <a:endParaRPr lang="en-US" altLang="en-US"/>
          </a:p>
        </p:txBody>
      </p:sp>
      <p:sp>
        <p:nvSpPr>
          <p:cNvPr id="40962" name="Rectangle 2">
            <a:extLst>
              <a:ext uri="{FF2B5EF4-FFF2-40B4-BE49-F238E27FC236}">
                <a16:creationId xmlns:a16="http://schemas.microsoft.com/office/drawing/2014/main" id="{0577D360-21DB-4235-8D61-9FBE9190ACBA}"/>
              </a:ext>
            </a:extLst>
          </p:cNvPr>
          <p:cNvSpPr>
            <a:spLocks noGrp="1" noRot="1" noChangeAspect="1" noChangeArrowheads="1" noTextEdit="1"/>
          </p:cNvSpPr>
          <p:nvPr>
            <p:ph type="sldImg"/>
          </p:nvPr>
        </p:nvSpPr>
        <p:spPr>
          <a:xfrm>
            <a:off x="169863" y="787400"/>
            <a:ext cx="6986587" cy="3929063"/>
          </a:xfrm>
          <a:ln/>
        </p:spPr>
      </p:sp>
      <p:sp>
        <p:nvSpPr>
          <p:cNvPr id="40963" name="Rectangle 3">
            <a:extLst>
              <a:ext uri="{FF2B5EF4-FFF2-40B4-BE49-F238E27FC236}">
                <a16:creationId xmlns:a16="http://schemas.microsoft.com/office/drawing/2014/main" id="{3EFEF5E5-A7D7-4096-B13D-97486424C2B5}"/>
              </a:ext>
            </a:extLst>
          </p:cNvPr>
          <p:cNvSpPr>
            <a:spLocks noGrp="1" noChangeArrowheads="1"/>
          </p:cNvSpPr>
          <p:nvPr>
            <p:ph type="body" idx="1"/>
          </p:nvPr>
        </p:nvSpPr>
        <p:spPr/>
        <p:txBody>
          <a:bodyPr/>
          <a:lstStyle/>
          <a:p>
            <a:r>
              <a:rPr lang="en-AU" altLang="en-US"/>
              <a:t>Discuss what each of these means and give/ask for examples. Practise in pairs; One participant is given a situation/problem to talk about and the partner has to practise some of the listening and responding skills. Practice is also attempted in paraphrasing and clarifying.</a:t>
            </a:r>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5877E46-DAA7-44FA-8C95-0864360C0953}"/>
              </a:ext>
            </a:extLst>
          </p:cNvPr>
          <p:cNvSpPr>
            <a:spLocks noGrp="1" noChangeArrowheads="1"/>
          </p:cNvSpPr>
          <p:nvPr>
            <p:ph type="sldNum" sz="quarter" idx="5"/>
          </p:nvPr>
        </p:nvSpPr>
        <p:spPr>
          <a:ln/>
        </p:spPr>
        <p:txBody>
          <a:bodyPr/>
          <a:lstStyle/>
          <a:p>
            <a:fld id="{730BFD76-181C-4351-B730-0B5DF7FFCF93}" type="slidenum">
              <a:rPr lang="en-US" altLang="en-US"/>
              <a:pPr/>
              <a:t>31</a:t>
            </a:fld>
            <a:endParaRPr lang="en-US" altLang="en-US"/>
          </a:p>
        </p:txBody>
      </p:sp>
      <p:sp>
        <p:nvSpPr>
          <p:cNvPr id="56322" name="Rectangle 2">
            <a:extLst>
              <a:ext uri="{FF2B5EF4-FFF2-40B4-BE49-F238E27FC236}">
                <a16:creationId xmlns:a16="http://schemas.microsoft.com/office/drawing/2014/main" id="{3E2D9DBC-D34D-40A7-A1B1-A5F75587AB0C}"/>
              </a:ext>
            </a:extLst>
          </p:cNvPr>
          <p:cNvSpPr>
            <a:spLocks noGrp="1" noRot="1" noChangeAspect="1" noChangeArrowheads="1" noTextEdit="1"/>
          </p:cNvSpPr>
          <p:nvPr>
            <p:ph type="sldImg"/>
          </p:nvPr>
        </p:nvSpPr>
        <p:spPr>
          <a:xfrm>
            <a:off x="169863" y="787400"/>
            <a:ext cx="6986587" cy="3929063"/>
          </a:xfrm>
          <a:ln/>
        </p:spPr>
      </p:sp>
      <p:sp>
        <p:nvSpPr>
          <p:cNvPr id="56323" name="Rectangle 3">
            <a:extLst>
              <a:ext uri="{FF2B5EF4-FFF2-40B4-BE49-F238E27FC236}">
                <a16:creationId xmlns:a16="http://schemas.microsoft.com/office/drawing/2014/main" id="{1DF5379B-7375-432F-9A00-D5CFF9F5728F}"/>
              </a:ext>
            </a:extLst>
          </p:cNvPr>
          <p:cNvSpPr>
            <a:spLocks noGrp="1" noChangeArrowheads="1"/>
          </p:cNvSpPr>
          <p:nvPr>
            <p:ph type="body" idx="1"/>
          </p:nvPr>
        </p:nvSpPr>
        <p:spPr/>
        <p:txBody>
          <a:bodyPr/>
          <a:lstStyle/>
          <a:p>
            <a:r>
              <a:rPr lang="en-AU" altLang="en-US"/>
              <a:t>Handouts “Keeping the Communication door Open” – if time, have a practice</a:t>
            </a:r>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D0439B6-B66C-46B9-89AD-9AE8027FF829}"/>
              </a:ext>
            </a:extLst>
          </p:cNvPr>
          <p:cNvSpPr>
            <a:spLocks noGrp="1" noChangeArrowheads="1"/>
          </p:cNvSpPr>
          <p:nvPr>
            <p:ph type="sldNum" sz="quarter" idx="5"/>
          </p:nvPr>
        </p:nvSpPr>
        <p:spPr>
          <a:ln/>
        </p:spPr>
        <p:txBody>
          <a:bodyPr/>
          <a:lstStyle/>
          <a:p>
            <a:fld id="{CB92E210-981F-4312-973D-A2F22DE83E16}" type="slidenum">
              <a:rPr lang="en-US" altLang="en-US"/>
              <a:pPr/>
              <a:t>32</a:t>
            </a:fld>
            <a:endParaRPr lang="en-US" altLang="en-US"/>
          </a:p>
        </p:txBody>
      </p:sp>
      <p:sp>
        <p:nvSpPr>
          <p:cNvPr id="58370" name="Rectangle 2">
            <a:extLst>
              <a:ext uri="{FF2B5EF4-FFF2-40B4-BE49-F238E27FC236}">
                <a16:creationId xmlns:a16="http://schemas.microsoft.com/office/drawing/2014/main" id="{27DE603C-464C-4732-AC5D-6D76C53EF860}"/>
              </a:ext>
            </a:extLst>
          </p:cNvPr>
          <p:cNvSpPr>
            <a:spLocks noGrp="1" noRot="1" noChangeAspect="1" noChangeArrowheads="1" noTextEdit="1"/>
          </p:cNvSpPr>
          <p:nvPr>
            <p:ph type="sldImg"/>
          </p:nvPr>
        </p:nvSpPr>
        <p:spPr>
          <a:xfrm>
            <a:off x="169863" y="787400"/>
            <a:ext cx="6986587" cy="3929063"/>
          </a:xfrm>
          <a:ln/>
        </p:spPr>
      </p:sp>
      <p:sp>
        <p:nvSpPr>
          <p:cNvPr id="58371" name="Rectangle 3">
            <a:extLst>
              <a:ext uri="{FF2B5EF4-FFF2-40B4-BE49-F238E27FC236}">
                <a16:creationId xmlns:a16="http://schemas.microsoft.com/office/drawing/2014/main" id="{35EADF57-A690-492C-B600-76CAC2BBE689}"/>
              </a:ext>
            </a:extLst>
          </p:cNvPr>
          <p:cNvSpPr>
            <a:spLocks noGrp="1" noChangeArrowheads="1"/>
          </p:cNvSpPr>
          <p:nvPr>
            <p:ph type="body" idx="1"/>
          </p:nvPr>
        </p:nvSpPr>
        <p:spPr/>
        <p:txBody>
          <a:bodyPr/>
          <a:lstStyle/>
          <a:p>
            <a:r>
              <a:rPr lang="en-AU" altLang="en-US"/>
              <a:t>3 handouts 1: Open and closed questions; Questioning techniques; Questioning Quiz; _ use jelly beans for “prizes” for correct answers.</a:t>
            </a:r>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EC58AFB-18CA-40CB-BE86-2C178E27E6B1}"/>
              </a:ext>
            </a:extLst>
          </p:cNvPr>
          <p:cNvSpPr>
            <a:spLocks noGrp="1" noChangeArrowheads="1"/>
          </p:cNvSpPr>
          <p:nvPr>
            <p:ph type="sldNum" sz="quarter" idx="5"/>
          </p:nvPr>
        </p:nvSpPr>
        <p:spPr>
          <a:ln/>
        </p:spPr>
        <p:txBody>
          <a:bodyPr/>
          <a:lstStyle/>
          <a:p>
            <a:fld id="{ADC7823F-9BDA-4EEF-B0F4-742CF3A1A05C}" type="slidenum">
              <a:rPr lang="en-US" altLang="en-US"/>
              <a:pPr/>
              <a:t>34</a:t>
            </a:fld>
            <a:endParaRPr lang="en-US" altLang="en-US"/>
          </a:p>
        </p:txBody>
      </p:sp>
      <p:sp>
        <p:nvSpPr>
          <p:cNvPr id="45058" name="Rectangle 2">
            <a:extLst>
              <a:ext uri="{FF2B5EF4-FFF2-40B4-BE49-F238E27FC236}">
                <a16:creationId xmlns:a16="http://schemas.microsoft.com/office/drawing/2014/main" id="{E2FFFB3A-2BCF-4B50-AFD9-A19ABD025F4E}"/>
              </a:ext>
            </a:extLst>
          </p:cNvPr>
          <p:cNvSpPr>
            <a:spLocks noGrp="1" noRot="1" noChangeAspect="1" noChangeArrowheads="1" noTextEdit="1"/>
          </p:cNvSpPr>
          <p:nvPr>
            <p:ph type="sldImg"/>
          </p:nvPr>
        </p:nvSpPr>
        <p:spPr>
          <a:xfrm>
            <a:off x="169863" y="787400"/>
            <a:ext cx="6986587" cy="3929063"/>
          </a:xfrm>
          <a:ln/>
        </p:spPr>
      </p:sp>
      <p:sp>
        <p:nvSpPr>
          <p:cNvPr id="45059" name="Rectangle 3">
            <a:extLst>
              <a:ext uri="{FF2B5EF4-FFF2-40B4-BE49-F238E27FC236}">
                <a16:creationId xmlns:a16="http://schemas.microsoft.com/office/drawing/2014/main" id="{141F8337-7691-4643-B0C9-6B5BDEF27A7C}"/>
              </a:ext>
            </a:extLst>
          </p:cNvPr>
          <p:cNvSpPr>
            <a:spLocks noGrp="1" noChangeArrowheads="1"/>
          </p:cNvSpPr>
          <p:nvPr>
            <p:ph type="body" idx="1"/>
          </p:nvPr>
        </p:nvSpPr>
        <p:spPr/>
        <p:txBody>
          <a:bodyPr/>
          <a:lstStyle/>
          <a:p>
            <a:r>
              <a:rPr lang="en-AU" altLang="en-US"/>
              <a:t>Ask participants in pairs to identify as many different cultural groups that they can think of that they may come across in their vol work. Are their differences in communicating? What are they? Which are the ones that matter?</a:t>
            </a:r>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Jim</a:t>
            </a:r>
          </a:p>
        </p:txBody>
      </p:sp>
      <p:sp>
        <p:nvSpPr>
          <p:cNvPr id="4" name="Slide Number Placeholder 3"/>
          <p:cNvSpPr>
            <a:spLocks noGrp="1"/>
          </p:cNvSpPr>
          <p:nvPr>
            <p:ph type="sldNum" sz="quarter" idx="10"/>
          </p:nvPr>
        </p:nvSpPr>
        <p:spPr/>
        <p:txBody>
          <a:bodyPr/>
          <a:lstStyle/>
          <a:p>
            <a:fld id="{3A21AFD9-45E7-469D-A65F-25B500AA9D7E}" type="slidenum">
              <a:rPr lang="en-CA" smtClean="0"/>
              <a:t>9</a:t>
            </a:fld>
            <a:endParaRPr lang="en-CA"/>
          </a:p>
        </p:txBody>
      </p:sp>
    </p:spTree>
    <p:extLst>
      <p:ext uri="{BB962C8B-B14F-4D97-AF65-F5344CB8AC3E}">
        <p14:creationId xmlns:p14="http://schemas.microsoft.com/office/powerpoint/2010/main" val="3917268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8D1094B-C9B7-4600-AFE8-7D21A0991F14}"/>
              </a:ext>
            </a:extLst>
          </p:cNvPr>
          <p:cNvSpPr>
            <a:spLocks noGrp="1" noChangeArrowheads="1"/>
          </p:cNvSpPr>
          <p:nvPr>
            <p:ph type="sldNum" sz="quarter" idx="5"/>
          </p:nvPr>
        </p:nvSpPr>
        <p:spPr>
          <a:ln/>
        </p:spPr>
        <p:txBody>
          <a:bodyPr/>
          <a:lstStyle/>
          <a:p>
            <a:fld id="{CCF4D72D-21ED-45F0-BB13-3FD3CAA32FB9}" type="slidenum">
              <a:rPr lang="en-US" altLang="en-US"/>
              <a:pPr/>
              <a:t>35</a:t>
            </a:fld>
            <a:endParaRPr lang="en-US" altLang="en-US"/>
          </a:p>
        </p:txBody>
      </p:sp>
      <p:sp>
        <p:nvSpPr>
          <p:cNvPr id="37890" name="Rectangle 2">
            <a:extLst>
              <a:ext uri="{FF2B5EF4-FFF2-40B4-BE49-F238E27FC236}">
                <a16:creationId xmlns:a16="http://schemas.microsoft.com/office/drawing/2014/main" id="{F794A1B4-3631-4266-BC1E-9E60D1EAFF07}"/>
              </a:ext>
            </a:extLst>
          </p:cNvPr>
          <p:cNvSpPr>
            <a:spLocks noGrp="1" noRot="1" noChangeAspect="1" noChangeArrowheads="1" noTextEdit="1"/>
          </p:cNvSpPr>
          <p:nvPr>
            <p:ph type="sldImg"/>
          </p:nvPr>
        </p:nvSpPr>
        <p:spPr>
          <a:xfrm>
            <a:off x="169863" y="787400"/>
            <a:ext cx="6986587" cy="3929063"/>
          </a:xfrm>
          <a:ln/>
        </p:spPr>
      </p:sp>
      <p:sp>
        <p:nvSpPr>
          <p:cNvPr id="37891" name="Rectangle 3">
            <a:extLst>
              <a:ext uri="{FF2B5EF4-FFF2-40B4-BE49-F238E27FC236}">
                <a16:creationId xmlns:a16="http://schemas.microsoft.com/office/drawing/2014/main" id="{CE1B41B9-AEAF-4413-B388-5802BD2D281F}"/>
              </a:ext>
            </a:extLst>
          </p:cNvPr>
          <p:cNvSpPr>
            <a:spLocks noGrp="1" noChangeArrowheads="1"/>
          </p:cNvSpPr>
          <p:nvPr>
            <p:ph type="body" idx="1"/>
          </p:nvPr>
        </p:nvSpPr>
        <p:spPr/>
        <p:txBody>
          <a:bodyPr/>
          <a:lstStyle/>
          <a:p>
            <a:r>
              <a:rPr lang="en-AU" altLang="en-US"/>
              <a:t>Give participants a group scenario with a card for each individual describing their character. Ask them to try to resolve the issue using their best communications skills (Like DeBono’s Thinking caps)</a:t>
            </a:r>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48F7E6A-6672-4C9F-AE0A-1A3F9759A8CF}"/>
              </a:ext>
            </a:extLst>
          </p:cNvPr>
          <p:cNvSpPr>
            <a:spLocks noGrp="1" noChangeArrowheads="1"/>
          </p:cNvSpPr>
          <p:nvPr>
            <p:ph type="sldNum" sz="quarter" idx="5"/>
          </p:nvPr>
        </p:nvSpPr>
        <p:spPr>
          <a:ln/>
        </p:spPr>
        <p:txBody>
          <a:bodyPr/>
          <a:lstStyle/>
          <a:p>
            <a:fld id="{257E9A35-3FAA-47B0-90C5-0EF953269DC2}" type="slidenum">
              <a:rPr lang="en-US" altLang="en-US"/>
              <a:pPr/>
              <a:t>36</a:t>
            </a:fld>
            <a:endParaRPr lang="en-US" altLang="en-US"/>
          </a:p>
        </p:txBody>
      </p:sp>
      <p:sp>
        <p:nvSpPr>
          <p:cNvPr id="44034" name="Rectangle 2">
            <a:extLst>
              <a:ext uri="{FF2B5EF4-FFF2-40B4-BE49-F238E27FC236}">
                <a16:creationId xmlns:a16="http://schemas.microsoft.com/office/drawing/2014/main" id="{240B41E7-BB6D-4C30-BE10-323EBA42A97A}"/>
              </a:ext>
            </a:extLst>
          </p:cNvPr>
          <p:cNvSpPr>
            <a:spLocks noGrp="1" noRot="1" noChangeAspect="1" noChangeArrowheads="1" noTextEdit="1"/>
          </p:cNvSpPr>
          <p:nvPr>
            <p:ph type="sldImg"/>
          </p:nvPr>
        </p:nvSpPr>
        <p:spPr>
          <a:xfrm>
            <a:off x="169863" y="787400"/>
            <a:ext cx="6986587" cy="3929063"/>
          </a:xfrm>
          <a:ln/>
        </p:spPr>
      </p:sp>
      <p:sp>
        <p:nvSpPr>
          <p:cNvPr id="44035" name="Rectangle 3">
            <a:extLst>
              <a:ext uri="{FF2B5EF4-FFF2-40B4-BE49-F238E27FC236}">
                <a16:creationId xmlns:a16="http://schemas.microsoft.com/office/drawing/2014/main" id="{CB2B72F3-C80C-42B9-B067-97A5B24EC3C6}"/>
              </a:ext>
            </a:extLst>
          </p:cNvPr>
          <p:cNvSpPr>
            <a:spLocks noGrp="1" noChangeArrowheads="1"/>
          </p:cNvSpPr>
          <p:nvPr>
            <p:ph type="body" idx="1"/>
          </p:nvPr>
        </p:nvSpPr>
        <p:spPr/>
        <p:txBody>
          <a:bodyPr/>
          <a:lstStyle/>
          <a:p>
            <a:r>
              <a:rPr lang="en-AU" altLang="en-US"/>
              <a:t>Ask participants to identify any laws that may place constraints on communication in a workplace….write on whiteboard and add any that may be missing. Discuss also what constraints the organisation may place on the nature of communication. Could use a case study to explore Confidentiality issue if time permits- I have attached the two from the Frail Aged module by way of example.</a:t>
            </a:r>
          </a:p>
          <a:p>
            <a:r>
              <a:rPr lang="en-AU" altLang="en-US"/>
              <a:t>Participants to identify confidentiality issues and the harm that can come from “gossip”. If in doubt, they should be encouraged to seek advice within the organisation. Who should they turn to?</a:t>
            </a:r>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14356489-E445-487E-B6C9-18DA2D09B4DD}" type="slidenum">
              <a:rPr lang="en-US" altLang="en-US" sz="1200"/>
              <a:pPr eaLnBrk="1" hangingPunct="1"/>
              <a:t>37</a:t>
            </a:fld>
            <a:endParaRPr lang="en-US" altLang="en-US" sz="1200" dirty="0"/>
          </a:p>
        </p:txBody>
      </p:sp>
      <p:sp>
        <p:nvSpPr>
          <p:cNvPr id="9218"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9219" name="Rectangle 3"/>
          <p:cNvSpPr>
            <a:spLocks noGrp="1" noChangeArrowheads="1"/>
          </p:cNvSpPr>
          <p:nvPr>
            <p:ph type="body" idx="1"/>
          </p:nvPr>
        </p:nvSpPr>
        <p:spPr/>
        <p:txBody>
          <a:bodyPr/>
          <a:lstStyle/>
          <a:p>
            <a:pPr eaLnBrk="1" hangingPunct="1">
              <a:defRPr/>
            </a:pPr>
            <a:endParaRPr lang="en-US" dirty="0">
              <a:cs typeface="+mn-cs"/>
            </a:endParaRPr>
          </a:p>
        </p:txBody>
      </p:sp>
    </p:spTree>
    <p:extLst>
      <p:ext uri="{BB962C8B-B14F-4D97-AF65-F5344CB8AC3E}">
        <p14:creationId xmlns:p14="http://schemas.microsoft.com/office/powerpoint/2010/main" val="3038764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b="1">
                <a:solidFill>
                  <a:schemeClr val="tx1"/>
                </a:solidFill>
                <a:latin typeface="Constantia" panose="02030602050306030303" pitchFamily="18" charset="0"/>
              </a:defRPr>
            </a:lvl1pPr>
            <a:lvl2pPr marL="742950" indent="-285750" defTabSz="928688">
              <a:defRPr b="1">
                <a:solidFill>
                  <a:schemeClr val="tx1"/>
                </a:solidFill>
                <a:latin typeface="Constantia" panose="02030602050306030303" pitchFamily="18" charset="0"/>
              </a:defRPr>
            </a:lvl2pPr>
            <a:lvl3pPr marL="1143000" indent="-228600" defTabSz="928688">
              <a:defRPr b="1">
                <a:solidFill>
                  <a:schemeClr val="tx1"/>
                </a:solidFill>
                <a:latin typeface="Constantia" panose="02030602050306030303" pitchFamily="18" charset="0"/>
              </a:defRPr>
            </a:lvl3pPr>
            <a:lvl4pPr marL="1600200" indent="-228600" defTabSz="928688">
              <a:defRPr b="1">
                <a:solidFill>
                  <a:schemeClr val="tx1"/>
                </a:solidFill>
                <a:latin typeface="Constantia" panose="02030602050306030303" pitchFamily="18" charset="0"/>
              </a:defRPr>
            </a:lvl4pPr>
            <a:lvl5pPr marL="2057400" indent="-228600" defTabSz="928688">
              <a:defRPr b="1">
                <a:solidFill>
                  <a:schemeClr val="tx1"/>
                </a:solidFill>
                <a:latin typeface="Constantia" panose="02030602050306030303" pitchFamily="18" charset="0"/>
              </a:defRPr>
            </a:lvl5pPr>
            <a:lvl6pPr marL="2514600" indent="-228600" defTabSz="928688" eaLnBrk="0" fontAlgn="base" hangingPunct="0">
              <a:spcBef>
                <a:spcPct val="0"/>
              </a:spcBef>
              <a:spcAft>
                <a:spcPct val="0"/>
              </a:spcAft>
              <a:defRPr b="1">
                <a:solidFill>
                  <a:schemeClr val="tx1"/>
                </a:solidFill>
                <a:latin typeface="Constantia" panose="02030602050306030303" pitchFamily="18" charset="0"/>
              </a:defRPr>
            </a:lvl6pPr>
            <a:lvl7pPr marL="2971800" indent="-228600" defTabSz="928688" eaLnBrk="0" fontAlgn="base" hangingPunct="0">
              <a:spcBef>
                <a:spcPct val="0"/>
              </a:spcBef>
              <a:spcAft>
                <a:spcPct val="0"/>
              </a:spcAft>
              <a:defRPr b="1">
                <a:solidFill>
                  <a:schemeClr val="tx1"/>
                </a:solidFill>
                <a:latin typeface="Constantia" panose="02030602050306030303" pitchFamily="18" charset="0"/>
              </a:defRPr>
            </a:lvl7pPr>
            <a:lvl8pPr marL="3429000" indent="-228600" defTabSz="928688" eaLnBrk="0" fontAlgn="base" hangingPunct="0">
              <a:spcBef>
                <a:spcPct val="0"/>
              </a:spcBef>
              <a:spcAft>
                <a:spcPct val="0"/>
              </a:spcAft>
              <a:defRPr b="1">
                <a:solidFill>
                  <a:schemeClr val="tx1"/>
                </a:solidFill>
                <a:latin typeface="Constantia" panose="02030602050306030303" pitchFamily="18" charset="0"/>
              </a:defRPr>
            </a:lvl8pPr>
            <a:lvl9pPr marL="3886200" indent="-228600" defTabSz="928688" eaLnBrk="0" fontAlgn="base" hangingPunct="0">
              <a:spcBef>
                <a:spcPct val="0"/>
              </a:spcBef>
              <a:spcAft>
                <a:spcPct val="0"/>
              </a:spcAft>
              <a:defRPr b="1">
                <a:solidFill>
                  <a:schemeClr val="tx1"/>
                </a:solidFill>
                <a:latin typeface="Constantia" panose="02030602050306030303" pitchFamily="18" charset="0"/>
              </a:defRPr>
            </a:lvl9pPr>
          </a:lstStyle>
          <a:p>
            <a:pPr marL="0" marR="0" lvl="0" indent="0" algn="r" defTabSz="928688" rtl="0" eaLnBrk="1" fontAlgn="auto" latinLnBrk="0" hangingPunct="1">
              <a:lnSpc>
                <a:spcPct val="100000"/>
              </a:lnSpc>
              <a:spcBef>
                <a:spcPts val="0"/>
              </a:spcBef>
              <a:spcAft>
                <a:spcPts val="0"/>
              </a:spcAft>
              <a:buClrTx/>
              <a:buSzTx/>
              <a:buFontTx/>
              <a:buNone/>
              <a:tabLst/>
              <a:defRPr/>
            </a:pPr>
            <a:fld id="{55311A6C-0143-40A6-80B8-35C839C32165}" type="slidenum">
              <a:rPr kumimoji="0" lang="en-US" alt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928688" rtl="0" eaLnBrk="1" fontAlgn="auto" latinLnBrk="0" hangingPunct="1">
                <a:lnSpc>
                  <a:spcPct val="100000"/>
                </a:lnSpc>
                <a:spcBef>
                  <a:spcPts val="0"/>
                </a:spcBef>
                <a:spcAft>
                  <a:spcPts val="0"/>
                </a:spcAft>
                <a:buClrTx/>
                <a:buSzTx/>
                <a:buFontTx/>
                <a:buNone/>
                <a:tabLst/>
                <a:defRPr/>
              </a:pPr>
              <a:t>44</a:t>
            </a:fld>
            <a:endPar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27651" name="Slide Image Placeholder 1"/>
          <p:cNvSpPr>
            <a:spLocks noGrp="1" noRot="1" noChangeAspect="1" noTextEdit="1"/>
          </p:cNvSpPr>
          <p:nvPr>
            <p:ph type="sldImg"/>
          </p:nvPr>
        </p:nvSpPr>
        <p:spPr bwMode="auto">
          <a:xfrm>
            <a:off x="407988" y="696913"/>
            <a:ext cx="6196012" cy="34861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27653" name="Slide Number Placeholder 3"/>
          <p:cNvSpPr txBox="1">
            <a:spLocks noGrp="1"/>
          </p:cNvSpPr>
          <p:nvPr/>
        </p:nvSpPr>
        <p:spPr bwMode="auto">
          <a:xfrm>
            <a:off x="3970338" y="8829675"/>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85" tIns="46442" rIns="92885" bIns="46442" anchor="b"/>
          <a:lstStyle>
            <a:lvl1pPr defTabSz="928688">
              <a:defRPr b="1">
                <a:solidFill>
                  <a:schemeClr val="tx1"/>
                </a:solidFill>
                <a:latin typeface="Constantia" panose="02030602050306030303" pitchFamily="18" charset="0"/>
              </a:defRPr>
            </a:lvl1pPr>
            <a:lvl2pPr marL="742950" indent="-285750" defTabSz="928688">
              <a:defRPr b="1">
                <a:solidFill>
                  <a:schemeClr val="tx1"/>
                </a:solidFill>
                <a:latin typeface="Constantia" panose="02030602050306030303" pitchFamily="18" charset="0"/>
              </a:defRPr>
            </a:lvl2pPr>
            <a:lvl3pPr marL="1143000" indent="-228600" defTabSz="928688">
              <a:defRPr b="1">
                <a:solidFill>
                  <a:schemeClr val="tx1"/>
                </a:solidFill>
                <a:latin typeface="Constantia" panose="02030602050306030303" pitchFamily="18" charset="0"/>
              </a:defRPr>
            </a:lvl3pPr>
            <a:lvl4pPr marL="1600200" indent="-228600" defTabSz="928688">
              <a:defRPr b="1">
                <a:solidFill>
                  <a:schemeClr val="tx1"/>
                </a:solidFill>
                <a:latin typeface="Constantia" panose="02030602050306030303" pitchFamily="18" charset="0"/>
              </a:defRPr>
            </a:lvl4pPr>
            <a:lvl5pPr marL="2057400" indent="-228600" defTabSz="928688">
              <a:defRPr b="1">
                <a:solidFill>
                  <a:schemeClr val="tx1"/>
                </a:solidFill>
                <a:latin typeface="Constantia" panose="02030602050306030303" pitchFamily="18" charset="0"/>
              </a:defRPr>
            </a:lvl5pPr>
            <a:lvl6pPr marL="2514600" indent="-228600" defTabSz="928688" eaLnBrk="0" fontAlgn="base" hangingPunct="0">
              <a:spcBef>
                <a:spcPct val="0"/>
              </a:spcBef>
              <a:spcAft>
                <a:spcPct val="0"/>
              </a:spcAft>
              <a:defRPr b="1">
                <a:solidFill>
                  <a:schemeClr val="tx1"/>
                </a:solidFill>
                <a:latin typeface="Constantia" panose="02030602050306030303" pitchFamily="18" charset="0"/>
              </a:defRPr>
            </a:lvl6pPr>
            <a:lvl7pPr marL="2971800" indent="-228600" defTabSz="928688" eaLnBrk="0" fontAlgn="base" hangingPunct="0">
              <a:spcBef>
                <a:spcPct val="0"/>
              </a:spcBef>
              <a:spcAft>
                <a:spcPct val="0"/>
              </a:spcAft>
              <a:defRPr b="1">
                <a:solidFill>
                  <a:schemeClr val="tx1"/>
                </a:solidFill>
                <a:latin typeface="Constantia" panose="02030602050306030303" pitchFamily="18" charset="0"/>
              </a:defRPr>
            </a:lvl7pPr>
            <a:lvl8pPr marL="3429000" indent="-228600" defTabSz="928688" eaLnBrk="0" fontAlgn="base" hangingPunct="0">
              <a:spcBef>
                <a:spcPct val="0"/>
              </a:spcBef>
              <a:spcAft>
                <a:spcPct val="0"/>
              </a:spcAft>
              <a:defRPr b="1">
                <a:solidFill>
                  <a:schemeClr val="tx1"/>
                </a:solidFill>
                <a:latin typeface="Constantia" panose="02030602050306030303" pitchFamily="18" charset="0"/>
              </a:defRPr>
            </a:lvl8pPr>
            <a:lvl9pPr marL="3886200" indent="-228600" defTabSz="928688" eaLnBrk="0" fontAlgn="base" hangingPunct="0">
              <a:spcBef>
                <a:spcPct val="0"/>
              </a:spcBef>
              <a:spcAft>
                <a:spcPct val="0"/>
              </a:spcAft>
              <a:defRPr b="1">
                <a:solidFill>
                  <a:schemeClr val="tx1"/>
                </a:solidFill>
                <a:latin typeface="Constantia" panose="02030602050306030303" pitchFamily="18" charset="0"/>
              </a:defRPr>
            </a:lvl9pPr>
          </a:lstStyle>
          <a:p>
            <a:pPr marL="0" marR="0" lvl="0" indent="0" algn="r" defTabSz="928688" rtl="0" eaLnBrk="1" fontAlgn="auto" latinLnBrk="0" hangingPunct="1">
              <a:lnSpc>
                <a:spcPct val="100000"/>
              </a:lnSpc>
              <a:spcBef>
                <a:spcPts val="0"/>
              </a:spcBef>
              <a:spcAft>
                <a:spcPts val="0"/>
              </a:spcAft>
              <a:buClrTx/>
              <a:buSzTx/>
              <a:buFontTx/>
              <a:buNone/>
              <a:tabLst/>
              <a:defRPr/>
            </a:pPr>
            <a:fld id="{92E72162-073A-4668-A1AB-245C403D2714}" type="slidenum">
              <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n-ea"/>
                <a:cs typeface="+mn-cs"/>
              </a:rPr>
              <a:pPr marL="0" marR="0" lvl="0" indent="0" algn="r" defTabSz="928688" rtl="0" eaLnBrk="1" fontAlgn="auto" latinLnBrk="0" hangingPunct="1">
                <a:lnSpc>
                  <a:spcPct val="100000"/>
                </a:lnSpc>
                <a:spcBef>
                  <a:spcPts val="0"/>
                </a:spcBef>
                <a:spcAft>
                  <a:spcPts val="0"/>
                </a:spcAft>
                <a:buClrTx/>
                <a:buSzTx/>
                <a:buFontTx/>
                <a:buNone/>
                <a:tabLst/>
                <a:defRPr/>
              </a:pPr>
              <a:t>44</a:t>
            </a:fld>
            <a:endPar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3693712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b="1">
                <a:solidFill>
                  <a:schemeClr val="tx1"/>
                </a:solidFill>
                <a:latin typeface="Constantia" panose="02030602050306030303" pitchFamily="18" charset="0"/>
              </a:defRPr>
            </a:lvl1pPr>
            <a:lvl2pPr marL="742950" indent="-285750" defTabSz="928688">
              <a:defRPr b="1">
                <a:solidFill>
                  <a:schemeClr val="tx1"/>
                </a:solidFill>
                <a:latin typeface="Constantia" panose="02030602050306030303" pitchFamily="18" charset="0"/>
              </a:defRPr>
            </a:lvl2pPr>
            <a:lvl3pPr marL="1143000" indent="-228600" defTabSz="928688">
              <a:defRPr b="1">
                <a:solidFill>
                  <a:schemeClr val="tx1"/>
                </a:solidFill>
                <a:latin typeface="Constantia" panose="02030602050306030303" pitchFamily="18" charset="0"/>
              </a:defRPr>
            </a:lvl3pPr>
            <a:lvl4pPr marL="1600200" indent="-228600" defTabSz="928688">
              <a:defRPr b="1">
                <a:solidFill>
                  <a:schemeClr val="tx1"/>
                </a:solidFill>
                <a:latin typeface="Constantia" panose="02030602050306030303" pitchFamily="18" charset="0"/>
              </a:defRPr>
            </a:lvl4pPr>
            <a:lvl5pPr marL="2057400" indent="-228600" defTabSz="928688">
              <a:defRPr b="1">
                <a:solidFill>
                  <a:schemeClr val="tx1"/>
                </a:solidFill>
                <a:latin typeface="Constantia" panose="02030602050306030303" pitchFamily="18" charset="0"/>
              </a:defRPr>
            </a:lvl5pPr>
            <a:lvl6pPr marL="2514600" indent="-228600" defTabSz="928688" eaLnBrk="0" fontAlgn="base" hangingPunct="0">
              <a:spcBef>
                <a:spcPct val="0"/>
              </a:spcBef>
              <a:spcAft>
                <a:spcPct val="0"/>
              </a:spcAft>
              <a:defRPr b="1">
                <a:solidFill>
                  <a:schemeClr val="tx1"/>
                </a:solidFill>
                <a:latin typeface="Constantia" panose="02030602050306030303" pitchFamily="18" charset="0"/>
              </a:defRPr>
            </a:lvl6pPr>
            <a:lvl7pPr marL="2971800" indent="-228600" defTabSz="928688" eaLnBrk="0" fontAlgn="base" hangingPunct="0">
              <a:spcBef>
                <a:spcPct val="0"/>
              </a:spcBef>
              <a:spcAft>
                <a:spcPct val="0"/>
              </a:spcAft>
              <a:defRPr b="1">
                <a:solidFill>
                  <a:schemeClr val="tx1"/>
                </a:solidFill>
                <a:latin typeface="Constantia" panose="02030602050306030303" pitchFamily="18" charset="0"/>
              </a:defRPr>
            </a:lvl7pPr>
            <a:lvl8pPr marL="3429000" indent="-228600" defTabSz="928688" eaLnBrk="0" fontAlgn="base" hangingPunct="0">
              <a:spcBef>
                <a:spcPct val="0"/>
              </a:spcBef>
              <a:spcAft>
                <a:spcPct val="0"/>
              </a:spcAft>
              <a:defRPr b="1">
                <a:solidFill>
                  <a:schemeClr val="tx1"/>
                </a:solidFill>
                <a:latin typeface="Constantia" panose="02030602050306030303" pitchFamily="18" charset="0"/>
              </a:defRPr>
            </a:lvl8pPr>
            <a:lvl9pPr marL="3886200" indent="-228600" defTabSz="928688" eaLnBrk="0" fontAlgn="base" hangingPunct="0">
              <a:spcBef>
                <a:spcPct val="0"/>
              </a:spcBef>
              <a:spcAft>
                <a:spcPct val="0"/>
              </a:spcAft>
              <a:defRPr b="1">
                <a:solidFill>
                  <a:schemeClr val="tx1"/>
                </a:solidFill>
                <a:latin typeface="Constantia" panose="02030602050306030303" pitchFamily="18" charset="0"/>
              </a:defRPr>
            </a:lvl9pPr>
          </a:lstStyle>
          <a:p>
            <a:pPr marL="0" marR="0" lvl="0" indent="0" algn="r" defTabSz="928688" rtl="0" eaLnBrk="1" fontAlgn="auto" latinLnBrk="0" hangingPunct="1">
              <a:lnSpc>
                <a:spcPct val="100000"/>
              </a:lnSpc>
              <a:spcBef>
                <a:spcPts val="0"/>
              </a:spcBef>
              <a:spcAft>
                <a:spcPts val="0"/>
              </a:spcAft>
              <a:buClrTx/>
              <a:buSzTx/>
              <a:buFontTx/>
              <a:buNone/>
              <a:tabLst/>
              <a:defRPr/>
            </a:pPr>
            <a:fld id="{82033B2F-FA1D-4DD9-B9E5-7BAD331B5E2D}" type="slidenum">
              <a:rPr kumimoji="0" lang="en-US" alt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928688" rtl="0" eaLnBrk="1" fontAlgn="auto" latinLnBrk="0" hangingPunct="1">
                <a:lnSpc>
                  <a:spcPct val="100000"/>
                </a:lnSpc>
                <a:spcBef>
                  <a:spcPts val="0"/>
                </a:spcBef>
                <a:spcAft>
                  <a:spcPts val="0"/>
                </a:spcAft>
                <a:buClrTx/>
                <a:buSzTx/>
                <a:buFontTx/>
                <a:buNone/>
                <a:tabLst/>
                <a:defRPr/>
              </a:pPr>
              <a:t>45</a:t>
            </a:fld>
            <a:endPar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29699" name="Slide Image Placeholder 1"/>
          <p:cNvSpPr>
            <a:spLocks noGrp="1" noRot="1" noChangeAspect="1" noTextEdit="1"/>
          </p:cNvSpPr>
          <p:nvPr>
            <p:ph type="sldImg"/>
          </p:nvPr>
        </p:nvSpPr>
        <p:spPr bwMode="auto">
          <a:xfrm>
            <a:off x="407988" y="696913"/>
            <a:ext cx="6196012" cy="34861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70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29701" name="Slide Number Placeholder 3"/>
          <p:cNvSpPr txBox="1">
            <a:spLocks noGrp="1"/>
          </p:cNvSpPr>
          <p:nvPr/>
        </p:nvSpPr>
        <p:spPr bwMode="auto">
          <a:xfrm>
            <a:off x="3970338" y="8829675"/>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85" tIns="46442" rIns="92885" bIns="46442" anchor="b"/>
          <a:lstStyle>
            <a:lvl1pPr defTabSz="928688">
              <a:defRPr b="1">
                <a:solidFill>
                  <a:schemeClr val="tx1"/>
                </a:solidFill>
                <a:latin typeface="Constantia" panose="02030602050306030303" pitchFamily="18" charset="0"/>
              </a:defRPr>
            </a:lvl1pPr>
            <a:lvl2pPr marL="742950" indent="-285750" defTabSz="928688">
              <a:defRPr b="1">
                <a:solidFill>
                  <a:schemeClr val="tx1"/>
                </a:solidFill>
                <a:latin typeface="Constantia" panose="02030602050306030303" pitchFamily="18" charset="0"/>
              </a:defRPr>
            </a:lvl2pPr>
            <a:lvl3pPr marL="1143000" indent="-228600" defTabSz="928688">
              <a:defRPr b="1">
                <a:solidFill>
                  <a:schemeClr val="tx1"/>
                </a:solidFill>
                <a:latin typeface="Constantia" panose="02030602050306030303" pitchFamily="18" charset="0"/>
              </a:defRPr>
            </a:lvl3pPr>
            <a:lvl4pPr marL="1600200" indent="-228600" defTabSz="928688">
              <a:defRPr b="1">
                <a:solidFill>
                  <a:schemeClr val="tx1"/>
                </a:solidFill>
                <a:latin typeface="Constantia" panose="02030602050306030303" pitchFamily="18" charset="0"/>
              </a:defRPr>
            </a:lvl4pPr>
            <a:lvl5pPr marL="2057400" indent="-228600" defTabSz="928688">
              <a:defRPr b="1">
                <a:solidFill>
                  <a:schemeClr val="tx1"/>
                </a:solidFill>
                <a:latin typeface="Constantia" panose="02030602050306030303" pitchFamily="18" charset="0"/>
              </a:defRPr>
            </a:lvl5pPr>
            <a:lvl6pPr marL="2514600" indent="-228600" defTabSz="928688" eaLnBrk="0" fontAlgn="base" hangingPunct="0">
              <a:spcBef>
                <a:spcPct val="0"/>
              </a:spcBef>
              <a:spcAft>
                <a:spcPct val="0"/>
              </a:spcAft>
              <a:defRPr b="1">
                <a:solidFill>
                  <a:schemeClr val="tx1"/>
                </a:solidFill>
                <a:latin typeface="Constantia" panose="02030602050306030303" pitchFamily="18" charset="0"/>
              </a:defRPr>
            </a:lvl6pPr>
            <a:lvl7pPr marL="2971800" indent="-228600" defTabSz="928688" eaLnBrk="0" fontAlgn="base" hangingPunct="0">
              <a:spcBef>
                <a:spcPct val="0"/>
              </a:spcBef>
              <a:spcAft>
                <a:spcPct val="0"/>
              </a:spcAft>
              <a:defRPr b="1">
                <a:solidFill>
                  <a:schemeClr val="tx1"/>
                </a:solidFill>
                <a:latin typeface="Constantia" panose="02030602050306030303" pitchFamily="18" charset="0"/>
              </a:defRPr>
            </a:lvl7pPr>
            <a:lvl8pPr marL="3429000" indent="-228600" defTabSz="928688" eaLnBrk="0" fontAlgn="base" hangingPunct="0">
              <a:spcBef>
                <a:spcPct val="0"/>
              </a:spcBef>
              <a:spcAft>
                <a:spcPct val="0"/>
              </a:spcAft>
              <a:defRPr b="1">
                <a:solidFill>
                  <a:schemeClr val="tx1"/>
                </a:solidFill>
                <a:latin typeface="Constantia" panose="02030602050306030303" pitchFamily="18" charset="0"/>
              </a:defRPr>
            </a:lvl8pPr>
            <a:lvl9pPr marL="3886200" indent="-228600" defTabSz="928688" eaLnBrk="0" fontAlgn="base" hangingPunct="0">
              <a:spcBef>
                <a:spcPct val="0"/>
              </a:spcBef>
              <a:spcAft>
                <a:spcPct val="0"/>
              </a:spcAft>
              <a:defRPr b="1">
                <a:solidFill>
                  <a:schemeClr val="tx1"/>
                </a:solidFill>
                <a:latin typeface="Constantia" panose="02030602050306030303" pitchFamily="18" charset="0"/>
              </a:defRPr>
            </a:lvl9pPr>
          </a:lstStyle>
          <a:p>
            <a:pPr marL="0" marR="0" lvl="0" indent="0" algn="r" defTabSz="928688" rtl="0" eaLnBrk="1" fontAlgn="auto" latinLnBrk="0" hangingPunct="1">
              <a:lnSpc>
                <a:spcPct val="100000"/>
              </a:lnSpc>
              <a:spcBef>
                <a:spcPts val="0"/>
              </a:spcBef>
              <a:spcAft>
                <a:spcPts val="0"/>
              </a:spcAft>
              <a:buClrTx/>
              <a:buSzTx/>
              <a:buFontTx/>
              <a:buNone/>
              <a:tabLst/>
              <a:defRPr/>
            </a:pPr>
            <a:fld id="{5200FCDB-E02F-4DB6-89E5-EAB562417DD9}" type="slidenum">
              <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n-ea"/>
                <a:cs typeface="+mn-cs"/>
              </a:rPr>
              <a:pPr marL="0" marR="0" lvl="0" indent="0" algn="r" defTabSz="928688" rtl="0" eaLnBrk="1" fontAlgn="auto" latinLnBrk="0" hangingPunct="1">
                <a:lnSpc>
                  <a:spcPct val="100000"/>
                </a:lnSpc>
                <a:spcBef>
                  <a:spcPts val="0"/>
                </a:spcBef>
                <a:spcAft>
                  <a:spcPts val="0"/>
                </a:spcAft>
                <a:buClrTx/>
                <a:buSzTx/>
                <a:buFontTx/>
                <a:buNone/>
                <a:tabLst/>
                <a:defRPr/>
              </a:pPr>
              <a:t>45</a:t>
            </a:fld>
            <a:endPar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376849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a:extLst>
              <a:ext uri="{FF2B5EF4-FFF2-40B4-BE49-F238E27FC236}">
                <a16:creationId xmlns:a16="http://schemas.microsoft.com/office/drawing/2014/main" id="{F4A2D5F4-40D1-49D9-8A5F-E2E7482B89D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Notes Placeholder 2">
            <a:extLst>
              <a:ext uri="{FF2B5EF4-FFF2-40B4-BE49-F238E27FC236}">
                <a16:creationId xmlns:a16="http://schemas.microsoft.com/office/drawing/2014/main" id="{A91F6C47-62C2-4493-9C38-C7566B1095F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Written and Spoken</a:t>
            </a:r>
          </a:p>
          <a:p>
            <a:pPr eaLnBrk="1" hangingPunct="1">
              <a:spcBef>
                <a:spcPct val="0"/>
              </a:spcBef>
            </a:pPr>
            <a:endParaRPr lang="en-US" altLang="en-US"/>
          </a:p>
          <a:p>
            <a:pPr eaLnBrk="1" hangingPunct="1">
              <a:spcBef>
                <a:spcPct val="0"/>
              </a:spcBef>
            </a:pPr>
            <a:r>
              <a:rPr lang="en-US" altLang="en-US"/>
              <a:t>For all types of communication:</a:t>
            </a:r>
          </a:p>
          <a:p>
            <a:pPr eaLnBrk="1" hangingPunct="1">
              <a:spcBef>
                <a:spcPct val="0"/>
              </a:spcBef>
            </a:pPr>
            <a:endParaRPr lang="en-US" altLang="en-US"/>
          </a:p>
          <a:p>
            <a:pPr eaLnBrk="1" hangingPunct="1">
              <a:spcBef>
                <a:spcPct val="0"/>
              </a:spcBef>
            </a:pPr>
            <a:r>
              <a:rPr lang="en-US" altLang="en-US"/>
              <a:t>Respectful – Be respectful of the recipient. </a:t>
            </a:r>
          </a:p>
          <a:p>
            <a:pPr eaLnBrk="1" hangingPunct="1">
              <a:spcBef>
                <a:spcPct val="0"/>
              </a:spcBef>
            </a:pPr>
            <a:r>
              <a:rPr lang="en-US" altLang="en-US"/>
              <a:t>Clear – Convey the information in a concise, informative manner. Highlight the most important parts and minimize “communication clutter” with unimportant or inconsequential information.</a:t>
            </a:r>
          </a:p>
          <a:p>
            <a:pPr eaLnBrk="1" hangingPunct="1">
              <a:spcBef>
                <a:spcPct val="0"/>
              </a:spcBef>
            </a:pPr>
            <a:r>
              <a:rPr lang="en-US" altLang="en-US"/>
              <a:t>Timely – Short notice or late information is generally useless and only acceptable on rare occasions or for true emergencies. </a:t>
            </a:r>
          </a:p>
          <a:p>
            <a:pPr eaLnBrk="1" hangingPunct="1">
              <a:spcBef>
                <a:spcPct val="0"/>
              </a:spcBef>
            </a:pPr>
            <a:r>
              <a:rPr lang="en-US" altLang="en-US"/>
              <a:t>Common Courtesy – Use “please” and “thank you.”</a:t>
            </a:r>
          </a:p>
          <a:p>
            <a:pPr eaLnBrk="1" hangingPunct="1">
              <a:spcBef>
                <a:spcPct val="0"/>
              </a:spcBef>
            </a:pPr>
            <a:endParaRPr lang="en-US" altLang="en-US"/>
          </a:p>
          <a:p>
            <a:pPr eaLnBrk="1" hangingPunct="1">
              <a:spcBef>
                <a:spcPct val="0"/>
              </a:spcBef>
            </a:pPr>
            <a:r>
              <a:rPr lang="en-US" altLang="en-US"/>
              <a:t>Model the type of communication you like to receive – If you send communication that is rude, disrespectful, or untimely, that is most likely the type of communication you will receive in return from others. Model good communication and others may follow your lead. </a:t>
            </a:r>
          </a:p>
          <a:p>
            <a:pPr eaLnBrk="1" hangingPunct="1">
              <a:spcBef>
                <a:spcPct val="0"/>
              </a:spcBef>
            </a:pPr>
            <a:endParaRPr lang="en-US" altLang="en-US"/>
          </a:p>
        </p:txBody>
      </p:sp>
      <p:sp>
        <p:nvSpPr>
          <p:cNvPr id="34820" name="Slide Number Placeholder 3">
            <a:extLst>
              <a:ext uri="{FF2B5EF4-FFF2-40B4-BE49-F238E27FC236}">
                <a16:creationId xmlns:a16="http://schemas.microsoft.com/office/drawing/2014/main" id="{FD79889D-1C65-45CF-9CD0-745A0EE4F363}"/>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fld id="{B3EA7A36-6187-4EB9-A6DB-CE4919FE9B2C}" type="slidenum">
              <a:rPr lang="en-US" altLang="en-US"/>
              <a:pPr eaLnBrk="1" hangingPunct="1"/>
              <a:t>46</a:t>
            </a:fld>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a:extLst>
              <a:ext uri="{FF2B5EF4-FFF2-40B4-BE49-F238E27FC236}">
                <a16:creationId xmlns:a16="http://schemas.microsoft.com/office/drawing/2014/main" id="{FE9803B0-99BF-412D-8026-5E4C17A9994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a:extLst>
              <a:ext uri="{FF2B5EF4-FFF2-40B4-BE49-F238E27FC236}">
                <a16:creationId xmlns:a16="http://schemas.microsoft.com/office/drawing/2014/main" id="{04A7847C-EBCA-4160-A13E-F2A2A54C8508}"/>
              </a:ext>
            </a:extLst>
          </p:cNvPr>
          <p:cNvSpPr>
            <a:spLocks noGrp="1"/>
          </p:cNvSpPr>
          <p:nvPr>
            <p:ph type="body" idx="1"/>
          </p:nvPr>
        </p:nvSpPr>
        <p:spPr/>
        <p:txBody>
          <a:bodyPr>
            <a:normAutofit fontScale="70000" lnSpcReduction="20000"/>
          </a:bodyPr>
          <a:lstStyle/>
          <a:p>
            <a:pPr marL="630238" lvl="1" indent="-173038" eaLnBrk="1" fontAlgn="t" hangingPunct="1">
              <a:spcBef>
                <a:spcPct val="0"/>
              </a:spcBef>
              <a:buSzPts val="1400"/>
              <a:buFont typeface="Arial" charset="0"/>
              <a:buChar char="•"/>
              <a:defRPr/>
            </a:pPr>
            <a:r>
              <a:rPr lang="en-US" sz="1100" dirty="0"/>
              <a:t>Think before creating the communication.</a:t>
            </a:r>
          </a:p>
          <a:p>
            <a:pPr marL="630238" lvl="1" indent="-173038" eaLnBrk="1" fontAlgn="t" hangingPunct="1">
              <a:spcBef>
                <a:spcPct val="0"/>
              </a:spcBef>
              <a:buSzPts val="1400"/>
              <a:buFont typeface="Arial" charset="0"/>
              <a:buChar char="•"/>
              <a:defRPr/>
            </a:pPr>
            <a:r>
              <a:rPr lang="en-US" sz="1100" dirty="0"/>
              <a:t>Check the facts.</a:t>
            </a:r>
          </a:p>
          <a:p>
            <a:pPr marL="630238" lvl="1" indent="-173038" eaLnBrk="1" fontAlgn="t" hangingPunct="1">
              <a:spcBef>
                <a:spcPct val="0"/>
              </a:spcBef>
              <a:buSzPts val="1400"/>
              <a:buFont typeface="Arial" charset="0"/>
              <a:buChar char="•"/>
              <a:defRPr/>
            </a:pPr>
            <a:r>
              <a:rPr lang="en-US" sz="1100" dirty="0"/>
              <a:t>Stick to the facts.</a:t>
            </a:r>
          </a:p>
          <a:p>
            <a:pPr marL="630238" lvl="1" indent="-173038" eaLnBrk="1" fontAlgn="t" hangingPunct="1">
              <a:spcBef>
                <a:spcPct val="0"/>
              </a:spcBef>
              <a:buSzPts val="1400"/>
              <a:buFont typeface="Arial" charset="0"/>
              <a:buChar char="•"/>
              <a:defRPr/>
            </a:pPr>
            <a:r>
              <a:rPr lang="en-US" sz="1100" dirty="0"/>
              <a:t>Avoid unprofessionalism.</a:t>
            </a:r>
          </a:p>
          <a:p>
            <a:pPr marL="630238" lvl="1" indent="-173038" eaLnBrk="1" fontAlgn="t" hangingPunct="1">
              <a:spcBef>
                <a:spcPct val="0"/>
              </a:spcBef>
              <a:buSzPts val="1400"/>
              <a:buFont typeface="Arial" charset="0"/>
              <a:buChar char="•"/>
              <a:defRPr/>
            </a:pPr>
            <a:r>
              <a:rPr lang="en-US" sz="1100" dirty="0"/>
              <a:t>Assume that your document will live forever.</a:t>
            </a:r>
          </a:p>
          <a:p>
            <a:pPr marL="630238" lvl="1" indent="-173038" eaLnBrk="1" fontAlgn="t" hangingPunct="1">
              <a:spcBef>
                <a:spcPct val="0"/>
              </a:spcBef>
              <a:buSzPts val="1400"/>
              <a:buFont typeface="Arial" charset="0"/>
              <a:buChar char="•"/>
              <a:defRPr/>
            </a:pPr>
            <a:r>
              <a:rPr lang="en-US" sz="1100" dirty="0">
                <a:solidFill>
                  <a:srgbClr val="000000"/>
                </a:solidFill>
                <a:cs typeface="Arial" charset="0"/>
              </a:rPr>
              <a:t>Assume that your communication will reach an unintended audience.</a:t>
            </a:r>
          </a:p>
          <a:p>
            <a:pPr marL="630238" lvl="1" indent="-173038" eaLnBrk="1" fontAlgn="t" hangingPunct="1">
              <a:spcBef>
                <a:spcPct val="0"/>
              </a:spcBef>
              <a:buSzPts val="1400"/>
              <a:buFont typeface="Arial" charset="0"/>
              <a:buChar char="•"/>
              <a:defRPr/>
            </a:pPr>
            <a:r>
              <a:rPr lang="en-US" sz="1100" dirty="0">
                <a:solidFill>
                  <a:srgbClr val="000000"/>
                </a:solidFill>
                <a:cs typeface="Arial" charset="0"/>
              </a:rPr>
              <a:t>Assume that your communication will be attributed to the company.</a:t>
            </a:r>
          </a:p>
          <a:p>
            <a:pPr marL="630238" lvl="1" indent="-173038" eaLnBrk="1" fontAlgn="t" hangingPunct="1">
              <a:spcBef>
                <a:spcPct val="0"/>
              </a:spcBef>
              <a:buSzPts val="1400"/>
              <a:buFont typeface="Arial" charset="0"/>
              <a:buChar char="•"/>
              <a:defRPr/>
            </a:pPr>
            <a:endParaRPr lang="en-US" sz="1100" dirty="0">
              <a:solidFill>
                <a:srgbClr val="000000"/>
              </a:solidFill>
              <a:cs typeface="Arial" charset="0"/>
            </a:endParaRPr>
          </a:p>
          <a:p>
            <a:pPr eaLnBrk="1" fontAlgn="auto" hangingPunct="1">
              <a:spcBef>
                <a:spcPts val="0"/>
              </a:spcBef>
              <a:spcAft>
                <a:spcPts val="0"/>
              </a:spcAft>
              <a:defRPr/>
            </a:pPr>
            <a:r>
              <a:rPr lang="en-US" b="1" dirty="0"/>
              <a:t>Written communication can prevent misunderstandings. </a:t>
            </a:r>
          </a:p>
          <a:p>
            <a:pPr eaLnBrk="1" fontAlgn="auto" hangingPunct="1">
              <a:spcBef>
                <a:spcPts val="0"/>
              </a:spcBef>
              <a:spcAft>
                <a:spcPts val="0"/>
              </a:spcAft>
              <a:defRPr/>
            </a:pPr>
            <a:r>
              <a:rPr lang="en-US" dirty="0"/>
              <a:t>Think back to all the times you had a conversation with someone and misunderstood what they were saying. This scenario has probably happened more than once or twice in your life.</a:t>
            </a:r>
          </a:p>
          <a:p>
            <a:pPr eaLnBrk="1" fontAlgn="auto" hangingPunct="1">
              <a:spcBef>
                <a:spcPts val="0"/>
              </a:spcBef>
              <a:spcAft>
                <a:spcPts val="0"/>
              </a:spcAft>
              <a:defRPr/>
            </a:pPr>
            <a:r>
              <a:rPr lang="en-US" dirty="0"/>
              <a:t>You need to remember the importance of written communication to help clarify your message. You can explain concepts or ideas in greater detail and give the recipient a visual representation of your intended message. </a:t>
            </a:r>
          </a:p>
          <a:p>
            <a:pPr eaLnBrk="1" fontAlgn="auto" hangingPunct="1">
              <a:spcBef>
                <a:spcPts val="0"/>
              </a:spcBef>
              <a:spcAft>
                <a:spcPts val="0"/>
              </a:spcAft>
              <a:defRPr/>
            </a:pPr>
            <a:r>
              <a:rPr lang="en-US" dirty="0"/>
              <a:t>Written documents also give the reader time to process the information at his or her convenience. Just make sure not to overdo it and write a twenty-page thesis when a few lines will suffice!</a:t>
            </a:r>
          </a:p>
          <a:p>
            <a:pPr eaLnBrk="1" fontAlgn="auto" hangingPunct="1">
              <a:spcBef>
                <a:spcPts val="0"/>
              </a:spcBef>
              <a:spcAft>
                <a:spcPts val="0"/>
              </a:spcAft>
              <a:defRPr/>
            </a:pPr>
            <a:r>
              <a:rPr lang="en-US" dirty="0"/>
              <a:t>This is one of the reasons that corporate companies usually keep copies of their </a:t>
            </a:r>
            <a:r>
              <a:rPr lang="en-US" dirty="0">
                <a:hlinkClick r:id="rId3"/>
              </a:rPr>
              <a:t>business correspondences</a:t>
            </a:r>
            <a:r>
              <a:rPr lang="en-US" dirty="0"/>
              <a:t> and </a:t>
            </a:r>
            <a:r>
              <a:rPr lang="en-US" dirty="0">
                <a:hlinkClick r:id="rId4"/>
              </a:rPr>
              <a:t>sales letters,</a:t>
            </a:r>
            <a:r>
              <a:rPr lang="en-US" dirty="0"/>
              <a:t> so that </a:t>
            </a:r>
            <a:r>
              <a:rPr lang="en-US" b="1" dirty="0"/>
              <a:t>when a deal falls through,</a:t>
            </a:r>
            <a:r>
              <a:rPr lang="en-US" dirty="0"/>
              <a:t> they have something to go back to. That is why it is always important to </a:t>
            </a:r>
            <a:r>
              <a:rPr lang="en-US" dirty="0">
                <a:hlinkClick r:id="rId5"/>
              </a:rPr>
              <a:t>proofread documents thoroughly.</a:t>
            </a:r>
            <a:r>
              <a:rPr lang="en-US" dirty="0"/>
              <a:t> </a:t>
            </a:r>
          </a:p>
          <a:p>
            <a:pPr eaLnBrk="1" fontAlgn="auto" hangingPunct="1">
              <a:spcBef>
                <a:spcPts val="0"/>
              </a:spcBef>
              <a:spcAft>
                <a:spcPts val="0"/>
              </a:spcAft>
              <a:defRPr/>
            </a:pPr>
            <a:endParaRPr lang="en-US" dirty="0"/>
          </a:p>
          <a:p>
            <a:pPr eaLnBrk="1" fontAlgn="auto" hangingPunct="1">
              <a:spcBef>
                <a:spcPts val="0"/>
              </a:spcBef>
              <a:spcAft>
                <a:spcPts val="0"/>
              </a:spcAft>
              <a:defRPr/>
            </a:pPr>
            <a:r>
              <a:rPr lang="en-US" b="1" dirty="0"/>
              <a:t>Written communication can help you remember important details.</a:t>
            </a:r>
          </a:p>
          <a:p>
            <a:pPr eaLnBrk="1" fontAlgn="auto" hangingPunct="1">
              <a:spcBef>
                <a:spcPts val="0"/>
              </a:spcBef>
              <a:spcAft>
                <a:spcPts val="0"/>
              </a:spcAft>
              <a:defRPr/>
            </a:pPr>
            <a:r>
              <a:rPr lang="en-US" dirty="0"/>
              <a:t>How many times have you been told to arrive at a certain time or place and subsequently forgotten the exact details? </a:t>
            </a:r>
          </a:p>
          <a:p>
            <a:pPr eaLnBrk="1" fontAlgn="auto" hangingPunct="1">
              <a:spcBef>
                <a:spcPts val="0"/>
              </a:spcBef>
              <a:spcAft>
                <a:spcPts val="0"/>
              </a:spcAft>
              <a:defRPr/>
            </a:pPr>
            <a:r>
              <a:rPr lang="en-US" dirty="0"/>
              <a:t>Admit it – this has probably happened to </a:t>
            </a:r>
            <a:r>
              <a:rPr lang="en-US" b="1" dirty="0"/>
              <a:t>every one </a:t>
            </a:r>
            <a:r>
              <a:rPr lang="en-US" dirty="0"/>
              <a:t>reading this at some point in their life! Writing something down helps us to remember the information much more effectively. </a:t>
            </a:r>
          </a:p>
          <a:p>
            <a:pPr eaLnBrk="1" fontAlgn="auto" hangingPunct="1">
              <a:spcBef>
                <a:spcPts val="0"/>
              </a:spcBef>
              <a:spcAft>
                <a:spcPts val="0"/>
              </a:spcAft>
              <a:defRPr/>
            </a:pPr>
            <a:r>
              <a:rPr lang="en-US" dirty="0"/>
              <a:t>Take down notes or write out practice material when you are studying for your next exam. You will be able to retain the material more easily. Make lists for groceries, tasks, and assignments.</a:t>
            </a:r>
          </a:p>
          <a:p>
            <a:pPr eaLnBrk="1" fontAlgn="auto" hangingPunct="1">
              <a:spcBef>
                <a:spcPts val="0"/>
              </a:spcBef>
              <a:spcAft>
                <a:spcPts val="0"/>
              </a:spcAft>
              <a:defRPr/>
            </a:pPr>
            <a:endParaRPr lang="en-US" dirty="0"/>
          </a:p>
          <a:p>
            <a:pPr eaLnBrk="1" fontAlgn="auto" hangingPunct="1">
              <a:spcBef>
                <a:spcPts val="0"/>
              </a:spcBef>
              <a:spcAft>
                <a:spcPts val="0"/>
              </a:spcAft>
              <a:defRPr/>
            </a:pPr>
            <a:r>
              <a:rPr lang="en-US" b="1" dirty="0"/>
              <a:t>Written communication can educate others and allow you to share your knowledge.</a:t>
            </a:r>
          </a:p>
          <a:p>
            <a:pPr eaLnBrk="1" fontAlgn="auto" hangingPunct="1">
              <a:spcBef>
                <a:spcPts val="0"/>
              </a:spcBef>
              <a:spcAft>
                <a:spcPts val="0"/>
              </a:spcAft>
              <a:defRPr/>
            </a:pPr>
            <a:r>
              <a:rPr lang="en-US" dirty="0"/>
              <a:t>Written documents can educate other people by allowing them to share your wisdom and experience. You can learn about any subject imaginable by reading books, letters, or essays, or educating others by writing them. </a:t>
            </a:r>
          </a:p>
          <a:p>
            <a:pPr eaLnBrk="1" fontAlgn="auto" hangingPunct="1">
              <a:spcBef>
                <a:spcPts val="0"/>
              </a:spcBef>
              <a:spcAft>
                <a:spcPts val="0"/>
              </a:spcAft>
              <a:defRPr/>
            </a:pPr>
            <a:r>
              <a:rPr lang="en-US" dirty="0"/>
              <a:t>Nowadays, the importance of written communication has become even more evident with the increased popularity of the Internet. Online communication is a great way to educate others who live anywhere in the world. </a:t>
            </a:r>
          </a:p>
          <a:p>
            <a:pPr eaLnBrk="1" fontAlgn="auto" hangingPunct="1">
              <a:spcBef>
                <a:spcPts val="0"/>
              </a:spcBef>
              <a:spcAft>
                <a:spcPts val="0"/>
              </a:spcAft>
              <a:defRPr/>
            </a:pPr>
            <a:r>
              <a:rPr lang="en-US" dirty="0"/>
              <a:t>You can write online articles, participate in online forums, write daily or weekly blogs, or create Web sites filled with educational material. </a:t>
            </a:r>
          </a:p>
          <a:p>
            <a:pPr marL="630238" lvl="1" indent="-173038" eaLnBrk="1" fontAlgn="t" hangingPunct="1">
              <a:spcBef>
                <a:spcPct val="0"/>
              </a:spcBef>
              <a:buSzPts val="1400"/>
              <a:buFont typeface="Arial" charset="0"/>
              <a:buNone/>
              <a:defRPr/>
            </a:pPr>
            <a:endParaRPr lang="en-US" sz="1100" dirty="0">
              <a:solidFill>
                <a:srgbClr val="000000"/>
              </a:solidFill>
              <a:cs typeface="Arial" charset="0"/>
            </a:endParaRPr>
          </a:p>
        </p:txBody>
      </p:sp>
      <p:sp>
        <p:nvSpPr>
          <p:cNvPr id="39940" name="Slide Number Placeholder 3">
            <a:extLst>
              <a:ext uri="{FF2B5EF4-FFF2-40B4-BE49-F238E27FC236}">
                <a16:creationId xmlns:a16="http://schemas.microsoft.com/office/drawing/2014/main" id="{5B822D15-6E89-4BD3-AB49-B45FAF40EBA9}"/>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fld id="{043D008C-C728-4507-9E64-2A6AC895AE69}" type="slidenum">
              <a:rPr lang="en-US" altLang="en-US"/>
              <a:pPr eaLnBrk="1" hangingPunct="1"/>
              <a:t>47</a:t>
            </a:fld>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a:extLst>
              <a:ext uri="{FF2B5EF4-FFF2-40B4-BE49-F238E27FC236}">
                <a16:creationId xmlns:a16="http://schemas.microsoft.com/office/drawing/2014/main" id="{B31BE427-81B7-4455-B3EB-C0E042AFD16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a:extLst>
              <a:ext uri="{FF2B5EF4-FFF2-40B4-BE49-F238E27FC236}">
                <a16:creationId xmlns:a16="http://schemas.microsoft.com/office/drawing/2014/main" id="{0AF91833-5716-48D7-BDCF-C10ADD5078B3}"/>
              </a:ext>
            </a:extLst>
          </p:cNvPr>
          <p:cNvSpPr>
            <a:spLocks noGrp="1"/>
          </p:cNvSpPr>
          <p:nvPr>
            <p:ph type="body" idx="1"/>
          </p:nvPr>
        </p:nvSpPr>
        <p:spPr/>
        <p:txBody>
          <a:bodyPr>
            <a:normAutofit fontScale="77500" lnSpcReduction="20000"/>
          </a:bodyPr>
          <a:lstStyle/>
          <a:p>
            <a:pPr eaLnBrk="1" fontAlgn="auto" hangingPunct="1">
              <a:spcBef>
                <a:spcPts val="0"/>
              </a:spcBef>
              <a:spcAft>
                <a:spcPts val="0"/>
              </a:spcAft>
              <a:defRPr/>
            </a:pPr>
            <a:r>
              <a:rPr lang="en-US" b="1" dirty="0"/>
              <a:t>The Purpose of the Message</a:t>
            </a:r>
            <a:r>
              <a:rPr lang="en-US" dirty="0"/>
              <a:t> </a:t>
            </a:r>
          </a:p>
          <a:p>
            <a:pPr eaLnBrk="1" fontAlgn="auto" hangingPunct="1">
              <a:spcBef>
                <a:spcPts val="0"/>
              </a:spcBef>
              <a:spcAft>
                <a:spcPts val="0"/>
              </a:spcAft>
              <a:defRPr/>
            </a:pPr>
            <a:r>
              <a:rPr lang="en-US" dirty="0"/>
              <a:t> </a:t>
            </a:r>
          </a:p>
          <a:p>
            <a:pPr eaLnBrk="1" fontAlgn="auto" hangingPunct="1">
              <a:spcBef>
                <a:spcPts val="0"/>
              </a:spcBef>
              <a:spcAft>
                <a:spcPts val="0"/>
              </a:spcAft>
              <a:defRPr/>
            </a:pPr>
            <a:r>
              <a:rPr lang="en-US" dirty="0"/>
              <a:t>Possible reasons for written communication include the following:</a:t>
            </a:r>
          </a:p>
          <a:p>
            <a:pPr eaLnBrk="1" fontAlgn="auto" hangingPunct="1">
              <a:spcBef>
                <a:spcPts val="0"/>
              </a:spcBef>
              <a:spcAft>
                <a:spcPts val="0"/>
              </a:spcAft>
              <a:defRPr/>
            </a:pPr>
            <a:r>
              <a:rPr lang="en-US" dirty="0"/>
              <a:t>The message is complex and people need to be able to read it, study it for comprehension, and refer to it later.</a:t>
            </a:r>
          </a:p>
          <a:p>
            <a:pPr eaLnBrk="1" fontAlgn="auto" hangingPunct="1">
              <a:spcBef>
                <a:spcPts val="0"/>
              </a:spcBef>
              <a:spcAft>
                <a:spcPts val="0"/>
              </a:spcAft>
              <a:defRPr/>
            </a:pPr>
            <a:r>
              <a:rPr lang="en-US" dirty="0"/>
              <a:t>The information affects several different areas/departments in the company.</a:t>
            </a:r>
          </a:p>
          <a:p>
            <a:pPr eaLnBrk="1" fontAlgn="auto" hangingPunct="1">
              <a:spcBef>
                <a:spcPts val="0"/>
              </a:spcBef>
              <a:spcAft>
                <a:spcPts val="0"/>
              </a:spcAft>
              <a:defRPr/>
            </a:pPr>
            <a:r>
              <a:rPr lang="en-US" dirty="0"/>
              <a:t>It is necessary to reinforce and clarify previous oral communication.</a:t>
            </a:r>
          </a:p>
          <a:p>
            <a:pPr eaLnBrk="1" fontAlgn="auto" hangingPunct="1">
              <a:spcBef>
                <a:spcPts val="0"/>
              </a:spcBef>
              <a:spcAft>
                <a:spcPts val="0"/>
              </a:spcAft>
              <a:defRPr/>
            </a:pPr>
            <a:r>
              <a:rPr lang="en-US" dirty="0"/>
              <a:t>The audience is large and/or external (e.g., the entire company, including regional and/or satellite locations, the public, consumers, etc.).</a:t>
            </a:r>
          </a:p>
          <a:p>
            <a:pPr eaLnBrk="1" fontAlgn="auto" hangingPunct="1">
              <a:spcBef>
                <a:spcPts val="0"/>
              </a:spcBef>
              <a:spcAft>
                <a:spcPts val="0"/>
              </a:spcAft>
              <a:defRPr/>
            </a:pPr>
            <a:endParaRPr lang="en-US" dirty="0"/>
          </a:p>
          <a:p>
            <a:pPr eaLnBrk="1" fontAlgn="auto" hangingPunct="1">
              <a:spcBef>
                <a:spcPts val="0"/>
              </a:spcBef>
              <a:spcAft>
                <a:spcPts val="0"/>
              </a:spcAft>
              <a:defRPr/>
            </a:pPr>
            <a:r>
              <a:rPr lang="en-US" b="1" dirty="0"/>
              <a:t>2. What the Reader Needs to Know</a:t>
            </a:r>
            <a:endParaRPr lang="en-US" dirty="0"/>
          </a:p>
          <a:p>
            <a:pPr eaLnBrk="1" fontAlgn="auto" hangingPunct="1">
              <a:spcBef>
                <a:spcPts val="0"/>
              </a:spcBef>
              <a:spcAft>
                <a:spcPts val="0"/>
              </a:spcAft>
              <a:defRPr/>
            </a:pPr>
            <a:r>
              <a:rPr lang="en-US" dirty="0"/>
              <a:t>The most basic information any reader wants to know is what is in it for him/her. Your message must explain what will be gained and what is at risk.</a:t>
            </a:r>
          </a:p>
          <a:p>
            <a:pPr eaLnBrk="1" fontAlgn="auto" hangingPunct="1">
              <a:spcBef>
                <a:spcPts val="0"/>
              </a:spcBef>
              <a:spcAft>
                <a:spcPts val="0"/>
              </a:spcAft>
              <a:defRPr/>
            </a:pPr>
            <a:r>
              <a:rPr lang="en-US" dirty="0"/>
              <a:t>Each personal style has at least one question that must be answered:</a:t>
            </a:r>
          </a:p>
          <a:p>
            <a:pPr marL="342900" lvl="1" indent="-114300" eaLnBrk="1" fontAlgn="auto" hangingPunct="1">
              <a:spcBef>
                <a:spcPts val="0"/>
              </a:spcBef>
              <a:spcAft>
                <a:spcPts val="0"/>
              </a:spcAft>
              <a:buFont typeface="Arial" pitchFamily="34" charset="0"/>
              <a:buChar char="•"/>
              <a:defRPr/>
            </a:pPr>
            <a:r>
              <a:rPr lang="en-US" dirty="0"/>
              <a:t>One style wants to know </a:t>
            </a:r>
            <a:r>
              <a:rPr lang="en-US" b="1" dirty="0"/>
              <a:t>what </a:t>
            </a:r>
            <a:r>
              <a:rPr lang="en-US" dirty="0"/>
              <a:t>your message/service/product does that can be used to help solve the problem.</a:t>
            </a:r>
          </a:p>
          <a:p>
            <a:pPr marL="342900" lvl="1" indent="-114300" eaLnBrk="1" fontAlgn="auto" hangingPunct="1">
              <a:spcBef>
                <a:spcPts val="0"/>
              </a:spcBef>
              <a:spcAft>
                <a:spcPts val="0"/>
              </a:spcAft>
              <a:buFont typeface="Arial" pitchFamily="34" charset="0"/>
              <a:buChar char="•"/>
              <a:defRPr/>
            </a:pPr>
            <a:r>
              <a:rPr lang="en-US" dirty="0"/>
              <a:t>One style wants information about </a:t>
            </a:r>
            <a:r>
              <a:rPr lang="en-US" b="1" dirty="0"/>
              <a:t>who</a:t>
            </a:r>
            <a:r>
              <a:rPr lang="en-US" dirty="0"/>
              <a:t> believes your message and uses your service/product to solve the problem.</a:t>
            </a:r>
          </a:p>
          <a:p>
            <a:pPr marL="342900" lvl="1" indent="-114300" eaLnBrk="1" fontAlgn="auto" hangingPunct="1">
              <a:spcBef>
                <a:spcPts val="0"/>
              </a:spcBef>
              <a:spcAft>
                <a:spcPts val="0"/>
              </a:spcAft>
              <a:buFont typeface="Arial" pitchFamily="34" charset="0"/>
              <a:buChar char="•"/>
              <a:defRPr/>
            </a:pPr>
            <a:r>
              <a:rPr lang="en-US" dirty="0"/>
              <a:t>One style wants to know </a:t>
            </a:r>
            <a:r>
              <a:rPr lang="en-US" b="1" dirty="0"/>
              <a:t>how </a:t>
            </a:r>
            <a:r>
              <a:rPr lang="en-US" dirty="0"/>
              <a:t>your message/service/product can solve the problem.</a:t>
            </a:r>
          </a:p>
          <a:p>
            <a:pPr marL="342900" lvl="1" indent="-114300" eaLnBrk="1" fontAlgn="auto" hangingPunct="1">
              <a:spcBef>
                <a:spcPts val="0"/>
              </a:spcBef>
              <a:spcAft>
                <a:spcPts val="0"/>
              </a:spcAft>
              <a:buFont typeface="Arial" pitchFamily="34" charset="0"/>
              <a:buChar char="•"/>
              <a:defRPr/>
            </a:pPr>
            <a:r>
              <a:rPr lang="en-US" dirty="0"/>
              <a:t>One style wants to know why your message/service/product is the best solution to the problem.</a:t>
            </a:r>
          </a:p>
          <a:p>
            <a:pPr eaLnBrk="1" fontAlgn="auto" hangingPunct="1">
              <a:spcBef>
                <a:spcPts val="0"/>
              </a:spcBef>
              <a:spcAft>
                <a:spcPts val="0"/>
              </a:spcAft>
              <a:defRPr/>
            </a:pPr>
            <a:r>
              <a:rPr lang="en-US" b="1" dirty="0"/>
              <a:t> </a:t>
            </a:r>
          </a:p>
          <a:p>
            <a:pPr eaLnBrk="1" fontAlgn="auto" hangingPunct="1">
              <a:spcBef>
                <a:spcPts val="0"/>
              </a:spcBef>
              <a:spcAft>
                <a:spcPts val="0"/>
              </a:spcAft>
              <a:defRPr/>
            </a:pPr>
            <a:r>
              <a:rPr lang="en-US" b="1" dirty="0"/>
              <a:t>3. Motivate the Reader to Action</a:t>
            </a:r>
            <a:endParaRPr lang="en-US" dirty="0"/>
          </a:p>
          <a:p>
            <a:pPr eaLnBrk="1" fontAlgn="auto" hangingPunct="1">
              <a:spcBef>
                <a:spcPts val="0"/>
              </a:spcBef>
              <a:spcAft>
                <a:spcPts val="0"/>
              </a:spcAft>
              <a:defRPr/>
            </a:pPr>
            <a:r>
              <a:rPr lang="en-US" dirty="0"/>
              <a:t>Begin your message by establishing some sort of common ground, such as, “As employees of Company X, we all want …”; or, for a wider audience, “As parents,” “As fellow citizens,” etc.</a:t>
            </a:r>
          </a:p>
          <a:p>
            <a:pPr eaLnBrk="1" fontAlgn="auto" hangingPunct="1">
              <a:spcBef>
                <a:spcPts val="0"/>
              </a:spcBef>
              <a:spcAft>
                <a:spcPts val="0"/>
              </a:spcAft>
              <a:defRPr/>
            </a:pPr>
            <a:r>
              <a:rPr lang="en-US" dirty="0"/>
              <a:t>Build your message around a logical, emotional, or cooperative appeal.</a:t>
            </a:r>
          </a:p>
          <a:p>
            <a:pPr eaLnBrk="1" fontAlgn="auto" hangingPunct="1">
              <a:spcBef>
                <a:spcPts val="0"/>
              </a:spcBef>
              <a:spcAft>
                <a:spcPts val="0"/>
              </a:spcAft>
              <a:defRPr/>
            </a:pPr>
            <a:r>
              <a:rPr lang="en-US" dirty="0"/>
              <a:t>Use action verbs. Make the text sound like the next best thing to a live person.</a:t>
            </a:r>
          </a:p>
          <a:p>
            <a:pPr eaLnBrk="1" fontAlgn="auto" hangingPunct="1">
              <a:spcBef>
                <a:spcPts val="0"/>
              </a:spcBef>
              <a:spcAft>
                <a:spcPts val="0"/>
              </a:spcAft>
              <a:defRPr/>
            </a:pPr>
            <a:r>
              <a:rPr lang="en-US" dirty="0"/>
              <a:t>Action verbs engage your readers by creating strong mental images and compel them to read the entire message.</a:t>
            </a:r>
          </a:p>
          <a:p>
            <a:pPr eaLnBrk="1" fontAlgn="auto" hangingPunct="1">
              <a:spcBef>
                <a:spcPts val="0"/>
              </a:spcBef>
              <a:spcAft>
                <a:spcPts val="0"/>
              </a:spcAft>
              <a:defRPr/>
            </a:pPr>
            <a:endParaRPr lang="en-US" sz="1100" dirty="0">
              <a:solidFill>
                <a:srgbClr val="000000"/>
              </a:solidFill>
              <a:cs typeface="Arial" charset="0"/>
            </a:endParaRPr>
          </a:p>
          <a:p>
            <a:pPr eaLnBrk="1" fontAlgn="auto" hangingPunct="1">
              <a:spcBef>
                <a:spcPts val="0"/>
              </a:spcBef>
              <a:spcAft>
                <a:spcPts val="0"/>
              </a:spcAft>
              <a:defRPr/>
            </a:pPr>
            <a:r>
              <a:rPr lang="en-US" b="1" dirty="0"/>
              <a:t>The Key Point of the Message</a:t>
            </a:r>
            <a:endParaRPr lang="en-US" dirty="0"/>
          </a:p>
          <a:p>
            <a:pPr eaLnBrk="1" fontAlgn="auto" hangingPunct="1">
              <a:spcBef>
                <a:spcPts val="0"/>
              </a:spcBef>
              <a:spcAft>
                <a:spcPts val="0"/>
              </a:spcAft>
              <a:defRPr/>
            </a:pPr>
            <a:r>
              <a:rPr lang="en-US" dirty="0"/>
              <a:t>When the message is complex, it may be best to address one issue at a time and use several separate messages to cover the topic.</a:t>
            </a:r>
          </a:p>
          <a:p>
            <a:pPr eaLnBrk="1" fontAlgn="auto" hangingPunct="1">
              <a:spcBef>
                <a:spcPts val="0"/>
              </a:spcBef>
              <a:spcAft>
                <a:spcPts val="0"/>
              </a:spcAft>
              <a:defRPr/>
            </a:pPr>
            <a:r>
              <a:rPr lang="en-US" dirty="0"/>
              <a:t>Emphasize your key point. Use it in the title of the message, the body, and the closing of the message. </a:t>
            </a:r>
          </a:p>
          <a:p>
            <a:pPr eaLnBrk="1" fontAlgn="auto" hangingPunct="1">
              <a:spcBef>
                <a:spcPts val="0"/>
              </a:spcBef>
              <a:spcAft>
                <a:spcPts val="0"/>
              </a:spcAft>
              <a:defRPr/>
            </a:pPr>
            <a:r>
              <a:rPr lang="en-US" dirty="0"/>
              <a:t>Add emphasis with color, bold text, boxed text, etc.</a:t>
            </a:r>
          </a:p>
          <a:p>
            <a:pPr eaLnBrk="1" fontAlgn="auto" hangingPunct="1">
              <a:spcBef>
                <a:spcPts val="0"/>
              </a:spcBef>
              <a:spcAft>
                <a:spcPts val="0"/>
              </a:spcAft>
              <a:defRPr/>
            </a:pPr>
            <a:endParaRPr lang="en-US" sz="1100" dirty="0">
              <a:solidFill>
                <a:srgbClr val="000000"/>
              </a:solidFill>
              <a:cs typeface="Arial" charset="0"/>
            </a:endParaRPr>
          </a:p>
        </p:txBody>
      </p:sp>
      <p:sp>
        <p:nvSpPr>
          <p:cNvPr id="40964" name="Slide Number Placeholder 3">
            <a:extLst>
              <a:ext uri="{FF2B5EF4-FFF2-40B4-BE49-F238E27FC236}">
                <a16:creationId xmlns:a16="http://schemas.microsoft.com/office/drawing/2014/main" id="{1599B837-551C-4CF7-A231-448379607BCD}"/>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fld id="{EABCF620-5DE4-4B39-BBFA-E91F665145A3}" type="slidenum">
              <a:rPr lang="en-US" altLang="en-US"/>
              <a:pPr eaLnBrk="1" hangingPunct="1"/>
              <a:t>48</a:t>
            </a:fld>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a:extLst>
              <a:ext uri="{FF2B5EF4-FFF2-40B4-BE49-F238E27FC236}">
                <a16:creationId xmlns:a16="http://schemas.microsoft.com/office/drawing/2014/main" id="{18D1A2C2-C3AF-4B03-874E-311CCBEB5DD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a:extLst>
              <a:ext uri="{FF2B5EF4-FFF2-40B4-BE49-F238E27FC236}">
                <a16:creationId xmlns:a16="http://schemas.microsoft.com/office/drawing/2014/main" id="{82B58575-CDDD-4CC0-A503-3BB7D69EA37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b="1"/>
              <a:t>E-Mail</a:t>
            </a:r>
          </a:p>
          <a:p>
            <a:pPr eaLnBrk="1" hangingPunct="1">
              <a:spcBef>
                <a:spcPct val="0"/>
              </a:spcBef>
            </a:pPr>
            <a:endParaRPr lang="en-US" altLang="en-US" b="1"/>
          </a:p>
          <a:p>
            <a:pPr eaLnBrk="1" hangingPunct="1">
              <a:spcBef>
                <a:spcPct val="0"/>
              </a:spcBef>
            </a:pPr>
            <a:r>
              <a:rPr lang="en-US" altLang="en-US"/>
              <a:t>E-mail is its own special form of written communication. Think about these tips before you hit the Send button.</a:t>
            </a:r>
          </a:p>
          <a:p>
            <a:pPr eaLnBrk="1" hangingPunct="1">
              <a:spcBef>
                <a:spcPct val="0"/>
              </a:spcBef>
            </a:pPr>
            <a:r>
              <a:rPr lang="en-US" altLang="en-US" b="1"/>
              <a:t> </a:t>
            </a:r>
            <a:endParaRPr lang="en-US" altLang="en-US"/>
          </a:p>
          <a:p>
            <a:pPr eaLnBrk="1" hangingPunct="1">
              <a:spcBef>
                <a:spcPct val="0"/>
              </a:spcBef>
            </a:pPr>
            <a:r>
              <a:rPr lang="en-US" altLang="en-US"/>
              <a:t>Treat e-mail as written communication.</a:t>
            </a:r>
          </a:p>
          <a:p>
            <a:pPr eaLnBrk="1" hangingPunct="1">
              <a:spcBef>
                <a:spcPct val="0"/>
              </a:spcBef>
            </a:pPr>
            <a:r>
              <a:rPr lang="en-US" altLang="en-US"/>
              <a:t>Grammar, spelling, and punctuation are important.</a:t>
            </a:r>
          </a:p>
          <a:p>
            <a:pPr eaLnBrk="1" hangingPunct="1">
              <a:spcBef>
                <a:spcPct val="0"/>
              </a:spcBef>
            </a:pPr>
            <a:r>
              <a:rPr lang="en-US" altLang="en-US"/>
              <a:t>Be careful in handling confidential information.</a:t>
            </a:r>
          </a:p>
          <a:p>
            <a:pPr eaLnBrk="1" hangingPunct="1">
              <a:spcBef>
                <a:spcPct val="0"/>
              </a:spcBef>
            </a:pPr>
            <a:r>
              <a:rPr lang="en-US" altLang="en-US"/>
              <a:t>“E-mail Evidence” - Do not put anything in an e-mail that is embarrassing or inappropriate. E-mail takes on its own life and it will come back to haunt you. E-mail is a public record for state employees and can be used if there is a legal case ever involved. </a:t>
            </a:r>
          </a:p>
          <a:p>
            <a:pPr eaLnBrk="1" hangingPunct="1">
              <a:spcBef>
                <a:spcPct val="0"/>
              </a:spcBef>
            </a:pPr>
            <a:r>
              <a:rPr lang="en-US" altLang="en-US"/>
              <a:t>Use “out-of-office rules” for e-mail. You may be able to prevent the angry, “I e-mailed you three days ago” phone call if you let folks know you will not be around for an extended period of time. It is good manners, and no one will feel like you are deliberately ignoring them. Also, if it is urgent, it lets the sender know you did not receive the information and to opt for a phone call or page instead.</a:t>
            </a:r>
          </a:p>
          <a:p>
            <a:pPr eaLnBrk="1" hangingPunct="1">
              <a:spcBef>
                <a:spcPct val="0"/>
              </a:spcBef>
            </a:pPr>
            <a:r>
              <a:rPr lang="en-US" altLang="en-US"/>
              <a:t>If possible, give an alternate person to contact and make sure that person knows he or she is your back-up.</a:t>
            </a:r>
          </a:p>
          <a:p>
            <a:pPr eaLnBrk="1" hangingPunct="1">
              <a:spcBef>
                <a:spcPct val="0"/>
              </a:spcBef>
            </a:pPr>
            <a:r>
              <a:rPr lang="en-US" altLang="en-US"/>
              <a:t>Keep the e-mail brief. Your recipient may get hundreds of e-mails every day. Do not add to your recipient’s workload by burying the important information under fluff. Get to the point, and the other person will thank you for it.</a:t>
            </a:r>
          </a:p>
        </p:txBody>
      </p:sp>
      <p:sp>
        <p:nvSpPr>
          <p:cNvPr id="41988" name="Slide Number Placeholder 3">
            <a:extLst>
              <a:ext uri="{FF2B5EF4-FFF2-40B4-BE49-F238E27FC236}">
                <a16:creationId xmlns:a16="http://schemas.microsoft.com/office/drawing/2014/main" id="{E26A6EF4-ACAA-4E37-A2FE-EECEE9CACBC3}"/>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fld id="{0E0ED733-9EA7-4467-9B70-363681D6E9BA}" type="slidenum">
              <a:rPr lang="en-US" altLang="en-US"/>
              <a:pPr eaLnBrk="1" hangingPunct="1"/>
              <a:t>53</a:t>
            </a:fld>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a:extLst>
              <a:ext uri="{FF2B5EF4-FFF2-40B4-BE49-F238E27FC236}">
                <a16:creationId xmlns:a16="http://schemas.microsoft.com/office/drawing/2014/main" id="{EFA3F3B0-54D7-44D0-A472-A6F3AAAB0AD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Notes Placeholder 2">
            <a:extLst>
              <a:ext uri="{FF2B5EF4-FFF2-40B4-BE49-F238E27FC236}">
                <a16:creationId xmlns:a16="http://schemas.microsoft.com/office/drawing/2014/main" id="{70D89221-2309-4F12-B23D-8B122F71CD37}"/>
              </a:ext>
            </a:extLst>
          </p:cNvPr>
          <p:cNvSpPr>
            <a:spLocks noGrp="1"/>
          </p:cNvSpPr>
          <p:nvPr>
            <p:ph type="body" idx="1"/>
          </p:nvPr>
        </p:nvSpPr>
        <p:spPr bwMode="auto">
          <a:xfrm>
            <a:off x="688975" y="4416425"/>
            <a:ext cx="5646738" cy="4183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lnSpc>
                <a:spcPct val="90000"/>
              </a:lnSpc>
              <a:spcBef>
                <a:spcPct val="0"/>
              </a:spcBef>
            </a:pPr>
            <a:r>
              <a:rPr lang="en-US" altLang="en-US"/>
              <a:t>Security Issues:</a:t>
            </a:r>
          </a:p>
          <a:p>
            <a:pPr eaLnBrk="1" hangingPunct="1">
              <a:lnSpc>
                <a:spcPct val="90000"/>
              </a:lnSpc>
              <a:spcBef>
                <a:spcPct val="0"/>
              </a:spcBef>
            </a:pPr>
            <a:r>
              <a:rPr lang="en-US" altLang="en-US"/>
              <a:t>E-mail passes through many computers and networks, leaving many opportunities for it to be read.</a:t>
            </a:r>
          </a:p>
          <a:p>
            <a:pPr eaLnBrk="1" hangingPunct="1">
              <a:lnSpc>
                <a:spcPct val="90000"/>
              </a:lnSpc>
              <a:spcBef>
                <a:spcPct val="0"/>
              </a:spcBef>
            </a:pPr>
            <a:r>
              <a:rPr lang="en-US" altLang="en-US"/>
              <a:t>Confidential information can easily be accidentally or intentionally compromised.</a:t>
            </a:r>
          </a:p>
          <a:p>
            <a:pPr eaLnBrk="1" hangingPunct="1">
              <a:lnSpc>
                <a:spcPct val="90000"/>
              </a:lnSpc>
              <a:spcBef>
                <a:spcPct val="0"/>
              </a:spcBef>
            </a:pPr>
            <a:r>
              <a:rPr lang="en-US" altLang="en-US"/>
              <a:t>Administrators and hackers can access incoming and outgoing e-mails.</a:t>
            </a:r>
          </a:p>
          <a:p>
            <a:pPr eaLnBrk="1" hangingPunct="1">
              <a:lnSpc>
                <a:spcPct val="90000"/>
              </a:lnSpc>
              <a:spcBef>
                <a:spcPct val="0"/>
              </a:spcBef>
            </a:pPr>
            <a:r>
              <a:rPr lang="en-US" altLang="en-US"/>
              <a:t>Viruses are most commonly spread through e-mail attachments.</a:t>
            </a:r>
          </a:p>
          <a:p>
            <a:pPr eaLnBrk="1" hangingPunct="1">
              <a:lnSpc>
                <a:spcPct val="90000"/>
              </a:lnSpc>
              <a:spcBef>
                <a:spcPct val="0"/>
              </a:spcBef>
            </a:pPr>
            <a:r>
              <a:rPr lang="en-US" altLang="en-US"/>
              <a:t>Never send passwords, social security numbers, or credit card numbers via e-mail.</a:t>
            </a:r>
          </a:p>
          <a:p>
            <a:pPr eaLnBrk="1" hangingPunct="1">
              <a:lnSpc>
                <a:spcPct val="90000"/>
              </a:lnSpc>
              <a:spcBef>
                <a:spcPct val="0"/>
              </a:spcBef>
            </a:pPr>
            <a:r>
              <a:rPr lang="en-US" altLang="en-US"/>
              <a:t>Do not open unexpected attachments, even if from coworkers or other trusted sources.</a:t>
            </a:r>
          </a:p>
          <a:p>
            <a:pPr eaLnBrk="1" hangingPunct="1">
              <a:spcBef>
                <a:spcPct val="0"/>
              </a:spcBef>
            </a:pPr>
            <a:endParaRPr lang="en-US" altLang="en-US" sz="500"/>
          </a:p>
          <a:p>
            <a:pPr eaLnBrk="1" hangingPunct="1">
              <a:spcBef>
                <a:spcPct val="0"/>
              </a:spcBef>
            </a:pPr>
            <a:r>
              <a:rPr lang="en-US" altLang="en-US"/>
              <a:t>Reliability Issues:</a:t>
            </a:r>
          </a:p>
          <a:p>
            <a:pPr eaLnBrk="1" hangingPunct="1">
              <a:lnSpc>
                <a:spcPct val="90000"/>
              </a:lnSpc>
              <a:spcBef>
                <a:spcPct val="0"/>
              </a:spcBef>
            </a:pPr>
            <a:r>
              <a:rPr lang="en-US" altLang="en-US"/>
              <a:t>Do not assume it got there if it does not bounce.</a:t>
            </a:r>
          </a:p>
          <a:p>
            <a:pPr eaLnBrk="1" hangingPunct="1">
              <a:lnSpc>
                <a:spcPct val="90000"/>
              </a:lnSpc>
              <a:spcBef>
                <a:spcPct val="0"/>
              </a:spcBef>
            </a:pPr>
            <a:r>
              <a:rPr lang="en-US" altLang="en-US"/>
              <a:t>Do not assume that a delivery receipt will come back or be valid.</a:t>
            </a:r>
          </a:p>
          <a:p>
            <a:pPr eaLnBrk="1" hangingPunct="1">
              <a:lnSpc>
                <a:spcPct val="90000"/>
              </a:lnSpc>
              <a:spcBef>
                <a:spcPct val="0"/>
              </a:spcBef>
            </a:pPr>
            <a:r>
              <a:rPr lang="en-US" altLang="en-US"/>
              <a:t>If you want an acknowledgement, ask the recipient (in the e-mail) to acknowledge receipt.</a:t>
            </a:r>
          </a:p>
          <a:p>
            <a:pPr eaLnBrk="1" hangingPunct="1">
              <a:lnSpc>
                <a:spcPct val="90000"/>
              </a:lnSpc>
              <a:spcBef>
                <a:spcPct val="0"/>
              </a:spcBef>
            </a:pPr>
            <a:r>
              <a:rPr lang="en-US" altLang="en-US"/>
              <a:t>Do not respond badly because you assume you have been ignored (the person may have not set his/her “out-of-office” status).</a:t>
            </a:r>
          </a:p>
          <a:p>
            <a:pPr eaLnBrk="1" hangingPunct="1">
              <a:lnSpc>
                <a:spcPct val="90000"/>
              </a:lnSpc>
              <a:spcBef>
                <a:spcPct val="0"/>
              </a:spcBef>
            </a:pPr>
            <a:endParaRPr lang="en-US" altLang="en-US" sz="500"/>
          </a:p>
          <a:p>
            <a:pPr eaLnBrk="1" hangingPunct="1">
              <a:lnSpc>
                <a:spcPct val="90000"/>
              </a:lnSpc>
              <a:spcBef>
                <a:spcPct val="0"/>
              </a:spcBef>
            </a:pPr>
            <a:r>
              <a:rPr lang="en-US" altLang="en-US"/>
              <a:t>Good Habits:</a:t>
            </a:r>
          </a:p>
          <a:p>
            <a:pPr eaLnBrk="1" hangingPunct="1">
              <a:lnSpc>
                <a:spcPct val="90000"/>
              </a:lnSpc>
              <a:spcBef>
                <a:spcPct val="0"/>
              </a:spcBef>
            </a:pPr>
            <a:r>
              <a:rPr lang="en-US" altLang="en-US"/>
              <a:t>Do not send an “OK” or “Thanks” e-mail unless you need to.</a:t>
            </a:r>
          </a:p>
          <a:p>
            <a:pPr eaLnBrk="1" hangingPunct="1">
              <a:lnSpc>
                <a:spcPct val="90000"/>
              </a:lnSpc>
              <a:spcBef>
                <a:spcPct val="0"/>
              </a:spcBef>
            </a:pPr>
            <a:r>
              <a:rPr lang="en-US" altLang="en-US"/>
              <a:t>Think about ending your e-mail with no reply needed.</a:t>
            </a:r>
          </a:p>
          <a:p>
            <a:pPr eaLnBrk="1" hangingPunct="1">
              <a:lnSpc>
                <a:spcPct val="90000"/>
              </a:lnSpc>
              <a:spcBef>
                <a:spcPct val="0"/>
              </a:spcBef>
            </a:pPr>
            <a:r>
              <a:rPr lang="en-US" altLang="en-US"/>
              <a:t>Provide a clear subject line.</a:t>
            </a:r>
          </a:p>
          <a:p>
            <a:pPr eaLnBrk="1" hangingPunct="1">
              <a:lnSpc>
                <a:spcPct val="90000"/>
              </a:lnSpc>
              <a:spcBef>
                <a:spcPct val="0"/>
              </a:spcBef>
            </a:pPr>
            <a:r>
              <a:rPr lang="en-US" altLang="en-US"/>
              <a:t>Where helpful, include the full thread of the conversation.</a:t>
            </a:r>
          </a:p>
          <a:p>
            <a:pPr eaLnBrk="1" hangingPunct="1">
              <a:lnSpc>
                <a:spcPct val="90000"/>
              </a:lnSpc>
              <a:spcBef>
                <a:spcPct val="0"/>
              </a:spcBef>
            </a:pPr>
            <a:r>
              <a:rPr lang="en-US" altLang="en-US"/>
              <a:t>Be professional/business-like in your e-mail communication. Spelling, grammar, and punctuation count!</a:t>
            </a:r>
          </a:p>
          <a:p>
            <a:pPr eaLnBrk="1" hangingPunct="1">
              <a:lnSpc>
                <a:spcPct val="90000"/>
              </a:lnSpc>
              <a:spcBef>
                <a:spcPct val="0"/>
              </a:spcBef>
            </a:pPr>
            <a:endParaRPr lang="en-US" altLang="en-US" sz="500"/>
          </a:p>
          <a:p>
            <a:pPr eaLnBrk="1" hangingPunct="1">
              <a:lnSpc>
                <a:spcPct val="90000"/>
              </a:lnSpc>
              <a:spcBef>
                <a:spcPct val="0"/>
              </a:spcBef>
            </a:pPr>
            <a:r>
              <a:rPr lang="en-US" altLang="en-US"/>
              <a:t>Think before you send!</a:t>
            </a:r>
          </a:p>
          <a:p>
            <a:pPr eaLnBrk="1" hangingPunct="1">
              <a:lnSpc>
                <a:spcPct val="90000"/>
              </a:lnSpc>
              <a:spcBef>
                <a:spcPct val="0"/>
              </a:spcBef>
            </a:pPr>
            <a:r>
              <a:rPr lang="en-US" altLang="en-US"/>
              <a:t>If you are ready to send an e-mail, look to see if there is any identifying information in it. Pretend that the information is about you. Are you still comfortable sending it? E-mail often does not stop at the initial recipient.</a:t>
            </a:r>
          </a:p>
        </p:txBody>
      </p:sp>
      <p:sp>
        <p:nvSpPr>
          <p:cNvPr id="43012" name="Slide Number Placeholder 3">
            <a:extLst>
              <a:ext uri="{FF2B5EF4-FFF2-40B4-BE49-F238E27FC236}">
                <a16:creationId xmlns:a16="http://schemas.microsoft.com/office/drawing/2014/main" id="{A2C69782-BAA2-4806-89C6-59C576714D7C}"/>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fld id="{E8F31369-B978-4D66-95BD-1FFAA453AFF4}" type="slidenum">
              <a:rPr lang="en-US" altLang="en-US"/>
              <a:pPr eaLnBrk="1" hangingPunct="1"/>
              <a:t>54</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Jim</a:t>
            </a:r>
          </a:p>
        </p:txBody>
      </p:sp>
      <p:sp>
        <p:nvSpPr>
          <p:cNvPr id="4" name="Slide Number Placeholder 3"/>
          <p:cNvSpPr>
            <a:spLocks noGrp="1"/>
          </p:cNvSpPr>
          <p:nvPr>
            <p:ph type="sldNum" sz="quarter" idx="10"/>
          </p:nvPr>
        </p:nvSpPr>
        <p:spPr/>
        <p:txBody>
          <a:bodyPr/>
          <a:lstStyle/>
          <a:p>
            <a:fld id="{3A21AFD9-45E7-469D-A65F-25B500AA9D7E}" type="slidenum">
              <a:rPr lang="en-CA" smtClean="0"/>
              <a:t>10</a:t>
            </a:fld>
            <a:endParaRPr lang="en-CA"/>
          </a:p>
        </p:txBody>
      </p:sp>
    </p:spTree>
    <p:extLst>
      <p:ext uri="{BB962C8B-B14F-4D97-AF65-F5344CB8AC3E}">
        <p14:creationId xmlns:p14="http://schemas.microsoft.com/office/powerpoint/2010/main" val="20181421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a:extLst>
              <a:ext uri="{FF2B5EF4-FFF2-40B4-BE49-F238E27FC236}">
                <a16:creationId xmlns:a16="http://schemas.microsoft.com/office/drawing/2014/main" id="{ED1DB6FE-98AA-4183-956D-A5AF7632014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a:extLst>
              <a:ext uri="{FF2B5EF4-FFF2-40B4-BE49-F238E27FC236}">
                <a16:creationId xmlns:a16="http://schemas.microsoft.com/office/drawing/2014/main" id="{57D3513F-B6FC-4B5F-B4B3-54630932946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4036" name="Slide Number Placeholder 3">
            <a:extLst>
              <a:ext uri="{FF2B5EF4-FFF2-40B4-BE49-F238E27FC236}">
                <a16:creationId xmlns:a16="http://schemas.microsoft.com/office/drawing/2014/main" id="{6774E7F6-F7C4-4F9E-B691-630033A9A722}"/>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fld id="{95243443-3C56-4E43-BF53-E0FD5CF0016D}" type="slidenum">
              <a:rPr lang="en-US" altLang="en-US"/>
              <a:pPr eaLnBrk="1" hangingPunct="1"/>
              <a:t>55</a:t>
            </a:fld>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a:extLst>
              <a:ext uri="{FF2B5EF4-FFF2-40B4-BE49-F238E27FC236}">
                <a16:creationId xmlns:a16="http://schemas.microsoft.com/office/drawing/2014/main" id="{2D30BCC3-C36A-42BC-BDE8-2C7FC1739B9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a:extLst>
              <a:ext uri="{FF2B5EF4-FFF2-40B4-BE49-F238E27FC236}">
                <a16:creationId xmlns:a16="http://schemas.microsoft.com/office/drawing/2014/main" id="{3D446751-513A-4F88-AFA8-F144174945D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As you look at these descriptive words, you may find that you tend towards one column more than the others. These general categories will guide you to a more complete understanding of your personal communication style. </a:t>
            </a:r>
          </a:p>
          <a:p>
            <a:pPr eaLnBrk="1" hangingPunct="1">
              <a:spcBef>
                <a:spcPct val="0"/>
              </a:spcBef>
            </a:pPr>
            <a:endParaRPr lang="en-US" altLang="en-US"/>
          </a:p>
          <a:p>
            <a:pPr eaLnBrk="1" hangingPunct="1">
              <a:spcBef>
                <a:spcPct val="0"/>
              </a:spcBef>
            </a:pPr>
            <a:r>
              <a:rPr lang="en-US" altLang="en-US"/>
              <a:t>Being aware of the your own personal style may help you understand the environment you may require to achieve your potential. </a:t>
            </a:r>
          </a:p>
          <a:p>
            <a:pPr eaLnBrk="1" hangingPunct="1">
              <a:spcBef>
                <a:spcPct val="0"/>
              </a:spcBef>
            </a:pPr>
            <a:r>
              <a:rPr lang="en-US" altLang="en-US"/>
              <a:t> </a:t>
            </a:r>
          </a:p>
          <a:p>
            <a:pPr eaLnBrk="1" hangingPunct="1">
              <a:spcBef>
                <a:spcPct val="0"/>
              </a:spcBef>
            </a:pPr>
            <a:r>
              <a:rPr lang="en-US" altLang="en-US"/>
              <a:t>Other benefits include:</a:t>
            </a:r>
          </a:p>
          <a:p>
            <a:pPr eaLnBrk="1" hangingPunct="1">
              <a:spcBef>
                <a:spcPct val="0"/>
              </a:spcBef>
            </a:pPr>
            <a:r>
              <a:rPr lang="en-US" altLang="en-US"/>
              <a:t>More effective communication with coworkers.</a:t>
            </a:r>
          </a:p>
          <a:p>
            <a:pPr eaLnBrk="1" hangingPunct="1">
              <a:spcBef>
                <a:spcPct val="0"/>
              </a:spcBef>
            </a:pPr>
            <a:r>
              <a:rPr lang="en-US" altLang="en-US"/>
              <a:t>Awareness of how other people perceive our words, actions, and leadership style. </a:t>
            </a:r>
            <a:endParaRPr lang="en-US" altLang="en-US" b="1"/>
          </a:p>
          <a:p>
            <a:pPr eaLnBrk="1" hangingPunct="1">
              <a:spcBef>
                <a:spcPct val="0"/>
              </a:spcBef>
            </a:pPr>
            <a:r>
              <a:rPr lang="en-US" altLang="en-US"/>
              <a:t>Awareness of the needs of others, and appreciation of the strengths of coworkers, consumers, and others.</a:t>
            </a:r>
          </a:p>
          <a:p>
            <a:pPr eaLnBrk="1" hangingPunct="1">
              <a:spcBef>
                <a:spcPct val="0"/>
              </a:spcBef>
            </a:pPr>
            <a:r>
              <a:rPr lang="en-US" altLang="en-US"/>
              <a:t>Ability to anticipate and minimize potential conflict.</a:t>
            </a:r>
          </a:p>
          <a:p>
            <a:pPr eaLnBrk="1" hangingPunct="1">
              <a:spcBef>
                <a:spcPct val="0"/>
              </a:spcBef>
            </a:pPr>
            <a:r>
              <a:rPr lang="en-US" altLang="en-US"/>
              <a:t>Recognition of the demands of a situation, and development of strategies to communicate and lead others.</a:t>
            </a:r>
          </a:p>
          <a:p>
            <a:pPr eaLnBrk="1" hangingPunct="1">
              <a:spcBef>
                <a:spcPct val="0"/>
              </a:spcBef>
            </a:pPr>
            <a:endParaRPr lang="en-US" altLang="en-US"/>
          </a:p>
          <a:p>
            <a:pPr eaLnBrk="1" hangingPunct="1">
              <a:spcBef>
                <a:spcPct val="0"/>
              </a:spcBef>
            </a:pPr>
            <a:r>
              <a:rPr lang="en-US" altLang="en-US"/>
              <a:t>Let’s briefly review the four styles.</a:t>
            </a:r>
          </a:p>
          <a:p>
            <a:pPr eaLnBrk="1" hangingPunct="1">
              <a:spcBef>
                <a:spcPct val="0"/>
              </a:spcBef>
            </a:pPr>
            <a:endParaRPr lang="en-US" altLang="en-US"/>
          </a:p>
        </p:txBody>
      </p:sp>
      <p:sp>
        <p:nvSpPr>
          <p:cNvPr id="45060" name="Slide Number Placeholder 3">
            <a:extLst>
              <a:ext uri="{FF2B5EF4-FFF2-40B4-BE49-F238E27FC236}">
                <a16:creationId xmlns:a16="http://schemas.microsoft.com/office/drawing/2014/main" id="{78488CC2-FF4C-466C-93DD-41A70FD34252}"/>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fld id="{CCB6F2AB-874B-4802-B475-0117743499C5}" type="slidenum">
              <a:rPr lang="en-US" altLang="en-US"/>
              <a:pPr eaLnBrk="1" hangingPunct="1"/>
              <a:t>56</a:t>
            </a:fld>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a:extLst>
              <a:ext uri="{FF2B5EF4-FFF2-40B4-BE49-F238E27FC236}">
                <a16:creationId xmlns:a16="http://schemas.microsoft.com/office/drawing/2014/main" id="{D74F9D5F-BE27-43B6-8B74-209042CE87D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Notes Placeholder 2">
            <a:extLst>
              <a:ext uri="{FF2B5EF4-FFF2-40B4-BE49-F238E27FC236}">
                <a16:creationId xmlns:a16="http://schemas.microsoft.com/office/drawing/2014/main" id="{50E8B36F-C558-4EEA-934A-E5C4DF4A2F7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6084" name="Slide Number Placeholder 3">
            <a:extLst>
              <a:ext uri="{FF2B5EF4-FFF2-40B4-BE49-F238E27FC236}">
                <a16:creationId xmlns:a16="http://schemas.microsoft.com/office/drawing/2014/main" id="{55853BF4-DEF9-447B-AED7-8238EDF09EE9}"/>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fld id="{83001CF4-CCB6-41BE-9980-3DE724D44768}" type="slidenum">
              <a:rPr lang="en-US" altLang="en-US"/>
              <a:pPr eaLnBrk="1" hangingPunct="1"/>
              <a:t>57</a:t>
            </a:fld>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a:extLst>
              <a:ext uri="{FF2B5EF4-FFF2-40B4-BE49-F238E27FC236}">
                <a16:creationId xmlns:a16="http://schemas.microsoft.com/office/drawing/2014/main" id="{9BBBE7A6-8AC5-4E95-B3EA-7CF9A476D0B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a:extLst>
              <a:ext uri="{FF2B5EF4-FFF2-40B4-BE49-F238E27FC236}">
                <a16:creationId xmlns:a16="http://schemas.microsoft.com/office/drawing/2014/main" id="{4FEDA530-9541-42DB-B2A6-51468294F03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7108" name="Slide Number Placeholder 3">
            <a:extLst>
              <a:ext uri="{FF2B5EF4-FFF2-40B4-BE49-F238E27FC236}">
                <a16:creationId xmlns:a16="http://schemas.microsoft.com/office/drawing/2014/main" id="{B75BCBCE-0337-45E9-A9E8-4299F2EC798C}"/>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fld id="{5E7761A5-DA41-44D2-A136-A8CA0E6A13D8}" type="slidenum">
              <a:rPr lang="en-US" altLang="en-US"/>
              <a:pPr eaLnBrk="1" hangingPunct="1"/>
              <a:t>58</a:t>
            </a:fld>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a:extLst>
              <a:ext uri="{FF2B5EF4-FFF2-40B4-BE49-F238E27FC236}">
                <a16:creationId xmlns:a16="http://schemas.microsoft.com/office/drawing/2014/main" id="{79D77FF2-CDE0-4CF2-97F7-C0AF29F18DE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a:extLst>
              <a:ext uri="{FF2B5EF4-FFF2-40B4-BE49-F238E27FC236}">
                <a16:creationId xmlns:a16="http://schemas.microsoft.com/office/drawing/2014/main" id="{3DA70121-F702-4C3B-BDC3-74AE08612B3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8132" name="Slide Number Placeholder 3">
            <a:extLst>
              <a:ext uri="{FF2B5EF4-FFF2-40B4-BE49-F238E27FC236}">
                <a16:creationId xmlns:a16="http://schemas.microsoft.com/office/drawing/2014/main" id="{E3B787D5-0D2C-4394-878E-5FB786B6AF62}"/>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fld id="{1393731A-3DB3-4398-BA44-CBA403944DB8}" type="slidenum">
              <a:rPr lang="en-US" altLang="en-US"/>
              <a:pPr eaLnBrk="1" hangingPunct="1"/>
              <a:t>59</a:t>
            </a:fld>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a:extLst>
              <a:ext uri="{FF2B5EF4-FFF2-40B4-BE49-F238E27FC236}">
                <a16:creationId xmlns:a16="http://schemas.microsoft.com/office/drawing/2014/main" id="{7B51D2BC-2457-4E57-9626-24FDDD053E8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a:extLst>
              <a:ext uri="{FF2B5EF4-FFF2-40B4-BE49-F238E27FC236}">
                <a16:creationId xmlns:a16="http://schemas.microsoft.com/office/drawing/2014/main" id="{F4F3276E-D05B-4C9B-87BB-E9AEA934627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9156" name="Slide Number Placeholder 3">
            <a:extLst>
              <a:ext uri="{FF2B5EF4-FFF2-40B4-BE49-F238E27FC236}">
                <a16:creationId xmlns:a16="http://schemas.microsoft.com/office/drawing/2014/main" id="{84D59579-4938-43E4-8EA7-383093562FD0}"/>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fld id="{B1350BBC-03DB-4E8D-B79F-63DD052CBAED}" type="slidenum">
              <a:rPr lang="en-US" altLang="en-US"/>
              <a:pPr eaLnBrk="1" hangingPunct="1"/>
              <a:t>60</a:t>
            </a:fld>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a:extLst>
              <a:ext uri="{FF2B5EF4-FFF2-40B4-BE49-F238E27FC236}">
                <a16:creationId xmlns:a16="http://schemas.microsoft.com/office/drawing/2014/main" id="{45962498-B29F-4543-B555-7E7CE9295FC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a:extLst>
              <a:ext uri="{FF2B5EF4-FFF2-40B4-BE49-F238E27FC236}">
                <a16:creationId xmlns:a16="http://schemas.microsoft.com/office/drawing/2014/main" id="{C2EACF47-B013-4BDE-BDB8-1FFA8030EA85}"/>
              </a:ext>
            </a:extLst>
          </p:cNvPr>
          <p:cNvSpPr>
            <a:spLocks noGrp="1"/>
          </p:cNvSpPr>
          <p:nvPr>
            <p:ph type="body" idx="1"/>
          </p:nvPr>
        </p:nvSpPr>
        <p:spPr/>
        <p:txBody>
          <a:bodyPr/>
          <a:lstStyle/>
          <a:p>
            <a:pPr eaLnBrk="1" fontAlgn="auto" hangingPunct="1">
              <a:spcBef>
                <a:spcPts val="0"/>
              </a:spcBef>
              <a:spcAft>
                <a:spcPts val="0"/>
              </a:spcAft>
              <a:defRPr/>
            </a:pPr>
            <a:endParaRPr lang="en-US" dirty="0"/>
          </a:p>
          <a:p>
            <a:pPr eaLnBrk="1" fontAlgn="auto" hangingPunct="1">
              <a:spcBef>
                <a:spcPts val="0"/>
              </a:spcBef>
              <a:spcAft>
                <a:spcPts val="0"/>
              </a:spcAft>
              <a:defRPr/>
            </a:pPr>
            <a:r>
              <a:rPr lang="en-US" dirty="0"/>
              <a:t>Tone of voice, body language, and facial expressions play an important part in communication.</a:t>
            </a:r>
          </a:p>
          <a:p>
            <a:pPr eaLnBrk="1" fontAlgn="auto" hangingPunct="1">
              <a:spcBef>
                <a:spcPts val="0"/>
              </a:spcBef>
              <a:spcAft>
                <a:spcPts val="0"/>
              </a:spcAft>
              <a:defRPr/>
            </a:pPr>
            <a:r>
              <a:rPr lang="en-US" dirty="0"/>
              <a:t> </a:t>
            </a:r>
          </a:p>
          <a:p>
            <a:pPr eaLnBrk="1" fontAlgn="auto" hangingPunct="1">
              <a:spcBef>
                <a:spcPts val="0"/>
              </a:spcBef>
              <a:spcAft>
                <a:spcPts val="0"/>
              </a:spcAft>
              <a:defRPr/>
            </a:pPr>
            <a:r>
              <a:rPr lang="en-US" dirty="0"/>
              <a:t>What people mean and what others hear are often two different things because listeners respond to more than just words. We notice body language and tone of voice. Consequently, we perceive and process a large part of the message unconsciously. </a:t>
            </a:r>
          </a:p>
          <a:p>
            <a:pPr eaLnBrk="1" fontAlgn="auto" hangingPunct="1">
              <a:spcBef>
                <a:spcPts val="0"/>
              </a:spcBef>
              <a:spcAft>
                <a:spcPts val="0"/>
              </a:spcAft>
              <a:defRPr/>
            </a:pPr>
            <a:r>
              <a:rPr lang="en-US" dirty="0"/>
              <a:t>	</a:t>
            </a:r>
          </a:p>
          <a:p>
            <a:pPr eaLnBrk="1" fontAlgn="auto" hangingPunct="1">
              <a:spcBef>
                <a:spcPts val="0"/>
              </a:spcBef>
              <a:spcAft>
                <a:spcPts val="0"/>
              </a:spcAft>
              <a:defRPr/>
            </a:pPr>
            <a:r>
              <a:rPr lang="en-US" dirty="0"/>
              <a:t>Consider the following statistics about what people hear.</a:t>
            </a:r>
          </a:p>
          <a:p>
            <a:pPr eaLnBrk="1" fontAlgn="auto" hangingPunct="1">
              <a:spcBef>
                <a:spcPts val="0"/>
              </a:spcBef>
              <a:spcAft>
                <a:spcPts val="0"/>
              </a:spcAft>
              <a:defRPr/>
            </a:pPr>
            <a:r>
              <a:rPr lang="en-US" dirty="0"/>
              <a:t> </a:t>
            </a:r>
          </a:p>
          <a:p>
            <a:pPr eaLnBrk="1" fontAlgn="auto" hangingPunct="1">
              <a:spcBef>
                <a:spcPts val="0"/>
              </a:spcBef>
              <a:spcAft>
                <a:spcPts val="0"/>
              </a:spcAft>
              <a:defRPr/>
            </a:pPr>
            <a:r>
              <a:rPr lang="en-US" b="1" dirty="0"/>
              <a:t>In Face-to-Face Situations</a:t>
            </a:r>
          </a:p>
          <a:p>
            <a:pPr marL="457200" indent="-114300" eaLnBrk="1" fontAlgn="auto" hangingPunct="1">
              <a:spcBef>
                <a:spcPts val="0"/>
              </a:spcBef>
              <a:spcAft>
                <a:spcPts val="0"/>
              </a:spcAft>
              <a:buFont typeface="Arial" pitchFamily="34" charset="0"/>
              <a:buChar char="•"/>
              <a:defRPr/>
            </a:pPr>
            <a:r>
              <a:rPr lang="en-US" dirty="0"/>
              <a:t>7% of the message comes from words</a:t>
            </a:r>
          </a:p>
          <a:p>
            <a:pPr marL="457200" indent="-114300" eaLnBrk="1" fontAlgn="auto" hangingPunct="1">
              <a:spcBef>
                <a:spcPts val="0"/>
              </a:spcBef>
              <a:spcAft>
                <a:spcPts val="0"/>
              </a:spcAft>
              <a:buFont typeface="Arial" pitchFamily="34" charset="0"/>
              <a:buChar char="•"/>
              <a:defRPr/>
            </a:pPr>
            <a:r>
              <a:rPr lang="en-US" dirty="0"/>
              <a:t>38% of the message comes from tone of voice</a:t>
            </a:r>
          </a:p>
          <a:p>
            <a:pPr marL="457200" indent="-114300" eaLnBrk="1" fontAlgn="auto" hangingPunct="1">
              <a:spcBef>
                <a:spcPts val="0"/>
              </a:spcBef>
              <a:spcAft>
                <a:spcPts val="0"/>
              </a:spcAft>
              <a:buFont typeface="Arial" pitchFamily="34" charset="0"/>
              <a:buChar char="•"/>
              <a:defRPr/>
            </a:pPr>
            <a:r>
              <a:rPr lang="en-US" dirty="0"/>
              <a:t>55% of the message comes from body language</a:t>
            </a:r>
          </a:p>
          <a:p>
            <a:pPr eaLnBrk="1" fontAlgn="auto" hangingPunct="1">
              <a:spcBef>
                <a:spcPts val="0"/>
              </a:spcBef>
              <a:spcAft>
                <a:spcPts val="0"/>
              </a:spcAft>
              <a:defRPr/>
            </a:pPr>
            <a:r>
              <a:rPr lang="en-US" b="1" dirty="0"/>
              <a:t> </a:t>
            </a:r>
          </a:p>
          <a:p>
            <a:pPr eaLnBrk="1" fontAlgn="auto" hangingPunct="1">
              <a:spcBef>
                <a:spcPts val="0"/>
              </a:spcBef>
              <a:spcAft>
                <a:spcPts val="0"/>
              </a:spcAft>
              <a:defRPr/>
            </a:pPr>
            <a:r>
              <a:rPr lang="en-US" b="1" dirty="0"/>
              <a:t>On the Telephone</a:t>
            </a:r>
          </a:p>
          <a:p>
            <a:pPr eaLnBrk="1" fontAlgn="auto" hangingPunct="1">
              <a:spcBef>
                <a:spcPts val="0"/>
              </a:spcBef>
              <a:spcAft>
                <a:spcPts val="0"/>
              </a:spcAft>
              <a:defRPr/>
            </a:pPr>
            <a:r>
              <a:rPr lang="en-US" b="1" dirty="0"/>
              <a:t> </a:t>
            </a:r>
            <a:endParaRPr lang="en-US" dirty="0"/>
          </a:p>
          <a:p>
            <a:pPr eaLnBrk="1" fontAlgn="auto" hangingPunct="1">
              <a:spcBef>
                <a:spcPts val="0"/>
              </a:spcBef>
              <a:spcAft>
                <a:spcPts val="0"/>
              </a:spcAft>
              <a:defRPr/>
            </a:pPr>
            <a:r>
              <a:rPr lang="en-US" dirty="0"/>
              <a:t>When you are not face-to-face with a person, body language cannot play a role in the message sent. However, the tone of voice is especially important.</a:t>
            </a:r>
          </a:p>
          <a:p>
            <a:pPr marL="457200" indent="-114300" eaLnBrk="1" fontAlgn="auto" hangingPunct="1">
              <a:spcBef>
                <a:spcPts val="0"/>
              </a:spcBef>
              <a:spcAft>
                <a:spcPts val="0"/>
              </a:spcAft>
              <a:buFont typeface="Arial" pitchFamily="34" charset="0"/>
              <a:buChar char="•"/>
              <a:defRPr/>
            </a:pPr>
            <a:r>
              <a:rPr lang="en-US" dirty="0"/>
              <a:t>13% of what we hear comes from words</a:t>
            </a:r>
          </a:p>
          <a:p>
            <a:pPr marL="457200" indent="-114300" eaLnBrk="1" fontAlgn="auto" hangingPunct="1">
              <a:spcBef>
                <a:spcPts val="0"/>
              </a:spcBef>
              <a:spcAft>
                <a:spcPts val="0"/>
              </a:spcAft>
              <a:buFont typeface="Arial" pitchFamily="34" charset="0"/>
              <a:buChar char="•"/>
              <a:defRPr/>
            </a:pPr>
            <a:r>
              <a:rPr lang="en-US" dirty="0"/>
              <a:t>87% of what we hear comes from tone of voice</a:t>
            </a:r>
          </a:p>
        </p:txBody>
      </p:sp>
      <p:sp>
        <p:nvSpPr>
          <p:cNvPr id="50180" name="Slide Number Placeholder 3">
            <a:extLst>
              <a:ext uri="{FF2B5EF4-FFF2-40B4-BE49-F238E27FC236}">
                <a16:creationId xmlns:a16="http://schemas.microsoft.com/office/drawing/2014/main" id="{8624F5C4-3B37-4216-953C-4E541A06D8FA}"/>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fld id="{F58D08C2-E93A-430B-99CB-3BBE93D14BCC}" type="slidenum">
              <a:rPr lang="en-US" altLang="en-US"/>
              <a:pPr eaLnBrk="1" hangingPunct="1"/>
              <a:t>61</a:t>
            </a:fld>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a:extLst>
              <a:ext uri="{FF2B5EF4-FFF2-40B4-BE49-F238E27FC236}">
                <a16:creationId xmlns:a16="http://schemas.microsoft.com/office/drawing/2014/main" id="{0A7C1EFA-E446-4366-B44C-6628B1018D0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Notes Placeholder 2">
            <a:extLst>
              <a:ext uri="{FF2B5EF4-FFF2-40B4-BE49-F238E27FC236}">
                <a16:creationId xmlns:a16="http://schemas.microsoft.com/office/drawing/2014/main" id="{C0619FAF-8CA5-412F-BB46-1FEE27CD0A3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What does the tone of your voice sound like? Does it reflect confidence? Strength? Assurance? Perhaps your tone reflects fear? Boredom? Immaturity? </a:t>
            </a:r>
            <a:endParaRPr lang="en-US" altLang="en-US" b="1"/>
          </a:p>
          <a:p>
            <a:pPr eaLnBrk="1" hangingPunct="1">
              <a:spcBef>
                <a:spcPct val="0"/>
              </a:spcBef>
            </a:pPr>
            <a:endParaRPr lang="en-US" altLang="en-US" b="1"/>
          </a:p>
          <a:p>
            <a:pPr eaLnBrk="1" hangingPunct="1">
              <a:spcBef>
                <a:spcPct val="0"/>
              </a:spcBef>
            </a:pPr>
            <a:r>
              <a:rPr lang="en-US" altLang="en-US" b="1"/>
              <a:t>Pitch</a:t>
            </a:r>
            <a:r>
              <a:rPr lang="en-US" altLang="en-US"/>
              <a:t> – Do you vary the pitch of your voice, or do you speak in a dull, monotone voice?</a:t>
            </a:r>
          </a:p>
          <a:p>
            <a:pPr eaLnBrk="1" hangingPunct="1">
              <a:spcBef>
                <a:spcPct val="0"/>
              </a:spcBef>
            </a:pPr>
            <a:r>
              <a:rPr lang="en-US" altLang="en-US" b="1"/>
              <a:t>Volume</a:t>
            </a:r>
            <a:r>
              <a:rPr lang="en-US" altLang="en-US"/>
              <a:t> – Do your speak loud and clear, indicating confidence and commitment to the caller? Or, are you soft-spoken and uncertain of what you are saying, leaving a consumer unsure of your willingness and/or ability to help? </a:t>
            </a:r>
          </a:p>
          <a:p>
            <a:pPr eaLnBrk="1" hangingPunct="1">
              <a:spcBef>
                <a:spcPct val="0"/>
              </a:spcBef>
            </a:pPr>
            <a:r>
              <a:rPr lang="en-US" altLang="en-US" b="1"/>
              <a:t>Emphasis</a:t>
            </a:r>
            <a:r>
              <a:rPr lang="en-US" altLang="en-US"/>
              <a:t> – Are certain words emphasized during the conversation to convey meaning and importance to the caller? Again, be alert for a dull, monotone voice that will leave your consumers feeling dull and dreary about your organization.</a:t>
            </a:r>
          </a:p>
          <a:p>
            <a:pPr eaLnBrk="1" hangingPunct="1">
              <a:spcBef>
                <a:spcPct val="0"/>
              </a:spcBef>
            </a:pPr>
            <a:r>
              <a:rPr lang="en-US" altLang="en-US" b="1"/>
              <a:t>Enthusiasm</a:t>
            </a:r>
            <a:r>
              <a:rPr lang="en-US" altLang="en-US"/>
              <a:t> – Your either have it or you do not. “Faking it” isn’t a viable, long-term option.</a:t>
            </a:r>
          </a:p>
          <a:p>
            <a:pPr eaLnBrk="1" hangingPunct="1">
              <a:spcBef>
                <a:spcPct val="0"/>
              </a:spcBef>
            </a:pPr>
            <a:endParaRPr lang="en-US" altLang="en-US"/>
          </a:p>
          <a:p>
            <a:pPr eaLnBrk="1" hangingPunct="1">
              <a:spcBef>
                <a:spcPct val="0"/>
              </a:spcBef>
            </a:pPr>
            <a:r>
              <a:rPr lang="en-US" altLang="en-US"/>
              <a:t>We communicate with our voices, even when we are not using words. Nonverbal speech sounds such as tone, pitch, volume, inflection, rhythm, and rate are important communication elements. When we speak, other people “read” our voices, in addition to listening to our words. These nonverbal speech sounds provide subtle, but powerful clues into our true feelings and what we really mean. Think about how tone of voice, for example, can indicate sarcasm, anger, affection, or confidence.</a:t>
            </a:r>
          </a:p>
          <a:p>
            <a:pPr eaLnBrk="1" hangingPunct="1">
              <a:spcBef>
                <a:spcPct val="0"/>
              </a:spcBef>
            </a:pPr>
            <a:endParaRPr lang="en-US" altLang="en-US"/>
          </a:p>
          <a:p>
            <a:pPr eaLnBrk="1" hangingPunct="1">
              <a:spcBef>
                <a:spcPct val="0"/>
              </a:spcBef>
            </a:pPr>
            <a:r>
              <a:rPr lang="en-US" altLang="en-US"/>
              <a:t>http://helpguide.org/mental/eq6_nonverbal_communication.htm</a:t>
            </a:r>
          </a:p>
          <a:p>
            <a:pPr eaLnBrk="1" hangingPunct="1">
              <a:spcBef>
                <a:spcPct val="0"/>
              </a:spcBef>
            </a:pPr>
            <a:endParaRPr lang="en-US" altLang="en-US"/>
          </a:p>
          <a:p>
            <a:pPr eaLnBrk="1" hangingPunct="1">
              <a:spcBef>
                <a:spcPct val="0"/>
              </a:spcBef>
            </a:pPr>
            <a:endParaRPr lang="en-US" altLang="en-US"/>
          </a:p>
          <a:p>
            <a:pPr eaLnBrk="1" hangingPunct="1">
              <a:spcBef>
                <a:spcPct val="0"/>
              </a:spcBef>
            </a:pPr>
            <a:endParaRPr lang="en-US" altLang="en-US"/>
          </a:p>
        </p:txBody>
      </p:sp>
      <p:sp>
        <p:nvSpPr>
          <p:cNvPr id="51204" name="Slide Number Placeholder 3">
            <a:extLst>
              <a:ext uri="{FF2B5EF4-FFF2-40B4-BE49-F238E27FC236}">
                <a16:creationId xmlns:a16="http://schemas.microsoft.com/office/drawing/2014/main" id="{6EE95662-D23B-4EB8-849F-14831694DF88}"/>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fld id="{73E2AA36-38CB-4A7E-9CC5-CB9D6F62D502}" type="slidenum">
              <a:rPr lang="en-US" altLang="en-US"/>
              <a:pPr eaLnBrk="1" hangingPunct="1"/>
              <a:t>62</a:t>
            </a:fld>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a:extLst>
              <a:ext uri="{FF2B5EF4-FFF2-40B4-BE49-F238E27FC236}">
                <a16:creationId xmlns:a16="http://schemas.microsoft.com/office/drawing/2014/main" id="{022F15BE-646C-480A-8C7E-972FE9FA1D6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a:extLst>
              <a:ext uri="{FF2B5EF4-FFF2-40B4-BE49-F238E27FC236}">
                <a16:creationId xmlns:a16="http://schemas.microsoft.com/office/drawing/2014/main" id="{48198D10-A424-483F-9F89-131A9640B351}"/>
              </a:ext>
            </a:extLst>
          </p:cNvPr>
          <p:cNvSpPr>
            <a:spLocks noGrp="1"/>
          </p:cNvSpPr>
          <p:nvPr>
            <p:ph type="body" idx="1"/>
          </p:nvPr>
        </p:nvSpPr>
        <p:spPr/>
        <p:txBody>
          <a:bodyPr>
            <a:normAutofit fontScale="55000" lnSpcReduction="20000"/>
          </a:bodyPr>
          <a:lstStyle/>
          <a:p>
            <a:pPr eaLnBrk="1" fontAlgn="auto" hangingPunct="1">
              <a:spcBef>
                <a:spcPts val="0"/>
              </a:spcBef>
              <a:spcAft>
                <a:spcPts val="0"/>
              </a:spcAft>
              <a:defRPr/>
            </a:pPr>
            <a:r>
              <a:rPr lang="en-US" dirty="0"/>
              <a:t>Nonverbal communication, or body language, is a vital form of communication. When we interact with others, we continuously give and receive countless wordless signals. All of our nonverbal behaviors—the gestures we make, the way we sit, how fast or how loud we talk, how close we stand, how much eye contact we make—send strong messages.</a:t>
            </a:r>
          </a:p>
          <a:p>
            <a:pPr eaLnBrk="1" fontAlgn="auto" hangingPunct="1">
              <a:spcBef>
                <a:spcPts val="0"/>
              </a:spcBef>
              <a:spcAft>
                <a:spcPts val="0"/>
              </a:spcAft>
              <a:defRPr/>
            </a:pPr>
            <a:r>
              <a:rPr lang="en-US" dirty="0"/>
              <a:t>The way you listen, look, move, and react tells the other person whether or not you care and how well you are listening. The nonverbal signals you send either produce a sense of interest, trust, and desire for connection—or they generate disinterest, distrust, and confusion. </a:t>
            </a:r>
          </a:p>
          <a:p>
            <a:pPr eaLnBrk="1" fontAlgn="auto" hangingPunct="1">
              <a:spcBef>
                <a:spcPts val="0"/>
              </a:spcBef>
              <a:spcAft>
                <a:spcPts val="0"/>
              </a:spcAft>
              <a:defRPr/>
            </a:pPr>
            <a:endParaRPr lang="en-US" dirty="0"/>
          </a:p>
          <a:p>
            <a:pPr eaLnBrk="1" fontAlgn="auto" hangingPunct="1">
              <a:spcBef>
                <a:spcPts val="0"/>
              </a:spcBef>
              <a:spcAft>
                <a:spcPts val="0"/>
              </a:spcAft>
              <a:defRPr/>
            </a:pPr>
            <a:endParaRPr lang="en-US" dirty="0"/>
          </a:p>
          <a:p>
            <a:pPr eaLnBrk="1" fontAlgn="auto" hangingPunct="1">
              <a:spcBef>
                <a:spcPts val="0"/>
              </a:spcBef>
              <a:spcAft>
                <a:spcPts val="0"/>
              </a:spcAft>
              <a:defRPr/>
            </a:pPr>
            <a:r>
              <a:rPr lang="en-US" b="1" dirty="0"/>
              <a:t>Nonverbal communication cues can play five roles:</a:t>
            </a:r>
          </a:p>
          <a:p>
            <a:pPr eaLnBrk="1" fontAlgn="auto" hangingPunct="1">
              <a:spcBef>
                <a:spcPts val="0"/>
              </a:spcBef>
              <a:spcAft>
                <a:spcPts val="0"/>
              </a:spcAft>
              <a:defRPr/>
            </a:pPr>
            <a:r>
              <a:rPr lang="en-US" b="1" dirty="0"/>
              <a:t>Repetition</a:t>
            </a:r>
            <a:r>
              <a:rPr lang="en-US" dirty="0"/>
              <a:t>: They can repeat the message the person is making verbally.</a:t>
            </a:r>
          </a:p>
          <a:p>
            <a:pPr eaLnBrk="1" fontAlgn="auto" hangingPunct="1">
              <a:spcBef>
                <a:spcPts val="0"/>
              </a:spcBef>
              <a:spcAft>
                <a:spcPts val="0"/>
              </a:spcAft>
              <a:defRPr/>
            </a:pPr>
            <a:r>
              <a:rPr lang="en-US" b="1" dirty="0"/>
              <a:t>Contradiction</a:t>
            </a:r>
            <a:r>
              <a:rPr lang="en-US" dirty="0"/>
              <a:t>: They can contradict a message the individual is trying to convey.</a:t>
            </a:r>
          </a:p>
          <a:p>
            <a:pPr eaLnBrk="1" fontAlgn="auto" hangingPunct="1">
              <a:spcBef>
                <a:spcPts val="0"/>
              </a:spcBef>
              <a:spcAft>
                <a:spcPts val="0"/>
              </a:spcAft>
              <a:defRPr/>
            </a:pPr>
            <a:r>
              <a:rPr lang="en-US" b="1" dirty="0"/>
              <a:t>Substitution:</a:t>
            </a:r>
            <a:r>
              <a:rPr lang="en-US" dirty="0"/>
              <a:t> They can substitute for a verbal message. For example, a person's eyes can often convey a far more vivid message than words often do.</a:t>
            </a:r>
          </a:p>
          <a:p>
            <a:pPr eaLnBrk="1" fontAlgn="auto" hangingPunct="1">
              <a:spcBef>
                <a:spcPts val="0"/>
              </a:spcBef>
              <a:spcAft>
                <a:spcPts val="0"/>
              </a:spcAft>
              <a:defRPr/>
            </a:pPr>
            <a:r>
              <a:rPr lang="en-US" b="1" dirty="0"/>
              <a:t>Complementing</a:t>
            </a:r>
            <a:r>
              <a:rPr lang="en-US" dirty="0"/>
              <a:t>: They may add to or complement a verbal message. A boss who pats a person on the back, in addition to giving praise, can increase the impact of the message.</a:t>
            </a:r>
          </a:p>
          <a:p>
            <a:pPr eaLnBrk="1" fontAlgn="auto" hangingPunct="1">
              <a:spcBef>
                <a:spcPts val="0"/>
              </a:spcBef>
              <a:spcAft>
                <a:spcPts val="0"/>
              </a:spcAft>
              <a:defRPr/>
            </a:pPr>
            <a:r>
              <a:rPr lang="en-US" b="1" dirty="0"/>
              <a:t>Accenting: </a:t>
            </a:r>
            <a:r>
              <a:rPr lang="en-US" dirty="0"/>
              <a:t>They may accent or underline a verbal message. Pounding the table, for example, can underline a message. </a:t>
            </a:r>
          </a:p>
          <a:p>
            <a:pPr eaLnBrk="1" fontAlgn="auto" hangingPunct="1">
              <a:spcBef>
                <a:spcPts val="0"/>
              </a:spcBef>
              <a:spcAft>
                <a:spcPts val="0"/>
              </a:spcAft>
              <a:defRPr/>
            </a:pPr>
            <a:endParaRPr lang="en-US" dirty="0"/>
          </a:p>
          <a:p>
            <a:pPr eaLnBrk="1" fontAlgn="auto" hangingPunct="1">
              <a:spcBef>
                <a:spcPts val="0"/>
              </a:spcBef>
              <a:spcAft>
                <a:spcPts val="0"/>
              </a:spcAft>
              <a:defRPr/>
            </a:pPr>
            <a:endParaRPr lang="en-US" dirty="0"/>
          </a:p>
          <a:p>
            <a:pPr eaLnBrk="1" fontAlgn="auto" hangingPunct="1">
              <a:spcBef>
                <a:spcPts val="0"/>
              </a:spcBef>
              <a:spcAft>
                <a:spcPts val="0"/>
              </a:spcAft>
              <a:defRPr/>
            </a:pPr>
            <a:r>
              <a:rPr lang="en-US" dirty="0"/>
              <a:t>Facial expression is a critical part of body language. The human face is extremely expressive, able to express countless emotions without saying a word. And unlike some forms of nonverbal communication, facial expressions are universal. The facial expressions for happiness, sadness, anger, surprise, fear, and disgust are the same across cultures. </a:t>
            </a:r>
          </a:p>
          <a:p>
            <a:pPr eaLnBrk="1" fontAlgn="auto" hangingPunct="1">
              <a:spcBef>
                <a:spcPts val="0"/>
              </a:spcBef>
              <a:spcAft>
                <a:spcPts val="0"/>
              </a:spcAft>
              <a:defRPr/>
            </a:pPr>
            <a:endParaRPr lang="en-US" dirty="0"/>
          </a:p>
          <a:p>
            <a:pPr eaLnBrk="1" fontAlgn="auto" hangingPunct="1">
              <a:spcBef>
                <a:spcPts val="0"/>
              </a:spcBef>
              <a:spcAft>
                <a:spcPts val="0"/>
              </a:spcAft>
              <a:defRPr/>
            </a:pPr>
            <a:r>
              <a:rPr lang="en-US" dirty="0"/>
              <a:t>http://helpguide.org/mental/eq6_nonverbal_communication.htm</a:t>
            </a:r>
          </a:p>
          <a:p>
            <a:pPr eaLnBrk="1" fontAlgn="auto" hangingPunct="1">
              <a:spcBef>
                <a:spcPts val="0"/>
              </a:spcBef>
              <a:spcAft>
                <a:spcPts val="0"/>
              </a:spcAft>
              <a:defRPr/>
            </a:pPr>
            <a:endParaRPr lang="en-US" dirty="0"/>
          </a:p>
          <a:p>
            <a:pPr eaLnBrk="1" fontAlgn="auto" hangingPunct="1">
              <a:spcBef>
                <a:spcPts val="0"/>
              </a:spcBef>
              <a:spcAft>
                <a:spcPts val="0"/>
              </a:spcAft>
              <a:defRPr/>
            </a:pPr>
            <a:r>
              <a:rPr lang="en-US" dirty="0"/>
              <a:t>A person's face, especially their eyes, creates the most obvious and immediate cues that lead to the formation of impressions.</a:t>
            </a:r>
          </a:p>
          <a:p>
            <a:pPr eaLnBrk="1" fontAlgn="auto" hangingPunct="1">
              <a:spcBef>
                <a:spcPts val="0"/>
              </a:spcBef>
              <a:spcAft>
                <a:spcPts val="0"/>
              </a:spcAft>
              <a:defRPr/>
            </a:pPr>
            <a:r>
              <a:rPr lang="en-US" dirty="0"/>
              <a:t>Eye contact is a major aspect of facial communication. Some have hypothesized that this is due to infancy, as humans are one of the few mammals who maintain regular eye contact with their mother while nursing. Eye contact serves a variety of purposes. It regulates conversations, shows interest or involvement, and establishes a connection with others.</a:t>
            </a:r>
          </a:p>
          <a:p>
            <a:pPr eaLnBrk="1" fontAlgn="auto" hangingPunct="1">
              <a:spcBef>
                <a:spcPts val="0"/>
              </a:spcBef>
              <a:spcAft>
                <a:spcPts val="0"/>
              </a:spcAft>
              <a:defRPr/>
            </a:pPr>
            <a:r>
              <a:rPr lang="en-US" dirty="0"/>
              <a:t>Eye contact regulates conversational turn taking, communicates involvement and interest, manifests warmth, and establishes connections with others…[and] it can command attention, be flirtatious, or seem cold and intimidating… [It] invites conversation. Lack of eye contact is usually perceived to be rude or inattentive.</a:t>
            </a:r>
          </a:p>
          <a:p>
            <a:pPr eaLnBrk="1" fontAlgn="auto" hangingPunct="1">
              <a:spcBef>
                <a:spcPts val="0"/>
              </a:spcBef>
              <a:spcAft>
                <a:spcPts val="0"/>
              </a:spcAft>
              <a:defRPr/>
            </a:pPr>
            <a:endParaRPr lang="en-US" dirty="0"/>
          </a:p>
          <a:p>
            <a:pPr eaLnBrk="1" fontAlgn="auto" hangingPunct="1">
              <a:spcBef>
                <a:spcPts val="0"/>
              </a:spcBef>
              <a:spcAft>
                <a:spcPts val="0"/>
              </a:spcAft>
              <a:defRPr/>
            </a:pPr>
            <a:r>
              <a:rPr lang="en-US" dirty="0"/>
              <a:t>Even beyond the idea of eye contact, eyes communicate more data than a person even consciously expresses. Pupil dilation is a significant cue to a level of excitement, pleasure, or attraction. Dilated pupils indicate greater affection or attraction, while constricted pupils send a colder signal.</a:t>
            </a:r>
          </a:p>
          <a:p>
            <a:pPr eaLnBrk="1" fontAlgn="auto" hangingPunct="1">
              <a:spcBef>
                <a:spcPts val="0"/>
              </a:spcBef>
              <a:spcAft>
                <a:spcPts val="0"/>
              </a:spcAft>
              <a:defRPr/>
            </a:pPr>
            <a:endParaRPr lang="en-US" dirty="0"/>
          </a:p>
          <a:p>
            <a:pPr eaLnBrk="1" fontAlgn="auto" hangingPunct="1">
              <a:spcBef>
                <a:spcPts val="0"/>
              </a:spcBef>
              <a:spcAft>
                <a:spcPts val="0"/>
              </a:spcAft>
              <a:defRPr/>
            </a:pPr>
            <a:r>
              <a:rPr lang="en-US" dirty="0"/>
              <a:t>The face as a whole indicates much about human moods as well. Specific emotional states, such as happiness or sadness, are expressed through a smile or a frown, respectively. There are seven universally recognized emotions shown through facial expressions: fear, anger, surprise, contempt, disgust, happiness, and sadness. Regardless of culture, these expressions are the same. However, the same emotion from a specific facial expression may be recognized by a culture, but the same intensity of emotion may not be perceived.</a:t>
            </a:r>
          </a:p>
        </p:txBody>
      </p:sp>
      <p:sp>
        <p:nvSpPr>
          <p:cNvPr id="52228" name="Slide Number Placeholder 3">
            <a:extLst>
              <a:ext uri="{FF2B5EF4-FFF2-40B4-BE49-F238E27FC236}">
                <a16:creationId xmlns:a16="http://schemas.microsoft.com/office/drawing/2014/main" id="{5FBB5958-67FA-418D-B7BB-A3F47EBACB9C}"/>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fld id="{B35060A8-DB69-48EA-9444-FAE8F5ED4030}" type="slidenum">
              <a:rPr lang="en-US" altLang="en-US"/>
              <a:pPr eaLnBrk="1" hangingPunct="1"/>
              <a:t>63</a:t>
            </a:fld>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a:extLst>
              <a:ext uri="{FF2B5EF4-FFF2-40B4-BE49-F238E27FC236}">
                <a16:creationId xmlns:a16="http://schemas.microsoft.com/office/drawing/2014/main" id="{F54F534E-48FA-4197-9B68-6537B42D137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a:extLst>
              <a:ext uri="{FF2B5EF4-FFF2-40B4-BE49-F238E27FC236}">
                <a16:creationId xmlns:a16="http://schemas.microsoft.com/office/drawing/2014/main" id="{6B3E088A-7ABE-4FCD-B0B7-610E80B93EE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3252" name="Slide Number Placeholder 3">
            <a:extLst>
              <a:ext uri="{FF2B5EF4-FFF2-40B4-BE49-F238E27FC236}">
                <a16:creationId xmlns:a16="http://schemas.microsoft.com/office/drawing/2014/main" id="{5212DE3B-ECA4-4B58-8EEC-017A58F8B07E}"/>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fld id="{43C3983F-822B-45D0-91D9-212CC535213B}" type="slidenum">
              <a:rPr lang="en-US" altLang="en-US"/>
              <a:pPr eaLnBrk="1" hangingPunct="1"/>
              <a:t>64</a:t>
            </a:fld>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Tom</a:t>
            </a:r>
          </a:p>
        </p:txBody>
      </p:sp>
      <p:sp>
        <p:nvSpPr>
          <p:cNvPr id="4" name="Slide Number Placeholder 3"/>
          <p:cNvSpPr>
            <a:spLocks noGrp="1"/>
          </p:cNvSpPr>
          <p:nvPr>
            <p:ph type="sldNum" sz="quarter" idx="10"/>
          </p:nvPr>
        </p:nvSpPr>
        <p:spPr/>
        <p:txBody>
          <a:bodyPr/>
          <a:lstStyle/>
          <a:p>
            <a:fld id="{3A21AFD9-45E7-469D-A65F-25B500AA9D7E}" type="slidenum">
              <a:rPr lang="en-CA" smtClean="0"/>
              <a:t>11</a:t>
            </a:fld>
            <a:endParaRPr lang="en-CA"/>
          </a:p>
        </p:txBody>
      </p:sp>
    </p:spTree>
    <p:extLst>
      <p:ext uri="{BB962C8B-B14F-4D97-AF65-F5344CB8AC3E}">
        <p14:creationId xmlns:p14="http://schemas.microsoft.com/office/powerpoint/2010/main" val="102224288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a:extLst>
              <a:ext uri="{FF2B5EF4-FFF2-40B4-BE49-F238E27FC236}">
                <a16:creationId xmlns:a16="http://schemas.microsoft.com/office/drawing/2014/main" id="{2F236F15-0C10-48D0-8DD0-0EF29D781A4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a:extLst>
              <a:ext uri="{FF2B5EF4-FFF2-40B4-BE49-F238E27FC236}">
                <a16:creationId xmlns:a16="http://schemas.microsoft.com/office/drawing/2014/main" id="{3F40F310-9438-4B96-90C9-1F9864F830E0}"/>
              </a:ext>
            </a:extLst>
          </p:cNvPr>
          <p:cNvSpPr>
            <a:spLocks noGrp="1"/>
          </p:cNvSpPr>
          <p:nvPr>
            <p:ph type="body" idx="1"/>
          </p:nvPr>
        </p:nvSpPr>
        <p:spPr/>
        <p:txBody>
          <a:bodyPr>
            <a:normAutofit fontScale="32500" lnSpcReduction="20000"/>
          </a:bodyPr>
          <a:lstStyle/>
          <a:p>
            <a:pPr eaLnBrk="1" fontAlgn="auto" hangingPunct="1">
              <a:spcBef>
                <a:spcPts val="0"/>
              </a:spcBef>
              <a:spcAft>
                <a:spcPts val="0"/>
              </a:spcAft>
              <a:defRPr/>
            </a:pPr>
            <a:r>
              <a:rPr lang="en-US" sz="2000" b="1" dirty="0"/>
              <a:t>Listening Skills</a:t>
            </a:r>
          </a:p>
          <a:p>
            <a:pPr eaLnBrk="1" fontAlgn="auto" hangingPunct="1">
              <a:spcBef>
                <a:spcPts val="0"/>
              </a:spcBef>
              <a:spcAft>
                <a:spcPts val="0"/>
              </a:spcAft>
              <a:defRPr/>
            </a:pPr>
            <a:r>
              <a:rPr lang="en-US" sz="2000" dirty="0"/>
              <a:t> </a:t>
            </a:r>
          </a:p>
          <a:p>
            <a:pPr eaLnBrk="1" fontAlgn="auto" hangingPunct="1">
              <a:spcBef>
                <a:spcPts val="0"/>
              </a:spcBef>
              <a:spcAft>
                <a:spcPts val="0"/>
              </a:spcAft>
              <a:defRPr/>
            </a:pPr>
            <a:r>
              <a:rPr lang="en-US" sz="2000" dirty="0"/>
              <a:t>It is important to be a good listener. In fact, good communicators might say we should listen twice as much as we speak. That is why we have two ears but only one mouth.</a:t>
            </a:r>
          </a:p>
          <a:p>
            <a:pPr eaLnBrk="1" fontAlgn="auto" hangingPunct="1">
              <a:spcBef>
                <a:spcPts val="0"/>
              </a:spcBef>
              <a:spcAft>
                <a:spcPts val="0"/>
              </a:spcAft>
              <a:defRPr/>
            </a:pPr>
            <a:r>
              <a:rPr lang="en-US" sz="2000" b="1" dirty="0"/>
              <a:t> </a:t>
            </a:r>
          </a:p>
          <a:p>
            <a:pPr eaLnBrk="1" fontAlgn="auto" hangingPunct="1">
              <a:spcBef>
                <a:spcPts val="0"/>
              </a:spcBef>
              <a:spcAft>
                <a:spcPts val="0"/>
              </a:spcAft>
              <a:defRPr/>
            </a:pPr>
            <a:r>
              <a:rPr lang="en-US" sz="2000" dirty="0"/>
              <a:t>Listening is voluntary. You do not have to listen. You do so by consciously choosing to listen. </a:t>
            </a:r>
          </a:p>
          <a:p>
            <a:pPr eaLnBrk="1" fontAlgn="auto" hangingPunct="1">
              <a:spcBef>
                <a:spcPts val="0"/>
              </a:spcBef>
              <a:spcAft>
                <a:spcPts val="0"/>
              </a:spcAft>
              <a:defRPr/>
            </a:pPr>
            <a:r>
              <a:rPr lang="en-US" sz="2000" dirty="0"/>
              <a:t> </a:t>
            </a:r>
          </a:p>
          <a:p>
            <a:pPr eaLnBrk="1" fontAlgn="auto" hangingPunct="1">
              <a:spcBef>
                <a:spcPts val="0"/>
              </a:spcBef>
              <a:spcAft>
                <a:spcPts val="0"/>
              </a:spcAft>
              <a:defRPr/>
            </a:pPr>
            <a:r>
              <a:rPr lang="en-US" sz="2000" dirty="0"/>
              <a:t>As we just learned from studying the four personal styles, people hear and process words in their own unique way. When we listen to others, we may subconsciously let our personal tendencies hear what we want to hear.</a:t>
            </a:r>
          </a:p>
          <a:p>
            <a:pPr eaLnBrk="1" fontAlgn="auto" hangingPunct="1">
              <a:spcBef>
                <a:spcPts val="0"/>
              </a:spcBef>
              <a:spcAft>
                <a:spcPts val="0"/>
              </a:spcAft>
              <a:defRPr/>
            </a:pPr>
            <a:r>
              <a:rPr lang="en-US" sz="2000" b="1" dirty="0"/>
              <a:t> </a:t>
            </a:r>
          </a:p>
          <a:p>
            <a:pPr eaLnBrk="1" fontAlgn="auto" hangingPunct="1">
              <a:spcBef>
                <a:spcPts val="0"/>
              </a:spcBef>
              <a:spcAft>
                <a:spcPts val="0"/>
              </a:spcAft>
              <a:defRPr/>
            </a:pPr>
            <a:r>
              <a:rPr lang="en-US" sz="2000" dirty="0"/>
              <a:t>To improve our listening skills, we need to consciously apply the four steps involved in the listening process:</a:t>
            </a:r>
          </a:p>
          <a:p>
            <a:pPr eaLnBrk="1" fontAlgn="auto" hangingPunct="1">
              <a:spcBef>
                <a:spcPts val="0"/>
              </a:spcBef>
              <a:spcAft>
                <a:spcPts val="0"/>
              </a:spcAft>
              <a:defRPr/>
            </a:pPr>
            <a:r>
              <a:rPr lang="en-US" sz="2000" dirty="0"/>
              <a:t> </a:t>
            </a:r>
          </a:p>
          <a:p>
            <a:pPr eaLnBrk="1" fontAlgn="auto" hangingPunct="1">
              <a:spcBef>
                <a:spcPts val="0"/>
              </a:spcBef>
              <a:spcAft>
                <a:spcPts val="0"/>
              </a:spcAft>
              <a:defRPr/>
            </a:pPr>
            <a:r>
              <a:rPr lang="en-US" sz="2000" b="1" dirty="0"/>
              <a:t>The Process of Active Listening</a:t>
            </a:r>
          </a:p>
          <a:p>
            <a:pPr eaLnBrk="1" fontAlgn="auto" hangingPunct="1">
              <a:spcBef>
                <a:spcPts val="0"/>
              </a:spcBef>
              <a:spcAft>
                <a:spcPts val="0"/>
              </a:spcAft>
              <a:defRPr/>
            </a:pPr>
            <a:r>
              <a:rPr lang="en-US" sz="2000" dirty="0"/>
              <a:t> </a:t>
            </a:r>
          </a:p>
          <a:p>
            <a:pPr eaLnBrk="1" fontAlgn="auto" hangingPunct="1">
              <a:spcBef>
                <a:spcPts val="0"/>
              </a:spcBef>
              <a:spcAft>
                <a:spcPts val="0"/>
              </a:spcAft>
              <a:defRPr/>
            </a:pPr>
            <a:r>
              <a:rPr lang="en-US" sz="2000" b="1" dirty="0"/>
              <a:t>Step 1: Hear the Message</a:t>
            </a:r>
            <a:endParaRPr lang="en-US" sz="2000" dirty="0"/>
          </a:p>
          <a:p>
            <a:pPr eaLnBrk="1" fontAlgn="auto" hangingPunct="1">
              <a:spcBef>
                <a:spcPts val="0"/>
              </a:spcBef>
              <a:spcAft>
                <a:spcPts val="0"/>
              </a:spcAft>
              <a:defRPr/>
            </a:pPr>
            <a:r>
              <a:rPr lang="en-US" sz="2000" dirty="0"/>
              <a:t>Listening is voluntary or selective.</a:t>
            </a:r>
          </a:p>
          <a:p>
            <a:pPr eaLnBrk="1" fontAlgn="auto" hangingPunct="1">
              <a:spcBef>
                <a:spcPts val="0"/>
              </a:spcBef>
              <a:spcAft>
                <a:spcPts val="0"/>
              </a:spcAft>
              <a:defRPr/>
            </a:pPr>
            <a:r>
              <a:rPr lang="en-US" sz="2000" dirty="0"/>
              <a:t>People choose to listen because:</a:t>
            </a:r>
          </a:p>
          <a:p>
            <a:pPr lvl="1" indent="-114300" eaLnBrk="1" fontAlgn="auto" hangingPunct="1">
              <a:spcBef>
                <a:spcPts val="0"/>
              </a:spcBef>
              <a:spcAft>
                <a:spcPts val="0"/>
              </a:spcAft>
              <a:buFont typeface="Arial" pitchFamily="34" charset="0"/>
              <a:buChar char="•"/>
              <a:defRPr/>
            </a:pPr>
            <a:r>
              <a:rPr lang="en-US" sz="2000" dirty="0"/>
              <a:t>They are interested in the topic.</a:t>
            </a:r>
          </a:p>
          <a:p>
            <a:pPr lvl="1" indent="-114300" eaLnBrk="1" fontAlgn="auto" hangingPunct="1">
              <a:spcBef>
                <a:spcPts val="0"/>
              </a:spcBef>
              <a:spcAft>
                <a:spcPts val="0"/>
              </a:spcAft>
              <a:buFont typeface="Arial" pitchFamily="34" charset="0"/>
              <a:buChar char="•"/>
              <a:defRPr/>
            </a:pPr>
            <a:r>
              <a:rPr lang="en-US" sz="2000" dirty="0"/>
              <a:t>They like/respect the person speaking.</a:t>
            </a:r>
          </a:p>
          <a:p>
            <a:pPr eaLnBrk="1" fontAlgn="auto" hangingPunct="1">
              <a:spcBef>
                <a:spcPts val="0"/>
              </a:spcBef>
              <a:spcAft>
                <a:spcPts val="0"/>
              </a:spcAft>
              <a:defRPr/>
            </a:pPr>
            <a:r>
              <a:rPr lang="en-US" sz="2000" b="1" dirty="0"/>
              <a:t> </a:t>
            </a:r>
          </a:p>
          <a:p>
            <a:pPr eaLnBrk="1" fontAlgn="auto" hangingPunct="1">
              <a:spcBef>
                <a:spcPts val="0"/>
              </a:spcBef>
              <a:spcAft>
                <a:spcPts val="0"/>
              </a:spcAft>
              <a:defRPr/>
            </a:pPr>
            <a:r>
              <a:rPr lang="en-US" sz="2000" b="1" dirty="0"/>
              <a:t>You Think You are Listening, But Are You?</a:t>
            </a:r>
            <a:endParaRPr lang="en-US" sz="2000" dirty="0"/>
          </a:p>
          <a:p>
            <a:pPr eaLnBrk="1" fontAlgn="auto" hangingPunct="1">
              <a:spcBef>
                <a:spcPts val="0"/>
              </a:spcBef>
              <a:spcAft>
                <a:spcPts val="0"/>
              </a:spcAft>
              <a:defRPr/>
            </a:pPr>
            <a:r>
              <a:rPr lang="en-US" sz="2000" dirty="0"/>
              <a:t> </a:t>
            </a:r>
          </a:p>
          <a:p>
            <a:pPr eaLnBrk="1" fontAlgn="auto" hangingPunct="1">
              <a:spcBef>
                <a:spcPts val="0"/>
              </a:spcBef>
              <a:spcAft>
                <a:spcPts val="0"/>
              </a:spcAft>
              <a:defRPr/>
            </a:pPr>
            <a:r>
              <a:rPr lang="en-US" sz="2000" dirty="0"/>
              <a:t>Have you ever listened to someone and suddenly realized that you did not know what he or she said because your mind drifted somewhere or you were distracted? </a:t>
            </a:r>
          </a:p>
          <a:p>
            <a:pPr eaLnBrk="1" fontAlgn="auto" hangingPunct="1">
              <a:spcBef>
                <a:spcPts val="0"/>
              </a:spcBef>
              <a:spcAft>
                <a:spcPts val="0"/>
              </a:spcAft>
              <a:defRPr/>
            </a:pPr>
            <a:r>
              <a:rPr lang="en-US" sz="2000" dirty="0"/>
              <a:t> </a:t>
            </a:r>
          </a:p>
          <a:p>
            <a:pPr eaLnBrk="1" fontAlgn="auto" hangingPunct="1">
              <a:spcBef>
                <a:spcPts val="0"/>
              </a:spcBef>
              <a:spcAft>
                <a:spcPts val="0"/>
              </a:spcAft>
              <a:defRPr/>
            </a:pPr>
            <a:r>
              <a:rPr lang="en-US" sz="2000" dirty="0"/>
              <a:t>Do you sometimes “rehearse” in your mind what you were going to say next, instead of really listening to what the person was saying?</a:t>
            </a:r>
          </a:p>
          <a:p>
            <a:pPr eaLnBrk="1" fontAlgn="auto" hangingPunct="1">
              <a:spcBef>
                <a:spcPts val="0"/>
              </a:spcBef>
              <a:spcAft>
                <a:spcPts val="0"/>
              </a:spcAft>
              <a:defRPr/>
            </a:pPr>
            <a:r>
              <a:rPr lang="en-US" sz="2000" dirty="0"/>
              <a:t> </a:t>
            </a:r>
          </a:p>
          <a:p>
            <a:pPr eaLnBrk="1" fontAlgn="auto" hangingPunct="1">
              <a:spcBef>
                <a:spcPts val="0"/>
              </a:spcBef>
              <a:spcAft>
                <a:spcPts val="0"/>
              </a:spcAft>
              <a:defRPr/>
            </a:pPr>
            <a:r>
              <a:rPr lang="en-US" sz="2000" dirty="0"/>
              <a:t>Have you ever said to yourself, “Oh, here we go again. I’ve heard all this before,” and just stopped listening? </a:t>
            </a:r>
          </a:p>
          <a:p>
            <a:pPr eaLnBrk="1" fontAlgn="auto" hangingPunct="1">
              <a:spcBef>
                <a:spcPts val="0"/>
              </a:spcBef>
              <a:spcAft>
                <a:spcPts val="0"/>
              </a:spcAft>
              <a:defRPr/>
            </a:pPr>
            <a:r>
              <a:rPr lang="en-US" sz="2000" dirty="0"/>
              <a:t> </a:t>
            </a:r>
          </a:p>
          <a:p>
            <a:pPr eaLnBrk="1" fontAlgn="auto" hangingPunct="1">
              <a:spcBef>
                <a:spcPts val="0"/>
              </a:spcBef>
              <a:spcAft>
                <a:spcPts val="0"/>
              </a:spcAft>
              <a:defRPr/>
            </a:pPr>
            <a:r>
              <a:rPr lang="en-US" sz="2000" dirty="0"/>
              <a:t>Are we actively listening when we feel frustrated, angry, or bored? </a:t>
            </a:r>
          </a:p>
          <a:p>
            <a:pPr eaLnBrk="1" fontAlgn="auto" hangingPunct="1">
              <a:spcBef>
                <a:spcPts val="0"/>
              </a:spcBef>
              <a:spcAft>
                <a:spcPts val="0"/>
              </a:spcAft>
              <a:defRPr/>
            </a:pPr>
            <a:r>
              <a:rPr lang="en-US" sz="2000" b="1" dirty="0"/>
              <a:t> </a:t>
            </a:r>
          </a:p>
          <a:p>
            <a:pPr eaLnBrk="1" fontAlgn="auto" hangingPunct="1">
              <a:spcBef>
                <a:spcPts val="0"/>
              </a:spcBef>
              <a:spcAft>
                <a:spcPts val="0"/>
              </a:spcAft>
              <a:defRPr/>
            </a:pPr>
            <a:r>
              <a:rPr lang="en-US" sz="2000" dirty="0"/>
              <a:t>Active listening requires focus. Active listening requires complete attention. Active listening requires really paying attention to everything the person is saying. </a:t>
            </a:r>
          </a:p>
          <a:p>
            <a:pPr eaLnBrk="1" fontAlgn="auto" hangingPunct="1">
              <a:spcBef>
                <a:spcPts val="0"/>
              </a:spcBef>
              <a:spcAft>
                <a:spcPts val="0"/>
              </a:spcAft>
              <a:defRPr/>
            </a:pPr>
            <a:endParaRPr lang="en-US" sz="2000" dirty="0"/>
          </a:p>
          <a:p>
            <a:pPr eaLnBrk="1" fontAlgn="auto" hangingPunct="1">
              <a:spcBef>
                <a:spcPts val="0"/>
              </a:spcBef>
              <a:spcAft>
                <a:spcPts val="0"/>
              </a:spcAft>
              <a:defRPr/>
            </a:pPr>
            <a:r>
              <a:rPr lang="en-US" sz="2000" b="1" dirty="0"/>
              <a:t>Step 2: Interpret the Message</a:t>
            </a:r>
            <a:endParaRPr lang="en-US" sz="2000" dirty="0"/>
          </a:p>
          <a:p>
            <a:pPr eaLnBrk="1" fontAlgn="auto" hangingPunct="1">
              <a:spcBef>
                <a:spcPts val="0"/>
              </a:spcBef>
              <a:spcAft>
                <a:spcPts val="0"/>
              </a:spcAft>
              <a:defRPr/>
            </a:pPr>
            <a:r>
              <a:rPr lang="en-US" sz="2000" dirty="0"/>
              <a:t>No two people perceive a message in the same way.</a:t>
            </a:r>
          </a:p>
          <a:p>
            <a:pPr eaLnBrk="1" fontAlgn="auto" hangingPunct="1">
              <a:spcBef>
                <a:spcPts val="0"/>
              </a:spcBef>
              <a:spcAft>
                <a:spcPts val="0"/>
              </a:spcAft>
              <a:defRPr/>
            </a:pPr>
            <a:r>
              <a:rPr lang="en-US" sz="2000" dirty="0"/>
              <a:t>Speakers do not always say exactly what they mean nor mean exactly what they say.</a:t>
            </a:r>
          </a:p>
          <a:p>
            <a:pPr eaLnBrk="1" fontAlgn="auto" hangingPunct="1">
              <a:spcBef>
                <a:spcPts val="0"/>
              </a:spcBef>
              <a:spcAft>
                <a:spcPts val="0"/>
              </a:spcAft>
              <a:defRPr/>
            </a:pPr>
            <a:r>
              <a:rPr lang="en-US" sz="2000" dirty="0"/>
              <a:t>Speakers send messages to listeners, both verbally and nonverbally.</a:t>
            </a:r>
          </a:p>
          <a:p>
            <a:pPr eaLnBrk="1" fontAlgn="auto" hangingPunct="1">
              <a:spcBef>
                <a:spcPts val="0"/>
              </a:spcBef>
              <a:spcAft>
                <a:spcPts val="0"/>
              </a:spcAft>
              <a:defRPr/>
            </a:pPr>
            <a:r>
              <a:rPr lang="en-US" sz="2000" dirty="0"/>
              <a:t>Both listeners and speakers have filters that help or hinder the interpreting process.</a:t>
            </a:r>
          </a:p>
          <a:p>
            <a:pPr eaLnBrk="1" fontAlgn="auto" hangingPunct="1">
              <a:spcBef>
                <a:spcPts val="0"/>
              </a:spcBef>
              <a:spcAft>
                <a:spcPts val="0"/>
              </a:spcAft>
              <a:defRPr/>
            </a:pPr>
            <a:r>
              <a:rPr lang="en-US" sz="2000" dirty="0"/>
              <a:t>Tone of voice and body posture influence the way a message is interpreted.</a:t>
            </a:r>
            <a:r>
              <a:rPr lang="en-US" b="1" dirty="0"/>
              <a:t> </a:t>
            </a:r>
          </a:p>
          <a:p>
            <a:pPr eaLnBrk="1" fontAlgn="auto" hangingPunct="1">
              <a:spcBef>
                <a:spcPts val="0"/>
              </a:spcBef>
              <a:spcAft>
                <a:spcPts val="0"/>
              </a:spcAft>
              <a:defRPr/>
            </a:pPr>
            <a:endParaRPr lang="en-US" dirty="0"/>
          </a:p>
          <a:p>
            <a:pPr eaLnBrk="1" fontAlgn="auto" hangingPunct="1">
              <a:spcBef>
                <a:spcPts val="0"/>
              </a:spcBef>
              <a:spcAft>
                <a:spcPts val="0"/>
              </a:spcAft>
              <a:defRPr/>
            </a:pPr>
            <a:endParaRPr lang="en-US" dirty="0"/>
          </a:p>
        </p:txBody>
      </p:sp>
      <p:sp>
        <p:nvSpPr>
          <p:cNvPr id="54276" name="Slide Number Placeholder 3">
            <a:extLst>
              <a:ext uri="{FF2B5EF4-FFF2-40B4-BE49-F238E27FC236}">
                <a16:creationId xmlns:a16="http://schemas.microsoft.com/office/drawing/2014/main" id="{9E0DF6DF-A641-4BBA-AFE9-327272F6662D}"/>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fld id="{376FDEA1-3B68-4881-8FC7-65515E46F7D6}" type="slidenum">
              <a:rPr lang="en-US" altLang="en-US"/>
              <a:pPr eaLnBrk="1" hangingPunct="1"/>
              <a:t>65</a:t>
            </a:fld>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a:extLst>
              <a:ext uri="{FF2B5EF4-FFF2-40B4-BE49-F238E27FC236}">
                <a16:creationId xmlns:a16="http://schemas.microsoft.com/office/drawing/2014/main" id="{174E0BAC-EF98-40E5-95FA-3C15D4CD020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a:extLst>
              <a:ext uri="{FF2B5EF4-FFF2-40B4-BE49-F238E27FC236}">
                <a16:creationId xmlns:a16="http://schemas.microsoft.com/office/drawing/2014/main" id="{6BF49DF9-ABBA-4E8B-8758-4B33C96F2C6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6324" name="Slide Number Placeholder 3">
            <a:extLst>
              <a:ext uri="{FF2B5EF4-FFF2-40B4-BE49-F238E27FC236}">
                <a16:creationId xmlns:a16="http://schemas.microsoft.com/office/drawing/2014/main" id="{AE90F5D0-34F6-4096-8519-D04F6C6C567F}"/>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fld id="{3ACEEE50-A54B-4C8B-B3F8-E5D876E27CD5}" type="slidenum">
              <a:rPr lang="en-US" altLang="en-US"/>
              <a:pPr eaLnBrk="1" hangingPunct="1"/>
              <a:t>66</a:t>
            </a:fld>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a:extLst>
              <a:ext uri="{FF2B5EF4-FFF2-40B4-BE49-F238E27FC236}">
                <a16:creationId xmlns:a16="http://schemas.microsoft.com/office/drawing/2014/main" id="{72E40C6A-FC0C-4340-AF9B-715BE902704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es Placeholder 2">
            <a:extLst>
              <a:ext uri="{FF2B5EF4-FFF2-40B4-BE49-F238E27FC236}">
                <a16:creationId xmlns:a16="http://schemas.microsoft.com/office/drawing/2014/main" id="{5F683EE3-8D72-48EA-BD4D-D23CEDAF7A8A}"/>
              </a:ext>
            </a:extLst>
          </p:cNvPr>
          <p:cNvSpPr>
            <a:spLocks noGrp="1"/>
          </p:cNvSpPr>
          <p:nvPr>
            <p:ph type="body" idx="1"/>
          </p:nvPr>
        </p:nvSpPr>
        <p:spPr bwMode="auto">
          <a:xfrm>
            <a:off x="688975" y="4416425"/>
            <a:ext cx="5505450" cy="44989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z="800"/>
              <a:t>A diplomatic communicator is someone who can get his/her message across and convince people to change without damaging the relationship. Diplomatic communicators use reason, kindness, and compassion. They show respect for the other person.</a:t>
            </a:r>
          </a:p>
          <a:p>
            <a:pPr eaLnBrk="1" hangingPunct="1">
              <a:spcBef>
                <a:spcPct val="0"/>
              </a:spcBef>
            </a:pPr>
            <a:r>
              <a:rPr lang="en-US" altLang="en-US" sz="800"/>
              <a:t>Diplomatic communication is about being honest, but not brutally honest. And by the way, it doesn’t mean misrepresenting the truth either. It means communicating in a way that makes a person feel the interaction was respectful and positive. </a:t>
            </a:r>
          </a:p>
          <a:p>
            <a:pPr eaLnBrk="1" hangingPunct="1">
              <a:spcBef>
                <a:spcPct val="0"/>
              </a:spcBef>
            </a:pPr>
            <a:endParaRPr lang="en-US" altLang="en-US" sz="800"/>
          </a:p>
          <a:p>
            <a:pPr eaLnBrk="1" hangingPunct="1">
              <a:spcBef>
                <a:spcPct val="0"/>
              </a:spcBef>
            </a:pPr>
            <a:r>
              <a:rPr lang="en-US" altLang="en-US" sz="800" b="1"/>
              <a:t>Tip #1: Choose Your Words Carefully</a:t>
            </a:r>
          </a:p>
          <a:p>
            <a:pPr eaLnBrk="1" hangingPunct="1">
              <a:spcBef>
                <a:spcPct val="0"/>
              </a:spcBef>
            </a:pPr>
            <a:r>
              <a:rPr lang="en-US" altLang="en-US" sz="800"/>
              <a:t>It’s not what you say; it’s what people hear.</a:t>
            </a:r>
          </a:p>
          <a:p>
            <a:pPr eaLnBrk="1" hangingPunct="1">
              <a:spcBef>
                <a:spcPct val="0"/>
              </a:spcBef>
            </a:pPr>
            <a:endParaRPr lang="en-US" altLang="en-US" sz="800"/>
          </a:p>
          <a:p>
            <a:pPr eaLnBrk="1" hangingPunct="1">
              <a:spcBef>
                <a:spcPct val="0"/>
              </a:spcBef>
            </a:pPr>
            <a:r>
              <a:rPr lang="en-US" altLang="en-US" sz="800"/>
              <a:t>No one likes his/her work or ideas to be rejected. Word choice is extremely important to perceptions.</a:t>
            </a:r>
          </a:p>
          <a:p>
            <a:pPr eaLnBrk="1" hangingPunct="1">
              <a:spcBef>
                <a:spcPct val="0"/>
              </a:spcBef>
            </a:pPr>
            <a:r>
              <a:rPr lang="en-US" altLang="en-US" sz="800"/>
              <a:t>Of course, politicians understand this quite well. Some say “drilling for oil” whereas others say “exploring for energy.” Some say “not giving emergency care to illegal aliens” whereas others say “denying healthcare to undocumented workers.”</a:t>
            </a:r>
          </a:p>
          <a:p>
            <a:pPr eaLnBrk="1" hangingPunct="1">
              <a:spcBef>
                <a:spcPct val="0"/>
              </a:spcBef>
            </a:pPr>
            <a:r>
              <a:rPr lang="en-US" altLang="en-US" sz="800"/>
              <a:t>When giving feedback, avoid aggressive language like, “You have to…”, “Always...,” “Never…” Instead try indirect language, like “You might consider,” “I think it might be stronger if…,” and “It looks like...” Another strategy is to give your feedback in the form of a question: “Have you thought of changing…” “Would you consider doing this…” Diplomatic communicators think, re-think, and then think more about the words they choose to communicate their ideas. Words are that important and powerful.</a:t>
            </a:r>
          </a:p>
          <a:p>
            <a:pPr eaLnBrk="1" hangingPunct="1">
              <a:spcBef>
                <a:spcPct val="0"/>
              </a:spcBef>
            </a:pPr>
            <a:endParaRPr lang="en-US" altLang="en-US" sz="800"/>
          </a:p>
          <a:p>
            <a:pPr eaLnBrk="1" hangingPunct="1">
              <a:spcBef>
                <a:spcPct val="0"/>
              </a:spcBef>
            </a:pPr>
            <a:r>
              <a:rPr lang="en-US" altLang="en-US" sz="800" b="1"/>
              <a:t>Tip #2: Listen, Think, and Be Open</a:t>
            </a:r>
          </a:p>
          <a:p>
            <a:pPr eaLnBrk="1" hangingPunct="1">
              <a:spcBef>
                <a:spcPct val="0"/>
              </a:spcBef>
            </a:pPr>
            <a:r>
              <a:rPr lang="en-US" altLang="en-US" sz="800"/>
              <a:t>Diplomatic communicators avoid blurting out something they might later regret. A diplomatic communicator consciously chooses if, when, how, and where to disagree. After all, most conflicts don’t just suddenly crop up. </a:t>
            </a:r>
          </a:p>
          <a:p>
            <a:pPr eaLnBrk="1" hangingPunct="1">
              <a:spcBef>
                <a:spcPct val="0"/>
              </a:spcBef>
            </a:pPr>
            <a:endParaRPr lang="en-US" altLang="en-US" sz="800"/>
          </a:p>
          <a:p>
            <a:pPr eaLnBrk="1" hangingPunct="1">
              <a:spcBef>
                <a:spcPct val="0"/>
              </a:spcBef>
            </a:pPr>
            <a:r>
              <a:rPr lang="en-US" altLang="en-US" sz="800" b="1"/>
              <a:t>Tip #3: Relax Your Body and Your Face</a:t>
            </a:r>
          </a:p>
          <a:p>
            <a:pPr eaLnBrk="1" hangingPunct="1">
              <a:spcBef>
                <a:spcPct val="0"/>
              </a:spcBef>
            </a:pPr>
            <a:r>
              <a:rPr lang="en-US" altLang="en-US" sz="800"/>
              <a:t>Being a diplomatic communicator means you are able to appear relaxed even when you may not be. Your body language communicates a tremendous amount, so it’s important to be relaxed, calm, and to have a conversational tone of voice. For those of you that have expressive faces, you’ll need to practice maintaining eye contact with a neutral, but pleasant facial expression. Remember to relax any parts of your body that can become tense during difficult discussions, like your hands, shoulders, and brows. And finally, avoid waving your hands or pointing at someone, because this is, at a minimum, distracting. It could also be perceived as aggressive.</a:t>
            </a:r>
          </a:p>
          <a:p>
            <a:pPr eaLnBrk="1" hangingPunct="1">
              <a:spcBef>
                <a:spcPct val="0"/>
              </a:spcBef>
            </a:pPr>
            <a:endParaRPr lang="en-US" altLang="en-US" sz="800"/>
          </a:p>
          <a:p>
            <a:pPr eaLnBrk="1" hangingPunct="1">
              <a:spcBef>
                <a:spcPct val="0"/>
              </a:spcBef>
            </a:pPr>
            <a:r>
              <a:rPr lang="en-US" altLang="en-US" sz="800"/>
              <a:t>http://publicspeaker.quickanddirtytips.com/How-To-Be-More-Diplomatic.aspx</a:t>
            </a:r>
          </a:p>
        </p:txBody>
      </p:sp>
      <p:sp>
        <p:nvSpPr>
          <p:cNvPr id="57348" name="Slide Number Placeholder 3">
            <a:extLst>
              <a:ext uri="{FF2B5EF4-FFF2-40B4-BE49-F238E27FC236}">
                <a16:creationId xmlns:a16="http://schemas.microsoft.com/office/drawing/2014/main" id="{6DAED4E2-9392-4C28-A910-DD79F60E39F8}"/>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fld id="{37E74B70-46FA-42DE-B336-56D8A132D995}" type="slidenum">
              <a:rPr lang="en-US" altLang="en-US"/>
              <a:pPr eaLnBrk="1" hangingPunct="1"/>
              <a:t>67</a:t>
            </a:fld>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Tom/Jim</a:t>
            </a:r>
          </a:p>
        </p:txBody>
      </p:sp>
      <p:sp>
        <p:nvSpPr>
          <p:cNvPr id="4" name="Slide Number Placeholder 3"/>
          <p:cNvSpPr>
            <a:spLocks noGrp="1"/>
          </p:cNvSpPr>
          <p:nvPr>
            <p:ph type="sldNum" sz="quarter" idx="10"/>
          </p:nvPr>
        </p:nvSpPr>
        <p:spPr/>
        <p:txBody>
          <a:bodyPr/>
          <a:lstStyle/>
          <a:p>
            <a:fld id="{3A21AFD9-45E7-469D-A65F-25B500AA9D7E}" type="slidenum">
              <a:rPr lang="en-CA" smtClean="0"/>
              <a:t>12</a:t>
            </a:fld>
            <a:endParaRPr lang="en-CA"/>
          </a:p>
        </p:txBody>
      </p:sp>
    </p:spTree>
    <p:extLst>
      <p:ext uri="{BB962C8B-B14F-4D97-AF65-F5344CB8AC3E}">
        <p14:creationId xmlns:p14="http://schemas.microsoft.com/office/powerpoint/2010/main" val="7026586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Tom</a:t>
            </a:r>
          </a:p>
        </p:txBody>
      </p:sp>
      <p:sp>
        <p:nvSpPr>
          <p:cNvPr id="4" name="Slide Number Placeholder 3"/>
          <p:cNvSpPr>
            <a:spLocks noGrp="1"/>
          </p:cNvSpPr>
          <p:nvPr>
            <p:ph type="sldNum" sz="quarter" idx="10"/>
          </p:nvPr>
        </p:nvSpPr>
        <p:spPr/>
        <p:txBody>
          <a:bodyPr/>
          <a:lstStyle/>
          <a:p>
            <a:fld id="{3A21AFD9-45E7-469D-A65F-25B500AA9D7E}" type="slidenum">
              <a:rPr lang="en-CA" smtClean="0"/>
              <a:t>13</a:t>
            </a:fld>
            <a:endParaRPr lang="en-CA"/>
          </a:p>
        </p:txBody>
      </p:sp>
    </p:spTree>
    <p:extLst>
      <p:ext uri="{BB962C8B-B14F-4D97-AF65-F5344CB8AC3E}">
        <p14:creationId xmlns:p14="http://schemas.microsoft.com/office/powerpoint/2010/main" val="4445303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Tom</a:t>
            </a:r>
          </a:p>
        </p:txBody>
      </p:sp>
      <p:sp>
        <p:nvSpPr>
          <p:cNvPr id="4" name="Slide Number Placeholder 3"/>
          <p:cNvSpPr>
            <a:spLocks noGrp="1"/>
          </p:cNvSpPr>
          <p:nvPr>
            <p:ph type="sldNum" sz="quarter" idx="10"/>
          </p:nvPr>
        </p:nvSpPr>
        <p:spPr/>
        <p:txBody>
          <a:bodyPr/>
          <a:lstStyle/>
          <a:p>
            <a:fld id="{3A21AFD9-45E7-469D-A65F-25B500AA9D7E}" type="slidenum">
              <a:rPr lang="en-CA" smtClean="0"/>
              <a:t>14</a:t>
            </a:fld>
            <a:endParaRPr lang="en-CA"/>
          </a:p>
        </p:txBody>
      </p:sp>
    </p:spTree>
    <p:extLst>
      <p:ext uri="{BB962C8B-B14F-4D97-AF65-F5344CB8AC3E}">
        <p14:creationId xmlns:p14="http://schemas.microsoft.com/office/powerpoint/2010/main" val="9419446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Tom</a:t>
            </a:r>
          </a:p>
        </p:txBody>
      </p:sp>
      <p:sp>
        <p:nvSpPr>
          <p:cNvPr id="4" name="Slide Number Placeholder 3"/>
          <p:cNvSpPr>
            <a:spLocks noGrp="1"/>
          </p:cNvSpPr>
          <p:nvPr>
            <p:ph type="sldNum" sz="quarter" idx="10"/>
          </p:nvPr>
        </p:nvSpPr>
        <p:spPr/>
        <p:txBody>
          <a:bodyPr/>
          <a:lstStyle/>
          <a:p>
            <a:fld id="{3A21AFD9-45E7-469D-A65F-25B500AA9D7E}" type="slidenum">
              <a:rPr lang="en-CA" smtClean="0"/>
              <a:t>15</a:t>
            </a:fld>
            <a:endParaRPr lang="en-CA"/>
          </a:p>
        </p:txBody>
      </p:sp>
    </p:spTree>
    <p:extLst>
      <p:ext uri="{BB962C8B-B14F-4D97-AF65-F5344CB8AC3E}">
        <p14:creationId xmlns:p14="http://schemas.microsoft.com/office/powerpoint/2010/main" val="22192925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41438FC-517D-4A00-A4BC-4981F71781B2}"/>
              </a:ext>
            </a:extLst>
          </p:cNvPr>
          <p:cNvSpPr>
            <a:spLocks noGrp="1" noChangeArrowheads="1"/>
          </p:cNvSpPr>
          <p:nvPr>
            <p:ph type="sldNum" sz="quarter" idx="5"/>
          </p:nvPr>
        </p:nvSpPr>
        <p:spPr>
          <a:ln/>
        </p:spPr>
        <p:txBody>
          <a:bodyPr/>
          <a:lstStyle/>
          <a:p>
            <a:fld id="{C00EF37E-88BC-4123-9400-1637135B5A76}" type="slidenum">
              <a:rPr lang="en-US" altLang="en-US"/>
              <a:pPr/>
              <a:t>17</a:t>
            </a:fld>
            <a:endParaRPr lang="en-US" altLang="en-US"/>
          </a:p>
        </p:txBody>
      </p:sp>
      <p:sp>
        <p:nvSpPr>
          <p:cNvPr id="49154" name="Rectangle 2">
            <a:extLst>
              <a:ext uri="{FF2B5EF4-FFF2-40B4-BE49-F238E27FC236}">
                <a16:creationId xmlns:a16="http://schemas.microsoft.com/office/drawing/2014/main" id="{C1458468-B3FC-4A34-87D4-41D11A71196D}"/>
              </a:ext>
            </a:extLst>
          </p:cNvPr>
          <p:cNvSpPr>
            <a:spLocks noGrp="1" noRot="1" noChangeAspect="1" noChangeArrowheads="1" noTextEdit="1"/>
          </p:cNvSpPr>
          <p:nvPr>
            <p:ph type="sldImg"/>
          </p:nvPr>
        </p:nvSpPr>
        <p:spPr>
          <a:xfrm>
            <a:off x="169863" y="787400"/>
            <a:ext cx="6986587" cy="3929063"/>
          </a:xfrm>
          <a:ln/>
        </p:spPr>
      </p:sp>
      <p:sp>
        <p:nvSpPr>
          <p:cNvPr id="49155" name="Rectangle 3">
            <a:extLst>
              <a:ext uri="{FF2B5EF4-FFF2-40B4-BE49-F238E27FC236}">
                <a16:creationId xmlns:a16="http://schemas.microsoft.com/office/drawing/2014/main" id="{9D4A5285-21F8-4886-9D85-51D8A1E0F60F}"/>
              </a:ext>
            </a:extLst>
          </p:cNvPr>
          <p:cNvSpPr>
            <a:spLocks noGrp="1" noChangeArrowheads="1"/>
          </p:cNvSpPr>
          <p:nvPr>
            <p:ph type="body" idx="1"/>
          </p:nvPr>
        </p:nvSpPr>
        <p:spPr/>
        <p:txBody>
          <a:bodyPr/>
          <a:lstStyle/>
          <a:p>
            <a:r>
              <a:rPr lang="en-AU" altLang="en-US"/>
              <a:t>Check that these objectives are what participants expect.</a:t>
            </a:r>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4" name="Rectangle 14"/>
          <p:cNvSpPr>
            <a:spLocks noChangeArrowheads="1"/>
          </p:cNvSpPr>
          <p:nvPr/>
        </p:nvSpPr>
        <p:spPr bwMode="white">
          <a:xfrm>
            <a:off x="0" y="5029200"/>
            <a:ext cx="9144000" cy="1143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685800" rtl="0" eaLnBrk="1" fontAlgn="base" latinLnBrk="0" hangingPunct="1">
              <a:lnSpc>
                <a:spcPct val="100000"/>
              </a:lnSpc>
              <a:spcBef>
                <a:spcPct val="0"/>
              </a:spcBef>
              <a:spcAft>
                <a:spcPct val="0"/>
              </a:spcAft>
              <a:buClrTx/>
              <a:buSzTx/>
              <a:buFontTx/>
              <a:buNone/>
              <a:tabLst/>
              <a:defRPr/>
            </a:pPr>
            <a:endParaRPr kumimoji="0" lang="en-US" altLang="en-US" sz="135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5" name="Rectangle 18"/>
          <p:cNvSpPr>
            <a:spLocks noChangeArrowheads="1"/>
          </p:cNvSpPr>
          <p:nvPr/>
        </p:nvSpPr>
        <p:spPr bwMode="white">
          <a:xfrm>
            <a:off x="8991600" y="2381"/>
            <a:ext cx="152400" cy="51435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685800" rtl="0" eaLnBrk="1" fontAlgn="base" latinLnBrk="0" hangingPunct="1">
              <a:lnSpc>
                <a:spcPct val="100000"/>
              </a:lnSpc>
              <a:spcBef>
                <a:spcPct val="0"/>
              </a:spcBef>
              <a:spcAft>
                <a:spcPct val="0"/>
              </a:spcAft>
              <a:buClrTx/>
              <a:buSzTx/>
              <a:buFontTx/>
              <a:buNone/>
              <a:tabLst/>
              <a:defRPr/>
            </a:pPr>
            <a:endParaRPr kumimoji="0" lang="en-US" altLang="en-US" sz="135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6" name="Rectangle 17"/>
          <p:cNvSpPr>
            <a:spLocks noChangeArrowheads="1"/>
          </p:cNvSpPr>
          <p:nvPr/>
        </p:nvSpPr>
        <p:spPr bwMode="white">
          <a:xfrm>
            <a:off x="0" y="0"/>
            <a:ext cx="152400" cy="51435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685800" rtl="0" eaLnBrk="1" fontAlgn="base" latinLnBrk="0" hangingPunct="1">
              <a:lnSpc>
                <a:spcPct val="100000"/>
              </a:lnSpc>
              <a:spcBef>
                <a:spcPct val="0"/>
              </a:spcBef>
              <a:spcAft>
                <a:spcPct val="0"/>
              </a:spcAft>
              <a:buClrTx/>
              <a:buSzTx/>
              <a:buFontTx/>
              <a:buNone/>
              <a:tabLst/>
              <a:defRPr/>
            </a:pPr>
            <a:endParaRPr kumimoji="0" lang="en-US" altLang="en-US" sz="135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7" name="Rectangle 15"/>
          <p:cNvSpPr>
            <a:spLocks noChangeArrowheads="1"/>
          </p:cNvSpPr>
          <p:nvPr/>
        </p:nvSpPr>
        <p:spPr bwMode="white">
          <a:xfrm>
            <a:off x="0" y="0"/>
            <a:ext cx="9144000" cy="188595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685800" rtl="0" eaLnBrk="1" fontAlgn="base" latinLnBrk="0" hangingPunct="1">
              <a:lnSpc>
                <a:spcPct val="100000"/>
              </a:lnSpc>
              <a:spcBef>
                <a:spcPct val="0"/>
              </a:spcBef>
              <a:spcAft>
                <a:spcPct val="0"/>
              </a:spcAft>
              <a:buClrTx/>
              <a:buSzTx/>
              <a:buFontTx/>
              <a:buNone/>
              <a:tabLst/>
              <a:defRPr/>
            </a:pPr>
            <a:endParaRPr kumimoji="0" lang="en-US" altLang="en-US" sz="135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0" name="Rectangle 11"/>
          <p:cNvSpPr>
            <a:spLocks noChangeArrowheads="1"/>
          </p:cNvSpPr>
          <p:nvPr/>
        </p:nvSpPr>
        <p:spPr bwMode="auto">
          <a:xfrm>
            <a:off x="146050" y="4793457"/>
            <a:ext cx="8832850" cy="232172"/>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marL="0" marR="0" lvl="0" indent="0" algn="l"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Arial" charset="0"/>
              <a:ea typeface="+mn-ea"/>
              <a:cs typeface="Arial" panose="020B0604020202020204" pitchFamily="34" charset="0"/>
            </a:endParaRPr>
          </a:p>
        </p:txBody>
      </p:sp>
      <p:sp>
        <p:nvSpPr>
          <p:cNvPr id="11" name="Straight Connector 6"/>
          <p:cNvSpPr>
            <a:spLocks noChangeShapeType="1"/>
          </p:cNvSpPr>
          <p:nvPr/>
        </p:nvSpPr>
        <p:spPr bwMode="auto">
          <a:xfrm>
            <a:off x="155575" y="1814513"/>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marL="0" marR="0" lvl="0" indent="0" algn="l"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Arial" charset="0"/>
              <a:ea typeface="+mn-ea"/>
              <a:cs typeface="Arial" panose="020B0604020202020204" pitchFamily="34" charset="0"/>
            </a:endParaRPr>
          </a:p>
        </p:txBody>
      </p:sp>
      <p:sp>
        <p:nvSpPr>
          <p:cNvPr id="12" name="Rectangle 9"/>
          <p:cNvSpPr>
            <a:spLocks noChangeArrowheads="1"/>
          </p:cNvSpPr>
          <p:nvPr/>
        </p:nvSpPr>
        <p:spPr bwMode="auto">
          <a:xfrm>
            <a:off x="152400" y="114300"/>
            <a:ext cx="8832850" cy="4910138"/>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marL="0" marR="0" lvl="0" indent="0" algn="l"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Arial" charset="0"/>
              <a:ea typeface="+mn-ea"/>
              <a:cs typeface="Arial" panose="020B0604020202020204" pitchFamily="34" charset="0"/>
            </a:endParaRPr>
          </a:p>
        </p:txBody>
      </p:sp>
      <p:sp>
        <p:nvSpPr>
          <p:cNvPr id="13" name="Oval 12"/>
          <p:cNvSpPr/>
          <p:nvPr/>
        </p:nvSpPr>
        <p:spPr>
          <a:xfrm>
            <a:off x="4267200" y="1585913"/>
            <a:ext cx="609600" cy="4572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Georgia"/>
              <a:ea typeface="+mn-ea"/>
              <a:cs typeface="+mn-cs"/>
            </a:endParaRPr>
          </a:p>
        </p:txBody>
      </p:sp>
      <p:sp>
        <p:nvSpPr>
          <p:cNvPr id="14" name="Oval 13"/>
          <p:cNvSpPr/>
          <p:nvPr/>
        </p:nvSpPr>
        <p:spPr>
          <a:xfrm>
            <a:off x="4362450" y="1657350"/>
            <a:ext cx="419100" cy="315516"/>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Georgia"/>
              <a:ea typeface="+mn-ea"/>
              <a:cs typeface="+mn-cs"/>
            </a:endParaRPr>
          </a:p>
        </p:txBody>
      </p:sp>
      <p:sp>
        <p:nvSpPr>
          <p:cNvPr id="9" name="Subtitle 8"/>
          <p:cNvSpPr>
            <a:spLocks noGrp="1"/>
          </p:cNvSpPr>
          <p:nvPr>
            <p:ph type="subTitle" idx="1"/>
          </p:nvPr>
        </p:nvSpPr>
        <p:spPr>
          <a:xfrm>
            <a:off x="1371600" y="2114550"/>
            <a:ext cx="6400800" cy="1314450"/>
          </a:xfrm>
        </p:spPr>
        <p:txBody>
          <a:bodyPr/>
          <a:lstStyle>
            <a:lvl1pPr marL="0" indent="0" algn="ctr">
              <a:buNone/>
              <a:defRPr sz="1200" b="1" cap="all" spc="188" baseline="0">
                <a:solidFill>
                  <a:schemeClr val="tx1"/>
                </a:solidFill>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r>
              <a:rPr lang="en-US"/>
              <a:t>Click to edit Master subtitle style</a:t>
            </a:r>
            <a:endParaRPr lang="en-US" dirty="0"/>
          </a:p>
        </p:txBody>
      </p:sp>
      <p:sp>
        <p:nvSpPr>
          <p:cNvPr id="8" name="Title 7"/>
          <p:cNvSpPr>
            <a:spLocks noGrp="1"/>
          </p:cNvSpPr>
          <p:nvPr>
            <p:ph type="ctrTitle"/>
          </p:nvPr>
        </p:nvSpPr>
        <p:spPr>
          <a:xfrm>
            <a:off x="685800" y="285750"/>
            <a:ext cx="7772400" cy="1314450"/>
          </a:xfrm>
        </p:spPr>
        <p:txBody>
          <a:bodyPr/>
          <a:lstStyle>
            <a:lvl1pPr>
              <a:defRPr sz="3150">
                <a:solidFill>
                  <a:schemeClr val="accent1"/>
                </a:solidFill>
              </a:defRPr>
            </a:lvl1pPr>
          </a:lstStyle>
          <a:p>
            <a:r>
              <a:rPr lang="en-US"/>
              <a:t>Click to edit Master title style</a:t>
            </a:r>
          </a:p>
        </p:txBody>
      </p:sp>
      <p:sp>
        <p:nvSpPr>
          <p:cNvPr id="15" name="Slide Number Placeholder 28"/>
          <p:cNvSpPr>
            <a:spLocks noGrp="1"/>
          </p:cNvSpPr>
          <p:nvPr>
            <p:ph type="sldNum" sz="quarter" idx="10"/>
          </p:nvPr>
        </p:nvSpPr>
        <p:spPr>
          <a:xfrm>
            <a:off x="4343400" y="1649016"/>
            <a:ext cx="457200" cy="330994"/>
          </a:xfrm>
        </p:spPr>
        <p:txBody>
          <a:bodyPr/>
          <a:lstStyle>
            <a:lvl1pPr>
              <a:defRPr sz="750"/>
            </a:lvl1pPr>
          </a:lstStyle>
          <a:p>
            <a:pPr defTabSz="685800" fontAlgn="base">
              <a:spcBef>
                <a:spcPct val="0"/>
              </a:spcBef>
              <a:spcAft>
                <a:spcPct val="0"/>
              </a:spcAft>
            </a:pPr>
            <a:r>
              <a:rPr lang="en-US" altLang="en-US">
                <a:latin typeface="Arial" panose="020B0604020202020204" pitchFamily="34" charset="0"/>
                <a:cs typeface="Arial" panose="020B0604020202020204" pitchFamily="34" charset="0"/>
              </a:rPr>
              <a:t>1-</a:t>
            </a:r>
            <a:fld id="{E9006DA3-86E7-4C7F-8B89-FAB149B13726}" type="slidenum">
              <a:rPr lang="en-US" altLang="en-US" smtClean="0">
                <a:latin typeface="Arial" panose="020B0604020202020204" pitchFamily="34" charset="0"/>
                <a:cs typeface="Arial" panose="020B0604020202020204" pitchFamily="34" charset="0"/>
              </a:rPr>
              <a:pPr defTabSz="685800" fontAlgn="base">
                <a:spcBef>
                  <a:spcPct val="0"/>
                </a:spcBef>
                <a:spcAft>
                  <a:spcPct val="0"/>
                </a:spcAft>
              </a:pPr>
              <a:t>‹#›</a:t>
            </a:fld>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113995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Pr>
        <a:solidFill>
          <a:schemeClr val="bg2"/>
        </a:solidFill>
        <a:effectLst/>
      </p:bgPr>
    </p:bg>
    <p:spTree>
      <p:nvGrpSpPr>
        <p:cNvPr id="1" name=""/>
        <p:cNvGrpSpPr/>
        <p:nvPr/>
      </p:nvGrpSpPr>
      <p:grpSpPr>
        <a:xfrm>
          <a:off x="0" y="0"/>
          <a:ext cx="0" cy="0"/>
          <a:chOff x="0" y="0"/>
          <a:chExt cx="0" cy="0"/>
        </a:xfrm>
      </p:grpSpPr>
      <p:sp>
        <p:nvSpPr>
          <p:cNvPr id="4" name="Rectangle 6"/>
          <p:cNvSpPr>
            <a:spLocks noChangeArrowheads="1"/>
          </p:cNvSpPr>
          <p:nvPr/>
        </p:nvSpPr>
        <p:spPr bwMode="white">
          <a:xfrm>
            <a:off x="0" y="5029200"/>
            <a:ext cx="9144000" cy="1143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685800" rtl="0" eaLnBrk="1" fontAlgn="base" latinLnBrk="0" hangingPunct="1">
              <a:lnSpc>
                <a:spcPct val="100000"/>
              </a:lnSpc>
              <a:spcBef>
                <a:spcPct val="0"/>
              </a:spcBef>
              <a:spcAft>
                <a:spcPct val="0"/>
              </a:spcAft>
              <a:buClrTx/>
              <a:buSzTx/>
              <a:buFontTx/>
              <a:buNone/>
              <a:tabLst/>
              <a:defRPr/>
            </a:pPr>
            <a:endParaRPr kumimoji="0" lang="en-US" altLang="en-US" sz="135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5" name="Rectangle 7"/>
          <p:cNvSpPr>
            <a:spLocks noChangeArrowheads="1"/>
          </p:cNvSpPr>
          <p:nvPr/>
        </p:nvSpPr>
        <p:spPr bwMode="white">
          <a:xfrm>
            <a:off x="7010400" y="0"/>
            <a:ext cx="2133600" cy="51435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685800" rtl="0" eaLnBrk="1" fontAlgn="base" latinLnBrk="0" hangingPunct="1">
              <a:lnSpc>
                <a:spcPct val="100000"/>
              </a:lnSpc>
              <a:spcBef>
                <a:spcPct val="0"/>
              </a:spcBef>
              <a:spcAft>
                <a:spcPct val="0"/>
              </a:spcAft>
              <a:buClrTx/>
              <a:buSzTx/>
              <a:buFontTx/>
              <a:buNone/>
              <a:tabLst/>
              <a:defRPr/>
            </a:pPr>
            <a:endParaRPr kumimoji="0" lang="en-US" altLang="en-US" sz="135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6" name="Rectangle 8"/>
          <p:cNvSpPr>
            <a:spLocks noChangeArrowheads="1"/>
          </p:cNvSpPr>
          <p:nvPr/>
        </p:nvSpPr>
        <p:spPr bwMode="white">
          <a:xfrm>
            <a:off x="0" y="1"/>
            <a:ext cx="9144000" cy="116681"/>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685800" rtl="0" eaLnBrk="1" fontAlgn="base" latinLnBrk="0" hangingPunct="1">
              <a:lnSpc>
                <a:spcPct val="100000"/>
              </a:lnSpc>
              <a:spcBef>
                <a:spcPct val="0"/>
              </a:spcBef>
              <a:spcAft>
                <a:spcPct val="0"/>
              </a:spcAft>
              <a:buClrTx/>
              <a:buSzTx/>
              <a:buFontTx/>
              <a:buNone/>
              <a:tabLst/>
              <a:defRPr/>
            </a:pPr>
            <a:endParaRPr kumimoji="0" lang="en-US" altLang="en-US" sz="135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7" name="Rectangle 9"/>
          <p:cNvSpPr>
            <a:spLocks noChangeArrowheads="1"/>
          </p:cNvSpPr>
          <p:nvPr/>
        </p:nvSpPr>
        <p:spPr bwMode="white">
          <a:xfrm>
            <a:off x="0" y="0"/>
            <a:ext cx="152400" cy="51435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685800" rtl="0" eaLnBrk="1" fontAlgn="base" latinLnBrk="0" hangingPunct="1">
              <a:lnSpc>
                <a:spcPct val="100000"/>
              </a:lnSpc>
              <a:spcBef>
                <a:spcPct val="0"/>
              </a:spcBef>
              <a:spcAft>
                <a:spcPct val="0"/>
              </a:spcAft>
              <a:buClrTx/>
              <a:buSzTx/>
              <a:buFontTx/>
              <a:buNone/>
              <a:tabLst/>
              <a:defRPr/>
            </a:pPr>
            <a:endParaRPr kumimoji="0" lang="en-US" altLang="en-US" sz="135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8" name="Rectangle 10"/>
          <p:cNvSpPr>
            <a:spLocks noChangeArrowheads="1"/>
          </p:cNvSpPr>
          <p:nvPr/>
        </p:nvSpPr>
        <p:spPr bwMode="auto">
          <a:xfrm>
            <a:off x="146050" y="4793457"/>
            <a:ext cx="8832850" cy="232172"/>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marL="0" marR="0" lvl="0" indent="0" algn="l"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Arial" charset="0"/>
              <a:ea typeface="+mn-ea"/>
              <a:cs typeface="Arial" panose="020B0604020202020204" pitchFamily="34" charset="0"/>
            </a:endParaRPr>
          </a:p>
        </p:txBody>
      </p:sp>
      <p:sp>
        <p:nvSpPr>
          <p:cNvPr id="9" name="Rectangle 11"/>
          <p:cNvSpPr>
            <a:spLocks noChangeArrowheads="1"/>
          </p:cNvSpPr>
          <p:nvPr/>
        </p:nvSpPr>
        <p:spPr bwMode="auto">
          <a:xfrm>
            <a:off x="152400" y="116681"/>
            <a:ext cx="8832850" cy="4910138"/>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marL="0" marR="0" lvl="0" indent="0" algn="l"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Arial" charset="0"/>
              <a:ea typeface="+mn-ea"/>
              <a:cs typeface="Arial" panose="020B0604020202020204" pitchFamily="34" charset="0"/>
            </a:endParaRPr>
          </a:p>
        </p:txBody>
      </p:sp>
      <p:sp>
        <p:nvSpPr>
          <p:cNvPr id="10" name="Straight Connector 12"/>
          <p:cNvSpPr>
            <a:spLocks noChangeShapeType="1"/>
          </p:cNvSpPr>
          <p:nvPr/>
        </p:nvSpPr>
        <p:spPr bwMode="auto">
          <a:xfrm rot="5400000">
            <a:off x="4801791" y="2458641"/>
            <a:ext cx="4683919"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marL="0" marR="0" lvl="0" indent="0" algn="l"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Arial" charset="0"/>
              <a:ea typeface="+mn-ea"/>
              <a:cs typeface="Arial" panose="020B0604020202020204" pitchFamily="34" charset="0"/>
            </a:endParaRPr>
          </a:p>
        </p:txBody>
      </p:sp>
      <p:sp>
        <p:nvSpPr>
          <p:cNvPr id="11" name="Oval 13"/>
          <p:cNvSpPr/>
          <p:nvPr/>
        </p:nvSpPr>
        <p:spPr>
          <a:xfrm>
            <a:off x="6838950" y="2194322"/>
            <a:ext cx="609600" cy="4572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Georgia"/>
              <a:ea typeface="+mn-ea"/>
              <a:cs typeface="+mn-cs"/>
            </a:endParaRPr>
          </a:p>
        </p:txBody>
      </p:sp>
      <p:sp>
        <p:nvSpPr>
          <p:cNvPr id="12" name="Oval 14"/>
          <p:cNvSpPr/>
          <p:nvPr/>
        </p:nvSpPr>
        <p:spPr>
          <a:xfrm>
            <a:off x="6934200" y="2265760"/>
            <a:ext cx="420688" cy="314325"/>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Georgia"/>
              <a:ea typeface="+mn-ea"/>
              <a:cs typeface="+mn-cs"/>
            </a:endParaRPr>
          </a:p>
        </p:txBody>
      </p:sp>
      <p:sp>
        <p:nvSpPr>
          <p:cNvPr id="3" name="Vertical Text Placeholder 2"/>
          <p:cNvSpPr>
            <a:spLocks noGrp="1"/>
          </p:cNvSpPr>
          <p:nvPr>
            <p:ph type="body" orient="vert" idx="1"/>
          </p:nvPr>
        </p:nvSpPr>
        <p:spPr>
          <a:xfrm>
            <a:off x="304800" y="228600"/>
            <a:ext cx="6553200" cy="43660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Vertical Title 1"/>
          <p:cNvSpPr>
            <a:spLocks noGrp="1"/>
          </p:cNvSpPr>
          <p:nvPr>
            <p:ph type="title" orient="vert"/>
          </p:nvPr>
        </p:nvSpPr>
        <p:spPr>
          <a:xfrm>
            <a:off x="7391400" y="228601"/>
            <a:ext cx="1447800" cy="4388644"/>
          </a:xfrm>
        </p:spPr>
        <p:txBody>
          <a:bodyPr vert="eaVert"/>
          <a:lstStyle/>
          <a:p>
            <a:r>
              <a:rPr lang="en-US"/>
              <a:t>Click to edit Master title style</a:t>
            </a:r>
          </a:p>
        </p:txBody>
      </p:sp>
      <p:sp>
        <p:nvSpPr>
          <p:cNvPr id="13" name="Slide Number Placeholder 5"/>
          <p:cNvSpPr>
            <a:spLocks noGrp="1"/>
          </p:cNvSpPr>
          <p:nvPr>
            <p:ph type="sldNum" sz="quarter" idx="10"/>
          </p:nvPr>
        </p:nvSpPr>
        <p:spPr>
          <a:xfrm>
            <a:off x="6915150" y="2257425"/>
            <a:ext cx="457200" cy="330994"/>
          </a:xfrm>
        </p:spPr>
        <p:txBody>
          <a:bodyPr/>
          <a:lstStyle>
            <a:lvl1pPr>
              <a:defRPr/>
            </a:lvl1pPr>
          </a:lstStyle>
          <a:p>
            <a:pPr defTabSz="685800" fontAlgn="base">
              <a:spcBef>
                <a:spcPct val="0"/>
              </a:spcBef>
              <a:spcAft>
                <a:spcPct val="0"/>
              </a:spcAft>
            </a:pPr>
            <a:r>
              <a:rPr lang="en-US" altLang="en-US">
                <a:latin typeface="Arial" panose="020B0604020202020204" pitchFamily="34" charset="0"/>
                <a:cs typeface="Arial" panose="020B0604020202020204" pitchFamily="34" charset="0"/>
              </a:rPr>
              <a:t>1-</a:t>
            </a:r>
            <a:fld id="{BA758D56-099B-4874-9D71-DD455826D2E7}" type="slidenum">
              <a:rPr lang="en-US" altLang="en-US" smtClean="0">
                <a:latin typeface="Arial" panose="020B0604020202020204" pitchFamily="34" charset="0"/>
                <a:cs typeface="Arial" panose="020B0604020202020204" pitchFamily="34" charset="0"/>
              </a:rPr>
              <a:pPr defTabSz="685800" fontAlgn="base">
                <a:spcBef>
                  <a:spcPct val="0"/>
                </a:spcBef>
                <a:spcAft>
                  <a:spcPct val="0"/>
                </a:spcAft>
              </a:pPr>
              <a:t>‹#›</a:t>
            </a:fld>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86958102"/>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6540555"/>
      </p:ext>
    </p:extLst>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pic>
        <p:nvPicPr>
          <p:cNvPr id="15" name="Picture 14" descr="Big Data Analytics - Slide Backgrounds_Artboard 3.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62" y="0"/>
            <a:ext cx="9139938" cy="5143500"/>
          </a:xfrm>
          <a:prstGeom prst="rect">
            <a:avLst/>
          </a:prstGeom>
        </p:spPr>
      </p:pic>
      <p:sp>
        <p:nvSpPr>
          <p:cNvPr id="11" name="Content Placeholder 2"/>
          <p:cNvSpPr>
            <a:spLocks noGrp="1"/>
          </p:cNvSpPr>
          <p:nvPr>
            <p:ph sz="half" idx="10"/>
          </p:nvPr>
        </p:nvSpPr>
        <p:spPr>
          <a:xfrm>
            <a:off x="355600" y="1151335"/>
            <a:ext cx="3769360" cy="3380023"/>
          </a:xfrm>
        </p:spPr>
        <p:txBody>
          <a:bodyPr>
            <a:norm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half" idx="2"/>
          </p:nvPr>
        </p:nvSpPr>
        <p:spPr>
          <a:xfrm>
            <a:off x="5191760" y="1151336"/>
            <a:ext cx="3383280" cy="3380023"/>
          </a:xfrm>
        </p:spPr>
        <p:txBody>
          <a:bodyPr>
            <a:norm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6"/>
          <p:cNvSpPr>
            <a:spLocks noGrp="1"/>
          </p:cNvSpPr>
          <p:nvPr>
            <p:ph type="sldNum" sz="quarter" idx="12"/>
          </p:nvPr>
        </p:nvSpPr>
        <p:spPr>
          <a:xfrm>
            <a:off x="6553200" y="4767263"/>
            <a:ext cx="2133600" cy="273844"/>
          </a:xfrm>
        </p:spPr>
        <p:txBody>
          <a:bodyPr/>
          <a:lstStyle/>
          <a:p>
            <a:fld id="{2066355A-084C-D24E-9AD2-7E4FC41EA627}" type="slidenum">
              <a:rPr lang="en-US" smtClean="0"/>
              <a:t>‹#›</a:t>
            </a:fld>
            <a:endParaRPr lang="en-US" dirty="0"/>
          </a:p>
        </p:txBody>
      </p:sp>
      <p:sp>
        <p:nvSpPr>
          <p:cNvPr id="5" name="Text Placeholder 4"/>
          <p:cNvSpPr>
            <a:spLocks noGrp="1"/>
          </p:cNvSpPr>
          <p:nvPr>
            <p:ph type="body" sz="quarter" idx="3"/>
          </p:nvPr>
        </p:nvSpPr>
        <p:spPr>
          <a:xfrm>
            <a:off x="5191761" y="528321"/>
            <a:ext cx="3383280" cy="623016"/>
          </a:xfrm>
        </p:spPr>
        <p:txBody>
          <a:bodyPr anchor="b">
            <a:noAutofit/>
          </a:bodyPr>
          <a:lstStyle>
            <a:lvl1pPr marL="0" indent="0" algn="ctr">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4" name="Text Placeholder 4"/>
          <p:cNvSpPr>
            <a:spLocks noGrp="1"/>
          </p:cNvSpPr>
          <p:nvPr>
            <p:ph type="body" sz="quarter" idx="13"/>
          </p:nvPr>
        </p:nvSpPr>
        <p:spPr>
          <a:xfrm>
            <a:off x="355600" y="528321"/>
            <a:ext cx="3769360" cy="623016"/>
          </a:xfrm>
        </p:spPr>
        <p:txBody>
          <a:bodyPr anchor="b">
            <a:noAutofit/>
          </a:bodyPr>
          <a:lstStyle>
            <a:lvl1pPr marL="0" indent="0" algn="ctr">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Tree>
    <p:extLst>
      <p:ext uri="{BB962C8B-B14F-4D97-AF65-F5344CB8AC3E}">
        <p14:creationId xmlns:p14="http://schemas.microsoft.com/office/powerpoint/2010/main" val="24868244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2">
    <p:spTree>
      <p:nvGrpSpPr>
        <p:cNvPr id="1" name=""/>
        <p:cNvGrpSpPr/>
        <p:nvPr/>
      </p:nvGrpSpPr>
      <p:grpSpPr>
        <a:xfrm>
          <a:off x="0" y="0"/>
          <a:ext cx="0" cy="0"/>
          <a:chOff x="0" y="0"/>
          <a:chExt cx="0" cy="0"/>
        </a:xfrm>
      </p:grpSpPr>
      <p:pic>
        <p:nvPicPr>
          <p:cNvPr id="4" name="Picture 3" descr="Big Data Analytics - Slide Backgrounds_Artboard 6.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77" y="0"/>
            <a:ext cx="9142223" cy="5143500"/>
          </a:xfrm>
          <a:prstGeom prst="rect">
            <a:avLst/>
          </a:prstGeom>
        </p:spPr>
      </p:pic>
      <p:sp>
        <p:nvSpPr>
          <p:cNvPr id="11" name="Content Placeholder 2"/>
          <p:cNvSpPr>
            <a:spLocks noGrp="1"/>
          </p:cNvSpPr>
          <p:nvPr>
            <p:ph sz="half" idx="10"/>
          </p:nvPr>
        </p:nvSpPr>
        <p:spPr>
          <a:xfrm>
            <a:off x="355600" y="379175"/>
            <a:ext cx="8402320" cy="1998265"/>
          </a:xfrm>
        </p:spPr>
        <p:txBody>
          <a:bodyPr>
            <a:norm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half" idx="2"/>
          </p:nvPr>
        </p:nvSpPr>
        <p:spPr>
          <a:xfrm>
            <a:off x="355600" y="2794001"/>
            <a:ext cx="8402320" cy="1973262"/>
          </a:xfrm>
        </p:spPr>
        <p:txBody>
          <a:bodyPr>
            <a:normAutofit/>
          </a:bodyPr>
          <a:lstStyle>
            <a:lvl1pPr>
              <a:defRPr sz="1600">
                <a:solidFill>
                  <a:srgbClr val="FFFFFF"/>
                </a:solidFill>
              </a:defRPr>
            </a:lvl1pPr>
            <a:lvl2pPr>
              <a:defRPr sz="1600">
                <a:solidFill>
                  <a:srgbClr val="FFFFFF"/>
                </a:solidFill>
              </a:defRPr>
            </a:lvl2pPr>
            <a:lvl3pPr>
              <a:defRPr sz="1600">
                <a:solidFill>
                  <a:srgbClr val="FFFFFF"/>
                </a:solidFill>
              </a:defRPr>
            </a:lvl3pPr>
            <a:lvl4pPr>
              <a:defRPr sz="1600">
                <a:solidFill>
                  <a:srgbClr val="FFFFFF"/>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6"/>
          <p:cNvSpPr>
            <a:spLocks noGrp="1"/>
          </p:cNvSpPr>
          <p:nvPr>
            <p:ph type="sldNum" sz="quarter" idx="12"/>
          </p:nvPr>
        </p:nvSpPr>
        <p:spPr>
          <a:xfrm>
            <a:off x="6553200" y="4767263"/>
            <a:ext cx="2133600" cy="273844"/>
          </a:xfrm>
        </p:spPr>
        <p:txBody>
          <a:bodyPr/>
          <a:lstStyle/>
          <a:p>
            <a:fld id="{2066355A-084C-D24E-9AD2-7E4FC41EA627}" type="slidenum">
              <a:rPr lang="en-US" smtClean="0"/>
              <a:t>‹#›</a:t>
            </a:fld>
            <a:endParaRPr lang="en-US" dirty="0"/>
          </a:p>
        </p:txBody>
      </p:sp>
    </p:spTree>
    <p:extLst>
      <p:ext uri="{BB962C8B-B14F-4D97-AF65-F5344CB8AC3E}">
        <p14:creationId xmlns:p14="http://schemas.microsoft.com/office/powerpoint/2010/main" val="3056948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dirty="0"/>
              <a:t>Click to edit Master title style</a:t>
            </a:r>
          </a:p>
        </p:txBody>
      </p:sp>
      <p:sp>
        <p:nvSpPr>
          <p:cNvPr id="8" name="Content Placeholder 7"/>
          <p:cNvSpPr>
            <a:spLocks noGrp="1"/>
          </p:cNvSpPr>
          <p:nvPr>
            <p:ph sz="quarter" idx="1"/>
          </p:nvPr>
        </p:nvSpPr>
        <p:spPr>
          <a:xfrm>
            <a:off x="301752" y="1145286"/>
            <a:ext cx="8503920" cy="3429000"/>
          </a:xfrm>
        </p:spPr>
        <p:txBody>
          <a:bodyPr/>
          <a:lstStyle>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10"/>
          </p:nvPr>
        </p:nvSpPr>
        <p:spPr>
          <a:xfrm>
            <a:off x="4362450" y="770335"/>
            <a:ext cx="457200" cy="330994"/>
          </a:xfrm>
        </p:spPr>
        <p:txBody>
          <a:bodyPr/>
          <a:lstStyle>
            <a:lvl1pPr>
              <a:defRPr sz="750"/>
            </a:lvl1pPr>
          </a:lstStyle>
          <a:p>
            <a:pPr defTabSz="685800" fontAlgn="base">
              <a:spcBef>
                <a:spcPct val="0"/>
              </a:spcBef>
              <a:spcAft>
                <a:spcPct val="0"/>
              </a:spcAft>
            </a:pPr>
            <a:r>
              <a:rPr lang="en-US" altLang="en-US">
                <a:latin typeface="Arial" panose="020B0604020202020204" pitchFamily="34" charset="0"/>
                <a:cs typeface="Arial" panose="020B0604020202020204" pitchFamily="34" charset="0"/>
              </a:rPr>
              <a:t>1-</a:t>
            </a:r>
            <a:fld id="{1F60FD4C-2463-42CC-A036-9AC50A73E971}" type="slidenum">
              <a:rPr lang="en-US" altLang="en-US" smtClean="0">
                <a:latin typeface="Arial" panose="020B0604020202020204" pitchFamily="34" charset="0"/>
                <a:cs typeface="Arial" panose="020B0604020202020204" pitchFamily="34" charset="0"/>
              </a:rPr>
              <a:pPr defTabSz="685800" fontAlgn="base">
                <a:spcBef>
                  <a:spcPct val="0"/>
                </a:spcBef>
                <a:spcAft>
                  <a:spcPct val="0"/>
                </a:spcAft>
              </a:pPr>
              <a:t>‹#›</a:t>
            </a:fld>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6331508"/>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16"/>
          <p:cNvSpPr>
            <a:spLocks noChangeArrowheads="1"/>
          </p:cNvSpPr>
          <p:nvPr/>
        </p:nvSpPr>
        <p:spPr bwMode="white">
          <a:xfrm>
            <a:off x="0" y="0"/>
            <a:ext cx="152400" cy="51435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685800" rtl="0" eaLnBrk="1" fontAlgn="base" latinLnBrk="0" hangingPunct="1">
              <a:lnSpc>
                <a:spcPct val="100000"/>
              </a:lnSpc>
              <a:spcBef>
                <a:spcPct val="0"/>
              </a:spcBef>
              <a:spcAft>
                <a:spcPct val="0"/>
              </a:spcAft>
              <a:buClrTx/>
              <a:buSzTx/>
              <a:buFontTx/>
              <a:buNone/>
              <a:tabLst/>
              <a:defRPr/>
            </a:pPr>
            <a:endParaRPr kumimoji="0" lang="en-US" altLang="en-US" sz="135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5" name="Rectangle 14"/>
          <p:cNvSpPr>
            <a:spLocks noChangeArrowheads="1"/>
          </p:cNvSpPr>
          <p:nvPr/>
        </p:nvSpPr>
        <p:spPr bwMode="white">
          <a:xfrm>
            <a:off x="0" y="5029200"/>
            <a:ext cx="9144000" cy="1143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685800" rtl="0" eaLnBrk="1" fontAlgn="base" latinLnBrk="0" hangingPunct="1">
              <a:lnSpc>
                <a:spcPct val="100000"/>
              </a:lnSpc>
              <a:spcBef>
                <a:spcPct val="0"/>
              </a:spcBef>
              <a:spcAft>
                <a:spcPct val="0"/>
              </a:spcAft>
              <a:buClrTx/>
              <a:buSzTx/>
              <a:buFontTx/>
              <a:buNone/>
              <a:tabLst/>
              <a:defRPr/>
            </a:pPr>
            <a:endParaRPr kumimoji="0" lang="en-US" altLang="en-US" sz="135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6" name="Rectangle 15"/>
          <p:cNvSpPr>
            <a:spLocks noChangeArrowheads="1"/>
          </p:cNvSpPr>
          <p:nvPr/>
        </p:nvSpPr>
        <p:spPr bwMode="white">
          <a:xfrm>
            <a:off x="0" y="0"/>
            <a:ext cx="9144000" cy="1143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685800" rtl="0" eaLnBrk="1" fontAlgn="base" latinLnBrk="0" hangingPunct="1">
              <a:lnSpc>
                <a:spcPct val="100000"/>
              </a:lnSpc>
              <a:spcBef>
                <a:spcPct val="0"/>
              </a:spcBef>
              <a:spcAft>
                <a:spcPct val="0"/>
              </a:spcAft>
              <a:buClrTx/>
              <a:buSzTx/>
              <a:buFontTx/>
              <a:buNone/>
              <a:tabLst/>
              <a:defRPr/>
            </a:pPr>
            <a:endParaRPr kumimoji="0" lang="en-US" altLang="en-US" sz="135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7" name="Rectangle 17"/>
          <p:cNvSpPr>
            <a:spLocks noChangeArrowheads="1"/>
          </p:cNvSpPr>
          <p:nvPr/>
        </p:nvSpPr>
        <p:spPr bwMode="white">
          <a:xfrm>
            <a:off x="8991600" y="14288"/>
            <a:ext cx="152400" cy="51435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685800" rtl="0" eaLnBrk="1" fontAlgn="base" latinLnBrk="0" hangingPunct="1">
              <a:lnSpc>
                <a:spcPct val="100000"/>
              </a:lnSpc>
              <a:spcBef>
                <a:spcPct val="0"/>
              </a:spcBef>
              <a:spcAft>
                <a:spcPct val="0"/>
              </a:spcAft>
              <a:buClrTx/>
              <a:buSzTx/>
              <a:buFontTx/>
              <a:buNone/>
              <a:tabLst/>
              <a:defRPr/>
            </a:pPr>
            <a:endParaRPr kumimoji="0" lang="en-US" altLang="en-US" sz="135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8" name="Rectangle 18"/>
          <p:cNvSpPr>
            <a:spLocks noChangeArrowheads="1"/>
          </p:cNvSpPr>
          <p:nvPr/>
        </p:nvSpPr>
        <p:spPr bwMode="white">
          <a:xfrm>
            <a:off x="152400" y="1714500"/>
            <a:ext cx="8832850" cy="2286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685800" rtl="0" eaLnBrk="1" fontAlgn="base" latinLnBrk="0" hangingPunct="1">
              <a:lnSpc>
                <a:spcPct val="100000"/>
              </a:lnSpc>
              <a:spcBef>
                <a:spcPct val="0"/>
              </a:spcBef>
              <a:spcAft>
                <a:spcPct val="0"/>
              </a:spcAft>
              <a:buClrTx/>
              <a:buSzTx/>
              <a:buFontTx/>
              <a:buNone/>
              <a:tabLst/>
              <a:defRPr/>
            </a:pPr>
            <a:endParaRPr kumimoji="0" lang="en-US" altLang="en-US" sz="135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9" name="Rectangle 11"/>
          <p:cNvSpPr>
            <a:spLocks noChangeArrowheads="1"/>
          </p:cNvSpPr>
          <p:nvPr/>
        </p:nvSpPr>
        <p:spPr bwMode="auto">
          <a:xfrm>
            <a:off x="155575" y="107156"/>
            <a:ext cx="8832850" cy="1604963"/>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685800" rtl="0" eaLnBrk="1" fontAlgn="base" latinLnBrk="0" hangingPunct="1">
              <a:lnSpc>
                <a:spcPct val="100000"/>
              </a:lnSpc>
              <a:spcBef>
                <a:spcPct val="0"/>
              </a:spcBef>
              <a:spcAft>
                <a:spcPct val="0"/>
              </a:spcAft>
              <a:buClrTx/>
              <a:buSzTx/>
              <a:buFontTx/>
              <a:buNone/>
              <a:tabLst/>
              <a:defRPr/>
            </a:pPr>
            <a:endParaRPr kumimoji="0" lang="en-US" altLang="en-US" sz="135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0" name="Rectangle 12"/>
          <p:cNvSpPr>
            <a:spLocks noChangeArrowheads="1"/>
          </p:cNvSpPr>
          <p:nvPr/>
        </p:nvSpPr>
        <p:spPr bwMode="auto">
          <a:xfrm>
            <a:off x="146050" y="4793457"/>
            <a:ext cx="8832850" cy="232172"/>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marL="0" marR="0" lvl="0" indent="0" algn="l"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Arial" charset="0"/>
              <a:ea typeface="+mn-ea"/>
              <a:cs typeface="Arial" panose="020B0604020202020204" pitchFamily="34" charset="0"/>
            </a:endParaRPr>
          </a:p>
        </p:txBody>
      </p:sp>
      <p:sp>
        <p:nvSpPr>
          <p:cNvPr id="11" name="Rectangle 13"/>
          <p:cNvSpPr>
            <a:spLocks noChangeArrowheads="1"/>
          </p:cNvSpPr>
          <p:nvPr/>
        </p:nvSpPr>
        <p:spPr bwMode="auto">
          <a:xfrm>
            <a:off x="152400" y="114300"/>
            <a:ext cx="8832850" cy="4910138"/>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marL="0" marR="0" lvl="0" indent="0" algn="l"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Arial" charset="0"/>
              <a:ea typeface="+mn-ea"/>
              <a:cs typeface="Arial" panose="020B0604020202020204" pitchFamily="34" charset="0"/>
            </a:endParaRPr>
          </a:p>
        </p:txBody>
      </p:sp>
      <p:sp>
        <p:nvSpPr>
          <p:cNvPr id="12" name="Straight Connector 7"/>
          <p:cNvSpPr>
            <a:spLocks noChangeShapeType="1"/>
          </p:cNvSpPr>
          <p:nvPr/>
        </p:nvSpPr>
        <p:spPr bwMode="auto">
          <a:xfrm>
            <a:off x="152400" y="18288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marL="0" marR="0" lvl="0" indent="0" algn="l"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Arial" charset="0"/>
              <a:ea typeface="+mn-ea"/>
              <a:cs typeface="Arial" panose="020B0604020202020204" pitchFamily="34" charset="0"/>
            </a:endParaRPr>
          </a:p>
        </p:txBody>
      </p:sp>
      <p:sp>
        <p:nvSpPr>
          <p:cNvPr id="13" name="Oval 9"/>
          <p:cNvSpPr/>
          <p:nvPr/>
        </p:nvSpPr>
        <p:spPr>
          <a:xfrm>
            <a:off x="4267200" y="1585913"/>
            <a:ext cx="609600" cy="4572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Georgia"/>
              <a:ea typeface="+mn-ea"/>
              <a:cs typeface="+mn-cs"/>
            </a:endParaRPr>
          </a:p>
        </p:txBody>
      </p:sp>
      <p:sp>
        <p:nvSpPr>
          <p:cNvPr id="14" name="Oval 10"/>
          <p:cNvSpPr/>
          <p:nvPr/>
        </p:nvSpPr>
        <p:spPr>
          <a:xfrm>
            <a:off x="4362450" y="1657350"/>
            <a:ext cx="419100" cy="315516"/>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Georgia"/>
              <a:ea typeface="+mn-ea"/>
              <a:cs typeface="+mn-cs"/>
            </a:endParaRPr>
          </a:p>
        </p:txBody>
      </p:sp>
      <p:sp>
        <p:nvSpPr>
          <p:cNvPr id="15" name="Footer Placeholder 16"/>
          <p:cNvSpPr txBox="1">
            <a:spLocks/>
          </p:cNvSpPr>
          <p:nvPr/>
        </p:nvSpPr>
        <p:spPr>
          <a:xfrm>
            <a:off x="163513" y="4824413"/>
            <a:ext cx="8775700" cy="184547"/>
          </a:xfrm>
          <a:prstGeom prst="rect">
            <a:avLst/>
          </a:prstGeom>
        </p:spPr>
        <p:txBody>
          <a:bodyPr/>
          <a:lstStyle>
            <a:lvl1pPr>
              <a:defRPr sz="1200"/>
            </a:lvl1pPr>
          </a:lstStyle>
          <a:p>
            <a:pPr marL="0" marR="0" lvl="0" indent="0" algn="l" defTabSz="685800" rtl="0" eaLnBrk="1" fontAlgn="base" latinLnBrk="0" hangingPunct="1">
              <a:lnSpc>
                <a:spcPct val="100000"/>
              </a:lnSpc>
              <a:spcBef>
                <a:spcPct val="0"/>
              </a:spcBef>
              <a:spcAft>
                <a:spcPct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Georgia"/>
                <a:ea typeface="+mn-ea"/>
                <a:cs typeface="Arial" panose="020B0604020202020204" pitchFamily="34" charset="0"/>
              </a:rPr>
              <a:t>IS Today (Valacich &amp; Schneider) 5/e      Copyright © 2012 Pearson Education, Inc. Published as Prentice Hall	                </a:t>
            </a:r>
            <a:fld id="{C699CB88-5E1A-4FAC-892A-60949ACB1F6F}" type="datetimeFigureOut">
              <a:rPr kumimoji="0" lang="en-US" sz="900" b="0" i="0" u="none" strike="noStrike" kern="1200" cap="none" spc="0" normalizeH="0" baseline="0" noProof="0" smtClean="0">
                <a:ln>
                  <a:noFill/>
                </a:ln>
                <a:solidFill>
                  <a:prstClr val="black"/>
                </a:solidFill>
                <a:effectLst/>
                <a:uLnTx/>
                <a:uFillTx/>
                <a:latin typeface="Georgia"/>
                <a:ea typeface="+mn-ea"/>
                <a:cs typeface="Arial" panose="020B0604020202020204" pitchFamily="34" charset="0"/>
              </a:rPr>
              <a:pPr marL="0" marR="0" lvl="0" indent="0" algn="l" defTabSz="685800" rtl="0" eaLnBrk="1" fontAlgn="base" latinLnBrk="0" hangingPunct="1">
                <a:lnSpc>
                  <a:spcPct val="100000"/>
                </a:lnSpc>
                <a:spcBef>
                  <a:spcPct val="0"/>
                </a:spcBef>
                <a:spcAft>
                  <a:spcPct val="0"/>
                </a:spcAft>
                <a:buClrTx/>
                <a:buSzTx/>
                <a:buFontTx/>
                <a:buNone/>
                <a:tabLst/>
                <a:defRPr/>
              </a:pPr>
              <a:t>9/10/2020</a:t>
            </a:fld>
            <a:endParaRPr kumimoji="0" lang="en-US" sz="900" b="0" i="0" u="none" strike="noStrike" kern="1200" cap="none" spc="0" normalizeH="0" baseline="0" noProof="0" dirty="0">
              <a:ln>
                <a:noFill/>
              </a:ln>
              <a:solidFill>
                <a:prstClr val="black"/>
              </a:solidFill>
              <a:effectLst/>
              <a:uLnTx/>
              <a:uFillTx/>
              <a:latin typeface="Georgia"/>
              <a:ea typeface="+mn-ea"/>
              <a:cs typeface="Arial" panose="020B0604020202020204" pitchFamily="34" charset="0"/>
            </a:endParaRPr>
          </a:p>
        </p:txBody>
      </p:sp>
      <p:sp>
        <p:nvSpPr>
          <p:cNvPr id="3" name="Text Placeholder 2"/>
          <p:cNvSpPr>
            <a:spLocks noGrp="1"/>
          </p:cNvSpPr>
          <p:nvPr>
            <p:ph type="body" idx="1"/>
          </p:nvPr>
        </p:nvSpPr>
        <p:spPr>
          <a:xfrm>
            <a:off x="1368426" y="2057400"/>
            <a:ext cx="6480174" cy="1254919"/>
          </a:xfrm>
        </p:spPr>
        <p:txBody>
          <a:bodyPr/>
          <a:lstStyle>
            <a:lvl1pPr marL="0" indent="0" algn="ctr">
              <a:buNone/>
              <a:defRPr sz="1200" b="1" cap="all" spc="188" baseline="0">
                <a:solidFill>
                  <a:schemeClr val="tx1"/>
                </a:solidFill>
              </a:defRPr>
            </a:lvl1pPr>
            <a:lvl2pPr>
              <a:buNone/>
              <a:defRPr sz="1350">
                <a:solidFill>
                  <a:schemeClr val="tx1">
                    <a:tint val="75000"/>
                  </a:schemeClr>
                </a:solidFill>
              </a:defRPr>
            </a:lvl2pPr>
            <a:lvl3pPr>
              <a:buNone/>
              <a:defRPr sz="1200">
                <a:solidFill>
                  <a:schemeClr val="tx1">
                    <a:tint val="75000"/>
                  </a:schemeClr>
                </a:solidFill>
              </a:defRPr>
            </a:lvl3pPr>
            <a:lvl4pPr>
              <a:buNone/>
              <a:defRPr sz="1050">
                <a:solidFill>
                  <a:schemeClr val="tx1">
                    <a:tint val="75000"/>
                  </a:schemeClr>
                </a:solidFill>
              </a:defRPr>
            </a:lvl4pPr>
            <a:lvl5pPr>
              <a:buNone/>
              <a:defRPr sz="1050">
                <a:solidFill>
                  <a:schemeClr val="tx1">
                    <a:tint val="75000"/>
                  </a:schemeClr>
                </a:solidFill>
              </a:defRPr>
            </a:lvl5pPr>
          </a:lstStyle>
          <a:p>
            <a:pPr lvl="0"/>
            <a:r>
              <a:rPr lang="en-US"/>
              <a:t>Click to edit Master text styles</a:t>
            </a:r>
          </a:p>
        </p:txBody>
      </p:sp>
      <p:sp>
        <p:nvSpPr>
          <p:cNvPr id="2" name="Title 1"/>
          <p:cNvSpPr>
            <a:spLocks noGrp="1"/>
          </p:cNvSpPr>
          <p:nvPr>
            <p:ph type="title"/>
          </p:nvPr>
        </p:nvSpPr>
        <p:spPr>
          <a:xfrm>
            <a:off x="722313" y="400050"/>
            <a:ext cx="7772400" cy="1143000"/>
          </a:xfrm>
        </p:spPr>
        <p:txBody>
          <a:bodyPr/>
          <a:lstStyle>
            <a:lvl1pPr algn="ctr">
              <a:buNone/>
              <a:defRPr sz="3150" b="0" cap="none" baseline="0">
                <a:solidFill>
                  <a:srgbClr val="FFFFFF"/>
                </a:solidFill>
              </a:defRPr>
            </a:lvl1pPr>
          </a:lstStyle>
          <a:p>
            <a:r>
              <a:rPr lang="en-US"/>
              <a:t>Click to edit Master title style</a:t>
            </a:r>
          </a:p>
        </p:txBody>
      </p:sp>
      <p:sp>
        <p:nvSpPr>
          <p:cNvPr id="16" name="Slide Number Placeholder 5"/>
          <p:cNvSpPr>
            <a:spLocks noGrp="1"/>
          </p:cNvSpPr>
          <p:nvPr>
            <p:ph type="sldNum" sz="quarter" idx="10"/>
          </p:nvPr>
        </p:nvSpPr>
        <p:spPr>
          <a:xfrm>
            <a:off x="4343400" y="1649016"/>
            <a:ext cx="457200" cy="330994"/>
          </a:xfrm>
        </p:spPr>
        <p:txBody>
          <a:bodyPr/>
          <a:lstStyle>
            <a:lvl1pPr>
              <a:defRPr/>
            </a:lvl1pPr>
          </a:lstStyle>
          <a:p>
            <a:pPr defTabSz="685800" fontAlgn="base">
              <a:spcBef>
                <a:spcPct val="0"/>
              </a:spcBef>
              <a:spcAft>
                <a:spcPct val="0"/>
              </a:spcAft>
            </a:pPr>
            <a:r>
              <a:rPr lang="en-US" altLang="en-US">
                <a:latin typeface="Arial" panose="020B0604020202020204" pitchFamily="34" charset="0"/>
                <a:cs typeface="Arial" panose="020B0604020202020204" pitchFamily="34" charset="0"/>
              </a:rPr>
              <a:t>1-</a:t>
            </a:r>
            <a:fld id="{9E35847C-C3A7-4C63-BAC6-0308077C16B3}" type="slidenum">
              <a:rPr lang="en-US" altLang="en-US" smtClean="0">
                <a:latin typeface="Arial" panose="020B0604020202020204" pitchFamily="34" charset="0"/>
                <a:cs typeface="Arial" panose="020B0604020202020204" pitchFamily="34" charset="0"/>
              </a:rPr>
              <a:pPr defTabSz="685800" fontAlgn="base">
                <a:spcBef>
                  <a:spcPct val="0"/>
                </a:spcBef>
                <a:spcAft>
                  <a:spcPct val="0"/>
                </a:spcAft>
              </a:pPr>
              <a:t>‹#›</a:t>
            </a:fld>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6605584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Pr>
        <a:solidFill>
          <a:schemeClr val="bg2"/>
        </a:solidFill>
        <a:effectLst/>
      </p:bgPr>
    </p:bg>
    <p:spTree>
      <p:nvGrpSpPr>
        <p:cNvPr id="1" name=""/>
        <p:cNvGrpSpPr/>
        <p:nvPr/>
      </p:nvGrpSpPr>
      <p:grpSpPr>
        <a:xfrm>
          <a:off x="0" y="0"/>
          <a:ext cx="0" cy="0"/>
          <a:chOff x="0" y="0"/>
          <a:chExt cx="0" cy="0"/>
        </a:xfrm>
      </p:grpSpPr>
      <p:sp>
        <p:nvSpPr>
          <p:cNvPr id="7" name="Straight Connector 9"/>
          <p:cNvSpPr>
            <a:spLocks noChangeShapeType="1"/>
          </p:cNvSpPr>
          <p:nvPr/>
        </p:nvSpPr>
        <p:spPr bwMode="auto">
          <a:xfrm flipV="1">
            <a:off x="4572000" y="1650207"/>
            <a:ext cx="0" cy="3140869"/>
          </a:xfrm>
          <a:prstGeom prst="line">
            <a:avLst/>
          </a:prstGeom>
          <a:noFill/>
          <a:ln w="9525" algn="ctr">
            <a:solidFill>
              <a:schemeClr val="tx2"/>
            </a:solidFill>
            <a:prstDash val="sysDash"/>
            <a:round/>
            <a:headEnd/>
            <a:tailEnd/>
          </a:ln>
          <a:extLst>
            <a:ext uri="{909E8E84-426E-40DD-AFC4-6F175D3DCCD1}">
              <a14:hiddenFill xmlns:a14="http://schemas.microsoft.com/office/drawing/2010/main">
                <a:noFill/>
              </a14:hiddenFill>
            </a:ext>
          </a:extLst>
        </p:spPr>
        <p:txBody>
          <a:bodyPr wrap="none" anchor="ctr"/>
          <a:lstStyle/>
          <a:p>
            <a:pPr marL="0" marR="0" lvl="0" indent="0" algn="l" defTabSz="685800" rtl="0" eaLnBrk="1" fontAlgn="base" latinLnBrk="0" hangingPunct="1">
              <a:lnSpc>
                <a:spcPct val="100000"/>
              </a:lnSpc>
              <a:spcBef>
                <a:spcPct val="0"/>
              </a:spcBef>
              <a:spcAft>
                <a:spcPct val="0"/>
              </a:spcAft>
              <a:buClrTx/>
              <a:buSzTx/>
              <a:buFontTx/>
              <a:buNone/>
              <a:tabLst/>
              <a:defRPr/>
            </a:pPr>
            <a:endParaRPr kumimoji="0" lang="en-CA" sz="135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8" name="Rectangle 19"/>
          <p:cNvSpPr>
            <a:spLocks noChangeArrowheads="1"/>
          </p:cNvSpPr>
          <p:nvPr/>
        </p:nvSpPr>
        <p:spPr bwMode="white">
          <a:xfrm>
            <a:off x="0" y="0"/>
            <a:ext cx="9144000" cy="108585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685800" rtl="0" eaLnBrk="1" fontAlgn="base" latinLnBrk="0" hangingPunct="1">
              <a:lnSpc>
                <a:spcPct val="100000"/>
              </a:lnSpc>
              <a:spcBef>
                <a:spcPct val="0"/>
              </a:spcBef>
              <a:spcAft>
                <a:spcPct val="0"/>
              </a:spcAft>
              <a:buClrTx/>
              <a:buSzTx/>
              <a:buFontTx/>
              <a:buNone/>
              <a:tabLst/>
              <a:defRPr/>
            </a:pPr>
            <a:endParaRPr kumimoji="0" lang="en-US" altLang="en-US" sz="135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9" name="Rectangle 18"/>
          <p:cNvSpPr>
            <a:spLocks noChangeArrowheads="1"/>
          </p:cNvSpPr>
          <p:nvPr/>
        </p:nvSpPr>
        <p:spPr bwMode="white">
          <a:xfrm>
            <a:off x="0" y="5029200"/>
            <a:ext cx="9144000" cy="1143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685800" rtl="0" eaLnBrk="1" fontAlgn="base" latinLnBrk="0" hangingPunct="1">
              <a:lnSpc>
                <a:spcPct val="100000"/>
              </a:lnSpc>
              <a:spcBef>
                <a:spcPct val="0"/>
              </a:spcBef>
              <a:spcAft>
                <a:spcPct val="0"/>
              </a:spcAft>
              <a:buClrTx/>
              <a:buSzTx/>
              <a:buFontTx/>
              <a:buNone/>
              <a:tabLst/>
              <a:defRPr/>
            </a:pPr>
            <a:endParaRPr kumimoji="0" lang="en-US" altLang="en-US" sz="135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0" name="Rectangle 20"/>
          <p:cNvSpPr>
            <a:spLocks noChangeArrowheads="1"/>
          </p:cNvSpPr>
          <p:nvPr/>
        </p:nvSpPr>
        <p:spPr bwMode="white">
          <a:xfrm>
            <a:off x="0" y="0"/>
            <a:ext cx="152400" cy="51435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685800" rtl="0" eaLnBrk="1" fontAlgn="base" latinLnBrk="0" hangingPunct="1">
              <a:lnSpc>
                <a:spcPct val="100000"/>
              </a:lnSpc>
              <a:spcBef>
                <a:spcPct val="0"/>
              </a:spcBef>
              <a:spcAft>
                <a:spcPct val="0"/>
              </a:spcAft>
              <a:buClrTx/>
              <a:buSzTx/>
              <a:buFontTx/>
              <a:buNone/>
              <a:tabLst/>
              <a:defRPr/>
            </a:pPr>
            <a:endParaRPr kumimoji="0" lang="en-US" altLang="en-US" sz="135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1" name="Rectangle 21"/>
          <p:cNvSpPr>
            <a:spLocks noChangeArrowheads="1"/>
          </p:cNvSpPr>
          <p:nvPr/>
        </p:nvSpPr>
        <p:spPr bwMode="white">
          <a:xfrm>
            <a:off x="8991600" y="0"/>
            <a:ext cx="152400" cy="51435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685800" rtl="0" eaLnBrk="1" fontAlgn="base" latinLnBrk="0" hangingPunct="1">
              <a:lnSpc>
                <a:spcPct val="100000"/>
              </a:lnSpc>
              <a:spcBef>
                <a:spcPct val="0"/>
              </a:spcBef>
              <a:spcAft>
                <a:spcPct val="0"/>
              </a:spcAft>
              <a:buClrTx/>
              <a:buSzTx/>
              <a:buFontTx/>
              <a:buNone/>
              <a:tabLst/>
              <a:defRPr/>
            </a:pPr>
            <a:endParaRPr kumimoji="0" lang="en-US" altLang="en-US" sz="135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2" name="Rectangle 10"/>
          <p:cNvSpPr/>
          <p:nvPr/>
        </p:nvSpPr>
        <p:spPr>
          <a:xfrm>
            <a:off x="152400" y="1028700"/>
            <a:ext cx="8832850" cy="6858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Georgia"/>
              <a:ea typeface="+mn-ea"/>
              <a:cs typeface="+mn-cs"/>
            </a:endParaRPr>
          </a:p>
        </p:txBody>
      </p:sp>
      <p:sp>
        <p:nvSpPr>
          <p:cNvPr id="13" name="Rectangle 12"/>
          <p:cNvSpPr>
            <a:spLocks noChangeArrowheads="1"/>
          </p:cNvSpPr>
          <p:nvPr/>
        </p:nvSpPr>
        <p:spPr bwMode="auto">
          <a:xfrm>
            <a:off x="146050" y="4793456"/>
            <a:ext cx="8832850" cy="2333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marL="0" marR="0" lvl="0" indent="0" algn="l"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Arial" charset="0"/>
              <a:ea typeface="+mn-ea"/>
              <a:cs typeface="Arial" panose="020B0604020202020204" pitchFamily="34" charset="0"/>
            </a:endParaRPr>
          </a:p>
        </p:txBody>
      </p:sp>
      <p:sp>
        <p:nvSpPr>
          <p:cNvPr id="14" name="Straight Connector 14"/>
          <p:cNvSpPr>
            <a:spLocks noChangeShapeType="1"/>
          </p:cNvSpPr>
          <p:nvPr/>
        </p:nvSpPr>
        <p:spPr bwMode="auto">
          <a:xfrm>
            <a:off x="152400" y="959644"/>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marL="0" marR="0" lvl="0" indent="0" algn="l"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Arial" charset="0"/>
              <a:ea typeface="+mn-ea"/>
              <a:cs typeface="Arial" panose="020B0604020202020204" pitchFamily="34" charset="0"/>
            </a:endParaRPr>
          </a:p>
        </p:txBody>
      </p:sp>
      <p:sp>
        <p:nvSpPr>
          <p:cNvPr id="15" name="Rectangle 17"/>
          <p:cNvSpPr>
            <a:spLocks noChangeArrowheads="1"/>
          </p:cNvSpPr>
          <p:nvPr/>
        </p:nvSpPr>
        <p:spPr bwMode="auto">
          <a:xfrm>
            <a:off x="152400" y="116681"/>
            <a:ext cx="8832850" cy="4910138"/>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marL="0" marR="0" lvl="0" indent="0" algn="l"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Arial" charset="0"/>
              <a:ea typeface="+mn-ea"/>
              <a:cs typeface="Arial" panose="020B0604020202020204" pitchFamily="34" charset="0"/>
            </a:endParaRPr>
          </a:p>
        </p:txBody>
      </p:sp>
      <p:sp>
        <p:nvSpPr>
          <p:cNvPr id="16" name="Oval 24"/>
          <p:cNvSpPr/>
          <p:nvPr/>
        </p:nvSpPr>
        <p:spPr>
          <a:xfrm>
            <a:off x="4267200" y="716756"/>
            <a:ext cx="609600" cy="4572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Georgia"/>
              <a:ea typeface="+mn-ea"/>
              <a:cs typeface="+mn-cs"/>
            </a:endParaRPr>
          </a:p>
        </p:txBody>
      </p:sp>
      <p:sp>
        <p:nvSpPr>
          <p:cNvPr id="17" name="Oval 26"/>
          <p:cNvSpPr/>
          <p:nvPr/>
        </p:nvSpPr>
        <p:spPr>
          <a:xfrm>
            <a:off x="4362450" y="788194"/>
            <a:ext cx="419100" cy="315516"/>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Georgia"/>
              <a:ea typeface="+mn-ea"/>
              <a:cs typeface="+mn-cs"/>
            </a:endParaRPr>
          </a:p>
        </p:txBody>
      </p:sp>
      <p:sp>
        <p:nvSpPr>
          <p:cNvPr id="3" name="Text Placeholder 2"/>
          <p:cNvSpPr>
            <a:spLocks noGrp="1"/>
          </p:cNvSpPr>
          <p:nvPr>
            <p:ph type="body" idx="1"/>
          </p:nvPr>
        </p:nvSpPr>
        <p:spPr>
          <a:xfrm>
            <a:off x="301752" y="1143000"/>
            <a:ext cx="4040188" cy="549731"/>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1650" b="1" dirty="0" smtClean="0">
                <a:solidFill>
                  <a:srgbClr val="FFFFFF"/>
                </a:solidFill>
              </a:defRPr>
            </a:lvl1pPr>
            <a:lvl2pPr>
              <a:buNone/>
              <a:defRPr sz="1500" b="1"/>
            </a:lvl2pPr>
            <a:lvl3pPr>
              <a:buNone/>
              <a:defRPr sz="1350" b="1"/>
            </a:lvl3pPr>
            <a:lvl4pPr>
              <a:buNone/>
              <a:defRPr sz="1200" b="1"/>
            </a:lvl4pPr>
            <a:lvl5pPr>
              <a:buNone/>
              <a:defRPr sz="1200" b="1"/>
            </a:lvl5pPr>
          </a:lstStyle>
          <a:p>
            <a:pPr lvl="0"/>
            <a:r>
              <a:rPr lang="en-US"/>
              <a:t>Click to edit Master text styles</a:t>
            </a:r>
          </a:p>
        </p:txBody>
      </p:sp>
      <p:sp>
        <p:nvSpPr>
          <p:cNvPr id="4" name="Text Placeholder 3"/>
          <p:cNvSpPr>
            <a:spLocks noGrp="1"/>
          </p:cNvSpPr>
          <p:nvPr>
            <p:ph type="body" sz="half" idx="3"/>
          </p:nvPr>
        </p:nvSpPr>
        <p:spPr>
          <a:xfrm>
            <a:off x="4791331" y="1143000"/>
            <a:ext cx="4041775" cy="54864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1650" b="1"/>
            </a:lvl1pPr>
            <a:lvl2pPr>
              <a:buNone/>
              <a:defRPr sz="1500" b="1"/>
            </a:lvl2pPr>
            <a:lvl3pPr>
              <a:buNone/>
              <a:defRPr sz="1350" b="1"/>
            </a:lvl3pPr>
            <a:lvl4pPr>
              <a:buNone/>
              <a:defRPr sz="1200" b="1"/>
            </a:lvl4pPr>
            <a:lvl5pPr>
              <a:buNone/>
              <a:defRPr sz="1200" b="1"/>
            </a:lvl5pPr>
          </a:lstStyle>
          <a:p>
            <a:pPr lvl="0"/>
            <a:r>
              <a:rPr lang="en-US"/>
              <a:t>Click to edit Master text styles</a:t>
            </a:r>
          </a:p>
        </p:txBody>
      </p:sp>
      <p:sp>
        <p:nvSpPr>
          <p:cNvPr id="24" name="Content Placeholder 23"/>
          <p:cNvSpPr>
            <a:spLocks noGrp="1"/>
          </p:cNvSpPr>
          <p:nvPr>
            <p:ph sz="quarter" idx="2"/>
          </p:nvPr>
        </p:nvSpPr>
        <p:spPr>
          <a:xfrm>
            <a:off x="301752" y="1853537"/>
            <a:ext cx="4041648" cy="2863803"/>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Content Placeholder 25"/>
          <p:cNvSpPr>
            <a:spLocks noGrp="1"/>
          </p:cNvSpPr>
          <p:nvPr>
            <p:ph sz="quarter" idx="4"/>
          </p:nvPr>
        </p:nvSpPr>
        <p:spPr>
          <a:xfrm>
            <a:off x="4800600" y="1853537"/>
            <a:ext cx="4038600" cy="2866644"/>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itle 22"/>
          <p:cNvSpPr>
            <a:spLocks noGrp="1"/>
          </p:cNvSpPr>
          <p:nvPr>
            <p:ph type="title"/>
          </p:nvPr>
        </p:nvSpPr>
        <p:spPr/>
        <p:txBody>
          <a:bodyPr rtlCol="0"/>
          <a:lstStyle>
            <a:lvl1pPr>
              <a:defRPr>
                <a:solidFill>
                  <a:schemeClr val="tx2">
                    <a:lumMod val="75000"/>
                  </a:schemeClr>
                </a:solidFill>
              </a:defRPr>
            </a:lvl1pPr>
          </a:lstStyle>
          <a:p>
            <a:r>
              <a:rPr lang="en-US"/>
              <a:t>Click to edit Master title style</a:t>
            </a:r>
            <a:endParaRPr lang="en-US" dirty="0"/>
          </a:p>
        </p:txBody>
      </p:sp>
      <p:sp>
        <p:nvSpPr>
          <p:cNvPr id="18" name="Slide Number Placeholder 8"/>
          <p:cNvSpPr>
            <a:spLocks noGrp="1"/>
          </p:cNvSpPr>
          <p:nvPr>
            <p:ph type="sldNum" sz="quarter" idx="10"/>
          </p:nvPr>
        </p:nvSpPr>
        <p:spPr>
          <a:xfrm>
            <a:off x="4343400" y="782241"/>
            <a:ext cx="457200" cy="330994"/>
          </a:xfrm>
        </p:spPr>
        <p:txBody>
          <a:bodyPr/>
          <a:lstStyle>
            <a:lvl1pPr>
              <a:defRPr/>
            </a:lvl1pPr>
          </a:lstStyle>
          <a:p>
            <a:pPr defTabSz="685800" fontAlgn="base">
              <a:spcBef>
                <a:spcPct val="0"/>
              </a:spcBef>
              <a:spcAft>
                <a:spcPct val="0"/>
              </a:spcAft>
            </a:pPr>
            <a:r>
              <a:rPr lang="en-US" altLang="en-US">
                <a:latin typeface="Arial" panose="020B0604020202020204" pitchFamily="34" charset="0"/>
                <a:cs typeface="Arial" panose="020B0604020202020204" pitchFamily="34" charset="0"/>
              </a:rPr>
              <a:t>1-</a:t>
            </a:r>
            <a:fld id="{DDB33E23-3056-4E81-9073-2071A5305F42}" type="slidenum">
              <a:rPr lang="en-US" altLang="en-US" smtClean="0">
                <a:latin typeface="Arial" panose="020B0604020202020204" pitchFamily="34" charset="0"/>
                <a:cs typeface="Arial" panose="020B0604020202020204" pitchFamily="34" charset="0"/>
              </a:rPr>
              <a:pPr defTabSz="685800" fontAlgn="base">
                <a:spcBef>
                  <a:spcPct val="0"/>
                </a:spcBef>
                <a:spcAft>
                  <a:spcPct val="0"/>
                </a:spcAft>
              </a:pPr>
              <a:t>‹#›</a:t>
            </a:fld>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7869228"/>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Slide Number Placeholder 4"/>
          <p:cNvSpPr>
            <a:spLocks noGrp="1"/>
          </p:cNvSpPr>
          <p:nvPr>
            <p:ph type="sldNum" sz="quarter" idx="10"/>
          </p:nvPr>
        </p:nvSpPr>
        <p:spPr>
          <a:xfrm>
            <a:off x="4343400" y="777479"/>
            <a:ext cx="457200" cy="330994"/>
          </a:xfrm>
        </p:spPr>
        <p:txBody>
          <a:bodyPr/>
          <a:lstStyle>
            <a:lvl1pPr>
              <a:defRPr/>
            </a:lvl1pPr>
          </a:lstStyle>
          <a:p>
            <a:pPr defTabSz="685800" fontAlgn="base">
              <a:spcBef>
                <a:spcPct val="0"/>
              </a:spcBef>
              <a:spcAft>
                <a:spcPct val="0"/>
              </a:spcAft>
            </a:pPr>
            <a:r>
              <a:rPr lang="en-US" altLang="en-US">
                <a:latin typeface="Arial" panose="020B0604020202020204" pitchFamily="34" charset="0"/>
                <a:cs typeface="Arial" panose="020B0604020202020204" pitchFamily="34" charset="0"/>
              </a:rPr>
              <a:t>1-</a:t>
            </a:r>
            <a:fld id="{1D9443AD-B866-48D2-A07F-014675E3818A}" type="slidenum">
              <a:rPr lang="en-US" altLang="en-US" smtClean="0">
                <a:latin typeface="Arial" panose="020B0604020202020204" pitchFamily="34" charset="0"/>
                <a:cs typeface="Arial" panose="020B0604020202020204" pitchFamily="34" charset="0"/>
              </a:rPr>
              <a:pPr defTabSz="685800" fontAlgn="base">
                <a:spcBef>
                  <a:spcPct val="0"/>
                </a:spcBef>
                <a:spcAft>
                  <a:spcPct val="0"/>
                </a:spcAft>
              </a:pPr>
              <a:t>‹#›</a:t>
            </a:fld>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37420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6"/>
          <p:cNvSpPr>
            <a:spLocks noChangeArrowheads="1"/>
          </p:cNvSpPr>
          <p:nvPr/>
        </p:nvSpPr>
        <p:spPr bwMode="white">
          <a:xfrm>
            <a:off x="0" y="5029200"/>
            <a:ext cx="9144000" cy="1143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685800" rtl="0" eaLnBrk="1" fontAlgn="base" latinLnBrk="0" hangingPunct="1">
              <a:lnSpc>
                <a:spcPct val="100000"/>
              </a:lnSpc>
              <a:spcBef>
                <a:spcPct val="0"/>
              </a:spcBef>
              <a:spcAft>
                <a:spcPct val="0"/>
              </a:spcAft>
              <a:buClrTx/>
              <a:buSzTx/>
              <a:buFontTx/>
              <a:buNone/>
              <a:tabLst/>
              <a:defRPr/>
            </a:pPr>
            <a:endParaRPr kumimoji="0" lang="en-US" altLang="en-US" sz="135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3" name="Rectangle 7"/>
          <p:cNvSpPr>
            <a:spLocks noChangeArrowheads="1"/>
          </p:cNvSpPr>
          <p:nvPr/>
        </p:nvSpPr>
        <p:spPr bwMode="white">
          <a:xfrm>
            <a:off x="0" y="1"/>
            <a:ext cx="9144000" cy="116681"/>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685800" rtl="0" eaLnBrk="1" fontAlgn="base" latinLnBrk="0" hangingPunct="1">
              <a:lnSpc>
                <a:spcPct val="100000"/>
              </a:lnSpc>
              <a:spcBef>
                <a:spcPct val="0"/>
              </a:spcBef>
              <a:spcAft>
                <a:spcPct val="0"/>
              </a:spcAft>
              <a:buClrTx/>
              <a:buSzTx/>
              <a:buFontTx/>
              <a:buNone/>
              <a:tabLst/>
              <a:defRPr/>
            </a:pPr>
            <a:endParaRPr kumimoji="0" lang="en-US" altLang="en-US" sz="135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4" name="Rectangle 9"/>
          <p:cNvSpPr>
            <a:spLocks noChangeArrowheads="1"/>
          </p:cNvSpPr>
          <p:nvPr/>
        </p:nvSpPr>
        <p:spPr bwMode="white">
          <a:xfrm>
            <a:off x="8991600" y="0"/>
            <a:ext cx="152400" cy="51435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685800" rtl="0" eaLnBrk="1" fontAlgn="base" latinLnBrk="0" hangingPunct="1">
              <a:lnSpc>
                <a:spcPct val="100000"/>
              </a:lnSpc>
              <a:spcBef>
                <a:spcPct val="0"/>
              </a:spcBef>
              <a:spcAft>
                <a:spcPct val="0"/>
              </a:spcAft>
              <a:buClrTx/>
              <a:buSzTx/>
              <a:buFontTx/>
              <a:buNone/>
              <a:tabLst/>
              <a:defRPr/>
            </a:pPr>
            <a:endParaRPr kumimoji="0" lang="en-US" altLang="en-US" sz="135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5" name="Rectangle 8"/>
          <p:cNvSpPr>
            <a:spLocks noChangeArrowheads="1"/>
          </p:cNvSpPr>
          <p:nvPr/>
        </p:nvSpPr>
        <p:spPr bwMode="white">
          <a:xfrm>
            <a:off x="0" y="0"/>
            <a:ext cx="152400" cy="51435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685800" rtl="0" eaLnBrk="1" fontAlgn="base" latinLnBrk="0" hangingPunct="1">
              <a:lnSpc>
                <a:spcPct val="100000"/>
              </a:lnSpc>
              <a:spcBef>
                <a:spcPct val="0"/>
              </a:spcBef>
              <a:spcAft>
                <a:spcPct val="0"/>
              </a:spcAft>
              <a:buClrTx/>
              <a:buSzTx/>
              <a:buFontTx/>
              <a:buNone/>
              <a:tabLst/>
              <a:defRPr/>
            </a:pPr>
            <a:endParaRPr kumimoji="0" lang="en-US" altLang="en-US" sz="135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6" name="Rectangle 4"/>
          <p:cNvSpPr>
            <a:spLocks noChangeArrowheads="1"/>
          </p:cNvSpPr>
          <p:nvPr/>
        </p:nvSpPr>
        <p:spPr bwMode="auto">
          <a:xfrm>
            <a:off x="146050" y="4793457"/>
            <a:ext cx="8832850" cy="232172"/>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marL="0" marR="0" lvl="0" indent="0" algn="l"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Arial" charset="0"/>
              <a:ea typeface="+mn-ea"/>
              <a:cs typeface="Arial" panose="020B0604020202020204" pitchFamily="34" charset="0"/>
            </a:endParaRPr>
          </a:p>
        </p:txBody>
      </p:sp>
      <p:sp>
        <p:nvSpPr>
          <p:cNvPr id="7" name="Rectangle 5"/>
          <p:cNvSpPr>
            <a:spLocks noChangeArrowheads="1"/>
          </p:cNvSpPr>
          <p:nvPr/>
        </p:nvSpPr>
        <p:spPr bwMode="auto">
          <a:xfrm>
            <a:off x="152400" y="119062"/>
            <a:ext cx="8832850" cy="4910138"/>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marL="0" marR="0" lvl="0" indent="0" algn="l"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Arial" charset="0"/>
              <a:ea typeface="+mn-ea"/>
              <a:cs typeface="Arial" panose="020B0604020202020204" pitchFamily="34" charset="0"/>
            </a:endParaRPr>
          </a:p>
        </p:txBody>
      </p:sp>
    </p:spTree>
    <p:extLst>
      <p:ext uri="{BB962C8B-B14F-4D97-AF65-F5344CB8AC3E}">
        <p14:creationId xmlns:p14="http://schemas.microsoft.com/office/powerpoint/2010/main" val="2726852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18"/>
          <p:cNvSpPr>
            <a:spLocks noChangeArrowheads="1"/>
          </p:cNvSpPr>
          <p:nvPr/>
        </p:nvSpPr>
        <p:spPr bwMode="auto">
          <a:xfrm>
            <a:off x="152400" y="114300"/>
            <a:ext cx="8832850" cy="22860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marL="0" marR="0" lvl="0" indent="0" algn="l"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Arial" charset="0"/>
              <a:ea typeface="+mn-ea"/>
              <a:cs typeface="Arial" panose="020B0604020202020204" pitchFamily="34" charset="0"/>
            </a:endParaRPr>
          </a:p>
        </p:txBody>
      </p:sp>
      <p:sp>
        <p:nvSpPr>
          <p:cNvPr id="6" name="Rectangle 14"/>
          <p:cNvSpPr>
            <a:spLocks noChangeArrowheads="1"/>
          </p:cNvSpPr>
          <p:nvPr/>
        </p:nvSpPr>
        <p:spPr bwMode="white">
          <a:xfrm>
            <a:off x="0" y="5029200"/>
            <a:ext cx="9144000" cy="1143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685800" rtl="0" eaLnBrk="1" fontAlgn="base" latinLnBrk="0" hangingPunct="1">
              <a:lnSpc>
                <a:spcPct val="100000"/>
              </a:lnSpc>
              <a:spcBef>
                <a:spcPct val="0"/>
              </a:spcBef>
              <a:spcAft>
                <a:spcPct val="0"/>
              </a:spcAft>
              <a:buClrTx/>
              <a:buSzTx/>
              <a:buFontTx/>
              <a:buNone/>
              <a:tabLst/>
              <a:defRPr/>
            </a:pPr>
            <a:endParaRPr kumimoji="0" lang="en-US" altLang="en-US" sz="135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7" name="Rectangle 17"/>
          <p:cNvSpPr>
            <a:spLocks noChangeArrowheads="1"/>
          </p:cNvSpPr>
          <p:nvPr/>
        </p:nvSpPr>
        <p:spPr bwMode="white">
          <a:xfrm>
            <a:off x="8991600" y="0"/>
            <a:ext cx="152400" cy="51435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685800" rtl="0" eaLnBrk="1" fontAlgn="base" latinLnBrk="0" hangingPunct="1">
              <a:lnSpc>
                <a:spcPct val="100000"/>
              </a:lnSpc>
              <a:spcBef>
                <a:spcPct val="0"/>
              </a:spcBef>
              <a:spcAft>
                <a:spcPct val="0"/>
              </a:spcAft>
              <a:buClrTx/>
              <a:buSzTx/>
              <a:buFontTx/>
              <a:buNone/>
              <a:tabLst/>
              <a:defRPr/>
            </a:pPr>
            <a:endParaRPr kumimoji="0" lang="en-US" altLang="en-US" sz="135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8" name="Rectangle 15"/>
          <p:cNvSpPr>
            <a:spLocks noChangeArrowheads="1"/>
          </p:cNvSpPr>
          <p:nvPr/>
        </p:nvSpPr>
        <p:spPr bwMode="white">
          <a:xfrm>
            <a:off x="0" y="1"/>
            <a:ext cx="9144000" cy="89297"/>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685800" rtl="0" eaLnBrk="1" fontAlgn="base" latinLnBrk="0" hangingPunct="1">
              <a:lnSpc>
                <a:spcPct val="100000"/>
              </a:lnSpc>
              <a:spcBef>
                <a:spcPct val="0"/>
              </a:spcBef>
              <a:spcAft>
                <a:spcPct val="0"/>
              </a:spcAft>
              <a:buClrTx/>
              <a:buSzTx/>
              <a:buFontTx/>
              <a:buNone/>
              <a:tabLst/>
              <a:defRPr/>
            </a:pPr>
            <a:endParaRPr kumimoji="0" lang="en-US" altLang="en-US" sz="135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9" name="Rectangle 16"/>
          <p:cNvSpPr>
            <a:spLocks noChangeArrowheads="1"/>
          </p:cNvSpPr>
          <p:nvPr/>
        </p:nvSpPr>
        <p:spPr bwMode="white">
          <a:xfrm>
            <a:off x="0" y="0"/>
            <a:ext cx="152400" cy="51435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685800" rtl="0" eaLnBrk="1" fontAlgn="base" latinLnBrk="0" hangingPunct="1">
              <a:lnSpc>
                <a:spcPct val="100000"/>
              </a:lnSpc>
              <a:spcBef>
                <a:spcPct val="0"/>
              </a:spcBef>
              <a:spcAft>
                <a:spcPct val="0"/>
              </a:spcAft>
              <a:buClrTx/>
              <a:buSzTx/>
              <a:buFontTx/>
              <a:buNone/>
              <a:tabLst/>
              <a:defRPr/>
            </a:pPr>
            <a:endParaRPr kumimoji="0" lang="en-US" altLang="en-US" sz="135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0" name="Rectangle 12"/>
          <p:cNvSpPr/>
          <p:nvPr/>
        </p:nvSpPr>
        <p:spPr>
          <a:xfrm>
            <a:off x="152400" y="457200"/>
            <a:ext cx="2743200" cy="440055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Georgia"/>
              <a:ea typeface="+mn-ea"/>
              <a:cs typeface="+mn-cs"/>
            </a:endParaRPr>
          </a:p>
        </p:txBody>
      </p:sp>
      <p:sp>
        <p:nvSpPr>
          <p:cNvPr id="11" name="Rectangle 7"/>
          <p:cNvSpPr>
            <a:spLocks noChangeArrowheads="1"/>
          </p:cNvSpPr>
          <p:nvPr/>
        </p:nvSpPr>
        <p:spPr bwMode="auto">
          <a:xfrm>
            <a:off x="152400" y="114300"/>
            <a:ext cx="8832850" cy="4910138"/>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marL="0" marR="0" lvl="0" indent="0" algn="l"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Arial" charset="0"/>
              <a:ea typeface="+mn-ea"/>
              <a:cs typeface="Arial" panose="020B0604020202020204" pitchFamily="34" charset="0"/>
            </a:endParaRPr>
          </a:p>
        </p:txBody>
      </p:sp>
      <p:sp>
        <p:nvSpPr>
          <p:cNvPr id="12" name="Straight Connector 8"/>
          <p:cNvSpPr>
            <a:spLocks noChangeShapeType="1"/>
          </p:cNvSpPr>
          <p:nvPr/>
        </p:nvSpPr>
        <p:spPr bwMode="auto">
          <a:xfrm>
            <a:off x="152400" y="40005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marL="0" marR="0" lvl="0" indent="0" algn="l"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Arial" charset="0"/>
              <a:ea typeface="+mn-ea"/>
              <a:cs typeface="Arial" panose="020B0604020202020204" pitchFamily="34" charset="0"/>
            </a:endParaRPr>
          </a:p>
        </p:txBody>
      </p:sp>
      <p:sp>
        <p:nvSpPr>
          <p:cNvPr id="13" name="Oval 9"/>
          <p:cNvSpPr/>
          <p:nvPr/>
        </p:nvSpPr>
        <p:spPr>
          <a:xfrm>
            <a:off x="1295400" y="171450"/>
            <a:ext cx="609600" cy="4572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Georgia"/>
              <a:ea typeface="+mn-ea"/>
              <a:cs typeface="+mn-cs"/>
            </a:endParaRPr>
          </a:p>
        </p:txBody>
      </p:sp>
      <p:sp>
        <p:nvSpPr>
          <p:cNvPr id="14" name="Oval 10"/>
          <p:cNvSpPr/>
          <p:nvPr/>
        </p:nvSpPr>
        <p:spPr>
          <a:xfrm>
            <a:off x="1390650" y="242888"/>
            <a:ext cx="419100" cy="314325"/>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Georgia"/>
              <a:ea typeface="+mn-ea"/>
              <a:cs typeface="+mn-cs"/>
            </a:endParaRPr>
          </a:p>
        </p:txBody>
      </p:sp>
      <p:sp>
        <p:nvSpPr>
          <p:cNvPr id="15" name="Rectangle 20"/>
          <p:cNvSpPr>
            <a:spLocks noChangeArrowheads="1"/>
          </p:cNvSpPr>
          <p:nvPr/>
        </p:nvSpPr>
        <p:spPr bwMode="auto">
          <a:xfrm>
            <a:off x="149225" y="4791076"/>
            <a:ext cx="8832850" cy="232172"/>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marL="0" marR="0" lvl="0" indent="0" algn="l"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Arial" charset="0"/>
              <a:ea typeface="+mn-ea"/>
              <a:cs typeface="Arial" panose="020B0604020202020204" pitchFamily="34" charset="0"/>
            </a:endParaRPr>
          </a:p>
        </p:txBody>
      </p:sp>
      <p:sp>
        <p:nvSpPr>
          <p:cNvPr id="2" name="Title 1"/>
          <p:cNvSpPr>
            <a:spLocks noGrp="1"/>
          </p:cNvSpPr>
          <p:nvPr>
            <p:ph type="title"/>
          </p:nvPr>
        </p:nvSpPr>
        <p:spPr>
          <a:xfrm>
            <a:off x="381000" y="685800"/>
            <a:ext cx="2362200" cy="742950"/>
          </a:xfrm>
        </p:spPr>
        <p:txBody>
          <a:bodyPr>
            <a:noAutofit/>
          </a:bodyPr>
          <a:lstStyle>
            <a:lvl1pPr algn="l">
              <a:buNone/>
              <a:defRPr sz="1650" b="1">
                <a:solidFill>
                  <a:srgbClr val="FFFFFF"/>
                </a:solidFill>
              </a:defRPr>
            </a:lvl1pPr>
          </a:lstStyle>
          <a:p>
            <a:r>
              <a:rPr lang="en-US"/>
              <a:t>Click to edit Master title style</a:t>
            </a:r>
          </a:p>
        </p:txBody>
      </p:sp>
      <p:sp>
        <p:nvSpPr>
          <p:cNvPr id="3" name="Text Placeholder 2"/>
          <p:cNvSpPr>
            <a:spLocks noGrp="1"/>
          </p:cNvSpPr>
          <p:nvPr>
            <p:ph type="body" idx="2"/>
          </p:nvPr>
        </p:nvSpPr>
        <p:spPr>
          <a:xfrm>
            <a:off x="381000" y="1485901"/>
            <a:ext cx="2362200" cy="3108722"/>
          </a:xfrm>
        </p:spPr>
        <p:txBody>
          <a:bodyPr/>
          <a:lstStyle>
            <a:lvl1pPr marL="0" indent="0">
              <a:spcAft>
                <a:spcPts val="750"/>
              </a:spcAft>
              <a:buNone/>
              <a:defRPr sz="1200">
                <a:solidFill>
                  <a:srgbClr val="FFFFFF"/>
                </a:solidFill>
              </a:defRPr>
            </a:lvl1pPr>
            <a:lvl2pPr>
              <a:buNone/>
              <a:defRPr sz="900"/>
            </a:lvl2pPr>
            <a:lvl3pPr>
              <a:buNone/>
              <a:defRPr sz="750"/>
            </a:lvl3pPr>
            <a:lvl4pPr>
              <a:buNone/>
              <a:defRPr sz="675"/>
            </a:lvl4pPr>
            <a:lvl5pPr>
              <a:buNone/>
              <a:defRPr sz="675"/>
            </a:lvl5pPr>
          </a:lstStyle>
          <a:p>
            <a:pPr lvl="0"/>
            <a:r>
              <a:rPr lang="en-US"/>
              <a:t>Click to edit Master text styles</a:t>
            </a:r>
          </a:p>
        </p:txBody>
      </p:sp>
      <p:sp>
        <p:nvSpPr>
          <p:cNvPr id="20" name="Content Placeholder 19"/>
          <p:cNvSpPr>
            <a:spLocks noGrp="1"/>
          </p:cNvSpPr>
          <p:nvPr>
            <p:ph sz="quarter" idx="1"/>
          </p:nvPr>
        </p:nvSpPr>
        <p:spPr>
          <a:xfrm>
            <a:off x="3124200" y="514350"/>
            <a:ext cx="5638800" cy="4057650"/>
          </a:xfrm>
        </p:spPr>
        <p:txBody>
          <a:bodyPr/>
          <a:lstStyle>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Slide Number Placeholder 6"/>
          <p:cNvSpPr>
            <a:spLocks noGrp="1"/>
          </p:cNvSpPr>
          <p:nvPr>
            <p:ph type="sldNum" sz="quarter" idx="10"/>
          </p:nvPr>
        </p:nvSpPr>
        <p:spPr>
          <a:xfrm>
            <a:off x="1371600" y="234554"/>
            <a:ext cx="457200" cy="330994"/>
          </a:xfrm>
        </p:spPr>
        <p:txBody>
          <a:bodyPr/>
          <a:lstStyle>
            <a:lvl1pPr>
              <a:defRPr/>
            </a:lvl1pPr>
          </a:lstStyle>
          <a:p>
            <a:pPr defTabSz="685800" fontAlgn="base">
              <a:spcBef>
                <a:spcPct val="0"/>
              </a:spcBef>
              <a:spcAft>
                <a:spcPct val="0"/>
              </a:spcAft>
            </a:pPr>
            <a:r>
              <a:rPr lang="en-US" altLang="en-US">
                <a:latin typeface="Arial" panose="020B0604020202020204" pitchFamily="34" charset="0"/>
                <a:cs typeface="Arial" panose="020B0604020202020204" pitchFamily="34" charset="0"/>
              </a:rPr>
              <a:t>1-</a:t>
            </a:r>
            <a:fld id="{FE39C881-A922-4D5F-81DE-1DE0A82252B2}" type="slidenum">
              <a:rPr lang="en-US" altLang="en-US" smtClean="0">
                <a:latin typeface="Arial" panose="020B0604020202020204" pitchFamily="34" charset="0"/>
                <a:cs typeface="Arial" panose="020B0604020202020204" pitchFamily="34" charset="0"/>
              </a:rPr>
              <a:pPr defTabSz="685800" fontAlgn="base">
                <a:spcBef>
                  <a:spcPct val="0"/>
                </a:spcBef>
                <a:spcAft>
                  <a:spcPct val="0"/>
                </a:spcAft>
              </a:pPr>
              <a:t>‹#›</a:t>
            </a:fld>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0084471"/>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152400" y="40005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marL="0" marR="0" lvl="0" indent="0" algn="l"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Arial" charset="0"/>
              <a:ea typeface="+mn-ea"/>
              <a:cs typeface="Arial" panose="020B0604020202020204" pitchFamily="34" charset="0"/>
            </a:endParaRPr>
          </a:p>
        </p:txBody>
      </p:sp>
      <p:sp>
        <p:nvSpPr>
          <p:cNvPr id="6" name="Rectangle 18"/>
          <p:cNvSpPr>
            <a:spLocks noChangeArrowheads="1"/>
          </p:cNvSpPr>
          <p:nvPr/>
        </p:nvSpPr>
        <p:spPr bwMode="white">
          <a:xfrm>
            <a:off x="0" y="5029200"/>
            <a:ext cx="9144000" cy="1143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685800" rtl="0" eaLnBrk="1" fontAlgn="base" latinLnBrk="0" hangingPunct="1">
              <a:lnSpc>
                <a:spcPct val="100000"/>
              </a:lnSpc>
              <a:spcBef>
                <a:spcPct val="0"/>
              </a:spcBef>
              <a:spcAft>
                <a:spcPct val="0"/>
              </a:spcAft>
              <a:buClrTx/>
              <a:buSzTx/>
              <a:buFontTx/>
              <a:buNone/>
              <a:tabLst/>
              <a:defRPr/>
            </a:pPr>
            <a:endParaRPr kumimoji="0" lang="en-US" altLang="en-US" sz="135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7" name="Rectangle 15"/>
          <p:cNvSpPr>
            <a:spLocks noChangeArrowheads="1"/>
          </p:cNvSpPr>
          <p:nvPr/>
        </p:nvSpPr>
        <p:spPr bwMode="white">
          <a:xfrm>
            <a:off x="8991600" y="0"/>
            <a:ext cx="152400" cy="51435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685800" rtl="0" eaLnBrk="1" fontAlgn="base" latinLnBrk="0" hangingPunct="1">
              <a:lnSpc>
                <a:spcPct val="100000"/>
              </a:lnSpc>
              <a:spcBef>
                <a:spcPct val="0"/>
              </a:spcBef>
              <a:spcAft>
                <a:spcPct val="0"/>
              </a:spcAft>
              <a:buClrTx/>
              <a:buSzTx/>
              <a:buFontTx/>
              <a:buNone/>
              <a:tabLst/>
              <a:defRPr/>
            </a:pPr>
            <a:endParaRPr kumimoji="0" lang="en-US" altLang="en-US" sz="135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8" name="Rectangle 16"/>
          <p:cNvSpPr>
            <a:spLocks noChangeArrowheads="1"/>
          </p:cNvSpPr>
          <p:nvPr/>
        </p:nvSpPr>
        <p:spPr bwMode="white">
          <a:xfrm>
            <a:off x="0" y="0"/>
            <a:ext cx="9144000" cy="1143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685800" rtl="0" eaLnBrk="1" fontAlgn="base" latinLnBrk="0" hangingPunct="1">
              <a:lnSpc>
                <a:spcPct val="100000"/>
              </a:lnSpc>
              <a:spcBef>
                <a:spcPct val="0"/>
              </a:spcBef>
              <a:spcAft>
                <a:spcPct val="0"/>
              </a:spcAft>
              <a:buClrTx/>
              <a:buSzTx/>
              <a:buFontTx/>
              <a:buNone/>
              <a:tabLst/>
              <a:defRPr/>
            </a:pPr>
            <a:endParaRPr kumimoji="0" lang="en-US" altLang="en-US" sz="135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9" name="Rectangle 17"/>
          <p:cNvSpPr>
            <a:spLocks noChangeArrowheads="1"/>
          </p:cNvSpPr>
          <p:nvPr/>
        </p:nvSpPr>
        <p:spPr bwMode="white">
          <a:xfrm>
            <a:off x="0" y="0"/>
            <a:ext cx="152400" cy="51435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685800" rtl="0" eaLnBrk="1" fontAlgn="base" latinLnBrk="0" hangingPunct="1">
              <a:lnSpc>
                <a:spcPct val="100000"/>
              </a:lnSpc>
              <a:spcBef>
                <a:spcPct val="0"/>
              </a:spcBef>
              <a:spcAft>
                <a:spcPct val="0"/>
              </a:spcAft>
              <a:buClrTx/>
              <a:buSzTx/>
              <a:buFontTx/>
              <a:buNone/>
              <a:tabLst/>
              <a:defRPr/>
            </a:pPr>
            <a:endParaRPr kumimoji="0" lang="en-US" altLang="en-US" sz="135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0" name="Rectangle 19"/>
          <p:cNvSpPr>
            <a:spLocks noChangeArrowheads="1"/>
          </p:cNvSpPr>
          <p:nvPr/>
        </p:nvSpPr>
        <p:spPr bwMode="auto">
          <a:xfrm>
            <a:off x="152400" y="114300"/>
            <a:ext cx="8832850" cy="226219"/>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marL="0" marR="0" lvl="0" indent="0" algn="l"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Arial" charset="0"/>
              <a:ea typeface="+mn-ea"/>
              <a:cs typeface="Arial" panose="020B0604020202020204" pitchFamily="34" charset="0"/>
            </a:endParaRPr>
          </a:p>
        </p:txBody>
      </p:sp>
      <p:sp>
        <p:nvSpPr>
          <p:cNvPr id="11" name="Rectangle 7"/>
          <p:cNvSpPr/>
          <p:nvPr/>
        </p:nvSpPr>
        <p:spPr>
          <a:xfrm>
            <a:off x="152400" y="457200"/>
            <a:ext cx="2743200" cy="440055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Georgia"/>
              <a:ea typeface="+mn-ea"/>
              <a:cs typeface="+mn-cs"/>
            </a:endParaRPr>
          </a:p>
        </p:txBody>
      </p:sp>
      <p:sp>
        <p:nvSpPr>
          <p:cNvPr id="12" name="Rectangle 14"/>
          <p:cNvSpPr>
            <a:spLocks noChangeArrowheads="1"/>
          </p:cNvSpPr>
          <p:nvPr/>
        </p:nvSpPr>
        <p:spPr bwMode="auto">
          <a:xfrm>
            <a:off x="152400" y="116681"/>
            <a:ext cx="8832850" cy="4910138"/>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marL="0" marR="0" lvl="0" indent="0" algn="l"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Arial" charset="0"/>
              <a:ea typeface="+mn-ea"/>
              <a:cs typeface="Arial" panose="020B0604020202020204" pitchFamily="34" charset="0"/>
            </a:endParaRPr>
          </a:p>
        </p:txBody>
      </p:sp>
      <p:sp>
        <p:nvSpPr>
          <p:cNvPr id="13" name="Oval 11"/>
          <p:cNvSpPr/>
          <p:nvPr/>
        </p:nvSpPr>
        <p:spPr>
          <a:xfrm>
            <a:off x="1295400" y="171450"/>
            <a:ext cx="609600" cy="4572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Georgia"/>
              <a:ea typeface="+mn-ea"/>
              <a:cs typeface="+mn-cs"/>
            </a:endParaRPr>
          </a:p>
        </p:txBody>
      </p:sp>
      <p:sp>
        <p:nvSpPr>
          <p:cNvPr id="14" name="Oval 12"/>
          <p:cNvSpPr/>
          <p:nvPr/>
        </p:nvSpPr>
        <p:spPr>
          <a:xfrm>
            <a:off x="1390650" y="242888"/>
            <a:ext cx="419100" cy="314325"/>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Georgia"/>
              <a:ea typeface="+mn-ea"/>
              <a:cs typeface="+mn-cs"/>
            </a:endParaRPr>
          </a:p>
        </p:txBody>
      </p:sp>
      <p:sp>
        <p:nvSpPr>
          <p:cNvPr id="15" name="Rectangle 21"/>
          <p:cNvSpPr>
            <a:spLocks noChangeArrowheads="1"/>
          </p:cNvSpPr>
          <p:nvPr/>
        </p:nvSpPr>
        <p:spPr bwMode="auto">
          <a:xfrm>
            <a:off x="149225" y="4791076"/>
            <a:ext cx="8832850" cy="232172"/>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marL="0" marR="0" lvl="0" indent="0" algn="l"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Arial" charset="0"/>
              <a:ea typeface="+mn-ea"/>
              <a:cs typeface="Arial" panose="020B0604020202020204" pitchFamily="34" charset="0"/>
            </a:endParaRPr>
          </a:p>
        </p:txBody>
      </p:sp>
      <p:sp>
        <p:nvSpPr>
          <p:cNvPr id="2" name="Title 1"/>
          <p:cNvSpPr>
            <a:spLocks noGrp="1"/>
          </p:cNvSpPr>
          <p:nvPr>
            <p:ph type="title"/>
          </p:nvPr>
        </p:nvSpPr>
        <p:spPr>
          <a:xfrm>
            <a:off x="3000375" y="3771900"/>
            <a:ext cx="5867400" cy="914400"/>
          </a:xfrm>
        </p:spPr>
        <p:txBody>
          <a:bodyPr anchor="t">
            <a:noAutofit/>
          </a:bodyPr>
          <a:lstStyle>
            <a:lvl1pPr algn="l">
              <a:buNone/>
              <a:defRPr sz="1800" b="1">
                <a:solidFill>
                  <a:schemeClr val="tx2"/>
                </a:solidFill>
              </a:defRPr>
            </a:lvl1pPr>
          </a:lstStyle>
          <a:p>
            <a:r>
              <a:rPr lang="en-US"/>
              <a:t>Click to edit Master title style</a:t>
            </a:r>
          </a:p>
        </p:txBody>
      </p:sp>
      <p:sp>
        <p:nvSpPr>
          <p:cNvPr id="3" name="Picture Placeholder 2"/>
          <p:cNvSpPr>
            <a:spLocks noGrp="1"/>
          </p:cNvSpPr>
          <p:nvPr>
            <p:ph type="pic" idx="1"/>
          </p:nvPr>
        </p:nvSpPr>
        <p:spPr>
          <a:xfrm>
            <a:off x="3000375" y="457200"/>
            <a:ext cx="5867400" cy="3200400"/>
          </a:xfrm>
        </p:spPr>
        <p:txBody>
          <a:bodyPr>
            <a:normAutofit/>
          </a:bodyPr>
          <a:lstStyle>
            <a:lvl1pPr marL="0" indent="0">
              <a:buNone/>
              <a:defRPr sz="2400"/>
            </a:lvl1pPr>
          </a:lstStyle>
          <a:p>
            <a:pPr lvl="0"/>
            <a:r>
              <a:rPr lang="en-US" noProof="0" dirty="0"/>
              <a:t>Click icon to add picture</a:t>
            </a:r>
          </a:p>
        </p:txBody>
      </p:sp>
      <p:sp>
        <p:nvSpPr>
          <p:cNvPr id="4" name="Text Placeholder 3"/>
          <p:cNvSpPr>
            <a:spLocks noGrp="1"/>
          </p:cNvSpPr>
          <p:nvPr>
            <p:ph type="body" sz="half" idx="2"/>
          </p:nvPr>
        </p:nvSpPr>
        <p:spPr>
          <a:xfrm>
            <a:off x="381000" y="742950"/>
            <a:ext cx="2438400" cy="3943350"/>
          </a:xfrm>
        </p:spPr>
        <p:txBody>
          <a:bodyPr/>
          <a:lstStyle>
            <a:lvl1pPr marL="0" indent="0">
              <a:spcAft>
                <a:spcPts val="750"/>
              </a:spcAft>
              <a:buFontTx/>
              <a:buNone/>
              <a:defRPr sz="1200">
                <a:solidFill>
                  <a:srgbClr val="FFFFFF"/>
                </a:solidFill>
              </a:defRPr>
            </a:lvl1pPr>
            <a:lvl2pPr>
              <a:defRPr sz="900"/>
            </a:lvl2pPr>
            <a:lvl3pPr>
              <a:defRPr sz="750"/>
            </a:lvl3pPr>
            <a:lvl4pPr>
              <a:defRPr sz="675"/>
            </a:lvl4pPr>
            <a:lvl5pPr>
              <a:defRPr sz="675"/>
            </a:lvl5pPr>
          </a:lstStyle>
          <a:p>
            <a:pPr lvl="0"/>
            <a:r>
              <a:rPr lang="en-US"/>
              <a:t>Click to edit Master text styles</a:t>
            </a:r>
          </a:p>
        </p:txBody>
      </p:sp>
      <p:sp>
        <p:nvSpPr>
          <p:cNvPr id="16" name="Slide Number Placeholder 6"/>
          <p:cNvSpPr>
            <a:spLocks noGrp="1"/>
          </p:cNvSpPr>
          <p:nvPr>
            <p:ph type="sldNum" sz="quarter" idx="10"/>
          </p:nvPr>
        </p:nvSpPr>
        <p:spPr>
          <a:xfrm>
            <a:off x="1371600" y="234554"/>
            <a:ext cx="457200" cy="330994"/>
          </a:xfrm>
        </p:spPr>
        <p:txBody>
          <a:bodyPr/>
          <a:lstStyle>
            <a:lvl1pPr>
              <a:defRPr/>
            </a:lvl1pPr>
          </a:lstStyle>
          <a:p>
            <a:pPr defTabSz="685800" fontAlgn="base">
              <a:spcBef>
                <a:spcPct val="0"/>
              </a:spcBef>
              <a:spcAft>
                <a:spcPct val="0"/>
              </a:spcAft>
            </a:pPr>
            <a:r>
              <a:rPr lang="en-US" altLang="en-US">
                <a:latin typeface="Arial" panose="020B0604020202020204" pitchFamily="34" charset="0"/>
                <a:cs typeface="Arial" panose="020B0604020202020204" pitchFamily="34" charset="0"/>
              </a:rPr>
              <a:t>1-</a:t>
            </a:r>
            <a:fld id="{1CE74F32-A487-4CBD-9090-99209CBAEB24}" type="slidenum">
              <a:rPr lang="en-US" altLang="en-US" smtClean="0">
                <a:latin typeface="Arial" panose="020B0604020202020204" pitchFamily="34" charset="0"/>
                <a:cs typeface="Arial" panose="020B0604020202020204" pitchFamily="34" charset="0"/>
              </a:rPr>
              <a:pPr defTabSz="685800" fontAlgn="base">
                <a:spcBef>
                  <a:spcPct val="0"/>
                </a:spcBef>
                <a:spcAft>
                  <a:spcPct val="0"/>
                </a:spcAft>
              </a:pPr>
              <a:t>‹#›</a:t>
            </a:fld>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6409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a:spLocks noGrp="1"/>
          </p:cNvSpPr>
          <p:nvPr>
            <p:ph type="sldNum" sz="quarter" idx="10"/>
          </p:nvPr>
        </p:nvSpPr>
        <p:spPr/>
        <p:txBody>
          <a:bodyPr/>
          <a:lstStyle>
            <a:lvl1pPr>
              <a:defRPr/>
            </a:lvl1pPr>
          </a:lstStyle>
          <a:p>
            <a:pPr defTabSz="685800" fontAlgn="base">
              <a:spcBef>
                <a:spcPct val="0"/>
              </a:spcBef>
              <a:spcAft>
                <a:spcPct val="0"/>
              </a:spcAft>
            </a:pPr>
            <a:r>
              <a:rPr lang="en-US" altLang="en-US">
                <a:latin typeface="Arial" panose="020B0604020202020204" pitchFamily="34" charset="0"/>
                <a:cs typeface="Arial" panose="020B0604020202020204" pitchFamily="34" charset="0"/>
              </a:rPr>
              <a:t>1-</a:t>
            </a:r>
            <a:fld id="{875D214C-3796-47EC-ADA3-D4160016514B}" type="slidenum">
              <a:rPr lang="en-US" altLang="en-US" smtClean="0">
                <a:latin typeface="Arial" panose="020B0604020202020204" pitchFamily="34" charset="0"/>
                <a:cs typeface="Arial" panose="020B0604020202020204" pitchFamily="34" charset="0"/>
              </a:rPr>
              <a:pPr defTabSz="685800" fontAlgn="base">
                <a:spcBef>
                  <a:spcPct val="0"/>
                </a:spcBef>
                <a:spcAft>
                  <a:spcPct val="0"/>
                </a:spcAft>
              </a:pPr>
              <a:t>‹#›</a:t>
            </a:fld>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29624972"/>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16"/>
          <p:cNvSpPr>
            <a:spLocks noChangeArrowheads="1"/>
          </p:cNvSpPr>
          <p:nvPr/>
        </p:nvSpPr>
        <p:spPr bwMode="white">
          <a:xfrm>
            <a:off x="0" y="5029200"/>
            <a:ext cx="9144000" cy="1143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685800" rtl="0" eaLnBrk="1" fontAlgn="base" latinLnBrk="0" hangingPunct="1">
              <a:lnSpc>
                <a:spcPct val="100000"/>
              </a:lnSpc>
              <a:spcBef>
                <a:spcPct val="0"/>
              </a:spcBef>
              <a:spcAft>
                <a:spcPct val="0"/>
              </a:spcAft>
              <a:buClrTx/>
              <a:buSzTx/>
              <a:buFontTx/>
              <a:buNone/>
              <a:tabLst/>
              <a:defRPr/>
            </a:pPr>
            <a:endParaRPr kumimoji="0" lang="en-US" altLang="en-US" sz="135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3075" name="Rectangle 15"/>
          <p:cNvSpPr>
            <a:spLocks noChangeArrowheads="1"/>
          </p:cNvSpPr>
          <p:nvPr/>
        </p:nvSpPr>
        <p:spPr bwMode="white">
          <a:xfrm>
            <a:off x="0" y="0"/>
            <a:ext cx="9144000" cy="1045369"/>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685800" rtl="0" eaLnBrk="1" fontAlgn="base" latinLnBrk="0" hangingPunct="1">
              <a:lnSpc>
                <a:spcPct val="100000"/>
              </a:lnSpc>
              <a:spcBef>
                <a:spcPct val="0"/>
              </a:spcBef>
              <a:spcAft>
                <a:spcPct val="0"/>
              </a:spcAft>
              <a:buClrTx/>
              <a:buSzTx/>
              <a:buFontTx/>
              <a:buNone/>
              <a:tabLst/>
              <a:defRPr/>
            </a:pPr>
            <a:endParaRPr kumimoji="0" lang="en-US" altLang="en-US" sz="135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3076" name="Rectangle 17"/>
          <p:cNvSpPr>
            <a:spLocks noChangeArrowheads="1"/>
          </p:cNvSpPr>
          <p:nvPr/>
        </p:nvSpPr>
        <p:spPr bwMode="white">
          <a:xfrm>
            <a:off x="0" y="0"/>
            <a:ext cx="152400" cy="51435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685800" rtl="0" eaLnBrk="1" fontAlgn="base" latinLnBrk="0" hangingPunct="1">
              <a:lnSpc>
                <a:spcPct val="100000"/>
              </a:lnSpc>
              <a:spcBef>
                <a:spcPct val="0"/>
              </a:spcBef>
              <a:spcAft>
                <a:spcPct val="0"/>
              </a:spcAft>
              <a:buClrTx/>
              <a:buSzTx/>
              <a:buFontTx/>
              <a:buNone/>
              <a:tabLst/>
              <a:defRPr/>
            </a:pPr>
            <a:endParaRPr kumimoji="0" lang="en-US" altLang="en-US" sz="135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3077" name="Rectangle 18"/>
          <p:cNvSpPr>
            <a:spLocks noChangeArrowheads="1"/>
          </p:cNvSpPr>
          <p:nvPr/>
        </p:nvSpPr>
        <p:spPr bwMode="white">
          <a:xfrm>
            <a:off x="8991600" y="0"/>
            <a:ext cx="152400" cy="51435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685800" rtl="0" eaLnBrk="1" fontAlgn="base" latinLnBrk="0" hangingPunct="1">
              <a:lnSpc>
                <a:spcPct val="100000"/>
              </a:lnSpc>
              <a:spcBef>
                <a:spcPct val="0"/>
              </a:spcBef>
              <a:spcAft>
                <a:spcPct val="0"/>
              </a:spcAft>
              <a:buClrTx/>
              <a:buSzTx/>
              <a:buFontTx/>
              <a:buNone/>
              <a:tabLst/>
              <a:defRPr/>
            </a:pPr>
            <a:endParaRPr kumimoji="0" lang="en-US" altLang="en-US" sz="135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9" name="Rectangle 8"/>
          <p:cNvSpPr>
            <a:spLocks noChangeArrowheads="1"/>
          </p:cNvSpPr>
          <p:nvPr/>
        </p:nvSpPr>
        <p:spPr bwMode="auto">
          <a:xfrm>
            <a:off x="149225" y="4791076"/>
            <a:ext cx="8832850" cy="232172"/>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marL="0" marR="0" lvl="0" indent="0" algn="l"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Arial" charset="0"/>
              <a:ea typeface="+mn-ea"/>
              <a:cs typeface="Arial" panose="020B0604020202020204" pitchFamily="34" charset="0"/>
            </a:endParaRPr>
          </a:p>
        </p:txBody>
      </p:sp>
      <p:sp>
        <p:nvSpPr>
          <p:cNvPr id="8" name="Rectangle 7"/>
          <p:cNvSpPr>
            <a:spLocks noChangeArrowheads="1"/>
          </p:cNvSpPr>
          <p:nvPr/>
        </p:nvSpPr>
        <p:spPr bwMode="auto">
          <a:xfrm>
            <a:off x="152400" y="116681"/>
            <a:ext cx="8832850" cy="4910138"/>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marL="0" marR="0" lvl="0" indent="0" algn="l"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Arial" charset="0"/>
              <a:ea typeface="+mn-ea"/>
              <a:cs typeface="Arial" panose="020B0604020202020204" pitchFamily="34" charset="0"/>
            </a:endParaRPr>
          </a:p>
        </p:txBody>
      </p:sp>
      <p:sp>
        <p:nvSpPr>
          <p:cNvPr id="10" name="Straight Connector 9"/>
          <p:cNvSpPr>
            <a:spLocks noChangeShapeType="1"/>
          </p:cNvSpPr>
          <p:nvPr/>
        </p:nvSpPr>
        <p:spPr bwMode="auto">
          <a:xfrm>
            <a:off x="152400" y="957263"/>
            <a:ext cx="8832850"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marL="0" marR="0" lvl="0" indent="0" algn="l"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Arial" charset="0"/>
              <a:ea typeface="+mn-ea"/>
              <a:cs typeface="Arial" panose="020B0604020202020204" pitchFamily="34" charset="0"/>
            </a:endParaRPr>
          </a:p>
        </p:txBody>
      </p:sp>
      <p:sp>
        <p:nvSpPr>
          <p:cNvPr id="12" name="Oval 11"/>
          <p:cNvSpPr/>
          <p:nvPr/>
        </p:nvSpPr>
        <p:spPr>
          <a:xfrm>
            <a:off x="4267200" y="716756"/>
            <a:ext cx="609600" cy="4572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Georgia"/>
              <a:ea typeface="+mn-ea"/>
              <a:cs typeface="+mn-cs"/>
            </a:endParaRPr>
          </a:p>
        </p:txBody>
      </p:sp>
      <p:sp>
        <p:nvSpPr>
          <p:cNvPr id="15" name="Oval 14"/>
          <p:cNvSpPr/>
          <p:nvPr/>
        </p:nvSpPr>
        <p:spPr>
          <a:xfrm>
            <a:off x="4362450" y="788194"/>
            <a:ext cx="419100" cy="315516"/>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Georgia"/>
              <a:ea typeface="+mn-ea"/>
              <a:cs typeface="+mn-cs"/>
            </a:endParaRPr>
          </a:p>
        </p:txBody>
      </p:sp>
      <p:sp>
        <p:nvSpPr>
          <p:cNvPr id="23" name="Slide Number Placeholder 22"/>
          <p:cNvSpPr>
            <a:spLocks noGrp="1"/>
          </p:cNvSpPr>
          <p:nvPr>
            <p:ph type="sldNum" sz="quarter" idx="4"/>
          </p:nvPr>
        </p:nvSpPr>
        <p:spPr>
          <a:xfrm>
            <a:off x="4343400" y="779860"/>
            <a:ext cx="457200" cy="330994"/>
          </a:xfrm>
          <a:prstGeom prst="rect">
            <a:avLst/>
          </a:prstGeom>
        </p:spPr>
        <p:txBody>
          <a:bodyPr vert="horz" wrap="square" lIns="45720" tIns="45720" rIns="45720" bIns="45720" numCol="1" anchor="ctr" anchorCtr="0" compatLnSpc="1">
            <a:prstTxWarp prst="textNoShape">
              <a:avLst/>
            </a:prstTxWarp>
            <a:normAutofit/>
          </a:bodyPr>
          <a:lstStyle>
            <a:lvl1pPr algn="ctr">
              <a:defRPr sz="900">
                <a:solidFill>
                  <a:srgbClr val="7B9899"/>
                </a:solidFill>
              </a:defRPr>
            </a:lvl1pPr>
          </a:lstStyle>
          <a:p>
            <a:pPr defTabSz="685800" fontAlgn="base">
              <a:spcBef>
                <a:spcPct val="0"/>
              </a:spcBef>
              <a:spcAft>
                <a:spcPct val="0"/>
              </a:spcAft>
            </a:pPr>
            <a:r>
              <a:rPr lang="en-US" altLang="en-US">
                <a:latin typeface="Arial" panose="020B0604020202020204" pitchFamily="34" charset="0"/>
                <a:cs typeface="Arial" panose="020B0604020202020204" pitchFamily="34" charset="0"/>
              </a:rPr>
              <a:t>1-</a:t>
            </a:r>
            <a:fld id="{39E92D88-4A5A-4AE9-B322-546AF1BCCB1E}" type="slidenum">
              <a:rPr lang="en-US" altLang="en-US" smtClean="0">
                <a:latin typeface="Arial" panose="020B0604020202020204" pitchFamily="34" charset="0"/>
                <a:cs typeface="Arial" panose="020B0604020202020204" pitchFamily="34" charset="0"/>
              </a:rPr>
              <a:pPr defTabSz="685800" fontAlgn="base">
                <a:spcBef>
                  <a:spcPct val="0"/>
                </a:spcBef>
                <a:spcAft>
                  <a:spcPct val="0"/>
                </a:spcAft>
              </a:pPr>
              <a:t>‹#›</a:t>
            </a:fld>
            <a:endParaRPr lang="en-US" altLang="en-US">
              <a:latin typeface="Arial" panose="020B0604020202020204" pitchFamily="34" charset="0"/>
              <a:cs typeface="Arial" panose="020B0604020202020204" pitchFamily="34" charset="0"/>
            </a:endParaRPr>
          </a:p>
        </p:txBody>
      </p:sp>
      <p:sp>
        <p:nvSpPr>
          <p:cNvPr id="3084" name="Title Placeholder 21"/>
          <p:cNvSpPr>
            <a:spLocks noGrp="1"/>
          </p:cNvSpPr>
          <p:nvPr>
            <p:ph type="title"/>
          </p:nvPr>
        </p:nvSpPr>
        <p:spPr bwMode="auto">
          <a:xfrm>
            <a:off x="301625" y="171450"/>
            <a:ext cx="8534400" cy="569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3085" name="Text Placeholder 12"/>
          <p:cNvSpPr>
            <a:spLocks noGrp="1"/>
          </p:cNvSpPr>
          <p:nvPr>
            <p:ph type="body" idx="1"/>
          </p:nvPr>
        </p:nvSpPr>
        <p:spPr bwMode="auto">
          <a:xfrm>
            <a:off x="301625" y="1143000"/>
            <a:ext cx="8534400" cy="3449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0" name="Footer Placeholder 16"/>
          <p:cNvSpPr txBox="1">
            <a:spLocks/>
          </p:cNvSpPr>
          <p:nvPr/>
        </p:nvSpPr>
        <p:spPr>
          <a:xfrm>
            <a:off x="163513" y="4824413"/>
            <a:ext cx="8775700" cy="184547"/>
          </a:xfrm>
          <a:prstGeom prst="rect">
            <a:avLst/>
          </a:prstGeom>
        </p:spPr>
        <p:txBody>
          <a:bodyPr/>
          <a:lstStyle>
            <a:lvl1pPr>
              <a:defRPr sz="1200"/>
            </a:lvl1pPr>
          </a:lstStyle>
          <a:p>
            <a:pPr marL="0" marR="0" lvl="0" indent="0" algn="l" defTabSz="685800" rtl="0" eaLnBrk="1" fontAlgn="base" latinLnBrk="0" hangingPunct="1">
              <a:lnSpc>
                <a:spcPct val="100000"/>
              </a:lnSpc>
              <a:spcBef>
                <a:spcPct val="0"/>
              </a:spcBef>
              <a:spcAft>
                <a:spcPct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Georgia"/>
                <a:ea typeface="+mn-ea"/>
                <a:cs typeface="Arial" panose="020B0604020202020204" pitchFamily="34" charset="0"/>
              </a:rPr>
              <a:t>IS Today (Valacich &amp; Schneider) 5/e      Copyright © 2012 Pearson Education, Inc. Published as Prentice Hall	                </a:t>
            </a:r>
            <a:fld id="{C699CB88-5E1A-4FAC-892A-60949ACB1F6F}" type="datetimeFigureOut">
              <a:rPr kumimoji="0" lang="en-US" sz="900" b="0" i="0" u="none" strike="noStrike" kern="1200" cap="none" spc="0" normalizeH="0" baseline="0" noProof="0" smtClean="0">
                <a:ln>
                  <a:noFill/>
                </a:ln>
                <a:solidFill>
                  <a:prstClr val="black"/>
                </a:solidFill>
                <a:effectLst/>
                <a:uLnTx/>
                <a:uFillTx/>
                <a:latin typeface="Georgia"/>
                <a:ea typeface="+mn-ea"/>
                <a:cs typeface="Arial" panose="020B0604020202020204" pitchFamily="34" charset="0"/>
              </a:rPr>
              <a:pPr marL="0" marR="0" lvl="0" indent="0" algn="l" defTabSz="685800" rtl="0" eaLnBrk="1" fontAlgn="base" latinLnBrk="0" hangingPunct="1">
                <a:lnSpc>
                  <a:spcPct val="100000"/>
                </a:lnSpc>
                <a:spcBef>
                  <a:spcPct val="0"/>
                </a:spcBef>
                <a:spcAft>
                  <a:spcPct val="0"/>
                </a:spcAft>
                <a:buClrTx/>
                <a:buSzTx/>
                <a:buFontTx/>
                <a:buNone/>
                <a:tabLst/>
                <a:defRPr/>
              </a:pPr>
              <a:t>9/10/2020</a:t>
            </a:fld>
            <a:endParaRPr kumimoji="0" lang="en-US" sz="900" b="0" i="0" u="none" strike="noStrike" kern="1200" cap="none" spc="0" normalizeH="0" baseline="0" noProof="0" dirty="0">
              <a:ln>
                <a:noFill/>
              </a:ln>
              <a:solidFill>
                <a:prstClr val="black"/>
              </a:solidFill>
              <a:effectLst/>
              <a:uLnTx/>
              <a:uFillTx/>
              <a:latin typeface="Georgia"/>
              <a:ea typeface="+mn-ea"/>
              <a:cs typeface="Arial" panose="020B0604020202020204" pitchFamily="34" charset="0"/>
            </a:endParaRPr>
          </a:p>
        </p:txBody>
      </p:sp>
    </p:spTree>
    <p:extLst>
      <p:ext uri="{BB962C8B-B14F-4D97-AF65-F5344CB8AC3E}">
        <p14:creationId xmlns:p14="http://schemas.microsoft.com/office/powerpoint/2010/main" val="1232364370"/>
      </p:ext>
    </p:extLst>
  </p:cSld>
  <p:clrMap bg1="lt1" tx1="dk1" bg2="lt2" tx2="dk2" accent1="accent1" accent2="accent2" accent3="accent3" accent4="accent4" accent5="accent5" accent6="accent6" hlink="hlink" folHlink="folHlink"/>
  <p:sldLayoutIdLst>
    <p:sldLayoutId id="2147493469" r:id="rId1"/>
    <p:sldLayoutId id="2147493470" r:id="rId2"/>
    <p:sldLayoutId id="2147493471" r:id="rId3"/>
    <p:sldLayoutId id="2147493472" r:id="rId4"/>
    <p:sldLayoutId id="2147493473" r:id="rId5"/>
    <p:sldLayoutId id="2147493474" r:id="rId6"/>
    <p:sldLayoutId id="2147493475" r:id="rId7"/>
    <p:sldLayoutId id="2147493476" r:id="rId8"/>
    <p:sldLayoutId id="2147493477" r:id="rId9"/>
    <p:sldLayoutId id="2147493478" r:id="rId10"/>
    <p:sldLayoutId id="2147493510" r:id="rId11"/>
    <p:sldLayoutId id="2147493460" r:id="rId12"/>
    <p:sldLayoutId id="2147493464" r:id="rId13"/>
  </p:sldLayoutIdLst>
  <p:hf hdr="0" ftr="0" dt="0"/>
  <p:txStyles>
    <p:titleStyle>
      <a:lvl1pPr algn="ctr" rtl="0" eaLnBrk="0" fontAlgn="base" hangingPunct="0">
        <a:spcBef>
          <a:spcPct val="0"/>
        </a:spcBef>
        <a:spcAft>
          <a:spcPct val="0"/>
        </a:spcAft>
        <a:defRPr sz="2475" kern="1200">
          <a:solidFill>
            <a:srgbClr val="4B5064"/>
          </a:solidFill>
          <a:latin typeface="+mj-lt"/>
          <a:ea typeface="+mj-ea"/>
          <a:cs typeface="+mj-cs"/>
        </a:defRPr>
      </a:lvl1pPr>
      <a:lvl2pPr algn="ctr" rtl="0" eaLnBrk="0" fontAlgn="base" hangingPunct="0">
        <a:spcBef>
          <a:spcPct val="0"/>
        </a:spcBef>
        <a:spcAft>
          <a:spcPct val="0"/>
        </a:spcAft>
        <a:defRPr sz="2475">
          <a:solidFill>
            <a:srgbClr val="4B5064"/>
          </a:solidFill>
          <a:latin typeface="Georgia" pitchFamily="18" charset="0"/>
        </a:defRPr>
      </a:lvl2pPr>
      <a:lvl3pPr algn="ctr" rtl="0" eaLnBrk="0" fontAlgn="base" hangingPunct="0">
        <a:spcBef>
          <a:spcPct val="0"/>
        </a:spcBef>
        <a:spcAft>
          <a:spcPct val="0"/>
        </a:spcAft>
        <a:defRPr sz="2475">
          <a:solidFill>
            <a:srgbClr val="4B5064"/>
          </a:solidFill>
          <a:latin typeface="Georgia" pitchFamily="18" charset="0"/>
        </a:defRPr>
      </a:lvl3pPr>
      <a:lvl4pPr algn="ctr" rtl="0" eaLnBrk="0" fontAlgn="base" hangingPunct="0">
        <a:spcBef>
          <a:spcPct val="0"/>
        </a:spcBef>
        <a:spcAft>
          <a:spcPct val="0"/>
        </a:spcAft>
        <a:defRPr sz="2475">
          <a:solidFill>
            <a:srgbClr val="4B5064"/>
          </a:solidFill>
          <a:latin typeface="Georgia" pitchFamily="18" charset="0"/>
        </a:defRPr>
      </a:lvl4pPr>
      <a:lvl5pPr algn="ctr" rtl="0" eaLnBrk="0" fontAlgn="base" hangingPunct="0">
        <a:spcBef>
          <a:spcPct val="0"/>
        </a:spcBef>
        <a:spcAft>
          <a:spcPct val="0"/>
        </a:spcAft>
        <a:defRPr sz="2475">
          <a:solidFill>
            <a:srgbClr val="4B5064"/>
          </a:solidFill>
          <a:latin typeface="Georgia" pitchFamily="18" charset="0"/>
        </a:defRPr>
      </a:lvl5pPr>
      <a:lvl6pPr marL="342900" algn="ctr" rtl="0" fontAlgn="base">
        <a:spcBef>
          <a:spcPct val="0"/>
        </a:spcBef>
        <a:spcAft>
          <a:spcPct val="0"/>
        </a:spcAft>
        <a:defRPr sz="2475">
          <a:solidFill>
            <a:srgbClr val="4B5064"/>
          </a:solidFill>
          <a:latin typeface="Georgia" pitchFamily="18" charset="0"/>
        </a:defRPr>
      </a:lvl6pPr>
      <a:lvl7pPr marL="685800" algn="ctr" rtl="0" fontAlgn="base">
        <a:spcBef>
          <a:spcPct val="0"/>
        </a:spcBef>
        <a:spcAft>
          <a:spcPct val="0"/>
        </a:spcAft>
        <a:defRPr sz="2475">
          <a:solidFill>
            <a:srgbClr val="4B5064"/>
          </a:solidFill>
          <a:latin typeface="Georgia" pitchFamily="18" charset="0"/>
        </a:defRPr>
      </a:lvl7pPr>
      <a:lvl8pPr marL="1028700" algn="ctr" rtl="0" fontAlgn="base">
        <a:spcBef>
          <a:spcPct val="0"/>
        </a:spcBef>
        <a:spcAft>
          <a:spcPct val="0"/>
        </a:spcAft>
        <a:defRPr sz="2475">
          <a:solidFill>
            <a:srgbClr val="4B5064"/>
          </a:solidFill>
          <a:latin typeface="Georgia" pitchFamily="18" charset="0"/>
        </a:defRPr>
      </a:lvl8pPr>
      <a:lvl9pPr marL="1371600" algn="ctr" rtl="0" fontAlgn="base">
        <a:spcBef>
          <a:spcPct val="0"/>
        </a:spcBef>
        <a:spcAft>
          <a:spcPct val="0"/>
        </a:spcAft>
        <a:defRPr sz="2475">
          <a:solidFill>
            <a:srgbClr val="4B5064"/>
          </a:solidFill>
          <a:latin typeface="Georgia" pitchFamily="18" charset="0"/>
        </a:defRPr>
      </a:lvl9pPr>
    </p:titleStyle>
    <p:bodyStyle>
      <a:lvl1pPr marL="204788" indent="-204788" algn="l" rtl="0" eaLnBrk="0" fontAlgn="base" hangingPunct="0">
        <a:spcBef>
          <a:spcPct val="20000"/>
        </a:spcBef>
        <a:spcAft>
          <a:spcPct val="0"/>
        </a:spcAft>
        <a:buClr>
          <a:schemeClr val="accent1"/>
        </a:buClr>
        <a:buSzPct val="85000"/>
        <a:buFont typeface="Wingdings 2" panose="05020102010507070707" pitchFamily="18" charset="2"/>
        <a:buChar char=""/>
        <a:defRPr sz="2025" kern="1200">
          <a:solidFill>
            <a:schemeClr val="tx1"/>
          </a:solidFill>
          <a:latin typeface="+mn-lt"/>
          <a:ea typeface="+mn-ea"/>
          <a:cs typeface="+mn-cs"/>
        </a:defRPr>
      </a:lvl1pPr>
      <a:lvl2pPr marL="410766" indent="-204788" algn="l" rtl="0" eaLnBrk="0" fontAlgn="base" hangingPunct="0">
        <a:spcBef>
          <a:spcPct val="20000"/>
        </a:spcBef>
        <a:spcAft>
          <a:spcPct val="0"/>
        </a:spcAft>
        <a:buClr>
          <a:schemeClr val="accent2"/>
        </a:buClr>
        <a:buSzPct val="70000"/>
        <a:buFont typeface="Wingdings" panose="05000000000000000000" pitchFamily="2" charset="2"/>
        <a:buChar char=""/>
        <a:defRPr sz="1650" kern="1200">
          <a:solidFill>
            <a:schemeClr val="tx1"/>
          </a:solidFill>
          <a:latin typeface="+mn-lt"/>
          <a:ea typeface="+mn-ea"/>
          <a:cs typeface="+mn-cs"/>
        </a:defRPr>
      </a:lvl2pPr>
      <a:lvl3pPr marL="616744" indent="-171450" algn="l" rtl="0" eaLnBrk="0" fontAlgn="base" hangingPunct="0">
        <a:spcBef>
          <a:spcPct val="20000"/>
        </a:spcBef>
        <a:spcAft>
          <a:spcPct val="0"/>
        </a:spcAft>
        <a:buClr>
          <a:srgbClr val="8CADAE"/>
        </a:buClr>
        <a:buSzPct val="75000"/>
        <a:buFont typeface="Wingdings 2" panose="05020102010507070707" pitchFamily="18" charset="2"/>
        <a:buChar char=""/>
        <a:defRPr sz="1500" kern="1200">
          <a:solidFill>
            <a:schemeClr val="tx1"/>
          </a:solidFill>
          <a:latin typeface="+mn-lt"/>
          <a:ea typeface="+mn-ea"/>
          <a:cs typeface="+mn-cs"/>
        </a:defRPr>
      </a:lvl3pPr>
      <a:lvl4pPr marL="822722" indent="-171450" algn="l" rtl="0" eaLnBrk="0" fontAlgn="base" hangingPunct="0">
        <a:spcBef>
          <a:spcPct val="20000"/>
        </a:spcBef>
        <a:spcAft>
          <a:spcPct val="0"/>
        </a:spcAft>
        <a:buClr>
          <a:srgbClr val="8C7B70"/>
        </a:buClr>
        <a:buSzPct val="70000"/>
        <a:buFont typeface="Wingdings" panose="05000000000000000000" pitchFamily="2" charset="2"/>
        <a:buChar char=""/>
        <a:defRPr sz="1500" kern="1200">
          <a:solidFill>
            <a:schemeClr val="tx1"/>
          </a:solidFill>
          <a:latin typeface="+mn-lt"/>
          <a:ea typeface="+mn-ea"/>
          <a:cs typeface="+mn-cs"/>
        </a:defRPr>
      </a:lvl4pPr>
      <a:lvl5pPr marL="1028700" indent="-171450" algn="l" rtl="0" eaLnBrk="0" fontAlgn="base" hangingPunct="0">
        <a:spcBef>
          <a:spcPct val="20000"/>
        </a:spcBef>
        <a:spcAft>
          <a:spcPct val="0"/>
        </a:spcAft>
        <a:buClr>
          <a:srgbClr val="8FB08C"/>
        </a:buClr>
        <a:buChar char="•"/>
        <a:defRPr kern="1200">
          <a:solidFill>
            <a:schemeClr val="tx1"/>
          </a:solidFill>
          <a:latin typeface="+mn-lt"/>
          <a:ea typeface="+mn-ea"/>
          <a:cs typeface="+mn-cs"/>
        </a:defRPr>
      </a:lvl5pPr>
      <a:lvl6pPr marL="1234440" indent="-137160" algn="l" rtl="0" eaLnBrk="1" latinLnBrk="0" hangingPunct="1">
        <a:spcBef>
          <a:spcPct val="20000"/>
        </a:spcBef>
        <a:buClr>
          <a:schemeClr val="accent6"/>
        </a:buClr>
        <a:buSzPct val="80000"/>
        <a:buFont typeface="Wingdings 2"/>
        <a:buChar char=""/>
        <a:defRPr kumimoji="0" sz="1350" kern="1200">
          <a:solidFill>
            <a:schemeClr val="tx1"/>
          </a:solidFill>
          <a:latin typeface="+mn-lt"/>
          <a:ea typeface="+mn-ea"/>
          <a:cs typeface="+mn-cs"/>
        </a:defRPr>
      </a:lvl6pPr>
      <a:lvl7pPr marL="1440180" indent="-137160" algn="l" rtl="0" eaLnBrk="1" latinLnBrk="0" hangingPunct="1">
        <a:spcBef>
          <a:spcPct val="20000"/>
        </a:spcBef>
        <a:buClr>
          <a:schemeClr val="accent1">
            <a:shade val="75000"/>
          </a:schemeClr>
        </a:buClr>
        <a:buSzPct val="90000"/>
        <a:buChar char="•"/>
        <a:defRPr kumimoji="0" sz="1200" kern="1200" baseline="0">
          <a:solidFill>
            <a:schemeClr val="tx1"/>
          </a:solidFill>
          <a:latin typeface="+mn-lt"/>
          <a:ea typeface="+mn-ea"/>
          <a:cs typeface="+mn-cs"/>
        </a:defRPr>
      </a:lvl7pPr>
      <a:lvl8pPr marL="1577340" indent="-137160" algn="l" rtl="0" eaLnBrk="1" latinLnBrk="0" hangingPunct="1">
        <a:spcBef>
          <a:spcPct val="20000"/>
        </a:spcBef>
        <a:buClr>
          <a:schemeClr val="accent4">
            <a:shade val="75000"/>
          </a:schemeClr>
        </a:buClr>
        <a:buChar char="•"/>
        <a:defRPr kumimoji="0" sz="1200" kern="1200">
          <a:solidFill>
            <a:schemeClr val="tx1"/>
          </a:solidFill>
          <a:latin typeface="+mn-lt"/>
          <a:ea typeface="+mn-ea"/>
          <a:cs typeface="+mn-cs"/>
        </a:defRPr>
      </a:lvl8pPr>
      <a:lvl9pPr marL="1783080" indent="-137160" algn="l" rtl="0" eaLnBrk="1" latinLnBrk="0" hangingPunct="1">
        <a:spcBef>
          <a:spcPct val="20000"/>
        </a:spcBef>
        <a:buClr>
          <a:schemeClr val="accent2">
            <a:shade val="75000"/>
          </a:schemeClr>
        </a:buClr>
        <a:buSzPct val="90000"/>
        <a:buChar char="•"/>
        <a:defRPr kumimoji="0" sz="105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342900" algn="l" rtl="0" eaLnBrk="1" latinLnBrk="0" hangingPunct="1">
        <a:defRPr kumimoji="0" kern="1200">
          <a:solidFill>
            <a:schemeClr val="tx1"/>
          </a:solidFill>
          <a:latin typeface="+mn-lt"/>
          <a:ea typeface="+mn-ea"/>
          <a:cs typeface="+mn-cs"/>
        </a:defRPr>
      </a:lvl2pPr>
      <a:lvl3pPr marL="685800" algn="l" rtl="0" eaLnBrk="1" latinLnBrk="0" hangingPunct="1">
        <a:defRPr kumimoji="0" kern="1200">
          <a:solidFill>
            <a:schemeClr val="tx1"/>
          </a:solidFill>
          <a:latin typeface="+mn-lt"/>
          <a:ea typeface="+mn-ea"/>
          <a:cs typeface="+mn-cs"/>
        </a:defRPr>
      </a:lvl3pPr>
      <a:lvl4pPr marL="1028700" algn="l" rtl="0" eaLnBrk="1" latinLnBrk="0" hangingPunct="1">
        <a:defRPr kumimoji="0" kern="1200">
          <a:solidFill>
            <a:schemeClr val="tx1"/>
          </a:solidFill>
          <a:latin typeface="+mn-lt"/>
          <a:ea typeface="+mn-ea"/>
          <a:cs typeface="+mn-cs"/>
        </a:defRPr>
      </a:lvl4pPr>
      <a:lvl5pPr marL="1371600" algn="l" rtl="0" eaLnBrk="1" latinLnBrk="0" hangingPunct="1">
        <a:defRPr kumimoji="0" kern="1200">
          <a:solidFill>
            <a:schemeClr val="tx1"/>
          </a:solidFill>
          <a:latin typeface="+mn-lt"/>
          <a:ea typeface="+mn-ea"/>
          <a:cs typeface="+mn-cs"/>
        </a:defRPr>
      </a:lvl5pPr>
      <a:lvl6pPr marL="1714500" algn="l" rtl="0" eaLnBrk="1" latinLnBrk="0" hangingPunct="1">
        <a:defRPr kumimoji="0" kern="1200">
          <a:solidFill>
            <a:schemeClr val="tx1"/>
          </a:solidFill>
          <a:latin typeface="+mn-lt"/>
          <a:ea typeface="+mn-ea"/>
          <a:cs typeface="+mn-cs"/>
        </a:defRPr>
      </a:lvl6pPr>
      <a:lvl7pPr marL="2057400" algn="l" rtl="0" eaLnBrk="1" latinLnBrk="0" hangingPunct="1">
        <a:defRPr kumimoji="0" kern="1200">
          <a:solidFill>
            <a:schemeClr val="tx1"/>
          </a:solidFill>
          <a:latin typeface="+mn-lt"/>
          <a:ea typeface="+mn-ea"/>
          <a:cs typeface="+mn-cs"/>
        </a:defRPr>
      </a:lvl7pPr>
      <a:lvl8pPr marL="2400300" algn="l" rtl="0" eaLnBrk="1" latinLnBrk="0" hangingPunct="1">
        <a:defRPr kumimoji="0" kern="1200">
          <a:solidFill>
            <a:schemeClr val="tx1"/>
          </a:solidFill>
          <a:latin typeface="+mn-lt"/>
          <a:ea typeface="+mn-ea"/>
          <a:cs typeface="+mn-cs"/>
        </a:defRPr>
      </a:lvl8pPr>
      <a:lvl9pPr marL="27432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s://www.youtube.com/watch?v=Nj-hdQMa3uA"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2.wmf"/><Relationship Id="rId4" Type="http://schemas.openxmlformats.org/officeDocument/2006/relationships/image" Target="../media/image11.w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www.youtube.com/watch?v=LmOKwjgYcG4&amp;list=PLpTKCOx0LlcsdZRaKuWPbpOPn0n0e1RFk&amp;index=8"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mailto:greenj31@mcmaster.ca"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hyperlink" Target="https://www.youtube.com/watch?v=48KPOF96gzo" TargetMode="External"/><Relationship Id="rId4" Type="http://schemas.openxmlformats.org/officeDocument/2006/relationships/image" Target="../media/image1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hyperlink" Target="mailto:francest@mcmaster.ca"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6.xml"/><Relationship Id="rId4" Type="http://schemas.openxmlformats.org/officeDocument/2006/relationships/image" Target="../media/image16.jpe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hyperlink" Target="https://www.brightwork.com/blog/communication-styles-define-project-succes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jpeg"/></Relationships>
</file>

<file path=ppt/slides/_rels/slide6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hyperlink" Target="https://www.youtube.com/watch?v=bcg53bRktCg&amp;list=PL2tiAkWsqz-IkeZHmA_UQ72YEgAG93v8z&amp;index=12" TargetMode="Externa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F8B1E-59D0-4545-9835-D14F389CBBFF}"/>
              </a:ext>
            </a:extLst>
          </p:cNvPr>
          <p:cNvSpPr>
            <a:spLocks noGrp="1"/>
          </p:cNvSpPr>
          <p:nvPr>
            <p:ph type="ctrTitle"/>
          </p:nvPr>
        </p:nvSpPr>
        <p:spPr/>
        <p:txBody>
          <a:bodyPr/>
          <a:lstStyle/>
          <a:p>
            <a:r>
              <a:rPr lang="en-CA" dirty="0"/>
              <a:t>DAT 205</a:t>
            </a:r>
          </a:p>
        </p:txBody>
      </p:sp>
      <p:sp>
        <p:nvSpPr>
          <p:cNvPr id="3" name="Subtitle 2">
            <a:extLst>
              <a:ext uri="{FF2B5EF4-FFF2-40B4-BE49-F238E27FC236}">
                <a16:creationId xmlns:a16="http://schemas.microsoft.com/office/drawing/2014/main" id="{89293C54-0ECA-48E6-BB81-F2C859431EB5}"/>
              </a:ext>
            </a:extLst>
          </p:cNvPr>
          <p:cNvSpPr>
            <a:spLocks noGrp="1"/>
          </p:cNvSpPr>
          <p:nvPr>
            <p:ph type="subTitle" idx="1"/>
          </p:nvPr>
        </p:nvSpPr>
        <p:spPr/>
        <p:txBody>
          <a:bodyPr/>
          <a:lstStyle/>
          <a:p>
            <a:r>
              <a:rPr lang="en-CA" dirty="0" err="1"/>
              <a:t>FAll</a:t>
            </a:r>
            <a:r>
              <a:rPr lang="en-CA" dirty="0"/>
              <a:t> 2020</a:t>
            </a:r>
          </a:p>
          <a:p>
            <a:r>
              <a:rPr lang="en-CA" dirty="0"/>
              <a:t>Course Introduction and Notes</a:t>
            </a:r>
          </a:p>
        </p:txBody>
      </p:sp>
      <p:sp>
        <p:nvSpPr>
          <p:cNvPr id="4" name="Slide Number Placeholder 3">
            <a:extLst>
              <a:ext uri="{FF2B5EF4-FFF2-40B4-BE49-F238E27FC236}">
                <a16:creationId xmlns:a16="http://schemas.microsoft.com/office/drawing/2014/main" id="{4FFB4C49-6232-409E-BEB6-484EA095A2BE}"/>
              </a:ext>
            </a:extLst>
          </p:cNvPr>
          <p:cNvSpPr>
            <a:spLocks noGrp="1"/>
          </p:cNvSpPr>
          <p:nvPr>
            <p:ph type="sldNum" sz="quarter" idx="10"/>
          </p:nvPr>
        </p:nvSpPr>
        <p:spPr/>
        <p:txBody>
          <a:bodyPr/>
          <a:lstStyle/>
          <a:p>
            <a:pPr defTabSz="685800" fontAlgn="base">
              <a:spcBef>
                <a:spcPct val="0"/>
              </a:spcBef>
              <a:spcAft>
                <a:spcPct val="0"/>
              </a:spcAft>
            </a:pPr>
            <a:r>
              <a:rPr lang="en-US" altLang="en-US">
                <a:latin typeface="Arial" panose="020B0604020202020204" pitchFamily="34" charset="0"/>
                <a:cs typeface="Arial" panose="020B0604020202020204" pitchFamily="34" charset="0"/>
              </a:rPr>
              <a:t>1-</a:t>
            </a:r>
            <a:fld id="{E9006DA3-86E7-4C7F-8B89-FAB149B13726}" type="slidenum">
              <a:rPr lang="en-US" altLang="en-US" smtClean="0">
                <a:latin typeface="Arial" panose="020B0604020202020204" pitchFamily="34" charset="0"/>
                <a:cs typeface="Arial" panose="020B0604020202020204" pitchFamily="34" charset="0"/>
              </a:rPr>
              <a:pPr defTabSz="685800" fontAlgn="base">
                <a:spcBef>
                  <a:spcPct val="0"/>
                </a:spcBef>
                <a:spcAft>
                  <a:spcPct val="0"/>
                </a:spcAft>
              </a:pPr>
              <a:t>1</a:t>
            </a:fld>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1087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D13ED-DD67-4A7D-849A-F5276288F572}"/>
              </a:ext>
            </a:extLst>
          </p:cNvPr>
          <p:cNvSpPr>
            <a:spLocks noGrp="1"/>
          </p:cNvSpPr>
          <p:nvPr>
            <p:ph type="title"/>
          </p:nvPr>
        </p:nvSpPr>
        <p:spPr>
          <a:xfrm>
            <a:off x="1673352" y="209169"/>
            <a:ext cx="5797296" cy="891540"/>
          </a:xfrm>
        </p:spPr>
        <p:txBody>
          <a:bodyPr>
            <a:normAutofit/>
          </a:bodyPr>
          <a:lstStyle/>
          <a:p>
            <a:r>
              <a:rPr lang="en-CA" b="1" dirty="0"/>
              <a:t>Supplemental Learning Outcomes</a:t>
            </a:r>
            <a:br>
              <a:rPr lang="en-CA" b="1" dirty="0"/>
            </a:br>
            <a:endParaRPr lang="en-CA" dirty="0"/>
          </a:p>
        </p:txBody>
      </p:sp>
      <p:sp>
        <p:nvSpPr>
          <p:cNvPr id="3" name="Content Placeholder 2">
            <a:extLst>
              <a:ext uri="{FF2B5EF4-FFF2-40B4-BE49-F238E27FC236}">
                <a16:creationId xmlns:a16="http://schemas.microsoft.com/office/drawing/2014/main" id="{8CA9632A-9D48-4235-9E5B-94EFEF3ADF15}"/>
              </a:ext>
            </a:extLst>
          </p:cNvPr>
          <p:cNvSpPr>
            <a:spLocks noGrp="1"/>
          </p:cNvSpPr>
          <p:nvPr>
            <p:ph idx="1"/>
          </p:nvPr>
        </p:nvSpPr>
        <p:spPr>
          <a:xfrm>
            <a:off x="956930" y="1275908"/>
            <a:ext cx="7623544" cy="3349256"/>
          </a:xfrm>
        </p:spPr>
        <p:txBody>
          <a:bodyPr>
            <a:normAutofit fontScale="85000" lnSpcReduction="10000"/>
          </a:bodyPr>
          <a:lstStyle/>
          <a:p>
            <a:pPr marL="0" indent="0">
              <a:buNone/>
            </a:pPr>
            <a:r>
              <a:rPr lang="en-CA" dirty="0"/>
              <a:t>Upon completing this course you should be able to explain and apply the above concepts in addition to:</a:t>
            </a:r>
          </a:p>
          <a:p>
            <a:pPr lvl="0"/>
            <a:r>
              <a:rPr lang="en-CA" dirty="0"/>
              <a:t>Describe data and information, and their interrelationships;</a:t>
            </a:r>
          </a:p>
          <a:p>
            <a:pPr lvl="0"/>
            <a:r>
              <a:rPr lang="en-CA" dirty="0"/>
              <a:t>Apply the concepts of quantitative business models and some of the key issues in business model development;</a:t>
            </a:r>
          </a:p>
          <a:p>
            <a:pPr lvl="0"/>
            <a:r>
              <a:rPr lang="en-CA" dirty="0"/>
              <a:t>Search and utilize different database systems and date sources;</a:t>
            </a:r>
          </a:p>
          <a:p>
            <a:pPr lvl="0"/>
            <a:r>
              <a:rPr lang="en-CA" dirty="0"/>
              <a:t>Apply methodologies, tools and software used for developing and solving quantitative business models;</a:t>
            </a:r>
          </a:p>
          <a:p>
            <a:pPr lvl="0"/>
            <a:r>
              <a:rPr lang="en-CA" dirty="0"/>
              <a:t>Develop an understanding of the roles of information systems in business;</a:t>
            </a:r>
          </a:p>
          <a:p>
            <a:pPr lvl="0"/>
            <a:r>
              <a:rPr lang="en-CA" dirty="0"/>
              <a:t>Become aware of new technologies being used for business processes through information systems;</a:t>
            </a:r>
          </a:p>
          <a:p>
            <a:pPr lvl="0"/>
            <a:r>
              <a:rPr lang="en-CA" dirty="0"/>
              <a:t>Recognize cultural, legal, security, and ethical issues in the information age. </a:t>
            </a:r>
          </a:p>
          <a:p>
            <a:endParaRPr lang="en-CA" dirty="0"/>
          </a:p>
        </p:txBody>
      </p:sp>
      <p:sp>
        <p:nvSpPr>
          <p:cNvPr id="4" name="Slide Number Placeholder 3">
            <a:extLst>
              <a:ext uri="{FF2B5EF4-FFF2-40B4-BE49-F238E27FC236}">
                <a16:creationId xmlns:a16="http://schemas.microsoft.com/office/drawing/2014/main" id="{E6A6A4D1-B0F4-4DA3-BDA0-7A50035995A7}"/>
              </a:ext>
            </a:extLst>
          </p:cNvPr>
          <p:cNvSpPr>
            <a:spLocks noGrp="1"/>
          </p:cNvSpPr>
          <p:nvPr>
            <p:ph type="sldNum" sz="quarter" idx="10"/>
          </p:nvPr>
        </p:nvSpPr>
        <p:spPr/>
        <p:txBody>
          <a:bodyPr/>
          <a:lstStyle/>
          <a:p>
            <a:pPr defTabSz="685800" fontAlgn="base">
              <a:spcBef>
                <a:spcPct val="0"/>
              </a:spcBef>
              <a:spcAft>
                <a:spcPct val="0"/>
              </a:spcAft>
            </a:pPr>
            <a:r>
              <a:rPr lang="en-US" altLang="en-US">
                <a:latin typeface="Arial" panose="020B0604020202020204" pitchFamily="34" charset="0"/>
                <a:cs typeface="Arial" panose="020B0604020202020204" pitchFamily="34" charset="0"/>
              </a:rPr>
              <a:t>1-</a:t>
            </a:r>
            <a:fld id="{1F60FD4C-2463-42CC-A036-9AC50A73E971}" type="slidenum">
              <a:rPr lang="en-US" altLang="en-US" smtClean="0">
                <a:latin typeface="Arial" panose="020B0604020202020204" pitchFamily="34" charset="0"/>
                <a:cs typeface="Arial" panose="020B0604020202020204" pitchFamily="34" charset="0"/>
              </a:rPr>
              <a:pPr defTabSz="685800" fontAlgn="base">
                <a:spcBef>
                  <a:spcPct val="0"/>
                </a:spcBef>
                <a:spcAft>
                  <a:spcPct val="0"/>
                </a:spcAft>
              </a:pPr>
              <a:t>10</a:t>
            </a:fld>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06194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69459-83D0-43D7-A5AD-E69AD5232102}"/>
              </a:ext>
            </a:extLst>
          </p:cNvPr>
          <p:cNvSpPr>
            <a:spLocks noGrp="1"/>
          </p:cNvSpPr>
          <p:nvPr>
            <p:ph type="title"/>
          </p:nvPr>
        </p:nvSpPr>
        <p:spPr>
          <a:xfrm>
            <a:off x="1711786" y="134159"/>
            <a:ext cx="5720429" cy="937403"/>
          </a:xfrm>
        </p:spPr>
        <p:txBody>
          <a:bodyPr/>
          <a:lstStyle/>
          <a:p>
            <a:r>
              <a:rPr lang="en-CA" b="1" dirty="0"/>
              <a:t>Readings and Assignments</a:t>
            </a:r>
            <a:br>
              <a:rPr lang="en-CA" b="1" dirty="0"/>
            </a:br>
            <a:endParaRPr lang="en-CA" dirty="0"/>
          </a:p>
        </p:txBody>
      </p:sp>
      <p:sp>
        <p:nvSpPr>
          <p:cNvPr id="3" name="Content Placeholder 2">
            <a:extLst>
              <a:ext uri="{FF2B5EF4-FFF2-40B4-BE49-F238E27FC236}">
                <a16:creationId xmlns:a16="http://schemas.microsoft.com/office/drawing/2014/main" id="{1E72055E-5893-4EEA-8216-E6052005BD1C}"/>
              </a:ext>
            </a:extLst>
          </p:cNvPr>
          <p:cNvSpPr>
            <a:spLocks noGrp="1"/>
          </p:cNvSpPr>
          <p:nvPr>
            <p:ph idx="1"/>
          </p:nvPr>
        </p:nvSpPr>
        <p:spPr>
          <a:xfrm>
            <a:off x="659219" y="1353477"/>
            <a:ext cx="7644809" cy="3311392"/>
          </a:xfrm>
        </p:spPr>
        <p:txBody>
          <a:bodyPr>
            <a:normAutofit lnSpcReduction="10000"/>
          </a:bodyPr>
          <a:lstStyle/>
          <a:p>
            <a:pPr marL="0" indent="0">
              <a:buNone/>
            </a:pPr>
            <a:r>
              <a:rPr lang="en-CA" sz="1950" b="1" dirty="0"/>
              <a:t>Required Readings</a:t>
            </a:r>
          </a:p>
          <a:p>
            <a:pPr lvl="1"/>
            <a:r>
              <a:rPr lang="en-CA" b="1" dirty="0"/>
              <a:t>Textbook:</a:t>
            </a:r>
            <a:r>
              <a:rPr lang="en-CA" dirty="0"/>
              <a:t> N/A</a:t>
            </a:r>
          </a:p>
          <a:p>
            <a:pPr lvl="1"/>
            <a:r>
              <a:rPr lang="en-CA" b="1" dirty="0"/>
              <a:t>Class Slides</a:t>
            </a:r>
            <a:r>
              <a:rPr lang="en-CA" dirty="0"/>
              <a:t>: Slides and lecture notes on relevant topics will be available online. </a:t>
            </a:r>
          </a:p>
          <a:p>
            <a:pPr marL="0" indent="0">
              <a:buNone/>
            </a:pPr>
            <a:r>
              <a:rPr lang="en-CA" sz="1950" b="1" dirty="0"/>
              <a:t>Supplemental</a:t>
            </a:r>
          </a:p>
          <a:p>
            <a:r>
              <a:rPr lang="en-CA" sz="1950" dirty="0"/>
              <a:t>Provided Online &amp; In class</a:t>
            </a:r>
          </a:p>
          <a:p>
            <a:pPr marL="0" indent="0">
              <a:buNone/>
            </a:pPr>
            <a:r>
              <a:rPr lang="en-CA" sz="1950" b="1" dirty="0"/>
              <a:t>Assignments</a:t>
            </a:r>
          </a:p>
          <a:p>
            <a:r>
              <a:rPr lang="en-CA" sz="1650" dirty="0"/>
              <a:t>Specific assignment/task outlines will be provided to students to complete and to submit for each week.  </a:t>
            </a:r>
          </a:p>
          <a:p>
            <a:endParaRPr lang="en-CA" sz="1500" b="1" dirty="0"/>
          </a:p>
          <a:p>
            <a:pPr marL="0" indent="0">
              <a:buNone/>
            </a:pPr>
            <a:r>
              <a:rPr lang="en-CA" dirty="0"/>
              <a:t> </a:t>
            </a:r>
          </a:p>
          <a:p>
            <a:endParaRPr lang="en-CA" dirty="0"/>
          </a:p>
          <a:p>
            <a:endParaRPr lang="en-CA" dirty="0"/>
          </a:p>
          <a:p>
            <a:endParaRPr lang="en-CA" dirty="0"/>
          </a:p>
        </p:txBody>
      </p:sp>
      <p:sp>
        <p:nvSpPr>
          <p:cNvPr id="4" name="Slide Number Placeholder 3">
            <a:extLst>
              <a:ext uri="{FF2B5EF4-FFF2-40B4-BE49-F238E27FC236}">
                <a16:creationId xmlns:a16="http://schemas.microsoft.com/office/drawing/2014/main" id="{6336F849-81B9-4ECA-B898-B5BA9B36B50F}"/>
              </a:ext>
            </a:extLst>
          </p:cNvPr>
          <p:cNvSpPr>
            <a:spLocks noGrp="1"/>
          </p:cNvSpPr>
          <p:nvPr>
            <p:ph type="sldNum" sz="quarter" idx="10"/>
          </p:nvPr>
        </p:nvSpPr>
        <p:spPr/>
        <p:txBody>
          <a:bodyPr/>
          <a:lstStyle/>
          <a:p>
            <a:pPr defTabSz="685800" fontAlgn="base">
              <a:spcBef>
                <a:spcPct val="0"/>
              </a:spcBef>
              <a:spcAft>
                <a:spcPct val="0"/>
              </a:spcAft>
            </a:pPr>
            <a:r>
              <a:rPr lang="en-US" altLang="en-US">
                <a:latin typeface="Arial" panose="020B0604020202020204" pitchFamily="34" charset="0"/>
                <a:cs typeface="Arial" panose="020B0604020202020204" pitchFamily="34" charset="0"/>
              </a:rPr>
              <a:t>1-</a:t>
            </a:r>
            <a:fld id="{1F60FD4C-2463-42CC-A036-9AC50A73E971}" type="slidenum">
              <a:rPr lang="en-US" altLang="en-US" smtClean="0">
                <a:latin typeface="Arial" panose="020B0604020202020204" pitchFamily="34" charset="0"/>
                <a:cs typeface="Arial" panose="020B0604020202020204" pitchFamily="34" charset="0"/>
              </a:rPr>
              <a:pPr defTabSz="685800" fontAlgn="base">
                <a:spcBef>
                  <a:spcPct val="0"/>
                </a:spcBef>
                <a:spcAft>
                  <a:spcPct val="0"/>
                </a:spcAft>
              </a:pPr>
              <a:t>11</a:t>
            </a:fld>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700106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5A94B-C96F-43B0-9EEC-2C1DF313668D}"/>
              </a:ext>
            </a:extLst>
          </p:cNvPr>
          <p:cNvSpPr>
            <a:spLocks noGrp="1"/>
          </p:cNvSpPr>
          <p:nvPr>
            <p:ph type="title"/>
          </p:nvPr>
        </p:nvSpPr>
        <p:spPr>
          <a:xfrm>
            <a:off x="1329961" y="-260287"/>
            <a:ext cx="6447501" cy="990600"/>
          </a:xfrm>
        </p:spPr>
        <p:txBody>
          <a:bodyPr/>
          <a:lstStyle/>
          <a:p>
            <a:r>
              <a:rPr lang="en-CA" dirty="0"/>
              <a:t>Course Schedule (Subject to Change)</a:t>
            </a:r>
          </a:p>
        </p:txBody>
      </p:sp>
      <p:sp>
        <p:nvSpPr>
          <p:cNvPr id="4" name="Slide Number Placeholder 3">
            <a:extLst>
              <a:ext uri="{FF2B5EF4-FFF2-40B4-BE49-F238E27FC236}">
                <a16:creationId xmlns:a16="http://schemas.microsoft.com/office/drawing/2014/main" id="{DEB0638C-EBE7-4CF1-B683-A8C2893FA429}"/>
              </a:ext>
            </a:extLst>
          </p:cNvPr>
          <p:cNvSpPr>
            <a:spLocks noGrp="1"/>
          </p:cNvSpPr>
          <p:nvPr>
            <p:ph type="sldNum" sz="quarter" idx="10"/>
          </p:nvPr>
        </p:nvSpPr>
        <p:spPr/>
        <p:txBody>
          <a:bodyPr/>
          <a:lstStyle/>
          <a:p>
            <a:pPr defTabSz="685800" fontAlgn="base">
              <a:spcBef>
                <a:spcPct val="0"/>
              </a:spcBef>
              <a:spcAft>
                <a:spcPct val="0"/>
              </a:spcAft>
            </a:pPr>
            <a:endParaRPr lang="en-US" altLang="en-US"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E7C13B6A-A06B-416B-8892-56D986F4BB9F}"/>
              </a:ext>
            </a:extLst>
          </p:cNvPr>
          <p:cNvPicPr>
            <a:picLocks noChangeAspect="1"/>
          </p:cNvPicPr>
          <p:nvPr/>
        </p:nvPicPr>
        <p:blipFill>
          <a:blip r:embed="rId3"/>
          <a:stretch>
            <a:fillRect/>
          </a:stretch>
        </p:blipFill>
        <p:spPr>
          <a:xfrm>
            <a:off x="2065765" y="1045985"/>
            <a:ext cx="4839720" cy="3766520"/>
          </a:xfrm>
          <a:prstGeom prst="rect">
            <a:avLst/>
          </a:prstGeom>
        </p:spPr>
      </p:pic>
    </p:spTree>
    <p:extLst>
      <p:ext uri="{BB962C8B-B14F-4D97-AF65-F5344CB8AC3E}">
        <p14:creationId xmlns:p14="http://schemas.microsoft.com/office/powerpoint/2010/main" val="3789045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0188D-C761-424D-A6C6-1BA8CE4D374E}"/>
              </a:ext>
            </a:extLst>
          </p:cNvPr>
          <p:cNvSpPr>
            <a:spLocks noGrp="1"/>
          </p:cNvSpPr>
          <p:nvPr>
            <p:ph type="title"/>
          </p:nvPr>
        </p:nvSpPr>
        <p:spPr>
          <a:xfrm>
            <a:off x="1655064" y="-193738"/>
            <a:ext cx="5797296" cy="891540"/>
          </a:xfrm>
        </p:spPr>
        <p:txBody>
          <a:bodyPr/>
          <a:lstStyle/>
          <a:p>
            <a:r>
              <a:rPr lang="en-CA" dirty="0"/>
              <a:t>Evaluation</a:t>
            </a:r>
          </a:p>
        </p:txBody>
      </p:sp>
      <p:sp>
        <p:nvSpPr>
          <p:cNvPr id="5" name="Content Placeholder 4">
            <a:extLst>
              <a:ext uri="{FF2B5EF4-FFF2-40B4-BE49-F238E27FC236}">
                <a16:creationId xmlns:a16="http://schemas.microsoft.com/office/drawing/2014/main" id="{C9764873-DB58-4C3F-9CFC-0003B71200E7}"/>
              </a:ext>
            </a:extLst>
          </p:cNvPr>
          <p:cNvSpPr>
            <a:spLocks noGrp="1"/>
          </p:cNvSpPr>
          <p:nvPr>
            <p:ph idx="1"/>
          </p:nvPr>
        </p:nvSpPr>
        <p:spPr/>
        <p:txBody>
          <a:bodyPr/>
          <a:lstStyle/>
          <a:p>
            <a:r>
              <a:rPr lang="en-CA" dirty="0"/>
              <a:t>Short Case based on the case provided in A2L</a:t>
            </a:r>
          </a:p>
          <a:p>
            <a:r>
              <a:rPr lang="en-CA" dirty="0"/>
              <a:t>Full term, longer case based on team selected topic/project</a:t>
            </a:r>
          </a:p>
        </p:txBody>
      </p:sp>
      <p:sp>
        <p:nvSpPr>
          <p:cNvPr id="3" name="Slide Number Placeholder 2">
            <a:extLst>
              <a:ext uri="{FF2B5EF4-FFF2-40B4-BE49-F238E27FC236}">
                <a16:creationId xmlns:a16="http://schemas.microsoft.com/office/drawing/2014/main" id="{131D879A-96F2-4896-A198-765D613C1D63}"/>
              </a:ext>
            </a:extLst>
          </p:cNvPr>
          <p:cNvSpPr>
            <a:spLocks noGrp="1"/>
          </p:cNvSpPr>
          <p:nvPr>
            <p:ph type="sldNum" sz="quarter" idx="10"/>
          </p:nvPr>
        </p:nvSpPr>
        <p:spPr/>
        <p:txBody>
          <a:bodyPr/>
          <a:lstStyle/>
          <a:p>
            <a:pPr defTabSz="685800" fontAlgn="base">
              <a:spcBef>
                <a:spcPct val="0"/>
              </a:spcBef>
              <a:spcAft>
                <a:spcPct val="0"/>
              </a:spcAft>
            </a:pPr>
            <a:r>
              <a:rPr lang="en-US" altLang="en-US">
                <a:latin typeface="Arial" panose="020B0604020202020204" pitchFamily="34" charset="0"/>
                <a:cs typeface="Arial" panose="020B0604020202020204" pitchFamily="34" charset="0"/>
              </a:rPr>
              <a:t>1-</a:t>
            </a:r>
            <a:fld id="{1F60FD4C-2463-42CC-A036-9AC50A73E971}" type="slidenum">
              <a:rPr lang="en-US" altLang="en-US" smtClean="0">
                <a:latin typeface="Arial" panose="020B0604020202020204" pitchFamily="34" charset="0"/>
                <a:cs typeface="Arial" panose="020B0604020202020204" pitchFamily="34" charset="0"/>
              </a:rPr>
              <a:pPr defTabSz="685800" fontAlgn="base">
                <a:spcBef>
                  <a:spcPct val="0"/>
                </a:spcBef>
                <a:spcAft>
                  <a:spcPct val="0"/>
                </a:spcAft>
              </a:pPr>
              <a:t>13</a:t>
            </a:fld>
            <a:endParaRPr lang="en-US" altLang="en-US">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423807680"/>
              </p:ext>
            </p:extLst>
          </p:nvPr>
        </p:nvGraphicFramePr>
        <p:xfrm>
          <a:off x="818941" y="1910556"/>
          <a:ext cx="7208221" cy="2957615"/>
        </p:xfrm>
        <a:graphic>
          <a:graphicData uri="http://schemas.openxmlformats.org/drawingml/2006/table">
            <a:tbl>
              <a:tblPr/>
              <a:tblGrid>
                <a:gridCol w="2306104">
                  <a:extLst>
                    <a:ext uri="{9D8B030D-6E8A-4147-A177-3AD203B41FA5}">
                      <a16:colId xmlns:a16="http://schemas.microsoft.com/office/drawing/2014/main" val="1699812058"/>
                    </a:ext>
                  </a:extLst>
                </a:gridCol>
                <a:gridCol w="1423195">
                  <a:extLst>
                    <a:ext uri="{9D8B030D-6E8A-4147-A177-3AD203B41FA5}">
                      <a16:colId xmlns:a16="http://schemas.microsoft.com/office/drawing/2014/main" val="2778882211"/>
                    </a:ext>
                  </a:extLst>
                </a:gridCol>
                <a:gridCol w="1739461">
                  <a:extLst>
                    <a:ext uri="{9D8B030D-6E8A-4147-A177-3AD203B41FA5}">
                      <a16:colId xmlns:a16="http://schemas.microsoft.com/office/drawing/2014/main" val="3673350255"/>
                    </a:ext>
                  </a:extLst>
                </a:gridCol>
                <a:gridCol w="1739461">
                  <a:extLst>
                    <a:ext uri="{9D8B030D-6E8A-4147-A177-3AD203B41FA5}">
                      <a16:colId xmlns:a16="http://schemas.microsoft.com/office/drawing/2014/main" val="476596110"/>
                    </a:ext>
                  </a:extLst>
                </a:gridCol>
              </a:tblGrid>
              <a:tr h="314325">
                <a:tc>
                  <a:txBody>
                    <a:bodyPr/>
                    <a:lstStyle/>
                    <a:p>
                      <a:pPr algn="l" fontAlgn="b"/>
                      <a:r>
                        <a:rPr lang="en-CA" sz="1100" b="1" i="0" u="none" strike="noStrike">
                          <a:solidFill>
                            <a:srgbClr val="000000"/>
                          </a:solidFill>
                          <a:effectLst/>
                          <a:latin typeface="Calibri" panose="020F0502020204030204" pitchFamily="34" charset="0"/>
                        </a:rPr>
                        <a:t>Evaluation Item</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CA" sz="1100" b="1" i="0" u="none" strike="noStrike">
                          <a:solidFill>
                            <a:srgbClr val="000000"/>
                          </a:solidFill>
                          <a:effectLst/>
                          <a:latin typeface="Calibri" panose="020F0502020204030204" pitchFamily="34" charset="0"/>
                        </a:rPr>
                        <a:t>Weight</a:t>
                      </a:r>
                    </a:p>
                  </a:txBody>
                  <a:tcPr marL="6350" marR="6350" marT="6350" marB="0" anchor="b">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CA" sz="1100" b="1" i="0" u="none" strike="noStrike">
                          <a:solidFill>
                            <a:srgbClr val="000000"/>
                          </a:solidFill>
                          <a:effectLst/>
                          <a:latin typeface="Calibri" panose="020F0502020204030204" pitchFamily="34" charset="0"/>
                        </a:rPr>
                        <a:t>Due Date</a:t>
                      </a:r>
                    </a:p>
                  </a:txBody>
                  <a:tcPr marL="6350" marR="6350" marT="6350" marB="0" anchor="b">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CA" sz="1100" b="1" i="0" u="none" strike="noStrike">
                          <a:solidFill>
                            <a:srgbClr val="000000"/>
                          </a:solidFill>
                          <a:effectLst/>
                          <a:latin typeface="Calibri" panose="020F0502020204030204" pitchFamily="34" charset="0"/>
                        </a:rPr>
                        <a:t>Submission</a:t>
                      </a:r>
                    </a:p>
                  </a:txBody>
                  <a:tcPr marL="6350" marR="6350" marT="6350" marB="0" anchor="b">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09034310"/>
                  </a:ext>
                </a:extLst>
              </a:tr>
              <a:tr h="443015">
                <a:tc>
                  <a:txBody>
                    <a:bodyPr/>
                    <a:lstStyle/>
                    <a:p>
                      <a:pPr algn="l" fontAlgn="b"/>
                      <a:r>
                        <a:rPr lang="en-CA" sz="1100" b="0" i="0" u="none" strike="noStrike">
                          <a:solidFill>
                            <a:srgbClr val="000000"/>
                          </a:solidFill>
                          <a:effectLst/>
                          <a:latin typeface="Calibri" panose="020F0502020204030204" pitchFamily="34" charset="0"/>
                        </a:rPr>
                        <a:t> </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 </a:t>
                      </a:r>
                    </a:p>
                  </a:txBody>
                  <a:tcPr marL="6350" marR="6350" marT="635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 </a:t>
                      </a:r>
                    </a:p>
                  </a:txBody>
                  <a:tcPr marL="6350" marR="6350" marT="635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 </a:t>
                      </a:r>
                    </a:p>
                  </a:txBody>
                  <a:tcPr marL="6350" marR="6350" marT="6350" marB="0" anchor="b">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75279178"/>
                  </a:ext>
                </a:extLst>
              </a:tr>
              <a:tr h="314325">
                <a:tc>
                  <a:txBody>
                    <a:bodyPr/>
                    <a:lstStyle/>
                    <a:p>
                      <a:pPr algn="l" fontAlgn="b"/>
                      <a:r>
                        <a:rPr lang="en-CA" sz="1100" b="0" i="0" u="none" strike="noStrike">
                          <a:solidFill>
                            <a:srgbClr val="000000"/>
                          </a:solidFill>
                          <a:effectLst/>
                          <a:latin typeface="Calibri" panose="020F0502020204030204" pitchFamily="34" charset="0"/>
                        </a:rPr>
                        <a:t>Team Selection</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Calibri" panose="020F0502020204030204" pitchFamily="34" charset="0"/>
                        </a:rPr>
                        <a:t>0%</a:t>
                      </a:r>
                    </a:p>
                  </a:txBody>
                  <a:tcPr marL="6350" marR="6350" marT="6350"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Calibri" panose="020F0502020204030204" pitchFamily="34" charset="0"/>
                        </a:rPr>
                        <a:t>Week 2</a:t>
                      </a: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CA" sz="11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Online - A2L</a:t>
                      </a:r>
                      <a:endParaRPr kumimoji="0" lang="en-CA" sz="1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6350" marR="6350" marT="6350" marB="0" anchor="b">
                    <a:lnL>
                      <a:noFill/>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90337553"/>
                  </a:ext>
                </a:extLst>
              </a:tr>
              <a:tr h="314325">
                <a:tc>
                  <a:txBody>
                    <a:bodyPr/>
                    <a:lstStyle/>
                    <a:p>
                      <a:pPr algn="l" fontAlgn="b"/>
                      <a:r>
                        <a:rPr lang="en-CA" sz="1100" b="0" i="0" u="none" strike="noStrike" dirty="0">
                          <a:solidFill>
                            <a:srgbClr val="000000"/>
                          </a:solidFill>
                          <a:effectLst/>
                          <a:latin typeface="Calibri" panose="020F0502020204030204" pitchFamily="34" charset="0"/>
                        </a:rPr>
                        <a:t>Short Assignment  Presentations</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Calibri" panose="020F0502020204030204" pitchFamily="34" charset="0"/>
                        </a:rPr>
                        <a:t>20%</a:t>
                      </a:r>
                    </a:p>
                  </a:txBody>
                  <a:tcPr marL="6350" marR="6350" marT="6350"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Calibri" panose="020F0502020204030204" pitchFamily="34" charset="0"/>
                        </a:rPr>
                        <a:t>Week 3</a:t>
                      </a: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CA" sz="11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Online - A2L</a:t>
                      </a:r>
                      <a:endParaRPr kumimoji="0" lang="en-CA" sz="1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6350" marR="6350" marT="6350" marB="0" anchor="b">
                    <a:lnL>
                      <a:noFill/>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44163314"/>
                  </a:ext>
                </a:extLst>
              </a:tr>
              <a:tr h="314325">
                <a:tc>
                  <a:txBody>
                    <a:bodyPr/>
                    <a:lstStyle/>
                    <a:p>
                      <a:pPr algn="l" fontAlgn="b"/>
                      <a:r>
                        <a:rPr lang="en-CA" sz="1100" b="0" i="0" u="none" strike="noStrike">
                          <a:solidFill>
                            <a:srgbClr val="000000"/>
                          </a:solidFill>
                          <a:effectLst/>
                          <a:latin typeface="Calibri" panose="020F0502020204030204" pitchFamily="34" charset="0"/>
                        </a:rPr>
                        <a:t>Team Case Proposal</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Calibri" panose="020F0502020204030204" pitchFamily="34" charset="0"/>
                        </a:rPr>
                        <a:t>20%</a:t>
                      </a:r>
                    </a:p>
                  </a:txBody>
                  <a:tcPr marL="6350" marR="6350" marT="6350"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Calibri" panose="020F0502020204030204" pitchFamily="34" charset="0"/>
                        </a:rPr>
                        <a:t>Week 4</a:t>
                      </a: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CA" sz="11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Online - A2L</a:t>
                      </a:r>
                      <a:endParaRPr kumimoji="0" lang="en-CA" sz="1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6350" marR="6350" marT="6350" marB="0" anchor="b">
                    <a:lnL>
                      <a:noFill/>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97994050"/>
                  </a:ext>
                </a:extLst>
              </a:tr>
              <a:tr h="314325">
                <a:tc>
                  <a:txBody>
                    <a:bodyPr/>
                    <a:lstStyle/>
                    <a:p>
                      <a:pPr algn="l" fontAlgn="b"/>
                      <a:r>
                        <a:rPr lang="en-CA" sz="1100" b="0" i="0" u="none" strike="noStrike">
                          <a:solidFill>
                            <a:srgbClr val="000000"/>
                          </a:solidFill>
                          <a:effectLst/>
                          <a:latin typeface="Calibri" panose="020F0502020204030204" pitchFamily="34" charset="0"/>
                        </a:rPr>
                        <a:t>Final Plan</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Calibri" panose="020F0502020204030204" pitchFamily="34" charset="0"/>
                        </a:rPr>
                        <a:t>10%</a:t>
                      </a:r>
                    </a:p>
                  </a:txBody>
                  <a:tcPr marL="6350" marR="6350" marT="6350"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Calibri" panose="020F0502020204030204" pitchFamily="34" charset="0"/>
                        </a:rPr>
                        <a:t>Week 6</a:t>
                      </a: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CA" sz="11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Online - A2L</a:t>
                      </a:r>
                      <a:endParaRPr kumimoji="0" lang="en-CA" sz="1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6350" marR="6350" marT="6350" marB="0" anchor="b">
                    <a:lnL>
                      <a:noFill/>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53939125"/>
                  </a:ext>
                </a:extLst>
              </a:tr>
              <a:tr h="314325">
                <a:tc>
                  <a:txBody>
                    <a:bodyPr/>
                    <a:lstStyle/>
                    <a:p>
                      <a:pPr algn="l" fontAlgn="b"/>
                      <a:r>
                        <a:rPr lang="en-CA" sz="1100" b="0" i="0" u="none" strike="noStrike">
                          <a:solidFill>
                            <a:srgbClr val="000000"/>
                          </a:solidFill>
                          <a:effectLst/>
                          <a:latin typeface="Calibri" panose="020F0502020204030204" pitchFamily="34" charset="0"/>
                        </a:rPr>
                        <a:t>Interim Presentation</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Calibri" panose="020F0502020204030204" pitchFamily="34" charset="0"/>
                        </a:rPr>
                        <a:t>10%</a:t>
                      </a:r>
                    </a:p>
                  </a:txBody>
                  <a:tcPr marL="6350" marR="6350" marT="6350"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Calibri" panose="020F0502020204030204" pitchFamily="34" charset="0"/>
                        </a:rPr>
                        <a:t>Week 7</a:t>
                      </a: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CA" sz="11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Online - A2L</a:t>
                      </a:r>
                      <a:endParaRPr kumimoji="0" lang="en-CA" sz="1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6350" marR="6350" marT="6350" marB="0" anchor="b">
                    <a:lnL>
                      <a:noFill/>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36307445"/>
                  </a:ext>
                </a:extLst>
              </a:tr>
              <a:tr h="314325">
                <a:tc>
                  <a:txBody>
                    <a:bodyPr/>
                    <a:lstStyle/>
                    <a:p>
                      <a:pPr algn="l" fontAlgn="b"/>
                      <a:r>
                        <a:rPr lang="en-CA" sz="1100" b="0" i="0" u="none" strike="noStrike">
                          <a:solidFill>
                            <a:srgbClr val="000000"/>
                          </a:solidFill>
                          <a:effectLst/>
                          <a:latin typeface="Calibri" panose="020F0502020204030204" pitchFamily="34" charset="0"/>
                        </a:rPr>
                        <a:t>Final Report</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Calibri" panose="020F0502020204030204" pitchFamily="34" charset="0"/>
                        </a:rPr>
                        <a:t>20%</a:t>
                      </a:r>
                    </a:p>
                  </a:txBody>
                  <a:tcPr marL="6350" marR="6350" marT="6350"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Calibri" panose="020F0502020204030204" pitchFamily="34" charset="0"/>
                        </a:rPr>
                        <a:t>Week 11</a:t>
                      </a: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CA" sz="11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Online - A2L</a:t>
                      </a:r>
                      <a:endParaRPr kumimoji="0" lang="en-CA" sz="1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6350" marR="6350" marT="6350" marB="0" anchor="b">
                    <a:lnL>
                      <a:noFill/>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0439624"/>
                  </a:ext>
                </a:extLst>
              </a:tr>
              <a:tr h="314325">
                <a:tc>
                  <a:txBody>
                    <a:bodyPr/>
                    <a:lstStyle/>
                    <a:p>
                      <a:pPr algn="l" fontAlgn="b"/>
                      <a:r>
                        <a:rPr lang="en-CA" sz="1100" b="0" i="0" u="none" strike="noStrike">
                          <a:solidFill>
                            <a:srgbClr val="000000"/>
                          </a:solidFill>
                          <a:effectLst/>
                          <a:latin typeface="Calibri" panose="020F0502020204030204" pitchFamily="34" charset="0"/>
                        </a:rPr>
                        <a:t>Final "Boardroom" Presentation</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Calibri" panose="020F0502020204030204" pitchFamily="34" charset="0"/>
                        </a:rPr>
                        <a:t>20%</a:t>
                      </a:r>
                    </a:p>
                  </a:txBody>
                  <a:tcPr marL="6350" marR="6350" marT="6350"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Calibri" panose="020F0502020204030204" pitchFamily="34" charset="0"/>
                        </a:rPr>
                        <a:t>Week 13 </a:t>
                      </a:r>
                    </a:p>
                  </a:txBody>
                  <a:tcPr marL="6350" marR="6350" marT="6350" marB="0" anchor="b">
                    <a:lnL>
                      <a:noFill/>
                    </a:lnL>
                    <a:lnR>
                      <a:noFill/>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CA" sz="1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Online - A2L</a:t>
                      </a:r>
                    </a:p>
                  </a:txBody>
                  <a:tcPr marL="6350" marR="6350" marT="6350" marB="0" anchor="b">
                    <a:lnL>
                      <a:noFill/>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08639674"/>
                  </a:ext>
                </a:extLst>
              </a:tr>
            </a:tbl>
          </a:graphicData>
        </a:graphic>
      </p:graphicFrame>
    </p:spTree>
    <p:extLst>
      <p:ext uri="{BB962C8B-B14F-4D97-AF65-F5344CB8AC3E}">
        <p14:creationId xmlns:p14="http://schemas.microsoft.com/office/powerpoint/2010/main" val="39843632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097AB-604E-4066-8AD0-3A594841FCCE}"/>
              </a:ext>
            </a:extLst>
          </p:cNvPr>
          <p:cNvSpPr>
            <a:spLocks noGrp="1"/>
          </p:cNvSpPr>
          <p:nvPr>
            <p:ph type="title"/>
          </p:nvPr>
        </p:nvSpPr>
        <p:spPr>
          <a:xfrm>
            <a:off x="1673352" y="0"/>
            <a:ext cx="5797296" cy="891540"/>
          </a:xfrm>
        </p:spPr>
        <p:txBody>
          <a:bodyPr/>
          <a:lstStyle/>
          <a:p>
            <a:r>
              <a:rPr lang="en-CA" dirty="0"/>
              <a:t>Late Policy</a:t>
            </a:r>
          </a:p>
        </p:txBody>
      </p:sp>
      <p:sp>
        <p:nvSpPr>
          <p:cNvPr id="3" name="Content Placeholder 2">
            <a:extLst>
              <a:ext uri="{FF2B5EF4-FFF2-40B4-BE49-F238E27FC236}">
                <a16:creationId xmlns:a16="http://schemas.microsoft.com/office/drawing/2014/main" id="{673D98BB-FE54-46B0-8B32-F97914F36328}"/>
              </a:ext>
            </a:extLst>
          </p:cNvPr>
          <p:cNvSpPr>
            <a:spLocks noGrp="1"/>
          </p:cNvSpPr>
          <p:nvPr>
            <p:ph sz="quarter" idx="1"/>
          </p:nvPr>
        </p:nvSpPr>
        <p:spPr>
          <a:xfrm>
            <a:off x="520995" y="1558760"/>
            <a:ext cx="8261498" cy="3594589"/>
          </a:xfrm>
        </p:spPr>
        <p:txBody>
          <a:bodyPr/>
          <a:lstStyle/>
          <a:p>
            <a:pPr marL="0" indent="0">
              <a:buNone/>
            </a:pPr>
            <a:r>
              <a:rPr lang="en-CA" dirty="0"/>
              <a:t>Late submissions will be penalized 2% per day (including weekends and holidays) up to seven (7) days past the due date. After seven days, the A2L Assignment folder will close, no further assignments will be accepted, and a grade of “0” will be assigned for the course work item unless otherwise specified by the Instructor. Requests for extensions must be submitted to the Instructor before the assignment due date (refer to the course outline). Extensions are permitted for exceptional circumstances only; supporting documentation may be requested.  </a:t>
            </a:r>
          </a:p>
          <a:p>
            <a:endParaRPr lang="en-CA" dirty="0"/>
          </a:p>
        </p:txBody>
      </p:sp>
      <p:sp>
        <p:nvSpPr>
          <p:cNvPr id="4" name="Slide Number Placeholder 3">
            <a:extLst>
              <a:ext uri="{FF2B5EF4-FFF2-40B4-BE49-F238E27FC236}">
                <a16:creationId xmlns:a16="http://schemas.microsoft.com/office/drawing/2014/main" id="{FD3F5DF9-C80D-4C73-B914-DF0830A1882B}"/>
              </a:ext>
            </a:extLst>
          </p:cNvPr>
          <p:cNvSpPr>
            <a:spLocks noGrp="1"/>
          </p:cNvSpPr>
          <p:nvPr>
            <p:ph type="sldNum" sz="quarter" idx="10"/>
          </p:nvPr>
        </p:nvSpPr>
        <p:spPr/>
        <p:txBody>
          <a:bodyPr/>
          <a:lstStyle/>
          <a:p>
            <a:pPr defTabSz="685800" fontAlgn="base">
              <a:spcBef>
                <a:spcPct val="0"/>
              </a:spcBef>
              <a:spcAft>
                <a:spcPct val="0"/>
              </a:spcAft>
            </a:pPr>
            <a:r>
              <a:rPr lang="en-US" altLang="en-US">
                <a:latin typeface="Arial" panose="020B0604020202020204" pitchFamily="34" charset="0"/>
                <a:cs typeface="Arial" panose="020B0604020202020204" pitchFamily="34" charset="0"/>
              </a:rPr>
              <a:t>1-</a:t>
            </a:r>
            <a:fld id="{1F60FD4C-2463-42CC-A036-9AC50A73E971}" type="slidenum">
              <a:rPr lang="en-US" altLang="en-US" smtClean="0">
                <a:latin typeface="Arial" panose="020B0604020202020204" pitchFamily="34" charset="0"/>
                <a:cs typeface="Arial" panose="020B0604020202020204" pitchFamily="34" charset="0"/>
              </a:rPr>
              <a:pPr defTabSz="685800" fontAlgn="base">
                <a:spcBef>
                  <a:spcPct val="0"/>
                </a:spcBef>
                <a:spcAft>
                  <a:spcPct val="0"/>
                </a:spcAft>
              </a:pPr>
              <a:t>14</a:t>
            </a:fld>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91350671"/>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F4280-21DD-418F-BCA1-C148B174C5AE}"/>
              </a:ext>
            </a:extLst>
          </p:cNvPr>
          <p:cNvSpPr>
            <a:spLocks noGrp="1"/>
          </p:cNvSpPr>
          <p:nvPr>
            <p:ph type="title"/>
          </p:nvPr>
        </p:nvSpPr>
        <p:spPr>
          <a:xfrm>
            <a:off x="1673352" y="-140188"/>
            <a:ext cx="5797296" cy="891540"/>
          </a:xfrm>
        </p:spPr>
        <p:txBody>
          <a:bodyPr/>
          <a:lstStyle/>
          <a:p>
            <a:r>
              <a:rPr lang="en-CA" dirty="0"/>
              <a:t>Academic Dishonesty</a:t>
            </a:r>
          </a:p>
        </p:txBody>
      </p:sp>
      <p:sp>
        <p:nvSpPr>
          <p:cNvPr id="3" name="Content Placeholder 2">
            <a:extLst>
              <a:ext uri="{FF2B5EF4-FFF2-40B4-BE49-F238E27FC236}">
                <a16:creationId xmlns:a16="http://schemas.microsoft.com/office/drawing/2014/main" id="{55C6CF6D-2E41-43E0-A02F-E76315A15986}"/>
              </a:ext>
            </a:extLst>
          </p:cNvPr>
          <p:cNvSpPr>
            <a:spLocks noGrp="1"/>
          </p:cNvSpPr>
          <p:nvPr>
            <p:ph idx="1"/>
          </p:nvPr>
        </p:nvSpPr>
        <p:spPr>
          <a:xfrm>
            <a:off x="372140" y="1172777"/>
            <a:ext cx="8399720" cy="3547534"/>
          </a:xfrm>
        </p:spPr>
        <p:txBody>
          <a:bodyPr>
            <a:normAutofit fontScale="85000" lnSpcReduction="10000"/>
          </a:bodyPr>
          <a:lstStyle/>
          <a:p>
            <a:pPr marL="0" indent="0">
              <a:buNone/>
            </a:pPr>
            <a:r>
              <a:rPr lang="en-CA" dirty="0"/>
              <a:t>It is the student’s responsibility to understand what constitutes academic dishonesty.  Please refer to the University Senate Academic Integrity Policy at the following URL:</a:t>
            </a:r>
          </a:p>
          <a:p>
            <a:pPr marL="0" indent="0">
              <a:buNone/>
            </a:pPr>
            <a:r>
              <a:rPr lang="en-CA" i="1" dirty="0"/>
              <a:t>http://www.mcmaster.ca/univsec/policy/AcademicIntegrity.pdf</a:t>
            </a:r>
          </a:p>
          <a:p>
            <a:pPr marL="0" indent="0">
              <a:buNone/>
            </a:pPr>
            <a:r>
              <a:rPr lang="en-CA" dirty="0"/>
              <a:t> </a:t>
            </a:r>
          </a:p>
          <a:p>
            <a:pPr marL="0" indent="0">
              <a:buNone/>
            </a:pPr>
            <a:r>
              <a:rPr lang="en-CA" dirty="0"/>
              <a:t>This policy describes the responsibilities, procedures, and guidelines for students and faculty should a case of academic dishonesty arise.  Academic dishonesty is defined as to knowingly act or fail to act in a way that result or could result in unearned academic credit or advantage. Please refer to the policy for a list of examples. The policy also provides faculty with procedures to follow in cases of academic dishonesty as well as general guidelines for penalties.  For further information related to the policy, please refer to the Office of Academic Integrity at:</a:t>
            </a:r>
          </a:p>
          <a:p>
            <a:pPr marL="0" indent="0">
              <a:buNone/>
            </a:pPr>
            <a:r>
              <a:rPr lang="en-CA" i="1" dirty="0"/>
              <a:t>http://www.mcmaster.ca/academicintegrity</a:t>
            </a:r>
          </a:p>
          <a:p>
            <a:pPr marL="0" indent="0">
              <a:buNone/>
            </a:pPr>
            <a:endParaRPr lang="en-CA" dirty="0"/>
          </a:p>
        </p:txBody>
      </p:sp>
      <p:sp>
        <p:nvSpPr>
          <p:cNvPr id="4" name="Slide Number Placeholder 3">
            <a:extLst>
              <a:ext uri="{FF2B5EF4-FFF2-40B4-BE49-F238E27FC236}">
                <a16:creationId xmlns:a16="http://schemas.microsoft.com/office/drawing/2014/main" id="{6BF53533-92DA-4A23-9E8B-842B525318A9}"/>
              </a:ext>
            </a:extLst>
          </p:cNvPr>
          <p:cNvSpPr>
            <a:spLocks noGrp="1"/>
          </p:cNvSpPr>
          <p:nvPr>
            <p:ph type="sldNum" sz="quarter" idx="10"/>
          </p:nvPr>
        </p:nvSpPr>
        <p:spPr/>
        <p:txBody>
          <a:bodyPr/>
          <a:lstStyle/>
          <a:p>
            <a:pPr defTabSz="685800" fontAlgn="base">
              <a:spcBef>
                <a:spcPct val="0"/>
              </a:spcBef>
              <a:spcAft>
                <a:spcPct val="0"/>
              </a:spcAft>
            </a:pPr>
            <a:r>
              <a:rPr lang="en-US" altLang="en-US">
                <a:latin typeface="Arial" panose="020B0604020202020204" pitchFamily="34" charset="0"/>
                <a:cs typeface="Arial" panose="020B0604020202020204" pitchFamily="34" charset="0"/>
              </a:rPr>
              <a:t>1-</a:t>
            </a:r>
            <a:fld id="{1F60FD4C-2463-42CC-A036-9AC50A73E971}" type="slidenum">
              <a:rPr lang="en-US" altLang="en-US" smtClean="0">
                <a:latin typeface="Arial" panose="020B0604020202020204" pitchFamily="34" charset="0"/>
                <a:cs typeface="Arial" panose="020B0604020202020204" pitchFamily="34" charset="0"/>
              </a:rPr>
              <a:pPr defTabSz="685800" fontAlgn="base">
                <a:spcBef>
                  <a:spcPct val="0"/>
                </a:spcBef>
                <a:spcAft>
                  <a:spcPct val="0"/>
                </a:spcAft>
              </a:pPr>
              <a:t>15</a:t>
            </a:fld>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221400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AF522B05-F8F5-4678-B0C3-EE19F74A3F32}"/>
              </a:ext>
            </a:extLst>
          </p:cNvPr>
          <p:cNvSpPr>
            <a:spLocks noGrp="1"/>
          </p:cNvSpPr>
          <p:nvPr>
            <p:ph type="subTitle" idx="1"/>
          </p:nvPr>
        </p:nvSpPr>
        <p:spPr/>
        <p:txBody>
          <a:bodyPr/>
          <a:lstStyle/>
          <a:p>
            <a:r>
              <a:rPr lang="en-CA" dirty="0"/>
              <a:t>Communications </a:t>
            </a:r>
          </a:p>
        </p:txBody>
      </p:sp>
      <p:sp>
        <p:nvSpPr>
          <p:cNvPr id="4" name="Title 3">
            <a:extLst>
              <a:ext uri="{FF2B5EF4-FFF2-40B4-BE49-F238E27FC236}">
                <a16:creationId xmlns:a16="http://schemas.microsoft.com/office/drawing/2014/main" id="{C6DC55EF-67E5-4C3F-9393-E32594165CC3}"/>
              </a:ext>
            </a:extLst>
          </p:cNvPr>
          <p:cNvSpPr>
            <a:spLocks noGrp="1"/>
          </p:cNvSpPr>
          <p:nvPr>
            <p:ph type="ctrTitle"/>
          </p:nvPr>
        </p:nvSpPr>
        <p:spPr/>
        <p:txBody>
          <a:bodyPr/>
          <a:lstStyle/>
          <a:p>
            <a:r>
              <a:rPr lang="en-CA" dirty="0"/>
              <a:t>DAT 205 Capstone</a:t>
            </a:r>
          </a:p>
        </p:txBody>
      </p:sp>
      <p:sp>
        <p:nvSpPr>
          <p:cNvPr id="6" name="Slide Number Placeholder 5">
            <a:extLst>
              <a:ext uri="{FF2B5EF4-FFF2-40B4-BE49-F238E27FC236}">
                <a16:creationId xmlns:a16="http://schemas.microsoft.com/office/drawing/2014/main" id="{68228487-2980-40E3-B749-3F244F59C3D8}"/>
              </a:ext>
            </a:extLst>
          </p:cNvPr>
          <p:cNvSpPr>
            <a:spLocks noGrp="1"/>
          </p:cNvSpPr>
          <p:nvPr>
            <p:ph type="sldNum" sz="quarter" idx="10"/>
          </p:nvPr>
        </p:nvSpPr>
        <p:spPr/>
        <p:txBody>
          <a:bodyPr/>
          <a:lstStyle/>
          <a:p>
            <a:pPr defTabSz="685800" fontAlgn="base">
              <a:spcBef>
                <a:spcPct val="0"/>
              </a:spcBef>
              <a:spcAft>
                <a:spcPct val="0"/>
              </a:spcAft>
            </a:pPr>
            <a:endParaRPr lang="en-US"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103451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BA336393-3676-400E-A192-E9D846408749}"/>
              </a:ext>
            </a:extLst>
          </p:cNvPr>
          <p:cNvSpPr>
            <a:spLocks noGrp="1" noChangeArrowheads="1"/>
          </p:cNvSpPr>
          <p:nvPr>
            <p:ph type="title"/>
          </p:nvPr>
        </p:nvSpPr>
        <p:spPr/>
        <p:txBody>
          <a:bodyPr/>
          <a:lstStyle/>
          <a:p>
            <a:r>
              <a:rPr lang="en-AU" altLang="en-US" sz="2400">
                <a:solidFill>
                  <a:srgbClr val="FF201B"/>
                </a:solidFill>
              </a:rPr>
              <a:t>Objectives</a:t>
            </a:r>
            <a:endParaRPr lang="en-US" altLang="en-US" sz="2400">
              <a:solidFill>
                <a:srgbClr val="FF201B"/>
              </a:solidFill>
            </a:endParaRPr>
          </a:p>
        </p:txBody>
      </p:sp>
      <p:sp>
        <p:nvSpPr>
          <p:cNvPr id="39939" name="Rectangle 3">
            <a:extLst>
              <a:ext uri="{FF2B5EF4-FFF2-40B4-BE49-F238E27FC236}">
                <a16:creationId xmlns:a16="http://schemas.microsoft.com/office/drawing/2014/main" id="{0FC43C49-CDEA-4198-8840-85C358B21DA6}"/>
              </a:ext>
            </a:extLst>
          </p:cNvPr>
          <p:cNvSpPr>
            <a:spLocks noGrp="1" noChangeArrowheads="1"/>
          </p:cNvSpPr>
          <p:nvPr>
            <p:ph sz="quarter" idx="1"/>
          </p:nvPr>
        </p:nvSpPr>
        <p:spPr>
          <a:xfrm>
            <a:off x="1485900" y="1221582"/>
            <a:ext cx="6515100" cy="3921919"/>
          </a:xfrm>
        </p:spPr>
        <p:txBody>
          <a:bodyPr/>
          <a:lstStyle/>
          <a:p>
            <a:pPr algn="l">
              <a:buFont typeface="Wingdings" panose="05000000000000000000" pitchFamily="2" charset="2"/>
              <a:buChar char="Ø"/>
            </a:pPr>
            <a:r>
              <a:rPr lang="en-US" altLang="en-US" dirty="0"/>
              <a:t>To consider verbal and non-verbal communication methods</a:t>
            </a:r>
          </a:p>
          <a:p>
            <a:pPr algn="l">
              <a:buFont typeface="Wingdings" panose="05000000000000000000" pitchFamily="2" charset="2"/>
              <a:buChar char="Ø"/>
            </a:pPr>
            <a:r>
              <a:rPr lang="en-AU" altLang="en-US" dirty="0"/>
              <a:t>To understand and practise effective listening skills </a:t>
            </a:r>
          </a:p>
          <a:p>
            <a:pPr algn="l">
              <a:buFont typeface="Wingdings" panose="05000000000000000000" pitchFamily="2" charset="2"/>
              <a:buChar char="Ø"/>
            </a:pPr>
            <a:r>
              <a:rPr lang="en-AU" altLang="en-US" dirty="0"/>
              <a:t>To communicate in clear, respectful and non-judgemental ways</a:t>
            </a:r>
          </a:p>
          <a:p>
            <a:pPr algn="l">
              <a:buFont typeface="Wingdings" panose="05000000000000000000" pitchFamily="2" charset="2"/>
              <a:buChar char="Ø"/>
            </a:pPr>
            <a:r>
              <a:rPr lang="en-AU" altLang="en-US" dirty="0"/>
              <a:t>To know when to seek advice</a:t>
            </a:r>
          </a:p>
          <a:p>
            <a:pPr algn="l">
              <a:buFont typeface="Wingdings" panose="05000000000000000000" pitchFamily="2" charset="2"/>
              <a:buChar char="Ø"/>
            </a:pPr>
            <a:endParaRPr lang="en-AU" altLang="en-US" dirty="0"/>
          </a:p>
          <a:p>
            <a:pPr marL="0" indent="0">
              <a:buNone/>
            </a:pPr>
            <a:r>
              <a:rPr lang="en-CA" dirty="0">
                <a:hlinkClick r:id="rId3"/>
              </a:rPr>
              <a:t>https://www.youtube.com/watch?v=Nj-hdQMa3uA</a:t>
            </a:r>
            <a:endParaRPr lang="en-AU" altLang="en-US" dirty="0"/>
          </a:p>
          <a:p>
            <a:endParaRPr lang="en-US" altLang="en-US" dirty="0">
              <a:solidFill>
                <a:srgbClr val="008000"/>
              </a:solidFill>
            </a:endParaRPr>
          </a:p>
        </p:txBody>
      </p:sp>
      <p:sp>
        <p:nvSpPr>
          <p:cNvPr id="2" name="Slide Number Placeholder 1">
            <a:extLst>
              <a:ext uri="{FF2B5EF4-FFF2-40B4-BE49-F238E27FC236}">
                <a16:creationId xmlns:a16="http://schemas.microsoft.com/office/drawing/2014/main" id="{CCF8D04D-3FA0-4200-A980-697242E1F16D}"/>
              </a:ext>
            </a:extLst>
          </p:cNvPr>
          <p:cNvSpPr>
            <a:spLocks noGrp="1"/>
          </p:cNvSpPr>
          <p:nvPr>
            <p:ph type="sldNum" sz="quarter" idx="10"/>
          </p:nvPr>
        </p:nvSpPr>
        <p:spPr/>
        <p:txBody>
          <a:bodyPr/>
          <a:lstStyle/>
          <a:p>
            <a:pPr defTabSz="685800" fontAlgn="base">
              <a:spcBef>
                <a:spcPct val="0"/>
              </a:spcBef>
              <a:spcAft>
                <a:spcPct val="0"/>
              </a:spcAft>
            </a:pPr>
            <a:r>
              <a:rPr lang="en-US" altLang="en-US">
                <a:latin typeface="Arial" panose="020B0604020202020204" pitchFamily="34" charset="0"/>
                <a:cs typeface="Arial" panose="020B0604020202020204" pitchFamily="34" charset="0"/>
              </a:rPr>
              <a:t>1-</a:t>
            </a:r>
            <a:fld id="{1F60FD4C-2463-42CC-A036-9AC50A73E971}" type="slidenum">
              <a:rPr lang="en-US" altLang="en-US" smtClean="0">
                <a:latin typeface="Arial" panose="020B0604020202020204" pitchFamily="34" charset="0"/>
                <a:cs typeface="Arial" panose="020B0604020202020204" pitchFamily="34" charset="0"/>
              </a:rPr>
              <a:pPr defTabSz="685800" fontAlgn="base">
                <a:spcBef>
                  <a:spcPct val="0"/>
                </a:spcBef>
                <a:spcAft>
                  <a:spcPct val="0"/>
                </a:spcAft>
              </a:pPr>
              <a:t>17</a:t>
            </a:fld>
            <a:endParaRPr lang="en-US" altLang="en-US">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9938"/>
                                        </p:tgtEl>
                                        <p:attrNameLst>
                                          <p:attrName>style.visibility</p:attrName>
                                        </p:attrNameLst>
                                      </p:cBhvr>
                                      <p:to>
                                        <p:strVal val="visible"/>
                                      </p:to>
                                    </p:set>
                                    <p:animEffect transition="in" filter="fade">
                                      <p:cBhvr>
                                        <p:cTn id="7" dur="1000"/>
                                        <p:tgtEl>
                                          <p:spTgt spid="39938"/>
                                        </p:tgtEl>
                                      </p:cBhvr>
                                    </p:animEffect>
                                    <p:anim calcmode="lin" valueType="num">
                                      <p:cBhvr>
                                        <p:cTn id="8" dur="1000" fill="hold"/>
                                        <p:tgtEl>
                                          <p:spTgt spid="39938"/>
                                        </p:tgtEl>
                                        <p:attrNameLst>
                                          <p:attrName>ppt_x</p:attrName>
                                        </p:attrNameLst>
                                      </p:cBhvr>
                                      <p:tavLst>
                                        <p:tav tm="0">
                                          <p:val>
                                            <p:strVal val="#ppt_x"/>
                                          </p:val>
                                        </p:tav>
                                        <p:tav tm="100000">
                                          <p:val>
                                            <p:strVal val="#ppt_x"/>
                                          </p:val>
                                        </p:tav>
                                      </p:tavLst>
                                    </p:anim>
                                    <p:anim calcmode="lin" valueType="num">
                                      <p:cBhvr>
                                        <p:cTn id="9" dur="1000" fill="hold"/>
                                        <p:tgtEl>
                                          <p:spTgt spid="39938"/>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9939">
                                            <p:txEl>
                                              <p:pRg st="0" end="0"/>
                                            </p:txEl>
                                          </p:spTgt>
                                        </p:tgtEl>
                                        <p:attrNameLst>
                                          <p:attrName>style.visibility</p:attrName>
                                        </p:attrNameLst>
                                      </p:cBhvr>
                                      <p:to>
                                        <p:strVal val="visible"/>
                                      </p:to>
                                    </p:set>
                                    <p:animEffect transition="in" filter="fade">
                                      <p:cBhvr>
                                        <p:cTn id="13" dur="1000"/>
                                        <p:tgtEl>
                                          <p:spTgt spid="39939">
                                            <p:txEl>
                                              <p:pRg st="0" end="0"/>
                                            </p:txEl>
                                          </p:spTgt>
                                        </p:tgtEl>
                                      </p:cBhvr>
                                    </p:animEffect>
                                    <p:anim calcmode="lin" valueType="num">
                                      <p:cBhvr>
                                        <p:cTn id="14" dur="1000" fill="hold"/>
                                        <p:tgtEl>
                                          <p:spTgt spid="39939">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9939">
                                            <p:txEl>
                                              <p:pRg st="0" end="0"/>
                                            </p:txEl>
                                          </p:spTgt>
                                        </p:tgtEl>
                                        <p:attrNameLst>
                                          <p:attrName>ppt_y</p:attrName>
                                        </p:attrNameLst>
                                      </p:cBhvr>
                                      <p:tavLst>
                                        <p:tav tm="0">
                                          <p:val>
                                            <p:strVal val="#ppt_y+.1"/>
                                          </p:val>
                                        </p:tav>
                                        <p:tav tm="100000">
                                          <p:val>
                                            <p:strVal val="#ppt_y"/>
                                          </p:val>
                                        </p:tav>
                                      </p:tavLst>
                                    </p:anim>
                                  </p:childTnLst>
                                </p:cTn>
                              </p:par>
                            </p:childTnLst>
                          </p:cTn>
                        </p:par>
                        <p:par>
                          <p:cTn id="16" fill="hold" nodeType="afterGroup">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39939">
                                            <p:txEl>
                                              <p:pRg st="1" end="1"/>
                                            </p:txEl>
                                          </p:spTgt>
                                        </p:tgtEl>
                                        <p:attrNameLst>
                                          <p:attrName>style.visibility</p:attrName>
                                        </p:attrNameLst>
                                      </p:cBhvr>
                                      <p:to>
                                        <p:strVal val="visible"/>
                                      </p:to>
                                    </p:set>
                                    <p:animEffect transition="in" filter="fade">
                                      <p:cBhvr>
                                        <p:cTn id="19" dur="1000"/>
                                        <p:tgtEl>
                                          <p:spTgt spid="39939">
                                            <p:txEl>
                                              <p:pRg st="1" end="1"/>
                                            </p:txEl>
                                          </p:spTgt>
                                        </p:tgtEl>
                                      </p:cBhvr>
                                    </p:animEffect>
                                    <p:anim calcmode="lin" valueType="num">
                                      <p:cBhvr>
                                        <p:cTn id="20" dur="1000" fill="hold"/>
                                        <p:tgtEl>
                                          <p:spTgt spid="39939">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9939">
                                            <p:txEl>
                                              <p:pRg st="1" end="1"/>
                                            </p:txEl>
                                          </p:spTgt>
                                        </p:tgtEl>
                                        <p:attrNameLst>
                                          <p:attrName>ppt_y</p:attrName>
                                        </p:attrNameLst>
                                      </p:cBhvr>
                                      <p:tavLst>
                                        <p:tav tm="0">
                                          <p:val>
                                            <p:strVal val="#ppt_y+.1"/>
                                          </p:val>
                                        </p:tav>
                                        <p:tav tm="100000">
                                          <p:val>
                                            <p:strVal val="#ppt_y"/>
                                          </p:val>
                                        </p:tav>
                                      </p:tavLst>
                                    </p:anim>
                                  </p:childTnLst>
                                </p:cTn>
                              </p:par>
                            </p:childTnLst>
                          </p:cTn>
                        </p:par>
                        <p:par>
                          <p:cTn id="22" fill="hold" nodeType="afterGroup">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39939">
                                            <p:txEl>
                                              <p:pRg st="2" end="2"/>
                                            </p:txEl>
                                          </p:spTgt>
                                        </p:tgtEl>
                                        <p:attrNameLst>
                                          <p:attrName>style.visibility</p:attrName>
                                        </p:attrNameLst>
                                      </p:cBhvr>
                                      <p:to>
                                        <p:strVal val="visible"/>
                                      </p:to>
                                    </p:set>
                                    <p:animEffect transition="in" filter="fade">
                                      <p:cBhvr>
                                        <p:cTn id="25" dur="1000"/>
                                        <p:tgtEl>
                                          <p:spTgt spid="39939">
                                            <p:txEl>
                                              <p:pRg st="2" end="2"/>
                                            </p:txEl>
                                          </p:spTgt>
                                        </p:tgtEl>
                                      </p:cBhvr>
                                    </p:animEffect>
                                    <p:anim calcmode="lin" valueType="num">
                                      <p:cBhvr>
                                        <p:cTn id="26" dur="1000" fill="hold"/>
                                        <p:tgtEl>
                                          <p:spTgt spid="39939">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39939">
                                            <p:txEl>
                                              <p:pRg st="2" end="2"/>
                                            </p:txEl>
                                          </p:spTgt>
                                        </p:tgtEl>
                                        <p:attrNameLst>
                                          <p:attrName>ppt_y</p:attrName>
                                        </p:attrNameLst>
                                      </p:cBhvr>
                                      <p:tavLst>
                                        <p:tav tm="0">
                                          <p:val>
                                            <p:strVal val="#ppt_y+.1"/>
                                          </p:val>
                                        </p:tav>
                                        <p:tav tm="100000">
                                          <p:val>
                                            <p:strVal val="#ppt_y"/>
                                          </p:val>
                                        </p:tav>
                                      </p:tavLst>
                                    </p:anim>
                                  </p:childTnLst>
                                </p:cTn>
                              </p:par>
                            </p:childTnLst>
                          </p:cTn>
                        </p:par>
                        <p:par>
                          <p:cTn id="28" fill="hold" nodeType="afterGroup">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39939">
                                            <p:txEl>
                                              <p:pRg st="3" end="3"/>
                                            </p:txEl>
                                          </p:spTgt>
                                        </p:tgtEl>
                                        <p:attrNameLst>
                                          <p:attrName>style.visibility</p:attrName>
                                        </p:attrNameLst>
                                      </p:cBhvr>
                                      <p:to>
                                        <p:strVal val="visible"/>
                                      </p:to>
                                    </p:set>
                                    <p:animEffect transition="in" filter="fade">
                                      <p:cBhvr>
                                        <p:cTn id="31" dur="1000"/>
                                        <p:tgtEl>
                                          <p:spTgt spid="39939">
                                            <p:txEl>
                                              <p:pRg st="3" end="3"/>
                                            </p:txEl>
                                          </p:spTgt>
                                        </p:tgtEl>
                                      </p:cBhvr>
                                    </p:animEffect>
                                    <p:anim calcmode="lin" valueType="num">
                                      <p:cBhvr>
                                        <p:cTn id="32" dur="1000" fill="hold"/>
                                        <p:tgtEl>
                                          <p:spTgt spid="39939">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3993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39939">
                                            <p:txEl>
                                              <p:pRg st="5" end="5"/>
                                            </p:txEl>
                                          </p:spTgt>
                                        </p:tgtEl>
                                        <p:attrNameLst>
                                          <p:attrName>style.visibility</p:attrName>
                                        </p:attrNameLst>
                                      </p:cBhvr>
                                      <p:to>
                                        <p:strVal val="visible"/>
                                      </p:to>
                                    </p:set>
                                    <p:animEffect transition="in" filter="fade">
                                      <p:cBhvr>
                                        <p:cTn id="38" dur="1000"/>
                                        <p:tgtEl>
                                          <p:spTgt spid="39939">
                                            <p:txEl>
                                              <p:pRg st="5" end="5"/>
                                            </p:txEl>
                                          </p:spTgt>
                                        </p:tgtEl>
                                      </p:cBhvr>
                                    </p:animEffect>
                                    <p:anim calcmode="lin" valueType="num">
                                      <p:cBhvr>
                                        <p:cTn id="39" dur="1000" fill="hold"/>
                                        <p:tgtEl>
                                          <p:spTgt spid="39939">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39939">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8" grpId="0"/>
      <p:bldP spid="39939"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8451" y="87205"/>
            <a:ext cx="9593944" cy="646331"/>
          </a:xfrm>
          <a:prstGeom prst="rect">
            <a:avLst/>
          </a:prstGeom>
          <a:noFill/>
        </p:spPr>
        <p:txBody>
          <a:bodyPr wrap="square" rtlCol="0">
            <a:spAutoFit/>
          </a:bodyPr>
          <a:lstStyle/>
          <a:p>
            <a:pPr algn="ctr" defTabSz="342900"/>
            <a:r>
              <a:rPr lang="en-US" sz="3600" dirty="0">
                <a:solidFill>
                  <a:srgbClr val="FF0000"/>
                </a:solidFill>
                <a:latin typeface="Segoe UI" panose="020B0502040204020203" pitchFamily="34" charset="0"/>
                <a:ea typeface="Segoe UI" panose="020B0502040204020203" pitchFamily="34" charset="0"/>
                <a:cs typeface="Segoe UI" panose="020B0502040204020203" pitchFamily="34" charset="0"/>
              </a:rPr>
              <a:t>Communications</a:t>
            </a:r>
          </a:p>
        </p:txBody>
      </p:sp>
      <p:pic>
        <p:nvPicPr>
          <p:cNvPr id="3" name="Picture 2">
            <a:extLst>
              <a:ext uri="{FF2B5EF4-FFF2-40B4-BE49-F238E27FC236}">
                <a16:creationId xmlns:a16="http://schemas.microsoft.com/office/drawing/2014/main" id="{15C55331-B95F-44F2-8217-7715DEBD4C45}"/>
              </a:ext>
            </a:extLst>
          </p:cNvPr>
          <p:cNvPicPr>
            <a:picLocks noChangeAspect="1"/>
          </p:cNvPicPr>
          <p:nvPr/>
        </p:nvPicPr>
        <p:blipFill>
          <a:blip r:embed="rId3"/>
          <a:stretch>
            <a:fillRect/>
          </a:stretch>
        </p:blipFill>
        <p:spPr>
          <a:xfrm>
            <a:off x="2100252" y="1155337"/>
            <a:ext cx="4776537" cy="3577792"/>
          </a:xfrm>
          <a:prstGeom prst="rect">
            <a:avLst/>
          </a:prstGeom>
        </p:spPr>
      </p:pic>
    </p:spTree>
    <p:extLst>
      <p:ext uri="{BB962C8B-B14F-4D97-AF65-F5344CB8AC3E}">
        <p14:creationId xmlns:p14="http://schemas.microsoft.com/office/powerpoint/2010/main" val="334824001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B56C00B5-5597-4D7A-83D6-6ED924BED6F4}"/>
              </a:ext>
            </a:extLst>
          </p:cNvPr>
          <p:cNvSpPr>
            <a:spLocks noGrp="1" noChangeArrowheads="1"/>
          </p:cNvSpPr>
          <p:nvPr>
            <p:ph type="title"/>
          </p:nvPr>
        </p:nvSpPr>
        <p:spPr/>
        <p:txBody>
          <a:bodyPr/>
          <a:lstStyle/>
          <a:p>
            <a:r>
              <a:rPr lang="en-AU" altLang="en-US" sz="2400" dirty="0">
                <a:solidFill>
                  <a:srgbClr val="FF201B"/>
                </a:solidFill>
              </a:rPr>
              <a:t>What is Communication?</a:t>
            </a:r>
            <a:endParaRPr lang="en-US" altLang="en-US" sz="2400" dirty="0">
              <a:solidFill>
                <a:srgbClr val="FF201B"/>
              </a:solidFill>
            </a:endParaRPr>
          </a:p>
        </p:txBody>
      </p:sp>
      <p:sp>
        <p:nvSpPr>
          <p:cNvPr id="91139" name="Rectangle 3">
            <a:extLst>
              <a:ext uri="{FF2B5EF4-FFF2-40B4-BE49-F238E27FC236}">
                <a16:creationId xmlns:a16="http://schemas.microsoft.com/office/drawing/2014/main" id="{372E9EC9-EBA2-407B-A7CF-1A6CCA0FC91C}"/>
              </a:ext>
            </a:extLst>
          </p:cNvPr>
          <p:cNvSpPr>
            <a:spLocks noGrp="1" noChangeArrowheads="1"/>
          </p:cNvSpPr>
          <p:nvPr>
            <p:ph sz="quarter" idx="1"/>
          </p:nvPr>
        </p:nvSpPr>
        <p:spPr/>
        <p:txBody>
          <a:bodyPr/>
          <a:lstStyle/>
          <a:p>
            <a:r>
              <a:rPr lang="en-US" altLang="en-US" dirty="0"/>
              <a:t>What does it mean to you?</a:t>
            </a:r>
          </a:p>
          <a:p>
            <a:endParaRPr lang="en-US" altLang="en-US" dirty="0"/>
          </a:p>
          <a:p>
            <a:r>
              <a:rPr lang="en-US" altLang="en-US" dirty="0"/>
              <a:t> </a:t>
            </a:r>
            <a:r>
              <a:rPr lang="en-US" altLang="en-US" i="1" dirty="0"/>
              <a:t>The process of communication is what allows us to interact with other people; without it, we would be unable to share knowledge or experiences with anything outside of ourselves.  Common forms of communication include speaking, writing, gestures, touch and broadcasting.</a:t>
            </a:r>
          </a:p>
          <a:p>
            <a:pPr algn="r"/>
            <a:r>
              <a:rPr lang="en-US" altLang="en-US" sz="1050" dirty="0"/>
              <a:t>Wikipedia definition</a:t>
            </a:r>
          </a:p>
          <a:p>
            <a:endParaRPr lang="en-US" altLang="en-US" sz="1050" dirty="0"/>
          </a:p>
          <a:p>
            <a:endParaRPr lang="en-US" altLang="en-US" dirty="0"/>
          </a:p>
        </p:txBody>
      </p:sp>
      <p:sp>
        <p:nvSpPr>
          <p:cNvPr id="2" name="Slide Number Placeholder 1">
            <a:extLst>
              <a:ext uri="{FF2B5EF4-FFF2-40B4-BE49-F238E27FC236}">
                <a16:creationId xmlns:a16="http://schemas.microsoft.com/office/drawing/2014/main" id="{114FC19D-D9A7-4CFC-9F00-07334E56DEC9}"/>
              </a:ext>
            </a:extLst>
          </p:cNvPr>
          <p:cNvSpPr>
            <a:spLocks noGrp="1"/>
          </p:cNvSpPr>
          <p:nvPr>
            <p:ph type="sldNum" sz="quarter" idx="10"/>
          </p:nvPr>
        </p:nvSpPr>
        <p:spPr/>
        <p:txBody>
          <a:bodyPr/>
          <a:lstStyle/>
          <a:p>
            <a:pPr defTabSz="685800" fontAlgn="base">
              <a:spcBef>
                <a:spcPct val="0"/>
              </a:spcBef>
              <a:spcAft>
                <a:spcPct val="0"/>
              </a:spcAft>
            </a:pPr>
            <a:r>
              <a:rPr lang="en-US" altLang="en-US">
                <a:latin typeface="Arial" panose="020B0604020202020204" pitchFamily="34" charset="0"/>
                <a:cs typeface="Arial" panose="020B0604020202020204" pitchFamily="34" charset="0"/>
              </a:rPr>
              <a:t>1-</a:t>
            </a:r>
            <a:fld id="{1F60FD4C-2463-42CC-A036-9AC50A73E971}" type="slidenum">
              <a:rPr lang="en-US" altLang="en-US" smtClean="0">
                <a:latin typeface="Arial" panose="020B0604020202020204" pitchFamily="34" charset="0"/>
                <a:cs typeface="Arial" panose="020B0604020202020204" pitchFamily="34" charset="0"/>
              </a:rPr>
              <a:pPr defTabSz="685800" fontAlgn="base">
                <a:spcBef>
                  <a:spcPct val="0"/>
                </a:spcBef>
                <a:spcAft>
                  <a:spcPct val="0"/>
                </a:spcAft>
              </a:pPr>
              <a:t>19</a:t>
            </a:fld>
            <a:endParaRPr lang="en-US" altLang="en-US">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91138"/>
                                        </p:tgtEl>
                                        <p:attrNameLst>
                                          <p:attrName>style.visibility</p:attrName>
                                        </p:attrNameLst>
                                      </p:cBhvr>
                                      <p:to>
                                        <p:strVal val="visible"/>
                                      </p:to>
                                    </p:set>
                                    <p:animEffect transition="in" filter="fade">
                                      <p:cBhvr>
                                        <p:cTn id="7" dur="1000"/>
                                        <p:tgtEl>
                                          <p:spTgt spid="91138"/>
                                        </p:tgtEl>
                                      </p:cBhvr>
                                    </p:animEffect>
                                    <p:anim calcmode="lin" valueType="num">
                                      <p:cBhvr>
                                        <p:cTn id="8" dur="1000" fill="hold"/>
                                        <p:tgtEl>
                                          <p:spTgt spid="91138"/>
                                        </p:tgtEl>
                                        <p:attrNameLst>
                                          <p:attrName>ppt_x</p:attrName>
                                        </p:attrNameLst>
                                      </p:cBhvr>
                                      <p:tavLst>
                                        <p:tav tm="0">
                                          <p:val>
                                            <p:strVal val="#ppt_x"/>
                                          </p:val>
                                        </p:tav>
                                        <p:tav tm="100000">
                                          <p:val>
                                            <p:strVal val="#ppt_x"/>
                                          </p:val>
                                        </p:tav>
                                      </p:tavLst>
                                    </p:anim>
                                    <p:anim calcmode="lin" valueType="num">
                                      <p:cBhvr>
                                        <p:cTn id="9" dur="1000" fill="hold"/>
                                        <p:tgtEl>
                                          <p:spTgt spid="91138"/>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1139">
                                            <p:txEl>
                                              <p:pRg st="0" end="0"/>
                                            </p:txEl>
                                          </p:spTgt>
                                        </p:tgtEl>
                                        <p:attrNameLst>
                                          <p:attrName>style.visibility</p:attrName>
                                        </p:attrNameLst>
                                      </p:cBhvr>
                                      <p:to>
                                        <p:strVal val="visible"/>
                                      </p:to>
                                    </p:set>
                                    <p:animEffect transition="in" filter="fade">
                                      <p:cBhvr>
                                        <p:cTn id="14" dur="1000"/>
                                        <p:tgtEl>
                                          <p:spTgt spid="91139">
                                            <p:txEl>
                                              <p:pRg st="0" end="0"/>
                                            </p:txEl>
                                          </p:spTgt>
                                        </p:tgtEl>
                                      </p:cBhvr>
                                    </p:animEffect>
                                    <p:anim calcmode="lin" valueType="num">
                                      <p:cBhvr>
                                        <p:cTn id="15" dur="1000" fill="hold"/>
                                        <p:tgtEl>
                                          <p:spTgt spid="91139">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9113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3" presetClass="entr" presetSubtype="16" fill="hold" grpId="0" nodeType="clickEffect">
                                  <p:stCondLst>
                                    <p:cond delay="0"/>
                                  </p:stCondLst>
                                  <p:childTnLst>
                                    <p:set>
                                      <p:cBhvr>
                                        <p:cTn id="20" dur="1" fill="hold">
                                          <p:stCondLst>
                                            <p:cond delay="0"/>
                                          </p:stCondLst>
                                        </p:cTn>
                                        <p:tgtEl>
                                          <p:spTgt spid="91139">
                                            <p:txEl>
                                              <p:pRg st="2" end="2"/>
                                            </p:txEl>
                                          </p:spTgt>
                                        </p:tgtEl>
                                        <p:attrNameLst>
                                          <p:attrName>style.visibility</p:attrName>
                                        </p:attrNameLst>
                                      </p:cBhvr>
                                      <p:to>
                                        <p:strVal val="visible"/>
                                      </p:to>
                                    </p:set>
                                    <p:anim calcmode="lin" valueType="num">
                                      <p:cBhvr>
                                        <p:cTn id="21" dur="2000" fill="hold"/>
                                        <p:tgtEl>
                                          <p:spTgt spid="91139">
                                            <p:txEl>
                                              <p:pRg st="2" end="2"/>
                                            </p:txEl>
                                          </p:spTgt>
                                        </p:tgtEl>
                                        <p:attrNameLst>
                                          <p:attrName>ppt_w</p:attrName>
                                        </p:attrNameLst>
                                      </p:cBhvr>
                                      <p:tavLst>
                                        <p:tav tm="0">
                                          <p:val>
                                            <p:fltVal val="0"/>
                                          </p:val>
                                        </p:tav>
                                        <p:tav tm="100000">
                                          <p:val>
                                            <p:strVal val="#ppt_w"/>
                                          </p:val>
                                        </p:tav>
                                      </p:tavLst>
                                    </p:anim>
                                    <p:anim calcmode="lin" valueType="num">
                                      <p:cBhvr>
                                        <p:cTn id="22" dur="2000" fill="hold"/>
                                        <p:tgtEl>
                                          <p:spTgt spid="91139">
                                            <p:txEl>
                                              <p:pRg st="2" end="2"/>
                                            </p:txEl>
                                          </p:spTgt>
                                        </p:tgtEl>
                                        <p:attrNameLst>
                                          <p:attrName>ppt_h</p:attrName>
                                        </p:attrNameLst>
                                      </p:cBhvr>
                                      <p:tavLst>
                                        <p:tav tm="0">
                                          <p:val>
                                            <p:fltVal val="0"/>
                                          </p:val>
                                        </p:tav>
                                        <p:tav tm="100000">
                                          <p:val>
                                            <p:strVal val="#ppt_h"/>
                                          </p:val>
                                        </p:tav>
                                      </p:tavLst>
                                    </p:anim>
                                  </p:childTnLst>
                                </p:cTn>
                              </p:par>
                              <p:par>
                                <p:cTn id="23" presetID="23" presetClass="entr" presetSubtype="16" fill="hold" grpId="0" nodeType="withEffect">
                                  <p:stCondLst>
                                    <p:cond delay="0"/>
                                  </p:stCondLst>
                                  <p:childTnLst>
                                    <p:set>
                                      <p:cBhvr>
                                        <p:cTn id="24" dur="1" fill="hold">
                                          <p:stCondLst>
                                            <p:cond delay="0"/>
                                          </p:stCondLst>
                                        </p:cTn>
                                        <p:tgtEl>
                                          <p:spTgt spid="91139">
                                            <p:txEl>
                                              <p:pRg st="3" end="3"/>
                                            </p:txEl>
                                          </p:spTgt>
                                        </p:tgtEl>
                                        <p:attrNameLst>
                                          <p:attrName>style.visibility</p:attrName>
                                        </p:attrNameLst>
                                      </p:cBhvr>
                                      <p:to>
                                        <p:strVal val="visible"/>
                                      </p:to>
                                    </p:set>
                                    <p:anim calcmode="lin" valueType="num">
                                      <p:cBhvr>
                                        <p:cTn id="25" dur="2000" fill="hold"/>
                                        <p:tgtEl>
                                          <p:spTgt spid="91139">
                                            <p:txEl>
                                              <p:pRg st="3" end="3"/>
                                            </p:txEl>
                                          </p:spTgt>
                                        </p:tgtEl>
                                        <p:attrNameLst>
                                          <p:attrName>ppt_w</p:attrName>
                                        </p:attrNameLst>
                                      </p:cBhvr>
                                      <p:tavLst>
                                        <p:tav tm="0">
                                          <p:val>
                                            <p:fltVal val="0"/>
                                          </p:val>
                                        </p:tav>
                                        <p:tav tm="100000">
                                          <p:val>
                                            <p:strVal val="#ppt_w"/>
                                          </p:val>
                                        </p:tav>
                                      </p:tavLst>
                                    </p:anim>
                                    <p:anim calcmode="lin" valueType="num">
                                      <p:cBhvr>
                                        <p:cTn id="26" dur="2000" fill="hold"/>
                                        <p:tgtEl>
                                          <p:spTgt spid="91139">
                                            <p:txEl>
                                              <p:pRg st="3" end="3"/>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8" grpId="0"/>
      <p:bldP spid="91139"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Agenda</a:t>
            </a:r>
          </a:p>
        </p:txBody>
      </p:sp>
      <p:sp>
        <p:nvSpPr>
          <p:cNvPr id="3" name="Content Placeholder 2"/>
          <p:cNvSpPr>
            <a:spLocks noGrp="1"/>
          </p:cNvSpPr>
          <p:nvPr>
            <p:ph idx="1"/>
          </p:nvPr>
        </p:nvSpPr>
        <p:spPr/>
        <p:txBody>
          <a:bodyPr/>
          <a:lstStyle/>
          <a:p>
            <a:pPr marL="342900" indent="-342900">
              <a:buFont typeface="+mj-lt"/>
              <a:buAutoNum type="arabicParenR"/>
            </a:pPr>
            <a:r>
              <a:rPr lang="en-CA" dirty="0"/>
              <a:t>Intros – Jim/Class</a:t>
            </a:r>
          </a:p>
          <a:p>
            <a:pPr marL="342900" indent="-342900">
              <a:buFont typeface="+mj-lt"/>
              <a:buAutoNum type="arabicParenR"/>
            </a:pPr>
            <a:r>
              <a:rPr lang="en-CA" dirty="0"/>
              <a:t>Class Expectations –Jim</a:t>
            </a:r>
          </a:p>
          <a:p>
            <a:pPr marL="342900" indent="-342900">
              <a:buFont typeface="+mj-lt"/>
              <a:buAutoNum type="arabicParenR"/>
            </a:pPr>
            <a:r>
              <a:rPr lang="en-CA" dirty="0"/>
              <a:t>Goal Setting </a:t>
            </a:r>
          </a:p>
          <a:p>
            <a:pPr marL="342900" indent="-342900">
              <a:buFont typeface="+mj-lt"/>
              <a:buAutoNum type="arabicParenR"/>
            </a:pPr>
            <a:r>
              <a:rPr lang="en-CA" dirty="0"/>
              <a:t>Course Outline Review Evaluations</a:t>
            </a:r>
          </a:p>
          <a:p>
            <a:pPr marL="342900" indent="-342900">
              <a:buFont typeface="+mj-lt"/>
              <a:buAutoNum type="arabicParenR"/>
            </a:pPr>
            <a:r>
              <a:rPr lang="en-US" dirty="0"/>
              <a:t>Case Assignment Review </a:t>
            </a:r>
          </a:p>
          <a:p>
            <a:pPr marL="342900" indent="-342900">
              <a:buFont typeface="+mj-lt"/>
              <a:buAutoNum type="arabicParenR"/>
            </a:pPr>
            <a:r>
              <a:rPr lang="en-CA" dirty="0"/>
              <a:t>Class Questions/Suggestions  </a:t>
            </a:r>
          </a:p>
          <a:p>
            <a:pPr marL="342900" indent="-342900">
              <a:buFont typeface="+mj-lt"/>
              <a:buAutoNum type="arabicParenR"/>
            </a:pPr>
            <a:endParaRPr lang="en-CA" dirty="0"/>
          </a:p>
        </p:txBody>
      </p:sp>
    </p:spTree>
    <p:extLst>
      <p:ext uri="{BB962C8B-B14F-4D97-AF65-F5344CB8AC3E}">
        <p14:creationId xmlns:p14="http://schemas.microsoft.com/office/powerpoint/2010/main" val="30743868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749B72DE-6D6A-4B82-920D-ECD7BDC87A08}"/>
              </a:ext>
            </a:extLst>
          </p:cNvPr>
          <p:cNvSpPr>
            <a:spLocks noGrp="1" noChangeArrowheads="1"/>
          </p:cNvSpPr>
          <p:nvPr>
            <p:ph type="title"/>
          </p:nvPr>
        </p:nvSpPr>
        <p:spPr/>
        <p:txBody>
          <a:bodyPr/>
          <a:lstStyle/>
          <a:p>
            <a:r>
              <a:rPr lang="en-AU" altLang="en-US" sz="2400">
                <a:solidFill>
                  <a:srgbClr val="FF201B"/>
                </a:solidFill>
              </a:rPr>
              <a:t>Verbal vs Non Verbal</a:t>
            </a:r>
            <a:endParaRPr lang="en-US" altLang="en-US" sz="2400">
              <a:solidFill>
                <a:srgbClr val="FF201B"/>
              </a:solidFill>
            </a:endParaRPr>
          </a:p>
        </p:txBody>
      </p:sp>
      <p:sp>
        <p:nvSpPr>
          <p:cNvPr id="92163" name="Rectangle 3">
            <a:extLst>
              <a:ext uri="{FF2B5EF4-FFF2-40B4-BE49-F238E27FC236}">
                <a16:creationId xmlns:a16="http://schemas.microsoft.com/office/drawing/2014/main" id="{1B7E6943-5DC6-4209-B0AC-528D8128DA7E}"/>
              </a:ext>
            </a:extLst>
          </p:cNvPr>
          <p:cNvSpPr>
            <a:spLocks noGrp="1" noChangeArrowheads="1"/>
          </p:cNvSpPr>
          <p:nvPr>
            <p:ph sz="quarter" idx="1"/>
          </p:nvPr>
        </p:nvSpPr>
        <p:spPr>
          <a:xfrm>
            <a:off x="1482725" y="1317280"/>
            <a:ext cx="6172200" cy="4245769"/>
          </a:xfrm>
        </p:spPr>
        <p:txBody>
          <a:bodyPr/>
          <a:lstStyle/>
          <a:p>
            <a:pPr>
              <a:lnSpc>
                <a:spcPct val="90000"/>
              </a:lnSpc>
            </a:pPr>
            <a:r>
              <a:rPr lang="en-US" altLang="en-US" sz="1800" dirty="0"/>
              <a:t>Can we communicate without words?</a:t>
            </a:r>
          </a:p>
          <a:p>
            <a:pPr>
              <a:lnSpc>
                <a:spcPct val="90000"/>
              </a:lnSpc>
            </a:pPr>
            <a:endParaRPr lang="en-US" altLang="en-US" sz="750" dirty="0"/>
          </a:p>
          <a:p>
            <a:pPr>
              <a:lnSpc>
                <a:spcPct val="90000"/>
              </a:lnSpc>
            </a:pPr>
            <a:r>
              <a:rPr lang="en-US" altLang="en-US" sz="1800" u="sng" dirty="0"/>
              <a:t>Voice attributes</a:t>
            </a:r>
          </a:p>
          <a:p>
            <a:pPr>
              <a:lnSpc>
                <a:spcPct val="90000"/>
              </a:lnSpc>
            </a:pPr>
            <a:r>
              <a:rPr lang="en-US" altLang="en-US" sz="1800" dirty="0"/>
              <a:t>What are they and how do they affect communication?</a:t>
            </a:r>
          </a:p>
          <a:p>
            <a:pPr>
              <a:lnSpc>
                <a:spcPct val="90000"/>
              </a:lnSpc>
            </a:pPr>
            <a:endParaRPr lang="en-US" altLang="en-US" sz="750" dirty="0"/>
          </a:p>
          <a:p>
            <a:pPr>
              <a:lnSpc>
                <a:spcPct val="90000"/>
              </a:lnSpc>
            </a:pPr>
            <a:r>
              <a:rPr lang="en-US" altLang="en-US" sz="1800" u="sng" dirty="0"/>
              <a:t>Physical attributes</a:t>
            </a:r>
          </a:p>
          <a:p>
            <a:pPr>
              <a:lnSpc>
                <a:spcPct val="90000"/>
              </a:lnSpc>
            </a:pPr>
            <a:r>
              <a:rPr lang="en-US" altLang="en-US" sz="1800" dirty="0"/>
              <a:t>What could be considered here and how do they affect communication?</a:t>
            </a:r>
          </a:p>
          <a:p>
            <a:pPr>
              <a:lnSpc>
                <a:spcPct val="90000"/>
              </a:lnSpc>
            </a:pPr>
            <a:endParaRPr lang="en-US" altLang="en-US" sz="750" dirty="0"/>
          </a:p>
          <a:p>
            <a:pPr>
              <a:lnSpc>
                <a:spcPct val="90000"/>
              </a:lnSpc>
            </a:pPr>
            <a:r>
              <a:rPr lang="en-US" altLang="en-US" sz="1800" u="sng" dirty="0"/>
              <a:t>The power of touch</a:t>
            </a:r>
          </a:p>
          <a:p>
            <a:pPr>
              <a:lnSpc>
                <a:spcPct val="90000"/>
              </a:lnSpc>
            </a:pPr>
            <a:r>
              <a:rPr lang="en-US" altLang="en-US" sz="1800" dirty="0"/>
              <a:t>What and when is OK?</a:t>
            </a:r>
          </a:p>
          <a:p>
            <a:pPr>
              <a:lnSpc>
                <a:spcPct val="90000"/>
              </a:lnSpc>
            </a:pPr>
            <a:endParaRPr lang="en-US" altLang="en-US" sz="750" dirty="0"/>
          </a:p>
          <a:p>
            <a:pPr>
              <a:lnSpc>
                <a:spcPct val="90000"/>
              </a:lnSpc>
            </a:pPr>
            <a:r>
              <a:rPr lang="en-US" altLang="en-US" sz="1800" dirty="0"/>
              <a:t>Which is better, verbal or non verbal?</a:t>
            </a:r>
          </a:p>
        </p:txBody>
      </p:sp>
      <p:sp>
        <p:nvSpPr>
          <p:cNvPr id="2" name="Slide Number Placeholder 1">
            <a:extLst>
              <a:ext uri="{FF2B5EF4-FFF2-40B4-BE49-F238E27FC236}">
                <a16:creationId xmlns:a16="http://schemas.microsoft.com/office/drawing/2014/main" id="{DECD3E7B-5E1C-4973-9A15-6D7F6A54DFD6}"/>
              </a:ext>
            </a:extLst>
          </p:cNvPr>
          <p:cNvSpPr>
            <a:spLocks noGrp="1"/>
          </p:cNvSpPr>
          <p:nvPr>
            <p:ph type="sldNum" sz="quarter" idx="10"/>
          </p:nvPr>
        </p:nvSpPr>
        <p:spPr/>
        <p:txBody>
          <a:bodyPr/>
          <a:lstStyle/>
          <a:p>
            <a:pPr defTabSz="685800" fontAlgn="base">
              <a:spcBef>
                <a:spcPct val="0"/>
              </a:spcBef>
              <a:spcAft>
                <a:spcPct val="0"/>
              </a:spcAft>
            </a:pPr>
            <a:r>
              <a:rPr lang="en-US" altLang="en-US">
                <a:latin typeface="Arial" panose="020B0604020202020204" pitchFamily="34" charset="0"/>
                <a:cs typeface="Arial" panose="020B0604020202020204" pitchFamily="34" charset="0"/>
              </a:rPr>
              <a:t>1-</a:t>
            </a:r>
            <a:fld id="{1F60FD4C-2463-42CC-A036-9AC50A73E971}" type="slidenum">
              <a:rPr lang="en-US" altLang="en-US" smtClean="0">
                <a:latin typeface="Arial" panose="020B0604020202020204" pitchFamily="34" charset="0"/>
                <a:cs typeface="Arial" panose="020B0604020202020204" pitchFamily="34" charset="0"/>
              </a:rPr>
              <a:pPr defTabSz="685800" fontAlgn="base">
                <a:spcBef>
                  <a:spcPct val="0"/>
                </a:spcBef>
                <a:spcAft>
                  <a:spcPct val="0"/>
                </a:spcAft>
              </a:pPr>
              <a:t>20</a:t>
            </a:fld>
            <a:endParaRPr lang="en-US" altLang="en-US">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92162"/>
                                        </p:tgtEl>
                                        <p:attrNameLst>
                                          <p:attrName>style.visibility</p:attrName>
                                        </p:attrNameLst>
                                      </p:cBhvr>
                                      <p:to>
                                        <p:strVal val="visible"/>
                                      </p:to>
                                    </p:set>
                                    <p:animEffect transition="in" filter="fade">
                                      <p:cBhvr>
                                        <p:cTn id="7" dur="1000"/>
                                        <p:tgtEl>
                                          <p:spTgt spid="92162"/>
                                        </p:tgtEl>
                                      </p:cBhvr>
                                    </p:animEffect>
                                    <p:anim calcmode="lin" valueType="num">
                                      <p:cBhvr>
                                        <p:cTn id="8" dur="1000" fill="hold"/>
                                        <p:tgtEl>
                                          <p:spTgt spid="92162"/>
                                        </p:tgtEl>
                                        <p:attrNameLst>
                                          <p:attrName>ppt_x</p:attrName>
                                        </p:attrNameLst>
                                      </p:cBhvr>
                                      <p:tavLst>
                                        <p:tav tm="0">
                                          <p:val>
                                            <p:strVal val="#ppt_x"/>
                                          </p:val>
                                        </p:tav>
                                        <p:tav tm="100000">
                                          <p:val>
                                            <p:strVal val="#ppt_x"/>
                                          </p:val>
                                        </p:tav>
                                      </p:tavLst>
                                    </p:anim>
                                    <p:anim calcmode="lin" valueType="num">
                                      <p:cBhvr>
                                        <p:cTn id="9" dur="1000" fill="hold"/>
                                        <p:tgtEl>
                                          <p:spTgt spid="92162"/>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23" presetClass="entr" presetSubtype="16" fill="hold" grpId="0" nodeType="clickEffect">
                                  <p:stCondLst>
                                    <p:cond delay="0"/>
                                  </p:stCondLst>
                                  <p:childTnLst>
                                    <p:set>
                                      <p:cBhvr>
                                        <p:cTn id="13" dur="1" fill="hold">
                                          <p:stCondLst>
                                            <p:cond delay="0"/>
                                          </p:stCondLst>
                                        </p:cTn>
                                        <p:tgtEl>
                                          <p:spTgt spid="92163">
                                            <p:txEl>
                                              <p:pRg st="0" end="0"/>
                                            </p:txEl>
                                          </p:spTgt>
                                        </p:tgtEl>
                                        <p:attrNameLst>
                                          <p:attrName>style.visibility</p:attrName>
                                        </p:attrNameLst>
                                      </p:cBhvr>
                                      <p:to>
                                        <p:strVal val="visible"/>
                                      </p:to>
                                    </p:set>
                                    <p:anim calcmode="lin" valueType="num">
                                      <p:cBhvr>
                                        <p:cTn id="14" dur="2000" fill="hold"/>
                                        <p:tgtEl>
                                          <p:spTgt spid="92163">
                                            <p:txEl>
                                              <p:pRg st="0" end="0"/>
                                            </p:txEl>
                                          </p:spTgt>
                                        </p:tgtEl>
                                        <p:attrNameLst>
                                          <p:attrName>ppt_w</p:attrName>
                                        </p:attrNameLst>
                                      </p:cBhvr>
                                      <p:tavLst>
                                        <p:tav tm="0">
                                          <p:val>
                                            <p:fltVal val="0"/>
                                          </p:val>
                                        </p:tav>
                                        <p:tav tm="100000">
                                          <p:val>
                                            <p:strVal val="#ppt_w"/>
                                          </p:val>
                                        </p:tav>
                                      </p:tavLst>
                                    </p:anim>
                                    <p:anim calcmode="lin" valueType="num">
                                      <p:cBhvr>
                                        <p:cTn id="15" dur="2000" fill="hold"/>
                                        <p:tgtEl>
                                          <p:spTgt spid="92163">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3" presetClass="entr" presetSubtype="16" fill="hold" grpId="0" nodeType="clickEffect">
                                  <p:stCondLst>
                                    <p:cond delay="0"/>
                                  </p:stCondLst>
                                  <p:childTnLst>
                                    <p:set>
                                      <p:cBhvr>
                                        <p:cTn id="19" dur="1" fill="hold">
                                          <p:stCondLst>
                                            <p:cond delay="0"/>
                                          </p:stCondLst>
                                        </p:cTn>
                                        <p:tgtEl>
                                          <p:spTgt spid="92163">
                                            <p:txEl>
                                              <p:pRg st="2" end="2"/>
                                            </p:txEl>
                                          </p:spTgt>
                                        </p:tgtEl>
                                        <p:attrNameLst>
                                          <p:attrName>style.visibility</p:attrName>
                                        </p:attrNameLst>
                                      </p:cBhvr>
                                      <p:to>
                                        <p:strVal val="visible"/>
                                      </p:to>
                                    </p:set>
                                    <p:anim calcmode="lin" valueType="num">
                                      <p:cBhvr>
                                        <p:cTn id="20" dur="1000" fill="hold"/>
                                        <p:tgtEl>
                                          <p:spTgt spid="92163">
                                            <p:txEl>
                                              <p:pRg st="2" end="2"/>
                                            </p:txEl>
                                          </p:spTgt>
                                        </p:tgtEl>
                                        <p:attrNameLst>
                                          <p:attrName>ppt_w</p:attrName>
                                        </p:attrNameLst>
                                      </p:cBhvr>
                                      <p:tavLst>
                                        <p:tav tm="0">
                                          <p:val>
                                            <p:fltVal val="0"/>
                                          </p:val>
                                        </p:tav>
                                        <p:tav tm="100000">
                                          <p:val>
                                            <p:strVal val="#ppt_w"/>
                                          </p:val>
                                        </p:tav>
                                      </p:tavLst>
                                    </p:anim>
                                    <p:anim calcmode="lin" valueType="num">
                                      <p:cBhvr>
                                        <p:cTn id="21" dur="1000" fill="hold"/>
                                        <p:tgtEl>
                                          <p:spTgt spid="92163">
                                            <p:txEl>
                                              <p:pRg st="2" end="2"/>
                                            </p:txEl>
                                          </p:spTgt>
                                        </p:tgtEl>
                                        <p:attrNameLst>
                                          <p:attrName>ppt_h</p:attrName>
                                        </p:attrNameLst>
                                      </p:cBhvr>
                                      <p:tavLst>
                                        <p:tav tm="0">
                                          <p:val>
                                            <p:fltVal val="0"/>
                                          </p:val>
                                        </p:tav>
                                        <p:tav tm="100000">
                                          <p:val>
                                            <p:strVal val="#ppt_h"/>
                                          </p:val>
                                        </p:tav>
                                      </p:tavLst>
                                    </p:anim>
                                  </p:childTnLst>
                                </p:cTn>
                              </p:par>
                              <p:par>
                                <p:cTn id="22" presetID="23" presetClass="entr" presetSubtype="16" fill="hold" grpId="0" nodeType="withEffect">
                                  <p:stCondLst>
                                    <p:cond delay="0"/>
                                  </p:stCondLst>
                                  <p:childTnLst>
                                    <p:set>
                                      <p:cBhvr>
                                        <p:cTn id="23" dur="1" fill="hold">
                                          <p:stCondLst>
                                            <p:cond delay="0"/>
                                          </p:stCondLst>
                                        </p:cTn>
                                        <p:tgtEl>
                                          <p:spTgt spid="92163">
                                            <p:txEl>
                                              <p:pRg st="3" end="3"/>
                                            </p:txEl>
                                          </p:spTgt>
                                        </p:tgtEl>
                                        <p:attrNameLst>
                                          <p:attrName>style.visibility</p:attrName>
                                        </p:attrNameLst>
                                      </p:cBhvr>
                                      <p:to>
                                        <p:strVal val="visible"/>
                                      </p:to>
                                    </p:set>
                                    <p:anim calcmode="lin" valueType="num">
                                      <p:cBhvr>
                                        <p:cTn id="24" dur="1000" fill="hold"/>
                                        <p:tgtEl>
                                          <p:spTgt spid="92163">
                                            <p:txEl>
                                              <p:pRg st="3" end="3"/>
                                            </p:txEl>
                                          </p:spTgt>
                                        </p:tgtEl>
                                        <p:attrNameLst>
                                          <p:attrName>ppt_w</p:attrName>
                                        </p:attrNameLst>
                                      </p:cBhvr>
                                      <p:tavLst>
                                        <p:tav tm="0">
                                          <p:val>
                                            <p:fltVal val="0"/>
                                          </p:val>
                                        </p:tav>
                                        <p:tav tm="100000">
                                          <p:val>
                                            <p:strVal val="#ppt_w"/>
                                          </p:val>
                                        </p:tav>
                                      </p:tavLst>
                                    </p:anim>
                                    <p:anim calcmode="lin" valueType="num">
                                      <p:cBhvr>
                                        <p:cTn id="25" dur="1000" fill="hold"/>
                                        <p:tgtEl>
                                          <p:spTgt spid="92163">
                                            <p:txEl>
                                              <p:pRg st="3" end="3"/>
                                            </p:txEl>
                                          </p:spTgt>
                                        </p:tgtEl>
                                        <p:attrNameLst>
                                          <p:attrName>ppt_h</p:attrName>
                                        </p:attrNameLst>
                                      </p:cBhvr>
                                      <p:tavLst>
                                        <p:tav tm="0">
                                          <p:val>
                                            <p:fltVal val="0"/>
                                          </p:val>
                                        </p:tav>
                                        <p:tav tm="100000">
                                          <p:val>
                                            <p:strVal val="#ppt_h"/>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3" presetClass="entr" presetSubtype="16" fill="hold" grpId="0" nodeType="clickEffect">
                                  <p:stCondLst>
                                    <p:cond delay="0"/>
                                  </p:stCondLst>
                                  <p:childTnLst>
                                    <p:set>
                                      <p:cBhvr>
                                        <p:cTn id="29" dur="1" fill="hold">
                                          <p:stCondLst>
                                            <p:cond delay="0"/>
                                          </p:stCondLst>
                                        </p:cTn>
                                        <p:tgtEl>
                                          <p:spTgt spid="92163">
                                            <p:txEl>
                                              <p:pRg st="5" end="5"/>
                                            </p:txEl>
                                          </p:spTgt>
                                        </p:tgtEl>
                                        <p:attrNameLst>
                                          <p:attrName>style.visibility</p:attrName>
                                        </p:attrNameLst>
                                      </p:cBhvr>
                                      <p:to>
                                        <p:strVal val="visible"/>
                                      </p:to>
                                    </p:set>
                                    <p:anim calcmode="lin" valueType="num">
                                      <p:cBhvr>
                                        <p:cTn id="30" dur="1000" fill="hold"/>
                                        <p:tgtEl>
                                          <p:spTgt spid="92163">
                                            <p:txEl>
                                              <p:pRg st="5" end="5"/>
                                            </p:txEl>
                                          </p:spTgt>
                                        </p:tgtEl>
                                        <p:attrNameLst>
                                          <p:attrName>ppt_w</p:attrName>
                                        </p:attrNameLst>
                                      </p:cBhvr>
                                      <p:tavLst>
                                        <p:tav tm="0">
                                          <p:val>
                                            <p:fltVal val="0"/>
                                          </p:val>
                                        </p:tav>
                                        <p:tav tm="100000">
                                          <p:val>
                                            <p:strVal val="#ppt_w"/>
                                          </p:val>
                                        </p:tav>
                                      </p:tavLst>
                                    </p:anim>
                                    <p:anim calcmode="lin" valueType="num">
                                      <p:cBhvr>
                                        <p:cTn id="31" dur="1000" fill="hold"/>
                                        <p:tgtEl>
                                          <p:spTgt spid="92163">
                                            <p:txEl>
                                              <p:pRg st="5" end="5"/>
                                            </p:txEl>
                                          </p:spTgt>
                                        </p:tgtEl>
                                        <p:attrNameLst>
                                          <p:attrName>ppt_h</p:attrName>
                                        </p:attrNameLst>
                                      </p:cBhvr>
                                      <p:tavLst>
                                        <p:tav tm="0">
                                          <p:val>
                                            <p:fltVal val="0"/>
                                          </p:val>
                                        </p:tav>
                                        <p:tav tm="100000">
                                          <p:val>
                                            <p:strVal val="#ppt_h"/>
                                          </p:val>
                                        </p:tav>
                                      </p:tavLst>
                                    </p:anim>
                                  </p:childTnLst>
                                </p:cTn>
                              </p:par>
                              <p:par>
                                <p:cTn id="32" presetID="23" presetClass="entr" presetSubtype="16" fill="hold" grpId="0" nodeType="withEffect">
                                  <p:stCondLst>
                                    <p:cond delay="0"/>
                                  </p:stCondLst>
                                  <p:childTnLst>
                                    <p:set>
                                      <p:cBhvr>
                                        <p:cTn id="33" dur="1" fill="hold">
                                          <p:stCondLst>
                                            <p:cond delay="0"/>
                                          </p:stCondLst>
                                        </p:cTn>
                                        <p:tgtEl>
                                          <p:spTgt spid="92163">
                                            <p:txEl>
                                              <p:pRg st="6" end="6"/>
                                            </p:txEl>
                                          </p:spTgt>
                                        </p:tgtEl>
                                        <p:attrNameLst>
                                          <p:attrName>style.visibility</p:attrName>
                                        </p:attrNameLst>
                                      </p:cBhvr>
                                      <p:to>
                                        <p:strVal val="visible"/>
                                      </p:to>
                                    </p:set>
                                    <p:anim calcmode="lin" valueType="num">
                                      <p:cBhvr>
                                        <p:cTn id="34" dur="1000" fill="hold"/>
                                        <p:tgtEl>
                                          <p:spTgt spid="92163">
                                            <p:txEl>
                                              <p:pRg st="6" end="6"/>
                                            </p:txEl>
                                          </p:spTgt>
                                        </p:tgtEl>
                                        <p:attrNameLst>
                                          <p:attrName>ppt_w</p:attrName>
                                        </p:attrNameLst>
                                      </p:cBhvr>
                                      <p:tavLst>
                                        <p:tav tm="0">
                                          <p:val>
                                            <p:fltVal val="0"/>
                                          </p:val>
                                        </p:tav>
                                        <p:tav tm="100000">
                                          <p:val>
                                            <p:strVal val="#ppt_w"/>
                                          </p:val>
                                        </p:tav>
                                      </p:tavLst>
                                    </p:anim>
                                    <p:anim calcmode="lin" valueType="num">
                                      <p:cBhvr>
                                        <p:cTn id="35" dur="1000" fill="hold"/>
                                        <p:tgtEl>
                                          <p:spTgt spid="92163">
                                            <p:txEl>
                                              <p:pRg st="6" end="6"/>
                                            </p:txEl>
                                          </p:spTgt>
                                        </p:tgtEl>
                                        <p:attrNameLst>
                                          <p:attrName>ppt_h</p:attrName>
                                        </p:attrNameLst>
                                      </p:cBhvr>
                                      <p:tavLst>
                                        <p:tav tm="0">
                                          <p:val>
                                            <p:fltVal val="0"/>
                                          </p:val>
                                        </p:tav>
                                        <p:tav tm="100000">
                                          <p:val>
                                            <p:strVal val="#ppt_h"/>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23" presetClass="entr" presetSubtype="16" fill="hold" grpId="0" nodeType="clickEffect">
                                  <p:stCondLst>
                                    <p:cond delay="0"/>
                                  </p:stCondLst>
                                  <p:childTnLst>
                                    <p:set>
                                      <p:cBhvr>
                                        <p:cTn id="39" dur="1" fill="hold">
                                          <p:stCondLst>
                                            <p:cond delay="0"/>
                                          </p:stCondLst>
                                        </p:cTn>
                                        <p:tgtEl>
                                          <p:spTgt spid="92163">
                                            <p:txEl>
                                              <p:pRg st="8" end="8"/>
                                            </p:txEl>
                                          </p:spTgt>
                                        </p:tgtEl>
                                        <p:attrNameLst>
                                          <p:attrName>style.visibility</p:attrName>
                                        </p:attrNameLst>
                                      </p:cBhvr>
                                      <p:to>
                                        <p:strVal val="visible"/>
                                      </p:to>
                                    </p:set>
                                    <p:anim calcmode="lin" valueType="num">
                                      <p:cBhvr>
                                        <p:cTn id="40" dur="1000" fill="hold"/>
                                        <p:tgtEl>
                                          <p:spTgt spid="92163">
                                            <p:txEl>
                                              <p:pRg st="8" end="8"/>
                                            </p:txEl>
                                          </p:spTgt>
                                        </p:tgtEl>
                                        <p:attrNameLst>
                                          <p:attrName>ppt_w</p:attrName>
                                        </p:attrNameLst>
                                      </p:cBhvr>
                                      <p:tavLst>
                                        <p:tav tm="0">
                                          <p:val>
                                            <p:fltVal val="0"/>
                                          </p:val>
                                        </p:tav>
                                        <p:tav tm="100000">
                                          <p:val>
                                            <p:strVal val="#ppt_w"/>
                                          </p:val>
                                        </p:tav>
                                      </p:tavLst>
                                    </p:anim>
                                    <p:anim calcmode="lin" valueType="num">
                                      <p:cBhvr>
                                        <p:cTn id="41" dur="1000" fill="hold"/>
                                        <p:tgtEl>
                                          <p:spTgt spid="92163">
                                            <p:txEl>
                                              <p:pRg st="8" end="8"/>
                                            </p:txEl>
                                          </p:spTgt>
                                        </p:tgtEl>
                                        <p:attrNameLst>
                                          <p:attrName>ppt_h</p:attrName>
                                        </p:attrNameLst>
                                      </p:cBhvr>
                                      <p:tavLst>
                                        <p:tav tm="0">
                                          <p:val>
                                            <p:fltVal val="0"/>
                                          </p:val>
                                        </p:tav>
                                        <p:tav tm="100000">
                                          <p:val>
                                            <p:strVal val="#ppt_h"/>
                                          </p:val>
                                        </p:tav>
                                      </p:tavLst>
                                    </p:anim>
                                  </p:childTnLst>
                                </p:cTn>
                              </p:par>
                              <p:par>
                                <p:cTn id="42" presetID="23" presetClass="entr" presetSubtype="16" fill="hold" grpId="0" nodeType="withEffect">
                                  <p:stCondLst>
                                    <p:cond delay="0"/>
                                  </p:stCondLst>
                                  <p:childTnLst>
                                    <p:set>
                                      <p:cBhvr>
                                        <p:cTn id="43" dur="1" fill="hold">
                                          <p:stCondLst>
                                            <p:cond delay="0"/>
                                          </p:stCondLst>
                                        </p:cTn>
                                        <p:tgtEl>
                                          <p:spTgt spid="92163">
                                            <p:txEl>
                                              <p:pRg st="9" end="9"/>
                                            </p:txEl>
                                          </p:spTgt>
                                        </p:tgtEl>
                                        <p:attrNameLst>
                                          <p:attrName>style.visibility</p:attrName>
                                        </p:attrNameLst>
                                      </p:cBhvr>
                                      <p:to>
                                        <p:strVal val="visible"/>
                                      </p:to>
                                    </p:set>
                                    <p:anim calcmode="lin" valueType="num">
                                      <p:cBhvr>
                                        <p:cTn id="44" dur="1000" fill="hold"/>
                                        <p:tgtEl>
                                          <p:spTgt spid="92163">
                                            <p:txEl>
                                              <p:pRg st="9" end="9"/>
                                            </p:txEl>
                                          </p:spTgt>
                                        </p:tgtEl>
                                        <p:attrNameLst>
                                          <p:attrName>ppt_w</p:attrName>
                                        </p:attrNameLst>
                                      </p:cBhvr>
                                      <p:tavLst>
                                        <p:tav tm="0">
                                          <p:val>
                                            <p:fltVal val="0"/>
                                          </p:val>
                                        </p:tav>
                                        <p:tav tm="100000">
                                          <p:val>
                                            <p:strVal val="#ppt_w"/>
                                          </p:val>
                                        </p:tav>
                                      </p:tavLst>
                                    </p:anim>
                                    <p:anim calcmode="lin" valueType="num">
                                      <p:cBhvr>
                                        <p:cTn id="45" dur="1000" fill="hold"/>
                                        <p:tgtEl>
                                          <p:spTgt spid="92163">
                                            <p:txEl>
                                              <p:pRg st="9" end="9"/>
                                            </p:txEl>
                                          </p:spTgt>
                                        </p:tgtEl>
                                        <p:attrNameLst>
                                          <p:attrName>ppt_h</p:attrName>
                                        </p:attrNameLst>
                                      </p:cBhvr>
                                      <p:tavLst>
                                        <p:tav tm="0">
                                          <p:val>
                                            <p:fltVal val="0"/>
                                          </p:val>
                                        </p:tav>
                                        <p:tav tm="100000">
                                          <p:val>
                                            <p:strVal val="#ppt_h"/>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23" presetClass="entr" presetSubtype="16" fill="hold" grpId="0" nodeType="clickEffect">
                                  <p:stCondLst>
                                    <p:cond delay="0"/>
                                  </p:stCondLst>
                                  <p:childTnLst>
                                    <p:set>
                                      <p:cBhvr>
                                        <p:cTn id="49" dur="1" fill="hold">
                                          <p:stCondLst>
                                            <p:cond delay="0"/>
                                          </p:stCondLst>
                                        </p:cTn>
                                        <p:tgtEl>
                                          <p:spTgt spid="92163">
                                            <p:txEl>
                                              <p:pRg st="11" end="11"/>
                                            </p:txEl>
                                          </p:spTgt>
                                        </p:tgtEl>
                                        <p:attrNameLst>
                                          <p:attrName>style.visibility</p:attrName>
                                        </p:attrNameLst>
                                      </p:cBhvr>
                                      <p:to>
                                        <p:strVal val="visible"/>
                                      </p:to>
                                    </p:set>
                                    <p:anim calcmode="lin" valueType="num">
                                      <p:cBhvr>
                                        <p:cTn id="50" dur="1000" fill="hold"/>
                                        <p:tgtEl>
                                          <p:spTgt spid="92163">
                                            <p:txEl>
                                              <p:pRg st="11" end="11"/>
                                            </p:txEl>
                                          </p:spTgt>
                                        </p:tgtEl>
                                        <p:attrNameLst>
                                          <p:attrName>ppt_w</p:attrName>
                                        </p:attrNameLst>
                                      </p:cBhvr>
                                      <p:tavLst>
                                        <p:tav tm="0">
                                          <p:val>
                                            <p:fltVal val="0"/>
                                          </p:val>
                                        </p:tav>
                                        <p:tav tm="100000">
                                          <p:val>
                                            <p:strVal val="#ppt_w"/>
                                          </p:val>
                                        </p:tav>
                                      </p:tavLst>
                                    </p:anim>
                                    <p:anim calcmode="lin" valueType="num">
                                      <p:cBhvr>
                                        <p:cTn id="51" dur="1000" fill="hold"/>
                                        <p:tgtEl>
                                          <p:spTgt spid="92163">
                                            <p:txEl>
                                              <p:pRg st="11" end="11"/>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2" grpId="0"/>
      <p:bldP spid="9216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ADFFF8AE-2DF0-486C-B653-2B6BF1050BB9}"/>
              </a:ext>
            </a:extLst>
          </p:cNvPr>
          <p:cNvSpPr>
            <a:spLocks noGrp="1" noChangeArrowheads="1"/>
          </p:cNvSpPr>
          <p:nvPr>
            <p:ph type="title"/>
          </p:nvPr>
        </p:nvSpPr>
        <p:spPr/>
        <p:txBody>
          <a:bodyPr/>
          <a:lstStyle/>
          <a:p>
            <a:r>
              <a:rPr lang="en-AU" altLang="en-US"/>
              <a:t>Personal Presentation</a:t>
            </a:r>
            <a:endParaRPr lang="en-US" altLang="en-US"/>
          </a:p>
        </p:txBody>
      </p:sp>
      <p:sp>
        <p:nvSpPr>
          <p:cNvPr id="18435" name="Rectangle 3">
            <a:extLst>
              <a:ext uri="{FF2B5EF4-FFF2-40B4-BE49-F238E27FC236}">
                <a16:creationId xmlns:a16="http://schemas.microsoft.com/office/drawing/2014/main" id="{18061D5C-0857-4E18-BEE1-6C74F192C565}"/>
              </a:ext>
            </a:extLst>
          </p:cNvPr>
          <p:cNvSpPr>
            <a:spLocks noGrp="1" noChangeArrowheads="1"/>
          </p:cNvSpPr>
          <p:nvPr>
            <p:ph sz="quarter" idx="1"/>
          </p:nvPr>
        </p:nvSpPr>
        <p:spPr/>
        <p:txBody>
          <a:bodyPr/>
          <a:lstStyle/>
          <a:p>
            <a:r>
              <a:rPr lang="en-AU" altLang="en-US"/>
              <a:t>Does personal presentation make a difference to the way we are perceived?</a:t>
            </a:r>
          </a:p>
          <a:p>
            <a:r>
              <a:rPr lang="en-AU" altLang="en-US"/>
              <a:t>Does it matter?</a:t>
            </a:r>
          </a:p>
          <a:p>
            <a:r>
              <a:rPr lang="en-AU" altLang="en-US"/>
              <a:t>What can we do about it - do we have to look bland and boring?</a:t>
            </a:r>
          </a:p>
          <a:p>
            <a:r>
              <a:rPr lang="en-AU" altLang="en-US"/>
              <a:t>What if our organisation has a dress code?</a:t>
            </a:r>
            <a:endParaRPr lang="en-US" altLang="en-US"/>
          </a:p>
        </p:txBody>
      </p:sp>
      <p:sp>
        <p:nvSpPr>
          <p:cNvPr id="4" name="Slide Number Placeholder 3">
            <a:extLst>
              <a:ext uri="{FF2B5EF4-FFF2-40B4-BE49-F238E27FC236}">
                <a16:creationId xmlns:a16="http://schemas.microsoft.com/office/drawing/2014/main" id="{00420EA9-81CB-421E-84B6-2631B3B14A5F}"/>
              </a:ext>
            </a:extLst>
          </p:cNvPr>
          <p:cNvSpPr>
            <a:spLocks noGrp="1"/>
          </p:cNvSpPr>
          <p:nvPr>
            <p:ph type="sldNum" sz="quarter" idx="10"/>
          </p:nvPr>
        </p:nvSpPr>
        <p:spPr/>
        <p:txBody>
          <a:bodyPr/>
          <a:lstStyle/>
          <a:p>
            <a:pPr defTabSz="685800" fontAlgn="base">
              <a:spcBef>
                <a:spcPct val="0"/>
              </a:spcBef>
              <a:spcAft>
                <a:spcPct val="0"/>
              </a:spcAft>
            </a:pPr>
            <a:r>
              <a:rPr lang="en-US" altLang="en-US">
                <a:latin typeface="Arial" panose="020B0604020202020204" pitchFamily="34" charset="0"/>
                <a:cs typeface="Arial" panose="020B0604020202020204" pitchFamily="34" charset="0"/>
              </a:rPr>
              <a:t>1-</a:t>
            </a:r>
            <a:fld id="{1F60FD4C-2463-42CC-A036-9AC50A73E971}" type="slidenum">
              <a:rPr lang="en-US" altLang="en-US" smtClean="0">
                <a:latin typeface="Arial" panose="020B0604020202020204" pitchFamily="34" charset="0"/>
                <a:cs typeface="Arial" panose="020B0604020202020204" pitchFamily="34" charset="0"/>
              </a:rPr>
              <a:pPr defTabSz="685800" fontAlgn="base">
                <a:spcBef>
                  <a:spcPct val="0"/>
                </a:spcBef>
                <a:spcAft>
                  <a:spcPct val="0"/>
                </a:spcAft>
              </a:pPr>
              <a:t>21</a:t>
            </a:fld>
            <a:endParaRPr lang="en-US" altLang="en-US">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8434"/>
                                        </p:tgtEl>
                                        <p:attrNameLst>
                                          <p:attrName>style.visibility</p:attrName>
                                        </p:attrNameLst>
                                      </p:cBhvr>
                                      <p:to>
                                        <p:strVal val="visible"/>
                                      </p:to>
                                    </p:set>
                                    <p:animEffect transition="in" filter="fade">
                                      <p:cBhvr>
                                        <p:cTn id="7" dur="1000"/>
                                        <p:tgtEl>
                                          <p:spTgt spid="18434"/>
                                        </p:tgtEl>
                                      </p:cBhvr>
                                    </p:animEffect>
                                    <p:anim calcmode="lin" valueType="num">
                                      <p:cBhvr>
                                        <p:cTn id="8" dur="1000" fill="hold"/>
                                        <p:tgtEl>
                                          <p:spTgt spid="18434"/>
                                        </p:tgtEl>
                                        <p:attrNameLst>
                                          <p:attrName>ppt_x</p:attrName>
                                        </p:attrNameLst>
                                      </p:cBhvr>
                                      <p:tavLst>
                                        <p:tav tm="0">
                                          <p:val>
                                            <p:strVal val="#ppt_x"/>
                                          </p:val>
                                        </p:tav>
                                        <p:tav tm="100000">
                                          <p:val>
                                            <p:strVal val="#ppt_x"/>
                                          </p:val>
                                        </p:tav>
                                      </p:tavLst>
                                    </p:anim>
                                    <p:anim calcmode="lin" valueType="num">
                                      <p:cBhvr>
                                        <p:cTn id="9" dur="1000" fill="hold"/>
                                        <p:tgtEl>
                                          <p:spTgt spid="1843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8435">
                                            <p:txEl>
                                              <p:pRg st="0" end="0"/>
                                            </p:txEl>
                                          </p:spTgt>
                                        </p:tgtEl>
                                        <p:attrNameLst>
                                          <p:attrName>style.visibility</p:attrName>
                                        </p:attrNameLst>
                                      </p:cBhvr>
                                      <p:to>
                                        <p:strVal val="visible"/>
                                      </p:to>
                                    </p:set>
                                    <p:animEffect transition="in" filter="fade">
                                      <p:cBhvr>
                                        <p:cTn id="12" dur="2000"/>
                                        <p:tgtEl>
                                          <p:spTgt spid="18435">
                                            <p:txEl>
                                              <p:pRg st="0" end="0"/>
                                            </p:txEl>
                                          </p:spTgt>
                                        </p:tgtEl>
                                      </p:cBhvr>
                                    </p:animEffect>
                                    <p:anim calcmode="lin" valueType="num">
                                      <p:cBhvr>
                                        <p:cTn id="13" dur="2000" fill="hold"/>
                                        <p:tgtEl>
                                          <p:spTgt spid="18435">
                                            <p:txEl>
                                              <p:pRg st="0" end="0"/>
                                            </p:txEl>
                                          </p:spTgt>
                                        </p:tgtEl>
                                        <p:attrNameLst>
                                          <p:attrName>ppt_x</p:attrName>
                                        </p:attrNameLst>
                                      </p:cBhvr>
                                      <p:tavLst>
                                        <p:tav tm="0">
                                          <p:val>
                                            <p:strVal val="#ppt_x"/>
                                          </p:val>
                                        </p:tav>
                                        <p:tav tm="100000">
                                          <p:val>
                                            <p:strVal val="#ppt_x"/>
                                          </p:val>
                                        </p:tav>
                                      </p:tavLst>
                                    </p:anim>
                                    <p:anim calcmode="lin" valueType="num">
                                      <p:cBhvr>
                                        <p:cTn id="14" dur="2000" fill="hold"/>
                                        <p:tgtEl>
                                          <p:spTgt spid="18435">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8435">
                                            <p:txEl>
                                              <p:pRg st="1" end="1"/>
                                            </p:txEl>
                                          </p:spTgt>
                                        </p:tgtEl>
                                        <p:attrNameLst>
                                          <p:attrName>style.visibility</p:attrName>
                                        </p:attrNameLst>
                                      </p:cBhvr>
                                      <p:to>
                                        <p:strVal val="visible"/>
                                      </p:to>
                                    </p:set>
                                    <p:animEffect transition="in" filter="fade">
                                      <p:cBhvr>
                                        <p:cTn id="17" dur="2000"/>
                                        <p:tgtEl>
                                          <p:spTgt spid="18435">
                                            <p:txEl>
                                              <p:pRg st="1" end="1"/>
                                            </p:txEl>
                                          </p:spTgt>
                                        </p:tgtEl>
                                      </p:cBhvr>
                                    </p:animEffect>
                                    <p:anim calcmode="lin" valueType="num">
                                      <p:cBhvr>
                                        <p:cTn id="18" dur="2000" fill="hold"/>
                                        <p:tgtEl>
                                          <p:spTgt spid="18435">
                                            <p:txEl>
                                              <p:pRg st="1" end="1"/>
                                            </p:txEl>
                                          </p:spTgt>
                                        </p:tgtEl>
                                        <p:attrNameLst>
                                          <p:attrName>ppt_x</p:attrName>
                                        </p:attrNameLst>
                                      </p:cBhvr>
                                      <p:tavLst>
                                        <p:tav tm="0">
                                          <p:val>
                                            <p:strVal val="#ppt_x"/>
                                          </p:val>
                                        </p:tav>
                                        <p:tav tm="100000">
                                          <p:val>
                                            <p:strVal val="#ppt_x"/>
                                          </p:val>
                                        </p:tav>
                                      </p:tavLst>
                                    </p:anim>
                                    <p:anim calcmode="lin" valueType="num">
                                      <p:cBhvr>
                                        <p:cTn id="19" dur="2000" fill="hold"/>
                                        <p:tgtEl>
                                          <p:spTgt spid="1843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3" presetClass="entr" presetSubtype="16" fill="hold" grpId="0" nodeType="clickEffect">
                                  <p:stCondLst>
                                    <p:cond delay="0"/>
                                  </p:stCondLst>
                                  <p:childTnLst>
                                    <p:set>
                                      <p:cBhvr>
                                        <p:cTn id="23" dur="1" fill="hold">
                                          <p:stCondLst>
                                            <p:cond delay="0"/>
                                          </p:stCondLst>
                                        </p:cTn>
                                        <p:tgtEl>
                                          <p:spTgt spid="18435">
                                            <p:txEl>
                                              <p:pRg st="2" end="2"/>
                                            </p:txEl>
                                          </p:spTgt>
                                        </p:tgtEl>
                                        <p:attrNameLst>
                                          <p:attrName>style.visibility</p:attrName>
                                        </p:attrNameLst>
                                      </p:cBhvr>
                                      <p:to>
                                        <p:strVal val="visible"/>
                                      </p:to>
                                    </p:set>
                                    <p:anim calcmode="lin" valueType="num">
                                      <p:cBhvr>
                                        <p:cTn id="24" dur="1000" fill="hold"/>
                                        <p:tgtEl>
                                          <p:spTgt spid="18435">
                                            <p:txEl>
                                              <p:pRg st="2" end="2"/>
                                            </p:txEl>
                                          </p:spTgt>
                                        </p:tgtEl>
                                        <p:attrNameLst>
                                          <p:attrName>ppt_w</p:attrName>
                                        </p:attrNameLst>
                                      </p:cBhvr>
                                      <p:tavLst>
                                        <p:tav tm="0">
                                          <p:val>
                                            <p:fltVal val="0"/>
                                          </p:val>
                                        </p:tav>
                                        <p:tav tm="100000">
                                          <p:val>
                                            <p:strVal val="#ppt_w"/>
                                          </p:val>
                                        </p:tav>
                                      </p:tavLst>
                                    </p:anim>
                                    <p:anim calcmode="lin" valueType="num">
                                      <p:cBhvr>
                                        <p:cTn id="25" dur="1000" fill="hold"/>
                                        <p:tgtEl>
                                          <p:spTgt spid="18435">
                                            <p:txEl>
                                              <p:pRg st="2" end="2"/>
                                            </p:txEl>
                                          </p:spTgt>
                                        </p:tgtEl>
                                        <p:attrNameLst>
                                          <p:attrName>ppt_h</p:attrName>
                                        </p:attrNameLst>
                                      </p:cBhvr>
                                      <p:tavLst>
                                        <p:tav tm="0">
                                          <p:val>
                                            <p:fltVal val="0"/>
                                          </p:val>
                                        </p:tav>
                                        <p:tav tm="100000">
                                          <p:val>
                                            <p:strVal val="#ppt_h"/>
                                          </p:val>
                                        </p:tav>
                                      </p:tavLst>
                                    </p:anim>
                                  </p:childTnLst>
                                </p:cTn>
                              </p:par>
                              <p:par>
                                <p:cTn id="26" presetID="23" presetClass="entr" presetSubtype="16" fill="hold" grpId="0" nodeType="withEffect">
                                  <p:stCondLst>
                                    <p:cond delay="0"/>
                                  </p:stCondLst>
                                  <p:childTnLst>
                                    <p:set>
                                      <p:cBhvr>
                                        <p:cTn id="27" dur="1" fill="hold">
                                          <p:stCondLst>
                                            <p:cond delay="0"/>
                                          </p:stCondLst>
                                        </p:cTn>
                                        <p:tgtEl>
                                          <p:spTgt spid="18435">
                                            <p:txEl>
                                              <p:pRg st="3" end="3"/>
                                            </p:txEl>
                                          </p:spTgt>
                                        </p:tgtEl>
                                        <p:attrNameLst>
                                          <p:attrName>style.visibility</p:attrName>
                                        </p:attrNameLst>
                                      </p:cBhvr>
                                      <p:to>
                                        <p:strVal val="visible"/>
                                      </p:to>
                                    </p:set>
                                    <p:anim calcmode="lin" valueType="num">
                                      <p:cBhvr>
                                        <p:cTn id="28" dur="1000" fill="hold"/>
                                        <p:tgtEl>
                                          <p:spTgt spid="18435">
                                            <p:txEl>
                                              <p:pRg st="3" end="3"/>
                                            </p:txEl>
                                          </p:spTgt>
                                        </p:tgtEl>
                                        <p:attrNameLst>
                                          <p:attrName>ppt_w</p:attrName>
                                        </p:attrNameLst>
                                      </p:cBhvr>
                                      <p:tavLst>
                                        <p:tav tm="0">
                                          <p:val>
                                            <p:fltVal val="0"/>
                                          </p:val>
                                        </p:tav>
                                        <p:tav tm="100000">
                                          <p:val>
                                            <p:strVal val="#ppt_w"/>
                                          </p:val>
                                        </p:tav>
                                      </p:tavLst>
                                    </p:anim>
                                    <p:anim calcmode="lin" valueType="num">
                                      <p:cBhvr>
                                        <p:cTn id="29" dur="1000" fill="hold"/>
                                        <p:tgtEl>
                                          <p:spTgt spid="18435">
                                            <p:txEl>
                                              <p:pRg st="3" end="3"/>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p:bldP spid="18435"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BF408BB8-C021-46DB-8A47-C11D6AB9EB04}"/>
              </a:ext>
            </a:extLst>
          </p:cNvPr>
          <p:cNvSpPr>
            <a:spLocks noGrp="1" noChangeArrowheads="1"/>
          </p:cNvSpPr>
          <p:nvPr>
            <p:ph type="title"/>
          </p:nvPr>
        </p:nvSpPr>
        <p:spPr/>
        <p:txBody>
          <a:bodyPr/>
          <a:lstStyle/>
          <a:p>
            <a:r>
              <a:rPr lang="en-US" altLang="en-US" dirty="0">
                <a:solidFill>
                  <a:srgbClr val="FF0000"/>
                </a:solidFill>
              </a:rPr>
              <a:t>The Communication Equation</a:t>
            </a:r>
            <a:endParaRPr lang="en-AU" altLang="en-US" dirty="0">
              <a:solidFill>
                <a:srgbClr val="FF0000"/>
              </a:solidFill>
            </a:endParaRPr>
          </a:p>
        </p:txBody>
      </p:sp>
      <p:sp>
        <p:nvSpPr>
          <p:cNvPr id="97283" name="Rectangle 3">
            <a:extLst>
              <a:ext uri="{FF2B5EF4-FFF2-40B4-BE49-F238E27FC236}">
                <a16:creationId xmlns:a16="http://schemas.microsoft.com/office/drawing/2014/main" id="{8E7B6E64-DFD3-4981-9284-78A612752DDB}"/>
              </a:ext>
            </a:extLst>
          </p:cNvPr>
          <p:cNvSpPr>
            <a:spLocks noGrp="1" noChangeArrowheads="1"/>
          </p:cNvSpPr>
          <p:nvPr>
            <p:ph sz="quarter" idx="1"/>
          </p:nvPr>
        </p:nvSpPr>
        <p:spPr>
          <a:xfrm>
            <a:off x="1382117" y="1307293"/>
            <a:ext cx="7187725" cy="3942159"/>
          </a:xfrm>
        </p:spPr>
        <p:txBody>
          <a:bodyPr/>
          <a:lstStyle/>
          <a:p>
            <a:pPr algn="l">
              <a:lnSpc>
                <a:spcPct val="80000"/>
              </a:lnSpc>
            </a:pPr>
            <a:r>
              <a:rPr lang="en-US" altLang="en-US" sz="1500" dirty="0"/>
              <a:t>What you </a:t>
            </a:r>
            <a:r>
              <a:rPr lang="en-US" altLang="en-US" sz="1500" u="sng" dirty="0"/>
              <a:t>hear</a:t>
            </a:r>
          </a:p>
          <a:p>
            <a:pPr algn="l">
              <a:lnSpc>
                <a:spcPct val="80000"/>
              </a:lnSpc>
            </a:pPr>
            <a:r>
              <a:rPr lang="en-US" altLang="en-US" sz="1200" dirty="0"/>
              <a:t>Tone of voice</a:t>
            </a:r>
          </a:p>
          <a:p>
            <a:pPr algn="l">
              <a:lnSpc>
                <a:spcPct val="80000"/>
              </a:lnSpc>
            </a:pPr>
            <a:r>
              <a:rPr lang="en-US" altLang="en-US" sz="1200" dirty="0"/>
              <a:t>Vocal clarity</a:t>
            </a:r>
          </a:p>
          <a:p>
            <a:pPr algn="l">
              <a:lnSpc>
                <a:spcPct val="80000"/>
              </a:lnSpc>
            </a:pPr>
            <a:r>
              <a:rPr lang="en-US" altLang="en-US" sz="1200" dirty="0"/>
              <a:t>Verbal expressiveness     			      </a:t>
            </a:r>
            <a:r>
              <a:rPr lang="en-US" altLang="en-US" sz="1500" dirty="0"/>
              <a:t>40% of the message</a:t>
            </a:r>
          </a:p>
          <a:p>
            <a:pPr algn="l">
              <a:lnSpc>
                <a:spcPct val="80000"/>
              </a:lnSpc>
            </a:pPr>
            <a:endParaRPr lang="en-US" altLang="en-US" sz="1500" dirty="0"/>
          </a:p>
          <a:p>
            <a:pPr algn="l">
              <a:lnSpc>
                <a:spcPct val="80000"/>
              </a:lnSpc>
            </a:pPr>
            <a:r>
              <a:rPr lang="en-US" altLang="en-US" sz="1500" dirty="0"/>
              <a:t>What you </a:t>
            </a:r>
            <a:r>
              <a:rPr lang="en-US" altLang="en-US" sz="1500" u="sng" dirty="0"/>
              <a:t>see or feel</a:t>
            </a:r>
          </a:p>
          <a:p>
            <a:pPr algn="l">
              <a:lnSpc>
                <a:spcPct val="80000"/>
              </a:lnSpc>
            </a:pPr>
            <a:r>
              <a:rPr lang="en-US" altLang="en-US" sz="1200" dirty="0"/>
              <a:t>Facial expression</a:t>
            </a:r>
          </a:p>
          <a:p>
            <a:pPr algn="l">
              <a:lnSpc>
                <a:spcPct val="80000"/>
              </a:lnSpc>
            </a:pPr>
            <a:r>
              <a:rPr lang="en-US" altLang="en-US" sz="1200" dirty="0"/>
              <a:t>Dress and grooming                                       </a:t>
            </a:r>
          </a:p>
          <a:p>
            <a:pPr algn="l">
              <a:lnSpc>
                <a:spcPct val="80000"/>
              </a:lnSpc>
            </a:pPr>
            <a:r>
              <a:rPr lang="en-US" altLang="en-US" sz="1200" dirty="0"/>
              <a:t>Posture</a:t>
            </a:r>
          </a:p>
          <a:p>
            <a:pPr algn="l">
              <a:lnSpc>
                <a:spcPct val="80000"/>
              </a:lnSpc>
            </a:pPr>
            <a:r>
              <a:rPr lang="en-US" altLang="en-US" sz="1200" dirty="0"/>
              <a:t>Eye contact</a:t>
            </a:r>
          </a:p>
          <a:p>
            <a:pPr algn="l">
              <a:lnSpc>
                <a:spcPct val="80000"/>
              </a:lnSpc>
            </a:pPr>
            <a:r>
              <a:rPr lang="en-US" altLang="en-US" sz="1200" dirty="0"/>
              <a:t>Touch</a:t>
            </a:r>
          </a:p>
          <a:p>
            <a:pPr algn="l">
              <a:lnSpc>
                <a:spcPct val="80000"/>
              </a:lnSpc>
            </a:pPr>
            <a:r>
              <a:rPr lang="en-US" altLang="en-US" sz="1200" dirty="0"/>
              <a:t>Gesture					      </a:t>
            </a:r>
            <a:r>
              <a:rPr lang="en-US" altLang="en-US" sz="1500" dirty="0"/>
              <a:t>50% of the message</a:t>
            </a:r>
          </a:p>
          <a:p>
            <a:pPr algn="l">
              <a:lnSpc>
                <a:spcPct val="80000"/>
              </a:lnSpc>
            </a:pPr>
            <a:endParaRPr lang="en-US" altLang="en-US" sz="1200" dirty="0"/>
          </a:p>
          <a:p>
            <a:pPr algn="l">
              <a:lnSpc>
                <a:spcPct val="80000"/>
              </a:lnSpc>
            </a:pPr>
            <a:r>
              <a:rPr lang="en-US" altLang="en-US" sz="1500" u="sng" dirty="0">
                <a:solidFill>
                  <a:srgbClr val="FF3300"/>
                </a:solidFill>
              </a:rPr>
              <a:t>WORDS</a:t>
            </a:r>
            <a:r>
              <a:rPr lang="en-US" altLang="en-US" sz="1500" dirty="0">
                <a:solidFill>
                  <a:srgbClr val="FF3300"/>
                </a:solidFill>
              </a:rPr>
              <a:t> …				     10% of the message!</a:t>
            </a:r>
            <a:endParaRPr lang="en-AU" altLang="en-US" sz="1500" dirty="0">
              <a:solidFill>
                <a:srgbClr val="FF3300"/>
              </a:solidFill>
            </a:endParaRPr>
          </a:p>
          <a:p>
            <a:pPr>
              <a:lnSpc>
                <a:spcPct val="80000"/>
              </a:lnSpc>
            </a:pPr>
            <a:endParaRPr lang="en-AU" altLang="en-US" dirty="0"/>
          </a:p>
        </p:txBody>
      </p:sp>
      <p:pic>
        <p:nvPicPr>
          <p:cNvPr id="97284" name="Picture 4" descr="MCBD08317_0000[1]">
            <a:extLst>
              <a:ext uri="{FF2B5EF4-FFF2-40B4-BE49-F238E27FC236}">
                <a16:creationId xmlns:a16="http://schemas.microsoft.com/office/drawing/2014/main" id="{0E5FFCCA-DC1E-4041-B43F-FEA280B235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53027" y="1307293"/>
            <a:ext cx="834244" cy="735834"/>
          </a:xfrm>
          <a:prstGeom prst="rect">
            <a:avLst/>
          </a:prstGeom>
          <a:noFill/>
          <a:extLst>
            <a:ext uri="{909E8E84-426E-40DD-AFC4-6F175D3DCCD1}">
              <a14:hiddenFill xmlns:a14="http://schemas.microsoft.com/office/drawing/2010/main">
                <a:solidFill>
                  <a:srgbClr val="FFFFFF"/>
                </a:solidFill>
              </a14:hiddenFill>
            </a:ext>
          </a:extLst>
        </p:spPr>
      </p:pic>
      <p:pic>
        <p:nvPicPr>
          <p:cNvPr id="97285" name="Picture 5" descr="MCj02381890000[1]">
            <a:extLst>
              <a:ext uri="{FF2B5EF4-FFF2-40B4-BE49-F238E27FC236}">
                <a16:creationId xmlns:a16="http://schemas.microsoft.com/office/drawing/2014/main" id="{3C495329-29CD-47BF-AC37-7CB99798268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45230" y="2703916"/>
            <a:ext cx="1885950" cy="800100"/>
          </a:xfrm>
          <a:prstGeom prst="rect">
            <a:avLst/>
          </a:prstGeom>
          <a:noFill/>
          <a:extLst>
            <a:ext uri="{909E8E84-426E-40DD-AFC4-6F175D3DCCD1}">
              <a14:hiddenFill xmlns:a14="http://schemas.microsoft.com/office/drawing/2010/main">
                <a:solidFill>
                  <a:srgbClr val="FFFFFF"/>
                </a:solidFill>
              </a14:hiddenFill>
            </a:ext>
          </a:extLst>
        </p:spPr>
      </p:pic>
      <p:pic>
        <p:nvPicPr>
          <p:cNvPr id="97286" name="Picture 6" descr="MCj03040710000[1]">
            <a:extLst>
              <a:ext uri="{FF2B5EF4-FFF2-40B4-BE49-F238E27FC236}">
                <a16:creationId xmlns:a16="http://schemas.microsoft.com/office/drawing/2014/main" id="{1DD8CF04-B989-4279-A02A-49837E75BDA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22323" y="4061578"/>
            <a:ext cx="678656" cy="516731"/>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927BCE1B-4E43-49EA-B735-82D1EC5199AA}"/>
              </a:ext>
            </a:extLst>
          </p:cNvPr>
          <p:cNvSpPr>
            <a:spLocks noGrp="1"/>
          </p:cNvSpPr>
          <p:nvPr>
            <p:ph type="sldNum" sz="quarter" idx="10"/>
          </p:nvPr>
        </p:nvSpPr>
        <p:spPr/>
        <p:txBody>
          <a:bodyPr/>
          <a:lstStyle/>
          <a:p>
            <a:pPr defTabSz="685800" fontAlgn="base">
              <a:spcBef>
                <a:spcPct val="0"/>
              </a:spcBef>
              <a:spcAft>
                <a:spcPct val="0"/>
              </a:spcAft>
            </a:pPr>
            <a:r>
              <a:rPr lang="en-US" altLang="en-US">
                <a:latin typeface="Arial" panose="020B0604020202020204" pitchFamily="34" charset="0"/>
                <a:cs typeface="Arial" panose="020B0604020202020204" pitchFamily="34" charset="0"/>
              </a:rPr>
              <a:t>1-</a:t>
            </a:r>
            <a:fld id="{1F60FD4C-2463-42CC-A036-9AC50A73E971}" type="slidenum">
              <a:rPr lang="en-US" altLang="en-US" smtClean="0">
                <a:latin typeface="Arial" panose="020B0604020202020204" pitchFamily="34" charset="0"/>
                <a:cs typeface="Arial" panose="020B0604020202020204" pitchFamily="34" charset="0"/>
              </a:rPr>
              <a:pPr defTabSz="685800" fontAlgn="base">
                <a:spcBef>
                  <a:spcPct val="0"/>
                </a:spcBef>
                <a:spcAft>
                  <a:spcPct val="0"/>
                </a:spcAft>
              </a:pPr>
              <a:t>22</a:t>
            </a:fld>
            <a:endParaRPr lang="en-US" altLang="en-US">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97282"/>
                                        </p:tgtEl>
                                        <p:attrNameLst>
                                          <p:attrName>style.visibility</p:attrName>
                                        </p:attrNameLst>
                                      </p:cBhvr>
                                      <p:to>
                                        <p:strVal val="visible"/>
                                      </p:to>
                                    </p:set>
                                    <p:animEffect transition="in" filter="fade">
                                      <p:cBhvr>
                                        <p:cTn id="7" dur="1000"/>
                                        <p:tgtEl>
                                          <p:spTgt spid="97282"/>
                                        </p:tgtEl>
                                      </p:cBhvr>
                                    </p:animEffect>
                                    <p:anim calcmode="lin" valueType="num">
                                      <p:cBhvr>
                                        <p:cTn id="8" dur="1000" fill="hold"/>
                                        <p:tgtEl>
                                          <p:spTgt spid="97282"/>
                                        </p:tgtEl>
                                        <p:attrNameLst>
                                          <p:attrName>ppt_x</p:attrName>
                                        </p:attrNameLst>
                                      </p:cBhvr>
                                      <p:tavLst>
                                        <p:tav tm="0">
                                          <p:val>
                                            <p:strVal val="#ppt_x"/>
                                          </p:val>
                                        </p:tav>
                                        <p:tav tm="100000">
                                          <p:val>
                                            <p:strVal val="#ppt_x"/>
                                          </p:val>
                                        </p:tav>
                                      </p:tavLst>
                                    </p:anim>
                                    <p:anim calcmode="lin" valueType="num">
                                      <p:cBhvr>
                                        <p:cTn id="9" dur="1000" fill="hold"/>
                                        <p:tgtEl>
                                          <p:spTgt spid="97282"/>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23" presetClass="entr" presetSubtype="16" fill="hold" grpId="0" nodeType="afterEffect">
                                  <p:stCondLst>
                                    <p:cond delay="0"/>
                                  </p:stCondLst>
                                  <p:childTnLst>
                                    <p:set>
                                      <p:cBhvr>
                                        <p:cTn id="12" dur="1" fill="hold">
                                          <p:stCondLst>
                                            <p:cond delay="0"/>
                                          </p:stCondLst>
                                        </p:cTn>
                                        <p:tgtEl>
                                          <p:spTgt spid="97283">
                                            <p:txEl>
                                              <p:pRg st="0" end="0"/>
                                            </p:txEl>
                                          </p:spTgt>
                                        </p:tgtEl>
                                        <p:attrNameLst>
                                          <p:attrName>style.visibility</p:attrName>
                                        </p:attrNameLst>
                                      </p:cBhvr>
                                      <p:to>
                                        <p:strVal val="visible"/>
                                      </p:to>
                                    </p:set>
                                    <p:anim calcmode="lin" valueType="num">
                                      <p:cBhvr>
                                        <p:cTn id="13" dur="1000" fill="hold"/>
                                        <p:tgtEl>
                                          <p:spTgt spid="97283">
                                            <p:txEl>
                                              <p:pRg st="0" end="0"/>
                                            </p:txEl>
                                          </p:spTgt>
                                        </p:tgtEl>
                                        <p:attrNameLst>
                                          <p:attrName>ppt_w</p:attrName>
                                        </p:attrNameLst>
                                      </p:cBhvr>
                                      <p:tavLst>
                                        <p:tav tm="0">
                                          <p:val>
                                            <p:fltVal val="0"/>
                                          </p:val>
                                        </p:tav>
                                        <p:tav tm="100000">
                                          <p:val>
                                            <p:strVal val="#ppt_w"/>
                                          </p:val>
                                        </p:tav>
                                      </p:tavLst>
                                    </p:anim>
                                    <p:anim calcmode="lin" valueType="num">
                                      <p:cBhvr>
                                        <p:cTn id="14" dur="1000" fill="hold"/>
                                        <p:tgtEl>
                                          <p:spTgt spid="97283">
                                            <p:txEl>
                                              <p:pRg st="0" end="0"/>
                                            </p:txEl>
                                          </p:spTgt>
                                        </p:tgtEl>
                                        <p:attrNameLst>
                                          <p:attrName>ppt_h</p:attrName>
                                        </p:attrNameLst>
                                      </p:cBhvr>
                                      <p:tavLst>
                                        <p:tav tm="0">
                                          <p:val>
                                            <p:fltVal val="0"/>
                                          </p:val>
                                        </p:tav>
                                        <p:tav tm="100000">
                                          <p:val>
                                            <p:strVal val="#ppt_h"/>
                                          </p:val>
                                        </p:tav>
                                      </p:tavLst>
                                    </p:anim>
                                  </p:childTnLst>
                                </p:cTn>
                              </p:par>
                              <p:par>
                                <p:cTn id="15" presetID="23" presetClass="entr" presetSubtype="16" fill="hold" grpId="0" nodeType="withEffect">
                                  <p:stCondLst>
                                    <p:cond delay="0"/>
                                  </p:stCondLst>
                                  <p:childTnLst>
                                    <p:set>
                                      <p:cBhvr>
                                        <p:cTn id="16" dur="1" fill="hold">
                                          <p:stCondLst>
                                            <p:cond delay="0"/>
                                          </p:stCondLst>
                                        </p:cTn>
                                        <p:tgtEl>
                                          <p:spTgt spid="97283">
                                            <p:txEl>
                                              <p:pRg st="1" end="1"/>
                                            </p:txEl>
                                          </p:spTgt>
                                        </p:tgtEl>
                                        <p:attrNameLst>
                                          <p:attrName>style.visibility</p:attrName>
                                        </p:attrNameLst>
                                      </p:cBhvr>
                                      <p:to>
                                        <p:strVal val="visible"/>
                                      </p:to>
                                    </p:set>
                                    <p:anim calcmode="lin" valueType="num">
                                      <p:cBhvr>
                                        <p:cTn id="17" dur="1000" fill="hold"/>
                                        <p:tgtEl>
                                          <p:spTgt spid="97283">
                                            <p:txEl>
                                              <p:pRg st="1" end="1"/>
                                            </p:txEl>
                                          </p:spTgt>
                                        </p:tgtEl>
                                        <p:attrNameLst>
                                          <p:attrName>ppt_w</p:attrName>
                                        </p:attrNameLst>
                                      </p:cBhvr>
                                      <p:tavLst>
                                        <p:tav tm="0">
                                          <p:val>
                                            <p:fltVal val="0"/>
                                          </p:val>
                                        </p:tav>
                                        <p:tav tm="100000">
                                          <p:val>
                                            <p:strVal val="#ppt_w"/>
                                          </p:val>
                                        </p:tav>
                                      </p:tavLst>
                                    </p:anim>
                                    <p:anim calcmode="lin" valueType="num">
                                      <p:cBhvr>
                                        <p:cTn id="18" dur="1000" fill="hold"/>
                                        <p:tgtEl>
                                          <p:spTgt spid="97283">
                                            <p:txEl>
                                              <p:pRg st="1" end="1"/>
                                            </p:txEl>
                                          </p:spTgt>
                                        </p:tgtEl>
                                        <p:attrNameLst>
                                          <p:attrName>ppt_h</p:attrName>
                                        </p:attrNameLst>
                                      </p:cBhvr>
                                      <p:tavLst>
                                        <p:tav tm="0">
                                          <p:val>
                                            <p:fltVal val="0"/>
                                          </p:val>
                                        </p:tav>
                                        <p:tav tm="100000">
                                          <p:val>
                                            <p:strVal val="#ppt_h"/>
                                          </p:val>
                                        </p:tav>
                                      </p:tavLst>
                                    </p:anim>
                                  </p:childTnLst>
                                </p:cTn>
                              </p:par>
                              <p:par>
                                <p:cTn id="19" presetID="23" presetClass="entr" presetSubtype="16" fill="hold" grpId="0" nodeType="withEffect">
                                  <p:stCondLst>
                                    <p:cond delay="0"/>
                                  </p:stCondLst>
                                  <p:childTnLst>
                                    <p:set>
                                      <p:cBhvr>
                                        <p:cTn id="20" dur="1" fill="hold">
                                          <p:stCondLst>
                                            <p:cond delay="0"/>
                                          </p:stCondLst>
                                        </p:cTn>
                                        <p:tgtEl>
                                          <p:spTgt spid="97283">
                                            <p:txEl>
                                              <p:pRg st="2" end="2"/>
                                            </p:txEl>
                                          </p:spTgt>
                                        </p:tgtEl>
                                        <p:attrNameLst>
                                          <p:attrName>style.visibility</p:attrName>
                                        </p:attrNameLst>
                                      </p:cBhvr>
                                      <p:to>
                                        <p:strVal val="visible"/>
                                      </p:to>
                                    </p:set>
                                    <p:anim calcmode="lin" valueType="num">
                                      <p:cBhvr>
                                        <p:cTn id="21" dur="1000" fill="hold"/>
                                        <p:tgtEl>
                                          <p:spTgt spid="97283">
                                            <p:txEl>
                                              <p:pRg st="2" end="2"/>
                                            </p:txEl>
                                          </p:spTgt>
                                        </p:tgtEl>
                                        <p:attrNameLst>
                                          <p:attrName>ppt_w</p:attrName>
                                        </p:attrNameLst>
                                      </p:cBhvr>
                                      <p:tavLst>
                                        <p:tav tm="0">
                                          <p:val>
                                            <p:fltVal val="0"/>
                                          </p:val>
                                        </p:tav>
                                        <p:tav tm="100000">
                                          <p:val>
                                            <p:strVal val="#ppt_w"/>
                                          </p:val>
                                        </p:tav>
                                      </p:tavLst>
                                    </p:anim>
                                    <p:anim calcmode="lin" valueType="num">
                                      <p:cBhvr>
                                        <p:cTn id="22" dur="1000" fill="hold"/>
                                        <p:tgtEl>
                                          <p:spTgt spid="97283">
                                            <p:txEl>
                                              <p:pRg st="2" end="2"/>
                                            </p:txEl>
                                          </p:spTgt>
                                        </p:tgtEl>
                                        <p:attrNameLst>
                                          <p:attrName>ppt_h</p:attrName>
                                        </p:attrNameLst>
                                      </p:cBhvr>
                                      <p:tavLst>
                                        <p:tav tm="0">
                                          <p:val>
                                            <p:fltVal val="0"/>
                                          </p:val>
                                        </p:tav>
                                        <p:tav tm="100000">
                                          <p:val>
                                            <p:strVal val="#ppt_h"/>
                                          </p:val>
                                        </p:tav>
                                      </p:tavLst>
                                    </p:anim>
                                  </p:childTnLst>
                                </p:cTn>
                              </p:par>
                              <p:par>
                                <p:cTn id="23" presetID="23" presetClass="entr" presetSubtype="16" fill="hold" grpId="0" nodeType="withEffect">
                                  <p:stCondLst>
                                    <p:cond delay="0"/>
                                  </p:stCondLst>
                                  <p:childTnLst>
                                    <p:set>
                                      <p:cBhvr>
                                        <p:cTn id="24" dur="1" fill="hold">
                                          <p:stCondLst>
                                            <p:cond delay="0"/>
                                          </p:stCondLst>
                                        </p:cTn>
                                        <p:tgtEl>
                                          <p:spTgt spid="97283">
                                            <p:txEl>
                                              <p:pRg st="3" end="3"/>
                                            </p:txEl>
                                          </p:spTgt>
                                        </p:tgtEl>
                                        <p:attrNameLst>
                                          <p:attrName>style.visibility</p:attrName>
                                        </p:attrNameLst>
                                      </p:cBhvr>
                                      <p:to>
                                        <p:strVal val="visible"/>
                                      </p:to>
                                    </p:set>
                                    <p:anim calcmode="lin" valueType="num">
                                      <p:cBhvr>
                                        <p:cTn id="25" dur="1000" fill="hold"/>
                                        <p:tgtEl>
                                          <p:spTgt spid="97283">
                                            <p:txEl>
                                              <p:pRg st="3" end="3"/>
                                            </p:txEl>
                                          </p:spTgt>
                                        </p:tgtEl>
                                        <p:attrNameLst>
                                          <p:attrName>ppt_w</p:attrName>
                                        </p:attrNameLst>
                                      </p:cBhvr>
                                      <p:tavLst>
                                        <p:tav tm="0">
                                          <p:val>
                                            <p:fltVal val="0"/>
                                          </p:val>
                                        </p:tav>
                                        <p:tav tm="100000">
                                          <p:val>
                                            <p:strVal val="#ppt_w"/>
                                          </p:val>
                                        </p:tav>
                                      </p:tavLst>
                                    </p:anim>
                                    <p:anim calcmode="lin" valueType="num">
                                      <p:cBhvr>
                                        <p:cTn id="26" dur="1000" fill="hold"/>
                                        <p:tgtEl>
                                          <p:spTgt spid="97283">
                                            <p:txEl>
                                              <p:pRg st="3" end="3"/>
                                            </p:txEl>
                                          </p:spTgt>
                                        </p:tgtEl>
                                        <p:attrNameLst>
                                          <p:attrName>ppt_h</p:attrName>
                                        </p:attrNameLst>
                                      </p:cBhvr>
                                      <p:tavLst>
                                        <p:tav tm="0">
                                          <p:val>
                                            <p:fltVal val="0"/>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3" presetClass="entr" presetSubtype="16" fill="hold" grpId="0" nodeType="clickEffect">
                                  <p:stCondLst>
                                    <p:cond delay="0"/>
                                  </p:stCondLst>
                                  <p:childTnLst>
                                    <p:set>
                                      <p:cBhvr>
                                        <p:cTn id="30" dur="1" fill="hold">
                                          <p:stCondLst>
                                            <p:cond delay="0"/>
                                          </p:stCondLst>
                                        </p:cTn>
                                        <p:tgtEl>
                                          <p:spTgt spid="97283">
                                            <p:txEl>
                                              <p:pRg st="5" end="5"/>
                                            </p:txEl>
                                          </p:spTgt>
                                        </p:tgtEl>
                                        <p:attrNameLst>
                                          <p:attrName>style.visibility</p:attrName>
                                        </p:attrNameLst>
                                      </p:cBhvr>
                                      <p:to>
                                        <p:strVal val="visible"/>
                                      </p:to>
                                    </p:set>
                                    <p:anim calcmode="lin" valueType="num">
                                      <p:cBhvr>
                                        <p:cTn id="31" dur="1000" fill="hold"/>
                                        <p:tgtEl>
                                          <p:spTgt spid="97283">
                                            <p:txEl>
                                              <p:pRg st="5" end="5"/>
                                            </p:txEl>
                                          </p:spTgt>
                                        </p:tgtEl>
                                        <p:attrNameLst>
                                          <p:attrName>ppt_w</p:attrName>
                                        </p:attrNameLst>
                                      </p:cBhvr>
                                      <p:tavLst>
                                        <p:tav tm="0">
                                          <p:val>
                                            <p:fltVal val="0"/>
                                          </p:val>
                                        </p:tav>
                                        <p:tav tm="100000">
                                          <p:val>
                                            <p:strVal val="#ppt_w"/>
                                          </p:val>
                                        </p:tav>
                                      </p:tavLst>
                                    </p:anim>
                                    <p:anim calcmode="lin" valueType="num">
                                      <p:cBhvr>
                                        <p:cTn id="32" dur="1000" fill="hold"/>
                                        <p:tgtEl>
                                          <p:spTgt spid="97283">
                                            <p:txEl>
                                              <p:pRg st="5" end="5"/>
                                            </p:txEl>
                                          </p:spTgt>
                                        </p:tgtEl>
                                        <p:attrNameLst>
                                          <p:attrName>ppt_h</p:attrName>
                                        </p:attrNameLst>
                                      </p:cBhvr>
                                      <p:tavLst>
                                        <p:tav tm="0">
                                          <p:val>
                                            <p:fltVal val="0"/>
                                          </p:val>
                                        </p:tav>
                                        <p:tav tm="100000">
                                          <p:val>
                                            <p:strVal val="#ppt_h"/>
                                          </p:val>
                                        </p:tav>
                                      </p:tavLst>
                                    </p:anim>
                                  </p:childTnLst>
                                </p:cTn>
                              </p:par>
                              <p:par>
                                <p:cTn id="33" presetID="23" presetClass="entr" presetSubtype="16" fill="hold" grpId="0" nodeType="withEffect">
                                  <p:stCondLst>
                                    <p:cond delay="0"/>
                                  </p:stCondLst>
                                  <p:childTnLst>
                                    <p:set>
                                      <p:cBhvr>
                                        <p:cTn id="34" dur="1" fill="hold">
                                          <p:stCondLst>
                                            <p:cond delay="0"/>
                                          </p:stCondLst>
                                        </p:cTn>
                                        <p:tgtEl>
                                          <p:spTgt spid="97283">
                                            <p:txEl>
                                              <p:pRg st="6" end="6"/>
                                            </p:txEl>
                                          </p:spTgt>
                                        </p:tgtEl>
                                        <p:attrNameLst>
                                          <p:attrName>style.visibility</p:attrName>
                                        </p:attrNameLst>
                                      </p:cBhvr>
                                      <p:to>
                                        <p:strVal val="visible"/>
                                      </p:to>
                                    </p:set>
                                    <p:anim calcmode="lin" valueType="num">
                                      <p:cBhvr>
                                        <p:cTn id="35" dur="1000" fill="hold"/>
                                        <p:tgtEl>
                                          <p:spTgt spid="97283">
                                            <p:txEl>
                                              <p:pRg st="6" end="6"/>
                                            </p:txEl>
                                          </p:spTgt>
                                        </p:tgtEl>
                                        <p:attrNameLst>
                                          <p:attrName>ppt_w</p:attrName>
                                        </p:attrNameLst>
                                      </p:cBhvr>
                                      <p:tavLst>
                                        <p:tav tm="0">
                                          <p:val>
                                            <p:fltVal val="0"/>
                                          </p:val>
                                        </p:tav>
                                        <p:tav tm="100000">
                                          <p:val>
                                            <p:strVal val="#ppt_w"/>
                                          </p:val>
                                        </p:tav>
                                      </p:tavLst>
                                    </p:anim>
                                    <p:anim calcmode="lin" valueType="num">
                                      <p:cBhvr>
                                        <p:cTn id="36" dur="1000" fill="hold"/>
                                        <p:tgtEl>
                                          <p:spTgt spid="97283">
                                            <p:txEl>
                                              <p:pRg st="6" end="6"/>
                                            </p:txEl>
                                          </p:spTgt>
                                        </p:tgtEl>
                                        <p:attrNameLst>
                                          <p:attrName>ppt_h</p:attrName>
                                        </p:attrNameLst>
                                      </p:cBhvr>
                                      <p:tavLst>
                                        <p:tav tm="0">
                                          <p:val>
                                            <p:fltVal val="0"/>
                                          </p:val>
                                        </p:tav>
                                        <p:tav tm="100000">
                                          <p:val>
                                            <p:strVal val="#ppt_h"/>
                                          </p:val>
                                        </p:tav>
                                      </p:tavLst>
                                    </p:anim>
                                  </p:childTnLst>
                                </p:cTn>
                              </p:par>
                              <p:par>
                                <p:cTn id="37" presetID="23" presetClass="entr" presetSubtype="16" fill="hold" grpId="0" nodeType="withEffect">
                                  <p:stCondLst>
                                    <p:cond delay="0"/>
                                  </p:stCondLst>
                                  <p:childTnLst>
                                    <p:set>
                                      <p:cBhvr>
                                        <p:cTn id="38" dur="1" fill="hold">
                                          <p:stCondLst>
                                            <p:cond delay="0"/>
                                          </p:stCondLst>
                                        </p:cTn>
                                        <p:tgtEl>
                                          <p:spTgt spid="97283">
                                            <p:txEl>
                                              <p:pRg st="7" end="7"/>
                                            </p:txEl>
                                          </p:spTgt>
                                        </p:tgtEl>
                                        <p:attrNameLst>
                                          <p:attrName>style.visibility</p:attrName>
                                        </p:attrNameLst>
                                      </p:cBhvr>
                                      <p:to>
                                        <p:strVal val="visible"/>
                                      </p:to>
                                    </p:set>
                                    <p:anim calcmode="lin" valueType="num">
                                      <p:cBhvr>
                                        <p:cTn id="39" dur="1000" fill="hold"/>
                                        <p:tgtEl>
                                          <p:spTgt spid="97283">
                                            <p:txEl>
                                              <p:pRg st="7" end="7"/>
                                            </p:txEl>
                                          </p:spTgt>
                                        </p:tgtEl>
                                        <p:attrNameLst>
                                          <p:attrName>ppt_w</p:attrName>
                                        </p:attrNameLst>
                                      </p:cBhvr>
                                      <p:tavLst>
                                        <p:tav tm="0">
                                          <p:val>
                                            <p:fltVal val="0"/>
                                          </p:val>
                                        </p:tav>
                                        <p:tav tm="100000">
                                          <p:val>
                                            <p:strVal val="#ppt_w"/>
                                          </p:val>
                                        </p:tav>
                                      </p:tavLst>
                                    </p:anim>
                                    <p:anim calcmode="lin" valueType="num">
                                      <p:cBhvr>
                                        <p:cTn id="40" dur="1000" fill="hold"/>
                                        <p:tgtEl>
                                          <p:spTgt spid="97283">
                                            <p:txEl>
                                              <p:pRg st="7" end="7"/>
                                            </p:txEl>
                                          </p:spTgt>
                                        </p:tgtEl>
                                        <p:attrNameLst>
                                          <p:attrName>ppt_h</p:attrName>
                                        </p:attrNameLst>
                                      </p:cBhvr>
                                      <p:tavLst>
                                        <p:tav tm="0">
                                          <p:val>
                                            <p:fltVal val="0"/>
                                          </p:val>
                                        </p:tav>
                                        <p:tav tm="100000">
                                          <p:val>
                                            <p:strVal val="#ppt_h"/>
                                          </p:val>
                                        </p:tav>
                                      </p:tavLst>
                                    </p:anim>
                                  </p:childTnLst>
                                </p:cTn>
                              </p:par>
                              <p:par>
                                <p:cTn id="41" presetID="23" presetClass="entr" presetSubtype="16" fill="hold" grpId="0" nodeType="withEffect">
                                  <p:stCondLst>
                                    <p:cond delay="0"/>
                                  </p:stCondLst>
                                  <p:childTnLst>
                                    <p:set>
                                      <p:cBhvr>
                                        <p:cTn id="42" dur="1" fill="hold">
                                          <p:stCondLst>
                                            <p:cond delay="0"/>
                                          </p:stCondLst>
                                        </p:cTn>
                                        <p:tgtEl>
                                          <p:spTgt spid="97283">
                                            <p:txEl>
                                              <p:pRg st="8" end="8"/>
                                            </p:txEl>
                                          </p:spTgt>
                                        </p:tgtEl>
                                        <p:attrNameLst>
                                          <p:attrName>style.visibility</p:attrName>
                                        </p:attrNameLst>
                                      </p:cBhvr>
                                      <p:to>
                                        <p:strVal val="visible"/>
                                      </p:to>
                                    </p:set>
                                    <p:anim calcmode="lin" valueType="num">
                                      <p:cBhvr>
                                        <p:cTn id="43" dur="1000" fill="hold"/>
                                        <p:tgtEl>
                                          <p:spTgt spid="97283">
                                            <p:txEl>
                                              <p:pRg st="8" end="8"/>
                                            </p:txEl>
                                          </p:spTgt>
                                        </p:tgtEl>
                                        <p:attrNameLst>
                                          <p:attrName>ppt_w</p:attrName>
                                        </p:attrNameLst>
                                      </p:cBhvr>
                                      <p:tavLst>
                                        <p:tav tm="0">
                                          <p:val>
                                            <p:fltVal val="0"/>
                                          </p:val>
                                        </p:tav>
                                        <p:tav tm="100000">
                                          <p:val>
                                            <p:strVal val="#ppt_w"/>
                                          </p:val>
                                        </p:tav>
                                      </p:tavLst>
                                    </p:anim>
                                    <p:anim calcmode="lin" valueType="num">
                                      <p:cBhvr>
                                        <p:cTn id="44" dur="1000" fill="hold"/>
                                        <p:tgtEl>
                                          <p:spTgt spid="97283">
                                            <p:txEl>
                                              <p:pRg st="8" end="8"/>
                                            </p:txEl>
                                          </p:spTgt>
                                        </p:tgtEl>
                                        <p:attrNameLst>
                                          <p:attrName>ppt_h</p:attrName>
                                        </p:attrNameLst>
                                      </p:cBhvr>
                                      <p:tavLst>
                                        <p:tav tm="0">
                                          <p:val>
                                            <p:fltVal val="0"/>
                                          </p:val>
                                        </p:tav>
                                        <p:tav tm="100000">
                                          <p:val>
                                            <p:strVal val="#ppt_h"/>
                                          </p:val>
                                        </p:tav>
                                      </p:tavLst>
                                    </p:anim>
                                  </p:childTnLst>
                                </p:cTn>
                              </p:par>
                              <p:par>
                                <p:cTn id="45" presetID="23" presetClass="entr" presetSubtype="16" fill="hold" grpId="0" nodeType="withEffect">
                                  <p:stCondLst>
                                    <p:cond delay="0"/>
                                  </p:stCondLst>
                                  <p:childTnLst>
                                    <p:set>
                                      <p:cBhvr>
                                        <p:cTn id="46" dur="1" fill="hold">
                                          <p:stCondLst>
                                            <p:cond delay="0"/>
                                          </p:stCondLst>
                                        </p:cTn>
                                        <p:tgtEl>
                                          <p:spTgt spid="97283">
                                            <p:txEl>
                                              <p:pRg st="9" end="9"/>
                                            </p:txEl>
                                          </p:spTgt>
                                        </p:tgtEl>
                                        <p:attrNameLst>
                                          <p:attrName>style.visibility</p:attrName>
                                        </p:attrNameLst>
                                      </p:cBhvr>
                                      <p:to>
                                        <p:strVal val="visible"/>
                                      </p:to>
                                    </p:set>
                                    <p:anim calcmode="lin" valueType="num">
                                      <p:cBhvr>
                                        <p:cTn id="47" dur="1000" fill="hold"/>
                                        <p:tgtEl>
                                          <p:spTgt spid="97283">
                                            <p:txEl>
                                              <p:pRg st="9" end="9"/>
                                            </p:txEl>
                                          </p:spTgt>
                                        </p:tgtEl>
                                        <p:attrNameLst>
                                          <p:attrName>ppt_w</p:attrName>
                                        </p:attrNameLst>
                                      </p:cBhvr>
                                      <p:tavLst>
                                        <p:tav tm="0">
                                          <p:val>
                                            <p:fltVal val="0"/>
                                          </p:val>
                                        </p:tav>
                                        <p:tav tm="100000">
                                          <p:val>
                                            <p:strVal val="#ppt_w"/>
                                          </p:val>
                                        </p:tav>
                                      </p:tavLst>
                                    </p:anim>
                                    <p:anim calcmode="lin" valueType="num">
                                      <p:cBhvr>
                                        <p:cTn id="48" dur="1000" fill="hold"/>
                                        <p:tgtEl>
                                          <p:spTgt spid="97283">
                                            <p:txEl>
                                              <p:pRg st="9" end="9"/>
                                            </p:txEl>
                                          </p:spTgt>
                                        </p:tgtEl>
                                        <p:attrNameLst>
                                          <p:attrName>ppt_h</p:attrName>
                                        </p:attrNameLst>
                                      </p:cBhvr>
                                      <p:tavLst>
                                        <p:tav tm="0">
                                          <p:val>
                                            <p:fltVal val="0"/>
                                          </p:val>
                                        </p:tav>
                                        <p:tav tm="100000">
                                          <p:val>
                                            <p:strVal val="#ppt_h"/>
                                          </p:val>
                                        </p:tav>
                                      </p:tavLst>
                                    </p:anim>
                                  </p:childTnLst>
                                </p:cTn>
                              </p:par>
                              <p:par>
                                <p:cTn id="49" presetID="23" presetClass="entr" presetSubtype="16" fill="hold" grpId="0" nodeType="withEffect">
                                  <p:stCondLst>
                                    <p:cond delay="0"/>
                                  </p:stCondLst>
                                  <p:childTnLst>
                                    <p:set>
                                      <p:cBhvr>
                                        <p:cTn id="50" dur="1" fill="hold">
                                          <p:stCondLst>
                                            <p:cond delay="0"/>
                                          </p:stCondLst>
                                        </p:cTn>
                                        <p:tgtEl>
                                          <p:spTgt spid="97283">
                                            <p:txEl>
                                              <p:pRg st="10" end="10"/>
                                            </p:txEl>
                                          </p:spTgt>
                                        </p:tgtEl>
                                        <p:attrNameLst>
                                          <p:attrName>style.visibility</p:attrName>
                                        </p:attrNameLst>
                                      </p:cBhvr>
                                      <p:to>
                                        <p:strVal val="visible"/>
                                      </p:to>
                                    </p:set>
                                    <p:anim calcmode="lin" valueType="num">
                                      <p:cBhvr>
                                        <p:cTn id="51" dur="1000" fill="hold"/>
                                        <p:tgtEl>
                                          <p:spTgt spid="97283">
                                            <p:txEl>
                                              <p:pRg st="10" end="10"/>
                                            </p:txEl>
                                          </p:spTgt>
                                        </p:tgtEl>
                                        <p:attrNameLst>
                                          <p:attrName>ppt_w</p:attrName>
                                        </p:attrNameLst>
                                      </p:cBhvr>
                                      <p:tavLst>
                                        <p:tav tm="0">
                                          <p:val>
                                            <p:fltVal val="0"/>
                                          </p:val>
                                        </p:tav>
                                        <p:tav tm="100000">
                                          <p:val>
                                            <p:strVal val="#ppt_w"/>
                                          </p:val>
                                        </p:tav>
                                      </p:tavLst>
                                    </p:anim>
                                    <p:anim calcmode="lin" valueType="num">
                                      <p:cBhvr>
                                        <p:cTn id="52" dur="1000" fill="hold"/>
                                        <p:tgtEl>
                                          <p:spTgt spid="97283">
                                            <p:txEl>
                                              <p:pRg st="10" end="10"/>
                                            </p:txEl>
                                          </p:spTgt>
                                        </p:tgtEl>
                                        <p:attrNameLst>
                                          <p:attrName>ppt_h</p:attrName>
                                        </p:attrNameLst>
                                      </p:cBhvr>
                                      <p:tavLst>
                                        <p:tav tm="0">
                                          <p:val>
                                            <p:fltVal val="0"/>
                                          </p:val>
                                        </p:tav>
                                        <p:tav tm="100000">
                                          <p:val>
                                            <p:strVal val="#ppt_h"/>
                                          </p:val>
                                        </p:tav>
                                      </p:tavLst>
                                    </p:anim>
                                  </p:childTnLst>
                                </p:cTn>
                              </p:par>
                              <p:par>
                                <p:cTn id="53" presetID="23" presetClass="entr" presetSubtype="16" fill="hold" grpId="0" nodeType="withEffect">
                                  <p:stCondLst>
                                    <p:cond delay="0"/>
                                  </p:stCondLst>
                                  <p:childTnLst>
                                    <p:set>
                                      <p:cBhvr>
                                        <p:cTn id="54" dur="1" fill="hold">
                                          <p:stCondLst>
                                            <p:cond delay="0"/>
                                          </p:stCondLst>
                                        </p:cTn>
                                        <p:tgtEl>
                                          <p:spTgt spid="97283">
                                            <p:txEl>
                                              <p:pRg st="11" end="11"/>
                                            </p:txEl>
                                          </p:spTgt>
                                        </p:tgtEl>
                                        <p:attrNameLst>
                                          <p:attrName>style.visibility</p:attrName>
                                        </p:attrNameLst>
                                      </p:cBhvr>
                                      <p:to>
                                        <p:strVal val="visible"/>
                                      </p:to>
                                    </p:set>
                                    <p:anim calcmode="lin" valueType="num">
                                      <p:cBhvr>
                                        <p:cTn id="55" dur="1000" fill="hold"/>
                                        <p:tgtEl>
                                          <p:spTgt spid="97283">
                                            <p:txEl>
                                              <p:pRg st="11" end="11"/>
                                            </p:txEl>
                                          </p:spTgt>
                                        </p:tgtEl>
                                        <p:attrNameLst>
                                          <p:attrName>ppt_w</p:attrName>
                                        </p:attrNameLst>
                                      </p:cBhvr>
                                      <p:tavLst>
                                        <p:tav tm="0">
                                          <p:val>
                                            <p:fltVal val="0"/>
                                          </p:val>
                                        </p:tav>
                                        <p:tav tm="100000">
                                          <p:val>
                                            <p:strVal val="#ppt_w"/>
                                          </p:val>
                                        </p:tav>
                                      </p:tavLst>
                                    </p:anim>
                                    <p:anim calcmode="lin" valueType="num">
                                      <p:cBhvr>
                                        <p:cTn id="56" dur="1000" fill="hold"/>
                                        <p:tgtEl>
                                          <p:spTgt spid="97283">
                                            <p:txEl>
                                              <p:pRg st="11" end="11"/>
                                            </p:txEl>
                                          </p:spTgt>
                                        </p:tgtEl>
                                        <p:attrNameLst>
                                          <p:attrName>ppt_h</p:attrName>
                                        </p:attrNameLst>
                                      </p:cBhvr>
                                      <p:tavLst>
                                        <p:tav tm="0">
                                          <p:val>
                                            <p:fltVal val="0"/>
                                          </p:val>
                                        </p:tav>
                                        <p:tav tm="100000">
                                          <p:val>
                                            <p:strVal val="#ppt_h"/>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3" presetClass="entr" presetSubtype="16" fill="hold" grpId="0" nodeType="clickEffect">
                                  <p:stCondLst>
                                    <p:cond delay="0"/>
                                  </p:stCondLst>
                                  <p:childTnLst>
                                    <p:set>
                                      <p:cBhvr>
                                        <p:cTn id="60" dur="1" fill="hold">
                                          <p:stCondLst>
                                            <p:cond delay="0"/>
                                          </p:stCondLst>
                                        </p:cTn>
                                        <p:tgtEl>
                                          <p:spTgt spid="97283">
                                            <p:txEl>
                                              <p:pRg st="13" end="13"/>
                                            </p:txEl>
                                          </p:spTgt>
                                        </p:tgtEl>
                                        <p:attrNameLst>
                                          <p:attrName>style.visibility</p:attrName>
                                        </p:attrNameLst>
                                      </p:cBhvr>
                                      <p:to>
                                        <p:strVal val="visible"/>
                                      </p:to>
                                    </p:set>
                                    <p:anim calcmode="lin" valueType="num">
                                      <p:cBhvr>
                                        <p:cTn id="61" dur="1000" fill="hold"/>
                                        <p:tgtEl>
                                          <p:spTgt spid="97283">
                                            <p:txEl>
                                              <p:pRg st="13" end="13"/>
                                            </p:txEl>
                                          </p:spTgt>
                                        </p:tgtEl>
                                        <p:attrNameLst>
                                          <p:attrName>ppt_w</p:attrName>
                                        </p:attrNameLst>
                                      </p:cBhvr>
                                      <p:tavLst>
                                        <p:tav tm="0">
                                          <p:val>
                                            <p:fltVal val="0"/>
                                          </p:val>
                                        </p:tav>
                                        <p:tav tm="100000">
                                          <p:val>
                                            <p:strVal val="#ppt_w"/>
                                          </p:val>
                                        </p:tav>
                                      </p:tavLst>
                                    </p:anim>
                                    <p:anim calcmode="lin" valueType="num">
                                      <p:cBhvr>
                                        <p:cTn id="62" dur="1000" fill="hold"/>
                                        <p:tgtEl>
                                          <p:spTgt spid="97283">
                                            <p:txEl>
                                              <p:pRg st="13" end="13"/>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2" grpId="0"/>
      <p:bldP spid="9728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FEE98D4E-FC0E-43D0-AA15-9807D600B0EB}"/>
              </a:ext>
            </a:extLst>
          </p:cNvPr>
          <p:cNvSpPr>
            <a:spLocks noGrp="1" noChangeArrowheads="1"/>
          </p:cNvSpPr>
          <p:nvPr>
            <p:ph type="title"/>
          </p:nvPr>
        </p:nvSpPr>
        <p:spPr>
          <a:xfrm>
            <a:off x="1124712" y="-123630"/>
            <a:ext cx="6858000" cy="857250"/>
          </a:xfrm>
        </p:spPr>
        <p:txBody>
          <a:bodyPr/>
          <a:lstStyle/>
          <a:p>
            <a:r>
              <a:rPr lang="en-AU" altLang="en-US" sz="2400" dirty="0">
                <a:solidFill>
                  <a:srgbClr val="FF201B"/>
                </a:solidFill>
              </a:rPr>
              <a:t>Understanding Communication</a:t>
            </a:r>
            <a:endParaRPr lang="en-US" altLang="en-US" sz="2400" dirty="0">
              <a:solidFill>
                <a:srgbClr val="FF201B"/>
              </a:solidFill>
            </a:endParaRPr>
          </a:p>
        </p:txBody>
      </p:sp>
      <p:sp>
        <p:nvSpPr>
          <p:cNvPr id="15363" name="Rectangle 3">
            <a:extLst>
              <a:ext uri="{FF2B5EF4-FFF2-40B4-BE49-F238E27FC236}">
                <a16:creationId xmlns:a16="http://schemas.microsoft.com/office/drawing/2014/main" id="{86FA5DC1-CFE8-43AF-A1F9-D500FB070924}"/>
              </a:ext>
            </a:extLst>
          </p:cNvPr>
          <p:cNvSpPr>
            <a:spLocks noGrp="1" noChangeArrowheads="1"/>
          </p:cNvSpPr>
          <p:nvPr>
            <p:ph sz="quarter" idx="1"/>
          </p:nvPr>
        </p:nvSpPr>
        <p:spPr/>
        <p:txBody>
          <a:bodyPr/>
          <a:lstStyle/>
          <a:p>
            <a:r>
              <a:rPr lang="en-US" altLang="en-US" b="1" u="sng" dirty="0"/>
              <a:t>We are going to consider:</a:t>
            </a:r>
          </a:p>
          <a:p>
            <a:endParaRPr lang="en-US" altLang="en-US" sz="1050" b="1" u="sng" dirty="0"/>
          </a:p>
          <a:p>
            <a:r>
              <a:rPr lang="en-US" altLang="en-US" dirty="0"/>
              <a:t>The 2-Way communication process</a:t>
            </a:r>
          </a:p>
          <a:p>
            <a:r>
              <a:rPr lang="en-US" altLang="en-US" dirty="0"/>
              <a:t>Effective communication skills</a:t>
            </a:r>
          </a:p>
          <a:p>
            <a:r>
              <a:rPr lang="en-US" altLang="en-US" dirty="0"/>
              <a:t>Barriers to effective communication</a:t>
            </a:r>
          </a:p>
        </p:txBody>
      </p:sp>
      <p:sp>
        <p:nvSpPr>
          <p:cNvPr id="2" name="Slide Number Placeholder 1">
            <a:extLst>
              <a:ext uri="{FF2B5EF4-FFF2-40B4-BE49-F238E27FC236}">
                <a16:creationId xmlns:a16="http://schemas.microsoft.com/office/drawing/2014/main" id="{1FF64ADB-B94F-4ADD-985A-CD86A73924E3}"/>
              </a:ext>
            </a:extLst>
          </p:cNvPr>
          <p:cNvSpPr>
            <a:spLocks noGrp="1"/>
          </p:cNvSpPr>
          <p:nvPr>
            <p:ph type="sldNum" sz="quarter" idx="10"/>
          </p:nvPr>
        </p:nvSpPr>
        <p:spPr/>
        <p:txBody>
          <a:bodyPr/>
          <a:lstStyle/>
          <a:p>
            <a:pPr defTabSz="685800" fontAlgn="base">
              <a:spcBef>
                <a:spcPct val="0"/>
              </a:spcBef>
              <a:spcAft>
                <a:spcPct val="0"/>
              </a:spcAft>
            </a:pPr>
            <a:r>
              <a:rPr lang="en-US" altLang="en-US">
                <a:latin typeface="Arial" panose="020B0604020202020204" pitchFamily="34" charset="0"/>
                <a:cs typeface="Arial" panose="020B0604020202020204" pitchFamily="34" charset="0"/>
              </a:rPr>
              <a:t>1-</a:t>
            </a:r>
            <a:fld id="{1F60FD4C-2463-42CC-A036-9AC50A73E971}" type="slidenum">
              <a:rPr lang="en-US" altLang="en-US" smtClean="0">
                <a:latin typeface="Arial" panose="020B0604020202020204" pitchFamily="34" charset="0"/>
                <a:cs typeface="Arial" panose="020B0604020202020204" pitchFamily="34" charset="0"/>
              </a:rPr>
              <a:pPr defTabSz="685800" fontAlgn="base">
                <a:spcBef>
                  <a:spcPct val="0"/>
                </a:spcBef>
                <a:spcAft>
                  <a:spcPct val="0"/>
                </a:spcAft>
              </a:pPr>
              <a:t>23</a:t>
            </a:fld>
            <a:endParaRPr lang="en-US" altLang="en-US">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5362"/>
                                        </p:tgtEl>
                                        <p:attrNameLst>
                                          <p:attrName>style.visibility</p:attrName>
                                        </p:attrNameLst>
                                      </p:cBhvr>
                                      <p:to>
                                        <p:strVal val="visible"/>
                                      </p:to>
                                    </p:set>
                                    <p:animEffect transition="in" filter="fade">
                                      <p:cBhvr>
                                        <p:cTn id="7" dur="1000"/>
                                        <p:tgtEl>
                                          <p:spTgt spid="15362"/>
                                        </p:tgtEl>
                                      </p:cBhvr>
                                    </p:animEffect>
                                    <p:anim calcmode="lin" valueType="num">
                                      <p:cBhvr>
                                        <p:cTn id="8" dur="1000" fill="hold"/>
                                        <p:tgtEl>
                                          <p:spTgt spid="15362"/>
                                        </p:tgtEl>
                                        <p:attrNameLst>
                                          <p:attrName>ppt_x</p:attrName>
                                        </p:attrNameLst>
                                      </p:cBhvr>
                                      <p:tavLst>
                                        <p:tav tm="0">
                                          <p:val>
                                            <p:strVal val="#ppt_x"/>
                                          </p:val>
                                        </p:tav>
                                        <p:tav tm="100000">
                                          <p:val>
                                            <p:strVal val="#ppt_x"/>
                                          </p:val>
                                        </p:tav>
                                      </p:tavLst>
                                    </p:anim>
                                    <p:anim calcmode="lin" valueType="num">
                                      <p:cBhvr>
                                        <p:cTn id="9" dur="1000" fill="hold"/>
                                        <p:tgtEl>
                                          <p:spTgt spid="15362"/>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5363">
                                            <p:txEl>
                                              <p:pRg st="0" end="0"/>
                                            </p:txEl>
                                          </p:spTgt>
                                        </p:tgtEl>
                                        <p:attrNameLst>
                                          <p:attrName>style.visibility</p:attrName>
                                        </p:attrNameLst>
                                      </p:cBhvr>
                                      <p:to>
                                        <p:strVal val="visible"/>
                                      </p:to>
                                    </p:set>
                                    <p:animEffect transition="in" filter="fade">
                                      <p:cBhvr>
                                        <p:cTn id="14" dur="1000"/>
                                        <p:tgtEl>
                                          <p:spTgt spid="15363">
                                            <p:txEl>
                                              <p:pRg st="0" end="0"/>
                                            </p:txEl>
                                          </p:spTgt>
                                        </p:tgtEl>
                                      </p:cBhvr>
                                    </p:animEffect>
                                    <p:anim calcmode="lin" valueType="num">
                                      <p:cBhvr>
                                        <p:cTn id="15" dur="1000" fill="hold"/>
                                        <p:tgtEl>
                                          <p:spTgt spid="1536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5363">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15363">
                                            <p:txEl>
                                              <p:pRg st="2" end="2"/>
                                            </p:txEl>
                                          </p:spTgt>
                                        </p:tgtEl>
                                        <p:attrNameLst>
                                          <p:attrName>style.visibility</p:attrName>
                                        </p:attrNameLst>
                                      </p:cBhvr>
                                      <p:to>
                                        <p:strVal val="visible"/>
                                      </p:to>
                                    </p:set>
                                    <p:animEffect transition="in" filter="fade">
                                      <p:cBhvr>
                                        <p:cTn id="19" dur="1000"/>
                                        <p:tgtEl>
                                          <p:spTgt spid="15363">
                                            <p:txEl>
                                              <p:pRg st="2" end="2"/>
                                            </p:txEl>
                                          </p:spTgt>
                                        </p:tgtEl>
                                      </p:cBhvr>
                                    </p:animEffect>
                                    <p:anim calcmode="lin" valueType="num">
                                      <p:cBhvr>
                                        <p:cTn id="20" dur="1000" fill="hold"/>
                                        <p:tgtEl>
                                          <p:spTgt spid="1536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1536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5363">
                                            <p:txEl>
                                              <p:pRg st="3" end="3"/>
                                            </p:txEl>
                                          </p:spTgt>
                                        </p:tgtEl>
                                        <p:attrNameLst>
                                          <p:attrName>style.visibility</p:attrName>
                                        </p:attrNameLst>
                                      </p:cBhvr>
                                      <p:to>
                                        <p:strVal val="visible"/>
                                      </p:to>
                                    </p:set>
                                    <p:animEffect transition="in" filter="fade">
                                      <p:cBhvr>
                                        <p:cTn id="24" dur="1000"/>
                                        <p:tgtEl>
                                          <p:spTgt spid="15363">
                                            <p:txEl>
                                              <p:pRg st="3" end="3"/>
                                            </p:txEl>
                                          </p:spTgt>
                                        </p:tgtEl>
                                      </p:cBhvr>
                                    </p:animEffect>
                                    <p:anim calcmode="lin" valueType="num">
                                      <p:cBhvr>
                                        <p:cTn id="25" dur="1000" fill="hold"/>
                                        <p:tgtEl>
                                          <p:spTgt spid="1536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1536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5363">
                                            <p:txEl>
                                              <p:pRg st="4" end="4"/>
                                            </p:txEl>
                                          </p:spTgt>
                                        </p:tgtEl>
                                        <p:attrNameLst>
                                          <p:attrName>style.visibility</p:attrName>
                                        </p:attrNameLst>
                                      </p:cBhvr>
                                      <p:to>
                                        <p:strVal val="visible"/>
                                      </p:to>
                                    </p:set>
                                    <p:animEffect transition="in" filter="fade">
                                      <p:cBhvr>
                                        <p:cTn id="29" dur="1000"/>
                                        <p:tgtEl>
                                          <p:spTgt spid="15363">
                                            <p:txEl>
                                              <p:pRg st="4" end="4"/>
                                            </p:txEl>
                                          </p:spTgt>
                                        </p:tgtEl>
                                      </p:cBhvr>
                                    </p:animEffect>
                                    <p:anim calcmode="lin" valueType="num">
                                      <p:cBhvr>
                                        <p:cTn id="30" dur="1000" fill="hold"/>
                                        <p:tgtEl>
                                          <p:spTgt spid="1536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1536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p:bldP spid="1536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69475002-3CE3-4B37-B5DC-7C82DE1BB6D5}"/>
              </a:ext>
            </a:extLst>
          </p:cNvPr>
          <p:cNvSpPr>
            <a:spLocks noGrp="1" noChangeArrowheads="1"/>
          </p:cNvSpPr>
          <p:nvPr>
            <p:ph type="title"/>
          </p:nvPr>
        </p:nvSpPr>
        <p:spPr>
          <a:xfrm>
            <a:off x="1314450" y="-137253"/>
            <a:ext cx="6515100" cy="857250"/>
          </a:xfrm>
        </p:spPr>
        <p:txBody>
          <a:bodyPr/>
          <a:lstStyle/>
          <a:p>
            <a:r>
              <a:rPr lang="en-US" altLang="en-US" dirty="0">
                <a:solidFill>
                  <a:srgbClr val="FF201B"/>
                </a:solidFill>
              </a:rPr>
              <a:t>Communication is a 2-way process</a:t>
            </a:r>
            <a:endParaRPr lang="en-AU" altLang="en-US" dirty="0">
              <a:solidFill>
                <a:srgbClr val="FF201B"/>
              </a:solidFill>
            </a:endParaRPr>
          </a:p>
        </p:txBody>
      </p:sp>
      <p:sp>
        <p:nvSpPr>
          <p:cNvPr id="78851" name="Rectangle 3">
            <a:extLst>
              <a:ext uri="{FF2B5EF4-FFF2-40B4-BE49-F238E27FC236}">
                <a16:creationId xmlns:a16="http://schemas.microsoft.com/office/drawing/2014/main" id="{2B9CC7CB-9DAA-4597-9613-B93B3A6E8630}"/>
              </a:ext>
            </a:extLst>
          </p:cNvPr>
          <p:cNvSpPr>
            <a:spLocks noGrp="1" noChangeArrowheads="1"/>
          </p:cNvSpPr>
          <p:nvPr>
            <p:ph sz="quarter" idx="1"/>
          </p:nvPr>
        </p:nvSpPr>
        <p:spPr>
          <a:xfrm>
            <a:off x="312997" y="1194197"/>
            <a:ext cx="2287325" cy="3720703"/>
          </a:xfrm>
          <a:noFill/>
        </p:spPr>
        <p:txBody>
          <a:bodyPr anchor="t"/>
          <a:lstStyle/>
          <a:p>
            <a:pPr algn="l"/>
            <a:r>
              <a:rPr lang="en-US" altLang="en-US" sz="1500" u="sng" dirty="0"/>
              <a:t>Communication skills involve:</a:t>
            </a:r>
          </a:p>
          <a:p>
            <a:pPr algn="l"/>
            <a:r>
              <a:rPr lang="en-US" altLang="en-US" sz="1500" dirty="0"/>
              <a:t>Listening to others (Receiving) 		</a:t>
            </a:r>
          </a:p>
          <a:p>
            <a:pPr algn="l"/>
            <a:r>
              <a:rPr lang="en-US" altLang="en-US" sz="1500" dirty="0"/>
              <a:t>Asserting/ Expressing (Sending)</a:t>
            </a:r>
          </a:p>
          <a:p>
            <a:pPr algn="l"/>
            <a:r>
              <a:rPr lang="en-US" altLang="en-US" sz="1500" dirty="0"/>
              <a:t>Barriers to communication can lead to misunderstanding and confusion</a:t>
            </a:r>
          </a:p>
          <a:p>
            <a:pPr algn="l"/>
            <a:endParaRPr lang="en-AU" altLang="en-US" sz="1500" dirty="0"/>
          </a:p>
        </p:txBody>
      </p:sp>
      <p:grpSp>
        <p:nvGrpSpPr>
          <p:cNvPr id="78852" name="Group 4">
            <a:extLst>
              <a:ext uri="{FF2B5EF4-FFF2-40B4-BE49-F238E27FC236}">
                <a16:creationId xmlns:a16="http://schemas.microsoft.com/office/drawing/2014/main" id="{1ACF39B0-D2A2-4637-8C3E-31F2E0C2DB63}"/>
              </a:ext>
            </a:extLst>
          </p:cNvPr>
          <p:cNvGrpSpPr>
            <a:grpSpLocks/>
          </p:cNvGrpSpPr>
          <p:nvPr/>
        </p:nvGrpSpPr>
        <p:grpSpPr bwMode="auto">
          <a:xfrm>
            <a:off x="2654540" y="1111449"/>
            <a:ext cx="6289434" cy="3657600"/>
            <a:chOff x="134" y="960"/>
            <a:chExt cx="5530" cy="3072"/>
          </a:xfrm>
        </p:grpSpPr>
        <p:sp>
          <p:nvSpPr>
            <p:cNvPr id="78853" name="Rectangle 5">
              <a:extLst>
                <a:ext uri="{FF2B5EF4-FFF2-40B4-BE49-F238E27FC236}">
                  <a16:creationId xmlns:a16="http://schemas.microsoft.com/office/drawing/2014/main" id="{591A3CEB-A5CB-4CCF-B7B7-391B043E91C7}"/>
                </a:ext>
              </a:extLst>
            </p:cNvPr>
            <p:cNvSpPr>
              <a:spLocks noChangeArrowheads="1"/>
            </p:cNvSpPr>
            <p:nvPr/>
          </p:nvSpPr>
          <p:spPr bwMode="auto">
            <a:xfrm>
              <a:off x="3696" y="960"/>
              <a:ext cx="720" cy="24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0"/>
                </a:spcAft>
              </a:pPr>
              <a:r>
                <a:rPr lang="en-US" altLang="en-US" sz="1350" b="1" dirty="0"/>
                <a:t>sender</a:t>
              </a:r>
              <a:endParaRPr lang="en-AU" altLang="en-US" sz="1350" b="1" dirty="0"/>
            </a:p>
          </p:txBody>
        </p:sp>
        <p:sp>
          <p:nvSpPr>
            <p:cNvPr id="78854" name="Line 6">
              <a:extLst>
                <a:ext uri="{FF2B5EF4-FFF2-40B4-BE49-F238E27FC236}">
                  <a16:creationId xmlns:a16="http://schemas.microsoft.com/office/drawing/2014/main" id="{5C5D2456-0BD5-435F-A9A1-45A01204CA44}"/>
                </a:ext>
              </a:extLst>
            </p:cNvPr>
            <p:cNvSpPr>
              <a:spLocks noChangeShapeType="1"/>
            </p:cNvSpPr>
            <p:nvPr/>
          </p:nvSpPr>
          <p:spPr bwMode="auto">
            <a:xfrm>
              <a:off x="4080" y="1248"/>
              <a:ext cx="0"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sz="1350"/>
            </a:p>
          </p:txBody>
        </p:sp>
        <p:sp>
          <p:nvSpPr>
            <p:cNvPr id="78855" name="Rectangle 7">
              <a:extLst>
                <a:ext uri="{FF2B5EF4-FFF2-40B4-BE49-F238E27FC236}">
                  <a16:creationId xmlns:a16="http://schemas.microsoft.com/office/drawing/2014/main" id="{61B20A6A-6591-494F-B201-4FBEB5BAC0D4}"/>
                </a:ext>
              </a:extLst>
            </p:cNvPr>
            <p:cNvSpPr>
              <a:spLocks noChangeArrowheads="1"/>
            </p:cNvSpPr>
            <p:nvPr/>
          </p:nvSpPr>
          <p:spPr bwMode="auto">
            <a:xfrm>
              <a:off x="3696" y="1632"/>
              <a:ext cx="768" cy="192"/>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0"/>
                </a:spcAft>
              </a:pPr>
              <a:r>
                <a:rPr lang="en-US" altLang="en-US" sz="1350" b="1"/>
                <a:t>receiver</a:t>
              </a:r>
              <a:endParaRPr lang="en-AU" altLang="en-US" sz="1350" b="1"/>
            </a:p>
          </p:txBody>
        </p:sp>
        <p:sp>
          <p:nvSpPr>
            <p:cNvPr id="78856" name="Oval 8">
              <a:extLst>
                <a:ext uri="{FF2B5EF4-FFF2-40B4-BE49-F238E27FC236}">
                  <a16:creationId xmlns:a16="http://schemas.microsoft.com/office/drawing/2014/main" id="{851B2965-19D7-48FB-AC63-DE30981133BE}"/>
                </a:ext>
              </a:extLst>
            </p:cNvPr>
            <p:cNvSpPr>
              <a:spLocks noChangeArrowheads="1"/>
            </p:cNvSpPr>
            <p:nvPr/>
          </p:nvSpPr>
          <p:spPr bwMode="auto">
            <a:xfrm>
              <a:off x="567" y="2387"/>
              <a:ext cx="816" cy="336"/>
            </a:xfrm>
            <a:prstGeom prst="ellipse">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0"/>
                </a:spcAft>
              </a:pPr>
              <a:r>
                <a:rPr lang="en-US" altLang="en-US" sz="1350" b="1">
                  <a:solidFill>
                    <a:srgbClr val="FF3300"/>
                  </a:solidFill>
                </a:rPr>
                <a:t>sender</a:t>
              </a:r>
              <a:endParaRPr lang="en-AU" altLang="en-US" sz="1350" b="1">
                <a:solidFill>
                  <a:srgbClr val="FF3300"/>
                </a:solidFill>
              </a:endParaRPr>
            </a:p>
          </p:txBody>
        </p:sp>
        <p:sp>
          <p:nvSpPr>
            <p:cNvPr id="78857" name="Oval 9">
              <a:extLst>
                <a:ext uri="{FF2B5EF4-FFF2-40B4-BE49-F238E27FC236}">
                  <a16:creationId xmlns:a16="http://schemas.microsoft.com/office/drawing/2014/main" id="{6B7BD87A-9449-41BA-ACC6-32B2FD85848A}"/>
                </a:ext>
              </a:extLst>
            </p:cNvPr>
            <p:cNvSpPr>
              <a:spLocks noChangeArrowheads="1"/>
            </p:cNvSpPr>
            <p:nvPr/>
          </p:nvSpPr>
          <p:spPr bwMode="auto">
            <a:xfrm>
              <a:off x="4896" y="3648"/>
              <a:ext cx="768" cy="384"/>
            </a:xfrm>
            <a:prstGeom prst="ellipse">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0"/>
                </a:spcAft>
              </a:pPr>
              <a:r>
                <a:rPr lang="en-US" altLang="en-US" sz="1350" b="1">
                  <a:solidFill>
                    <a:srgbClr val="FF3300"/>
                  </a:solidFill>
                </a:rPr>
                <a:t>receiver</a:t>
              </a:r>
              <a:endParaRPr lang="en-AU" altLang="en-US" sz="1350" b="1">
                <a:solidFill>
                  <a:srgbClr val="FF3300"/>
                </a:solidFill>
              </a:endParaRPr>
            </a:p>
          </p:txBody>
        </p:sp>
        <p:sp>
          <p:nvSpPr>
            <p:cNvPr id="78858" name="Line 10">
              <a:extLst>
                <a:ext uri="{FF2B5EF4-FFF2-40B4-BE49-F238E27FC236}">
                  <a16:creationId xmlns:a16="http://schemas.microsoft.com/office/drawing/2014/main" id="{B68F0A71-08A1-40ED-B3B0-ABF6CA7B4AB2}"/>
                </a:ext>
              </a:extLst>
            </p:cNvPr>
            <p:cNvSpPr>
              <a:spLocks noChangeShapeType="1"/>
            </p:cNvSpPr>
            <p:nvPr/>
          </p:nvSpPr>
          <p:spPr bwMode="auto">
            <a:xfrm flipH="1" flipV="1">
              <a:off x="1296" y="2592"/>
              <a:ext cx="3648" cy="115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sz="1350"/>
            </a:p>
          </p:txBody>
        </p:sp>
        <p:sp>
          <p:nvSpPr>
            <p:cNvPr id="78859" name="Rectangle 11">
              <a:extLst>
                <a:ext uri="{FF2B5EF4-FFF2-40B4-BE49-F238E27FC236}">
                  <a16:creationId xmlns:a16="http://schemas.microsoft.com/office/drawing/2014/main" id="{C01979BF-5D24-427F-A633-4F44DDB7DBB9}"/>
                </a:ext>
              </a:extLst>
            </p:cNvPr>
            <p:cNvSpPr>
              <a:spLocks noChangeArrowheads="1"/>
            </p:cNvSpPr>
            <p:nvPr/>
          </p:nvSpPr>
          <p:spPr bwMode="auto">
            <a:xfrm>
              <a:off x="2038" y="2160"/>
              <a:ext cx="1452" cy="48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0"/>
                </a:spcAft>
              </a:pPr>
              <a:r>
                <a:rPr lang="en-US" altLang="en-US" sz="1200" b="1" dirty="0"/>
                <a:t>values and attitudes</a:t>
              </a:r>
            </a:p>
            <a:p>
              <a:pPr algn="ctr">
                <a:spcAft>
                  <a:spcPct val="0"/>
                </a:spcAft>
              </a:pPr>
              <a:r>
                <a:rPr lang="en-US" altLang="en-US" sz="1200" b="1" dirty="0"/>
                <a:t>“culture gap”</a:t>
              </a:r>
              <a:endParaRPr lang="en-AU" altLang="en-US" sz="1200" b="1" dirty="0"/>
            </a:p>
          </p:txBody>
        </p:sp>
        <p:sp>
          <p:nvSpPr>
            <p:cNvPr id="78860" name="Line 12">
              <a:extLst>
                <a:ext uri="{FF2B5EF4-FFF2-40B4-BE49-F238E27FC236}">
                  <a16:creationId xmlns:a16="http://schemas.microsoft.com/office/drawing/2014/main" id="{F5A57BAB-51A8-488C-83A3-471F4809681D}"/>
                </a:ext>
              </a:extLst>
            </p:cNvPr>
            <p:cNvSpPr>
              <a:spLocks noChangeShapeType="1"/>
            </p:cNvSpPr>
            <p:nvPr/>
          </p:nvSpPr>
          <p:spPr bwMode="auto">
            <a:xfrm flipH="1">
              <a:off x="1824" y="2592"/>
              <a:ext cx="336"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sz="1350"/>
            </a:p>
          </p:txBody>
        </p:sp>
        <p:sp>
          <p:nvSpPr>
            <p:cNvPr id="78861" name="Rectangle 13">
              <a:extLst>
                <a:ext uri="{FF2B5EF4-FFF2-40B4-BE49-F238E27FC236}">
                  <a16:creationId xmlns:a16="http://schemas.microsoft.com/office/drawing/2014/main" id="{445560A0-340A-48C7-AA58-4CE16F87EB0D}"/>
                </a:ext>
              </a:extLst>
            </p:cNvPr>
            <p:cNvSpPr>
              <a:spLocks noChangeArrowheads="1"/>
            </p:cNvSpPr>
            <p:nvPr/>
          </p:nvSpPr>
          <p:spPr bwMode="auto">
            <a:xfrm>
              <a:off x="134" y="2928"/>
              <a:ext cx="1249" cy="288"/>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0"/>
                </a:spcAft>
              </a:pPr>
              <a:r>
                <a:rPr lang="en-US" altLang="en-US" sz="1050" b="1" dirty="0"/>
                <a:t>Cultural differences</a:t>
              </a:r>
              <a:endParaRPr lang="en-AU" altLang="en-US" sz="1050" b="1" dirty="0"/>
            </a:p>
          </p:txBody>
        </p:sp>
        <p:sp>
          <p:nvSpPr>
            <p:cNvPr id="78862" name="Line 14">
              <a:extLst>
                <a:ext uri="{FF2B5EF4-FFF2-40B4-BE49-F238E27FC236}">
                  <a16:creationId xmlns:a16="http://schemas.microsoft.com/office/drawing/2014/main" id="{3A8BDFFA-1536-4D58-B413-7682ABD840F8}"/>
                </a:ext>
              </a:extLst>
            </p:cNvPr>
            <p:cNvSpPr>
              <a:spLocks noChangeShapeType="1"/>
            </p:cNvSpPr>
            <p:nvPr/>
          </p:nvSpPr>
          <p:spPr bwMode="auto">
            <a:xfrm flipV="1">
              <a:off x="1344" y="2880"/>
              <a:ext cx="816" cy="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sz="1350"/>
            </a:p>
          </p:txBody>
        </p:sp>
        <p:sp>
          <p:nvSpPr>
            <p:cNvPr id="78863" name="Rectangle 15">
              <a:extLst>
                <a:ext uri="{FF2B5EF4-FFF2-40B4-BE49-F238E27FC236}">
                  <a16:creationId xmlns:a16="http://schemas.microsoft.com/office/drawing/2014/main" id="{3A3BC3CB-E9A6-4EB4-AF10-D69955F27F7B}"/>
                </a:ext>
              </a:extLst>
            </p:cNvPr>
            <p:cNvSpPr>
              <a:spLocks noChangeArrowheads="1"/>
            </p:cNvSpPr>
            <p:nvPr/>
          </p:nvSpPr>
          <p:spPr bwMode="auto">
            <a:xfrm>
              <a:off x="3600" y="2592"/>
              <a:ext cx="816" cy="24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0"/>
                </a:spcAft>
              </a:pPr>
              <a:r>
                <a:rPr lang="en-US" altLang="en-US" sz="1200" b="1"/>
                <a:t>language</a:t>
              </a:r>
              <a:endParaRPr lang="en-AU" altLang="en-US" sz="1200" b="1"/>
            </a:p>
          </p:txBody>
        </p:sp>
        <p:sp>
          <p:nvSpPr>
            <p:cNvPr id="78864" name="Line 16">
              <a:extLst>
                <a:ext uri="{FF2B5EF4-FFF2-40B4-BE49-F238E27FC236}">
                  <a16:creationId xmlns:a16="http://schemas.microsoft.com/office/drawing/2014/main" id="{4D990FDA-295B-4C1B-974F-E44529333D18}"/>
                </a:ext>
              </a:extLst>
            </p:cNvPr>
            <p:cNvSpPr>
              <a:spLocks noChangeShapeType="1"/>
            </p:cNvSpPr>
            <p:nvPr/>
          </p:nvSpPr>
          <p:spPr bwMode="auto">
            <a:xfrm flipH="1">
              <a:off x="2928" y="2832"/>
              <a:ext cx="672"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sz="1350"/>
            </a:p>
          </p:txBody>
        </p:sp>
        <p:sp>
          <p:nvSpPr>
            <p:cNvPr id="78865" name="Rectangle 17">
              <a:extLst>
                <a:ext uri="{FF2B5EF4-FFF2-40B4-BE49-F238E27FC236}">
                  <a16:creationId xmlns:a16="http://schemas.microsoft.com/office/drawing/2014/main" id="{4D37D9F6-1E6F-4F9D-9089-241557071E86}"/>
                </a:ext>
              </a:extLst>
            </p:cNvPr>
            <p:cNvSpPr>
              <a:spLocks noChangeArrowheads="1"/>
            </p:cNvSpPr>
            <p:nvPr/>
          </p:nvSpPr>
          <p:spPr bwMode="auto">
            <a:xfrm>
              <a:off x="1968" y="3312"/>
              <a:ext cx="624" cy="24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0"/>
                </a:spcAft>
              </a:pPr>
              <a:r>
                <a:rPr lang="en-US" altLang="en-US" sz="1200" b="1"/>
                <a:t>noise</a:t>
              </a:r>
              <a:endParaRPr lang="en-AU" altLang="en-US" sz="1200" b="1"/>
            </a:p>
          </p:txBody>
        </p:sp>
        <p:sp>
          <p:nvSpPr>
            <p:cNvPr id="78866" name="Line 18">
              <a:extLst>
                <a:ext uri="{FF2B5EF4-FFF2-40B4-BE49-F238E27FC236}">
                  <a16:creationId xmlns:a16="http://schemas.microsoft.com/office/drawing/2014/main" id="{32CC149B-355A-49F4-9145-13E7CC632214}"/>
                </a:ext>
              </a:extLst>
            </p:cNvPr>
            <p:cNvSpPr>
              <a:spLocks noChangeShapeType="1"/>
            </p:cNvSpPr>
            <p:nvPr/>
          </p:nvSpPr>
          <p:spPr bwMode="auto">
            <a:xfrm>
              <a:off x="2592" y="3312"/>
              <a:ext cx="96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sz="1350"/>
            </a:p>
          </p:txBody>
        </p:sp>
        <p:sp>
          <p:nvSpPr>
            <p:cNvPr id="78867" name="Rectangle 19">
              <a:extLst>
                <a:ext uri="{FF2B5EF4-FFF2-40B4-BE49-F238E27FC236}">
                  <a16:creationId xmlns:a16="http://schemas.microsoft.com/office/drawing/2014/main" id="{CFC23DC1-9FF4-4418-B9DD-57B2373FCA6B}"/>
                </a:ext>
              </a:extLst>
            </p:cNvPr>
            <p:cNvSpPr>
              <a:spLocks noChangeArrowheads="1"/>
            </p:cNvSpPr>
            <p:nvPr/>
          </p:nvSpPr>
          <p:spPr bwMode="auto">
            <a:xfrm>
              <a:off x="3216" y="3648"/>
              <a:ext cx="672" cy="24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0"/>
                </a:spcAft>
              </a:pPr>
              <a:r>
                <a:rPr lang="en-US" altLang="en-US" sz="1200" b="1"/>
                <a:t>hearing</a:t>
              </a:r>
              <a:endParaRPr lang="en-AU" altLang="en-US" sz="1200" b="1"/>
            </a:p>
          </p:txBody>
        </p:sp>
        <p:sp>
          <p:nvSpPr>
            <p:cNvPr id="78868" name="Line 20">
              <a:extLst>
                <a:ext uri="{FF2B5EF4-FFF2-40B4-BE49-F238E27FC236}">
                  <a16:creationId xmlns:a16="http://schemas.microsoft.com/office/drawing/2014/main" id="{08E5211E-EC69-4B26-8462-6D4AF899C0F8}"/>
                </a:ext>
              </a:extLst>
            </p:cNvPr>
            <p:cNvSpPr>
              <a:spLocks noChangeShapeType="1"/>
            </p:cNvSpPr>
            <p:nvPr/>
          </p:nvSpPr>
          <p:spPr bwMode="auto">
            <a:xfrm>
              <a:off x="3840" y="3648"/>
              <a:ext cx="912" cy="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sz="1350"/>
            </a:p>
          </p:txBody>
        </p:sp>
      </p:grpSp>
      <p:sp>
        <p:nvSpPr>
          <p:cNvPr id="2" name="Slide Number Placeholder 1">
            <a:extLst>
              <a:ext uri="{FF2B5EF4-FFF2-40B4-BE49-F238E27FC236}">
                <a16:creationId xmlns:a16="http://schemas.microsoft.com/office/drawing/2014/main" id="{AEC361EC-3332-4E64-A0D5-060DEEE4AD09}"/>
              </a:ext>
            </a:extLst>
          </p:cNvPr>
          <p:cNvSpPr>
            <a:spLocks noGrp="1"/>
          </p:cNvSpPr>
          <p:nvPr>
            <p:ph type="sldNum" sz="quarter" idx="10"/>
          </p:nvPr>
        </p:nvSpPr>
        <p:spPr/>
        <p:txBody>
          <a:bodyPr/>
          <a:lstStyle/>
          <a:p>
            <a:pPr defTabSz="685800" fontAlgn="base">
              <a:spcBef>
                <a:spcPct val="0"/>
              </a:spcBef>
              <a:spcAft>
                <a:spcPct val="0"/>
              </a:spcAft>
            </a:pPr>
            <a:r>
              <a:rPr lang="en-US" altLang="en-US">
                <a:latin typeface="Arial" panose="020B0604020202020204" pitchFamily="34" charset="0"/>
                <a:cs typeface="Arial" panose="020B0604020202020204" pitchFamily="34" charset="0"/>
              </a:rPr>
              <a:t>1-</a:t>
            </a:r>
            <a:fld id="{1F60FD4C-2463-42CC-A036-9AC50A73E971}" type="slidenum">
              <a:rPr lang="en-US" altLang="en-US" smtClean="0">
                <a:latin typeface="Arial" panose="020B0604020202020204" pitchFamily="34" charset="0"/>
                <a:cs typeface="Arial" panose="020B0604020202020204" pitchFamily="34" charset="0"/>
              </a:rPr>
              <a:pPr defTabSz="685800" fontAlgn="base">
                <a:spcBef>
                  <a:spcPct val="0"/>
                </a:spcBef>
                <a:spcAft>
                  <a:spcPct val="0"/>
                </a:spcAft>
              </a:pPr>
              <a:t>24</a:t>
            </a:fld>
            <a:endParaRPr lang="en-US" altLang="en-US">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8850"/>
                                        </p:tgtEl>
                                        <p:attrNameLst>
                                          <p:attrName>style.visibility</p:attrName>
                                        </p:attrNameLst>
                                      </p:cBhvr>
                                      <p:to>
                                        <p:strVal val="visible"/>
                                      </p:to>
                                    </p:set>
                                    <p:animEffect transition="in" filter="fade">
                                      <p:cBhvr>
                                        <p:cTn id="7" dur="1000"/>
                                        <p:tgtEl>
                                          <p:spTgt spid="78850"/>
                                        </p:tgtEl>
                                      </p:cBhvr>
                                    </p:animEffect>
                                    <p:anim calcmode="lin" valueType="num">
                                      <p:cBhvr>
                                        <p:cTn id="8" dur="1000" fill="hold"/>
                                        <p:tgtEl>
                                          <p:spTgt spid="78850"/>
                                        </p:tgtEl>
                                        <p:attrNameLst>
                                          <p:attrName>ppt_x</p:attrName>
                                        </p:attrNameLst>
                                      </p:cBhvr>
                                      <p:tavLst>
                                        <p:tav tm="0">
                                          <p:val>
                                            <p:strVal val="#ppt_x"/>
                                          </p:val>
                                        </p:tav>
                                        <p:tav tm="100000">
                                          <p:val>
                                            <p:strVal val="#ppt_x"/>
                                          </p:val>
                                        </p:tav>
                                      </p:tavLst>
                                    </p:anim>
                                    <p:anim calcmode="lin" valueType="num">
                                      <p:cBhvr>
                                        <p:cTn id="9" dur="1000" fill="hold"/>
                                        <p:tgtEl>
                                          <p:spTgt spid="78850"/>
                                        </p:tgtEl>
                                        <p:attrNameLst>
                                          <p:attrName>ppt_y</p:attrName>
                                        </p:attrNameLst>
                                      </p:cBhvr>
                                      <p:tavLst>
                                        <p:tav tm="0">
                                          <p:val>
                                            <p:strVal val="#ppt_y+.1"/>
                                          </p:val>
                                        </p:tav>
                                        <p:tav tm="100000">
                                          <p:val>
                                            <p:strVal val="#ppt_y"/>
                                          </p:val>
                                        </p:tav>
                                      </p:tavLst>
                                    </p:anim>
                                  </p:childTnLst>
                                </p:cTn>
                              </p:par>
                              <p:par>
                                <p:cTn id="10" presetID="23" presetClass="entr" presetSubtype="16" fill="hold" nodeType="withEffect">
                                  <p:stCondLst>
                                    <p:cond delay="0"/>
                                  </p:stCondLst>
                                  <p:childTnLst>
                                    <p:set>
                                      <p:cBhvr>
                                        <p:cTn id="11" dur="1" fill="hold">
                                          <p:stCondLst>
                                            <p:cond delay="0"/>
                                          </p:stCondLst>
                                        </p:cTn>
                                        <p:tgtEl>
                                          <p:spTgt spid="78851">
                                            <p:txEl>
                                              <p:pRg st="0" end="0"/>
                                            </p:txEl>
                                          </p:spTgt>
                                        </p:tgtEl>
                                        <p:attrNameLst>
                                          <p:attrName>style.visibility</p:attrName>
                                        </p:attrNameLst>
                                      </p:cBhvr>
                                      <p:to>
                                        <p:strVal val="visible"/>
                                      </p:to>
                                    </p:set>
                                    <p:anim calcmode="lin" valueType="num">
                                      <p:cBhvr>
                                        <p:cTn id="12" dur="500" fill="hold"/>
                                        <p:tgtEl>
                                          <p:spTgt spid="78851">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78851">
                                            <p:txEl>
                                              <p:pRg st="0" end="0"/>
                                            </p:txEl>
                                          </p:spTgt>
                                        </p:tgtEl>
                                        <p:attrNameLst>
                                          <p:attrName>ppt_h</p:attrName>
                                        </p:attrNameLst>
                                      </p:cBhvr>
                                      <p:tavLst>
                                        <p:tav tm="0">
                                          <p:val>
                                            <p:fltVal val="0"/>
                                          </p:val>
                                        </p:tav>
                                        <p:tav tm="100000">
                                          <p:val>
                                            <p:strVal val="#ppt_h"/>
                                          </p:val>
                                        </p:tav>
                                      </p:tavLst>
                                    </p:anim>
                                  </p:childTnLst>
                                </p:cTn>
                              </p:par>
                              <p:par>
                                <p:cTn id="14" presetID="23" presetClass="entr" presetSubtype="16" fill="hold" nodeType="withEffect">
                                  <p:stCondLst>
                                    <p:cond delay="0"/>
                                  </p:stCondLst>
                                  <p:childTnLst>
                                    <p:set>
                                      <p:cBhvr>
                                        <p:cTn id="15" dur="1" fill="hold">
                                          <p:stCondLst>
                                            <p:cond delay="0"/>
                                          </p:stCondLst>
                                        </p:cTn>
                                        <p:tgtEl>
                                          <p:spTgt spid="78851">
                                            <p:txEl>
                                              <p:pRg st="1" end="1"/>
                                            </p:txEl>
                                          </p:spTgt>
                                        </p:tgtEl>
                                        <p:attrNameLst>
                                          <p:attrName>style.visibility</p:attrName>
                                        </p:attrNameLst>
                                      </p:cBhvr>
                                      <p:to>
                                        <p:strVal val="visible"/>
                                      </p:to>
                                    </p:set>
                                    <p:anim calcmode="lin" valueType="num">
                                      <p:cBhvr>
                                        <p:cTn id="16" dur="500" fill="hold"/>
                                        <p:tgtEl>
                                          <p:spTgt spid="78851">
                                            <p:txEl>
                                              <p:pRg st="1" end="1"/>
                                            </p:txEl>
                                          </p:spTgt>
                                        </p:tgtEl>
                                        <p:attrNameLst>
                                          <p:attrName>ppt_w</p:attrName>
                                        </p:attrNameLst>
                                      </p:cBhvr>
                                      <p:tavLst>
                                        <p:tav tm="0">
                                          <p:val>
                                            <p:fltVal val="0"/>
                                          </p:val>
                                        </p:tav>
                                        <p:tav tm="100000">
                                          <p:val>
                                            <p:strVal val="#ppt_w"/>
                                          </p:val>
                                        </p:tav>
                                      </p:tavLst>
                                    </p:anim>
                                    <p:anim calcmode="lin" valueType="num">
                                      <p:cBhvr>
                                        <p:cTn id="17" dur="500" fill="hold"/>
                                        <p:tgtEl>
                                          <p:spTgt spid="78851">
                                            <p:txEl>
                                              <p:pRg st="1" end="1"/>
                                            </p:txEl>
                                          </p:spTgt>
                                        </p:tgtEl>
                                        <p:attrNameLst>
                                          <p:attrName>ppt_h</p:attrName>
                                        </p:attrNameLst>
                                      </p:cBhvr>
                                      <p:tavLst>
                                        <p:tav tm="0">
                                          <p:val>
                                            <p:fltVal val="0"/>
                                          </p:val>
                                        </p:tav>
                                        <p:tav tm="100000">
                                          <p:val>
                                            <p:strVal val="#ppt_h"/>
                                          </p:val>
                                        </p:tav>
                                      </p:tavLst>
                                    </p:anim>
                                  </p:childTnLst>
                                </p:cTn>
                              </p:par>
                              <p:par>
                                <p:cTn id="18" presetID="23" presetClass="entr" presetSubtype="16" fill="hold" nodeType="withEffect">
                                  <p:stCondLst>
                                    <p:cond delay="0"/>
                                  </p:stCondLst>
                                  <p:childTnLst>
                                    <p:set>
                                      <p:cBhvr>
                                        <p:cTn id="19" dur="1" fill="hold">
                                          <p:stCondLst>
                                            <p:cond delay="0"/>
                                          </p:stCondLst>
                                        </p:cTn>
                                        <p:tgtEl>
                                          <p:spTgt spid="78851">
                                            <p:txEl>
                                              <p:pRg st="2" end="2"/>
                                            </p:txEl>
                                          </p:spTgt>
                                        </p:tgtEl>
                                        <p:attrNameLst>
                                          <p:attrName>style.visibility</p:attrName>
                                        </p:attrNameLst>
                                      </p:cBhvr>
                                      <p:to>
                                        <p:strVal val="visible"/>
                                      </p:to>
                                    </p:set>
                                    <p:anim calcmode="lin" valueType="num">
                                      <p:cBhvr>
                                        <p:cTn id="20" dur="500" fill="hold"/>
                                        <p:tgtEl>
                                          <p:spTgt spid="78851">
                                            <p:txEl>
                                              <p:pRg st="2" end="2"/>
                                            </p:txEl>
                                          </p:spTgt>
                                        </p:tgtEl>
                                        <p:attrNameLst>
                                          <p:attrName>ppt_w</p:attrName>
                                        </p:attrNameLst>
                                      </p:cBhvr>
                                      <p:tavLst>
                                        <p:tav tm="0">
                                          <p:val>
                                            <p:fltVal val="0"/>
                                          </p:val>
                                        </p:tav>
                                        <p:tav tm="100000">
                                          <p:val>
                                            <p:strVal val="#ppt_w"/>
                                          </p:val>
                                        </p:tav>
                                      </p:tavLst>
                                    </p:anim>
                                    <p:anim calcmode="lin" valueType="num">
                                      <p:cBhvr>
                                        <p:cTn id="21" dur="500" fill="hold"/>
                                        <p:tgtEl>
                                          <p:spTgt spid="78851">
                                            <p:txEl>
                                              <p:pRg st="2" end="2"/>
                                            </p:txEl>
                                          </p:spTgt>
                                        </p:tgtEl>
                                        <p:attrNameLst>
                                          <p:attrName>ppt_h</p:attrName>
                                        </p:attrNameLst>
                                      </p:cBhvr>
                                      <p:tavLst>
                                        <p:tav tm="0">
                                          <p:val>
                                            <p:fltVal val="0"/>
                                          </p:val>
                                        </p:tav>
                                        <p:tav tm="100000">
                                          <p:val>
                                            <p:strVal val="#ppt_h"/>
                                          </p:val>
                                        </p:tav>
                                      </p:tavLst>
                                    </p:anim>
                                  </p:childTnLst>
                                </p:cTn>
                              </p:par>
                              <p:par>
                                <p:cTn id="22" presetID="23" presetClass="entr" presetSubtype="16" fill="hold" nodeType="withEffect">
                                  <p:stCondLst>
                                    <p:cond delay="0"/>
                                  </p:stCondLst>
                                  <p:childTnLst>
                                    <p:set>
                                      <p:cBhvr>
                                        <p:cTn id="23" dur="1" fill="hold">
                                          <p:stCondLst>
                                            <p:cond delay="0"/>
                                          </p:stCondLst>
                                        </p:cTn>
                                        <p:tgtEl>
                                          <p:spTgt spid="78852"/>
                                        </p:tgtEl>
                                        <p:attrNameLst>
                                          <p:attrName>style.visibility</p:attrName>
                                        </p:attrNameLst>
                                      </p:cBhvr>
                                      <p:to>
                                        <p:strVal val="visible"/>
                                      </p:to>
                                    </p:set>
                                    <p:anim calcmode="lin" valueType="num">
                                      <p:cBhvr>
                                        <p:cTn id="24" dur="500" fill="hold"/>
                                        <p:tgtEl>
                                          <p:spTgt spid="78852"/>
                                        </p:tgtEl>
                                        <p:attrNameLst>
                                          <p:attrName>ppt_w</p:attrName>
                                        </p:attrNameLst>
                                      </p:cBhvr>
                                      <p:tavLst>
                                        <p:tav tm="0">
                                          <p:val>
                                            <p:fltVal val="0"/>
                                          </p:val>
                                        </p:tav>
                                        <p:tav tm="100000">
                                          <p:val>
                                            <p:strVal val="#ppt_w"/>
                                          </p:val>
                                        </p:tav>
                                      </p:tavLst>
                                    </p:anim>
                                    <p:anim calcmode="lin" valueType="num">
                                      <p:cBhvr>
                                        <p:cTn id="25" dur="500" fill="hold"/>
                                        <p:tgtEl>
                                          <p:spTgt spid="78852"/>
                                        </p:tgtEl>
                                        <p:attrNameLst>
                                          <p:attrName>ppt_h</p:attrName>
                                        </p:attrNameLst>
                                      </p:cBhvr>
                                      <p:tavLst>
                                        <p:tav tm="0">
                                          <p:val>
                                            <p:fltVal val="0"/>
                                          </p:val>
                                        </p:tav>
                                        <p:tav tm="100000">
                                          <p:val>
                                            <p:strVal val="#ppt_h"/>
                                          </p:val>
                                        </p:tav>
                                      </p:tavLst>
                                    </p:anim>
                                  </p:childTnLst>
                                </p:cTn>
                              </p:par>
                              <p:par>
                                <p:cTn id="26" presetID="10" presetClass="entr" presetSubtype="0" fill="hold" nodeType="withEffect">
                                  <p:stCondLst>
                                    <p:cond delay="0"/>
                                  </p:stCondLst>
                                  <p:childTnLst>
                                    <p:set>
                                      <p:cBhvr>
                                        <p:cTn id="27" dur="1" fill="hold">
                                          <p:stCondLst>
                                            <p:cond delay="0"/>
                                          </p:stCondLst>
                                        </p:cTn>
                                        <p:tgtEl>
                                          <p:spTgt spid="78851">
                                            <p:txEl>
                                              <p:pRg st="3" end="3"/>
                                            </p:txEl>
                                          </p:spTgt>
                                        </p:tgtEl>
                                        <p:attrNameLst>
                                          <p:attrName>style.visibility</p:attrName>
                                        </p:attrNameLst>
                                      </p:cBhvr>
                                      <p:to>
                                        <p:strVal val="visible"/>
                                      </p:to>
                                    </p:set>
                                    <p:animEffect transition="in" filter="fade">
                                      <p:cBhvr>
                                        <p:cTn id="28" dur="2000"/>
                                        <p:tgtEl>
                                          <p:spTgt spid="7885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0" grpId="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5BA7E8B7-82D8-4B31-81E1-F5358958DD9F}"/>
              </a:ext>
            </a:extLst>
          </p:cNvPr>
          <p:cNvSpPr>
            <a:spLocks noGrp="1" noChangeArrowheads="1"/>
          </p:cNvSpPr>
          <p:nvPr>
            <p:ph type="title"/>
          </p:nvPr>
        </p:nvSpPr>
        <p:spPr>
          <a:xfrm>
            <a:off x="1143000" y="-73819"/>
            <a:ext cx="6858000" cy="857250"/>
          </a:xfrm>
        </p:spPr>
        <p:txBody>
          <a:bodyPr/>
          <a:lstStyle/>
          <a:p>
            <a:r>
              <a:rPr lang="en-US" altLang="en-US" dirty="0">
                <a:solidFill>
                  <a:srgbClr val="FF201B"/>
                </a:solidFill>
              </a:rPr>
              <a:t>Effective Communication Skills</a:t>
            </a:r>
            <a:endParaRPr lang="en-AU" altLang="en-US" dirty="0">
              <a:solidFill>
                <a:srgbClr val="FF201B"/>
              </a:solidFill>
            </a:endParaRPr>
          </a:p>
        </p:txBody>
      </p:sp>
      <p:grpSp>
        <p:nvGrpSpPr>
          <p:cNvPr id="79875" name="Group 3">
            <a:extLst>
              <a:ext uri="{FF2B5EF4-FFF2-40B4-BE49-F238E27FC236}">
                <a16:creationId xmlns:a16="http://schemas.microsoft.com/office/drawing/2014/main" id="{95512798-C386-4669-B13D-392596FCD074}"/>
              </a:ext>
            </a:extLst>
          </p:cNvPr>
          <p:cNvGrpSpPr>
            <a:grpSpLocks/>
          </p:cNvGrpSpPr>
          <p:nvPr/>
        </p:nvGrpSpPr>
        <p:grpSpPr bwMode="auto">
          <a:xfrm>
            <a:off x="1143000" y="1383506"/>
            <a:ext cx="6457950" cy="3308747"/>
            <a:chOff x="96" y="1152"/>
            <a:chExt cx="5424" cy="2779"/>
          </a:xfrm>
        </p:grpSpPr>
        <p:sp>
          <p:nvSpPr>
            <p:cNvPr id="79876" name="Oval 4">
              <a:extLst>
                <a:ext uri="{FF2B5EF4-FFF2-40B4-BE49-F238E27FC236}">
                  <a16:creationId xmlns:a16="http://schemas.microsoft.com/office/drawing/2014/main" id="{96BAF87A-C1E0-409B-82BA-0697FE5C625D}"/>
                </a:ext>
              </a:extLst>
            </p:cNvPr>
            <p:cNvSpPr>
              <a:spLocks noChangeArrowheads="1"/>
            </p:cNvSpPr>
            <p:nvPr/>
          </p:nvSpPr>
          <p:spPr bwMode="auto">
            <a:xfrm>
              <a:off x="1968" y="1824"/>
              <a:ext cx="2016" cy="960"/>
            </a:xfrm>
            <a:prstGeom prst="ellipse">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0"/>
                </a:spcAft>
              </a:pPr>
              <a:r>
                <a:rPr lang="en-US" altLang="en-US" sz="1350" b="1"/>
                <a:t>Effective </a:t>
              </a:r>
            </a:p>
            <a:p>
              <a:pPr algn="ctr">
                <a:spcAft>
                  <a:spcPct val="0"/>
                </a:spcAft>
              </a:pPr>
              <a:r>
                <a:rPr lang="en-US" altLang="en-US" sz="1350" b="1"/>
                <a:t>Communication skills</a:t>
              </a:r>
              <a:endParaRPr lang="en-AU" altLang="en-US" sz="1350" b="1"/>
            </a:p>
          </p:txBody>
        </p:sp>
        <p:sp>
          <p:nvSpPr>
            <p:cNvPr id="79877" name="Line 5">
              <a:extLst>
                <a:ext uri="{FF2B5EF4-FFF2-40B4-BE49-F238E27FC236}">
                  <a16:creationId xmlns:a16="http://schemas.microsoft.com/office/drawing/2014/main" id="{52A5E43C-C300-4CA6-9E21-CC8ADB5D0A9F}"/>
                </a:ext>
              </a:extLst>
            </p:cNvPr>
            <p:cNvSpPr>
              <a:spLocks noChangeShapeType="1"/>
            </p:cNvSpPr>
            <p:nvPr/>
          </p:nvSpPr>
          <p:spPr bwMode="auto">
            <a:xfrm flipV="1">
              <a:off x="3792" y="1680"/>
              <a:ext cx="48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sz="1350"/>
            </a:p>
          </p:txBody>
        </p:sp>
        <p:sp>
          <p:nvSpPr>
            <p:cNvPr id="79878" name="Line 6">
              <a:extLst>
                <a:ext uri="{FF2B5EF4-FFF2-40B4-BE49-F238E27FC236}">
                  <a16:creationId xmlns:a16="http://schemas.microsoft.com/office/drawing/2014/main" id="{A3A79334-47D8-4EA6-8D2C-F69578774F6F}"/>
                </a:ext>
              </a:extLst>
            </p:cNvPr>
            <p:cNvSpPr>
              <a:spLocks noChangeShapeType="1"/>
            </p:cNvSpPr>
            <p:nvPr/>
          </p:nvSpPr>
          <p:spPr bwMode="auto">
            <a:xfrm flipH="1" flipV="1">
              <a:off x="1536" y="1680"/>
              <a:ext cx="624"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sz="1350"/>
            </a:p>
          </p:txBody>
        </p:sp>
        <p:sp>
          <p:nvSpPr>
            <p:cNvPr id="79879" name="Line 7">
              <a:extLst>
                <a:ext uri="{FF2B5EF4-FFF2-40B4-BE49-F238E27FC236}">
                  <a16:creationId xmlns:a16="http://schemas.microsoft.com/office/drawing/2014/main" id="{C71B3B0B-4DA6-403C-87A3-9640354C8F51}"/>
                </a:ext>
              </a:extLst>
            </p:cNvPr>
            <p:cNvSpPr>
              <a:spLocks noChangeShapeType="1"/>
            </p:cNvSpPr>
            <p:nvPr/>
          </p:nvSpPr>
          <p:spPr bwMode="auto">
            <a:xfrm flipH="1">
              <a:off x="1392" y="2304"/>
              <a:ext cx="5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sz="1350"/>
            </a:p>
          </p:txBody>
        </p:sp>
        <p:sp>
          <p:nvSpPr>
            <p:cNvPr id="79880" name="Line 8">
              <a:extLst>
                <a:ext uri="{FF2B5EF4-FFF2-40B4-BE49-F238E27FC236}">
                  <a16:creationId xmlns:a16="http://schemas.microsoft.com/office/drawing/2014/main" id="{D71FF858-CE93-43E6-B608-38A50C92DE67}"/>
                </a:ext>
              </a:extLst>
            </p:cNvPr>
            <p:cNvSpPr>
              <a:spLocks noChangeShapeType="1"/>
            </p:cNvSpPr>
            <p:nvPr/>
          </p:nvSpPr>
          <p:spPr bwMode="auto">
            <a:xfrm flipH="1">
              <a:off x="1536" y="2640"/>
              <a:ext cx="726" cy="85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sz="1350"/>
            </a:p>
          </p:txBody>
        </p:sp>
        <p:sp>
          <p:nvSpPr>
            <p:cNvPr id="79881" name="Line 9">
              <a:extLst>
                <a:ext uri="{FF2B5EF4-FFF2-40B4-BE49-F238E27FC236}">
                  <a16:creationId xmlns:a16="http://schemas.microsoft.com/office/drawing/2014/main" id="{4B7C36C9-DD91-4C75-BDBB-A9C67ABB6C26}"/>
                </a:ext>
              </a:extLst>
            </p:cNvPr>
            <p:cNvSpPr>
              <a:spLocks noChangeShapeType="1"/>
            </p:cNvSpPr>
            <p:nvPr/>
          </p:nvSpPr>
          <p:spPr bwMode="auto">
            <a:xfrm>
              <a:off x="3744" y="2592"/>
              <a:ext cx="768" cy="9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sz="1350"/>
            </a:p>
          </p:txBody>
        </p:sp>
        <p:sp>
          <p:nvSpPr>
            <p:cNvPr id="79882" name="Line 10">
              <a:extLst>
                <a:ext uri="{FF2B5EF4-FFF2-40B4-BE49-F238E27FC236}">
                  <a16:creationId xmlns:a16="http://schemas.microsoft.com/office/drawing/2014/main" id="{296E7BD4-E13A-44BE-B6CC-C402E86A7328}"/>
                </a:ext>
              </a:extLst>
            </p:cNvPr>
            <p:cNvSpPr>
              <a:spLocks noChangeShapeType="1"/>
            </p:cNvSpPr>
            <p:nvPr/>
          </p:nvSpPr>
          <p:spPr bwMode="auto">
            <a:xfrm>
              <a:off x="3969" y="2296"/>
              <a:ext cx="447" cy="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sz="1350"/>
            </a:p>
          </p:txBody>
        </p:sp>
        <p:sp>
          <p:nvSpPr>
            <p:cNvPr id="79883" name="Line 11">
              <a:extLst>
                <a:ext uri="{FF2B5EF4-FFF2-40B4-BE49-F238E27FC236}">
                  <a16:creationId xmlns:a16="http://schemas.microsoft.com/office/drawing/2014/main" id="{33D7522D-975A-435F-A2C5-8592E4215902}"/>
                </a:ext>
              </a:extLst>
            </p:cNvPr>
            <p:cNvSpPr>
              <a:spLocks noChangeShapeType="1"/>
            </p:cNvSpPr>
            <p:nvPr/>
          </p:nvSpPr>
          <p:spPr bwMode="auto">
            <a:xfrm flipH="1">
              <a:off x="2976" y="2784"/>
              <a:ext cx="0"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sz="1350"/>
            </a:p>
          </p:txBody>
        </p:sp>
        <p:sp>
          <p:nvSpPr>
            <p:cNvPr id="79884" name="Text Box 12">
              <a:extLst>
                <a:ext uri="{FF2B5EF4-FFF2-40B4-BE49-F238E27FC236}">
                  <a16:creationId xmlns:a16="http://schemas.microsoft.com/office/drawing/2014/main" id="{42730E6E-12CE-49C4-9501-89154DB8758A}"/>
                </a:ext>
              </a:extLst>
            </p:cNvPr>
            <p:cNvSpPr txBox="1">
              <a:spLocks noChangeArrowheads="1"/>
            </p:cNvSpPr>
            <p:nvPr/>
          </p:nvSpPr>
          <p:spPr bwMode="auto">
            <a:xfrm>
              <a:off x="1920" y="1152"/>
              <a:ext cx="220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spcAft>
                  <a:spcPct val="0"/>
                </a:spcAft>
              </a:pPr>
              <a:r>
                <a:rPr lang="en-US" altLang="en-US" sz="1350" b="1"/>
                <a:t>Eye contact &amp; visible mouth</a:t>
              </a:r>
              <a:endParaRPr lang="en-AU" altLang="en-US" sz="1350" b="1"/>
            </a:p>
          </p:txBody>
        </p:sp>
        <p:sp>
          <p:nvSpPr>
            <p:cNvPr id="79885" name="Text Box 13">
              <a:extLst>
                <a:ext uri="{FF2B5EF4-FFF2-40B4-BE49-F238E27FC236}">
                  <a16:creationId xmlns:a16="http://schemas.microsoft.com/office/drawing/2014/main" id="{EB8090AC-AEA6-4F41-9406-76BB7165408D}"/>
                </a:ext>
              </a:extLst>
            </p:cNvPr>
            <p:cNvSpPr txBox="1">
              <a:spLocks noChangeArrowheads="1"/>
            </p:cNvSpPr>
            <p:nvPr/>
          </p:nvSpPr>
          <p:spPr bwMode="auto">
            <a:xfrm>
              <a:off x="4320" y="1440"/>
              <a:ext cx="120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spcAft>
                  <a:spcPct val="0"/>
                </a:spcAft>
              </a:pPr>
              <a:r>
                <a:rPr lang="en-US" altLang="en-US" sz="1350" b="1"/>
                <a:t>Body language</a:t>
              </a:r>
              <a:endParaRPr lang="en-AU" altLang="en-US" sz="1350" b="1"/>
            </a:p>
          </p:txBody>
        </p:sp>
        <p:sp>
          <p:nvSpPr>
            <p:cNvPr id="79886" name="Text Box 14">
              <a:extLst>
                <a:ext uri="{FF2B5EF4-FFF2-40B4-BE49-F238E27FC236}">
                  <a16:creationId xmlns:a16="http://schemas.microsoft.com/office/drawing/2014/main" id="{0307125D-79EC-4934-AE9D-E814ACF1590A}"/>
                </a:ext>
              </a:extLst>
            </p:cNvPr>
            <p:cNvSpPr txBox="1">
              <a:spLocks noChangeArrowheads="1"/>
            </p:cNvSpPr>
            <p:nvPr/>
          </p:nvSpPr>
          <p:spPr bwMode="auto">
            <a:xfrm>
              <a:off x="4464" y="2208"/>
              <a:ext cx="76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20000"/>
                </a:spcBef>
                <a:spcAft>
                  <a:spcPct val="0"/>
                </a:spcAft>
              </a:pPr>
              <a:r>
                <a:rPr lang="en-US" altLang="en-US" sz="1350" b="1" dirty="0"/>
                <a:t>Silence</a:t>
              </a:r>
            </a:p>
          </p:txBody>
        </p:sp>
        <p:sp>
          <p:nvSpPr>
            <p:cNvPr id="79887" name="Rectangle 15">
              <a:extLst>
                <a:ext uri="{FF2B5EF4-FFF2-40B4-BE49-F238E27FC236}">
                  <a16:creationId xmlns:a16="http://schemas.microsoft.com/office/drawing/2014/main" id="{7EBBFAE3-E895-4C31-9E0E-6DCA985D2E8D}"/>
                </a:ext>
              </a:extLst>
            </p:cNvPr>
            <p:cNvSpPr>
              <a:spLocks noChangeArrowheads="1"/>
            </p:cNvSpPr>
            <p:nvPr/>
          </p:nvSpPr>
          <p:spPr bwMode="auto">
            <a:xfrm>
              <a:off x="4067" y="3504"/>
              <a:ext cx="1372" cy="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Aft>
                  <a:spcPct val="0"/>
                </a:spcAft>
              </a:pPr>
              <a:r>
                <a:rPr lang="en-US" altLang="en-US" sz="1350" b="1"/>
                <a:t>Checking </a:t>
              </a:r>
            </a:p>
            <a:p>
              <a:pPr algn="ctr">
                <a:spcAft>
                  <a:spcPct val="0"/>
                </a:spcAft>
              </a:pPr>
              <a:r>
                <a:rPr lang="en-US" altLang="en-US" sz="1350" b="1"/>
                <a:t>for understanding</a:t>
              </a:r>
              <a:endParaRPr lang="en-AU" altLang="en-US" sz="1350" b="1"/>
            </a:p>
          </p:txBody>
        </p:sp>
        <p:sp>
          <p:nvSpPr>
            <p:cNvPr id="79888" name="Rectangle 16">
              <a:extLst>
                <a:ext uri="{FF2B5EF4-FFF2-40B4-BE49-F238E27FC236}">
                  <a16:creationId xmlns:a16="http://schemas.microsoft.com/office/drawing/2014/main" id="{1314FC1C-CF46-47B0-ACE8-B241CAAB4EC3}"/>
                </a:ext>
              </a:extLst>
            </p:cNvPr>
            <p:cNvSpPr>
              <a:spLocks noChangeArrowheads="1"/>
            </p:cNvSpPr>
            <p:nvPr/>
          </p:nvSpPr>
          <p:spPr bwMode="auto">
            <a:xfrm>
              <a:off x="2544" y="3168"/>
              <a:ext cx="128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spcAft>
                  <a:spcPct val="0"/>
                </a:spcAft>
              </a:pPr>
              <a:r>
                <a:rPr lang="en-US" altLang="en-US" sz="1350" b="1" dirty="0"/>
                <a:t>Open expression</a:t>
              </a:r>
              <a:endParaRPr lang="en-AU" altLang="en-US" sz="1350" b="1" dirty="0"/>
            </a:p>
          </p:txBody>
        </p:sp>
        <p:sp>
          <p:nvSpPr>
            <p:cNvPr id="79889" name="Rectangle 17">
              <a:extLst>
                <a:ext uri="{FF2B5EF4-FFF2-40B4-BE49-F238E27FC236}">
                  <a16:creationId xmlns:a16="http://schemas.microsoft.com/office/drawing/2014/main" id="{0C78DB45-6F7B-4BDC-877F-806C0D081CB6}"/>
                </a:ext>
              </a:extLst>
            </p:cNvPr>
            <p:cNvSpPr>
              <a:spLocks noChangeArrowheads="1"/>
            </p:cNvSpPr>
            <p:nvPr/>
          </p:nvSpPr>
          <p:spPr bwMode="auto">
            <a:xfrm>
              <a:off x="706" y="3504"/>
              <a:ext cx="1504" cy="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Aft>
                  <a:spcPct val="0"/>
                </a:spcAft>
              </a:pPr>
              <a:r>
                <a:rPr lang="en-US" altLang="en-US" sz="1350" b="1"/>
                <a:t>Summarising </a:t>
              </a:r>
            </a:p>
            <a:p>
              <a:pPr algn="ctr">
                <a:spcAft>
                  <a:spcPct val="0"/>
                </a:spcAft>
              </a:pPr>
              <a:r>
                <a:rPr lang="en-US" altLang="en-US" sz="1350" b="1"/>
                <a:t>what has been said</a:t>
              </a:r>
              <a:r>
                <a:rPr lang="en-US" altLang="en-US" sz="1350"/>
                <a:t> </a:t>
              </a:r>
              <a:endParaRPr lang="en-AU" altLang="en-US" sz="1350"/>
            </a:p>
          </p:txBody>
        </p:sp>
        <p:sp>
          <p:nvSpPr>
            <p:cNvPr id="79890" name="Rectangle 18">
              <a:extLst>
                <a:ext uri="{FF2B5EF4-FFF2-40B4-BE49-F238E27FC236}">
                  <a16:creationId xmlns:a16="http://schemas.microsoft.com/office/drawing/2014/main" id="{C657E6FB-90DB-4531-8108-C40C7541D791}"/>
                </a:ext>
              </a:extLst>
            </p:cNvPr>
            <p:cNvSpPr>
              <a:spLocks noChangeArrowheads="1"/>
            </p:cNvSpPr>
            <p:nvPr/>
          </p:nvSpPr>
          <p:spPr bwMode="auto">
            <a:xfrm>
              <a:off x="96" y="2160"/>
              <a:ext cx="1255" cy="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Aft>
                  <a:spcPct val="0"/>
                </a:spcAft>
              </a:pPr>
              <a:r>
                <a:rPr lang="en-US" altLang="en-US" sz="1350" b="1"/>
                <a:t>Encouragement </a:t>
              </a:r>
            </a:p>
            <a:p>
              <a:pPr>
                <a:spcAft>
                  <a:spcPct val="0"/>
                </a:spcAft>
              </a:pPr>
              <a:r>
                <a:rPr lang="en-US" altLang="en-US" sz="1350" b="1"/>
                <a:t>to continue</a:t>
              </a:r>
              <a:endParaRPr lang="en-AU" altLang="en-US" sz="1350" b="1"/>
            </a:p>
          </p:txBody>
        </p:sp>
        <p:sp>
          <p:nvSpPr>
            <p:cNvPr id="79891" name="Rectangle 19">
              <a:extLst>
                <a:ext uri="{FF2B5EF4-FFF2-40B4-BE49-F238E27FC236}">
                  <a16:creationId xmlns:a16="http://schemas.microsoft.com/office/drawing/2014/main" id="{E4AEA7FC-6B94-40E4-864F-B3F6AC9D9BF8}"/>
                </a:ext>
              </a:extLst>
            </p:cNvPr>
            <p:cNvSpPr>
              <a:spLocks noChangeArrowheads="1"/>
            </p:cNvSpPr>
            <p:nvPr/>
          </p:nvSpPr>
          <p:spPr bwMode="auto">
            <a:xfrm>
              <a:off x="240" y="1440"/>
              <a:ext cx="121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spcAft>
                  <a:spcPct val="0"/>
                </a:spcAft>
              </a:pPr>
              <a:r>
                <a:rPr lang="en-US" altLang="en-US" sz="1350" b="1"/>
                <a:t>Some questions</a:t>
              </a:r>
            </a:p>
          </p:txBody>
        </p:sp>
        <p:sp>
          <p:nvSpPr>
            <p:cNvPr id="79892" name="Line 20">
              <a:extLst>
                <a:ext uri="{FF2B5EF4-FFF2-40B4-BE49-F238E27FC236}">
                  <a16:creationId xmlns:a16="http://schemas.microsoft.com/office/drawing/2014/main" id="{F0AD2F7A-820B-4D6A-8CFC-EB302DE9B1A1}"/>
                </a:ext>
              </a:extLst>
            </p:cNvPr>
            <p:cNvSpPr>
              <a:spLocks noChangeShapeType="1"/>
            </p:cNvSpPr>
            <p:nvPr/>
          </p:nvSpPr>
          <p:spPr bwMode="auto">
            <a:xfrm flipV="1">
              <a:off x="2976" y="1392"/>
              <a:ext cx="0"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sz="1350"/>
            </a:p>
          </p:txBody>
        </p:sp>
      </p:grpSp>
      <p:sp>
        <p:nvSpPr>
          <p:cNvPr id="2" name="Slide Number Placeholder 1">
            <a:extLst>
              <a:ext uri="{FF2B5EF4-FFF2-40B4-BE49-F238E27FC236}">
                <a16:creationId xmlns:a16="http://schemas.microsoft.com/office/drawing/2014/main" id="{B2293176-C326-4B7B-AAE5-C5236369033B}"/>
              </a:ext>
            </a:extLst>
          </p:cNvPr>
          <p:cNvSpPr>
            <a:spLocks noGrp="1"/>
          </p:cNvSpPr>
          <p:nvPr>
            <p:ph type="sldNum" sz="quarter" idx="10"/>
          </p:nvPr>
        </p:nvSpPr>
        <p:spPr/>
        <p:txBody>
          <a:bodyPr/>
          <a:lstStyle/>
          <a:p>
            <a:pPr defTabSz="685800" fontAlgn="base">
              <a:spcBef>
                <a:spcPct val="0"/>
              </a:spcBef>
              <a:spcAft>
                <a:spcPct val="0"/>
              </a:spcAft>
            </a:pPr>
            <a:r>
              <a:rPr lang="en-US" altLang="en-US">
                <a:latin typeface="Arial" panose="020B0604020202020204" pitchFamily="34" charset="0"/>
                <a:cs typeface="Arial" panose="020B0604020202020204" pitchFamily="34" charset="0"/>
              </a:rPr>
              <a:t>1-</a:t>
            </a:r>
            <a:fld id="{1F60FD4C-2463-42CC-A036-9AC50A73E971}" type="slidenum">
              <a:rPr lang="en-US" altLang="en-US" smtClean="0">
                <a:latin typeface="Arial" panose="020B0604020202020204" pitchFamily="34" charset="0"/>
                <a:cs typeface="Arial" panose="020B0604020202020204" pitchFamily="34" charset="0"/>
              </a:rPr>
              <a:pPr defTabSz="685800" fontAlgn="base">
                <a:spcBef>
                  <a:spcPct val="0"/>
                </a:spcBef>
                <a:spcAft>
                  <a:spcPct val="0"/>
                </a:spcAft>
              </a:pPr>
              <a:t>25</a:t>
            </a:fld>
            <a:endParaRPr lang="en-US" altLang="en-US">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9874"/>
                                        </p:tgtEl>
                                        <p:attrNameLst>
                                          <p:attrName>style.visibility</p:attrName>
                                        </p:attrNameLst>
                                      </p:cBhvr>
                                      <p:to>
                                        <p:strVal val="visible"/>
                                      </p:to>
                                    </p:set>
                                    <p:animEffect transition="in" filter="fade">
                                      <p:cBhvr>
                                        <p:cTn id="7" dur="1000"/>
                                        <p:tgtEl>
                                          <p:spTgt spid="79874"/>
                                        </p:tgtEl>
                                      </p:cBhvr>
                                    </p:animEffect>
                                    <p:anim calcmode="lin" valueType="num">
                                      <p:cBhvr>
                                        <p:cTn id="8" dur="1000" fill="hold"/>
                                        <p:tgtEl>
                                          <p:spTgt spid="79874"/>
                                        </p:tgtEl>
                                        <p:attrNameLst>
                                          <p:attrName>ppt_x</p:attrName>
                                        </p:attrNameLst>
                                      </p:cBhvr>
                                      <p:tavLst>
                                        <p:tav tm="0">
                                          <p:val>
                                            <p:strVal val="#ppt_x"/>
                                          </p:val>
                                        </p:tav>
                                        <p:tav tm="100000">
                                          <p:val>
                                            <p:strVal val="#ppt_x"/>
                                          </p:val>
                                        </p:tav>
                                      </p:tavLst>
                                    </p:anim>
                                    <p:anim calcmode="lin" valueType="num">
                                      <p:cBhvr>
                                        <p:cTn id="9" dur="1000" fill="hold"/>
                                        <p:tgtEl>
                                          <p:spTgt spid="79874"/>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23" presetClass="entr" presetSubtype="16" fill="hold" nodeType="afterEffect">
                                  <p:stCondLst>
                                    <p:cond delay="0"/>
                                  </p:stCondLst>
                                  <p:childTnLst>
                                    <p:set>
                                      <p:cBhvr>
                                        <p:cTn id="12" dur="1" fill="hold">
                                          <p:stCondLst>
                                            <p:cond delay="0"/>
                                          </p:stCondLst>
                                        </p:cTn>
                                        <p:tgtEl>
                                          <p:spTgt spid="79875"/>
                                        </p:tgtEl>
                                        <p:attrNameLst>
                                          <p:attrName>style.visibility</p:attrName>
                                        </p:attrNameLst>
                                      </p:cBhvr>
                                      <p:to>
                                        <p:strVal val="visible"/>
                                      </p:to>
                                    </p:set>
                                    <p:anim calcmode="lin" valueType="num">
                                      <p:cBhvr>
                                        <p:cTn id="13" dur="500" fill="hold"/>
                                        <p:tgtEl>
                                          <p:spTgt spid="79875"/>
                                        </p:tgtEl>
                                        <p:attrNameLst>
                                          <p:attrName>ppt_w</p:attrName>
                                        </p:attrNameLst>
                                      </p:cBhvr>
                                      <p:tavLst>
                                        <p:tav tm="0">
                                          <p:val>
                                            <p:fltVal val="0"/>
                                          </p:val>
                                        </p:tav>
                                        <p:tav tm="100000">
                                          <p:val>
                                            <p:strVal val="#ppt_w"/>
                                          </p:val>
                                        </p:tav>
                                      </p:tavLst>
                                    </p:anim>
                                    <p:anim calcmode="lin" valueType="num">
                                      <p:cBhvr>
                                        <p:cTn id="14" dur="500" fill="hold"/>
                                        <p:tgtEl>
                                          <p:spTgt spid="7987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4" grpId="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CA725668-B0FB-4532-8641-BB25F3B0629D}"/>
              </a:ext>
            </a:extLst>
          </p:cNvPr>
          <p:cNvSpPr>
            <a:spLocks noGrp="1" noChangeArrowheads="1"/>
          </p:cNvSpPr>
          <p:nvPr>
            <p:ph type="title"/>
          </p:nvPr>
        </p:nvSpPr>
        <p:spPr>
          <a:xfrm>
            <a:off x="1143000" y="-162521"/>
            <a:ext cx="6858000" cy="951310"/>
          </a:xfrm>
        </p:spPr>
        <p:txBody>
          <a:bodyPr/>
          <a:lstStyle/>
          <a:p>
            <a:r>
              <a:rPr lang="en-US" altLang="en-US" sz="2100" dirty="0">
                <a:solidFill>
                  <a:srgbClr val="FF201B"/>
                </a:solidFill>
              </a:rPr>
              <a:t>Barriers to Effective Communication</a:t>
            </a:r>
            <a:endParaRPr lang="en-AU" altLang="en-US" sz="2100" dirty="0">
              <a:solidFill>
                <a:srgbClr val="FF201B"/>
              </a:solidFill>
            </a:endParaRPr>
          </a:p>
        </p:txBody>
      </p:sp>
      <p:grpSp>
        <p:nvGrpSpPr>
          <p:cNvPr id="81923" name="Group 3">
            <a:extLst>
              <a:ext uri="{FF2B5EF4-FFF2-40B4-BE49-F238E27FC236}">
                <a16:creationId xmlns:a16="http://schemas.microsoft.com/office/drawing/2014/main" id="{1B8012EA-F026-4552-9D2C-452C1376C7D0}"/>
              </a:ext>
            </a:extLst>
          </p:cNvPr>
          <p:cNvGrpSpPr>
            <a:grpSpLocks/>
          </p:cNvGrpSpPr>
          <p:nvPr/>
        </p:nvGrpSpPr>
        <p:grpSpPr bwMode="auto">
          <a:xfrm>
            <a:off x="1257300" y="1257300"/>
            <a:ext cx="6450807" cy="3480197"/>
            <a:chOff x="96" y="1056"/>
            <a:chExt cx="5418" cy="2923"/>
          </a:xfrm>
        </p:grpSpPr>
        <p:sp>
          <p:nvSpPr>
            <p:cNvPr id="81924" name="Oval 4">
              <a:extLst>
                <a:ext uri="{FF2B5EF4-FFF2-40B4-BE49-F238E27FC236}">
                  <a16:creationId xmlns:a16="http://schemas.microsoft.com/office/drawing/2014/main" id="{F1F2F4E1-E9BD-4225-AA95-F7703E2C628C}"/>
                </a:ext>
              </a:extLst>
            </p:cNvPr>
            <p:cNvSpPr>
              <a:spLocks noChangeArrowheads="1"/>
            </p:cNvSpPr>
            <p:nvPr/>
          </p:nvSpPr>
          <p:spPr bwMode="auto">
            <a:xfrm>
              <a:off x="2016" y="1824"/>
              <a:ext cx="1872" cy="864"/>
            </a:xfrm>
            <a:prstGeom prst="ellipse">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0"/>
                </a:spcAft>
              </a:pPr>
              <a:r>
                <a:rPr lang="en-US" altLang="en-US" sz="1350" b="1"/>
                <a:t>Barriers to </a:t>
              </a:r>
            </a:p>
            <a:p>
              <a:pPr algn="ctr">
                <a:spcAft>
                  <a:spcPct val="0"/>
                </a:spcAft>
              </a:pPr>
              <a:r>
                <a:rPr lang="en-US" altLang="en-US" sz="1350" b="1"/>
                <a:t>effective</a:t>
              </a:r>
              <a:br>
                <a:rPr lang="en-US" altLang="en-US" sz="1350" b="1"/>
              </a:br>
              <a:r>
                <a:rPr lang="en-US" altLang="en-US" sz="1350" b="1"/>
                <a:t> communication</a:t>
              </a:r>
              <a:endParaRPr lang="en-AU" altLang="en-US" sz="1350" b="1"/>
            </a:p>
          </p:txBody>
        </p:sp>
        <p:sp>
          <p:nvSpPr>
            <p:cNvPr id="81925" name="Line 5">
              <a:extLst>
                <a:ext uri="{FF2B5EF4-FFF2-40B4-BE49-F238E27FC236}">
                  <a16:creationId xmlns:a16="http://schemas.microsoft.com/office/drawing/2014/main" id="{707D85D5-8D51-49CE-895C-2D13115E3B74}"/>
                </a:ext>
              </a:extLst>
            </p:cNvPr>
            <p:cNvSpPr>
              <a:spLocks noChangeShapeType="1"/>
            </p:cNvSpPr>
            <p:nvPr/>
          </p:nvSpPr>
          <p:spPr bwMode="auto">
            <a:xfrm flipH="1" flipV="1">
              <a:off x="2928" y="1344"/>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sz="1350"/>
            </a:p>
          </p:txBody>
        </p:sp>
        <p:sp>
          <p:nvSpPr>
            <p:cNvPr id="81926" name="Line 6">
              <a:extLst>
                <a:ext uri="{FF2B5EF4-FFF2-40B4-BE49-F238E27FC236}">
                  <a16:creationId xmlns:a16="http://schemas.microsoft.com/office/drawing/2014/main" id="{FA59F800-FD20-47E4-820A-3A59469A2F9F}"/>
                </a:ext>
              </a:extLst>
            </p:cNvPr>
            <p:cNvSpPr>
              <a:spLocks noChangeShapeType="1"/>
            </p:cNvSpPr>
            <p:nvPr/>
          </p:nvSpPr>
          <p:spPr bwMode="auto">
            <a:xfrm flipV="1">
              <a:off x="3408" y="1488"/>
              <a:ext cx="384"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sz="1350"/>
            </a:p>
          </p:txBody>
        </p:sp>
        <p:sp>
          <p:nvSpPr>
            <p:cNvPr id="81927" name="Line 7">
              <a:extLst>
                <a:ext uri="{FF2B5EF4-FFF2-40B4-BE49-F238E27FC236}">
                  <a16:creationId xmlns:a16="http://schemas.microsoft.com/office/drawing/2014/main" id="{C00FB9AA-B0C9-47BE-AC7A-B174C96B5F06}"/>
                </a:ext>
              </a:extLst>
            </p:cNvPr>
            <p:cNvSpPr>
              <a:spLocks noChangeShapeType="1"/>
            </p:cNvSpPr>
            <p:nvPr/>
          </p:nvSpPr>
          <p:spPr bwMode="auto">
            <a:xfrm flipV="1">
              <a:off x="3792" y="1920"/>
              <a:ext cx="768"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sz="1350"/>
            </a:p>
          </p:txBody>
        </p:sp>
        <p:sp>
          <p:nvSpPr>
            <p:cNvPr id="81928" name="Line 8">
              <a:extLst>
                <a:ext uri="{FF2B5EF4-FFF2-40B4-BE49-F238E27FC236}">
                  <a16:creationId xmlns:a16="http://schemas.microsoft.com/office/drawing/2014/main" id="{3B21C2F0-B6CE-4D16-AA39-6BCD855AA01C}"/>
                </a:ext>
              </a:extLst>
            </p:cNvPr>
            <p:cNvSpPr>
              <a:spLocks noChangeShapeType="1"/>
            </p:cNvSpPr>
            <p:nvPr/>
          </p:nvSpPr>
          <p:spPr bwMode="auto">
            <a:xfrm>
              <a:off x="3840" y="2352"/>
              <a:ext cx="768"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sz="1350"/>
            </a:p>
          </p:txBody>
        </p:sp>
        <p:sp>
          <p:nvSpPr>
            <p:cNvPr id="81929" name="Line 9">
              <a:extLst>
                <a:ext uri="{FF2B5EF4-FFF2-40B4-BE49-F238E27FC236}">
                  <a16:creationId xmlns:a16="http://schemas.microsoft.com/office/drawing/2014/main" id="{613B50CA-22DD-4472-A324-EE5D68B53695}"/>
                </a:ext>
              </a:extLst>
            </p:cNvPr>
            <p:cNvSpPr>
              <a:spLocks noChangeShapeType="1"/>
            </p:cNvSpPr>
            <p:nvPr/>
          </p:nvSpPr>
          <p:spPr bwMode="auto">
            <a:xfrm>
              <a:off x="3648" y="2544"/>
              <a:ext cx="672"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sz="1350"/>
            </a:p>
          </p:txBody>
        </p:sp>
        <p:sp>
          <p:nvSpPr>
            <p:cNvPr id="81930" name="Line 10">
              <a:extLst>
                <a:ext uri="{FF2B5EF4-FFF2-40B4-BE49-F238E27FC236}">
                  <a16:creationId xmlns:a16="http://schemas.microsoft.com/office/drawing/2014/main" id="{F64C3AD1-85DE-4752-8B29-23FDE85AAA74}"/>
                </a:ext>
              </a:extLst>
            </p:cNvPr>
            <p:cNvSpPr>
              <a:spLocks noChangeShapeType="1"/>
            </p:cNvSpPr>
            <p:nvPr/>
          </p:nvSpPr>
          <p:spPr bwMode="auto">
            <a:xfrm>
              <a:off x="3264" y="2688"/>
              <a:ext cx="480" cy="81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sz="1350"/>
            </a:p>
          </p:txBody>
        </p:sp>
        <p:sp>
          <p:nvSpPr>
            <p:cNvPr id="81931" name="Line 11">
              <a:extLst>
                <a:ext uri="{FF2B5EF4-FFF2-40B4-BE49-F238E27FC236}">
                  <a16:creationId xmlns:a16="http://schemas.microsoft.com/office/drawing/2014/main" id="{F2F9E501-039D-4CE3-8224-219E881FCFDE}"/>
                </a:ext>
              </a:extLst>
            </p:cNvPr>
            <p:cNvSpPr>
              <a:spLocks noChangeShapeType="1"/>
            </p:cNvSpPr>
            <p:nvPr/>
          </p:nvSpPr>
          <p:spPr bwMode="auto">
            <a:xfrm flipH="1">
              <a:off x="2448" y="2688"/>
              <a:ext cx="336"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sz="1350"/>
            </a:p>
          </p:txBody>
        </p:sp>
        <p:sp>
          <p:nvSpPr>
            <p:cNvPr id="81932" name="Line 12">
              <a:extLst>
                <a:ext uri="{FF2B5EF4-FFF2-40B4-BE49-F238E27FC236}">
                  <a16:creationId xmlns:a16="http://schemas.microsoft.com/office/drawing/2014/main" id="{083B15AE-4E3D-4470-AFD0-43FFB0D6742E}"/>
                </a:ext>
              </a:extLst>
            </p:cNvPr>
            <p:cNvSpPr>
              <a:spLocks noChangeShapeType="1"/>
            </p:cNvSpPr>
            <p:nvPr/>
          </p:nvSpPr>
          <p:spPr bwMode="auto">
            <a:xfrm flipH="1">
              <a:off x="1824" y="2592"/>
              <a:ext cx="528" cy="5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sz="1350"/>
            </a:p>
          </p:txBody>
        </p:sp>
        <p:sp>
          <p:nvSpPr>
            <p:cNvPr id="81933" name="Line 13">
              <a:extLst>
                <a:ext uri="{FF2B5EF4-FFF2-40B4-BE49-F238E27FC236}">
                  <a16:creationId xmlns:a16="http://schemas.microsoft.com/office/drawing/2014/main" id="{9D69CE02-6B4D-40AE-8FEF-EC0BFA763A49}"/>
                </a:ext>
              </a:extLst>
            </p:cNvPr>
            <p:cNvSpPr>
              <a:spLocks noChangeShapeType="1"/>
            </p:cNvSpPr>
            <p:nvPr/>
          </p:nvSpPr>
          <p:spPr bwMode="auto">
            <a:xfrm flipH="1">
              <a:off x="1296" y="2352"/>
              <a:ext cx="72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sz="1350"/>
            </a:p>
          </p:txBody>
        </p:sp>
        <p:sp>
          <p:nvSpPr>
            <p:cNvPr id="81934" name="Line 14">
              <a:extLst>
                <a:ext uri="{FF2B5EF4-FFF2-40B4-BE49-F238E27FC236}">
                  <a16:creationId xmlns:a16="http://schemas.microsoft.com/office/drawing/2014/main" id="{7C841693-E8A6-4ECE-BCF5-451BF989C94A}"/>
                </a:ext>
              </a:extLst>
            </p:cNvPr>
            <p:cNvSpPr>
              <a:spLocks noChangeShapeType="1"/>
            </p:cNvSpPr>
            <p:nvPr/>
          </p:nvSpPr>
          <p:spPr bwMode="auto">
            <a:xfrm flipH="1" flipV="1">
              <a:off x="1152" y="1920"/>
              <a:ext cx="912"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sz="1350"/>
            </a:p>
          </p:txBody>
        </p:sp>
        <p:sp>
          <p:nvSpPr>
            <p:cNvPr id="81935" name="Line 15">
              <a:extLst>
                <a:ext uri="{FF2B5EF4-FFF2-40B4-BE49-F238E27FC236}">
                  <a16:creationId xmlns:a16="http://schemas.microsoft.com/office/drawing/2014/main" id="{8A32002B-F924-45C0-AD56-CCDB8462610D}"/>
                </a:ext>
              </a:extLst>
            </p:cNvPr>
            <p:cNvSpPr>
              <a:spLocks noChangeShapeType="1"/>
            </p:cNvSpPr>
            <p:nvPr/>
          </p:nvSpPr>
          <p:spPr bwMode="auto">
            <a:xfrm flipH="1" flipV="1">
              <a:off x="2064" y="1536"/>
              <a:ext cx="432"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sz="1350"/>
            </a:p>
          </p:txBody>
        </p:sp>
        <p:sp>
          <p:nvSpPr>
            <p:cNvPr id="81936" name="Rectangle 16">
              <a:extLst>
                <a:ext uri="{FF2B5EF4-FFF2-40B4-BE49-F238E27FC236}">
                  <a16:creationId xmlns:a16="http://schemas.microsoft.com/office/drawing/2014/main" id="{8A792D0E-7F1E-4C74-A02F-7988E718743C}"/>
                </a:ext>
              </a:extLst>
            </p:cNvPr>
            <p:cNvSpPr>
              <a:spLocks noChangeArrowheads="1"/>
            </p:cNvSpPr>
            <p:nvPr/>
          </p:nvSpPr>
          <p:spPr bwMode="auto">
            <a:xfrm>
              <a:off x="2448" y="1056"/>
              <a:ext cx="88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Aft>
                  <a:spcPct val="0"/>
                </a:spcAft>
              </a:pPr>
              <a:r>
                <a:rPr lang="en-US" altLang="en-US" sz="1350"/>
                <a:t> </a:t>
              </a:r>
              <a:r>
                <a:rPr lang="en-US" altLang="en-US" sz="1350" b="1"/>
                <a:t>Language</a:t>
              </a:r>
              <a:r>
                <a:rPr lang="en-US" altLang="en-US" sz="1350"/>
                <a:t> </a:t>
              </a:r>
              <a:endParaRPr lang="en-AU" altLang="en-US" sz="1350"/>
            </a:p>
          </p:txBody>
        </p:sp>
        <p:sp>
          <p:nvSpPr>
            <p:cNvPr id="81937" name="Rectangle 17">
              <a:extLst>
                <a:ext uri="{FF2B5EF4-FFF2-40B4-BE49-F238E27FC236}">
                  <a16:creationId xmlns:a16="http://schemas.microsoft.com/office/drawing/2014/main" id="{1E8F7C66-E986-478B-852A-ED849DB341AF}"/>
                </a:ext>
              </a:extLst>
            </p:cNvPr>
            <p:cNvSpPr>
              <a:spLocks noChangeArrowheads="1"/>
            </p:cNvSpPr>
            <p:nvPr/>
          </p:nvSpPr>
          <p:spPr bwMode="auto">
            <a:xfrm>
              <a:off x="3840" y="1248"/>
              <a:ext cx="52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spcAft>
                  <a:spcPct val="0"/>
                </a:spcAft>
              </a:pPr>
              <a:r>
                <a:rPr lang="en-US" altLang="en-US" sz="1350" b="1"/>
                <a:t>Noise</a:t>
              </a:r>
            </a:p>
          </p:txBody>
        </p:sp>
        <p:sp>
          <p:nvSpPr>
            <p:cNvPr id="81938" name="Rectangle 18">
              <a:extLst>
                <a:ext uri="{FF2B5EF4-FFF2-40B4-BE49-F238E27FC236}">
                  <a16:creationId xmlns:a16="http://schemas.microsoft.com/office/drawing/2014/main" id="{25166EEF-5D8C-43B4-8440-65EA7F3D74D1}"/>
                </a:ext>
              </a:extLst>
            </p:cNvPr>
            <p:cNvSpPr>
              <a:spLocks noChangeArrowheads="1"/>
            </p:cNvSpPr>
            <p:nvPr/>
          </p:nvSpPr>
          <p:spPr bwMode="auto">
            <a:xfrm>
              <a:off x="1536" y="1248"/>
              <a:ext cx="49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Aft>
                  <a:spcPct val="0"/>
                </a:spcAft>
              </a:pPr>
              <a:r>
                <a:rPr lang="en-US" altLang="en-US" sz="1350" b="1"/>
                <a:t>Time</a:t>
              </a:r>
              <a:endParaRPr lang="en-AU" altLang="en-US" sz="1350" b="1"/>
            </a:p>
          </p:txBody>
        </p:sp>
        <p:sp>
          <p:nvSpPr>
            <p:cNvPr id="81939" name="Rectangle 19">
              <a:extLst>
                <a:ext uri="{FF2B5EF4-FFF2-40B4-BE49-F238E27FC236}">
                  <a16:creationId xmlns:a16="http://schemas.microsoft.com/office/drawing/2014/main" id="{B7928041-9929-4957-9D1B-885A316CCB24}"/>
                </a:ext>
              </a:extLst>
            </p:cNvPr>
            <p:cNvSpPr>
              <a:spLocks noChangeArrowheads="1"/>
            </p:cNvSpPr>
            <p:nvPr/>
          </p:nvSpPr>
          <p:spPr bwMode="auto">
            <a:xfrm>
              <a:off x="4560" y="1728"/>
              <a:ext cx="95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Aft>
                  <a:spcPct val="0"/>
                </a:spcAft>
              </a:pPr>
              <a:r>
                <a:rPr lang="en-US" altLang="en-US" sz="1350" b="1"/>
                <a:t>Distractions</a:t>
              </a:r>
              <a:endParaRPr lang="en-AU" altLang="en-US" sz="1350" b="1"/>
            </a:p>
          </p:txBody>
        </p:sp>
        <p:sp>
          <p:nvSpPr>
            <p:cNvPr id="81940" name="Rectangle 20">
              <a:extLst>
                <a:ext uri="{FF2B5EF4-FFF2-40B4-BE49-F238E27FC236}">
                  <a16:creationId xmlns:a16="http://schemas.microsoft.com/office/drawing/2014/main" id="{99A7FE92-CC3B-4B8E-9D22-E3B0F1DCDAF5}"/>
                </a:ext>
              </a:extLst>
            </p:cNvPr>
            <p:cNvSpPr>
              <a:spLocks noChangeArrowheads="1"/>
            </p:cNvSpPr>
            <p:nvPr/>
          </p:nvSpPr>
          <p:spPr bwMode="auto">
            <a:xfrm>
              <a:off x="192" y="1728"/>
              <a:ext cx="105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Aft>
                  <a:spcPct val="0"/>
                </a:spcAft>
              </a:pPr>
              <a:r>
                <a:rPr lang="en-US" altLang="en-US" sz="1350" b="1"/>
                <a:t>Other people</a:t>
              </a:r>
              <a:endParaRPr lang="en-AU" altLang="en-US" sz="1350" b="1"/>
            </a:p>
          </p:txBody>
        </p:sp>
        <p:sp>
          <p:nvSpPr>
            <p:cNvPr id="81941" name="Rectangle 21">
              <a:extLst>
                <a:ext uri="{FF2B5EF4-FFF2-40B4-BE49-F238E27FC236}">
                  <a16:creationId xmlns:a16="http://schemas.microsoft.com/office/drawing/2014/main" id="{30B196B8-6606-43DF-AB00-CACAC20C233F}"/>
                </a:ext>
              </a:extLst>
            </p:cNvPr>
            <p:cNvSpPr>
              <a:spLocks noChangeArrowheads="1"/>
            </p:cNvSpPr>
            <p:nvPr/>
          </p:nvSpPr>
          <p:spPr bwMode="auto">
            <a:xfrm>
              <a:off x="4608" y="2496"/>
              <a:ext cx="85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Aft>
                  <a:spcPct val="0"/>
                </a:spcAft>
              </a:pPr>
              <a:r>
                <a:rPr lang="en-US" altLang="en-US" sz="1350" b="1"/>
                <a:t>Put downs</a:t>
              </a:r>
              <a:endParaRPr lang="en-AU" altLang="en-US" sz="1350" b="1"/>
            </a:p>
          </p:txBody>
        </p:sp>
        <p:sp>
          <p:nvSpPr>
            <p:cNvPr id="81942" name="Rectangle 22">
              <a:extLst>
                <a:ext uri="{FF2B5EF4-FFF2-40B4-BE49-F238E27FC236}">
                  <a16:creationId xmlns:a16="http://schemas.microsoft.com/office/drawing/2014/main" id="{D5037196-0CDB-4CF6-B250-C0A052560019}"/>
                </a:ext>
              </a:extLst>
            </p:cNvPr>
            <p:cNvSpPr>
              <a:spLocks noChangeArrowheads="1"/>
            </p:cNvSpPr>
            <p:nvPr/>
          </p:nvSpPr>
          <p:spPr bwMode="auto">
            <a:xfrm>
              <a:off x="96" y="2544"/>
              <a:ext cx="149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Aft>
                  <a:spcPct val="0"/>
                </a:spcAft>
              </a:pPr>
              <a:r>
                <a:rPr lang="en-US" altLang="en-US" sz="1350" b="1"/>
                <a:t>Too many questions</a:t>
              </a:r>
              <a:endParaRPr lang="en-AU" altLang="en-US" sz="1350" b="1"/>
            </a:p>
          </p:txBody>
        </p:sp>
        <p:sp>
          <p:nvSpPr>
            <p:cNvPr id="81943" name="Rectangle 23">
              <a:extLst>
                <a:ext uri="{FF2B5EF4-FFF2-40B4-BE49-F238E27FC236}">
                  <a16:creationId xmlns:a16="http://schemas.microsoft.com/office/drawing/2014/main" id="{A5EA54FD-2FBB-4050-9106-F2C06FD1E994}"/>
                </a:ext>
              </a:extLst>
            </p:cNvPr>
            <p:cNvSpPr>
              <a:spLocks noChangeArrowheads="1"/>
            </p:cNvSpPr>
            <p:nvPr/>
          </p:nvSpPr>
          <p:spPr bwMode="auto">
            <a:xfrm>
              <a:off x="1152" y="3216"/>
              <a:ext cx="82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Aft>
                  <a:spcPct val="0"/>
                </a:spcAft>
              </a:pPr>
              <a:r>
                <a:rPr lang="en-US" altLang="en-US" sz="1350"/>
                <a:t> </a:t>
              </a:r>
              <a:r>
                <a:rPr lang="en-US" altLang="en-US" sz="1350" b="1"/>
                <a:t>Distance</a:t>
              </a:r>
              <a:r>
                <a:rPr lang="en-US" altLang="en-US" sz="1350"/>
                <a:t> </a:t>
              </a:r>
              <a:endParaRPr lang="en-AU" altLang="en-US" sz="1350"/>
            </a:p>
          </p:txBody>
        </p:sp>
        <p:sp>
          <p:nvSpPr>
            <p:cNvPr id="81944" name="Rectangle 24">
              <a:extLst>
                <a:ext uri="{FF2B5EF4-FFF2-40B4-BE49-F238E27FC236}">
                  <a16:creationId xmlns:a16="http://schemas.microsoft.com/office/drawing/2014/main" id="{53D5E30C-DF4D-4BEE-AD09-0D24D3A864AE}"/>
                </a:ext>
              </a:extLst>
            </p:cNvPr>
            <p:cNvSpPr>
              <a:spLocks noChangeArrowheads="1"/>
            </p:cNvSpPr>
            <p:nvPr/>
          </p:nvSpPr>
          <p:spPr bwMode="auto">
            <a:xfrm>
              <a:off x="1920" y="3552"/>
              <a:ext cx="1248" cy="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Aft>
                  <a:spcPct val="0"/>
                </a:spcAft>
              </a:pPr>
              <a:r>
                <a:rPr lang="en-US" altLang="en-US" sz="1350" b="1"/>
                <a:t>Discomfort                                                       with the topic</a:t>
              </a:r>
              <a:endParaRPr lang="en-AU" altLang="en-US" sz="1350" b="1"/>
            </a:p>
          </p:txBody>
        </p:sp>
        <p:sp>
          <p:nvSpPr>
            <p:cNvPr id="81945" name="Rectangle 25">
              <a:extLst>
                <a:ext uri="{FF2B5EF4-FFF2-40B4-BE49-F238E27FC236}">
                  <a16:creationId xmlns:a16="http://schemas.microsoft.com/office/drawing/2014/main" id="{AD8C1D08-DBEC-45E3-A80C-0DBFE4145889}"/>
                </a:ext>
              </a:extLst>
            </p:cNvPr>
            <p:cNvSpPr>
              <a:spLocks noChangeArrowheads="1"/>
            </p:cNvSpPr>
            <p:nvPr/>
          </p:nvSpPr>
          <p:spPr bwMode="auto">
            <a:xfrm>
              <a:off x="3360" y="3552"/>
              <a:ext cx="82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Aft>
                  <a:spcPct val="0"/>
                </a:spcAft>
              </a:pPr>
              <a:r>
                <a:rPr lang="en-US" altLang="en-US" sz="1350"/>
                <a:t> </a:t>
              </a:r>
              <a:r>
                <a:rPr lang="en-US" altLang="en-US" sz="1350" b="1"/>
                <a:t>Disability</a:t>
              </a:r>
              <a:endParaRPr lang="en-AU" altLang="en-US" sz="1350" b="1"/>
            </a:p>
          </p:txBody>
        </p:sp>
        <p:sp>
          <p:nvSpPr>
            <p:cNvPr id="81946" name="Rectangle 26">
              <a:extLst>
                <a:ext uri="{FF2B5EF4-FFF2-40B4-BE49-F238E27FC236}">
                  <a16:creationId xmlns:a16="http://schemas.microsoft.com/office/drawing/2014/main" id="{24D20072-5B73-482B-88FF-927F48D5DC19}"/>
                </a:ext>
              </a:extLst>
            </p:cNvPr>
            <p:cNvSpPr>
              <a:spLocks noChangeArrowheads="1"/>
            </p:cNvSpPr>
            <p:nvPr/>
          </p:nvSpPr>
          <p:spPr bwMode="auto">
            <a:xfrm>
              <a:off x="4224" y="3168"/>
              <a:ext cx="122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Aft>
                  <a:spcPct val="0"/>
                </a:spcAft>
              </a:pPr>
              <a:r>
                <a:rPr lang="en-US" altLang="en-US" sz="1350" b="1"/>
                <a:t>Lack of interest</a:t>
              </a:r>
              <a:endParaRPr lang="en-AU" altLang="en-US" sz="1350" b="1"/>
            </a:p>
          </p:txBody>
        </p:sp>
      </p:grpSp>
      <p:sp>
        <p:nvSpPr>
          <p:cNvPr id="2" name="Slide Number Placeholder 1">
            <a:extLst>
              <a:ext uri="{FF2B5EF4-FFF2-40B4-BE49-F238E27FC236}">
                <a16:creationId xmlns:a16="http://schemas.microsoft.com/office/drawing/2014/main" id="{2DDA5255-DFAD-41C0-BDA0-7A8E4BA2B84B}"/>
              </a:ext>
            </a:extLst>
          </p:cNvPr>
          <p:cNvSpPr>
            <a:spLocks noGrp="1"/>
          </p:cNvSpPr>
          <p:nvPr>
            <p:ph type="sldNum" sz="quarter" idx="10"/>
          </p:nvPr>
        </p:nvSpPr>
        <p:spPr/>
        <p:txBody>
          <a:bodyPr/>
          <a:lstStyle/>
          <a:p>
            <a:pPr defTabSz="685800" fontAlgn="base">
              <a:spcBef>
                <a:spcPct val="0"/>
              </a:spcBef>
              <a:spcAft>
                <a:spcPct val="0"/>
              </a:spcAft>
            </a:pPr>
            <a:r>
              <a:rPr lang="en-US" altLang="en-US">
                <a:latin typeface="Arial" panose="020B0604020202020204" pitchFamily="34" charset="0"/>
                <a:cs typeface="Arial" panose="020B0604020202020204" pitchFamily="34" charset="0"/>
              </a:rPr>
              <a:t>1-</a:t>
            </a:r>
            <a:fld id="{1F60FD4C-2463-42CC-A036-9AC50A73E971}" type="slidenum">
              <a:rPr lang="en-US" altLang="en-US" smtClean="0">
                <a:latin typeface="Arial" panose="020B0604020202020204" pitchFamily="34" charset="0"/>
                <a:cs typeface="Arial" panose="020B0604020202020204" pitchFamily="34" charset="0"/>
              </a:rPr>
              <a:pPr defTabSz="685800" fontAlgn="base">
                <a:spcBef>
                  <a:spcPct val="0"/>
                </a:spcBef>
                <a:spcAft>
                  <a:spcPct val="0"/>
                </a:spcAft>
              </a:pPr>
              <a:t>26</a:t>
            </a:fld>
            <a:endParaRPr lang="en-US" altLang="en-US">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1922"/>
                                        </p:tgtEl>
                                        <p:attrNameLst>
                                          <p:attrName>style.visibility</p:attrName>
                                        </p:attrNameLst>
                                      </p:cBhvr>
                                      <p:to>
                                        <p:strVal val="visible"/>
                                      </p:to>
                                    </p:set>
                                    <p:animEffect transition="in" filter="fade">
                                      <p:cBhvr>
                                        <p:cTn id="7" dur="1000"/>
                                        <p:tgtEl>
                                          <p:spTgt spid="81922"/>
                                        </p:tgtEl>
                                      </p:cBhvr>
                                    </p:animEffect>
                                    <p:anim calcmode="lin" valueType="num">
                                      <p:cBhvr>
                                        <p:cTn id="8" dur="1000" fill="hold"/>
                                        <p:tgtEl>
                                          <p:spTgt spid="81922"/>
                                        </p:tgtEl>
                                        <p:attrNameLst>
                                          <p:attrName>ppt_x</p:attrName>
                                        </p:attrNameLst>
                                      </p:cBhvr>
                                      <p:tavLst>
                                        <p:tav tm="0">
                                          <p:val>
                                            <p:strVal val="#ppt_x"/>
                                          </p:val>
                                        </p:tav>
                                        <p:tav tm="100000">
                                          <p:val>
                                            <p:strVal val="#ppt_x"/>
                                          </p:val>
                                        </p:tav>
                                      </p:tavLst>
                                    </p:anim>
                                    <p:anim calcmode="lin" valueType="num">
                                      <p:cBhvr>
                                        <p:cTn id="9" dur="1000" fill="hold"/>
                                        <p:tgtEl>
                                          <p:spTgt spid="81922"/>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23" presetClass="entr" presetSubtype="16" fill="hold" nodeType="afterEffect">
                                  <p:stCondLst>
                                    <p:cond delay="0"/>
                                  </p:stCondLst>
                                  <p:childTnLst>
                                    <p:set>
                                      <p:cBhvr>
                                        <p:cTn id="12" dur="1" fill="hold">
                                          <p:stCondLst>
                                            <p:cond delay="0"/>
                                          </p:stCondLst>
                                        </p:cTn>
                                        <p:tgtEl>
                                          <p:spTgt spid="81923"/>
                                        </p:tgtEl>
                                        <p:attrNameLst>
                                          <p:attrName>style.visibility</p:attrName>
                                        </p:attrNameLst>
                                      </p:cBhvr>
                                      <p:to>
                                        <p:strVal val="visible"/>
                                      </p:to>
                                    </p:set>
                                    <p:anim calcmode="lin" valueType="num">
                                      <p:cBhvr>
                                        <p:cTn id="13" dur="500" fill="hold"/>
                                        <p:tgtEl>
                                          <p:spTgt spid="81923"/>
                                        </p:tgtEl>
                                        <p:attrNameLst>
                                          <p:attrName>ppt_w</p:attrName>
                                        </p:attrNameLst>
                                      </p:cBhvr>
                                      <p:tavLst>
                                        <p:tav tm="0">
                                          <p:val>
                                            <p:fltVal val="0"/>
                                          </p:val>
                                        </p:tav>
                                        <p:tav tm="100000">
                                          <p:val>
                                            <p:strVal val="#ppt_w"/>
                                          </p:val>
                                        </p:tav>
                                      </p:tavLst>
                                    </p:anim>
                                    <p:anim calcmode="lin" valueType="num">
                                      <p:cBhvr>
                                        <p:cTn id="14" dur="500" fill="hold"/>
                                        <p:tgtEl>
                                          <p:spTgt spid="8192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3815D-BB18-4E74-ACB0-B720F5156946}"/>
              </a:ext>
            </a:extLst>
          </p:cNvPr>
          <p:cNvSpPr>
            <a:spLocks noGrp="1"/>
          </p:cNvSpPr>
          <p:nvPr>
            <p:ph type="title"/>
          </p:nvPr>
        </p:nvSpPr>
        <p:spPr/>
        <p:txBody>
          <a:bodyPr/>
          <a:lstStyle/>
          <a:p>
            <a:r>
              <a:rPr lang="en-CA" dirty="0">
                <a:solidFill>
                  <a:srgbClr val="FF0000"/>
                </a:solidFill>
              </a:rPr>
              <a:t>Slang and Jargon</a:t>
            </a:r>
          </a:p>
        </p:txBody>
      </p:sp>
      <p:sp>
        <p:nvSpPr>
          <p:cNvPr id="3" name="Content Placeholder 2">
            <a:extLst>
              <a:ext uri="{FF2B5EF4-FFF2-40B4-BE49-F238E27FC236}">
                <a16:creationId xmlns:a16="http://schemas.microsoft.com/office/drawing/2014/main" id="{31E36F63-30BA-4AD7-912E-B53ADD29A443}"/>
              </a:ext>
            </a:extLst>
          </p:cNvPr>
          <p:cNvSpPr>
            <a:spLocks noGrp="1"/>
          </p:cNvSpPr>
          <p:nvPr>
            <p:ph sz="quarter" idx="1"/>
          </p:nvPr>
        </p:nvSpPr>
        <p:spPr/>
        <p:txBody>
          <a:bodyPr/>
          <a:lstStyle/>
          <a:p>
            <a:r>
              <a:rPr lang="en-CA" dirty="0">
                <a:hlinkClick r:id="rId2"/>
              </a:rPr>
              <a:t>https://www.youtube.com/watch?v=LmOKwjgYcG4&amp;list=PLpTKCOx0LlcsdZRaKuWPbpOPn0n0e1RFk&amp;index=8</a:t>
            </a:r>
            <a:endParaRPr lang="en-CA" dirty="0"/>
          </a:p>
        </p:txBody>
      </p:sp>
      <p:sp>
        <p:nvSpPr>
          <p:cNvPr id="4" name="Slide Number Placeholder 3">
            <a:extLst>
              <a:ext uri="{FF2B5EF4-FFF2-40B4-BE49-F238E27FC236}">
                <a16:creationId xmlns:a16="http://schemas.microsoft.com/office/drawing/2014/main" id="{82997860-23A4-4D8C-A5ED-54B4557D5B20}"/>
              </a:ext>
            </a:extLst>
          </p:cNvPr>
          <p:cNvSpPr>
            <a:spLocks noGrp="1"/>
          </p:cNvSpPr>
          <p:nvPr>
            <p:ph type="sldNum" sz="quarter" idx="10"/>
          </p:nvPr>
        </p:nvSpPr>
        <p:spPr/>
        <p:txBody>
          <a:bodyPr/>
          <a:lstStyle/>
          <a:p>
            <a:pPr defTabSz="685800" fontAlgn="base">
              <a:spcBef>
                <a:spcPct val="0"/>
              </a:spcBef>
              <a:spcAft>
                <a:spcPct val="0"/>
              </a:spcAft>
            </a:pPr>
            <a:r>
              <a:rPr lang="en-US" altLang="en-US">
                <a:latin typeface="Arial" panose="020B0604020202020204" pitchFamily="34" charset="0"/>
                <a:cs typeface="Arial" panose="020B0604020202020204" pitchFamily="34" charset="0"/>
              </a:rPr>
              <a:t>1-</a:t>
            </a:r>
            <a:fld id="{1F60FD4C-2463-42CC-A036-9AC50A73E971}" type="slidenum">
              <a:rPr lang="en-US" altLang="en-US" smtClean="0">
                <a:latin typeface="Arial" panose="020B0604020202020204" pitchFamily="34" charset="0"/>
                <a:cs typeface="Arial" panose="020B0604020202020204" pitchFamily="34" charset="0"/>
              </a:rPr>
              <a:pPr defTabSz="685800" fontAlgn="base">
                <a:spcBef>
                  <a:spcPct val="0"/>
                </a:spcBef>
                <a:spcAft>
                  <a:spcPct val="0"/>
                </a:spcAft>
              </a:pPr>
              <a:t>27</a:t>
            </a:fld>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309344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2468254"/>
            <a:ext cx="2560320" cy="2057400"/>
          </a:xfrm>
          <a:prstGeom prst="rect">
            <a:avLst/>
          </a:prstGeom>
          <a:solidFill>
            <a:schemeClr val="bg1">
              <a:lumMod val="65000"/>
              <a:alpha val="85000"/>
            </a:schemeClr>
          </a:solidFill>
          <a:ln>
            <a:noFill/>
          </a:ln>
          <a:effectLst>
            <a:outerShdw blurRad="88900" dist="177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r>
              <a:rPr lang="en-US" dirty="0">
                <a:solidFill>
                  <a:prstClr val="white"/>
                </a:solidFill>
                <a:latin typeface="Segoe UI Light" panose="020B0502040204020203" pitchFamily="34" charset="0"/>
              </a:rPr>
              <a:t>High Level </a:t>
            </a:r>
          </a:p>
          <a:p>
            <a:pPr algn="ctr" defTabSz="342900"/>
            <a:r>
              <a:rPr lang="en-US" dirty="0">
                <a:solidFill>
                  <a:prstClr val="white"/>
                </a:solidFill>
                <a:latin typeface="Segoe UI Light" panose="020B0502040204020203" pitchFamily="34" charset="0"/>
              </a:rPr>
              <a:t>Strategic</a:t>
            </a:r>
          </a:p>
          <a:p>
            <a:pPr algn="ctr" defTabSz="342900"/>
            <a:r>
              <a:rPr lang="en-US" dirty="0">
                <a:solidFill>
                  <a:prstClr val="white"/>
                </a:solidFill>
                <a:latin typeface="Segoe UI Light" panose="020B0502040204020203" pitchFamily="34" charset="0"/>
              </a:rPr>
              <a:t>KISS</a:t>
            </a:r>
          </a:p>
        </p:txBody>
      </p:sp>
      <p:sp>
        <p:nvSpPr>
          <p:cNvPr id="6" name="Rectangle 5"/>
          <p:cNvSpPr/>
          <p:nvPr/>
        </p:nvSpPr>
        <p:spPr>
          <a:xfrm>
            <a:off x="312761" y="1504950"/>
            <a:ext cx="2560320" cy="914400"/>
          </a:xfrm>
          <a:prstGeom prst="rect">
            <a:avLst/>
          </a:prstGeom>
          <a:solidFill>
            <a:srgbClr val="0070C0">
              <a:alpha val="75000"/>
            </a:srgbClr>
          </a:solidFill>
          <a:ln>
            <a:noFill/>
          </a:ln>
          <a:effectLst>
            <a:outerShdw blurRad="88900" dist="177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r>
              <a:rPr lang="en-US" sz="2000" dirty="0">
                <a:solidFill>
                  <a:prstClr val="white"/>
                </a:solidFill>
                <a:latin typeface="Segoe UI Light" panose="020B0502040204020203" pitchFamily="34" charset="0"/>
              </a:rPr>
              <a:t>Executive  C-Suite</a:t>
            </a:r>
          </a:p>
        </p:txBody>
      </p:sp>
      <p:sp>
        <p:nvSpPr>
          <p:cNvPr id="7" name="Rectangle 6"/>
          <p:cNvSpPr/>
          <p:nvPr/>
        </p:nvSpPr>
        <p:spPr>
          <a:xfrm>
            <a:off x="3208361" y="2468254"/>
            <a:ext cx="2560320" cy="2057400"/>
          </a:xfrm>
          <a:prstGeom prst="rect">
            <a:avLst/>
          </a:prstGeom>
          <a:solidFill>
            <a:schemeClr val="bg1">
              <a:lumMod val="65000"/>
              <a:alpha val="85000"/>
            </a:schemeClr>
          </a:solidFill>
          <a:ln>
            <a:noFill/>
          </a:ln>
          <a:effectLst>
            <a:outerShdw blurRad="88900" dist="177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r>
              <a:rPr lang="en-US" dirty="0">
                <a:solidFill>
                  <a:prstClr val="white"/>
                </a:solidFill>
                <a:latin typeface="Segoe UI Light" panose="020B0502040204020203" pitchFamily="34" charset="0"/>
              </a:rPr>
              <a:t>Mid Level</a:t>
            </a:r>
          </a:p>
          <a:p>
            <a:pPr algn="ctr" defTabSz="342900"/>
            <a:r>
              <a:rPr lang="en-US" dirty="0">
                <a:solidFill>
                  <a:prstClr val="white"/>
                </a:solidFill>
                <a:latin typeface="Segoe UI Light" panose="020B0502040204020203" pitchFamily="34" charset="0"/>
              </a:rPr>
              <a:t>Fairly Complex</a:t>
            </a:r>
          </a:p>
          <a:p>
            <a:pPr algn="ctr" defTabSz="342900"/>
            <a:r>
              <a:rPr lang="en-US">
                <a:solidFill>
                  <a:prstClr val="white"/>
                </a:solidFill>
                <a:latin typeface="Segoe UI Light" panose="020B0502040204020203" pitchFamily="34" charset="0"/>
              </a:rPr>
              <a:t>Tacticall</a:t>
            </a:r>
            <a:endParaRPr lang="en-US" dirty="0">
              <a:solidFill>
                <a:prstClr val="white"/>
              </a:solidFill>
              <a:latin typeface="Segoe UI Light" panose="020B0502040204020203" pitchFamily="34" charset="0"/>
            </a:endParaRPr>
          </a:p>
        </p:txBody>
      </p:sp>
      <p:sp>
        <p:nvSpPr>
          <p:cNvPr id="8" name="Rectangle 7"/>
          <p:cNvSpPr/>
          <p:nvPr/>
        </p:nvSpPr>
        <p:spPr>
          <a:xfrm>
            <a:off x="3208361" y="1504950"/>
            <a:ext cx="2560320" cy="914400"/>
          </a:xfrm>
          <a:prstGeom prst="rect">
            <a:avLst/>
          </a:prstGeom>
          <a:solidFill>
            <a:srgbClr val="0070C0">
              <a:alpha val="75000"/>
            </a:srgbClr>
          </a:solidFill>
          <a:ln>
            <a:noFill/>
          </a:ln>
          <a:effectLst>
            <a:outerShdw blurRad="88900" dist="177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r>
              <a:rPr lang="en-US" sz="2000" dirty="0">
                <a:solidFill>
                  <a:prstClr val="white"/>
                </a:solidFill>
                <a:latin typeface="Segoe UI Light" panose="020B0502040204020203" pitchFamily="34" charset="0"/>
              </a:rPr>
              <a:t>Management</a:t>
            </a:r>
          </a:p>
        </p:txBody>
      </p:sp>
      <p:sp>
        <p:nvSpPr>
          <p:cNvPr id="9" name="Rectangle 8"/>
          <p:cNvSpPr/>
          <p:nvPr/>
        </p:nvSpPr>
        <p:spPr>
          <a:xfrm>
            <a:off x="5982950" y="2468254"/>
            <a:ext cx="2560320" cy="2057400"/>
          </a:xfrm>
          <a:prstGeom prst="rect">
            <a:avLst/>
          </a:prstGeom>
          <a:solidFill>
            <a:schemeClr val="bg1">
              <a:lumMod val="65000"/>
              <a:alpha val="85000"/>
            </a:schemeClr>
          </a:solidFill>
          <a:ln>
            <a:noFill/>
          </a:ln>
          <a:effectLst>
            <a:outerShdw blurRad="88900" dist="177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r>
              <a:rPr lang="en-US" dirty="0">
                <a:solidFill>
                  <a:prstClr val="white"/>
                </a:solidFill>
                <a:latin typeface="Segoe UI Light" panose="020B0502040204020203" pitchFamily="34" charset="0"/>
              </a:rPr>
              <a:t>Detail Oriented</a:t>
            </a:r>
          </a:p>
          <a:p>
            <a:pPr algn="ctr" defTabSz="342900"/>
            <a:r>
              <a:rPr lang="en-US" dirty="0">
                <a:solidFill>
                  <a:prstClr val="white"/>
                </a:solidFill>
                <a:latin typeface="Segoe UI Light" panose="020B0502040204020203" pitchFamily="34" charset="0"/>
              </a:rPr>
              <a:t>Day to Day</a:t>
            </a:r>
          </a:p>
          <a:p>
            <a:pPr algn="ctr" defTabSz="342900"/>
            <a:r>
              <a:rPr lang="en-US" dirty="0">
                <a:solidFill>
                  <a:prstClr val="white"/>
                </a:solidFill>
                <a:latin typeface="Segoe UI Light" panose="020B0502040204020203" pitchFamily="34" charset="0"/>
              </a:rPr>
              <a:t>“Process Feeding”</a:t>
            </a:r>
          </a:p>
          <a:p>
            <a:pPr algn="ctr" defTabSz="342900"/>
            <a:endParaRPr lang="en-US" dirty="0">
              <a:solidFill>
                <a:prstClr val="white"/>
              </a:solidFill>
              <a:latin typeface="Segoe UI Light" panose="020B0502040204020203" pitchFamily="34" charset="0"/>
            </a:endParaRPr>
          </a:p>
        </p:txBody>
      </p:sp>
      <p:sp>
        <p:nvSpPr>
          <p:cNvPr id="10" name="Rectangle 9"/>
          <p:cNvSpPr/>
          <p:nvPr/>
        </p:nvSpPr>
        <p:spPr>
          <a:xfrm>
            <a:off x="5978401" y="1504950"/>
            <a:ext cx="2560320" cy="914400"/>
          </a:xfrm>
          <a:prstGeom prst="rect">
            <a:avLst/>
          </a:prstGeom>
          <a:solidFill>
            <a:srgbClr val="0070C0">
              <a:alpha val="75000"/>
            </a:srgbClr>
          </a:solidFill>
          <a:ln>
            <a:noFill/>
          </a:ln>
          <a:effectLst>
            <a:outerShdw blurRad="88900" dist="177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r>
              <a:rPr lang="en-US" sz="2000" dirty="0">
                <a:solidFill>
                  <a:prstClr val="white"/>
                </a:solidFill>
                <a:latin typeface="Segoe UI Light" panose="020B0502040204020203" pitchFamily="34" charset="0"/>
              </a:rPr>
              <a:t>Operations</a:t>
            </a:r>
          </a:p>
        </p:txBody>
      </p:sp>
      <p:sp>
        <p:nvSpPr>
          <p:cNvPr id="4" name="TextBox 3"/>
          <p:cNvSpPr txBox="1"/>
          <p:nvPr/>
        </p:nvSpPr>
        <p:spPr>
          <a:xfrm>
            <a:off x="-308451" y="32860"/>
            <a:ext cx="9593944" cy="646331"/>
          </a:xfrm>
          <a:prstGeom prst="rect">
            <a:avLst/>
          </a:prstGeom>
          <a:noFill/>
        </p:spPr>
        <p:txBody>
          <a:bodyPr wrap="square" rtlCol="0">
            <a:spAutoFit/>
          </a:bodyPr>
          <a:lstStyle/>
          <a:p>
            <a:pPr algn="ctr" defTabSz="342900"/>
            <a:r>
              <a:rPr lang="en-US" sz="3600" dirty="0">
                <a:solidFill>
                  <a:srgbClr val="FF0000"/>
                </a:solidFill>
                <a:latin typeface="Segoe UI" panose="020B0502040204020203" pitchFamily="34" charset="0"/>
                <a:ea typeface="Segoe UI" panose="020B0502040204020203" pitchFamily="34" charset="0"/>
                <a:cs typeface="Segoe UI" panose="020B0502040204020203" pitchFamily="34" charset="0"/>
              </a:rPr>
              <a:t>Know Your Audience</a:t>
            </a:r>
          </a:p>
        </p:txBody>
      </p:sp>
      <p:sp>
        <p:nvSpPr>
          <p:cNvPr id="3" name="Right Brace 2"/>
          <p:cNvSpPr/>
          <p:nvPr/>
        </p:nvSpPr>
        <p:spPr>
          <a:xfrm rot="16200000" flipV="1">
            <a:off x="2734847" y="-1504586"/>
            <a:ext cx="628649" cy="5689895"/>
          </a:xfrm>
          <a:prstGeom prst="rightBrace">
            <a:avLst>
              <a:gd name="adj1" fmla="val 0"/>
              <a:gd name="adj2" fmla="val 50000"/>
            </a:avLst>
          </a:prstGeom>
          <a:noFill/>
          <a:ln w="76200">
            <a:solidFill>
              <a:srgbClr val="00B050"/>
            </a:solidFill>
          </a:ln>
          <a:effectLst>
            <a:outerShdw blurRad="50800" dist="635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342900"/>
            <a:endParaRPr lang="en-US" sz="1350" dirty="0">
              <a:solidFill>
                <a:prstClr val="black"/>
              </a:solidFill>
              <a:latin typeface="Trebuchet MS" panose="020B0603020202020204"/>
            </a:endParaRPr>
          </a:p>
        </p:txBody>
      </p:sp>
      <p:sp>
        <p:nvSpPr>
          <p:cNvPr id="11" name="Right Brace 10"/>
          <p:cNvSpPr/>
          <p:nvPr/>
        </p:nvSpPr>
        <p:spPr>
          <a:xfrm rot="16200000" flipV="1">
            <a:off x="6984852" y="-44599"/>
            <a:ext cx="628652" cy="2775245"/>
          </a:xfrm>
          <a:prstGeom prst="rightBrace">
            <a:avLst>
              <a:gd name="adj1" fmla="val 0"/>
              <a:gd name="adj2" fmla="val 50000"/>
            </a:avLst>
          </a:prstGeom>
          <a:noFill/>
          <a:ln w="76200">
            <a:solidFill>
              <a:srgbClr val="FF0000"/>
            </a:solidFill>
          </a:ln>
          <a:effectLst>
            <a:outerShdw blurRad="50800" dist="635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342900"/>
            <a:endParaRPr lang="en-US" sz="1350">
              <a:ln>
                <a:solidFill>
                  <a:srgbClr val="FF0000"/>
                </a:solidFill>
              </a:ln>
              <a:solidFill>
                <a:prstClr val="black"/>
              </a:solidFill>
              <a:latin typeface="Trebuchet MS" panose="020B0603020202020204"/>
            </a:endParaRPr>
          </a:p>
        </p:txBody>
      </p:sp>
      <p:sp>
        <p:nvSpPr>
          <p:cNvPr id="12" name="TextBox 11"/>
          <p:cNvSpPr txBox="1"/>
          <p:nvPr/>
        </p:nvSpPr>
        <p:spPr>
          <a:xfrm>
            <a:off x="2269979" y="587269"/>
            <a:ext cx="1543050" cy="300082"/>
          </a:xfrm>
          <a:prstGeom prst="rect">
            <a:avLst/>
          </a:prstGeom>
          <a:noFill/>
        </p:spPr>
        <p:txBody>
          <a:bodyPr wrap="square" rtlCol="0">
            <a:spAutoFit/>
          </a:bodyPr>
          <a:lstStyle/>
          <a:p>
            <a:pPr algn="ctr" defTabSz="342900"/>
            <a:r>
              <a:rPr lang="en-US" sz="1350" dirty="0">
                <a:solidFill>
                  <a:prstClr val="black"/>
                </a:solidFill>
                <a:latin typeface="Trebuchet MS" panose="020B0603020202020204"/>
              </a:rPr>
              <a:t>Long Term</a:t>
            </a:r>
          </a:p>
        </p:txBody>
      </p:sp>
      <p:sp>
        <p:nvSpPr>
          <p:cNvPr id="13" name="TextBox 12"/>
          <p:cNvSpPr txBox="1"/>
          <p:nvPr/>
        </p:nvSpPr>
        <p:spPr>
          <a:xfrm>
            <a:off x="6527653" y="583576"/>
            <a:ext cx="1543050" cy="300082"/>
          </a:xfrm>
          <a:prstGeom prst="rect">
            <a:avLst/>
          </a:prstGeom>
          <a:noFill/>
        </p:spPr>
        <p:txBody>
          <a:bodyPr wrap="square" rtlCol="0">
            <a:spAutoFit/>
          </a:bodyPr>
          <a:lstStyle/>
          <a:p>
            <a:pPr algn="ctr" defTabSz="342900"/>
            <a:r>
              <a:rPr lang="en-US" sz="1350" dirty="0">
                <a:solidFill>
                  <a:prstClr val="black"/>
                </a:solidFill>
                <a:latin typeface="Trebuchet MS" panose="020B0603020202020204"/>
              </a:rPr>
              <a:t>Short Term</a:t>
            </a:r>
          </a:p>
        </p:txBody>
      </p:sp>
    </p:spTree>
    <p:extLst>
      <p:ext uri="{BB962C8B-B14F-4D97-AF65-F5344CB8AC3E}">
        <p14:creationId xmlns:p14="http://schemas.microsoft.com/office/powerpoint/2010/main" val="222834044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fade">
                                      <p:cBhvr>
                                        <p:cTn id="36" dur="500"/>
                                        <p:tgtEl>
                                          <p:spTgt spid="3"/>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500"/>
                                        <p:tgtEl>
                                          <p:spTgt spid="1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500"/>
                                        <p:tgtEl>
                                          <p:spTgt spid="13"/>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fade">
                                      <p:cBhvr>
                                        <p:cTn id="4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4" grpId="0"/>
      <p:bldP spid="3" grpId="0" animBg="1"/>
      <p:bldP spid="11" grpId="0" animBg="1"/>
      <p:bldP spid="12" grpId="0"/>
      <p:bldP spid="13" grpId="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F6DBA7F0-0405-42EC-8DAE-90DF63CD19E2}"/>
              </a:ext>
            </a:extLst>
          </p:cNvPr>
          <p:cNvSpPr>
            <a:spLocks noGrp="1" noChangeArrowheads="1"/>
          </p:cNvSpPr>
          <p:nvPr>
            <p:ph type="title"/>
          </p:nvPr>
        </p:nvSpPr>
        <p:spPr/>
        <p:txBody>
          <a:bodyPr/>
          <a:lstStyle/>
          <a:p>
            <a:r>
              <a:rPr lang="en-AU" altLang="en-US" sz="2400">
                <a:solidFill>
                  <a:srgbClr val="FF201B"/>
                </a:solidFill>
              </a:rPr>
              <a:t>The Art of Listening</a:t>
            </a:r>
            <a:endParaRPr lang="en-US" altLang="en-US" sz="2400">
              <a:solidFill>
                <a:srgbClr val="FF201B"/>
              </a:solidFill>
            </a:endParaRPr>
          </a:p>
        </p:txBody>
      </p:sp>
      <p:sp>
        <p:nvSpPr>
          <p:cNvPr id="52227" name="Rectangle 3">
            <a:extLst>
              <a:ext uri="{FF2B5EF4-FFF2-40B4-BE49-F238E27FC236}">
                <a16:creationId xmlns:a16="http://schemas.microsoft.com/office/drawing/2014/main" id="{6D098C45-BA56-414B-8D97-0E2AC8C27190}"/>
              </a:ext>
            </a:extLst>
          </p:cNvPr>
          <p:cNvSpPr>
            <a:spLocks noGrp="1" noChangeArrowheads="1"/>
          </p:cNvSpPr>
          <p:nvPr>
            <p:ph sz="quarter" idx="1"/>
          </p:nvPr>
        </p:nvSpPr>
        <p:spPr>
          <a:xfrm>
            <a:off x="430844" y="1543050"/>
            <a:ext cx="8503920" cy="3429000"/>
          </a:xfrm>
        </p:spPr>
        <p:txBody>
          <a:bodyPr/>
          <a:lstStyle/>
          <a:p>
            <a:r>
              <a:rPr lang="en-AU" altLang="en-US" dirty="0"/>
              <a:t>“</a:t>
            </a:r>
            <a:r>
              <a:rPr lang="en-AU" altLang="en-US" sz="2400" dirty="0"/>
              <a:t>If we were supposed to talk more than listen, we would have been given two mouths and one ear.”</a:t>
            </a:r>
          </a:p>
          <a:p>
            <a:pPr algn="r"/>
            <a:r>
              <a:rPr lang="en-AU" altLang="en-US" sz="900" dirty="0"/>
              <a:t>Mark Twain</a:t>
            </a:r>
          </a:p>
          <a:p>
            <a:endParaRPr lang="en-AU" altLang="en-US" sz="900" dirty="0"/>
          </a:p>
        </p:txBody>
      </p:sp>
      <p:sp>
        <p:nvSpPr>
          <p:cNvPr id="2" name="Slide Number Placeholder 1">
            <a:extLst>
              <a:ext uri="{FF2B5EF4-FFF2-40B4-BE49-F238E27FC236}">
                <a16:creationId xmlns:a16="http://schemas.microsoft.com/office/drawing/2014/main" id="{1AB4EC88-9E78-4B59-A3CC-78438788C9D7}"/>
              </a:ext>
            </a:extLst>
          </p:cNvPr>
          <p:cNvSpPr>
            <a:spLocks noGrp="1"/>
          </p:cNvSpPr>
          <p:nvPr>
            <p:ph type="sldNum" sz="quarter" idx="10"/>
          </p:nvPr>
        </p:nvSpPr>
        <p:spPr/>
        <p:txBody>
          <a:bodyPr/>
          <a:lstStyle/>
          <a:p>
            <a:pPr defTabSz="685800" fontAlgn="base">
              <a:spcBef>
                <a:spcPct val="0"/>
              </a:spcBef>
              <a:spcAft>
                <a:spcPct val="0"/>
              </a:spcAft>
            </a:pPr>
            <a:r>
              <a:rPr lang="en-US" altLang="en-US">
                <a:latin typeface="Arial" panose="020B0604020202020204" pitchFamily="34" charset="0"/>
                <a:cs typeface="Arial" panose="020B0604020202020204" pitchFamily="34" charset="0"/>
              </a:rPr>
              <a:t>1-</a:t>
            </a:r>
            <a:fld id="{1F60FD4C-2463-42CC-A036-9AC50A73E971}" type="slidenum">
              <a:rPr lang="en-US" altLang="en-US" smtClean="0">
                <a:latin typeface="Arial" panose="020B0604020202020204" pitchFamily="34" charset="0"/>
                <a:cs typeface="Arial" panose="020B0604020202020204" pitchFamily="34" charset="0"/>
              </a:rPr>
              <a:pPr defTabSz="685800" fontAlgn="base">
                <a:spcBef>
                  <a:spcPct val="0"/>
                </a:spcBef>
                <a:spcAft>
                  <a:spcPct val="0"/>
                </a:spcAft>
              </a:pPr>
              <a:t>29</a:t>
            </a:fld>
            <a:endParaRPr lang="en-US" altLang="en-US">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2226"/>
                                        </p:tgtEl>
                                        <p:attrNameLst>
                                          <p:attrName>style.visibility</p:attrName>
                                        </p:attrNameLst>
                                      </p:cBhvr>
                                      <p:to>
                                        <p:strVal val="visible"/>
                                      </p:to>
                                    </p:set>
                                    <p:animEffect transition="in" filter="fade">
                                      <p:cBhvr>
                                        <p:cTn id="7" dur="1000"/>
                                        <p:tgtEl>
                                          <p:spTgt spid="52226"/>
                                        </p:tgtEl>
                                      </p:cBhvr>
                                    </p:animEffect>
                                    <p:anim calcmode="lin" valueType="num">
                                      <p:cBhvr>
                                        <p:cTn id="8" dur="1000" fill="hold"/>
                                        <p:tgtEl>
                                          <p:spTgt spid="52226"/>
                                        </p:tgtEl>
                                        <p:attrNameLst>
                                          <p:attrName>ppt_x</p:attrName>
                                        </p:attrNameLst>
                                      </p:cBhvr>
                                      <p:tavLst>
                                        <p:tav tm="0">
                                          <p:val>
                                            <p:strVal val="#ppt_x"/>
                                          </p:val>
                                        </p:tav>
                                        <p:tav tm="100000">
                                          <p:val>
                                            <p:strVal val="#ppt_x"/>
                                          </p:val>
                                        </p:tav>
                                      </p:tavLst>
                                    </p:anim>
                                    <p:anim calcmode="lin" valueType="num">
                                      <p:cBhvr>
                                        <p:cTn id="9" dur="1000" fill="hold"/>
                                        <p:tgtEl>
                                          <p:spTgt spid="52226"/>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23" presetClass="entr" presetSubtype="16" fill="hold" grpId="0" nodeType="afterEffect">
                                  <p:stCondLst>
                                    <p:cond delay="0"/>
                                  </p:stCondLst>
                                  <p:childTnLst>
                                    <p:set>
                                      <p:cBhvr>
                                        <p:cTn id="12" dur="1" fill="hold">
                                          <p:stCondLst>
                                            <p:cond delay="0"/>
                                          </p:stCondLst>
                                        </p:cTn>
                                        <p:tgtEl>
                                          <p:spTgt spid="52227">
                                            <p:txEl>
                                              <p:pRg st="0" end="0"/>
                                            </p:txEl>
                                          </p:spTgt>
                                        </p:tgtEl>
                                        <p:attrNameLst>
                                          <p:attrName>style.visibility</p:attrName>
                                        </p:attrNameLst>
                                      </p:cBhvr>
                                      <p:to>
                                        <p:strVal val="visible"/>
                                      </p:to>
                                    </p:set>
                                    <p:anim calcmode="lin" valueType="num">
                                      <p:cBhvr>
                                        <p:cTn id="13" dur="2000" fill="hold"/>
                                        <p:tgtEl>
                                          <p:spTgt spid="52227">
                                            <p:txEl>
                                              <p:pRg st="0" end="0"/>
                                            </p:txEl>
                                          </p:spTgt>
                                        </p:tgtEl>
                                        <p:attrNameLst>
                                          <p:attrName>ppt_w</p:attrName>
                                        </p:attrNameLst>
                                      </p:cBhvr>
                                      <p:tavLst>
                                        <p:tav tm="0">
                                          <p:val>
                                            <p:fltVal val="0"/>
                                          </p:val>
                                        </p:tav>
                                        <p:tav tm="100000">
                                          <p:val>
                                            <p:strVal val="#ppt_w"/>
                                          </p:val>
                                        </p:tav>
                                      </p:tavLst>
                                    </p:anim>
                                    <p:anim calcmode="lin" valueType="num">
                                      <p:cBhvr>
                                        <p:cTn id="14" dur="2000" fill="hold"/>
                                        <p:tgtEl>
                                          <p:spTgt spid="52227">
                                            <p:txEl>
                                              <p:pRg st="0" end="0"/>
                                            </p:txEl>
                                          </p:spTgt>
                                        </p:tgtEl>
                                        <p:attrNameLst>
                                          <p:attrName>ppt_h</p:attrName>
                                        </p:attrNameLst>
                                      </p:cBhvr>
                                      <p:tavLst>
                                        <p:tav tm="0">
                                          <p:val>
                                            <p:fltVal val="0"/>
                                          </p:val>
                                        </p:tav>
                                        <p:tav tm="100000">
                                          <p:val>
                                            <p:strVal val="#ppt_h"/>
                                          </p:val>
                                        </p:tav>
                                      </p:tavLst>
                                    </p:anim>
                                  </p:childTnLst>
                                </p:cTn>
                              </p:par>
                            </p:childTnLst>
                          </p:cTn>
                        </p:par>
                        <p:par>
                          <p:cTn id="15" fill="hold" nodeType="afterGroup">
                            <p:stCondLst>
                              <p:cond delay="3000"/>
                            </p:stCondLst>
                            <p:childTnLst>
                              <p:par>
                                <p:cTn id="16" presetID="23" presetClass="entr" presetSubtype="16" fill="hold" grpId="0" nodeType="afterEffect">
                                  <p:stCondLst>
                                    <p:cond delay="0"/>
                                  </p:stCondLst>
                                  <p:childTnLst>
                                    <p:set>
                                      <p:cBhvr>
                                        <p:cTn id="17" dur="1" fill="hold">
                                          <p:stCondLst>
                                            <p:cond delay="0"/>
                                          </p:stCondLst>
                                        </p:cTn>
                                        <p:tgtEl>
                                          <p:spTgt spid="52227">
                                            <p:txEl>
                                              <p:pRg st="1" end="1"/>
                                            </p:txEl>
                                          </p:spTgt>
                                        </p:tgtEl>
                                        <p:attrNameLst>
                                          <p:attrName>style.visibility</p:attrName>
                                        </p:attrNameLst>
                                      </p:cBhvr>
                                      <p:to>
                                        <p:strVal val="visible"/>
                                      </p:to>
                                    </p:set>
                                    <p:anim calcmode="lin" valueType="num">
                                      <p:cBhvr>
                                        <p:cTn id="18" dur="1000" fill="hold"/>
                                        <p:tgtEl>
                                          <p:spTgt spid="52227">
                                            <p:txEl>
                                              <p:pRg st="1" end="1"/>
                                            </p:txEl>
                                          </p:spTgt>
                                        </p:tgtEl>
                                        <p:attrNameLst>
                                          <p:attrName>ppt_w</p:attrName>
                                        </p:attrNameLst>
                                      </p:cBhvr>
                                      <p:tavLst>
                                        <p:tav tm="0">
                                          <p:val>
                                            <p:fltVal val="0"/>
                                          </p:val>
                                        </p:tav>
                                        <p:tav tm="100000">
                                          <p:val>
                                            <p:strVal val="#ppt_w"/>
                                          </p:val>
                                        </p:tav>
                                      </p:tavLst>
                                    </p:anim>
                                    <p:anim calcmode="lin" valueType="num">
                                      <p:cBhvr>
                                        <p:cTn id="19" dur="1000" fill="hold"/>
                                        <p:tgtEl>
                                          <p:spTgt spid="52227">
                                            <p:txEl>
                                              <p:pRg st="1" end="1"/>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6" grpId="0"/>
      <p:bldP spid="52227"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EF822-75B5-467C-A936-9C2FAF71E861}"/>
              </a:ext>
            </a:extLst>
          </p:cNvPr>
          <p:cNvSpPr>
            <a:spLocks noGrp="1"/>
          </p:cNvSpPr>
          <p:nvPr>
            <p:ph type="title"/>
          </p:nvPr>
        </p:nvSpPr>
        <p:spPr/>
        <p:txBody>
          <a:bodyPr/>
          <a:lstStyle/>
          <a:p>
            <a:r>
              <a:rPr lang="en-CA" dirty="0"/>
              <a:t>Intros</a:t>
            </a:r>
          </a:p>
        </p:txBody>
      </p:sp>
      <p:sp>
        <p:nvSpPr>
          <p:cNvPr id="3" name="Content Placeholder 2">
            <a:extLst>
              <a:ext uri="{FF2B5EF4-FFF2-40B4-BE49-F238E27FC236}">
                <a16:creationId xmlns:a16="http://schemas.microsoft.com/office/drawing/2014/main" id="{4D23AFBF-DDFA-424A-A91D-B162DD95FBB7}"/>
              </a:ext>
            </a:extLst>
          </p:cNvPr>
          <p:cNvSpPr>
            <a:spLocks noGrp="1"/>
          </p:cNvSpPr>
          <p:nvPr>
            <p:ph idx="1"/>
          </p:nvPr>
        </p:nvSpPr>
        <p:spPr>
          <a:xfrm>
            <a:off x="216027" y="1223272"/>
            <a:ext cx="5797296" cy="2326487"/>
          </a:xfrm>
        </p:spPr>
        <p:txBody>
          <a:bodyPr/>
          <a:lstStyle/>
          <a:p>
            <a:r>
              <a:rPr lang="en-CA" sz="1800" dirty="0"/>
              <a:t>Jim Green</a:t>
            </a:r>
          </a:p>
          <a:p>
            <a:pPr lvl="1"/>
            <a:r>
              <a:rPr lang="en-CA" sz="1400" dirty="0"/>
              <a:t>B.A. Economics, focusing in Econometrics, University of Waterloo</a:t>
            </a:r>
          </a:p>
          <a:p>
            <a:pPr lvl="1"/>
            <a:r>
              <a:rPr lang="en-CA" sz="1400" dirty="0"/>
              <a:t>Certificates Marketing, Human Resources, Ryerson University</a:t>
            </a:r>
          </a:p>
          <a:p>
            <a:r>
              <a:rPr lang="en-CA" sz="1800" dirty="0"/>
              <a:t>Account Director, Nielsen Media</a:t>
            </a:r>
          </a:p>
          <a:p>
            <a:r>
              <a:rPr lang="en-CA" sz="1800" dirty="0"/>
              <a:t>Group Account Director, DAC Group</a:t>
            </a:r>
          </a:p>
          <a:p>
            <a:r>
              <a:rPr lang="en-CA" sz="1800" dirty="0"/>
              <a:t>Vice President, Generation5 Mathematical Technologies</a:t>
            </a:r>
          </a:p>
          <a:p>
            <a:r>
              <a:rPr lang="en-CA" sz="1800" dirty="0"/>
              <a:t>Current: Vice President, Environics Analytics</a:t>
            </a:r>
          </a:p>
          <a:p>
            <a:pPr lvl="1"/>
            <a:endParaRPr lang="en-CA" dirty="0"/>
          </a:p>
        </p:txBody>
      </p:sp>
      <p:pic>
        <p:nvPicPr>
          <p:cNvPr id="4" name="Picture 3">
            <a:extLst>
              <a:ext uri="{FF2B5EF4-FFF2-40B4-BE49-F238E27FC236}">
                <a16:creationId xmlns:a16="http://schemas.microsoft.com/office/drawing/2014/main" id="{0DA5D506-0CBE-49C2-89E6-B6CA3BF7167B}"/>
              </a:ext>
            </a:extLst>
          </p:cNvPr>
          <p:cNvPicPr>
            <a:picLocks noChangeAspect="1"/>
          </p:cNvPicPr>
          <p:nvPr/>
        </p:nvPicPr>
        <p:blipFill>
          <a:blip r:embed="rId2"/>
          <a:stretch>
            <a:fillRect/>
          </a:stretch>
        </p:blipFill>
        <p:spPr>
          <a:xfrm>
            <a:off x="6364197" y="1412925"/>
            <a:ext cx="2321044" cy="2910581"/>
          </a:xfrm>
          <a:prstGeom prst="rect">
            <a:avLst/>
          </a:prstGeom>
        </p:spPr>
      </p:pic>
      <p:sp>
        <p:nvSpPr>
          <p:cNvPr id="5" name="Rectangle 4"/>
          <p:cNvSpPr/>
          <p:nvPr/>
        </p:nvSpPr>
        <p:spPr>
          <a:xfrm>
            <a:off x="2991134" y="3815675"/>
            <a:ext cx="1963999" cy="507831"/>
          </a:xfrm>
          <a:prstGeom prst="rect">
            <a:avLst/>
          </a:prstGeom>
        </p:spPr>
        <p:txBody>
          <a:bodyPr wrap="none">
            <a:spAutoFit/>
          </a:bodyPr>
          <a:lstStyle/>
          <a:p>
            <a:r>
              <a:rPr lang="en-CA" sz="1350" dirty="0">
                <a:hlinkClick r:id="rId3"/>
              </a:rPr>
              <a:t>greenj31@mcmaster.ca</a:t>
            </a:r>
            <a:endParaRPr lang="en-CA" sz="1350" dirty="0"/>
          </a:p>
          <a:p>
            <a:r>
              <a:rPr lang="en-CA" sz="1350" dirty="0"/>
              <a:t>647-987-1120</a:t>
            </a:r>
          </a:p>
        </p:txBody>
      </p:sp>
      <p:sp>
        <p:nvSpPr>
          <p:cNvPr id="6" name="Slide Number Placeholder 5">
            <a:extLst>
              <a:ext uri="{FF2B5EF4-FFF2-40B4-BE49-F238E27FC236}">
                <a16:creationId xmlns:a16="http://schemas.microsoft.com/office/drawing/2014/main" id="{866CE611-1C80-4F65-B7C3-531FF623AF85}"/>
              </a:ext>
            </a:extLst>
          </p:cNvPr>
          <p:cNvSpPr>
            <a:spLocks noGrp="1"/>
          </p:cNvSpPr>
          <p:nvPr>
            <p:ph type="sldNum" sz="quarter" idx="10"/>
          </p:nvPr>
        </p:nvSpPr>
        <p:spPr/>
        <p:txBody>
          <a:bodyPr/>
          <a:lstStyle/>
          <a:p>
            <a:pPr defTabSz="685800" fontAlgn="base">
              <a:spcBef>
                <a:spcPct val="0"/>
              </a:spcBef>
              <a:spcAft>
                <a:spcPct val="0"/>
              </a:spcAft>
            </a:pPr>
            <a:r>
              <a:rPr lang="en-US" altLang="en-US">
                <a:latin typeface="Arial" panose="020B0604020202020204" pitchFamily="34" charset="0"/>
                <a:cs typeface="Arial" panose="020B0604020202020204" pitchFamily="34" charset="0"/>
              </a:rPr>
              <a:t>1-</a:t>
            </a:r>
            <a:fld id="{1F60FD4C-2463-42CC-A036-9AC50A73E971}" type="slidenum">
              <a:rPr lang="en-US" altLang="en-US" smtClean="0">
                <a:latin typeface="Arial" panose="020B0604020202020204" pitchFamily="34" charset="0"/>
                <a:cs typeface="Arial" panose="020B0604020202020204" pitchFamily="34" charset="0"/>
              </a:rPr>
              <a:pPr defTabSz="685800" fontAlgn="base">
                <a:spcBef>
                  <a:spcPct val="0"/>
                </a:spcBef>
                <a:spcAft>
                  <a:spcPct val="0"/>
                </a:spcAft>
              </a:pPr>
              <a:t>3</a:t>
            </a:fld>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75337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1429B336-05EB-488A-A322-C3CB4CDBFD6E}"/>
              </a:ext>
            </a:extLst>
          </p:cNvPr>
          <p:cNvSpPr>
            <a:spLocks noGrp="1" noChangeArrowheads="1"/>
          </p:cNvSpPr>
          <p:nvPr>
            <p:ph type="title"/>
          </p:nvPr>
        </p:nvSpPr>
        <p:spPr/>
        <p:txBody>
          <a:bodyPr/>
          <a:lstStyle/>
          <a:p>
            <a:r>
              <a:rPr lang="en-AU" altLang="en-US" sz="2400">
                <a:solidFill>
                  <a:srgbClr val="FF201B"/>
                </a:solidFill>
              </a:rPr>
              <a:t>Listening Skills</a:t>
            </a:r>
            <a:endParaRPr lang="en-US" altLang="en-US" sz="2400">
              <a:solidFill>
                <a:srgbClr val="FF201B"/>
              </a:solidFill>
            </a:endParaRPr>
          </a:p>
        </p:txBody>
      </p:sp>
      <p:sp>
        <p:nvSpPr>
          <p:cNvPr id="12291" name="Rectangle 3">
            <a:extLst>
              <a:ext uri="{FF2B5EF4-FFF2-40B4-BE49-F238E27FC236}">
                <a16:creationId xmlns:a16="http://schemas.microsoft.com/office/drawing/2014/main" id="{6938D63A-CBA7-417A-BAE5-CE4A48F123B6}"/>
              </a:ext>
            </a:extLst>
          </p:cNvPr>
          <p:cNvSpPr>
            <a:spLocks noGrp="1" noChangeArrowheads="1"/>
          </p:cNvSpPr>
          <p:nvPr>
            <p:ph sz="quarter" idx="1"/>
          </p:nvPr>
        </p:nvSpPr>
        <p:spPr/>
        <p:txBody>
          <a:bodyPr/>
          <a:lstStyle/>
          <a:p>
            <a:r>
              <a:rPr lang="en-AU" altLang="en-US"/>
              <a:t>Active Listening</a:t>
            </a:r>
          </a:p>
          <a:p>
            <a:r>
              <a:rPr lang="en-AU" altLang="en-US"/>
              <a:t>Responding</a:t>
            </a:r>
          </a:p>
          <a:p>
            <a:r>
              <a:rPr lang="en-AU" altLang="en-US"/>
              <a:t>Paraphrasing</a:t>
            </a:r>
          </a:p>
          <a:p>
            <a:r>
              <a:rPr lang="en-AU" altLang="en-US"/>
              <a:t>Asking questions for clarification</a:t>
            </a:r>
          </a:p>
          <a:p>
            <a:r>
              <a:rPr lang="en-AU" altLang="en-US"/>
              <a:t>Mirroring the other person’s language</a:t>
            </a:r>
            <a:endParaRPr lang="en-US" altLang="en-US"/>
          </a:p>
        </p:txBody>
      </p:sp>
      <p:sp>
        <p:nvSpPr>
          <p:cNvPr id="2" name="Slide Number Placeholder 1">
            <a:extLst>
              <a:ext uri="{FF2B5EF4-FFF2-40B4-BE49-F238E27FC236}">
                <a16:creationId xmlns:a16="http://schemas.microsoft.com/office/drawing/2014/main" id="{F000AB92-4F81-4731-95BC-BCF9E72146BC}"/>
              </a:ext>
            </a:extLst>
          </p:cNvPr>
          <p:cNvSpPr>
            <a:spLocks noGrp="1"/>
          </p:cNvSpPr>
          <p:nvPr>
            <p:ph type="sldNum" sz="quarter" idx="10"/>
          </p:nvPr>
        </p:nvSpPr>
        <p:spPr/>
        <p:txBody>
          <a:bodyPr/>
          <a:lstStyle/>
          <a:p>
            <a:pPr defTabSz="685800" fontAlgn="base">
              <a:spcBef>
                <a:spcPct val="0"/>
              </a:spcBef>
              <a:spcAft>
                <a:spcPct val="0"/>
              </a:spcAft>
            </a:pPr>
            <a:r>
              <a:rPr lang="en-US" altLang="en-US">
                <a:latin typeface="Arial" panose="020B0604020202020204" pitchFamily="34" charset="0"/>
                <a:cs typeface="Arial" panose="020B0604020202020204" pitchFamily="34" charset="0"/>
              </a:rPr>
              <a:t>1-</a:t>
            </a:r>
            <a:fld id="{1F60FD4C-2463-42CC-A036-9AC50A73E971}" type="slidenum">
              <a:rPr lang="en-US" altLang="en-US" smtClean="0">
                <a:latin typeface="Arial" panose="020B0604020202020204" pitchFamily="34" charset="0"/>
                <a:cs typeface="Arial" panose="020B0604020202020204" pitchFamily="34" charset="0"/>
              </a:rPr>
              <a:pPr defTabSz="685800" fontAlgn="base">
                <a:spcBef>
                  <a:spcPct val="0"/>
                </a:spcBef>
                <a:spcAft>
                  <a:spcPct val="0"/>
                </a:spcAft>
              </a:pPr>
              <a:t>30</a:t>
            </a:fld>
            <a:endParaRPr lang="en-US" altLang="en-US">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fade">
                                      <p:cBhvr>
                                        <p:cTn id="7" dur="1000"/>
                                        <p:tgtEl>
                                          <p:spTgt spid="12290"/>
                                        </p:tgtEl>
                                      </p:cBhvr>
                                    </p:animEffect>
                                    <p:anim calcmode="lin" valueType="num">
                                      <p:cBhvr>
                                        <p:cTn id="8" dur="1000" fill="hold"/>
                                        <p:tgtEl>
                                          <p:spTgt spid="12290"/>
                                        </p:tgtEl>
                                        <p:attrNameLst>
                                          <p:attrName>ppt_x</p:attrName>
                                        </p:attrNameLst>
                                      </p:cBhvr>
                                      <p:tavLst>
                                        <p:tav tm="0">
                                          <p:val>
                                            <p:strVal val="#ppt_x"/>
                                          </p:val>
                                        </p:tav>
                                        <p:tav tm="100000">
                                          <p:val>
                                            <p:strVal val="#ppt_x"/>
                                          </p:val>
                                        </p:tav>
                                      </p:tavLst>
                                    </p:anim>
                                    <p:anim calcmode="lin" valueType="num">
                                      <p:cBhvr>
                                        <p:cTn id="9" dur="1000" fill="hold"/>
                                        <p:tgtEl>
                                          <p:spTgt spid="12290"/>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2291">
                                            <p:txEl>
                                              <p:pRg st="0" end="0"/>
                                            </p:txEl>
                                          </p:spTgt>
                                        </p:tgtEl>
                                        <p:attrNameLst>
                                          <p:attrName>style.visibility</p:attrName>
                                        </p:attrNameLst>
                                      </p:cBhvr>
                                      <p:to>
                                        <p:strVal val="visible"/>
                                      </p:to>
                                    </p:set>
                                    <p:animEffect transition="in" filter="fade">
                                      <p:cBhvr>
                                        <p:cTn id="14" dur="2000"/>
                                        <p:tgtEl>
                                          <p:spTgt spid="12291">
                                            <p:txEl>
                                              <p:pRg st="0" end="0"/>
                                            </p:txEl>
                                          </p:spTgt>
                                        </p:tgtEl>
                                      </p:cBhvr>
                                    </p:animEffect>
                                    <p:anim calcmode="lin" valueType="num">
                                      <p:cBhvr>
                                        <p:cTn id="15" dur="2000" fill="hold"/>
                                        <p:tgtEl>
                                          <p:spTgt spid="12291">
                                            <p:txEl>
                                              <p:pRg st="0" end="0"/>
                                            </p:txEl>
                                          </p:spTgt>
                                        </p:tgtEl>
                                        <p:attrNameLst>
                                          <p:attrName>ppt_x</p:attrName>
                                        </p:attrNameLst>
                                      </p:cBhvr>
                                      <p:tavLst>
                                        <p:tav tm="0">
                                          <p:val>
                                            <p:strVal val="#ppt_x"/>
                                          </p:val>
                                        </p:tav>
                                        <p:tav tm="100000">
                                          <p:val>
                                            <p:strVal val="#ppt_x"/>
                                          </p:val>
                                        </p:tav>
                                      </p:tavLst>
                                    </p:anim>
                                    <p:anim calcmode="lin" valueType="num">
                                      <p:cBhvr>
                                        <p:cTn id="16" dur="2000" fill="hold"/>
                                        <p:tgtEl>
                                          <p:spTgt spid="12291">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12291">
                                            <p:txEl>
                                              <p:pRg st="1" end="1"/>
                                            </p:txEl>
                                          </p:spTgt>
                                        </p:tgtEl>
                                        <p:attrNameLst>
                                          <p:attrName>style.visibility</p:attrName>
                                        </p:attrNameLst>
                                      </p:cBhvr>
                                      <p:to>
                                        <p:strVal val="visible"/>
                                      </p:to>
                                    </p:set>
                                    <p:animEffect transition="in" filter="fade">
                                      <p:cBhvr>
                                        <p:cTn id="19" dur="2000"/>
                                        <p:tgtEl>
                                          <p:spTgt spid="12291">
                                            <p:txEl>
                                              <p:pRg st="1" end="1"/>
                                            </p:txEl>
                                          </p:spTgt>
                                        </p:tgtEl>
                                      </p:cBhvr>
                                    </p:animEffect>
                                    <p:anim calcmode="lin" valueType="num">
                                      <p:cBhvr>
                                        <p:cTn id="20" dur="2000" fill="hold"/>
                                        <p:tgtEl>
                                          <p:spTgt spid="12291">
                                            <p:txEl>
                                              <p:pRg st="1" end="1"/>
                                            </p:txEl>
                                          </p:spTgt>
                                        </p:tgtEl>
                                        <p:attrNameLst>
                                          <p:attrName>ppt_x</p:attrName>
                                        </p:attrNameLst>
                                      </p:cBhvr>
                                      <p:tavLst>
                                        <p:tav tm="0">
                                          <p:val>
                                            <p:strVal val="#ppt_x"/>
                                          </p:val>
                                        </p:tav>
                                        <p:tav tm="100000">
                                          <p:val>
                                            <p:strVal val="#ppt_x"/>
                                          </p:val>
                                        </p:tav>
                                      </p:tavLst>
                                    </p:anim>
                                    <p:anim calcmode="lin" valueType="num">
                                      <p:cBhvr>
                                        <p:cTn id="21" dur="2000" fill="hold"/>
                                        <p:tgtEl>
                                          <p:spTgt spid="12291">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2291">
                                            <p:txEl>
                                              <p:pRg st="2" end="2"/>
                                            </p:txEl>
                                          </p:spTgt>
                                        </p:tgtEl>
                                        <p:attrNameLst>
                                          <p:attrName>style.visibility</p:attrName>
                                        </p:attrNameLst>
                                      </p:cBhvr>
                                      <p:to>
                                        <p:strVal val="visible"/>
                                      </p:to>
                                    </p:set>
                                    <p:animEffect transition="in" filter="fade">
                                      <p:cBhvr>
                                        <p:cTn id="24" dur="2000"/>
                                        <p:tgtEl>
                                          <p:spTgt spid="12291">
                                            <p:txEl>
                                              <p:pRg st="2" end="2"/>
                                            </p:txEl>
                                          </p:spTgt>
                                        </p:tgtEl>
                                      </p:cBhvr>
                                    </p:animEffect>
                                    <p:anim calcmode="lin" valueType="num">
                                      <p:cBhvr>
                                        <p:cTn id="25" dur="2000" fill="hold"/>
                                        <p:tgtEl>
                                          <p:spTgt spid="12291">
                                            <p:txEl>
                                              <p:pRg st="2" end="2"/>
                                            </p:txEl>
                                          </p:spTgt>
                                        </p:tgtEl>
                                        <p:attrNameLst>
                                          <p:attrName>ppt_x</p:attrName>
                                        </p:attrNameLst>
                                      </p:cBhvr>
                                      <p:tavLst>
                                        <p:tav tm="0">
                                          <p:val>
                                            <p:strVal val="#ppt_x"/>
                                          </p:val>
                                        </p:tav>
                                        <p:tav tm="100000">
                                          <p:val>
                                            <p:strVal val="#ppt_x"/>
                                          </p:val>
                                        </p:tav>
                                      </p:tavLst>
                                    </p:anim>
                                    <p:anim calcmode="lin" valueType="num">
                                      <p:cBhvr>
                                        <p:cTn id="26" dur="2000" fill="hold"/>
                                        <p:tgtEl>
                                          <p:spTgt spid="12291">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2291">
                                            <p:txEl>
                                              <p:pRg st="3" end="3"/>
                                            </p:txEl>
                                          </p:spTgt>
                                        </p:tgtEl>
                                        <p:attrNameLst>
                                          <p:attrName>style.visibility</p:attrName>
                                        </p:attrNameLst>
                                      </p:cBhvr>
                                      <p:to>
                                        <p:strVal val="visible"/>
                                      </p:to>
                                    </p:set>
                                    <p:animEffect transition="in" filter="fade">
                                      <p:cBhvr>
                                        <p:cTn id="29" dur="2000"/>
                                        <p:tgtEl>
                                          <p:spTgt spid="12291">
                                            <p:txEl>
                                              <p:pRg st="3" end="3"/>
                                            </p:txEl>
                                          </p:spTgt>
                                        </p:tgtEl>
                                      </p:cBhvr>
                                    </p:animEffect>
                                    <p:anim calcmode="lin" valueType="num">
                                      <p:cBhvr>
                                        <p:cTn id="30" dur="2000" fill="hold"/>
                                        <p:tgtEl>
                                          <p:spTgt spid="12291">
                                            <p:txEl>
                                              <p:pRg st="3" end="3"/>
                                            </p:txEl>
                                          </p:spTgt>
                                        </p:tgtEl>
                                        <p:attrNameLst>
                                          <p:attrName>ppt_x</p:attrName>
                                        </p:attrNameLst>
                                      </p:cBhvr>
                                      <p:tavLst>
                                        <p:tav tm="0">
                                          <p:val>
                                            <p:strVal val="#ppt_x"/>
                                          </p:val>
                                        </p:tav>
                                        <p:tav tm="100000">
                                          <p:val>
                                            <p:strVal val="#ppt_x"/>
                                          </p:val>
                                        </p:tav>
                                      </p:tavLst>
                                    </p:anim>
                                    <p:anim calcmode="lin" valueType="num">
                                      <p:cBhvr>
                                        <p:cTn id="31" dur="2000" fill="hold"/>
                                        <p:tgtEl>
                                          <p:spTgt spid="12291">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2291">
                                            <p:txEl>
                                              <p:pRg st="4" end="4"/>
                                            </p:txEl>
                                          </p:spTgt>
                                        </p:tgtEl>
                                        <p:attrNameLst>
                                          <p:attrName>style.visibility</p:attrName>
                                        </p:attrNameLst>
                                      </p:cBhvr>
                                      <p:to>
                                        <p:strVal val="visible"/>
                                      </p:to>
                                    </p:set>
                                    <p:animEffect transition="in" filter="fade">
                                      <p:cBhvr>
                                        <p:cTn id="34" dur="2000"/>
                                        <p:tgtEl>
                                          <p:spTgt spid="12291">
                                            <p:txEl>
                                              <p:pRg st="4" end="4"/>
                                            </p:txEl>
                                          </p:spTgt>
                                        </p:tgtEl>
                                      </p:cBhvr>
                                    </p:animEffect>
                                    <p:anim calcmode="lin" valueType="num">
                                      <p:cBhvr>
                                        <p:cTn id="35" dur="2000" fill="hold"/>
                                        <p:tgtEl>
                                          <p:spTgt spid="12291">
                                            <p:txEl>
                                              <p:pRg st="4" end="4"/>
                                            </p:txEl>
                                          </p:spTgt>
                                        </p:tgtEl>
                                        <p:attrNameLst>
                                          <p:attrName>ppt_x</p:attrName>
                                        </p:attrNameLst>
                                      </p:cBhvr>
                                      <p:tavLst>
                                        <p:tav tm="0">
                                          <p:val>
                                            <p:strVal val="#ppt_x"/>
                                          </p:val>
                                        </p:tav>
                                        <p:tav tm="100000">
                                          <p:val>
                                            <p:strVal val="#ppt_x"/>
                                          </p:val>
                                        </p:tav>
                                      </p:tavLst>
                                    </p:anim>
                                    <p:anim calcmode="lin" valueType="num">
                                      <p:cBhvr>
                                        <p:cTn id="36" dur="2000" fill="hold"/>
                                        <p:tgtEl>
                                          <p:spTgt spid="12291">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1"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D10C3AF5-C9ED-45D7-A14C-B7605ED128CF}"/>
              </a:ext>
            </a:extLst>
          </p:cNvPr>
          <p:cNvSpPr>
            <a:spLocks noGrp="1" noChangeArrowheads="1"/>
          </p:cNvSpPr>
          <p:nvPr>
            <p:ph type="title"/>
          </p:nvPr>
        </p:nvSpPr>
        <p:spPr/>
        <p:txBody>
          <a:bodyPr/>
          <a:lstStyle/>
          <a:p>
            <a:r>
              <a:rPr lang="en-AU" altLang="en-US" sz="2100">
                <a:solidFill>
                  <a:srgbClr val="FF201B"/>
                </a:solidFill>
              </a:rPr>
              <a:t>Responding</a:t>
            </a:r>
            <a:endParaRPr lang="en-US" altLang="en-US" sz="2100">
              <a:solidFill>
                <a:srgbClr val="FF201B"/>
              </a:solidFill>
            </a:endParaRPr>
          </a:p>
        </p:txBody>
      </p:sp>
      <p:sp>
        <p:nvSpPr>
          <p:cNvPr id="55299" name="Rectangle 3">
            <a:extLst>
              <a:ext uri="{FF2B5EF4-FFF2-40B4-BE49-F238E27FC236}">
                <a16:creationId xmlns:a16="http://schemas.microsoft.com/office/drawing/2014/main" id="{9A055D89-684C-4DFE-8635-B9E451A15A92}"/>
              </a:ext>
            </a:extLst>
          </p:cNvPr>
          <p:cNvSpPr>
            <a:spLocks noGrp="1" noChangeArrowheads="1"/>
          </p:cNvSpPr>
          <p:nvPr>
            <p:ph sz="quarter" idx="1"/>
          </p:nvPr>
        </p:nvSpPr>
        <p:spPr>
          <a:xfrm>
            <a:off x="418710" y="1379202"/>
            <a:ext cx="8503920" cy="3429000"/>
          </a:xfrm>
        </p:spPr>
        <p:txBody>
          <a:bodyPr/>
          <a:lstStyle/>
          <a:p>
            <a:r>
              <a:rPr lang="en-AU" altLang="en-US" dirty="0"/>
              <a:t>Responses to check that your perceptions are correct</a:t>
            </a:r>
          </a:p>
          <a:p>
            <a:r>
              <a:rPr lang="en-AU" altLang="en-US" dirty="0"/>
              <a:t>Responses to encourage further communication</a:t>
            </a:r>
          </a:p>
          <a:p>
            <a:pPr marL="0" indent="0">
              <a:buNone/>
            </a:pPr>
            <a:endParaRPr lang="en-US" altLang="en-US" dirty="0"/>
          </a:p>
        </p:txBody>
      </p:sp>
      <p:sp>
        <p:nvSpPr>
          <p:cNvPr id="2" name="Slide Number Placeholder 1">
            <a:extLst>
              <a:ext uri="{FF2B5EF4-FFF2-40B4-BE49-F238E27FC236}">
                <a16:creationId xmlns:a16="http://schemas.microsoft.com/office/drawing/2014/main" id="{A328E4E4-F096-44F4-A864-A35653636B6D}"/>
              </a:ext>
            </a:extLst>
          </p:cNvPr>
          <p:cNvSpPr>
            <a:spLocks noGrp="1"/>
          </p:cNvSpPr>
          <p:nvPr>
            <p:ph type="sldNum" sz="quarter" idx="10"/>
          </p:nvPr>
        </p:nvSpPr>
        <p:spPr/>
        <p:txBody>
          <a:bodyPr/>
          <a:lstStyle/>
          <a:p>
            <a:pPr defTabSz="685800" fontAlgn="base">
              <a:spcBef>
                <a:spcPct val="0"/>
              </a:spcBef>
              <a:spcAft>
                <a:spcPct val="0"/>
              </a:spcAft>
            </a:pPr>
            <a:r>
              <a:rPr lang="en-US" altLang="en-US">
                <a:latin typeface="Arial" panose="020B0604020202020204" pitchFamily="34" charset="0"/>
                <a:cs typeface="Arial" panose="020B0604020202020204" pitchFamily="34" charset="0"/>
              </a:rPr>
              <a:t>1-</a:t>
            </a:r>
            <a:fld id="{1F60FD4C-2463-42CC-A036-9AC50A73E971}" type="slidenum">
              <a:rPr lang="en-US" altLang="en-US" smtClean="0">
                <a:latin typeface="Arial" panose="020B0604020202020204" pitchFamily="34" charset="0"/>
                <a:cs typeface="Arial" panose="020B0604020202020204" pitchFamily="34" charset="0"/>
              </a:rPr>
              <a:pPr defTabSz="685800" fontAlgn="base">
                <a:spcBef>
                  <a:spcPct val="0"/>
                </a:spcBef>
                <a:spcAft>
                  <a:spcPct val="0"/>
                </a:spcAft>
              </a:pPr>
              <a:t>31</a:t>
            </a:fld>
            <a:endParaRPr lang="en-US" altLang="en-US">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5298"/>
                                        </p:tgtEl>
                                        <p:attrNameLst>
                                          <p:attrName>style.visibility</p:attrName>
                                        </p:attrNameLst>
                                      </p:cBhvr>
                                      <p:to>
                                        <p:strVal val="visible"/>
                                      </p:to>
                                    </p:set>
                                    <p:animEffect transition="in" filter="fade">
                                      <p:cBhvr>
                                        <p:cTn id="7" dur="1000"/>
                                        <p:tgtEl>
                                          <p:spTgt spid="55298"/>
                                        </p:tgtEl>
                                      </p:cBhvr>
                                    </p:animEffect>
                                    <p:anim calcmode="lin" valueType="num">
                                      <p:cBhvr>
                                        <p:cTn id="8" dur="1000" fill="hold"/>
                                        <p:tgtEl>
                                          <p:spTgt spid="55298"/>
                                        </p:tgtEl>
                                        <p:attrNameLst>
                                          <p:attrName>ppt_x</p:attrName>
                                        </p:attrNameLst>
                                      </p:cBhvr>
                                      <p:tavLst>
                                        <p:tav tm="0">
                                          <p:val>
                                            <p:strVal val="#ppt_x"/>
                                          </p:val>
                                        </p:tav>
                                        <p:tav tm="100000">
                                          <p:val>
                                            <p:strVal val="#ppt_x"/>
                                          </p:val>
                                        </p:tav>
                                      </p:tavLst>
                                    </p:anim>
                                    <p:anim calcmode="lin" valueType="num">
                                      <p:cBhvr>
                                        <p:cTn id="9" dur="1000" fill="hold"/>
                                        <p:tgtEl>
                                          <p:spTgt spid="5529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5299">
                                            <p:txEl>
                                              <p:pRg st="0" end="0"/>
                                            </p:txEl>
                                          </p:spTgt>
                                        </p:tgtEl>
                                        <p:attrNameLst>
                                          <p:attrName>style.visibility</p:attrName>
                                        </p:attrNameLst>
                                      </p:cBhvr>
                                      <p:to>
                                        <p:strVal val="visible"/>
                                      </p:to>
                                    </p:set>
                                    <p:animEffect transition="in" filter="fade">
                                      <p:cBhvr>
                                        <p:cTn id="12" dur="2000"/>
                                        <p:tgtEl>
                                          <p:spTgt spid="55299">
                                            <p:txEl>
                                              <p:pRg st="0" end="0"/>
                                            </p:txEl>
                                          </p:spTgt>
                                        </p:tgtEl>
                                      </p:cBhvr>
                                    </p:animEffect>
                                    <p:anim calcmode="lin" valueType="num">
                                      <p:cBhvr>
                                        <p:cTn id="13" dur="2000" fill="hold"/>
                                        <p:tgtEl>
                                          <p:spTgt spid="55299">
                                            <p:txEl>
                                              <p:pRg st="0" end="0"/>
                                            </p:txEl>
                                          </p:spTgt>
                                        </p:tgtEl>
                                        <p:attrNameLst>
                                          <p:attrName>ppt_x</p:attrName>
                                        </p:attrNameLst>
                                      </p:cBhvr>
                                      <p:tavLst>
                                        <p:tav tm="0">
                                          <p:val>
                                            <p:strVal val="#ppt_x"/>
                                          </p:val>
                                        </p:tav>
                                        <p:tav tm="100000">
                                          <p:val>
                                            <p:strVal val="#ppt_x"/>
                                          </p:val>
                                        </p:tav>
                                      </p:tavLst>
                                    </p:anim>
                                    <p:anim calcmode="lin" valueType="num">
                                      <p:cBhvr>
                                        <p:cTn id="14" dur="2000" fill="hold"/>
                                        <p:tgtEl>
                                          <p:spTgt spid="55299">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5299">
                                            <p:txEl>
                                              <p:pRg st="1" end="1"/>
                                            </p:txEl>
                                          </p:spTgt>
                                        </p:tgtEl>
                                        <p:attrNameLst>
                                          <p:attrName>style.visibility</p:attrName>
                                        </p:attrNameLst>
                                      </p:cBhvr>
                                      <p:to>
                                        <p:strVal val="visible"/>
                                      </p:to>
                                    </p:set>
                                    <p:animEffect transition="in" filter="fade">
                                      <p:cBhvr>
                                        <p:cTn id="17" dur="2000"/>
                                        <p:tgtEl>
                                          <p:spTgt spid="55299">
                                            <p:txEl>
                                              <p:pRg st="1" end="1"/>
                                            </p:txEl>
                                          </p:spTgt>
                                        </p:tgtEl>
                                      </p:cBhvr>
                                    </p:animEffect>
                                    <p:anim calcmode="lin" valueType="num">
                                      <p:cBhvr>
                                        <p:cTn id="18" dur="2000" fill="hold"/>
                                        <p:tgtEl>
                                          <p:spTgt spid="55299">
                                            <p:txEl>
                                              <p:pRg st="1" end="1"/>
                                            </p:txEl>
                                          </p:spTgt>
                                        </p:tgtEl>
                                        <p:attrNameLst>
                                          <p:attrName>ppt_x</p:attrName>
                                        </p:attrNameLst>
                                      </p:cBhvr>
                                      <p:tavLst>
                                        <p:tav tm="0">
                                          <p:val>
                                            <p:strVal val="#ppt_x"/>
                                          </p:val>
                                        </p:tav>
                                        <p:tav tm="100000">
                                          <p:val>
                                            <p:strVal val="#ppt_x"/>
                                          </p:val>
                                        </p:tav>
                                      </p:tavLst>
                                    </p:anim>
                                    <p:anim calcmode="lin" valueType="num">
                                      <p:cBhvr>
                                        <p:cTn id="19" dur="2000" fill="hold"/>
                                        <p:tgtEl>
                                          <p:spTgt spid="55299">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8" grpId="0"/>
      <p:bldP spid="55299"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1DF68D25-B25C-4827-8669-23440B3A2FD5}"/>
              </a:ext>
            </a:extLst>
          </p:cNvPr>
          <p:cNvSpPr>
            <a:spLocks noGrp="1" noChangeArrowheads="1"/>
          </p:cNvSpPr>
          <p:nvPr>
            <p:ph type="title"/>
          </p:nvPr>
        </p:nvSpPr>
        <p:spPr/>
        <p:txBody>
          <a:bodyPr/>
          <a:lstStyle/>
          <a:p>
            <a:r>
              <a:rPr lang="en-AU" altLang="en-US" sz="2100">
                <a:solidFill>
                  <a:srgbClr val="FF201B"/>
                </a:solidFill>
              </a:rPr>
              <a:t>Questioning Techniques</a:t>
            </a:r>
            <a:endParaRPr lang="en-US" altLang="en-US" sz="2100">
              <a:solidFill>
                <a:srgbClr val="FF201B"/>
              </a:solidFill>
            </a:endParaRPr>
          </a:p>
        </p:txBody>
      </p:sp>
      <p:sp>
        <p:nvSpPr>
          <p:cNvPr id="57347" name="Rectangle 3">
            <a:extLst>
              <a:ext uri="{FF2B5EF4-FFF2-40B4-BE49-F238E27FC236}">
                <a16:creationId xmlns:a16="http://schemas.microsoft.com/office/drawing/2014/main" id="{4EC627E6-C32E-4D25-B0E3-C0D365126424}"/>
              </a:ext>
            </a:extLst>
          </p:cNvPr>
          <p:cNvSpPr>
            <a:spLocks noGrp="1" noChangeArrowheads="1"/>
          </p:cNvSpPr>
          <p:nvPr>
            <p:ph sz="quarter" idx="1"/>
          </p:nvPr>
        </p:nvSpPr>
        <p:spPr/>
        <p:txBody>
          <a:bodyPr/>
          <a:lstStyle/>
          <a:p>
            <a:r>
              <a:rPr lang="en-AU" altLang="en-US" dirty="0"/>
              <a:t>Open ended and Closed questions</a:t>
            </a:r>
          </a:p>
          <a:p>
            <a:r>
              <a:rPr lang="en-AU" altLang="en-US" dirty="0"/>
              <a:t>Diverse Questioning techniques</a:t>
            </a:r>
          </a:p>
          <a:p>
            <a:pPr marL="0" indent="0">
              <a:buNone/>
            </a:pPr>
            <a:endParaRPr lang="en-AU" altLang="en-US" dirty="0"/>
          </a:p>
        </p:txBody>
      </p:sp>
      <p:sp>
        <p:nvSpPr>
          <p:cNvPr id="2" name="Slide Number Placeholder 1">
            <a:extLst>
              <a:ext uri="{FF2B5EF4-FFF2-40B4-BE49-F238E27FC236}">
                <a16:creationId xmlns:a16="http://schemas.microsoft.com/office/drawing/2014/main" id="{740C98F1-683E-4650-853B-A43BEC6DC125}"/>
              </a:ext>
            </a:extLst>
          </p:cNvPr>
          <p:cNvSpPr>
            <a:spLocks noGrp="1"/>
          </p:cNvSpPr>
          <p:nvPr>
            <p:ph type="sldNum" sz="quarter" idx="10"/>
          </p:nvPr>
        </p:nvSpPr>
        <p:spPr/>
        <p:txBody>
          <a:bodyPr/>
          <a:lstStyle/>
          <a:p>
            <a:pPr defTabSz="685800" fontAlgn="base">
              <a:spcBef>
                <a:spcPct val="0"/>
              </a:spcBef>
              <a:spcAft>
                <a:spcPct val="0"/>
              </a:spcAft>
            </a:pPr>
            <a:r>
              <a:rPr lang="en-US" altLang="en-US">
                <a:latin typeface="Arial" panose="020B0604020202020204" pitchFamily="34" charset="0"/>
                <a:cs typeface="Arial" panose="020B0604020202020204" pitchFamily="34" charset="0"/>
              </a:rPr>
              <a:t>1-</a:t>
            </a:r>
            <a:fld id="{1F60FD4C-2463-42CC-A036-9AC50A73E971}" type="slidenum">
              <a:rPr lang="en-US" altLang="en-US" smtClean="0">
                <a:latin typeface="Arial" panose="020B0604020202020204" pitchFamily="34" charset="0"/>
                <a:cs typeface="Arial" panose="020B0604020202020204" pitchFamily="34" charset="0"/>
              </a:rPr>
              <a:pPr defTabSz="685800" fontAlgn="base">
                <a:spcBef>
                  <a:spcPct val="0"/>
                </a:spcBef>
                <a:spcAft>
                  <a:spcPct val="0"/>
                </a:spcAft>
              </a:pPr>
              <a:t>32</a:t>
            </a:fld>
            <a:endParaRPr lang="en-US" altLang="en-US">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7346"/>
                                        </p:tgtEl>
                                        <p:attrNameLst>
                                          <p:attrName>style.visibility</p:attrName>
                                        </p:attrNameLst>
                                      </p:cBhvr>
                                      <p:to>
                                        <p:strVal val="visible"/>
                                      </p:to>
                                    </p:set>
                                    <p:animEffect transition="in" filter="fade">
                                      <p:cBhvr>
                                        <p:cTn id="7" dur="1000"/>
                                        <p:tgtEl>
                                          <p:spTgt spid="57346"/>
                                        </p:tgtEl>
                                      </p:cBhvr>
                                    </p:animEffect>
                                    <p:anim calcmode="lin" valueType="num">
                                      <p:cBhvr>
                                        <p:cTn id="8" dur="1000" fill="hold"/>
                                        <p:tgtEl>
                                          <p:spTgt spid="57346"/>
                                        </p:tgtEl>
                                        <p:attrNameLst>
                                          <p:attrName>ppt_x</p:attrName>
                                        </p:attrNameLst>
                                      </p:cBhvr>
                                      <p:tavLst>
                                        <p:tav tm="0">
                                          <p:val>
                                            <p:strVal val="#ppt_x"/>
                                          </p:val>
                                        </p:tav>
                                        <p:tav tm="100000">
                                          <p:val>
                                            <p:strVal val="#ppt_x"/>
                                          </p:val>
                                        </p:tav>
                                      </p:tavLst>
                                    </p:anim>
                                    <p:anim calcmode="lin" valueType="num">
                                      <p:cBhvr>
                                        <p:cTn id="9" dur="1000" fill="hold"/>
                                        <p:tgtEl>
                                          <p:spTgt spid="57346"/>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57347">
                                            <p:txEl>
                                              <p:pRg st="0" end="0"/>
                                            </p:txEl>
                                          </p:spTgt>
                                        </p:tgtEl>
                                        <p:attrNameLst>
                                          <p:attrName>style.visibility</p:attrName>
                                        </p:attrNameLst>
                                      </p:cBhvr>
                                      <p:to>
                                        <p:strVal val="visible"/>
                                      </p:to>
                                    </p:set>
                                    <p:animEffect transition="in" filter="fade">
                                      <p:cBhvr>
                                        <p:cTn id="13" dur="1000"/>
                                        <p:tgtEl>
                                          <p:spTgt spid="57347">
                                            <p:txEl>
                                              <p:pRg st="0" end="0"/>
                                            </p:txEl>
                                          </p:spTgt>
                                        </p:tgtEl>
                                      </p:cBhvr>
                                    </p:animEffect>
                                    <p:anim calcmode="lin" valueType="num">
                                      <p:cBhvr>
                                        <p:cTn id="14" dur="1000" fill="hold"/>
                                        <p:tgtEl>
                                          <p:spTgt spid="57347">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57347">
                                            <p:txEl>
                                              <p:pRg st="0" end="0"/>
                                            </p:txEl>
                                          </p:spTgt>
                                        </p:tgtEl>
                                        <p:attrNameLst>
                                          <p:attrName>ppt_y</p:attrName>
                                        </p:attrNameLst>
                                      </p:cBhvr>
                                      <p:tavLst>
                                        <p:tav tm="0">
                                          <p:val>
                                            <p:strVal val="#ppt_y+.1"/>
                                          </p:val>
                                        </p:tav>
                                        <p:tav tm="100000">
                                          <p:val>
                                            <p:strVal val="#ppt_y"/>
                                          </p:val>
                                        </p:tav>
                                      </p:tavLst>
                                    </p:anim>
                                  </p:childTnLst>
                                </p:cTn>
                              </p:par>
                            </p:childTnLst>
                          </p:cTn>
                        </p:par>
                        <p:par>
                          <p:cTn id="16" fill="hold" nodeType="afterGroup">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57347">
                                            <p:txEl>
                                              <p:pRg st="1" end="1"/>
                                            </p:txEl>
                                          </p:spTgt>
                                        </p:tgtEl>
                                        <p:attrNameLst>
                                          <p:attrName>style.visibility</p:attrName>
                                        </p:attrNameLst>
                                      </p:cBhvr>
                                      <p:to>
                                        <p:strVal val="visible"/>
                                      </p:to>
                                    </p:set>
                                    <p:animEffect transition="in" filter="fade">
                                      <p:cBhvr>
                                        <p:cTn id="19" dur="1000"/>
                                        <p:tgtEl>
                                          <p:spTgt spid="57347">
                                            <p:txEl>
                                              <p:pRg st="1" end="1"/>
                                            </p:txEl>
                                          </p:spTgt>
                                        </p:tgtEl>
                                      </p:cBhvr>
                                    </p:animEffect>
                                    <p:anim calcmode="lin" valueType="num">
                                      <p:cBhvr>
                                        <p:cTn id="20" dur="1000" fill="hold"/>
                                        <p:tgtEl>
                                          <p:spTgt spid="57347">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57347">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6" grpId="0"/>
      <p:bldP spid="57347"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4B1112F0-5EBB-4A89-978F-9C56A1E910A6}"/>
              </a:ext>
            </a:extLst>
          </p:cNvPr>
          <p:cNvSpPr>
            <a:spLocks noGrp="1" noChangeArrowheads="1"/>
          </p:cNvSpPr>
          <p:nvPr>
            <p:ph type="title"/>
          </p:nvPr>
        </p:nvSpPr>
        <p:spPr/>
        <p:txBody>
          <a:bodyPr/>
          <a:lstStyle/>
          <a:p>
            <a:r>
              <a:rPr lang="en-AU" altLang="en-US" sz="2400">
                <a:solidFill>
                  <a:srgbClr val="FF201B"/>
                </a:solidFill>
              </a:rPr>
              <a:t>Individual Differences</a:t>
            </a:r>
            <a:endParaRPr lang="en-US" altLang="en-US" sz="2400">
              <a:solidFill>
                <a:srgbClr val="FF201B"/>
              </a:solidFill>
            </a:endParaRPr>
          </a:p>
        </p:txBody>
      </p:sp>
      <p:sp>
        <p:nvSpPr>
          <p:cNvPr id="93187" name="Rectangle 3">
            <a:extLst>
              <a:ext uri="{FF2B5EF4-FFF2-40B4-BE49-F238E27FC236}">
                <a16:creationId xmlns:a16="http://schemas.microsoft.com/office/drawing/2014/main" id="{AFFE33B3-83E8-4E15-B570-5F9BF4CED1E9}"/>
              </a:ext>
            </a:extLst>
          </p:cNvPr>
          <p:cNvSpPr>
            <a:spLocks noGrp="1" noChangeArrowheads="1"/>
          </p:cNvSpPr>
          <p:nvPr>
            <p:ph sz="quarter" idx="1"/>
          </p:nvPr>
        </p:nvSpPr>
        <p:spPr/>
        <p:txBody>
          <a:bodyPr/>
          <a:lstStyle/>
          <a:p>
            <a:pPr>
              <a:lnSpc>
                <a:spcPct val="90000"/>
              </a:lnSpc>
            </a:pPr>
            <a:r>
              <a:rPr lang="en-AU" altLang="en-US"/>
              <a:t>What individual factors could affect the way a person “sends” or “receives” a message?</a:t>
            </a:r>
          </a:p>
          <a:p>
            <a:pPr>
              <a:lnSpc>
                <a:spcPct val="90000"/>
              </a:lnSpc>
            </a:pPr>
            <a:endParaRPr lang="en-AU" altLang="en-US"/>
          </a:p>
          <a:p>
            <a:pPr>
              <a:lnSpc>
                <a:spcPct val="90000"/>
              </a:lnSpc>
            </a:pPr>
            <a:r>
              <a:rPr lang="en-AU" altLang="en-US"/>
              <a:t>Is gender/ age a factor?</a:t>
            </a:r>
          </a:p>
          <a:p>
            <a:pPr>
              <a:lnSpc>
                <a:spcPct val="90000"/>
              </a:lnSpc>
            </a:pPr>
            <a:endParaRPr lang="en-AU" altLang="en-US"/>
          </a:p>
          <a:p>
            <a:pPr>
              <a:lnSpc>
                <a:spcPct val="90000"/>
              </a:lnSpc>
            </a:pPr>
            <a:r>
              <a:rPr lang="en-AU" altLang="en-US"/>
              <a:t>How can we adapt if :-</a:t>
            </a:r>
          </a:p>
          <a:p>
            <a:pPr>
              <a:lnSpc>
                <a:spcPct val="90000"/>
              </a:lnSpc>
            </a:pPr>
            <a:r>
              <a:rPr lang="en-AU" altLang="en-US"/>
              <a:t>we have a problem ourselves or </a:t>
            </a:r>
          </a:p>
          <a:p>
            <a:pPr>
              <a:lnSpc>
                <a:spcPct val="90000"/>
              </a:lnSpc>
            </a:pPr>
            <a:r>
              <a:rPr lang="en-AU" altLang="en-US"/>
              <a:t>the other person seems to have a problem?</a:t>
            </a:r>
            <a:endParaRPr lang="en-US" altLang="en-US"/>
          </a:p>
        </p:txBody>
      </p:sp>
      <p:sp>
        <p:nvSpPr>
          <p:cNvPr id="2" name="Slide Number Placeholder 1">
            <a:extLst>
              <a:ext uri="{FF2B5EF4-FFF2-40B4-BE49-F238E27FC236}">
                <a16:creationId xmlns:a16="http://schemas.microsoft.com/office/drawing/2014/main" id="{81B1B73E-A134-4622-9DF4-8B1C4F6D79B7}"/>
              </a:ext>
            </a:extLst>
          </p:cNvPr>
          <p:cNvSpPr>
            <a:spLocks noGrp="1"/>
          </p:cNvSpPr>
          <p:nvPr>
            <p:ph type="sldNum" sz="quarter" idx="10"/>
          </p:nvPr>
        </p:nvSpPr>
        <p:spPr/>
        <p:txBody>
          <a:bodyPr/>
          <a:lstStyle/>
          <a:p>
            <a:pPr defTabSz="685800" fontAlgn="base">
              <a:spcBef>
                <a:spcPct val="0"/>
              </a:spcBef>
              <a:spcAft>
                <a:spcPct val="0"/>
              </a:spcAft>
            </a:pPr>
            <a:r>
              <a:rPr lang="en-US" altLang="en-US">
                <a:latin typeface="Arial" panose="020B0604020202020204" pitchFamily="34" charset="0"/>
                <a:cs typeface="Arial" panose="020B0604020202020204" pitchFamily="34" charset="0"/>
              </a:rPr>
              <a:t>1-</a:t>
            </a:r>
            <a:fld id="{1F60FD4C-2463-42CC-A036-9AC50A73E971}" type="slidenum">
              <a:rPr lang="en-US" altLang="en-US" smtClean="0">
                <a:latin typeface="Arial" panose="020B0604020202020204" pitchFamily="34" charset="0"/>
                <a:cs typeface="Arial" panose="020B0604020202020204" pitchFamily="34" charset="0"/>
              </a:rPr>
              <a:pPr defTabSz="685800" fontAlgn="base">
                <a:spcBef>
                  <a:spcPct val="0"/>
                </a:spcBef>
                <a:spcAft>
                  <a:spcPct val="0"/>
                </a:spcAft>
              </a:pPr>
              <a:t>33</a:t>
            </a:fld>
            <a:endParaRPr lang="en-US" altLang="en-US">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93186"/>
                                        </p:tgtEl>
                                        <p:attrNameLst>
                                          <p:attrName>style.visibility</p:attrName>
                                        </p:attrNameLst>
                                      </p:cBhvr>
                                      <p:to>
                                        <p:strVal val="visible"/>
                                      </p:to>
                                    </p:set>
                                    <p:animEffect transition="in" filter="fade">
                                      <p:cBhvr>
                                        <p:cTn id="7" dur="1000"/>
                                        <p:tgtEl>
                                          <p:spTgt spid="93186"/>
                                        </p:tgtEl>
                                      </p:cBhvr>
                                    </p:animEffect>
                                    <p:anim calcmode="lin" valueType="num">
                                      <p:cBhvr>
                                        <p:cTn id="8" dur="1000" fill="hold"/>
                                        <p:tgtEl>
                                          <p:spTgt spid="93186"/>
                                        </p:tgtEl>
                                        <p:attrNameLst>
                                          <p:attrName>ppt_x</p:attrName>
                                        </p:attrNameLst>
                                      </p:cBhvr>
                                      <p:tavLst>
                                        <p:tav tm="0">
                                          <p:val>
                                            <p:strVal val="#ppt_x"/>
                                          </p:val>
                                        </p:tav>
                                        <p:tav tm="100000">
                                          <p:val>
                                            <p:strVal val="#ppt_x"/>
                                          </p:val>
                                        </p:tav>
                                      </p:tavLst>
                                    </p:anim>
                                    <p:anim calcmode="lin" valueType="num">
                                      <p:cBhvr>
                                        <p:cTn id="9" dur="1000" fill="hold"/>
                                        <p:tgtEl>
                                          <p:spTgt spid="9318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3187">
                                            <p:txEl>
                                              <p:pRg st="0" end="0"/>
                                            </p:txEl>
                                          </p:spTgt>
                                        </p:tgtEl>
                                        <p:attrNameLst>
                                          <p:attrName>style.visibility</p:attrName>
                                        </p:attrNameLst>
                                      </p:cBhvr>
                                      <p:to>
                                        <p:strVal val="visible"/>
                                      </p:to>
                                    </p:set>
                                    <p:animEffect transition="in" filter="fade">
                                      <p:cBhvr>
                                        <p:cTn id="12" dur="1000"/>
                                        <p:tgtEl>
                                          <p:spTgt spid="93187">
                                            <p:txEl>
                                              <p:pRg st="0" end="0"/>
                                            </p:txEl>
                                          </p:spTgt>
                                        </p:tgtEl>
                                      </p:cBhvr>
                                    </p:animEffect>
                                    <p:anim calcmode="lin" valueType="num">
                                      <p:cBhvr>
                                        <p:cTn id="13" dur="1000" fill="hold"/>
                                        <p:tgtEl>
                                          <p:spTgt spid="93187">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9318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93187">
                                            <p:txEl>
                                              <p:pRg st="2" end="2"/>
                                            </p:txEl>
                                          </p:spTgt>
                                        </p:tgtEl>
                                        <p:attrNameLst>
                                          <p:attrName>style.visibility</p:attrName>
                                        </p:attrNameLst>
                                      </p:cBhvr>
                                      <p:to>
                                        <p:strVal val="visible"/>
                                      </p:to>
                                    </p:set>
                                    <p:animEffect transition="in" filter="fade">
                                      <p:cBhvr>
                                        <p:cTn id="19" dur="1000"/>
                                        <p:tgtEl>
                                          <p:spTgt spid="93187">
                                            <p:txEl>
                                              <p:pRg st="2" end="2"/>
                                            </p:txEl>
                                          </p:spTgt>
                                        </p:tgtEl>
                                      </p:cBhvr>
                                    </p:animEffect>
                                    <p:anim calcmode="lin" valueType="num">
                                      <p:cBhvr>
                                        <p:cTn id="20" dur="1000" fill="hold"/>
                                        <p:tgtEl>
                                          <p:spTgt spid="93187">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9318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93187">
                                            <p:txEl>
                                              <p:pRg st="4" end="4"/>
                                            </p:txEl>
                                          </p:spTgt>
                                        </p:tgtEl>
                                        <p:attrNameLst>
                                          <p:attrName>style.visibility</p:attrName>
                                        </p:attrNameLst>
                                      </p:cBhvr>
                                      <p:to>
                                        <p:strVal val="visible"/>
                                      </p:to>
                                    </p:set>
                                    <p:animEffect transition="in" filter="fade">
                                      <p:cBhvr>
                                        <p:cTn id="26" dur="1000"/>
                                        <p:tgtEl>
                                          <p:spTgt spid="93187">
                                            <p:txEl>
                                              <p:pRg st="4" end="4"/>
                                            </p:txEl>
                                          </p:spTgt>
                                        </p:tgtEl>
                                      </p:cBhvr>
                                    </p:animEffect>
                                    <p:anim calcmode="lin" valueType="num">
                                      <p:cBhvr>
                                        <p:cTn id="27" dur="1000" fill="hold"/>
                                        <p:tgtEl>
                                          <p:spTgt spid="93187">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9318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93187">
                                            <p:txEl>
                                              <p:pRg st="5" end="5"/>
                                            </p:txEl>
                                          </p:spTgt>
                                        </p:tgtEl>
                                        <p:attrNameLst>
                                          <p:attrName>style.visibility</p:attrName>
                                        </p:attrNameLst>
                                      </p:cBhvr>
                                      <p:to>
                                        <p:strVal val="visible"/>
                                      </p:to>
                                    </p:set>
                                    <p:animEffect transition="in" filter="fade">
                                      <p:cBhvr>
                                        <p:cTn id="33" dur="1000"/>
                                        <p:tgtEl>
                                          <p:spTgt spid="93187">
                                            <p:txEl>
                                              <p:pRg st="5" end="5"/>
                                            </p:txEl>
                                          </p:spTgt>
                                        </p:tgtEl>
                                      </p:cBhvr>
                                    </p:animEffect>
                                    <p:anim calcmode="lin" valueType="num">
                                      <p:cBhvr>
                                        <p:cTn id="34" dur="1000" fill="hold"/>
                                        <p:tgtEl>
                                          <p:spTgt spid="93187">
                                            <p:txEl>
                                              <p:pRg st="5" end="5"/>
                                            </p:txEl>
                                          </p:spTgt>
                                        </p:tgtEl>
                                        <p:attrNameLst>
                                          <p:attrName>ppt_x</p:attrName>
                                        </p:attrNameLst>
                                      </p:cBhvr>
                                      <p:tavLst>
                                        <p:tav tm="0">
                                          <p:val>
                                            <p:strVal val="#ppt_x"/>
                                          </p:val>
                                        </p:tav>
                                        <p:tav tm="100000">
                                          <p:val>
                                            <p:strVal val="#ppt_x"/>
                                          </p:val>
                                        </p:tav>
                                      </p:tavLst>
                                    </p:anim>
                                    <p:anim calcmode="lin" valueType="num">
                                      <p:cBhvr>
                                        <p:cTn id="35" dur="1000" fill="hold"/>
                                        <p:tgtEl>
                                          <p:spTgt spid="9318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93187">
                                            <p:txEl>
                                              <p:pRg st="6" end="6"/>
                                            </p:txEl>
                                          </p:spTgt>
                                        </p:tgtEl>
                                        <p:attrNameLst>
                                          <p:attrName>style.visibility</p:attrName>
                                        </p:attrNameLst>
                                      </p:cBhvr>
                                      <p:to>
                                        <p:strVal val="visible"/>
                                      </p:to>
                                    </p:set>
                                    <p:animEffect transition="in" filter="fade">
                                      <p:cBhvr>
                                        <p:cTn id="40" dur="1000"/>
                                        <p:tgtEl>
                                          <p:spTgt spid="93187">
                                            <p:txEl>
                                              <p:pRg st="6" end="6"/>
                                            </p:txEl>
                                          </p:spTgt>
                                        </p:tgtEl>
                                      </p:cBhvr>
                                    </p:animEffect>
                                    <p:anim calcmode="lin" valueType="num">
                                      <p:cBhvr>
                                        <p:cTn id="41" dur="1000" fill="hold"/>
                                        <p:tgtEl>
                                          <p:spTgt spid="93187">
                                            <p:txEl>
                                              <p:pRg st="6" end="6"/>
                                            </p:txEl>
                                          </p:spTgt>
                                        </p:tgtEl>
                                        <p:attrNameLst>
                                          <p:attrName>ppt_x</p:attrName>
                                        </p:attrNameLst>
                                      </p:cBhvr>
                                      <p:tavLst>
                                        <p:tav tm="0">
                                          <p:val>
                                            <p:strVal val="#ppt_x"/>
                                          </p:val>
                                        </p:tav>
                                        <p:tav tm="100000">
                                          <p:val>
                                            <p:strVal val="#ppt_x"/>
                                          </p:val>
                                        </p:tav>
                                      </p:tavLst>
                                    </p:anim>
                                    <p:anim calcmode="lin" valueType="num">
                                      <p:cBhvr>
                                        <p:cTn id="42" dur="1000" fill="hold"/>
                                        <p:tgtEl>
                                          <p:spTgt spid="93187">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6" grpId="0"/>
      <p:bldP spid="93187"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551ABC9B-06CE-413D-B3AA-15F20289854C}"/>
              </a:ext>
            </a:extLst>
          </p:cNvPr>
          <p:cNvSpPr>
            <a:spLocks noGrp="1" noChangeArrowheads="1"/>
          </p:cNvSpPr>
          <p:nvPr>
            <p:ph type="title"/>
          </p:nvPr>
        </p:nvSpPr>
        <p:spPr/>
        <p:txBody>
          <a:bodyPr/>
          <a:lstStyle/>
          <a:p>
            <a:r>
              <a:rPr lang="en-AU" altLang="en-US" sz="2100">
                <a:solidFill>
                  <a:srgbClr val="FF201B"/>
                </a:solidFill>
              </a:rPr>
              <a:t>Cultural Diversity</a:t>
            </a:r>
            <a:endParaRPr lang="en-US" altLang="en-US" sz="2100">
              <a:solidFill>
                <a:srgbClr val="FF201B"/>
              </a:solidFill>
            </a:endParaRPr>
          </a:p>
        </p:txBody>
      </p:sp>
      <p:sp>
        <p:nvSpPr>
          <p:cNvPr id="14339" name="Rectangle 3">
            <a:extLst>
              <a:ext uri="{FF2B5EF4-FFF2-40B4-BE49-F238E27FC236}">
                <a16:creationId xmlns:a16="http://schemas.microsoft.com/office/drawing/2014/main" id="{D9A5AA90-5469-4B69-B868-9A67B3426316}"/>
              </a:ext>
            </a:extLst>
          </p:cNvPr>
          <p:cNvSpPr>
            <a:spLocks noGrp="1" noChangeArrowheads="1"/>
          </p:cNvSpPr>
          <p:nvPr>
            <p:ph sz="quarter" idx="1"/>
          </p:nvPr>
        </p:nvSpPr>
        <p:spPr/>
        <p:txBody>
          <a:bodyPr/>
          <a:lstStyle/>
          <a:p>
            <a:r>
              <a:rPr lang="en-AU" altLang="en-US"/>
              <a:t>What do we know about the communication styles of different cultures?</a:t>
            </a:r>
          </a:p>
          <a:p>
            <a:endParaRPr lang="en-AU" altLang="en-US"/>
          </a:p>
          <a:p>
            <a:r>
              <a:rPr lang="en-AU" altLang="en-US"/>
              <a:t>Consider verbal and non verbal, including dress constraints, language difficulties, taboos.</a:t>
            </a:r>
            <a:endParaRPr lang="en-US" altLang="en-US"/>
          </a:p>
        </p:txBody>
      </p:sp>
      <p:sp>
        <p:nvSpPr>
          <p:cNvPr id="2" name="Slide Number Placeholder 1">
            <a:extLst>
              <a:ext uri="{FF2B5EF4-FFF2-40B4-BE49-F238E27FC236}">
                <a16:creationId xmlns:a16="http://schemas.microsoft.com/office/drawing/2014/main" id="{5E1EC434-AA29-43E2-8E26-85043047FBDE}"/>
              </a:ext>
            </a:extLst>
          </p:cNvPr>
          <p:cNvSpPr>
            <a:spLocks noGrp="1"/>
          </p:cNvSpPr>
          <p:nvPr>
            <p:ph type="sldNum" sz="quarter" idx="10"/>
          </p:nvPr>
        </p:nvSpPr>
        <p:spPr/>
        <p:txBody>
          <a:bodyPr/>
          <a:lstStyle/>
          <a:p>
            <a:pPr defTabSz="685800" fontAlgn="base">
              <a:spcBef>
                <a:spcPct val="0"/>
              </a:spcBef>
              <a:spcAft>
                <a:spcPct val="0"/>
              </a:spcAft>
            </a:pPr>
            <a:r>
              <a:rPr lang="en-US" altLang="en-US">
                <a:latin typeface="Arial" panose="020B0604020202020204" pitchFamily="34" charset="0"/>
                <a:cs typeface="Arial" panose="020B0604020202020204" pitchFamily="34" charset="0"/>
              </a:rPr>
              <a:t>1-</a:t>
            </a:r>
            <a:fld id="{1F60FD4C-2463-42CC-A036-9AC50A73E971}" type="slidenum">
              <a:rPr lang="en-US" altLang="en-US" smtClean="0">
                <a:latin typeface="Arial" panose="020B0604020202020204" pitchFamily="34" charset="0"/>
                <a:cs typeface="Arial" panose="020B0604020202020204" pitchFamily="34" charset="0"/>
              </a:rPr>
              <a:pPr defTabSz="685800" fontAlgn="base">
                <a:spcBef>
                  <a:spcPct val="0"/>
                </a:spcBef>
                <a:spcAft>
                  <a:spcPct val="0"/>
                </a:spcAft>
              </a:pPr>
              <a:t>34</a:t>
            </a:fld>
            <a:endParaRPr lang="en-US" altLang="en-US">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4338"/>
                                        </p:tgtEl>
                                        <p:attrNameLst>
                                          <p:attrName>style.visibility</p:attrName>
                                        </p:attrNameLst>
                                      </p:cBhvr>
                                      <p:to>
                                        <p:strVal val="visible"/>
                                      </p:to>
                                    </p:set>
                                    <p:animEffect transition="in" filter="fade">
                                      <p:cBhvr>
                                        <p:cTn id="7" dur="1000"/>
                                        <p:tgtEl>
                                          <p:spTgt spid="14338"/>
                                        </p:tgtEl>
                                      </p:cBhvr>
                                    </p:animEffect>
                                    <p:anim calcmode="lin" valueType="num">
                                      <p:cBhvr>
                                        <p:cTn id="8" dur="1000" fill="hold"/>
                                        <p:tgtEl>
                                          <p:spTgt spid="14338"/>
                                        </p:tgtEl>
                                        <p:attrNameLst>
                                          <p:attrName>ppt_x</p:attrName>
                                        </p:attrNameLst>
                                      </p:cBhvr>
                                      <p:tavLst>
                                        <p:tav tm="0">
                                          <p:val>
                                            <p:strVal val="#ppt_x"/>
                                          </p:val>
                                        </p:tav>
                                        <p:tav tm="100000">
                                          <p:val>
                                            <p:strVal val="#ppt_x"/>
                                          </p:val>
                                        </p:tav>
                                      </p:tavLst>
                                    </p:anim>
                                    <p:anim calcmode="lin" valueType="num">
                                      <p:cBhvr>
                                        <p:cTn id="9" dur="1000" fill="hold"/>
                                        <p:tgtEl>
                                          <p:spTgt spid="14338"/>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4339">
                                            <p:txEl>
                                              <p:pRg st="0" end="0"/>
                                            </p:txEl>
                                          </p:spTgt>
                                        </p:tgtEl>
                                        <p:attrNameLst>
                                          <p:attrName>style.visibility</p:attrName>
                                        </p:attrNameLst>
                                      </p:cBhvr>
                                      <p:to>
                                        <p:strVal val="visible"/>
                                      </p:to>
                                    </p:set>
                                    <p:animEffect transition="in" filter="fade">
                                      <p:cBhvr>
                                        <p:cTn id="14" dur="1000"/>
                                        <p:tgtEl>
                                          <p:spTgt spid="14339">
                                            <p:txEl>
                                              <p:pRg st="0" end="0"/>
                                            </p:txEl>
                                          </p:spTgt>
                                        </p:tgtEl>
                                      </p:cBhvr>
                                    </p:animEffect>
                                    <p:anim calcmode="lin" valueType="num">
                                      <p:cBhvr>
                                        <p:cTn id="15" dur="1000" fill="hold"/>
                                        <p:tgtEl>
                                          <p:spTgt spid="14339">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4339">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14339">
                                            <p:txEl>
                                              <p:pRg st="2" end="2"/>
                                            </p:txEl>
                                          </p:spTgt>
                                        </p:tgtEl>
                                        <p:attrNameLst>
                                          <p:attrName>style.visibility</p:attrName>
                                        </p:attrNameLst>
                                      </p:cBhvr>
                                      <p:to>
                                        <p:strVal val="visible"/>
                                      </p:to>
                                    </p:set>
                                    <p:animEffect transition="in" filter="fade">
                                      <p:cBhvr>
                                        <p:cTn id="19" dur="1000"/>
                                        <p:tgtEl>
                                          <p:spTgt spid="14339">
                                            <p:txEl>
                                              <p:pRg st="2" end="2"/>
                                            </p:txEl>
                                          </p:spTgt>
                                        </p:tgtEl>
                                      </p:cBhvr>
                                    </p:animEffect>
                                    <p:anim calcmode="lin" valueType="num">
                                      <p:cBhvr>
                                        <p:cTn id="20" dur="1000" fill="hold"/>
                                        <p:tgtEl>
                                          <p:spTgt spid="14339">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14339">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p:bldP spid="14339"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23DF09BC-DFAA-4472-B4DB-041BCFEE6BAE}"/>
              </a:ext>
            </a:extLst>
          </p:cNvPr>
          <p:cNvSpPr>
            <a:spLocks noGrp="1" noChangeArrowheads="1"/>
          </p:cNvSpPr>
          <p:nvPr>
            <p:ph type="title"/>
          </p:nvPr>
        </p:nvSpPr>
        <p:spPr/>
        <p:txBody>
          <a:bodyPr>
            <a:normAutofit/>
          </a:bodyPr>
          <a:lstStyle/>
          <a:p>
            <a:r>
              <a:rPr lang="en-AU" altLang="en-US" sz="2800" dirty="0">
                <a:solidFill>
                  <a:srgbClr val="FF201B"/>
                </a:solidFill>
              </a:rPr>
              <a:t>Group Processes</a:t>
            </a:r>
            <a:endParaRPr lang="en-US" altLang="en-US" sz="2800" dirty="0">
              <a:solidFill>
                <a:srgbClr val="FF201B"/>
              </a:solidFill>
            </a:endParaRPr>
          </a:p>
        </p:txBody>
      </p:sp>
      <p:sp>
        <p:nvSpPr>
          <p:cNvPr id="34819" name="Rectangle 3">
            <a:extLst>
              <a:ext uri="{FF2B5EF4-FFF2-40B4-BE49-F238E27FC236}">
                <a16:creationId xmlns:a16="http://schemas.microsoft.com/office/drawing/2014/main" id="{FE601652-6001-4779-8297-A7B4E9F6FCAD}"/>
              </a:ext>
            </a:extLst>
          </p:cNvPr>
          <p:cNvSpPr>
            <a:spLocks noGrp="1" noChangeArrowheads="1"/>
          </p:cNvSpPr>
          <p:nvPr>
            <p:ph sz="quarter" idx="1"/>
          </p:nvPr>
        </p:nvSpPr>
        <p:spPr>
          <a:xfrm>
            <a:off x="721233" y="1347679"/>
            <a:ext cx="6858000" cy="4083844"/>
          </a:xfrm>
        </p:spPr>
        <p:txBody>
          <a:bodyPr>
            <a:normAutofit/>
          </a:bodyPr>
          <a:lstStyle/>
          <a:p>
            <a:pPr>
              <a:lnSpc>
                <a:spcPct val="90000"/>
              </a:lnSpc>
            </a:pPr>
            <a:r>
              <a:rPr lang="en-AU" altLang="en-US" sz="2000" dirty="0"/>
              <a:t>In groups there are obviously more people, so good communication skills are paramount.</a:t>
            </a:r>
          </a:p>
          <a:p>
            <a:pPr>
              <a:lnSpc>
                <a:spcPct val="90000"/>
              </a:lnSpc>
            </a:pPr>
            <a:r>
              <a:rPr lang="en-AU" altLang="en-US" sz="2000" u="sng" dirty="0"/>
              <a:t>Be mindful to practise</a:t>
            </a:r>
            <a:r>
              <a:rPr lang="en-AU" altLang="en-US" sz="2000" dirty="0"/>
              <a:t>:</a:t>
            </a:r>
          </a:p>
          <a:p>
            <a:pPr>
              <a:lnSpc>
                <a:spcPct val="90000"/>
              </a:lnSpc>
              <a:buFont typeface="Wingdings" panose="05000000000000000000" pitchFamily="2" charset="2"/>
              <a:buNone/>
            </a:pPr>
            <a:r>
              <a:rPr lang="en-AU" altLang="en-US" sz="2000" dirty="0"/>
              <a:t>	Observing non verbal cues</a:t>
            </a:r>
          </a:p>
          <a:p>
            <a:pPr>
              <a:lnSpc>
                <a:spcPct val="90000"/>
              </a:lnSpc>
              <a:buFont typeface="Wingdings" panose="05000000000000000000" pitchFamily="2" charset="2"/>
              <a:buNone/>
            </a:pPr>
            <a:r>
              <a:rPr lang="en-AU" altLang="en-US" sz="2000" dirty="0"/>
              <a:t>	Listening, responding, clarifying, paraphrasing and summarising</a:t>
            </a:r>
          </a:p>
          <a:p>
            <a:pPr>
              <a:lnSpc>
                <a:spcPct val="90000"/>
              </a:lnSpc>
              <a:buFont typeface="Wingdings" panose="05000000000000000000" pitchFamily="2" charset="2"/>
              <a:buNone/>
            </a:pPr>
            <a:r>
              <a:rPr lang="en-AU" altLang="en-US" sz="2000"/>
              <a:t>	Identifying </a:t>
            </a:r>
            <a:r>
              <a:rPr lang="en-AU" altLang="en-US" sz="2000" dirty="0"/>
              <a:t>barriers to communication</a:t>
            </a:r>
          </a:p>
        </p:txBody>
      </p:sp>
      <p:sp>
        <p:nvSpPr>
          <p:cNvPr id="2" name="Slide Number Placeholder 1">
            <a:extLst>
              <a:ext uri="{FF2B5EF4-FFF2-40B4-BE49-F238E27FC236}">
                <a16:creationId xmlns:a16="http://schemas.microsoft.com/office/drawing/2014/main" id="{7638801F-830F-42AE-AF01-4B5E7BA5BFA1}"/>
              </a:ext>
            </a:extLst>
          </p:cNvPr>
          <p:cNvSpPr>
            <a:spLocks noGrp="1"/>
          </p:cNvSpPr>
          <p:nvPr>
            <p:ph type="sldNum" sz="quarter" idx="10"/>
          </p:nvPr>
        </p:nvSpPr>
        <p:spPr/>
        <p:txBody>
          <a:bodyPr/>
          <a:lstStyle/>
          <a:p>
            <a:pPr defTabSz="685800" fontAlgn="base">
              <a:spcBef>
                <a:spcPct val="0"/>
              </a:spcBef>
              <a:spcAft>
                <a:spcPct val="0"/>
              </a:spcAft>
            </a:pPr>
            <a:r>
              <a:rPr lang="en-US" altLang="en-US">
                <a:latin typeface="Arial" panose="020B0604020202020204" pitchFamily="34" charset="0"/>
                <a:cs typeface="Arial" panose="020B0604020202020204" pitchFamily="34" charset="0"/>
              </a:rPr>
              <a:t>1-</a:t>
            </a:r>
            <a:fld id="{1F60FD4C-2463-42CC-A036-9AC50A73E971}" type="slidenum">
              <a:rPr lang="en-US" altLang="en-US" smtClean="0">
                <a:latin typeface="Arial" panose="020B0604020202020204" pitchFamily="34" charset="0"/>
                <a:cs typeface="Arial" panose="020B0604020202020204" pitchFamily="34" charset="0"/>
              </a:rPr>
              <a:pPr defTabSz="685800" fontAlgn="base">
                <a:spcBef>
                  <a:spcPct val="0"/>
                </a:spcBef>
                <a:spcAft>
                  <a:spcPct val="0"/>
                </a:spcAft>
              </a:pPr>
              <a:t>35</a:t>
            </a:fld>
            <a:endParaRPr lang="en-US" altLang="en-US">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4818"/>
                                        </p:tgtEl>
                                        <p:attrNameLst>
                                          <p:attrName>style.visibility</p:attrName>
                                        </p:attrNameLst>
                                      </p:cBhvr>
                                      <p:to>
                                        <p:strVal val="visible"/>
                                      </p:to>
                                    </p:set>
                                    <p:animEffect transition="in" filter="fade">
                                      <p:cBhvr>
                                        <p:cTn id="7" dur="1000"/>
                                        <p:tgtEl>
                                          <p:spTgt spid="34818"/>
                                        </p:tgtEl>
                                      </p:cBhvr>
                                    </p:animEffect>
                                    <p:anim calcmode="lin" valueType="num">
                                      <p:cBhvr>
                                        <p:cTn id="8" dur="1000" fill="hold"/>
                                        <p:tgtEl>
                                          <p:spTgt spid="34818"/>
                                        </p:tgtEl>
                                        <p:attrNameLst>
                                          <p:attrName>ppt_x</p:attrName>
                                        </p:attrNameLst>
                                      </p:cBhvr>
                                      <p:tavLst>
                                        <p:tav tm="0">
                                          <p:val>
                                            <p:strVal val="#ppt_x"/>
                                          </p:val>
                                        </p:tav>
                                        <p:tav tm="100000">
                                          <p:val>
                                            <p:strVal val="#ppt_x"/>
                                          </p:val>
                                        </p:tav>
                                      </p:tavLst>
                                    </p:anim>
                                    <p:anim calcmode="lin" valueType="num">
                                      <p:cBhvr>
                                        <p:cTn id="9" dur="1000" fill="hold"/>
                                        <p:tgtEl>
                                          <p:spTgt spid="34818"/>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4819">
                                            <p:txEl>
                                              <p:pRg st="0" end="0"/>
                                            </p:txEl>
                                          </p:spTgt>
                                        </p:tgtEl>
                                        <p:attrNameLst>
                                          <p:attrName>style.visibility</p:attrName>
                                        </p:attrNameLst>
                                      </p:cBhvr>
                                      <p:to>
                                        <p:strVal val="visible"/>
                                      </p:to>
                                    </p:set>
                                    <p:animEffect transition="in" filter="fade">
                                      <p:cBhvr>
                                        <p:cTn id="14" dur="1000"/>
                                        <p:tgtEl>
                                          <p:spTgt spid="34819">
                                            <p:txEl>
                                              <p:pRg st="0" end="0"/>
                                            </p:txEl>
                                          </p:spTgt>
                                        </p:tgtEl>
                                      </p:cBhvr>
                                    </p:animEffect>
                                    <p:anim calcmode="lin" valueType="num">
                                      <p:cBhvr>
                                        <p:cTn id="15" dur="1000" fill="hold"/>
                                        <p:tgtEl>
                                          <p:spTgt spid="34819">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481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4819">
                                            <p:txEl>
                                              <p:pRg st="1" end="1"/>
                                            </p:txEl>
                                          </p:spTgt>
                                        </p:tgtEl>
                                        <p:attrNameLst>
                                          <p:attrName>style.visibility</p:attrName>
                                        </p:attrNameLst>
                                      </p:cBhvr>
                                      <p:to>
                                        <p:strVal val="visible"/>
                                      </p:to>
                                    </p:set>
                                    <p:animEffect transition="in" filter="fade">
                                      <p:cBhvr>
                                        <p:cTn id="21" dur="1000"/>
                                        <p:tgtEl>
                                          <p:spTgt spid="34819">
                                            <p:txEl>
                                              <p:pRg st="1" end="1"/>
                                            </p:txEl>
                                          </p:spTgt>
                                        </p:tgtEl>
                                      </p:cBhvr>
                                    </p:animEffect>
                                    <p:anim calcmode="lin" valueType="num">
                                      <p:cBhvr>
                                        <p:cTn id="22" dur="1000" fill="hold"/>
                                        <p:tgtEl>
                                          <p:spTgt spid="34819">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4819">
                                            <p:txEl>
                                              <p:pRg st="1" end="1"/>
                                            </p:txEl>
                                          </p:spTgt>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34819">
                                            <p:txEl>
                                              <p:pRg st="2" end="2"/>
                                            </p:txEl>
                                          </p:spTgt>
                                        </p:tgtEl>
                                        <p:attrNameLst>
                                          <p:attrName>style.visibility</p:attrName>
                                        </p:attrNameLst>
                                      </p:cBhvr>
                                      <p:to>
                                        <p:strVal val="visible"/>
                                      </p:to>
                                    </p:set>
                                    <p:animEffect transition="in" filter="fade">
                                      <p:cBhvr>
                                        <p:cTn id="26" dur="1000"/>
                                        <p:tgtEl>
                                          <p:spTgt spid="34819">
                                            <p:txEl>
                                              <p:pRg st="2" end="2"/>
                                            </p:txEl>
                                          </p:spTgt>
                                        </p:tgtEl>
                                      </p:cBhvr>
                                    </p:animEffect>
                                    <p:anim calcmode="lin" valueType="num">
                                      <p:cBhvr>
                                        <p:cTn id="27" dur="1000" fill="hold"/>
                                        <p:tgtEl>
                                          <p:spTgt spid="34819">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4819">
                                            <p:txEl>
                                              <p:pRg st="2" end="2"/>
                                            </p:tx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34819">
                                            <p:txEl>
                                              <p:pRg st="3" end="3"/>
                                            </p:txEl>
                                          </p:spTgt>
                                        </p:tgtEl>
                                        <p:attrNameLst>
                                          <p:attrName>style.visibility</p:attrName>
                                        </p:attrNameLst>
                                      </p:cBhvr>
                                      <p:to>
                                        <p:strVal val="visible"/>
                                      </p:to>
                                    </p:set>
                                    <p:animEffect transition="in" filter="fade">
                                      <p:cBhvr>
                                        <p:cTn id="31" dur="1000"/>
                                        <p:tgtEl>
                                          <p:spTgt spid="34819">
                                            <p:txEl>
                                              <p:pRg st="3" end="3"/>
                                            </p:txEl>
                                          </p:spTgt>
                                        </p:tgtEl>
                                      </p:cBhvr>
                                    </p:animEffect>
                                    <p:anim calcmode="lin" valueType="num">
                                      <p:cBhvr>
                                        <p:cTn id="32" dur="1000" fill="hold"/>
                                        <p:tgtEl>
                                          <p:spTgt spid="34819">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34819">
                                            <p:txEl>
                                              <p:pRg st="3" end="3"/>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34819">
                                            <p:txEl>
                                              <p:pRg st="4" end="4"/>
                                            </p:txEl>
                                          </p:spTgt>
                                        </p:tgtEl>
                                        <p:attrNameLst>
                                          <p:attrName>style.visibility</p:attrName>
                                        </p:attrNameLst>
                                      </p:cBhvr>
                                      <p:to>
                                        <p:strVal val="visible"/>
                                      </p:to>
                                    </p:set>
                                    <p:animEffect transition="in" filter="fade">
                                      <p:cBhvr>
                                        <p:cTn id="36" dur="1000"/>
                                        <p:tgtEl>
                                          <p:spTgt spid="34819">
                                            <p:txEl>
                                              <p:pRg st="4" end="4"/>
                                            </p:txEl>
                                          </p:spTgt>
                                        </p:tgtEl>
                                      </p:cBhvr>
                                    </p:animEffect>
                                    <p:anim calcmode="lin" valueType="num">
                                      <p:cBhvr>
                                        <p:cTn id="37" dur="1000" fill="hold"/>
                                        <p:tgtEl>
                                          <p:spTgt spid="34819">
                                            <p:txEl>
                                              <p:pRg st="4" end="4"/>
                                            </p:txEl>
                                          </p:spTgt>
                                        </p:tgtEl>
                                        <p:attrNameLst>
                                          <p:attrName>ppt_x</p:attrName>
                                        </p:attrNameLst>
                                      </p:cBhvr>
                                      <p:tavLst>
                                        <p:tav tm="0">
                                          <p:val>
                                            <p:strVal val="#ppt_x"/>
                                          </p:val>
                                        </p:tav>
                                        <p:tav tm="100000">
                                          <p:val>
                                            <p:strVal val="#ppt_x"/>
                                          </p:val>
                                        </p:tav>
                                      </p:tavLst>
                                    </p:anim>
                                    <p:anim calcmode="lin" valueType="num">
                                      <p:cBhvr>
                                        <p:cTn id="38" dur="1000" fill="hold"/>
                                        <p:tgtEl>
                                          <p:spTgt spid="34819">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p:bldP spid="34819"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BF1D1BC0-22DF-4518-8860-6B3CA96C3D74}"/>
              </a:ext>
            </a:extLst>
          </p:cNvPr>
          <p:cNvSpPr>
            <a:spLocks noGrp="1" noChangeArrowheads="1"/>
          </p:cNvSpPr>
          <p:nvPr>
            <p:ph type="title"/>
          </p:nvPr>
        </p:nvSpPr>
        <p:spPr>
          <a:xfrm>
            <a:off x="1143000" y="-112998"/>
            <a:ext cx="6858000" cy="857250"/>
          </a:xfrm>
        </p:spPr>
        <p:txBody>
          <a:bodyPr/>
          <a:lstStyle/>
          <a:p>
            <a:r>
              <a:rPr lang="en-AU" altLang="en-US" sz="2100" dirty="0">
                <a:solidFill>
                  <a:srgbClr val="FF201B"/>
                </a:solidFill>
              </a:rPr>
              <a:t>Constraints on Communication</a:t>
            </a:r>
            <a:endParaRPr lang="en-US" altLang="en-US" sz="2100" dirty="0">
              <a:solidFill>
                <a:srgbClr val="FF201B"/>
              </a:solidFill>
            </a:endParaRPr>
          </a:p>
        </p:txBody>
      </p:sp>
      <p:sp>
        <p:nvSpPr>
          <p:cNvPr id="23555" name="Rectangle 3">
            <a:extLst>
              <a:ext uri="{FF2B5EF4-FFF2-40B4-BE49-F238E27FC236}">
                <a16:creationId xmlns:a16="http://schemas.microsoft.com/office/drawing/2014/main" id="{D65D73BD-CDDB-46B8-8AA8-4FA1CCBC35A0}"/>
              </a:ext>
            </a:extLst>
          </p:cNvPr>
          <p:cNvSpPr>
            <a:spLocks noGrp="1" noChangeArrowheads="1"/>
          </p:cNvSpPr>
          <p:nvPr>
            <p:ph sz="quarter" idx="1"/>
          </p:nvPr>
        </p:nvSpPr>
        <p:spPr>
          <a:xfrm>
            <a:off x="640080" y="1508521"/>
            <a:ext cx="8503920" cy="3429000"/>
          </a:xfrm>
        </p:spPr>
        <p:txBody>
          <a:bodyPr/>
          <a:lstStyle/>
          <a:p>
            <a:r>
              <a:rPr lang="en-AU" altLang="en-US" dirty="0"/>
              <a:t>Legal Obligations</a:t>
            </a:r>
          </a:p>
          <a:p>
            <a:r>
              <a:rPr lang="en-AU" altLang="en-US" dirty="0"/>
              <a:t>Anti Discrimination</a:t>
            </a:r>
          </a:p>
          <a:p>
            <a:r>
              <a:rPr lang="en-AU" altLang="en-US" dirty="0"/>
              <a:t>Privacy Laws</a:t>
            </a:r>
          </a:p>
          <a:p>
            <a:r>
              <a:rPr lang="en-AU" altLang="en-US" dirty="0"/>
              <a:t>Code of Conduct of Organisation</a:t>
            </a:r>
          </a:p>
          <a:p>
            <a:r>
              <a:rPr lang="en-AU" altLang="en-US" dirty="0"/>
              <a:t>Confidentiality and Gossip</a:t>
            </a:r>
          </a:p>
          <a:p>
            <a:r>
              <a:rPr lang="en-AU" altLang="en-US" dirty="0"/>
              <a:t>Seeking Advice</a:t>
            </a:r>
            <a:endParaRPr lang="en-US" altLang="en-US" dirty="0"/>
          </a:p>
        </p:txBody>
      </p:sp>
      <p:sp>
        <p:nvSpPr>
          <p:cNvPr id="2" name="Slide Number Placeholder 1">
            <a:extLst>
              <a:ext uri="{FF2B5EF4-FFF2-40B4-BE49-F238E27FC236}">
                <a16:creationId xmlns:a16="http://schemas.microsoft.com/office/drawing/2014/main" id="{345B2119-CB25-47FE-8103-C590AACB678B}"/>
              </a:ext>
            </a:extLst>
          </p:cNvPr>
          <p:cNvSpPr>
            <a:spLocks noGrp="1"/>
          </p:cNvSpPr>
          <p:nvPr>
            <p:ph type="sldNum" sz="quarter" idx="10"/>
          </p:nvPr>
        </p:nvSpPr>
        <p:spPr/>
        <p:txBody>
          <a:bodyPr/>
          <a:lstStyle/>
          <a:p>
            <a:pPr defTabSz="685800" fontAlgn="base">
              <a:spcBef>
                <a:spcPct val="0"/>
              </a:spcBef>
              <a:spcAft>
                <a:spcPct val="0"/>
              </a:spcAft>
            </a:pPr>
            <a:r>
              <a:rPr lang="en-US" altLang="en-US">
                <a:latin typeface="Arial" panose="020B0604020202020204" pitchFamily="34" charset="0"/>
                <a:cs typeface="Arial" panose="020B0604020202020204" pitchFamily="34" charset="0"/>
              </a:rPr>
              <a:t>1-</a:t>
            </a:r>
            <a:fld id="{1F60FD4C-2463-42CC-A036-9AC50A73E971}" type="slidenum">
              <a:rPr lang="en-US" altLang="en-US" smtClean="0">
                <a:latin typeface="Arial" panose="020B0604020202020204" pitchFamily="34" charset="0"/>
                <a:cs typeface="Arial" panose="020B0604020202020204" pitchFamily="34" charset="0"/>
              </a:rPr>
              <a:pPr defTabSz="685800" fontAlgn="base">
                <a:spcBef>
                  <a:spcPct val="0"/>
                </a:spcBef>
                <a:spcAft>
                  <a:spcPct val="0"/>
                </a:spcAft>
              </a:pPr>
              <a:t>36</a:t>
            </a:fld>
            <a:endParaRPr lang="en-US" altLang="en-US">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3554"/>
                                        </p:tgtEl>
                                        <p:attrNameLst>
                                          <p:attrName>style.visibility</p:attrName>
                                        </p:attrNameLst>
                                      </p:cBhvr>
                                      <p:to>
                                        <p:strVal val="visible"/>
                                      </p:to>
                                    </p:set>
                                    <p:animEffect transition="in" filter="fade">
                                      <p:cBhvr>
                                        <p:cTn id="7" dur="1000"/>
                                        <p:tgtEl>
                                          <p:spTgt spid="23554"/>
                                        </p:tgtEl>
                                      </p:cBhvr>
                                    </p:animEffect>
                                    <p:anim calcmode="lin" valueType="num">
                                      <p:cBhvr>
                                        <p:cTn id="8" dur="1000" fill="hold"/>
                                        <p:tgtEl>
                                          <p:spTgt spid="23554"/>
                                        </p:tgtEl>
                                        <p:attrNameLst>
                                          <p:attrName>ppt_x</p:attrName>
                                        </p:attrNameLst>
                                      </p:cBhvr>
                                      <p:tavLst>
                                        <p:tav tm="0">
                                          <p:val>
                                            <p:strVal val="#ppt_x"/>
                                          </p:val>
                                        </p:tav>
                                        <p:tav tm="100000">
                                          <p:val>
                                            <p:strVal val="#ppt_x"/>
                                          </p:val>
                                        </p:tav>
                                      </p:tavLst>
                                    </p:anim>
                                    <p:anim calcmode="lin" valueType="num">
                                      <p:cBhvr>
                                        <p:cTn id="9" dur="1000" fill="hold"/>
                                        <p:tgtEl>
                                          <p:spTgt spid="23554"/>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3555">
                                            <p:txEl>
                                              <p:pRg st="0" end="0"/>
                                            </p:txEl>
                                          </p:spTgt>
                                        </p:tgtEl>
                                        <p:attrNameLst>
                                          <p:attrName>style.visibility</p:attrName>
                                        </p:attrNameLst>
                                      </p:cBhvr>
                                      <p:to>
                                        <p:strVal val="visible"/>
                                      </p:to>
                                    </p:set>
                                    <p:animEffect transition="in" filter="fade">
                                      <p:cBhvr>
                                        <p:cTn id="14" dur="1000"/>
                                        <p:tgtEl>
                                          <p:spTgt spid="23555">
                                            <p:txEl>
                                              <p:pRg st="0" end="0"/>
                                            </p:txEl>
                                          </p:spTgt>
                                        </p:tgtEl>
                                      </p:cBhvr>
                                    </p:animEffect>
                                    <p:anim calcmode="lin" valueType="num">
                                      <p:cBhvr>
                                        <p:cTn id="15" dur="1000" fill="hold"/>
                                        <p:tgtEl>
                                          <p:spTgt spid="2355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3555">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23555">
                                            <p:txEl>
                                              <p:pRg st="1" end="1"/>
                                            </p:txEl>
                                          </p:spTgt>
                                        </p:tgtEl>
                                        <p:attrNameLst>
                                          <p:attrName>style.visibility</p:attrName>
                                        </p:attrNameLst>
                                      </p:cBhvr>
                                      <p:to>
                                        <p:strVal val="visible"/>
                                      </p:to>
                                    </p:set>
                                    <p:animEffect transition="in" filter="fade">
                                      <p:cBhvr>
                                        <p:cTn id="19" dur="1000"/>
                                        <p:tgtEl>
                                          <p:spTgt spid="23555">
                                            <p:txEl>
                                              <p:pRg st="1" end="1"/>
                                            </p:txEl>
                                          </p:spTgt>
                                        </p:tgtEl>
                                      </p:cBhvr>
                                    </p:animEffect>
                                    <p:anim calcmode="lin" valueType="num">
                                      <p:cBhvr>
                                        <p:cTn id="20" dur="1000" fill="hold"/>
                                        <p:tgtEl>
                                          <p:spTgt spid="23555">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23555">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23555">
                                            <p:txEl>
                                              <p:pRg st="2" end="2"/>
                                            </p:txEl>
                                          </p:spTgt>
                                        </p:tgtEl>
                                        <p:attrNameLst>
                                          <p:attrName>style.visibility</p:attrName>
                                        </p:attrNameLst>
                                      </p:cBhvr>
                                      <p:to>
                                        <p:strVal val="visible"/>
                                      </p:to>
                                    </p:set>
                                    <p:animEffect transition="in" filter="fade">
                                      <p:cBhvr>
                                        <p:cTn id="24" dur="1000"/>
                                        <p:tgtEl>
                                          <p:spTgt spid="23555">
                                            <p:txEl>
                                              <p:pRg st="2" end="2"/>
                                            </p:txEl>
                                          </p:spTgt>
                                        </p:tgtEl>
                                      </p:cBhvr>
                                    </p:animEffect>
                                    <p:anim calcmode="lin" valueType="num">
                                      <p:cBhvr>
                                        <p:cTn id="25" dur="1000" fill="hold"/>
                                        <p:tgtEl>
                                          <p:spTgt spid="23555">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23555">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23555">
                                            <p:txEl>
                                              <p:pRg st="3" end="3"/>
                                            </p:txEl>
                                          </p:spTgt>
                                        </p:tgtEl>
                                        <p:attrNameLst>
                                          <p:attrName>style.visibility</p:attrName>
                                        </p:attrNameLst>
                                      </p:cBhvr>
                                      <p:to>
                                        <p:strVal val="visible"/>
                                      </p:to>
                                    </p:set>
                                    <p:animEffect transition="in" filter="fade">
                                      <p:cBhvr>
                                        <p:cTn id="29" dur="1000"/>
                                        <p:tgtEl>
                                          <p:spTgt spid="23555">
                                            <p:txEl>
                                              <p:pRg st="3" end="3"/>
                                            </p:txEl>
                                          </p:spTgt>
                                        </p:tgtEl>
                                      </p:cBhvr>
                                    </p:animEffect>
                                    <p:anim calcmode="lin" valueType="num">
                                      <p:cBhvr>
                                        <p:cTn id="30" dur="1000" fill="hold"/>
                                        <p:tgtEl>
                                          <p:spTgt spid="23555">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23555">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23555">
                                            <p:txEl>
                                              <p:pRg st="4" end="4"/>
                                            </p:txEl>
                                          </p:spTgt>
                                        </p:tgtEl>
                                        <p:attrNameLst>
                                          <p:attrName>style.visibility</p:attrName>
                                        </p:attrNameLst>
                                      </p:cBhvr>
                                      <p:to>
                                        <p:strVal val="visible"/>
                                      </p:to>
                                    </p:set>
                                    <p:animEffect transition="in" filter="fade">
                                      <p:cBhvr>
                                        <p:cTn id="34" dur="1000"/>
                                        <p:tgtEl>
                                          <p:spTgt spid="23555">
                                            <p:txEl>
                                              <p:pRg st="4" end="4"/>
                                            </p:txEl>
                                          </p:spTgt>
                                        </p:tgtEl>
                                      </p:cBhvr>
                                    </p:animEffect>
                                    <p:anim calcmode="lin" valueType="num">
                                      <p:cBhvr>
                                        <p:cTn id="35" dur="1000" fill="hold"/>
                                        <p:tgtEl>
                                          <p:spTgt spid="23555">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23555">
                                            <p:txEl>
                                              <p:pRg st="4" end="4"/>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23555">
                                            <p:txEl>
                                              <p:pRg st="5" end="5"/>
                                            </p:txEl>
                                          </p:spTgt>
                                        </p:tgtEl>
                                        <p:attrNameLst>
                                          <p:attrName>style.visibility</p:attrName>
                                        </p:attrNameLst>
                                      </p:cBhvr>
                                      <p:to>
                                        <p:strVal val="visible"/>
                                      </p:to>
                                    </p:set>
                                    <p:animEffect transition="in" filter="fade">
                                      <p:cBhvr>
                                        <p:cTn id="39" dur="1000"/>
                                        <p:tgtEl>
                                          <p:spTgt spid="23555">
                                            <p:txEl>
                                              <p:pRg st="5" end="5"/>
                                            </p:txEl>
                                          </p:spTgt>
                                        </p:tgtEl>
                                      </p:cBhvr>
                                    </p:animEffect>
                                    <p:anim calcmode="lin" valueType="num">
                                      <p:cBhvr>
                                        <p:cTn id="40" dur="1000" fill="hold"/>
                                        <p:tgtEl>
                                          <p:spTgt spid="23555">
                                            <p:txEl>
                                              <p:pRg st="5" end="5"/>
                                            </p:txEl>
                                          </p:spTgt>
                                        </p:tgtEl>
                                        <p:attrNameLst>
                                          <p:attrName>ppt_x</p:attrName>
                                        </p:attrNameLst>
                                      </p:cBhvr>
                                      <p:tavLst>
                                        <p:tav tm="0">
                                          <p:val>
                                            <p:strVal val="#ppt_x"/>
                                          </p:val>
                                        </p:tav>
                                        <p:tav tm="100000">
                                          <p:val>
                                            <p:strVal val="#ppt_x"/>
                                          </p:val>
                                        </p:tav>
                                      </p:tavLst>
                                    </p:anim>
                                    <p:anim calcmode="lin" valueType="num">
                                      <p:cBhvr>
                                        <p:cTn id="41" dur="1000" fill="hold"/>
                                        <p:tgtEl>
                                          <p:spTgt spid="2355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p:bldP spid="23555"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0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5118" y="578644"/>
            <a:ext cx="6371511" cy="36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5118" y="492919"/>
            <a:ext cx="6232208" cy="36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7" name="Rectangle 5"/>
          <p:cNvSpPr>
            <a:spLocks noGrp="1" noChangeArrowheads="1"/>
          </p:cNvSpPr>
          <p:nvPr>
            <p:ph type="title"/>
          </p:nvPr>
        </p:nvSpPr>
        <p:spPr>
          <a:xfrm>
            <a:off x="1465118" y="214531"/>
            <a:ext cx="6969760" cy="857250"/>
          </a:xfrm>
        </p:spPr>
        <p:txBody>
          <a:bodyPr vert="horz" lIns="0" tIns="0" rIns="0" bIns="0" rtlCol="0" anchor="t">
            <a:normAutofit/>
          </a:bodyPr>
          <a:lstStyle/>
          <a:p>
            <a:pPr algn="l" eaLnBrk="1" hangingPunct="1">
              <a:lnSpc>
                <a:spcPct val="95000"/>
              </a:lnSpc>
              <a:defRPr/>
            </a:pPr>
            <a:r>
              <a:rPr lang="en-US" sz="2025" dirty="0">
                <a:solidFill>
                  <a:srgbClr val="FF0000"/>
                </a:solidFill>
              </a:rPr>
              <a:t>Agenda Part 2</a:t>
            </a:r>
          </a:p>
        </p:txBody>
      </p:sp>
      <p:sp>
        <p:nvSpPr>
          <p:cNvPr id="8198" name="Text Box 6"/>
          <p:cNvSpPr txBox="1">
            <a:spLocks noChangeArrowheads="1"/>
          </p:cNvSpPr>
          <p:nvPr/>
        </p:nvSpPr>
        <p:spPr bwMode="auto">
          <a:xfrm>
            <a:off x="1018322" y="1437894"/>
            <a:ext cx="7107356" cy="154612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lIns="0" tIns="0" rIns="0" bIns="0">
            <a:spAutoFit/>
          </a:bodyPr>
          <a:lstStyle>
            <a:lvl1pPr defTabSz="822325" eaLnBrk="0" hangingPunct="0">
              <a:defRPr sz="2400">
                <a:solidFill>
                  <a:schemeClr val="tx1"/>
                </a:solidFill>
                <a:latin typeface="Times New Roman" panose="02020603050405020304" pitchFamily="18" charset="0"/>
                <a:ea typeface="ＭＳ Ｐゴシック" panose="020B0600070205080204" pitchFamily="34" charset="-128"/>
              </a:defRPr>
            </a:lvl1pPr>
            <a:lvl2pPr marL="411163" indent="-307975" defTabSz="822325"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822325"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822325"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822325"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82232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82232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82232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82232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lnSpc>
                <a:spcPct val="95000"/>
              </a:lnSpc>
            </a:pPr>
            <a:r>
              <a:rPr lang="en-CA" altLang="en-US" sz="675" b="1" dirty="0">
                <a:solidFill>
                  <a:srgbClr val="000000"/>
                </a:solidFill>
                <a:latin typeface="Arial" panose="020B0604020202020204" pitchFamily="34" charset="0"/>
              </a:rPr>
              <a:t> </a:t>
            </a:r>
            <a:endParaRPr lang="en-US" altLang="en-US" sz="1620" dirty="0">
              <a:solidFill>
                <a:srgbClr val="000000"/>
              </a:solidFill>
              <a:latin typeface="Arial" panose="020B0604020202020204" pitchFamily="34" charset="0"/>
            </a:endParaRPr>
          </a:p>
          <a:p>
            <a:pPr eaLnBrk="1" hangingPunct="1">
              <a:lnSpc>
                <a:spcPct val="95000"/>
              </a:lnSpc>
            </a:pPr>
            <a:r>
              <a:rPr lang="en-US" altLang="en-US" sz="1620" dirty="0">
                <a:solidFill>
                  <a:srgbClr val="000000"/>
                </a:solidFill>
                <a:latin typeface="Arial" panose="020B0604020202020204" pitchFamily="34" charset="0"/>
              </a:rPr>
              <a:t>1,  Communicating the work</a:t>
            </a:r>
          </a:p>
          <a:p>
            <a:pPr eaLnBrk="1" hangingPunct="1">
              <a:lnSpc>
                <a:spcPct val="95000"/>
              </a:lnSpc>
            </a:pPr>
            <a:r>
              <a:rPr lang="en-US" altLang="en-US" sz="1620" dirty="0">
                <a:solidFill>
                  <a:srgbClr val="000000"/>
                </a:solidFill>
                <a:latin typeface="Arial" panose="020B0604020202020204" pitchFamily="34" charset="0"/>
              </a:rPr>
              <a:t>2.  Know Your Audience</a:t>
            </a:r>
          </a:p>
          <a:p>
            <a:pPr marL="342900" indent="-342900" eaLnBrk="1" hangingPunct="1">
              <a:lnSpc>
                <a:spcPct val="95000"/>
              </a:lnSpc>
              <a:buAutoNum type="arabicPeriod" startAt="3"/>
            </a:pPr>
            <a:r>
              <a:rPr lang="en-US" altLang="en-US" sz="1620" dirty="0">
                <a:solidFill>
                  <a:srgbClr val="000000"/>
                </a:solidFill>
                <a:latin typeface="Arial" panose="020B0604020202020204" pitchFamily="34" charset="0"/>
              </a:rPr>
              <a:t>Report Writing</a:t>
            </a:r>
          </a:p>
          <a:p>
            <a:pPr eaLnBrk="1" hangingPunct="1">
              <a:lnSpc>
                <a:spcPct val="95000"/>
              </a:lnSpc>
            </a:pPr>
            <a:r>
              <a:rPr lang="en-CA" sz="1800" dirty="0">
                <a:hlinkClick r:id="rId5"/>
              </a:rPr>
              <a:t>https://www.youtube.com/watch?v=48KPOF96gzo</a:t>
            </a:r>
            <a:endParaRPr lang="en-US" altLang="en-US" sz="1620" dirty="0">
              <a:solidFill>
                <a:srgbClr val="000000"/>
              </a:solidFill>
              <a:latin typeface="Arial" panose="020B0604020202020204" pitchFamily="34" charset="0"/>
            </a:endParaRPr>
          </a:p>
          <a:p>
            <a:pPr eaLnBrk="1" hangingPunct="1">
              <a:lnSpc>
                <a:spcPct val="95000"/>
              </a:lnSpc>
            </a:pPr>
            <a:endParaRPr lang="en-US" altLang="en-US" sz="1620" dirty="0">
              <a:solidFill>
                <a:srgbClr val="000000"/>
              </a:solidFill>
              <a:latin typeface="Arial" panose="020B0604020202020204" pitchFamily="34" charset="0"/>
            </a:endParaRPr>
          </a:p>
          <a:p>
            <a:pPr algn="ctr" eaLnBrk="1" hangingPunct="1">
              <a:lnSpc>
                <a:spcPct val="95000"/>
              </a:lnSpc>
            </a:pPr>
            <a:endParaRPr lang="en-US" altLang="en-US" sz="1620" b="1" dirty="0">
              <a:solidFill>
                <a:srgbClr val="000000"/>
              </a:solidFill>
              <a:latin typeface="Arial" panose="020B0604020202020204" pitchFamily="34" charset="0"/>
            </a:endParaRPr>
          </a:p>
        </p:txBody>
      </p:sp>
      <p:sp>
        <p:nvSpPr>
          <p:cNvPr id="2" name="Slide Number Placeholder 1">
            <a:extLst>
              <a:ext uri="{FF2B5EF4-FFF2-40B4-BE49-F238E27FC236}">
                <a16:creationId xmlns:a16="http://schemas.microsoft.com/office/drawing/2014/main" id="{3BC40ADD-E21E-427F-A815-258DF6799C43}"/>
              </a:ext>
            </a:extLst>
          </p:cNvPr>
          <p:cNvSpPr>
            <a:spLocks noGrp="1"/>
          </p:cNvSpPr>
          <p:nvPr>
            <p:ph type="sldNum" sz="quarter" idx="10"/>
          </p:nvPr>
        </p:nvSpPr>
        <p:spPr/>
        <p:txBody>
          <a:bodyPr/>
          <a:lstStyle/>
          <a:p>
            <a:pPr defTabSz="685800" fontAlgn="base">
              <a:spcBef>
                <a:spcPct val="0"/>
              </a:spcBef>
              <a:spcAft>
                <a:spcPct val="0"/>
              </a:spcAft>
            </a:pPr>
            <a:r>
              <a:rPr lang="en-US" altLang="en-US">
                <a:latin typeface="Arial" panose="020B0604020202020204" pitchFamily="34" charset="0"/>
                <a:cs typeface="Arial" panose="020B0604020202020204" pitchFamily="34" charset="0"/>
              </a:rPr>
              <a:t>1-</a:t>
            </a:r>
            <a:fld id="{1F60FD4C-2463-42CC-A036-9AC50A73E971}" type="slidenum">
              <a:rPr lang="en-US" altLang="en-US" smtClean="0">
                <a:latin typeface="Arial" panose="020B0604020202020204" pitchFamily="34" charset="0"/>
                <a:cs typeface="Arial" panose="020B0604020202020204" pitchFamily="34" charset="0"/>
              </a:rPr>
              <a:pPr defTabSz="685800" fontAlgn="base">
                <a:spcBef>
                  <a:spcPct val="0"/>
                </a:spcBef>
                <a:spcAft>
                  <a:spcPct val="0"/>
                </a:spcAft>
              </a:pPr>
              <a:t>37</a:t>
            </a:fld>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630708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2468254"/>
            <a:ext cx="2560320" cy="2057400"/>
          </a:xfrm>
          <a:prstGeom prst="rect">
            <a:avLst/>
          </a:prstGeom>
          <a:solidFill>
            <a:schemeClr val="bg1">
              <a:lumMod val="65000"/>
              <a:alpha val="85000"/>
            </a:schemeClr>
          </a:solidFill>
          <a:ln>
            <a:noFill/>
          </a:ln>
          <a:effectLst>
            <a:outerShdw blurRad="88900" dist="177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r>
              <a:rPr lang="en-US" dirty="0">
                <a:solidFill>
                  <a:prstClr val="white"/>
                </a:solidFill>
                <a:latin typeface="Segoe UI Light" panose="020B0502040204020203" pitchFamily="34" charset="0"/>
              </a:rPr>
              <a:t>High Level </a:t>
            </a:r>
          </a:p>
          <a:p>
            <a:pPr algn="ctr" defTabSz="342900"/>
            <a:r>
              <a:rPr lang="en-US" dirty="0">
                <a:solidFill>
                  <a:prstClr val="white"/>
                </a:solidFill>
                <a:latin typeface="Segoe UI Light" panose="020B0502040204020203" pitchFamily="34" charset="0"/>
              </a:rPr>
              <a:t>Strategic</a:t>
            </a:r>
          </a:p>
          <a:p>
            <a:pPr algn="ctr" defTabSz="342900"/>
            <a:r>
              <a:rPr lang="en-US" dirty="0">
                <a:solidFill>
                  <a:prstClr val="white"/>
                </a:solidFill>
                <a:latin typeface="Segoe UI Light" panose="020B0502040204020203" pitchFamily="34" charset="0"/>
              </a:rPr>
              <a:t>KISS</a:t>
            </a:r>
          </a:p>
        </p:txBody>
      </p:sp>
      <p:sp>
        <p:nvSpPr>
          <p:cNvPr id="6" name="Rectangle 5"/>
          <p:cNvSpPr/>
          <p:nvPr/>
        </p:nvSpPr>
        <p:spPr>
          <a:xfrm>
            <a:off x="312761" y="1504950"/>
            <a:ext cx="2560320" cy="914400"/>
          </a:xfrm>
          <a:prstGeom prst="rect">
            <a:avLst/>
          </a:prstGeom>
          <a:solidFill>
            <a:srgbClr val="0070C0">
              <a:alpha val="75000"/>
            </a:srgbClr>
          </a:solidFill>
          <a:ln>
            <a:noFill/>
          </a:ln>
          <a:effectLst>
            <a:outerShdw blurRad="88900" dist="177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r>
              <a:rPr lang="en-US" sz="2000" dirty="0">
                <a:solidFill>
                  <a:prstClr val="white"/>
                </a:solidFill>
                <a:latin typeface="Segoe UI Light" panose="020B0502040204020203" pitchFamily="34" charset="0"/>
              </a:rPr>
              <a:t>Executive  C-Suite</a:t>
            </a:r>
          </a:p>
        </p:txBody>
      </p:sp>
      <p:sp>
        <p:nvSpPr>
          <p:cNvPr id="7" name="Rectangle 6"/>
          <p:cNvSpPr/>
          <p:nvPr/>
        </p:nvSpPr>
        <p:spPr>
          <a:xfrm>
            <a:off x="3208361" y="2468254"/>
            <a:ext cx="2560320" cy="2057400"/>
          </a:xfrm>
          <a:prstGeom prst="rect">
            <a:avLst/>
          </a:prstGeom>
          <a:solidFill>
            <a:schemeClr val="bg1">
              <a:lumMod val="65000"/>
              <a:alpha val="85000"/>
            </a:schemeClr>
          </a:solidFill>
          <a:ln>
            <a:noFill/>
          </a:ln>
          <a:effectLst>
            <a:outerShdw blurRad="88900" dist="177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r>
              <a:rPr lang="en-US" dirty="0">
                <a:solidFill>
                  <a:prstClr val="white"/>
                </a:solidFill>
                <a:latin typeface="Segoe UI Light" panose="020B0502040204020203" pitchFamily="34" charset="0"/>
              </a:rPr>
              <a:t>Mid Level</a:t>
            </a:r>
          </a:p>
          <a:p>
            <a:pPr algn="ctr" defTabSz="342900"/>
            <a:r>
              <a:rPr lang="en-US" dirty="0">
                <a:solidFill>
                  <a:prstClr val="white"/>
                </a:solidFill>
                <a:latin typeface="Segoe UI Light" panose="020B0502040204020203" pitchFamily="34" charset="0"/>
              </a:rPr>
              <a:t>Fairly Complex</a:t>
            </a:r>
          </a:p>
          <a:p>
            <a:pPr algn="ctr" defTabSz="342900"/>
            <a:r>
              <a:rPr lang="en-US">
                <a:solidFill>
                  <a:prstClr val="white"/>
                </a:solidFill>
                <a:latin typeface="Segoe UI Light" panose="020B0502040204020203" pitchFamily="34" charset="0"/>
              </a:rPr>
              <a:t>Tacticall</a:t>
            </a:r>
            <a:endParaRPr lang="en-US" dirty="0">
              <a:solidFill>
                <a:prstClr val="white"/>
              </a:solidFill>
              <a:latin typeface="Segoe UI Light" panose="020B0502040204020203" pitchFamily="34" charset="0"/>
            </a:endParaRPr>
          </a:p>
        </p:txBody>
      </p:sp>
      <p:sp>
        <p:nvSpPr>
          <p:cNvPr id="8" name="Rectangle 7"/>
          <p:cNvSpPr/>
          <p:nvPr/>
        </p:nvSpPr>
        <p:spPr>
          <a:xfrm>
            <a:off x="3208361" y="1504950"/>
            <a:ext cx="2560320" cy="914400"/>
          </a:xfrm>
          <a:prstGeom prst="rect">
            <a:avLst/>
          </a:prstGeom>
          <a:solidFill>
            <a:srgbClr val="0070C0">
              <a:alpha val="75000"/>
            </a:srgbClr>
          </a:solidFill>
          <a:ln>
            <a:noFill/>
          </a:ln>
          <a:effectLst>
            <a:outerShdw blurRad="88900" dist="177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r>
              <a:rPr lang="en-US" sz="2000" dirty="0">
                <a:solidFill>
                  <a:prstClr val="white"/>
                </a:solidFill>
                <a:latin typeface="Segoe UI Light" panose="020B0502040204020203" pitchFamily="34" charset="0"/>
              </a:rPr>
              <a:t>Management</a:t>
            </a:r>
          </a:p>
        </p:txBody>
      </p:sp>
      <p:sp>
        <p:nvSpPr>
          <p:cNvPr id="9" name="Rectangle 8"/>
          <p:cNvSpPr/>
          <p:nvPr/>
        </p:nvSpPr>
        <p:spPr>
          <a:xfrm>
            <a:off x="5982950" y="2468254"/>
            <a:ext cx="2560320" cy="2057400"/>
          </a:xfrm>
          <a:prstGeom prst="rect">
            <a:avLst/>
          </a:prstGeom>
          <a:solidFill>
            <a:schemeClr val="bg1">
              <a:lumMod val="65000"/>
              <a:alpha val="85000"/>
            </a:schemeClr>
          </a:solidFill>
          <a:ln>
            <a:noFill/>
          </a:ln>
          <a:effectLst>
            <a:outerShdw blurRad="88900" dist="177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r>
              <a:rPr lang="en-US" dirty="0">
                <a:solidFill>
                  <a:prstClr val="white"/>
                </a:solidFill>
                <a:latin typeface="Segoe UI Light" panose="020B0502040204020203" pitchFamily="34" charset="0"/>
              </a:rPr>
              <a:t>Detail Oriented</a:t>
            </a:r>
          </a:p>
          <a:p>
            <a:pPr algn="ctr" defTabSz="342900"/>
            <a:r>
              <a:rPr lang="en-US" dirty="0">
                <a:solidFill>
                  <a:prstClr val="white"/>
                </a:solidFill>
                <a:latin typeface="Segoe UI Light" panose="020B0502040204020203" pitchFamily="34" charset="0"/>
              </a:rPr>
              <a:t>Day to Day</a:t>
            </a:r>
          </a:p>
          <a:p>
            <a:pPr algn="ctr" defTabSz="342900"/>
            <a:r>
              <a:rPr lang="en-US" dirty="0">
                <a:solidFill>
                  <a:prstClr val="white"/>
                </a:solidFill>
                <a:latin typeface="Segoe UI Light" panose="020B0502040204020203" pitchFamily="34" charset="0"/>
              </a:rPr>
              <a:t>“Process Feeding”</a:t>
            </a:r>
          </a:p>
          <a:p>
            <a:pPr algn="ctr" defTabSz="342900"/>
            <a:endParaRPr lang="en-US" dirty="0">
              <a:solidFill>
                <a:prstClr val="white"/>
              </a:solidFill>
              <a:latin typeface="Segoe UI Light" panose="020B0502040204020203" pitchFamily="34" charset="0"/>
            </a:endParaRPr>
          </a:p>
        </p:txBody>
      </p:sp>
      <p:sp>
        <p:nvSpPr>
          <p:cNvPr id="10" name="Rectangle 9"/>
          <p:cNvSpPr/>
          <p:nvPr/>
        </p:nvSpPr>
        <p:spPr>
          <a:xfrm>
            <a:off x="5978401" y="1504950"/>
            <a:ext cx="2560320" cy="914400"/>
          </a:xfrm>
          <a:prstGeom prst="rect">
            <a:avLst/>
          </a:prstGeom>
          <a:solidFill>
            <a:srgbClr val="0070C0">
              <a:alpha val="75000"/>
            </a:srgbClr>
          </a:solidFill>
          <a:ln>
            <a:noFill/>
          </a:ln>
          <a:effectLst>
            <a:outerShdw blurRad="88900" dist="177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r>
              <a:rPr lang="en-US" sz="2000" dirty="0">
                <a:solidFill>
                  <a:prstClr val="white"/>
                </a:solidFill>
                <a:latin typeface="Segoe UI Light" panose="020B0502040204020203" pitchFamily="34" charset="0"/>
              </a:rPr>
              <a:t>Operations</a:t>
            </a:r>
          </a:p>
        </p:txBody>
      </p:sp>
      <p:sp>
        <p:nvSpPr>
          <p:cNvPr id="4" name="TextBox 3"/>
          <p:cNvSpPr txBox="1"/>
          <p:nvPr/>
        </p:nvSpPr>
        <p:spPr>
          <a:xfrm>
            <a:off x="-308451" y="-19050"/>
            <a:ext cx="9593944" cy="646331"/>
          </a:xfrm>
          <a:prstGeom prst="rect">
            <a:avLst/>
          </a:prstGeom>
          <a:noFill/>
        </p:spPr>
        <p:txBody>
          <a:bodyPr wrap="square" rtlCol="0">
            <a:spAutoFit/>
          </a:bodyPr>
          <a:lstStyle/>
          <a:p>
            <a:pPr algn="ctr" defTabSz="342900"/>
            <a:r>
              <a:rPr lang="en-US" sz="3600" dirty="0">
                <a:solidFill>
                  <a:srgbClr val="FF0000"/>
                </a:solidFill>
                <a:latin typeface="Segoe UI" panose="020B0502040204020203" pitchFamily="34" charset="0"/>
                <a:ea typeface="Segoe UI" panose="020B0502040204020203" pitchFamily="34" charset="0"/>
                <a:cs typeface="Segoe UI" panose="020B0502040204020203" pitchFamily="34" charset="0"/>
              </a:rPr>
              <a:t>Know Your Audience</a:t>
            </a:r>
          </a:p>
        </p:txBody>
      </p:sp>
      <p:sp>
        <p:nvSpPr>
          <p:cNvPr id="3" name="Right Brace 2"/>
          <p:cNvSpPr/>
          <p:nvPr/>
        </p:nvSpPr>
        <p:spPr>
          <a:xfrm rot="16200000" flipV="1">
            <a:off x="2734847" y="-1504586"/>
            <a:ext cx="628649" cy="5689895"/>
          </a:xfrm>
          <a:prstGeom prst="rightBrace">
            <a:avLst>
              <a:gd name="adj1" fmla="val 0"/>
              <a:gd name="adj2" fmla="val 50000"/>
            </a:avLst>
          </a:prstGeom>
          <a:noFill/>
          <a:ln w="76200">
            <a:solidFill>
              <a:srgbClr val="00B050"/>
            </a:solidFill>
          </a:ln>
          <a:effectLst>
            <a:outerShdw blurRad="50800" dist="635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342900"/>
            <a:endParaRPr lang="en-US" sz="1350" dirty="0">
              <a:solidFill>
                <a:prstClr val="black"/>
              </a:solidFill>
              <a:latin typeface="Trebuchet MS" panose="020B0603020202020204"/>
            </a:endParaRPr>
          </a:p>
        </p:txBody>
      </p:sp>
      <p:sp>
        <p:nvSpPr>
          <p:cNvPr id="11" name="Right Brace 10"/>
          <p:cNvSpPr/>
          <p:nvPr/>
        </p:nvSpPr>
        <p:spPr>
          <a:xfrm rot="16200000" flipV="1">
            <a:off x="6984852" y="-44599"/>
            <a:ext cx="628652" cy="2775245"/>
          </a:xfrm>
          <a:prstGeom prst="rightBrace">
            <a:avLst>
              <a:gd name="adj1" fmla="val 0"/>
              <a:gd name="adj2" fmla="val 50000"/>
            </a:avLst>
          </a:prstGeom>
          <a:noFill/>
          <a:ln w="76200">
            <a:solidFill>
              <a:srgbClr val="FF0000"/>
            </a:solidFill>
          </a:ln>
          <a:effectLst>
            <a:outerShdw blurRad="50800" dist="635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342900"/>
            <a:endParaRPr lang="en-US" sz="1350">
              <a:ln>
                <a:solidFill>
                  <a:srgbClr val="FF0000"/>
                </a:solidFill>
              </a:ln>
              <a:solidFill>
                <a:prstClr val="black"/>
              </a:solidFill>
              <a:latin typeface="Trebuchet MS" panose="020B0603020202020204"/>
            </a:endParaRPr>
          </a:p>
        </p:txBody>
      </p:sp>
      <p:sp>
        <p:nvSpPr>
          <p:cNvPr id="12" name="TextBox 11"/>
          <p:cNvSpPr txBox="1"/>
          <p:nvPr/>
        </p:nvSpPr>
        <p:spPr>
          <a:xfrm>
            <a:off x="2269979" y="587269"/>
            <a:ext cx="1543050" cy="300082"/>
          </a:xfrm>
          <a:prstGeom prst="rect">
            <a:avLst/>
          </a:prstGeom>
          <a:noFill/>
        </p:spPr>
        <p:txBody>
          <a:bodyPr wrap="square" rtlCol="0">
            <a:spAutoFit/>
          </a:bodyPr>
          <a:lstStyle/>
          <a:p>
            <a:pPr algn="ctr" defTabSz="342900"/>
            <a:r>
              <a:rPr lang="en-US" sz="1350" dirty="0">
                <a:solidFill>
                  <a:prstClr val="black"/>
                </a:solidFill>
                <a:latin typeface="Trebuchet MS" panose="020B0603020202020204"/>
              </a:rPr>
              <a:t>Long Term</a:t>
            </a:r>
          </a:p>
        </p:txBody>
      </p:sp>
      <p:sp>
        <p:nvSpPr>
          <p:cNvPr id="13" name="TextBox 12"/>
          <p:cNvSpPr txBox="1"/>
          <p:nvPr/>
        </p:nvSpPr>
        <p:spPr>
          <a:xfrm>
            <a:off x="6527653" y="583576"/>
            <a:ext cx="1543050" cy="300082"/>
          </a:xfrm>
          <a:prstGeom prst="rect">
            <a:avLst/>
          </a:prstGeom>
          <a:noFill/>
        </p:spPr>
        <p:txBody>
          <a:bodyPr wrap="square" rtlCol="0">
            <a:spAutoFit/>
          </a:bodyPr>
          <a:lstStyle/>
          <a:p>
            <a:pPr algn="ctr" defTabSz="342900"/>
            <a:r>
              <a:rPr lang="en-US" sz="1350" dirty="0">
                <a:solidFill>
                  <a:prstClr val="black"/>
                </a:solidFill>
                <a:latin typeface="Trebuchet MS" panose="020B0603020202020204"/>
              </a:rPr>
              <a:t>Short Term</a:t>
            </a:r>
          </a:p>
        </p:txBody>
      </p:sp>
    </p:spTree>
    <p:extLst>
      <p:ext uri="{BB962C8B-B14F-4D97-AF65-F5344CB8AC3E}">
        <p14:creationId xmlns:p14="http://schemas.microsoft.com/office/powerpoint/2010/main" val="365574845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fade">
                                      <p:cBhvr>
                                        <p:cTn id="36" dur="500"/>
                                        <p:tgtEl>
                                          <p:spTgt spid="3"/>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500"/>
                                        <p:tgtEl>
                                          <p:spTgt spid="1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500"/>
                                        <p:tgtEl>
                                          <p:spTgt spid="13"/>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fade">
                                      <p:cBhvr>
                                        <p:cTn id="4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4" grpId="0"/>
      <p:bldP spid="3" grpId="0" animBg="1"/>
      <p:bldP spid="11" grpId="0" animBg="1"/>
      <p:bldP spid="12" grpId="0"/>
      <p:bldP spid="1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8E3B9-3558-4EAD-8968-197E3C853263}"/>
              </a:ext>
            </a:extLst>
          </p:cNvPr>
          <p:cNvSpPr>
            <a:spLocks noGrp="1"/>
          </p:cNvSpPr>
          <p:nvPr>
            <p:ph type="title"/>
          </p:nvPr>
        </p:nvSpPr>
        <p:spPr>
          <a:xfrm>
            <a:off x="608485" y="177737"/>
            <a:ext cx="6447501" cy="607671"/>
          </a:xfrm>
        </p:spPr>
        <p:txBody>
          <a:bodyPr/>
          <a:lstStyle/>
          <a:p>
            <a:r>
              <a:rPr lang="en-CA" dirty="0"/>
              <a:t>Know Your Audience</a:t>
            </a:r>
          </a:p>
        </p:txBody>
      </p:sp>
      <p:sp>
        <p:nvSpPr>
          <p:cNvPr id="3" name="Content Placeholder 2">
            <a:extLst>
              <a:ext uri="{FF2B5EF4-FFF2-40B4-BE49-F238E27FC236}">
                <a16:creationId xmlns:a16="http://schemas.microsoft.com/office/drawing/2014/main" id="{1420E510-7E21-43D4-B7DD-E1ED2271D73F}"/>
              </a:ext>
            </a:extLst>
          </p:cNvPr>
          <p:cNvSpPr>
            <a:spLocks noGrp="1"/>
          </p:cNvSpPr>
          <p:nvPr>
            <p:ph idx="1"/>
          </p:nvPr>
        </p:nvSpPr>
        <p:spPr>
          <a:xfrm>
            <a:off x="411182" y="1254682"/>
            <a:ext cx="6447501" cy="2910580"/>
          </a:xfrm>
        </p:spPr>
        <p:txBody>
          <a:bodyPr>
            <a:normAutofit/>
          </a:bodyPr>
          <a:lstStyle/>
          <a:p>
            <a:r>
              <a:rPr lang="en-CA" sz="1800" dirty="0"/>
              <a:t>C-Suite</a:t>
            </a:r>
          </a:p>
          <a:p>
            <a:pPr lvl="1"/>
            <a:r>
              <a:rPr lang="en-CA" sz="1650" dirty="0"/>
              <a:t>Time pressed, multiple tasks</a:t>
            </a:r>
          </a:p>
          <a:p>
            <a:pPr lvl="1"/>
            <a:r>
              <a:rPr lang="en-CA" sz="1650" dirty="0"/>
              <a:t>Short attention span- not by choice</a:t>
            </a:r>
          </a:p>
          <a:p>
            <a:pPr lvl="1"/>
            <a:r>
              <a:rPr lang="en-CA" sz="1650" dirty="0"/>
              <a:t>“Cut to the chase” – what they need to know</a:t>
            </a:r>
          </a:p>
          <a:p>
            <a:pPr lvl="1"/>
            <a:r>
              <a:rPr lang="en-CA" sz="1650" dirty="0"/>
              <a:t>No extraneous detail</a:t>
            </a:r>
          </a:p>
          <a:p>
            <a:pPr lvl="1"/>
            <a:endParaRPr lang="en-CA" sz="1650" dirty="0"/>
          </a:p>
        </p:txBody>
      </p:sp>
      <p:sp>
        <p:nvSpPr>
          <p:cNvPr id="5" name="Slide Number Placeholder 4">
            <a:extLst>
              <a:ext uri="{FF2B5EF4-FFF2-40B4-BE49-F238E27FC236}">
                <a16:creationId xmlns:a16="http://schemas.microsoft.com/office/drawing/2014/main" id="{706DC852-E512-43EE-8232-D27D5EFB8FF2}"/>
              </a:ext>
            </a:extLst>
          </p:cNvPr>
          <p:cNvSpPr>
            <a:spLocks noGrp="1"/>
          </p:cNvSpPr>
          <p:nvPr>
            <p:ph type="sldNum" sz="quarter" idx="10"/>
          </p:nvPr>
        </p:nvSpPr>
        <p:spPr/>
        <p:txBody>
          <a:bodyPr/>
          <a:lstStyle/>
          <a:p>
            <a:pPr defTabSz="685800" fontAlgn="base">
              <a:spcBef>
                <a:spcPct val="0"/>
              </a:spcBef>
              <a:spcAft>
                <a:spcPct val="0"/>
              </a:spcAft>
            </a:pPr>
            <a:r>
              <a:rPr lang="en-US" altLang="en-US">
                <a:latin typeface="Arial" panose="020B0604020202020204" pitchFamily="34" charset="0"/>
                <a:cs typeface="Arial" panose="020B0604020202020204" pitchFamily="34" charset="0"/>
              </a:rPr>
              <a:t>1-</a:t>
            </a:r>
            <a:fld id="{1F60FD4C-2463-42CC-A036-9AC50A73E971}" type="slidenum">
              <a:rPr lang="en-US" altLang="en-US" smtClean="0">
                <a:latin typeface="Arial" panose="020B0604020202020204" pitchFamily="34" charset="0"/>
                <a:cs typeface="Arial" panose="020B0604020202020204" pitchFamily="34" charset="0"/>
              </a:rPr>
              <a:pPr defTabSz="685800" fontAlgn="base">
                <a:spcBef>
                  <a:spcPct val="0"/>
                </a:spcBef>
                <a:spcAft>
                  <a:spcPct val="0"/>
                </a:spcAft>
              </a:pPr>
              <a:t>39</a:t>
            </a:fld>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8770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E6B1B-C2B5-402E-9889-4AC255582789}"/>
              </a:ext>
            </a:extLst>
          </p:cNvPr>
          <p:cNvSpPr>
            <a:spLocks noGrp="1"/>
          </p:cNvSpPr>
          <p:nvPr>
            <p:ph type="title"/>
          </p:nvPr>
        </p:nvSpPr>
        <p:spPr>
          <a:xfrm>
            <a:off x="1609544" y="109204"/>
            <a:ext cx="5797296" cy="891540"/>
          </a:xfrm>
        </p:spPr>
        <p:txBody>
          <a:bodyPr/>
          <a:lstStyle/>
          <a:p>
            <a:r>
              <a:rPr lang="en-CA" dirty="0"/>
              <a:t>Intros</a:t>
            </a:r>
          </a:p>
        </p:txBody>
      </p:sp>
      <p:sp>
        <p:nvSpPr>
          <p:cNvPr id="3" name="Content Placeholder 2">
            <a:extLst>
              <a:ext uri="{FF2B5EF4-FFF2-40B4-BE49-F238E27FC236}">
                <a16:creationId xmlns:a16="http://schemas.microsoft.com/office/drawing/2014/main" id="{5D2D4A77-2F6C-4D84-BB22-50E66935E30A}"/>
              </a:ext>
            </a:extLst>
          </p:cNvPr>
          <p:cNvSpPr>
            <a:spLocks noGrp="1"/>
          </p:cNvSpPr>
          <p:nvPr>
            <p:ph idx="1"/>
          </p:nvPr>
        </p:nvSpPr>
        <p:spPr>
          <a:xfrm>
            <a:off x="508001" y="1207310"/>
            <a:ext cx="6447501" cy="2910580"/>
          </a:xfrm>
        </p:spPr>
        <p:txBody>
          <a:bodyPr/>
          <a:lstStyle/>
          <a:p>
            <a:r>
              <a:rPr lang="en-CA" dirty="0"/>
              <a:t>Thomas Francescutti</a:t>
            </a:r>
          </a:p>
        </p:txBody>
      </p:sp>
      <p:sp>
        <p:nvSpPr>
          <p:cNvPr id="4" name="Rectangle 3"/>
          <p:cNvSpPr/>
          <p:nvPr/>
        </p:nvSpPr>
        <p:spPr>
          <a:xfrm>
            <a:off x="5774503" y="4002118"/>
            <a:ext cx="1927131" cy="300082"/>
          </a:xfrm>
          <a:prstGeom prst="rect">
            <a:avLst/>
          </a:prstGeom>
        </p:spPr>
        <p:txBody>
          <a:bodyPr wrap="none">
            <a:spAutoFit/>
          </a:bodyPr>
          <a:lstStyle/>
          <a:p>
            <a:r>
              <a:rPr lang="en-CA" sz="1350" dirty="0">
                <a:hlinkClick r:id="rId2"/>
              </a:rPr>
              <a:t>francest@mcmaster.ca</a:t>
            </a:r>
            <a:endParaRPr lang="en-CA" sz="1350" dirty="0"/>
          </a:p>
        </p:txBody>
      </p:sp>
      <p:sp>
        <p:nvSpPr>
          <p:cNvPr id="5" name="Content Placeholder 2">
            <a:extLst>
              <a:ext uri="{FF2B5EF4-FFF2-40B4-BE49-F238E27FC236}">
                <a16:creationId xmlns:a16="http://schemas.microsoft.com/office/drawing/2014/main" id="{4D23AFBF-DDFA-424A-A91D-B162DD95FBB7}"/>
              </a:ext>
            </a:extLst>
          </p:cNvPr>
          <p:cNvSpPr txBox="1">
            <a:spLocks/>
          </p:cNvSpPr>
          <p:nvPr/>
        </p:nvSpPr>
        <p:spPr>
          <a:xfrm>
            <a:off x="508001" y="1620442"/>
            <a:ext cx="6447501" cy="2910580"/>
          </a:xfrm>
          <a:prstGeom prst="rect">
            <a:avLst/>
          </a:prstGeom>
        </p:spPr>
        <p:txBody>
          <a:bodyPr vert="horz" lIns="68580" tIns="34290" rIns="68580" bIns="3429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r>
              <a:rPr lang="en-US" sz="1200" dirty="0" err="1"/>
              <a:t>Honours</a:t>
            </a:r>
            <a:r>
              <a:rPr lang="en-US" sz="1200" dirty="0"/>
              <a:t> Bachelor of Business </a:t>
            </a:r>
            <a:r>
              <a:rPr lang="en-US" sz="1200" dirty="0" err="1"/>
              <a:t>Administration,Brock</a:t>
            </a:r>
            <a:r>
              <a:rPr lang="en-US" sz="1200" dirty="0"/>
              <a:t> University </a:t>
            </a:r>
          </a:p>
          <a:p>
            <a:pPr lvl="1"/>
            <a:r>
              <a:rPr lang="en-CA" sz="1200" dirty="0"/>
              <a:t>Master of Business Administration WIP, McMaster </a:t>
            </a:r>
            <a:r>
              <a:rPr lang="en-US" sz="1200" dirty="0"/>
              <a:t>University</a:t>
            </a:r>
            <a:endParaRPr lang="en-CA" sz="1200" dirty="0"/>
          </a:p>
          <a:p>
            <a:pPr lvl="1"/>
            <a:endParaRPr lang="en-CA" sz="1200" dirty="0"/>
          </a:p>
        </p:txBody>
      </p:sp>
      <p:sp>
        <p:nvSpPr>
          <p:cNvPr id="6" name="Content Placeholder 2"/>
          <p:cNvSpPr txBox="1">
            <a:spLocks/>
          </p:cNvSpPr>
          <p:nvPr/>
        </p:nvSpPr>
        <p:spPr>
          <a:xfrm>
            <a:off x="904361" y="2161197"/>
            <a:ext cx="2333253" cy="2587960"/>
          </a:xfrm>
          <a:prstGeom prst="rect">
            <a:avLst/>
          </a:prstGeom>
          <a:solidFill>
            <a:srgbClr val="00B0F0"/>
          </a:solidFill>
        </p:spPr>
        <p:txBody>
          <a:bodyPr vert="horz" lIns="68580" tIns="34290" rIns="68580" bIns="3429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CA" sz="1350" b="1" dirty="0"/>
              <a:t>Professional</a:t>
            </a:r>
            <a:endParaRPr lang="en-CA" sz="900" b="1" dirty="0"/>
          </a:p>
          <a:p>
            <a:pPr marL="0" indent="0">
              <a:buNone/>
            </a:pPr>
            <a:r>
              <a:rPr lang="en-CA" sz="900" b="1" u="sng" dirty="0"/>
              <a:t>PepsiCo – Current </a:t>
            </a:r>
          </a:p>
          <a:p>
            <a:pPr marL="0" indent="0">
              <a:buNone/>
            </a:pPr>
            <a:r>
              <a:rPr lang="en-CA" sz="900" dirty="0"/>
              <a:t>Supply Chain Finance</a:t>
            </a:r>
          </a:p>
          <a:p>
            <a:pPr marL="0" indent="0">
              <a:buNone/>
            </a:pPr>
            <a:r>
              <a:rPr lang="en-CA" sz="900" dirty="0"/>
              <a:t>Sales Finance</a:t>
            </a:r>
          </a:p>
          <a:p>
            <a:pPr marL="0" indent="0">
              <a:buNone/>
            </a:pPr>
            <a:endParaRPr lang="en-US" sz="450" b="1" u="sng" dirty="0"/>
          </a:p>
          <a:p>
            <a:pPr marL="0" indent="0">
              <a:buNone/>
            </a:pPr>
            <a:r>
              <a:rPr lang="en-US" sz="900" b="1" u="sng" dirty="0"/>
              <a:t>MONDELĒZ INTERNATIONAL (FORMERLY KRAFT FOODS)</a:t>
            </a:r>
          </a:p>
          <a:p>
            <a:pPr marL="0" indent="0">
              <a:buNone/>
            </a:pPr>
            <a:r>
              <a:rPr lang="en-CA" sz="900" dirty="0"/>
              <a:t>Sales Finance</a:t>
            </a:r>
          </a:p>
          <a:p>
            <a:pPr marL="0" indent="0">
              <a:buNone/>
            </a:pPr>
            <a:r>
              <a:rPr lang="en-CA" sz="900" dirty="0"/>
              <a:t>Integrated Supply Chain</a:t>
            </a:r>
          </a:p>
          <a:p>
            <a:pPr marL="0" indent="0">
              <a:buNone/>
            </a:pPr>
            <a:r>
              <a:rPr lang="en-CA" sz="900" dirty="0"/>
              <a:t>Corporate Finance</a:t>
            </a:r>
          </a:p>
          <a:p>
            <a:pPr marL="0" indent="0">
              <a:buNone/>
            </a:pPr>
            <a:endParaRPr lang="en-CA" sz="900" dirty="0"/>
          </a:p>
        </p:txBody>
      </p:sp>
      <p:sp>
        <p:nvSpPr>
          <p:cNvPr id="7" name="Content Placeholder 2"/>
          <p:cNvSpPr txBox="1">
            <a:spLocks/>
          </p:cNvSpPr>
          <p:nvPr/>
        </p:nvSpPr>
        <p:spPr>
          <a:xfrm>
            <a:off x="3570306" y="2161197"/>
            <a:ext cx="2003387" cy="2587960"/>
          </a:xfrm>
          <a:prstGeom prst="rect">
            <a:avLst/>
          </a:prstGeom>
          <a:solidFill>
            <a:srgbClr val="00B0F0"/>
          </a:solidFill>
        </p:spPr>
        <p:txBody>
          <a:bodyPr vert="horz" lIns="68580" tIns="34290" rIns="68580" bIns="3429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CA" sz="1350" b="1" dirty="0"/>
              <a:t>Teaching</a:t>
            </a:r>
            <a:endParaRPr lang="en-CA" sz="900" b="1" dirty="0"/>
          </a:p>
          <a:p>
            <a:pPr marL="0" indent="0">
              <a:buNone/>
            </a:pPr>
            <a:r>
              <a:rPr lang="en-US" sz="900" b="1" u="sng" dirty="0"/>
              <a:t>Mohawk – Current </a:t>
            </a:r>
          </a:p>
          <a:p>
            <a:pPr marL="0" indent="0">
              <a:buNone/>
            </a:pPr>
            <a:r>
              <a:rPr lang="en-US" sz="900" dirty="0"/>
              <a:t>Part-time Professor</a:t>
            </a:r>
          </a:p>
          <a:p>
            <a:pPr marL="0" indent="0">
              <a:buNone/>
            </a:pPr>
            <a:endParaRPr lang="en-CA" sz="900" b="1" u="sng" dirty="0"/>
          </a:p>
          <a:p>
            <a:pPr marL="0" indent="0">
              <a:buNone/>
            </a:pPr>
            <a:endParaRPr lang="en-US" sz="450" b="1" u="sng" dirty="0"/>
          </a:p>
          <a:p>
            <a:pPr marL="0" indent="0">
              <a:buNone/>
            </a:pPr>
            <a:r>
              <a:rPr lang="en-US" sz="900" b="1" u="sng" dirty="0"/>
              <a:t>McMaster</a:t>
            </a:r>
          </a:p>
          <a:p>
            <a:pPr marL="0" indent="0">
              <a:buNone/>
            </a:pPr>
            <a:r>
              <a:rPr lang="en-CA" sz="900" dirty="0"/>
              <a:t>Curriculum Consultant</a:t>
            </a:r>
          </a:p>
          <a:p>
            <a:pPr marL="0" indent="0">
              <a:buNone/>
            </a:pPr>
            <a:r>
              <a:rPr lang="en-US" sz="900" dirty="0"/>
              <a:t>Big Data Analytics Lecturer &amp; Course Developer – Current </a:t>
            </a:r>
          </a:p>
          <a:p>
            <a:pPr marL="0" indent="0">
              <a:buNone/>
            </a:pPr>
            <a:endParaRPr lang="en-CA" sz="900"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3575" y="2067307"/>
            <a:ext cx="2333253" cy="1847798"/>
          </a:xfrm>
          <a:prstGeom prst="rect">
            <a:avLst/>
          </a:prstGeom>
        </p:spPr>
      </p:pic>
      <p:sp>
        <p:nvSpPr>
          <p:cNvPr id="9" name="Slide Number Placeholder 8">
            <a:extLst>
              <a:ext uri="{FF2B5EF4-FFF2-40B4-BE49-F238E27FC236}">
                <a16:creationId xmlns:a16="http://schemas.microsoft.com/office/drawing/2014/main" id="{FE459812-5698-4072-9A43-F23C01EA2026}"/>
              </a:ext>
            </a:extLst>
          </p:cNvPr>
          <p:cNvSpPr>
            <a:spLocks noGrp="1"/>
          </p:cNvSpPr>
          <p:nvPr>
            <p:ph type="sldNum" sz="quarter" idx="10"/>
          </p:nvPr>
        </p:nvSpPr>
        <p:spPr/>
        <p:txBody>
          <a:bodyPr/>
          <a:lstStyle/>
          <a:p>
            <a:pPr defTabSz="685800" fontAlgn="base">
              <a:spcBef>
                <a:spcPct val="0"/>
              </a:spcBef>
              <a:spcAft>
                <a:spcPct val="0"/>
              </a:spcAft>
            </a:pPr>
            <a:r>
              <a:rPr lang="en-US" altLang="en-US">
                <a:latin typeface="Arial" panose="020B0604020202020204" pitchFamily="34" charset="0"/>
                <a:cs typeface="Arial" panose="020B0604020202020204" pitchFamily="34" charset="0"/>
              </a:rPr>
              <a:t>1-</a:t>
            </a:r>
            <a:fld id="{1F60FD4C-2463-42CC-A036-9AC50A73E971}" type="slidenum">
              <a:rPr lang="en-US" altLang="en-US" smtClean="0">
                <a:latin typeface="Arial" panose="020B0604020202020204" pitchFamily="34" charset="0"/>
                <a:cs typeface="Arial" panose="020B0604020202020204" pitchFamily="34" charset="0"/>
              </a:rPr>
              <a:pPr defTabSz="685800" fontAlgn="base">
                <a:spcBef>
                  <a:spcPct val="0"/>
                </a:spcBef>
                <a:spcAft>
                  <a:spcPct val="0"/>
                </a:spcAft>
              </a:pPr>
              <a:t>4</a:t>
            </a:fld>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109406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8E3B9-3558-4EAD-8968-197E3C853263}"/>
              </a:ext>
            </a:extLst>
          </p:cNvPr>
          <p:cNvSpPr>
            <a:spLocks noGrp="1"/>
          </p:cNvSpPr>
          <p:nvPr>
            <p:ph type="title"/>
          </p:nvPr>
        </p:nvSpPr>
        <p:spPr>
          <a:xfrm>
            <a:off x="508001" y="457200"/>
            <a:ext cx="6447501" cy="607671"/>
          </a:xfrm>
        </p:spPr>
        <p:txBody>
          <a:bodyPr/>
          <a:lstStyle/>
          <a:p>
            <a:r>
              <a:rPr lang="en-CA" dirty="0"/>
              <a:t>Know Your Audience</a:t>
            </a:r>
          </a:p>
        </p:txBody>
      </p:sp>
      <p:sp>
        <p:nvSpPr>
          <p:cNvPr id="3" name="Content Placeholder 2">
            <a:extLst>
              <a:ext uri="{FF2B5EF4-FFF2-40B4-BE49-F238E27FC236}">
                <a16:creationId xmlns:a16="http://schemas.microsoft.com/office/drawing/2014/main" id="{1420E510-7E21-43D4-B7DD-E1ED2271D73F}"/>
              </a:ext>
            </a:extLst>
          </p:cNvPr>
          <p:cNvSpPr>
            <a:spLocks noGrp="1"/>
          </p:cNvSpPr>
          <p:nvPr>
            <p:ph idx="1"/>
          </p:nvPr>
        </p:nvSpPr>
        <p:spPr>
          <a:xfrm>
            <a:off x="411182" y="1254682"/>
            <a:ext cx="6447501" cy="2910580"/>
          </a:xfrm>
        </p:spPr>
        <p:txBody>
          <a:bodyPr>
            <a:normAutofit/>
          </a:bodyPr>
          <a:lstStyle/>
          <a:p>
            <a:r>
              <a:rPr lang="en-CA" sz="1800" dirty="0"/>
              <a:t>Managers</a:t>
            </a:r>
          </a:p>
          <a:p>
            <a:pPr lvl="1"/>
            <a:r>
              <a:rPr lang="en-CA" sz="1650" dirty="0"/>
              <a:t>Process monitoring – ensure efficient procedures</a:t>
            </a:r>
          </a:p>
          <a:p>
            <a:pPr lvl="1"/>
            <a:r>
              <a:rPr lang="en-CA" sz="1650" dirty="0"/>
              <a:t>Co-ordination and control</a:t>
            </a:r>
          </a:p>
          <a:p>
            <a:pPr lvl="1"/>
            <a:r>
              <a:rPr lang="en-CA" sz="1650" dirty="0"/>
              <a:t>Short to mid time frame (Quarters, Weeks, etc.)</a:t>
            </a:r>
          </a:p>
          <a:p>
            <a:pPr lvl="1"/>
            <a:r>
              <a:rPr lang="en-CA" sz="1650" dirty="0"/>
              <a:t>Tactical</a:t>
            </a:r>
          </a:p>
          <a:p>
            <a:pPr marL="342900" lvl="1" indent="0">
              <a:buNone/>
            </a:pPr>
            <a:endParaRPr lang="en-CA" sz="1650" dirty="0"/>
          </a:p>
          <a:p>
            <a:pPr lvl="1"/>
            <a:endParaRPr lang="en-CA" sz="1650" dirty="0"/>
          </a:p>
          <a:p>
            <a:pPr lvl="1"/>
            <a:endParaRPr lang="en-CA" sz="1650" dirty="0"/>
          </a:p>
          <a:p>
            <a:pPr lvl="1"/>
            <a:endParaRPr lang="en-CA" sz="1650" dirty="0"/>
          </a:p>
        </p:txBody>
      </p:sp>
      <p:sp>
        <p:nvSpPr>
          <p:cNvPr id="5" name="Slide Number Placeholder 4">
            <a:extLst>
              <a:ext uri="{FF2B5EF4-FFF2-40B4-BE49-F238E27FC236}">
                <a16:creationId xmlns:a16="http://schemas.microsoft.com/office/drawing/2014/main" id="{178BB5B7-A33D-4AF2-BE1D-AB0B6988FA32}"/>
              </a:ext>
            </a:extLst>
          </p:cNvPr>
          <p:cNvSpPr>
            <a:spLocks noGrp="1"/>
          </p:cNvSpPr>
          <p:nvPr>
            <p:ph type="sldNum" sz="quarter" idx="10"/>
          </p:nvPr>
        </p:nvSpPr>
        <p:spPr/>
        <p:txBody>
          <a:bodyPr/>
          <a:lstStyle/>
          <a:p>
            <a:pPr defTabSz="685800" fontAlgn="base">
              <a:spcBef>
                <a:spcPct val="0"/>
              </a:spcBef>
              <a:spcAft>
                <a:spcPct val="0"/>
              </a:spcAft>
            </a:pPr>
            <a:r>
              <a:rPr lang="en-US" altLang="en-US">
                <a:latin typeface="Arial" panose="020B0604020202020204" pitchFamily="34" charset="0"/>
                <a:cs typeface="Arial" panose="020B0604020202020204" pitchFamily="34" charset="0"/>
              </a:rPr>
              <a:t>1-</a:t>
            </a:r>
            <a:fld id="{1F60FD4C-2463-42CC-A036-9AC50A73E971}" type="slidenum">
              <a:rPr lang="en-US" altLang="en-US" smtClean="0">
                <a:latin typeface="Arial" panose="020B0604020202020204" pitchFamily="34" charset="0"/>
                <a:cs typeface="Arial" panose="020B0604020202020204" pitchFamily="34" charset="0"/>
              </a:rPr>
              <a:pPr defTabSz="685800" fontAlgn="base">
                <a:spcBef>
                  <a:spcPct val="0"/>
                </a:spcBef>
                <a:spcAft>
                  <a:spcPct val="0"/>
                </a:spcAft>
              </a:pPr>
              <a:t>40</a:t>
            </a:fld>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305824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8E3B9-3558-4EAD-8968-197E3C853263}"/>
              </a:ext>
            </a:extLst>
          </p:cNvPr>
          <p:cNvSpPr>
            <a:spLocks noGrp="1"/>
          </p:cNvSpPr>
          <p:nvPr>
            <p:ph type="title"/>
          </p:nvPr>
        </p:nvSpPr>
        <p:spPr>
          <a:xfrm>
            <a:off x="508001" y="457200"/>
            <a:ext cx="6447501" cy="607671"/>
          </a:xfrm>
        </p:spPr>
        <p:txBody>
          <a:bodyPr/>
          <a:lstStyle/>
          <a:p>
            <a:r>
              <a:rPr lang="en-CA" dirty="0"/>
              <a:t>Know Your Audience</a:t>
            </a:r>
          </a:p>
        </p:txBody>
      </p:sp>
      <p:sp>
        <p:nvSpPr>
          <p:cNvPr id="3" name="Content Placeholder 2">
            <a:extLst>
              <a:ext uri="{FF2B5EF4-FFF2-40B4-BE49-F238E27FC236}">
                <a16:creationId xmlns:a16="http://schemas.microsoft.com/office/drawing/2014/main" id="{1420E510-7E21-43D4-B7DD-E1ED2271D73F}"/>
              </a:ext>
            </a:extLst>
          </p:cNvPr>
          <p:cNvSpPr>
            <a:spLocks noGrp="1"/>
          </p:cNvSpPr>
          <p:nvPr>
            <p:ph idx="1"/>
          </p:nvPr>
        </p:nvSpPr>
        <p:spPr>
          <a:xfrm>
            <a:off x="411182" y="1254682"/>
            <a:ext cx="6447501" cy="2910580"/>
          </a:xfrm>
        </p:spPr>
        <p:txBody>
          <a:bodyPr>
            <a:normAutofit/>
          </a:bodyPr>
          <a:lstStyle/>
          <a:p>
            <a:r>
              <a:rPr lang="en-CA" sz="1800" dirty="0"/>
              <a:t>Operations</a:t>
            </a:r>
          </a:p>
          <a:p>
            <a:pPr lvl="1"/>
            <a:r>
              <a:rPr lang="en-CA" sz="1650" dirty="0"/>
              <a:t>Time pressed, daily tasks</a:t>
            </a:r>
          </a:p>
          <a:p>
            <a:pPr lvl="1"/>
            <a:r>
              <a:rPr lang="en-CA" sz="1650" dirty="0"/>
              <a:t>Output oriented</a:t>
            </a:r>
          </a:p>
          <a:p>
            <a:pPr lvl="1"/>
            <a:r>
              <a:rPr lang="en-CA" sz="1650" dirty="0"/>
              <a:t>Higher level of detail</a:t>
            </a:r>
          </a:p>
          <a:p>
            <a:pPr lvl="1"/>
            <a:r>
              <a:rPr lang="en-CA" sz="1650" dirty="0"/>
              <a:t>Immediate, frequent requirements</a:t>
            </a:r>
          </a:p>
          <a:p>
            <a:pPr lvl="1"/>
            <a:endParaRPr lang="en-CA" sz="1650" dirty="0"/>
          </a:p>
        </p:txBody>
      </p:sp>
      <p:sp>
        <p:nvSpPr>
          <p:cNvPr id="5" name="Slide Number Placeholder 4">
            <a:extLst>
              <a:ext uri="{FF2B5EF4-FFF2-40B4-BE49-F238E27FC236}">
                <a16:creationId xmlns:a16="http://schemas.microsoft.com/office/drawing/2014/main" id="{5E8B73E6-D704-40AD-B5F9-C6325EB43C51}"/>
              </a:ext>
            </a:extLst>
          </p:cNvPr>
          <p:cNvSpPr>
            <a:spLocks noGrp="1"/>
          </p:cNvSpPr>
          <p:nvPr>
            <p:ph type="sldNum" sz="quarter" idx="10"/>
          </p:nvPr>
        </p:nvSpPr>
        <p:spPr/>
        <p:txBody>
          <a:bodyPr/>
          <a:lstStyle/>
          <a:p>
            <a:pPr defTabSz="685800" fontAlgn="base">
              <a:spcBef>
                <a:spcPct val="0"/>
              </a:spcBef>
              <a:spcAft>
                <a:spcPct val="0"/>
              </a:spcAft>
            </a:pPr>
            <a:r>
              <a:rPr lang="en-US" altLang="en-US">
                <a:latin typeface="Arial" panose="020B0604020202020204" pitchFamily="34" charset="0"/>
                <a:cs typeface="Arial" panose="020B0604020202020204" pitchFamily="34" charset="0"/>
              </a:rPr>
              <a:t>1-</a:t>
            </a:r>
            <a:fld id="{1F60FD4C-2463-42CC-A036-9AC50A73E971}" type="slidenum">
              <a:rPr lang="en-US" altLang="en-US" smtClean="0">
                <a:latin typeface="Arial" panose="020B0604020202020204" pitchFamily="34" charset="0"/>
                <a:cs typeface="Arial" panose="020B0604020202020204" pitchFamily="34" charset="0"/>
              </a:rPr>
              <a:pPr defTabSz="685800" fontAlgn="base">
                <a:spcBef>
                  <a:spcPct val="0"/>
                </a:spcBef>
                <a:spcAft>
                  <a:spcPct val="0"/>
                </a:spcAft>
              </a:pPr>
              <a:t>41</a:t>
            </a:fld>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685722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sosceles Triangle 4"/>
          <p:cNvSpPr/>
          <p:nvPr/>
        </p:nvSpPr>
        <p:spPr>
          <a:xfrm>
            <a:off x="2911881" y="1514392"/>
            <a:ext cx="2971800" cy="2743200"/>
          </a:xfrm>
          <a:prstGeom prst="triangl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342900">
              <a:defRPr/>
            </a:pPr>
            <a:endParaRPr lang="en-US" sz="1350">
              <a:solidFill>
                <a:prstClr val="white"/>
              </a:solidFill>
              <a:latin typeface="Trebuchet MS" panose="020B0603020202020204"/>
            </a:endParaRPr>
          </a:p>
        </p:txBody>
      </p:sp>
      <p:cxnSp>
        <p:nvCxnSpPr>
          <p:cNvPr id="7" name="Straight Connector 6"/>
          <p:cNvCxnSpPr/>
          <p:nvPr/>
        </p:nvCxnSpPr>
        <p:spPr>
          <a:xfrm>
            <a:off x="3286125" y="3637599"/>
            <a:ext cx="2286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506086" y="3095849"/>
            <a:ext cx="18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cxnSpLocks/>
          </p:cNvCxnSpPr>
          <p:nvPr/>
        </p:nvCxnSpPr>
        <p:spPr>
          <a:xfrm>
            <a:off x="3882213" y="2500203"/>
            <a:ext cx="1143000" cy="0"/>
          </a:xfrm>
          <a:prstGeom prst="line">
            <a:avLst/>
          </a:prstGeom>
        </p:spPr>
        <p:style>
          <a:lnRef idx="1">
            <a:schemeClr val="accent1"/>
          </a:lnRef>
          <a:fillRef idx="0">
            <a:schemeClr val="accent1"/>
          </a:fillRef>
          <a:effectRef idx="0">
            <a:schemeClr val="accent1"/>
          </a:effectRef>
          <a:fontRef idx="minor">
            <a:schemeClr val="tx1"/>
          </a:fontRef>
        </p:style>
      </p:cxnSp>
      <p:sp>
        <p:nvSpPr>
          <p:cNvPr id="25607" name="TextBox 14"/>
          <p:cNvSpPr txBox="1">
            <a:spLocks noChangeArrowheads="1"/>
          </p:cNvSpPr>
          <p:nvPr/>
        </p:nvSpPr>
        <p:spPr bwMode="auto">
          <a:xfrm>
            <a:off x="3314700" y="3957510"/>
            <a:ext cx="2171700"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Times New Roman" panose="02020603050405020304" pitchFamily="18"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Times New Roman" panose="02020603050405020304" pitchFamily="18"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Times New Roman" panose="02020603050405020304" pitchFamily="18"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Times New Roman" panose="02020603050405020304" pitchFamily="18" charset="0"/>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Times New Roman" panose="02020603050405020304" pitchFamily="18" charset="0"/>
              </a:defRPr>
            </a:lvl9pPr>
          </a:lstStyle>
          <a:p>
            <a:pPr algn="ctr" defTabSz="342900">
              <a:spcBef>
                <a:spcPct val="0"/>
              </a:spcBef>
              <a:buClrTx/>
              <a:buSzTx/>
              <a:buNone/>
            </a:pPr>
            <a:r>
              <a:rPr lang="en-US" altLang="en-US" sz="1350" dirty="0">
                <a:solidFill>
                  <a:prstClr val="black"/>
                </a:solidFill>
                <a:latin typeface="Constantia" panose="02030602050306030303" pitchFamily="18" charset="0"/>
              </a:rPr>
              <a:t>Data</a:t>
            </a:r>
          </a:p>
        </p:txBody>
      </p:sp>
      <p:sp>
        <p:nvSpPr>
          <p:cNvPr id="25608" name="TextBox 15"/>
          <p:cNvSpPr txBox="1">
            <a:spLocks noChangeArrowheads="1"/>
          </p:cNvSpPr>
          <p:nvPr/>
        </p:nvSpPr>
        <p:spPr bwMode="auto">
          <a:xfrm>
            <a:off x="3486150" y="3337517"/>
            <a:ext cx="1828800"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Times New Roman" panose="02020603050405020304" pitchFamily="18"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Times New Roman" panose="02020603050405020304" pitchFamily="18"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Times New Roman" panose="02020603050405020304" pitchFamily="18"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Times New Roman" panose="02020603050405020304" pitchFamily="18" charset="0"/>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Times New Roman" panose="02020603050405020304" pitchFamily="18" charset="0"/>
              </a:defRPr>
            </a:lvl9pPr>
          </a:lstStyle>
          <a:p>
            <a:pPr algn="ctr" defTabSz="342900">
              <a:spcBef>
                <a:spcPct val="0"/>
              </a:spcBef>
              <a:buClrTx/>
              <a:buSzTx/>
              <a:buNone/>
            </a:pPr>
            <a:r>
              <a:rPr lang="en-US" altLang="en-US" sz="1350" dirty="0">
                <a:solidFill>
                  <a:prstClr val="black"/>
                </a:solidFill>
                <a:latin typeface="Constantia" panose="02030602050306030303" pitchFamily="18" charset="0"/>
              </a:rPr>
              <a:t>Information</a:t>
            </a:r>
          </a:p>
        </p:txBody>
      </p:sp>
      <p:sp>
        <p:nvSpPr>
          <p:cNvPr id="25609" name="TextBox 16"/>
          <p:cNvSpPr txBox="1">
            <a:spLocks noChangeArrowheads="1"/>
          </p:cNvSpPr>
          <p:nvPr/>
        </p:nvSpPr>
        <p:spPr bwMode="auto">
          <a:xfrm>
            <a:off x="3539267" y="2722671"/>
            <a:ext cx="182879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Times New Roman" panose="02020603050405020304" pitchFamily="18"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Times New Roman" panose="02020603050405020304" pitchFamily="18"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Times New Roman" panose="02020603050405020304" pitchFamily="18"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Times New Roman" panose="02020603050405020304" pitchFamily="18" charset="0"/>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Times New Roman" panose="02020603050405020304" pitchFamily="18" charset="0"/>
              </a:defRPr>
            </a:lvl9pPr>
          </a:lstStyle>
          <a:p>
            <a:pPr defTabSz="342900">
              <a:spcBef>
                <a:spcPct val="0"/>
              </a:spcBef>
              <a:buClrTx/>
              <a:buSzTx/>
              <a:buNone/>
            </a:pPr>
            <a:r>
              <a:rPr lang="en-US" altLang="en-US" sz="1600" b="1" dirty="0">
                <a:solidFill>
                  <a:prstClr val="black"/>
                </a:solidFill>
                <a:latin typeface="Constantia" panose="02030602050306030303" pitchFamily="18" charset="0"/>
              </a:rPr>
              <a:t>Communication</a:t>
            </a:r>
          </a:p>
        </p:txBody>
      </p:sp>
      <p:sp>
        <p:nvSpPr>
          <p:cNvPr id="25610" name="TextBox 17"/>
          <p:cNvSpPr txBox="1">
            <a:spLocks noChangeArrowheads="1"/>
          </p:cNvSpPr>
          <p:nvPr/>
        </p:nvSpPr>
        <p:spPr bwMode="auto">
          <a:xfrm>
            <a:off x="4082190" y="2092755"/>
            <a:ext cx="742950"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Times New Roman" panose="02020603050405020304" pitchFamily="18"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Times New Roman" panose="02020603050405020304" pitchFamily="18"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Times New Roman" panose="02020603050405020304" pitchFamily="18"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Times New Roman" panose="02020603050405020304" pitchFamily="18" charset="0"/>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Times New Roman" panose="02020603050405020304" pitchFamily="18" charset="0"/>
              </a:defRPr>
            </a:lvl9pPr>
          </a:lstStyle>
          <a:p>
            <a:pPr defTabSz="342900">
              <a:spcBef>
                <a:spcPct val="0"/>
              </a:spcBef>
              <a:buClrTx/>
              <a:buSzTx/>
              <a:buNone/>
            </a:pPr>
            <a:r>
              <a:rPr lang="en-US" altLang="en-US" sz="1350" dirty="0">
                <a:solidFill>
                  <a:prstClr val="black"/>
                </a:solidFill>
                <a:latin typeface="Constantia" panose="02030602050306030303" pitchFamily="18" charset="0"/>
              </a:rPr>
              <a:t>Action</a:t>
            </a:r>
          </a:p>
        </p:txBody>
      </p:sp>
      <p:cxnSp>
        <p:nvCxnSpPr>
          <p:cNvPr id="20" name="Straight Arrow Connector 19"/>
          <p:cNvCxnSpPr>
            <a:stCxn id="25607" idx="0"/>
            <a:endCxn id="25608" idx="2"/>
          </p:cNvCxnSpPr>
          <p:nvPr/>
        </p:nvCxnSpPr>
        <p:spPr>
          <a:xfrm flipV="1">
            <a:off x="4400550" y="3637599"/>
            <a:ext cx="0" cy="319911"/>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4417163" y="3108917"/>
            <a:ext cx="0" cy="228600"/>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cxnSpLocks/>
          </p:cNvCxnSpPr>
          <p:nvPr/>
        </p:nvCxnSpPr>
        <p:spPr>
          <a:xfrm flipV="1">
            <a:off x="4443025" y="2500203"/>
            <a:ext cx="0" cy="228600"/>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971799" y="272682"/>
            <a:ext cx="3385969" cy="415498"/>
          </a:xfrm>
          <a:prstGeom prst="rect">
            <a:avLst/>
          </a:prstGeom>
          <a:noFill/>
        </p:spPr>
        <p:txBody>
          <a:bodyPr wrap="square">
            <a:spAutoFit/>
          </a:bodyPr>
          <a:lstStyle/>
          <a:p>
            <a:pPr defTabSz="342900">
              <a:defRPr/>
            </a:pPr>
            <a:r>
              <a:rPr lang="en-US" sz="2100" dirty="0">
                <a:solidFill>
                  <a:prstClr val="black"/>
                </a:solidFill>
                <a:latin typeface="Trebuchet MS" panose="020B0603020202020204"/>
              </a:rPr>
              <a:t>Purpose and Objectives</a:t>
            </a:r>
          </a:p>
        </p:txBody>
      </p:sp>
      <p:sp>
        <p:nvSpPr>
          <p:cNvPr id="10" name="Slide Number Placeholder 9">
            <a:extLst>
              <a:ext uri="{FF2B5EF4-FFF2-40B4-BE49-F238E27FC236}">
                <a16:creationId xmlns:a16="http://schemas.microsoft.com/office/drawing/2014/main" id="{579B06DF-6981-42B7-8BCC-6BEB6D5720AC}"/>
              </a:ext>
            </a:extLst>
          </p:cNvPr>
          <p:cNvSpPr>
            <a:spLocks noGrp="1"/>
          </p:cNvSpPr>
          <p:nvPr>
            <p:ph type="sldNum" sz="quarter" idx="10"/>
          </p:nvPr>
        </p:nvSpPr>
        <p:spPr/>
        <p:txBody>
          <a:bodyPr/>
          <a:lstStyle/>
          <a:p>
            <a:pPr defTabSz="685800" fontAlgn="base">
              <a:spcBef>
                <a:spcPct val="0"/>
              </a:spcBef>
              <a:spcAft>
                <a:spcPct val="0"/>
              </a:spcAft>
            </a:pPr>
            <a:r>
              <a:rPr lang="en-US" altLang="en-US">
                <a:latin typeface="Arial" panose="020B0604020202020204" pitchFamily="34" charset="0"/>
                <a:cs typeface="Arial" panose="020B0604020202020204" pitchFamily="34" charset="0"/>
              </a:rPr>
              <a:t>1-</a:t>
            </a:r>
            <a:fld id="{1F60FD4C-2463-42CC-A036-9AC50A73E971}" type="slidenum">
              <a:rPr lang="en-US" altLang="en-US" smtClean="0">
                <a:latin typeface="Arial" panose="020B0604020202020204" pitchFamily="34" charset="0"/>
                <a:cs typeface="Arial" panose="020B0604020202020204" pitchFamily="34" charset="0"/>
              </a:rPr>
              <a:pPr defTabSz="685800" fontAlgn="base">
                <a:spcBef>
                  <a:spcPct val="0"/>
                </a:spcBef>
                <a:spcAft>
                  <a:spcPct val="0"/>
                </a:spcAft>
              </a:pPr>
              <a:t>42</a:t>
            </a:fld>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082726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75C5F-7DE4-4B7F-9FC0-CAF4B9700AD3}"/>
              </a:ext>
            </a:extLst>
          </p:cNvPr>
          <p:cNvSpPr>
            <a:spLocks noGrp="1"/>
          </p:cNvSpPr>
          <p:nvPr>
            <p:ph type="title"/>
          </p:nvPr>
        </p:nvSpPr>
        <p:spPr>
          <a:xfrm>
            <a:off x="749161" y="155776"/>
            <a:ext cx="6447501" cy="532504"/>
          </a:xfrm>
        </p:spPr>
        <p:txBody>
          <a:bodyPr/>
          <a:lstStyle/>
          <a:p>
            <a:r>
              <a:rPr lang="en-CA" dirty="0"/>
              <a:t>Purpose and Objectives</a:t>
            </a:r>
          </a:p>
        </p:txBody>
      </p:sp>
      <p:sp>
        <p:nvSpPr>
          <p:cNvPr id="5" name="Content Placeholder 4">
            <a:extLst>
              <a:ext uri="{FF2B5EF4-FFF2-40B4-BE49-F238E27FC236}">
                <a16:creationId xmlns:a16="http://schemas.microsoft.com/office/drawing/2014/main" id="{1D2E2E77-1883-4D33-A7E5-53C2D0DD6562}"/>
              </a:ext>
            </a:extLst>
          </p:cNvPr>
          <p:cNvSpPr>
            <a:spLocks noGrp="1"/>
          </p:cNvSpPr>
          <p:nvPr>
            <p:ph idx="1"/>
          </p:nvPr>
        </p:nvSpPr>
        <p:spPr>
          <a:xfrm>
            <a:off x="508001" y="1265440"/>
            <a:ext cx="7275032" cy="2910580"/>
          </a:xfrm>
        </p:spPr>
        <p:txBody>
          <a:bodyPr/>
          <a:lstStyle/>
          <a:p>
            <a:r>
              <a:rPr lang="en-CA" dirty="0"/>
              <a:t>What’s the purpose?</a:t>
            </a:r>
          </a:p>
          <a:p>
            <a:r>
              <a:rPr lang="en-CA" dirty="0"/>
              <a:t>Internal or External?</a:t>
            </a:r>
          </a:p>
          <a:p>
            <a:pPr lvl="1"/>
            <a:r>
              <a:rPr lang="en-CA" dirty="0"/>
              <a:t>Explanation/ Methodology</a:t>
            </a:r>
          </a:p>
          <a:p>
            <a:pPr lvl="1"/>
            <a:r>
              <a:rPr lang="en-CA" dirty="0"/>
              <a:t>Update/ Progress</a:t>
            </a:r>
          </a:p>
          <a:p>
            <a:pPr lvl="1"/>
            <a:r>
              <a:rPr lang="en-CA" dirty="0"/>
              <a:t>Sales </a:t>
            </a:r>
          </a:p>
          <a:p>
            <a:pPr lvl="1"/>
            <a:r>
              <a:rPr lang="en-CA" dirty="0"/>
              <a:t>Education</a:t>
            </a:r>
          </a:p>
        </p:txBody>
      </p:sp>
      <p:sp>
        <p:nvSpPr>
          <p:cNvPr id="3" name="Slide Number Placeholder 2">
            <a:extLst>
              <a:ext uri="{FF2B5EF4-FFF2-40B4-BE49-F238E27FC236}">
                <a16:creationId xmlns:a16="http://schemas.microsoft.com/office/drawing/2014/main" id="{5F4418D9-D387-4022-B9F5-41920ED1EC28}"/>
              </a:ext>
            </a:extLst>
          </p:cNvPr>
          <p:cNvSpPr>
            <a:spLocks noGrp="1"/>
          </p:cNvSpPr>
          <p:nvPr>
            <p:ph type="sldNum" sz="quarter" idx="10"/>
          </p:nvPr>
        </p:nvSpPr>
        <p:spPr/>
        <p:txBody>
          <a:bodyPr/>
          <a:lstStyle/>
          <a:p>
            <a:pPr defTabSz="685800" fontAlgn="base">
              <a:spcBef>
                <a:spcPct val="0"/>
              </a:spcBef>
              <a:spcAft>
                <a:spcPct val="0"/>
              </a:spcAft>
            </a:pPr>
            <a:r>
              <a:rPr lang="en-US" altLang="en-US">
                <a:latin typeface="Arial" panose="020B0604020202020204" pitchFamily="34" charset="0"/>
                <a:cs typeface="Arial" panose="020B0604020202020204" pitchFamily="34" charset="0"/>
              </a:rPr>
              <a:t>1-</a:t>
            </a:r>
            <a:fld id="{1F60FD4C-2463-42CC-A036-9AC50A73E971}" type="slidenum">
              <a:rPr lang="en-US" altLang="en-US" smtClean="0">
                <a:latin typeface="Arial" panose="020B0604020202020204" pitchFamily="34" charset="0"/>
                <a:cs typeface="Arial" panose="020B0604020202020204" pitchFamily="34" charset="0"/>
              </a:rPr>
              <a:pPr defTabSz="685800" fontAlgn="base">
                <a:spcBef>
                  <a:spcPct val="0"/>
                </a:spcBef>
                <a:spcAft>
                  <a:spcPct val="0"/>
                </a:spcAft>
              </a:pPr>
              <a:t>43</a:t>
            </a:fld>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622640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bwMode="auto">
          <a:xfrm>
            <a:off x="2286000" y="57150"/>
            <a:ext cx="4457700" cy="857250"/>
          </a:xfrm>
        </p:spPr>
        <p:txBody>
          <a:bodyPr vert="horz" wrap="square" lIns="68580" tIns="34290" rIns="68580" bIns="34290" numCol="1" rtlCol="0" anchor="ctr" anchorCtr="0" compatLnSpc="1">
            <a:prstTxWarp prst="textNoShape">
              <a:avLst/>
            </a:prstTxWarp>
            <a:normAutofit/>
          </a:bodyPr>
          <a:lstStyle/>
          <a:p>
            <a:pPr algn="ctr" eaLnBrk="1" hangingPunct="1">
              <a:defRPr/>
            </a:pPr>
            <a:r>
              <a:rPr lang="en-US" altLang="en-US" sz="2800" b="1" dirty="0">
                <a:latin typeface="+mn-lt"/>
              </a:rPr>
              <a:t>Medium?</a:t>
            </a:r>
          </a:p>
        </p:txBody>
      </p:sp>
      <p:sp>
        <p:nvSpPr>
          <p:cNvPr id="4" name="Content Placeholder 3">
            <a:extLst>
              <a:ext uri="{FF2B5EF4-FFF2-40B4-BE49-F238E27FC236}">
                <a16:creationId xmlns:a16="http://schemas.microsoft.com/office/drawing/2014/main" id="{9B6AFBB7-59DD-4748-AA65-C848AB48C0DE}"/>
              </a:ext>
            </a:extLst>
          </p:cNvPr>
          <p:cNvSpPr>
            <a:spLocks noGrp="1"/>
          </p:cNvSpPr>
          <p:nvPr>
            <p:ph idx="1"/>
          </p:nvPr>
        </p:nvSpPr>
        <p:spPr>
          <a:xfrm>
            <a:off x="1035276" y="1499190"/>
            <a:ext cx="6447501" cy="2910580"/>
          </a:xfrm>
        </p:spPr>
        <p:txBody>
          <a:bodyPr/>
          <a:lstStyle/>
          <a:p>
            <a:r>
              <a:rPr lang="en-CA" sz="2800" dirty="0"/>
              <a:t>Presentation</a:t>
            </a:r>
          </a:p>
          <a:p>
            <a:r>
              <a:rPr lang="en-CA" sz="2800" dirty="0"/>
              <a:t>Report</a:t>
            </a:r>
          </a:p>
          <a:p>
            <a:r>
              <a:rPr lang="en-CA" sz="2800" dirty="0"/>
              <a:t>Brief</a:t>
            </a:r>
          </a:p>
          <a:p>
            <a:endParaRPr lang="en-CA" dirty="0"/>
          </a:p>
        </p:txBody>
      </p:sp>
      <p:sp>
        <p:nvSpPr>
          <p:cNvPr id="3" name="Slide Number Placeholder 2">
            <a:extLst>
              <a:ext uri="{FF2B5EF4-FFF2-40B4-BE49-F238E27FC236}">
                <a16:creationId xmlns:a16="http://schemas.microsoft.com/office/drawing/2014/main" id="{D8EB245C-9889-40FA-BA0E-7C7EBBBEBC36}"/>
              </a:ext>
            </a:extLst>
          </p:cNvPr>
          <p:cNvSpPr>
            <a:spLocks noGrp="1"/>
          </p:cNvSpPr>
          <p:nvPr>
            <p:ph type="sldNum" sz="quarter" idx="10"/>
          </p:nvPr>
        </p:nvSpPr>
        <p:spPr/>
        <p:txBody>
          <a:bodyPr/>
          <a:lstStyle/>
          <a:p>
            <a:pPr defTabSz="685800" fontAlgn="base">
              <a:spcBef>
                <a:spcPct val="0"/>
              </a:spcBef>
              <a:spcAft>
                <a:spcPct val="0"/>
              </a:spcAft>
            </a:pPr>
            <a:r>
              <a:rPr lang="en-US" altLang="en-US">
                <a:latin typeface="Arial" panose="020B0604020202020204" pitchFamily="34" charset="0"/>
                <a:cs typeface="Arial" panose="020B0604020202020204" pitchFamily="34" charset="0"/>
              </a:rPr>
              <a:t>1-</a:t>
            </a:r>
            <a:fld id="{1F60FD4C-2463-42CC-A036-9AC50A73E971}" type="slidenum">
              <a:rPr lang="en-US" altLang="en-US" smtClean="0">
                <a:latin typeface="Arial" panose="020B0604020202020204" pitchFamily="34" charset="0"/>
                <a:cs typeface="Arial" panose="020B0604020202020204" pitchFamily="34" charset="0"/>
              </a:rPr>
              <a:pPr defTabSz="685800" fontAlgn="base">
                <a:spcBef>
                  <a:spcPct val="0"/>
                </a:spcBef>
                <a:spcAft>
                  <a:spcPct val="0"/>
                </a:spcAft>
              </a:pPr>
              <a:t>44</a:t>
            </a:fld>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50449864"/>
      </p:ext>
    </p:extLst>
  </p:cSld>
  <p:clrMapOvr>
    <a:masterClrMapping/>
  </p:clrMapOvr>
  <p:transition advClick="0"/>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2800350" y="114300"/>
            <a:ext cx="3657600" cy="628650"/>
          </a:xfrm>
        </p:spPr>
        <p:txBody>
          <a:bodyPr>
            <a:normAutofit fontScale="90000"/>
          </a:bodyPr>
          <a:lstStyle/>
          <a:p>
            <a:pPr>
              <a:defRPr/>
            </a:pPr>
            <a:r>
              <a:rPr lang="en-US" sz="3600" b="1" dirty="0">
                <a:latin typeface="+mn-lt"/>
              </a:rPr>
              <a:t>Focus</a:t>
            </a:r>
          </a:p>
        </p:txBody>
      </p:sp>
      <p:sp>
        <p:nvSpPr>
          <p:cNvPr id="28675" name="Rectangle 3"/>
          <p:cNvSpPr>
            <a:spLocks noGrp="1" noChangeArrowheads="1"/>
          </p:cNvSpPr>
          <p:nvPr>
            <p:ph idx="1"/>
          </p:nvPr>
        </p:nvSpPr>
        <p:spPr>
          <a:xfrm>
            <a:off x="738712" y="1326186"/>
            <a:ext cx="6172200" cy="3341758"/>
          </a:xfrm>
        </p:spPr>
        <p:txBody>
          <a:bodyPr>
            <a:normAutofit lnSpcReduction="10000"/>
          </a:bodyPr>
          <a:lstStyle/>
          <a:p>
            <a:pPr eaLnBrk="1" hangingPunct="1">
              <a:spcBef>
                <a:spcPct val="90000"/>
              </a:spcBef>
              <a:buFont typeface="Wingdings" panose="05000000000000000000" pitchFamily="2" charset="2"/>
              <a:buChar char="§"/>
            </a:pPr>
            <a:r>
              <a:rPr lang="en-US" altLang="en-US" sz="3200" dirty="0"/>
              <a:t>Technical</a:t>
            </a:r>
          </a:p>
          <a:p>
            <a:pPr eaLnBrk="1" hangingPunct="1">
              <a:spcBef>
                <a:spcPct val="90000"/>
              </a:spcBef>
              <a:buFont typeface="Wingdings" panose="05000000000000000000" pitchFamily="2" charset="2"/>
              <a:buChar char="§"/>
            </a:pPr>
            <a:r>
              <a:rPr lang="en-US" altLang="en-US" sz="3200" dirty="0"/>
              <a:t>Marketing/Sales</a:t>
            </a:r>
          </a:p>
          <a:p>
            <a:pPr eaLnBrk="1" hangingPunct="1">
              <a:spcBef>
                <a:spcPct val="90000"/>
              </a:spcBef>
              <a:buFont typeface="Wingdings" panose="05000000000000000000" pitchFamily="2" charset="2"/>
              <a:buChar char="§"/>
            </a:pPr>
            <a:r>
              <a:rPr lang="en-US" altLang="en-US" sz="3200" dirty="0"/>
              <a:t>Operations</a:t>
            </a:r>
          </a:p>
          <a:p>
            <a:pPr eaLnBrk="1" hangingPunct="1">
              <a:spcBef>
                <a:spcPct val="90000"/>
              </a:spcBef>
              <a:buFont typeface="Wingdings" panose="05000000000000000000" pitchFamily="2" charset="2"/>
              <a:buChar char="§"/>
            </a:pPr>
            <a:r>
              <a:rPr lang="en-US" altLang="en-US" sz="3200" dirty="0"/>
              <a:t>Briefing (C-Suite)</a:t>
            </a:r>
          </a:p>
          <a:p>
            <a:pPr eaLnBrk="1" hangingPunct="1">
              <a:spcBef>
                <a:spcPct val="90000"/>
              </a:spcBef>
              <a:buFont typeface="Wingdings" panose="05000000000000000000" pitchFamily="2" charset="2"/>
              <a:buChar char="§"/>
            </a:pPr>
            <a:endParaRPr lang="en-US" altLang="en-US" sz="1800" dirty="0"/>
          </a:p>
        </p:txBody>
      </p:sp>
      <p:sp>
        <p:nvSpPr>
          <p:cNvPr id="3" name="Slide Number Placeholder 2">
            <a:extLst>
              <a:ext uri="{FF2B5EF4-FFF2-40B4-BE49-F238E27FC236}">
                <a16:creationId xmlns:a16="http://schemas.microsoft.com/office/drawing/2014/main" id="{A725A82E-98D8-4089-88BB-F9AEEE4E671A}"/>
              </a:ext>
            </a:extLst>
          </p:cNvPr>
          <p:cNvSpPr>
            <a:spLocks noGrp="1"/>
          </p:cNvSpPr>
          <p:nvPr>
            <p:ph type="sldNum" sz="quarter" idx="10"/>
          </p:nvPr>
        </p:nvSpPr>
        <p:spPr/>
        <p:txBody>
          <a:bodyPr/>
          <a:lstStyle/>
          <a:p>
            <a:pPr defTabSz="685800" fontAlgn="base">
              <a:spcBef>
                <a:spcPct val="0"/>
              </a:spcBef>
              <a:spcAft>
                <a:spcPct val="0"/>
              </a:spcAft>
            </a:pPr>
            <a:r>
              <a:rPr lang="en-US" altLang="en-US">
                <a:latin typeface="Arial" panose="020B0604020202020204" pitchFamily="34" charset="0"/>
                <a:cs typeface="Arial" panose="020B0604020202020204" pitchFamily="34" charset="0"/>
              </a:rPr>
              <a:t>1-</a:t>
            </a:r>
            <a:fld id="{1F60FD4C-2463-42CC-A036-9AC50A73E971}" type="slidenum">
              <a:rPr lang="en-US" altLang="en-US" smtClean="0">
                <a:latin typeface="Arial" panose="020B0604020202020204" pitchFamily="34" charset="0"/>
                <a:cs typeface="Arial" panose="020B0604020202020204" pitchFamily="34" charset="0"/>
              </a:rPr>
              <a:pPr defTabSz="685800" fontAlgn="base">
                <a:spcBef>
                  <a:spcPct val="0"/>
                </a:spcBef>
                <a:spcAft>
                  <a:spcPct val="0"/>
                </a:spcAft>
              </a:pPr>
              <a:t>45</a:t>
            </a:fld>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829119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09734D6-A9C7-4521-9E2E-CF41C49C604A}"/>
              </a:ext>
            </a:extLst>
          </p:cNvPr>
          <p:cNvSpPr txBox="1">
            <a:spLocks/>
          </p:cNvSpPr>
          <p:nvPr/>
        </p:nvSpPr>
        <p:spPr>
          <a:xfrm>
            <a:off x="1543050" y="0"/>
            <a:ext cx="4457700" cy="628650"/>
          </a:xfrm>
          <a:prstGeom prst="rect">
            <a:avLst/>
          </a:prstGeom>
        </p:spPr>
        <p:txBody>
          <a:bodyPr anchor="ctr">
            <a:normAutofit/>
          </a:bodyPr>
          <a:lstStyle/>
          <a:p>
            <a:pPr>
              <a:defRPr/>
            </a:pPr>
            <a:r>
              <a:rPr lang="en-US" sz="2400" dirty="0">
                <a:latin typeface="+mj-lt"/>
                <a:ea typeface="+mj-ea"/>
                <a:cs typeface="+mj-cs"/>
              </a:rPr>
              <a:t>Best Practices</a:t>
            </a:r>
          </a:p>
        </p:txBody>
      </p:sp>
      <p:sp>
        <p:nvSpPr>
          <p:cNvPr id="9219" name="Content Placeholder 3">
            <a:extLst>
              <a:ext uri="{FF2B5EF4-FFF2-40B4-BE49-F238E27FC236}">
                <a16:creationId xmlns:a16="http://schemas.microsoft.com/office/drawing/2014/main" id="{3F110BD5-9D35-444D-8175-7C8AE78A1AB8}"/>
              </a:ext>
            </a:extLst>
          </p:cNvPr>
          <p:cNvSpPr>
            <a:spLocks noGrp="1"/>
          </p:cNvSpPr>
          <p:nvPr>
            <p:ph idx="1"/>
          </p:nvPr>
        </p:nvSpPr>
        <p:spPr>
          <a:xfrm>
            <a:off x="1151162" y="1532515"/>
            <a:ext cx="6172200" cy="3394472"/>
          </a:xfrm>
        </p:spPr>
        <p:txBody>
          <a:bodyPr/>
          <a:lstStyle/>
          <a:p>
            <a:pPr eaLnBrk="1" hangingPunct="1">
              <a:buFont typeface="Arial" panose="020B0604020202020204" pitchFamily="34" charset="0"/>
              <a:buNone/>
            </a:pPr>
            <a:r>
              <a:rPr lang="en-US" altLang="en-US" sz="2400" b="1" dirty="0"/>
              <a:t>Communication in any form should be:</a:t>
            </a:r>
          </a:p>
          <a:p>
            <a:pPr eaLnBrk="1" hangingPunct="1"/>
            <a:r>
              <a:rPr lang="en-US" altLang="en-US" sz="2400" dirty="0"/>
              <a:t>Respectful.</a:t>
            </a:r>
          </a:p>
          <a:p>
            <a:pPr eaLnBrk="1" hangingPunct="1"/>
            <a:r>
              <a:rPr lang="en-US" altLang="en-US" sz="2400" dirty="0"/>
              <a:t>Clear.</a:t>
            </a:r>
          </a:p>
          <a:p>
            <a:pPr eaLnBrk="1" hangingPunct="1"/>
            <a:r>
              <a:rPr lang="en-US" altLang="en-US" sz="2400" dirty="0"/>
              <a:t>Timely.</a:t>
            </a:r>
          </a:p>
          <a:p>
            <a:pPr eaLnBrk="1" hangingPunct="1"/>
            <a:r>
              <a:rPr lang="en-US" altLang="en-US" sz="2400" dirty="0"/>
              <a:t>Courteous.</a:t>
            </a:r>
          </a:p>
          <a:p>
            <a:pPr eaLnBrk="1" hangingPunct="1"/>
            <a:r>
              <a:rPr lang="en-US" altLang="en-US" sz="2400" dirty="0"/>
              <a:t>A model.</a:t>
            </a:r>
            <a:endParaRPr lang="en-US" altLang="en-US" dirty="0"/>
          </a:p>
        </p:txBody>
      </p:sp>
      <p:sp>
        <p:nvSpPr>
          <p:cNvPr id="8" name="Slide Number Placeholder 7">
            <a:extLst>
              <a:ext uri="{FF2B5EF4-FFF2-40B4-BE49-F238E27FC236}">
                <a16:creationId xmlns:a16="http://schemas.microsoft.com/office/drawing/2014/main" id="{FF5C39FB-3FB2-4A15-B04A-D1C924DD7151}"/>
              </a:ext>
            </a:extLst>
          </p:cNvPr>
          <p:cNvSpPr>
            <a:spLocks noGrp="1"/>
          </p:cNvSpPr>
          <p:nvPr>
            <p:ph type="sldNum" sz="quarter" idx="12"/>
          </p:nvPr>
        </p:nvSpPr>
        <p:spPr>
          <a:xfrm>
            <a:off x="6442998" y="4531022"/>
            <a:ext cx="512504" cy="273844"/>
          </a:xfrm>
          <a:prstGeom prst="rect">
            <a:avLst/>
          </a:prstGeom>
        </p:spPr>
        <p:txBody>
          <a:bodyPr vert="horz" lIns="91440" tIns="45720" rIns="91440" bIns="45720" rtlCol="0" anchor="ctr"/>
          <a:lstStyle>
            <a:defPPr>
              <a:defRPr lang="en-US"/>
            </a:defPPr>
            <a:lvl1pPr marL="0" algn="r" defTabSz="457200" rtl="0" eaLnBrk="1" latinLnBrk="0" hangingPunct="1">
              <a:defRPr sz="675"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342900" eaLnBrk="1" hangingPunct="1"/>
            <a:fld id="{4AACCEEB-34E4-4D56-87BF-7D64DF433518}" type="slidenum">
              <a:rPr lang="en-US" smtClean="0">
                <a:solidFill>
                  <a:srgbClr val="90C226"/>
                </a:solidFill>
              </a:rPr>
              <a:pPr defTabSz="342900" eaLnBrk="1" hangingPunct="1"/>
              <a:t>46</a:t>
            </a:fld>
            <a:endParaRPr lang="en-US" altLang="en-US">
              <a:solidFill>
                <a:srgbClr val="254061"/>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C30050E-5C86-43D5-9636-2DE5928DF301}"/>
              </a:ext>
            </a:extLst>
          </p:cNvPr>
          <p:cNvSpPr txBox="1">
            <a:spLocks/>
          </p:cNvSpPr>
          <p:nvPr/>
        </p:nvSpPr>
        <p:spPr>
          <a:xfrm>
            <a:off x="1485900" y="114300"/>
            <a:ext cx="4457700" cy="628650"/>
          </a:xfrm>
          <a:prstGeom prst="rect">
            <a:avLst/>
          </a:prstGeom>
        </p:spPr>
        <p:txBody>
          <a:bodyPr/>
          <a:lstStyle/>
          <a:p>
            <a:pPr>
              <a:defRPr/>
            </a:pPr>
            <a:r>
              <a:rPr lang="en-US" sz="2400" dirty="0"/>
              <a:t>Written Communication</a:t>
            </a:r>
            <a:endParaRPr lang="en-US" sz="2400" dirty="0">
              <a:latin typeface="+mj-lt"/>
              <a:ea typeface="+mj-ea"/>
              <a:cs typeface="+mj-cs"/>
            </a:endParaRPr>
          </a:p>
        </p:txBody>
      </p:sp>
      <p:sp>
        <p:nvSpPr>
          <p:cNvPr id="5" name="Rectangle 4">
            <a:extLst>
              <a:ext uri="{FF2B5EF4-FFF2-40B4-BE49-F238E27FC236}">
                <a16:creationId xmlns:a16="http://schemas.microsoft.com/office/drawing/2014/main" id="{F3355986-BBEB-468E-8D30-DD2BFCDD48DC}"/>
              </a:ext>
            </a:extLst>
          </p:cNvPr>
          <p:cNvSpPr/>
          <p:nvPr/>
        </p:nvSpPr>
        <p:spPr>
          <a:xfrm>
            <a:off x="1110215" y="1176119"/>
            <a:ext cx="6864203" cy="3162404"/>
          </a:xfrm>
          <a:prstGeom prst="rect">
            <a:avLst/>
          </a:prstGeom>
        </p:spPr>
        <p:txBody>
          <a:bodyPr wrap="square">
            <a:spAutoFit/>
          </a:bodyPr>
          <a:lstStyle/>
          <a:p>
            <a:pPr>
              <a:defRPr/>
            </a:pPr>
            <a:r>
              <a:rPr lang="en-US" sz="2250" b="1" dirty="0"/>
              <a:t>Reasons for effective written communications</a:t>
            </a:r>
            <a:endParaRPr lang="en-US" sz="2250" dirty="0"/>
          </a:p>
          <a:p>
            <a:pPr marL="255985" indent="-255985">
              <a:buClr>
                <a:srgbClr val="FF0000"/>
              </a:buClr>
              <a:buFont typeface="Arial" pitchFamily="34" charset="0"/>
              <a:buChar char="•"/>
              <a:defRPr/>
            </a:pPr>
            <a:r>
              <a:rPr lang="en-US" sz="1500" dirty="0"/>
              <a:t>To provide information</a:t>
            </a:r>
          </a:p>
          <a:p>
            <a:pPr marL="255985" indent="-255985">
              <a:buClr>
                <a:srgbClr val="FF0000"/>
              </a:buClr>
              <a:buFont typeface="Arial" pitchFamily="34" charset="0"/>
              <a:buChar char="•"/>
              <a:defRPr/>
            </a:pPr>
            <a:r>
              <a:rPr lang="en-US" sz="1500" dirty="0"/>
              <a:t>To request or persuade</a:t>
            </a:r>
          </a:p>
          <a:p>
            <a:pPr marL="255985" indent="-255985">
              <a:buClr>
                <a:srgbClr val="FF0000"/>
              </a:buClr>
              <a:buFont typeface="Arial" pitchFamily="34" charset="0"/>
              <a:buChar char="•"/>
              <a:defRPr/>
            </a:pPr>
            <a:r>
              <a:rPr lang="en-US" sz="1500" dirty="0"/>
              <a:t>To document</a:t>
            </a:r>
          </a:p>
          <a:p>
            <a:pPr>
              <a:defRPr/>
            </a:pPr>
            <a:endParaRPr lang="en-US" sz="1350" dirty="0"/>
          </a:p>
          <a:p>
            <a:pPr>
              <a:defRPr/>
            </a:pPr>
            <a:endParaRPr lang="en-US" sz="1350" dirty="0"/>
          </a:p>
          <a:p>
            <a:pPr>
              <a:defRPr/>
            </a:pPr>
            <a:r>
              <a:rPr lang="en-US" sz="2250" b="1" dirty="0"/>
              <a:t>Advantages</a:t>
            </a:r>
            <a:endParaRPr lang="en-US" sz="2250" dirty="0"/>
          </a:p>
          <a:p>
            <a:pPr marL="255985" indent="-255985">
              <a:buClr>
                <a:srgbClr val="FF0000"/>
              </a:buClr>
              <a:buFont typeface="Arial" pitchFamily="34" charset="0"/>
              <a:buChar char="•"/>
              <a:defRPr/>
            </a:pPr>
            <a:r>
              <a:rPr lang="en-US" sz="1500" dirty="0"/>
              <a:t>Establish a permanent record</a:t>
            </a:r>
          </a:p>
          <a:p>
            <a:pPr marL="255985" indent="-255985">
              <a:buClr>
                <a:srgbClr val="FF0000"/>
              </a:buClr>
              <a:buFont typeface="Arial" pitchFamily="34" charset="0"/>
              <a:buChar char="•"/>
              <a:defRPr/>
            </a:pPr>
            <a:r>
              <a:rPr lang="en-US" sz="1500" dirty="0"/>
              <a:t>For proof of agreements</a:t>
            </a:r>
          </a:p>
          <a:p>
            <a:pPr marL="255985" indent="-255985">
              <a:buClr>
                <a:srgbClr val="FF0000"/>
              </a:buClr>
              <a:buFont typeface="Arial" pitchFamily="34" charset="0"/>
              <a:buChar char="•"/>
              <a:defRPr/>
            </a:pPr>
            <a:r>
              <a:rPr lang="en-US" sz="1500" dirty="0"/>
              <a:t>Encourage accuracy and logic</a:t>
            </a:r>
          </a:p>
          <a:p>
            <a:pPr marL="255985" indent="-255985">
              <a:buClr>
                <a:srgbClr val="FF0000"/>
              </a:buClr>
              <a:buFont typeface="Arial" pitchFamily="34" charset="0"/>
              <a:buChar char="•"/>
              <a:defRPr/>
            </a:pPr>
            <a:r>
              <a:rPr lang="en-US" sz="1500" dirty="0"/>
              <a:t>Convenience</a:t>
            </a:r>
          </a:p>
        </p:txBody>
      </p:sp>
      <p:pic>
        <p:nvPicPr>
          <p:cNvPr id="14340" name="Picture 4">
            <a:extLst>
              <a:ext uri="{FF2B5EF4-FFF2-40B4-BE49-F238E27FC236}">
                <a16:creationId xmlns:a16="http://schemas.microsoft.com/office/drawing/2014/main" id="{BE6BD814-DDEE-4DF2-B09E-C70B7281A8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9275" y="2866937"/>
            <a:ext cx="971550"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1" name="Picture 6" descr="C:\Documents and Settings\hstokes\Local Settings\Temporary Internet Files\Content.IE5\WZCX7H2V\MP900402151[1].jpg">
            <a:extLst>
              <a:ext uri="{FF2B5EF4-FFF2-40B4-BE49-F238E27FC236}">
                <a16:creationId xmlns:a16="http://schemas.microsoft.com/office/drawing/2014/main" id="{303D579E-9523-4CBC-B61C-36223528B3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1464071"/>
            <a:ext cx="1828800"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7">
            <a:extLst>
              <a:ext uri="{FF2B5EF4-FFF2-40B4-BE49-F238E27FC236}">
                <a16:creationId xmlns:a16="http://schemas.microsoft.com/office/drawing/2014/main" id="{77323D6E-B252-4A2A-AFBC-FA5CA4722194}"/>
              </a:ext>
            </a:extLst>
          </p:cNvPr>
          <p:cNvSpPr>
            <a:spLocks noGrp="1"/>
          </p:cNvSpPr>
          <p:nvPr>
            <p:ph type="sldNum" sz="quarter" idx="12"/>
          </p:nvPr>
        </p:nvSpPr>
        <p:spPr>
          <a:xfrm>
            <a:off x="6442998" y="4531022"/>
            <a:ext cx="512504" cy="273844"/>
          </a:xfrm>
          <a:prstGeom prst="rect">
            <a:avLst/>
          </a:prstGeom>
        </p:spPr>
        <p:txBody>
          <a:bodyPr vert="horz" lIns="91440" tIns="45720" rIns="91440" bIns="45720" rtlCol="0" anchor="ctr"/>
          <a:lstStyle>
            <a:defPPr>
              <a:defRPr lang="en-US"/>
            </a:defPPr>
            <a:lvl1pPr marL="0" algn="r" defTabSz="457200" rtl="0" eaLnBrk="1" latinLnBrk="0" hangingPunct="1">
              <a:defRPr sz="675"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342900" eaLnBrk="1" hangingPunct="1"/>
            <a:fld id="{4AACCEEB-34E4-4D56-87BF-7D64DF433518}" type="slidenum">
              <a:rPr lang="en-US" smtClean="0">
                <a:solidFill>
                  <a:srgbClr val="90C226"/>
                </a:solidFill>
              </a:rPr>
              <a:pPr defTabSz="342900" eaLnBrk="1" hangingPunct="1"/>
              <a:t>47</a:t>
            </a:fld>
            <a:endParaRPr lang="en-US" altLang="en-US">
              <a:solidFill>
                <a:srgbClr val="254061"/>
              </a:solidFill>
            </a:endParaRPr>
          </a:p>
        </p:txBody>
      </p:sp>
      <p:cxnSp>
        <p:nvCxnSpPr>
          <p:cNvPr id="3" name="Straight Connector 2">
            <a:extLst>
              <a:ext uri="{FF2B5EF4-FFF2-40B4-BE49-F238E27FC236}">
                <a16:creationId xmlns:a16="http://schemas.microsoft.com/office/drawing/2014/main" id="{107DC041-A04D-4C41-87C0-1DB58B29C753}"/>
              </a:ext>
            </a:extLst>
          </p:cNvPr>
          <p:cNvCxnSpPr/>
          <p:nvPr/>
        </p:nvCxnSpPr>
        <p:spPr>
          <a:xfrm>
            <a:off x="170121" y="883738"/>
            <a:ext cx="879312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38842A9-2A62-4321-992F-AD1814DC9C21}"/>
              </a:ext>
            </a:extLst>
          </p:cNvPr>
          <p:cNvSpPr txBox="1">
            <a:spLocks/>
          </p:cNvSpPr>
          <p:nvPr/>
        </p:nvSpPr>
        <p:spPr>
          <a:xfrm>
            <a:off x="1485900" y="114300"/>
            <a:ext cx="4457700" cy="628650"/>
          </a:xfrm>
          <a:prstGeom prst="rect">
            <a:avLst/>
          </a:prstGeom>
        </p:spPr>
        <p:txBody>
          <a:bodyPr/>
          <a:lstStyle/>
          <a:p>
            <a:pPr>
              <a:defRPr/>
            </a:pPr>
            <a:r>
              <a:rPr lang="en-US" sz="2400" dirty="0"/>
              <a:t>Written Communication</a:t>
            </a:r>
            <a:endParaRPr lang="en-US" sz="2400" dirty="0">
              <a:latin typeface="+mj-lt"/>
              <a:ea typeface="+mj-ea"/>
              <a:cs typeface="+mj-cs"/>
            </a:endParaRPr>
          </a:p>
        </p:txBody>
      </p:sp>
      <p:sp>
        <p:nvSpPr>
          <p:cNvPr id="6" name="Rectangle 5">
            <a:extLst>
              <a:ext uri="{FF2B5EF4-FFF2-40B4-BE49-F238E27FC236}">
                <a16:creationId xmlns:a16="http://schemas.microsoft.com/office/drawing/2014/main" id="{A35FA32C-A156-43AB-B534-7BB5A724BCA9}"/>
              </a:ext>
            </a:extLst>
          </p:cNvPr>
          <p:cNvSpPr/>
          <p:nvPr/>
        </p:nvSpPr>
        <p:spPr>
          <a:xfrm>
            <a:off x="1007433" y="1175214"/>
            <a:ext cx="7551775" cy="2562240"/>
          </a:xfrm>
          <a:prstGeom prst="rect">
            <a:avLst/>
          </a:prstGeom>
        </p:spPr>
        <p:txBody>
          <a:bodyPr wrap="square">
            <a:spAutoFit/>
          </a:bodyPr>
          <a:lstStyle/>
          <a:p>
            <a:pPr>
              <a:defRPr/>
            </a:pPr>
            <a:r>
              <a:rPr lang="en-US" sz="2700" b="1" dirty="0"/>
              <a:t>Preparing to Write</a:t>
            </a:r>
          </a:p>
          <a:p>
            <a:pPr>
              <a:defRPr/>
            </a:pPr>
            <a:endParaRPr lang="en-US" sz="1500" b="1" dirty="0"/>
          </a:p>
          <a:p>
            <a:pPr>
              <a:defRPr/>
            </a:pPr>
            <a:r>
              <a:rPr lang="en-US" sz="1500" dirty="0"/>
              <a:t>Before you create a written message, consider the following questions to help organize your thoughts:</a:t>
            </a:r>
          </a:p>
          <a:p>
            <a:pPr>
              <a:defRPr/>
            </a:pPr>
            <a:endParaRPr lang="en-US" sz="1500" dirty="0"/>
          </a:p>
          <a:p>
            <a:pPr marL="255985" indent="-255985">
              <a:buClr>
                <a:srgbClr val="FF0000"/>
              </a:buClr>
              <a:buFont typeface="Arial" pitchFamily="34" charset="0"/>
              <a:buChar char="•"/>
              <a:defRPr/>
            </a:pPr>
            <a:r>
              <a:rPr lang="en-US" sz="1500" dirty="0"/>
              <a:t>What is my purpose?</a:t>
            </a:r>
          </a:p>
          <a:p>
            <a:pPr marL="255985" indent="-255985">
              <a:buClr>
                <a:srgbClr val="FF0000"/>
              </a:buClr>
              <a:buFont typeface="Arial" pitchFamily="34" charset="0"/>
              <a:buChar char="•"/>
              <a:defRPr/>
            </a:pPr>
            <a:r>
              <a:rPr lang="en-US" sz="1500" dirty="0"/>
              <a:t>What does my reader need to know about the topic?</a:t>
            </a:r>
          </a:p>
          <a:p>
            <a:pPr marL="255985" indent="-255985">
              <a:buClr>
                <a:srgbClr val="FF0000"/>
              </a:buClr>
              <a:buFont typeface="Arial" pitchFamily="34" charset="0"/>
              <a:buChar char="•"/>
              <a:defRPr/>
            </a:pPr>
            <a:r>
              <a:rPr lang="en-US" sz="1500" dirty="0"/>
              <a:t>How do I get the audience to take action?</a:t>
            </a:r>
          </a:p>
          <a:p>
            <a:pPr marL="255985" indent="-255985">
              <a:buClr>
                <a:srgbClr val="FF0000"/>
              </a:buClr>
              <a:buFont typeface="Arial" pitchFamily="34" charset="0"/>
              <a:buChar char="•"/>
              <a:defRPr/>
            </a:pPr>
            <a:r>
              <a:rPr lang="en-US" sz="1500" dirty="0"/>
              <a:t>What is the one key point I want my reader to remember?</a:t>
            </a:r>
            <a:endParaRPr lang="en-US" sz="1500" b="1" dirty="0"/>
          </a:p>
          <a:p>
            <a:pPr>
              <a:defRPr/>
            </a:pPr>
            <a:endParaRPr lang="en-US" sz="1350" b="1" dirty="0"/>
          </a:p>
        </p:txBody>
      </p:sp>
      <p:sp>
        <p:nvSpPr>
          <p:cNvPr id="8" name="Slide Number Placeholder 7">
            <a:extLst>
              <a:ext uri="{FF2B5EF4-FFF2-40B4-BE49-F238E27FC236}">
                <a16:creationId xmlns:a16="http://schemas.microsoft.com/office/drawing/2014/main" id="{8C8653C8-593C-46E4-B22A-CB401D6034DA}"/>
              </a:ext>
            </a:extLst>
          </p:cNvPr>
          <p:cNvSpPr>
            <a:spLocks noGrp="1"/>
          </p:cNvSpPr>
          <p:nvPr>
            <p:ph type="sldNum" sz="quarter" idx="12"/>
          </p:nvPr>
        </p:nvSpPr>
        <p:spPr>
          <a:xfrm>
            <a:off x="6442998" y="4531022"/>
            <a:ext cx="512504" cy="273844"/>
          </a:xfrm>
          <a:prstGeom prst="rect">
            <a:avLst/>
          </a:prstGeom>
        </p:spPr>
        <p:txBody>
          <a:bodyPr vert="horz" lIns="91440" tIns="45720" rIns="91440" bIns="45720" rtlCol="0" anchor="ctr"/>
          <a:lstStyle>
            <a:defPPr>
              <a:defRPr lang="en-US"/>
            </a:defPPr>
            <a:lvl1pPr marL="0" algn="r" defTabSz="457200" rtl="0" eaLnBrk="1" latinLnBrk="0" hangingPunct="1">
              <a:defRPr sz="675"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342900" eaLnBrk="1" hangingPunct="1"/>
            <a:fld id="{4AACCEEB-34E4-4D56-87BF-7D64DF433518}" type="slidenum">
              <a:rPr lang="en-US" smtClean="0">
                <a:solidFill>
                  <a:srgbClr val="90C226"/>
                </a:solidFill>
              </a:rPr>
              <a:pPr defTabSz="342900" eaLnBrk="1" hangingPunct="1"/>
              <a:t>48</a:t>
            </a:fld>
            <a:endParaRPr lang="en-US" altLang="en-US">
              <a:solidFill>
                <a:srgbClr val="254061"/>
              </a:solidFill>
            </a:endParaRPr>
          </a:p>
        </p:txBody>
      </p:sp>
      <p:cxnSp>
        <p:nvCxnSpPr>
          <p:cNvPr id="3" name="Straight Connector 2">
            <a:extLst>
              <a:ext uri="{FF2B5EF4-FFF2-40B4-BE49-F238E27FC236}">
                <a16:creationId xmlns:a16="http://schemas.microsoft.com/office/drawing/2014/main" id="{391C087C-2D47-4C9E-835D-B9112E81A896}"/>
              </a:ext>
            </a:extLst>
          </p:cNvPr>
          <p:cNvCxnSpPr>
            <a:cxnSpLocks/>
          </p:cNvCxnSpPr>
          <p:nvPr/>
        </p:nvCxnSpPr>
        <p:spPr>
          <a:xfrm>
            <a:off x="159488" y="893135"/>
            <a:ext cx="88462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AA7F4-F338-452F-91E8-8D5DB06BD519}"/>
              </a:ext>
            </a:extLst>
          </p:cNvPr>
          <p:cNvSpPr>
            <a:spLocks noGrp="1"/>
          </p:cNvSpPr>
          <p:nvPr>
            <p:ph type="title"/>
          </p:nvPr>
        </p:nvSpPr>
        <p:spPr>
          <a:xfrm>
            <a:off x="276772" y="-252786"/>
            <a:ext cx="6447501" cy="990600"/>
          </a:xfrm>
        </p:spPr>
        <p:txBody>
          <a:bodyPr/>
          <a:lstStyle/>
          <a:p>
            <a:r>
              <a:rPr lang="en-CA" dirty="0"/>
              <a:t>Written Reports</a:t>
            </a:r>
          </a:p>
        </p:txBody>
      </p:sp>
      <p:sp>
        <p:nvSpPr>
          <p:cNvPr id="3" name="Content Placeholder 2">
            <a:extLst>
              <a:ext uri="{FF2B5EF4-FFF2-40B4-BE49-F238E27FC236}">
                <a16:creationId xmlns:a16="http://schemas.microsoft.com/office/drawing/2014/main" id="{16451472-7F88-4794-93D4-7A46265EA36C}"/>
              </a:ext>
            </a:extLst>
          </p:cNvPr>
          <p:cNvSpPr>
            <a:spLocks noGrp="1"/>
          </p:cNvSpPr>
          <p:nvPr>
            <p:ph idx="1"/>
          </p:nvPr>
        </p:nvSpPr>
        <p:spPr>
          <a:xfrm>
            <a:off x="276772" y="1459976"/>
            <a:ext cx="8548251" cy="2910580"/>
          </a:xfrm>
        </p:spPr>
        <p:txBody>
          <a:bodyPr>
            <a:normAutofit fontScale="92500" lnSpcReduction="20000"/>
          </a:bodyPr>
          <a:lstStyle/>
          <a:p>
            <a:pPr fontAlgn="base"/>
            <a:r>
              <a:rPr lang="en-CA" b="1" dirty="0"/>
              <a:t>1. Decide the Objective</a:t>
            </a:r>
            <a:endParaRPr lang="en-CA" dirty="0"/>
          </a:p>
          <a:p>
            <a:pPr lvl="1" fontAlgn="base"/>
            <a:r>
              <a:rPr lang="en-CA" dirty="0"/>
              <a:t>Take some time to think about the purpose of the report. Do you need to describe, explain, recommend or persuade? Having a clear purpose from the outset ensures that you stay focused, which makes it easier to engage your reader.</a:t>
            </a:r>
          </a:p>
          <a:p>
            <a:pPr marL="0" indent="0" fontAlgn="base">
              <a:buNone/>
            </a:pPr>
            <a:r>
              <a:rPr lang="en-CA" dirty="0"/>
              <a:t> </a:t>
            </a:r>
          </a:p>
          <a:p>
            <a:pPr fontAlgn="base"/>
            <a:r>
              <a:rPr lang="en-CA" b="1" dirty="0"/>
              <a:t>2. Understand Your Audience</a:t>
            </a:r>
            <a:endParaRPr lang="en-CA" dirty="0"/>
          </a:p>
          <a:p>
            <a:pPr lvl="1" fontAlgn="base"/>
            <a:r>
              <a:rPr lang="en-CA" dirty="0"/>
              <a:t>Writing a formal report for your stakeholders is very different to a department review. Tailor your language, use of data and supporting graphics to the audience.</a:t>
            </a:r>
          </a:p>
          <a:p>
            <a:pPr lvl="1" fontAlgn="base"/>
            <a:r>
              <a:rPr lang="en-CA" dirty="0"/>
              <a:t>It is also useful to consider the personal style</a:t>
            </a:r>
            <a:r>
              <a:rPr lang="en-CA" u="sng" dirty="0">
                <a:hlinkClick r:id="rId2"/>
              </a:rPr>
              <a:t> </a:t>
            </a:r>
            <a:r>
              <a:rPr lang="en-CA" dirty="0"/>
              <a:t>of the reader, for example, how do they write emails or structure documents? Reflect their preferences where possible. You may need to develop a more formal or informal tone to your own natural style.  Adapting this technique will build rapport and make the reader more receptive to your ideas</a:t>
            </a:r>
          </a:p>
          <a:p>
            <a:endParaRPr lang="en-CA" dirty="0"/>
          </a:p>
        </p:txBody>
      </p:sp>
      <p:sp>
        <p:nvSpPr>
          <p:cNvPr id="4" name="Slide Number Placeholder 3">
            <a:extLst>
              <a:ext uri="{FF2B5EF4-FFF2-40B4-BE49-F238E27FC236}">
                <a16:creationId xmlns:a16="http://schemas.microsoft.com/office/drawing/2014/main" id="{77A83875-23A7-49D1-B88B-0C7B19837277}"/>
              </a:ext>
            </a:extLst>
          </p:cNvPr>
          <p:cNvSpPr>
            <a:spLocks noGrp="1"/>
          </p:cNvSpPr>
          <p:nvPr>
            <p:ph type="sldNum" sz="quarter" idx="10"/>
          </p:nvPr>
        </p:nvSpPr>
        <p:spPr/>
        <p:txBody>
          <a:bodyPr/>
          <a:lstStyle/>
          <a:p>
            <a:pPr defTabSz="685800" fontAlgn="base">
              <a:spcBef>
                <a:spcPct val="0"/>
              </a:spcBef>
              <a:spcAft>
                <a:spcPct val="0"/>
              </a:spcAft>
            </a:pPr>
            <a:r>
              <a:rPr lang="en-US" altLang="en-US">
                <a:latin typeface="Arial" panose="020B0604020202020204" pitchFamily="34" charset="0"/>
                <a:cs typeface="Arial" panose="020B0604020202020204" pitchFamily="34" charset="0"/>
              </a:rPr>
              <a:t>1-</a:t>
            </a:r>
            <a:fld id="{1F60FD4C-2463-42CC-A036-9AC50A73E971}" type="slidenum">
              <a:rPr lang="en-US" altLang="en-US" smtClean="0">
                <a:latin typeface="Arial" panose="020B0604020202020204" pitchFamily="34" charset="0"/>
                <a:cs typeface="Arial" panose="020B0604020202020204" pitchFamily="34" charset="0"/>
              </a:rPr>
              <a:pPr defTabSz="685800" fontAlgn="base">
                <a:spcBef>
                  <a:spcPct val="0"/>
                </a:spcBef>
                <a:spcAft>
                  <a:spcPct val="0"/>
                </a:spcAft>
              </a:pPr>
              <a:t>49</a:t>
            </a:fld>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6222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E6B1B-C2B5-402E-9889-4AC255582789}"/>
              </a:ext>
            </a:extLst>
          </p:cNvPr>
          <p:cNvSpPr>
            <a:spLocks noGrp="1"/>
          </p:cNvSpPr>
          <p:nvPr>
            <p:ph type="title"/>
          </p:nvPr>
        </p:nvSpPr>
        <p:spPr>
          <a:xfrm>
            <a:off x="1673352" y="141786"/>
            <a:ext cx="5797296" cy="891540"/>
          </a:xfrm>
        </p:spPr>
        <p:txBody>
          <a:bodyPr/>
          <a:lstStyle/>
          <a:p>
            <a:r>
              <a:rPr lang="en-CA" dirty="0"/>
              <a:t>Intros</a:t>
            </a:r>
          </a:p>
        </p:txBody>
      </p:sp>
      <p:sp>
        <p:nvSpPr>
          <p:cNvPr id="3" name="Content Placeholder 2">
            <a:extLst>
              <a:ext uri="{FF2B5EF4-FFF2-40B4-BE49-F238E27FC236}">
                <a16:creationId xmlns:a16="http://schemas.microsoft.com/office/drawing/2014/main" id="{5D2D4A77-2F6C-4D84-BB22-50E66935E30A}"/>
              </a:ext>
            </a:extLst>
          </p:cNvPr>
          <p:cNvSpPr>
            <a:spLocks noGrp="1"/>
          </p:cNvSpPr>
          <p:nvPr>
            <p:ph idx="1"/>
          </p:nvPr>
        </p:nvSpPr>
        <p:spPr>
          <a:xfrm>
            <a:off x="508001" y="1207310"/>
            <a:ext cx="6447501" cy="2910580"/>
          </a:xfrm>
        </p:spPr>
        <p:txBody>
          <a:bodyPr>
            <a:normAutofit lnSpcReduction="10000"/>
          </a:bodyPr>
          <a:lstStyle/>
          <a:p>
            <a:r>
              <a:rPr lang="en-CA" dirty="0"/>
              <a:t>Student Intros </a:t>
            </a:r>
          </a:p>
          <a:p>
            <a:endParaRPr lang="en-CA" dirty="0"/>
          </a:p>
          <a:p>
            <a:pPr marL="342900" indent="-342900">
              <a:buFont typeface="+mj-lt"/>
              <a:buAutoNum type="arabicPeriod"/>
            </a:pPr>
            <a:r>
              <a:rPr lang="en-CA" dirty="0"/>
              <a:t>Name</a:t>
            </a:r>
          </a:p>
          <a:p>
            <a:pPr marL="342900" indent="-342900">
              <a:buFont typeface="+mj-lt"/>
              <a:buAutoNum type="arabicPeriod"/>
            </a:pPr>
            <a:r>
              <a:rPr lang="en-CA" dirty="0"/>
              <a:t>Academic/Professional Background &amp; Interests </a:t>
            </a:r>
          </a:p>
          <a:p>
            <a:pPr marL="342900" indent="-342900">
              <a:buFont typeface="+mj-lt"/>
              <a:buAutoNum type="arabicPeriod"/>
            </a:pPr>
            <a:r>
              <a:rPr lang="en-CA" dirty="0"/>
              <a:t>Pick one below:</a:t>
            </a:r>
          </a:p>
          <a:p>
            <a:pPr lvl="1">
              <a:buFont typeface="Wingdings" panose="05000000000000000000" pitchFamily="2" charset="2"/>
              <a:buChar char="Ø"/>
            </a:pPr>
            <a:r>
              <a:rPr lang="en-CA" dirty="0"/>
              <a:t>Interesting fact about yourself</a:t>
            </a:r>
          </a:p>
          <a:p>
            <a:pPr lvl="1">
              <a:buFont typeface="Wingdings" panose="05000000000000000000" pitchFamily="2" charset="2"/>
              <a:buChar char="Ø"/>
            </a:pPr>
            <a:r>
              <a:rPr lang="en-CA" dirty="0"/>
              <a:t>What is your dream job?</a:t>
            </a:r>
          </a:p>
          <a:p>
            <a:pPr lvl="1">
              <a:buFont typeface="Wingdings" panose="05000000000000000000" pitchFamily="2" charset="2"/>
              <a:buChar char="Ø"/>
            </a:pPr>
            <a:r>
              <a:rPr lang="en-CA" dirty="0"/>
              <a:t>What companies would you want to work for?</a:t>
            </a:r>
          </a:p>
          <a:p>
            <a:pPr lvl="1">
              <a:buFont typeface="Wingdings" panose="05000000000000000000" pitchFamily="2" charset="2"/>
              <a:buChar char="Ø"/>
            </a:pPr>
            <a:r>
              <a:rPr lang="en-CA" dirty="0"/>
              <a:t>Past jobs you have enjoyed</a:t>
            </a:r>
          </a:p>
          <a:p>
            <a:endParaRPr lang="en-CA" dirty="0"/>
          </a:p>
        </p:txBody>
      </p:sp>
      <p:sp>
        <p:nvSpPr>
          <p:cNvPr id="4" name="Slide Number Placeholder 3">
            <a:extLst>
              <a:ext uri="{FF2B5EF4-FFF2-40B4-BE49-F238E27FC236}">
                <a16:creationId xmlns:a16="http://schemas.microsoft.com/office/drawing/2014/main" id="{3694D6B2-BD2F-4D59-82BC-3A749CA237A6}"/>
              </a:ext>
            </a:extLst>
          </p:cNvPr>
          <p:cNvSpPr>
            <a:spLocks noGrp="1"/>
          </p:cNvSpPr>
          <p:nvPr>
            <p:ph type="sldNum" sz="quarter" idx="10"/>
          </p:nvPr>
        </p:nvSpPr>
        <p:spPr/>
        <p:txBody>
          <a:bodyPr/>
          <a:lstStyle/>
          <a:p>
            <a:pPr defTabSz="685800" fontAlgn="base">
              <a:spcBef>
                <a:spcPct val="0"/>
              </a:spcBef>
              <a:spcAft>
                <a:spcPct val="0"/>
              </a:spcAft>
            </a:pPr>
            <a:r>
              <a:rPr lang="en-US" altLang="en-US">
                <a:latin typeface="Arial" panose="020B0604020202020204" pitchFamily="34" charset="0"/>
                <a:cs typeface="Arial" panose="020B0604020202020204" pitchFamily="34" charset="0"/>
              </a:rPr>
              <a:t>1-</a:t>
            </a:r>
            <a:fld id="{1F60FD4C-2463-42CC-A036-9AC50A73E971}" type="slidenum">
              <a:rPr lang="en-US" altLang="en-US" smtClean="0">
                <a:latin typeface="Arial" panose="020B0604020202020204" pitchFamily="34" charset="0"/>
                <a:cs typeface="Arial" panose="020B0604020202020204" pitchFamily="34" charset="0"/>
              </a:rPr>
              <a:pPr defTabSz="685800" fontAlgn="base">
                <a:spcBef>
                  <a:spcPct val="0"/>
                </a:spcBef>
                <a:spcAft>
                  <a:spcPct val="0"/>
                </a:spcAft>
              </a:pPr>
              <a:t>5</a:t>
            </a:fld>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90620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F6FFD-94BB-49BB-B363-95DB9FC07A6B}"/>
              </a:ext>
            </a:extLst>
          </p:cNvPr>
          <p:cNvSpPr>
            <a:spLocks noGrp="1"/>
          </p:cNvSpPr>
          <p:nvPr>
            <p:ph type="title"/>
          </p:nvPr>
        </p:nvSpPr>
        <p:spPr/>
        <p:txBody>
          <a:bodyPr/>
          <a:lstStyle/>
          <a:p>
            <a:r>
              <a:rPr lang="en-CA" dirty="0"/>
              <a:t>Written Report</a:t>
            </a:r>
          </a:p>
        </p:txBody>
      </p:sp>
      <p:sp>
        <p:nvSpPr>
          <p:cNvPr id="3" name="Content Placeholder 2">
            <a:extLst>
              <a:ext uri="{FF2B5EF4-FFF2-40B4-BE49-F238E27FC236}">
                <a16:creationId xmlns:a16="http://schemas.microsoft.com/office/drawing/2014/main" id="{2BC8C6BB-3337-463E-B515-D3EDBC02F291}"/>
              </a:ext>
            </a:extLst>
          </p:cNvPr>
          <p:cNvSpPr>
            <a:spLocks noGrp="1"/>
          </p:cNvSpPr>
          <p:nvPr>
            <p:ph idx="1"/>
          </p:nvPr>
        </p:nvSpPr>
        <p:spPr>
          <a:xfrm>
            <a:off x="413408" y="1424804"/>
            <a:ext cx="8422617" cy="2910580"/>
          </a:xfrm>
        </p:spPr>
        <p:txBody>
          <a:bodyPr/>
          <a:lstStyle/>
          <a:p>
            <a:pPr marL="0" indent="0" fontAlgn="base">
              <a:buNone/>
            </a:pPr>
            <a:r>
              <a:rPr lang="en-CA" sz="1800" b="1" dirty="0"/>
              <a:t>3. Report Format and Type</a:t>
            </a:r>
            <a:endParaRPr lang="en-CA" sz="1800" dirty="0"/>
          </a:p>
          <a:p>
            <a:pPr fontAlgn="base"/>
            <a:r>
              <a:rPr lang="en-CA" sz="1800" dirty="0"/>
              <a:t>Before you start, check the report format and type. Do you need to submit a written report or deliver a presentation? Do you need to craft a formal, informal, financial, annual, technical, fact-finding or problem-solving report? You should also confirm if any templates are available within the organization. </a:t>
            </a:r>
          </a:p>
          <a:p>
            <a:pPr marL="0" indent="0" fontAlgn="base">
              <a:buNone/>
            </a:pPr>
            <a:r>
              <a:rPr lang="en-CA" sz="1800" dirty="0"/>
              <a:t> </a:t>
            </a:r>
          </a:p>
          <a:p>
            <a:pPr marL="0" indent="0" fontAlgn="base">
              <a:buNone/>
            </a:pPr>
            <a:r>
              <a:rPr lang="en-CA" sz="1800" b="1" dirty="0"/>
              <a:t>4. Gather the Facts and Data</a:t>
            </a:r>
            <a:endParaRPr lang="en-CA" sz="1800" dirty="0"/>
          </a:p>
          <a:p>
            <a:pPr fontAlgn="base"/>
            <a:r>
              <a:rPr lang="en-CA" sz="1800" b="1" dirty="0"/>
              <a:t> </a:t>
            </a:r>
            <a:r>
              <a:rPr lang="en-CA" sz="1800" dirty="0"/>
              <a:t>Including engaging facts and data will solidify your argument. Start with the ‘big picture’, and enhance with important details.</a:t>
            </a:r>
          </a:p>
          <a:p>
            <a:endParaRPr lang="en-CA" dirty="0"/>
          </a:p>
        </p:txBody>
      </p:sp>
      <p:sp>
        <p:nvSpPr>
          <p:cNvPr id="4" name="Slide Number Placeholder 3">
            <a:extLst>
              <a:ext uri="{FF2B5EF4-FFF2-40B4-BE49-F238E27FC236}">
                <a16:creationId xmlns:a16="http://schemas.microsoft.com/office/drawing/2014/main" id="{1E02D766-6D21-4224-A210-CEF79C7DBC01}"/>
              </a:ext>
            </a:extLst>
          </p:cNvPr>
          <p:cNvSpPr>
            <a:spLocks noGrp="1"/>
          </p:cNvSpPr>
          <p:nvPr>
            <p:ph type="sldNum" sz="quarter" idx="10"/>
          </p:nvPr>
        </p:nvSpPr>
        <p:spPr/>
        <p:txBody>
          <a:bodyPr/>
          <a:lstStyle/>
          <a:p>
            <a:pPr defTabSz="685800" fontAlgn="base">
              <a:spcBef>
                <a:spcPct val="0"/>
              </a:spcBef>
              <a:spcAft>
                <a:spcPct val="0"/>
              </a:spcAft>
            </a:pPr>
            <a:r>
              <a:rPr lang="en-US" altLang="en-US">
                <a:latin typeface="Arial" panose="020B0604020202020204" pitchFamily="34" charset="0"/>
                <a:cs typeface="Arial" panose="020B0604020202020204" pitchFamily="34" charset="0"/>
              </a:rPr>
              <a:t>1-</a:t>
            </a:r>
            <a:fld id="{1F60FD4C-2463-42CC-A036-9AC50A73E971}" type="slidenum">
              <a:rPr lang="en-US" altLang="en-US" smtClean="0">
                <a:latin typeface="Arial" panose="020B0604020202020204" pitchFamily="34" charset="0"/>
                <a:cs typeface="Arial" panose="020B0604020202020204" pitchFamily="34" charset="0"/>
              </a:rPr>
              <a:pPr defTabSz="685800" fontAlgn="base">
                <a:spcBef>
                  <a:spcPct val="0"/>
                </a:spcBef>
                <a:spcAft>
                  <a:spcPct val="0"/>
                </a:spcAft>
              </a:pPr>
              <a:t>50</a:t>
            </a:fld>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428972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D37AA-5287-4379-BF54-EC837A7B5BE8}"/>
              </a:ext>
            </a:extLst>
          </p:cNvPr>
          <p:cNvSpPr>
            <a:spLocks noGrp="1"/>
          </p:cNvSpPr>
          <p:nvPr>
            <p:ph type="title"/>
          </p:nvPr>
        </p:nvSpPr>
        <p:spPr>
          <a:xfrm>
            <a:off x="308305" y="18393"/>
            <a:ext cx="6447501" cy="990600"/>
          </a:xfrm>
        </p:spPr>
        <p:txBody>
          <a:bodyPr/>
          <a:lstStyle/>
          <a:p>
            <a:r>
              <a:rPr lang="en-CA" dirty="0"/>
              <a:t>Written Reports</a:t>
            </a:r>
          </a:p>
        </p:txBody>
      </p:sp>
      <p:sp>
        <p:nvSpPr>
          <p:cNvPr id="3" name="Content Placeholder 2">
            <a:extLst>
              <a:ext uri="{FF2B5EF4-FFF2-40B4-BE49-F238E27FC236}">
                <a16:creationId xmlns:a16="http://schemas.microsoft.com/office/drawing/2014/main" id="{D035EAF4-B4C7-4DDE-84C1-A9FA38AE78D2}"/>
              </a:ext>
            </a:extLst>
          </p:cNvPr>
          <p:cNvSpPr>
            <a:spLocks noGrp="1"/>
          </p:cNvSpPr>
          <p:nvPr>
            <p:ph idx="1"/>
          </p:nvPr>
        </p:nvSpPr>
        <p:spPr>
          <a:xfrm>
            <a:off x="308305" y="1210537"/>
            <a:ext cx="8591146" cy="3582179"/>
          </a:xfrm>
        </p:spPr>
        <p:txBody>
          <a:bodyPr>
            <a:normAutofit fontScale="85000" lnSpcReduction="20000"/>
          </a:bodyPr>
          <a:lstStyle/>
          <a:p>
            <a:pPr fontAlgn="base"/>
            <a:r>
              <a:rPr lang="en-CA" b="1" dirty="0"/>
              <a:t>5. Structure the Report</a:t>
            </a:r>
          </a:p>
          <a:p>
            <a:pPr fontAlgn="base"/>
            <a:endParaRPr lang="en-CA" dirty="0"/>
          </a:p>
          <a:p>
            <a:pPr lvl="1" fontAlgn="base"/>
            <a:r>
              <a:rPr lang="en-CA" b="1" dirty="0"/>
              <a:t> </a:t>
            </a:r>
            <a:r>
              <a:rPr lang="en-CA" dirty="0"/>
              <a:t>A report typically has four elements:</a:t>
            </a:r>
          </a:p>
          <a:p>
            <a:pPr lvl="1" fontAlgn="base"/>
            <a:r>
              <a:rPr lang="en-CA" b="1" dirty="0"/>
              <a:t>Executive Summary</a:t>
            </a:r>
            <a:r>
              <a:rPr lang="en-CA" dirty="0"/>
              <a:t>. Your report will begin with the summary, which is written once the report is finished.  As the first item the reader encounters, this is the most important section of the document. They will likely use the summary to decide how much of the report they need to read so make it count!</a:t>
            </a:r>
          </a:p>
          <a:p>
            <a:pPr lvl="1" fontAlgn="base"/>
            <a:endParaRPr lang="en-CA" dirty="0"/>
          </a:p>
          <a:p>
            <a:pPr lvl="1" fontAlgn="base"/>
            <a:r>
              <a:rPr lang="en-CA" b="1" dirty="0"/>
              <a:t>Introduction: </a:t>
            </a:r>
            <a:r>
              <a:rPr lang="en-CA" dirty="0"/>
              <a:t>Provide a context for the report and outline the structure of the contents. Identify the scope of the report and any particular methodologies used</a:t>
            </a:r>
          </a:p>
          <a:p>
            <a:pPr lvl="1" fontAlgn="base"/>
            <a:endParaRPr lang="en-CA" dirty="0"/>
          </a:p>
          <a:p>
            <a:pPr lvl="1" fontAlgn="base"/>
            <a:r>
              <a:rPr lang="en-CA" b="1" dirty="0"/>
              <a:t>Body: </a:t>
            </a:r>
            <a:r>
              <a:rPr lang="en-CA" dirty="0"/>
              <a:t>It’s now time to put your writing skills to work! This is the longest section of the report and should present background details, analysis, discussions, and recommendations for consideration. Draw upon data and supporting graphics to support your position</a:t>
            </a:r>
          </a:p>
          <a:p>
            <a:pPr lvl="1" fontAlgn="base"/>
            <a:endParaRPr lang="en-CA" dirty="0"/>
          </a:p>
          <a:p>
            <a:pPr lvl="1" fontAlgn="base"/>
            <a:r>
              <a:rPr lang="en-CA" b="1" dirty="0"/>
              <a:t>Conclusion: </a:t>
            </a:r>
            <a:r>
              <a:rPr lang="en-CA" dirty="0"/>
              <a:t>Bring together the various elements of the report in a clear and concise manner. Identify next steps and any actions that your reader needs to take.</a:t>
            </a:r>
          </a:p>
          <a:p>
            <a:pPr marL="342900" lvl="1" indent="0" fontAlgn="base">
              <a:buNone/>
            </a:pPr>
            <a:r>
              <a:rPr lang="en-CA" dirty="0"/>
              <a:t> </a:t>
            </a:r>
          </a:p>
          <a:p>
            <a:endParaRPr lang="en-CA" dirty="0"/>
          </a:p>
        </p:txBody>
      </p:sp>
      <p:sp>
        <p:nvSpPr>
          <p:cNvPr id="4" name="Slide Number Placeholder 3">
            <a:extLst>
              <a:ext uri="{FF2B5EF4-FFF2-40B4-BE49-F238E27FC236}">
                <a16:creationId xmlns:a16="http://schemas.microsoft.com/office/drawing/2014/main" id="{BEA906F5-94C6-43B4-AF05-730700B6AAC0}"/>
              </a:ext>
            </a:extLst>
          </p:cNvPr>
          <p:cNvSpPr>
            <a:spLocks noGrp="1"/>
          </p:cNvSpPr>
          <p:nvPr>
            <p:ph type="sldNum" sz="quarter" idx="10"/>
          </p:nvPr>
        </p:nvSpPr>
        <p:spPr/>
        <p:txBody>
          <a:bodyPr/>
          <a:lstStyle/>
          <a:p>
            <a:pPr defTabSz="685800" fontAlgn="base">
              <a:spcBef>
                <a:spcPct val="0"/>
              </a:spcBef>
              <a:spcAft>
                <a:spcPct val="0"/>
              </a:spcAft>
            </a:pPr>
            <a:r>
              <a:rPr lang="en-US" altLang="en-US">
                <a:latin typeface="Arial" panose="020B0604020202020204" pitchFamily="34" charset="0"/>
                <a:cs typeface="Arial" panose="020B0604020202020204" pitchFamily="34" charset="0"/>
              </a:rPr>
              <a:t>1-</a:t>
            </a:r>
            <a:fld id="{1F60FD4C-2463-42CC-A036-9AC50A73E971}" type="slidenum">
              <a:rPr lang="en-US" altLang="en-US" smtClean="0">
                <a:latin typeface="Arial" panose="020B0604020202020204" pitchFamily="34" charset="0"/>
                <a:cs typeface="Arial" panose="020B0604020202020204" pitchFamily="34" charset="0"/>
              </a:rPr>
              <a:pPr defTabSz="685800" fontAlgn="base">
                <a:spcBef>
                  <a:spcPct val="0"/>
                </a:spcBef>
                <a:spcAft>
                  <a:spcPct val="0"/>
                </a:spcAft>
              </a:pPr>
              <a:t>51</a:t>
            </a:fld>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313080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EE89BC6-EC5A-4701-A77E-D450560A6814}"/>
              </a:ext>
            </a:extLst>
          </p:cNvPr>
          <p:cNvSpPr>
            <a:spLocks noGrp="1"/>
          </p:cNvSpPr>
          <p:nvPr>
            <p:ph type="title"/>
          </p:nvPr>
        </p:nvSpPr>
        <p:spPr/>
        <p:txBody>
          <a:bodyPr/>
          <a:lstStyle/>
          <a:p>
            <a:r>
              <a:rPr lang="en-CA" dirty="0"/>
              <a:t>Written Reports</a:t>
            </a:r>
          </a:p>
        </p:txBody>
      </p:sp>
      <p:sp>
        <p:nvSpPr>
          <p:cNvPr id="5" name="Content Placeholder 4">
            <a:extLst>
              <a:ext uri="{FF2B5EF4-FFF2-40B4-BE49-F238E27FC236}">
                <a16:creationId xmlns:a16="http://schemas.microsoft.com/office/drawing/2014/main" id="{6EFB5DE9-B390-4A19-92BF-4A412E63144B}"/>
              </a:ext>
            </a:extLst>
          </p:cNvPr>
          <p:cNvSpPr>
            <a:spLocks noGrp="1"/>
          </p:cNvSpPr>
          <p:nvPr>
            <p:ph idx="1"/>
          </p:nvPr>
        </p:nvSpPr>
        <p:spPr/>
        <p:txBody>
          <a:bodyPr/>
          <a:lstStyle/>
          <a:p>
            <a:pPr fontAlgn="base"/>
            <a:r>
              <a:rPr lang="en-CA" b="1" dirty="0"/>
              <a:t>6. Readability</a:t>
            </a:r>
            <a:endParaRPr lang="en-CA" dirty="0"/>
          </a:p>
          <a:p>
            <a:pPr lvl="1" fontAlgn="base"/>
            <a:r>
              <a:rPr lang="en-CA" b="1" dirty="0"/>
              <a:t> </a:t>
            </a:r>
            <a:r>
              <a:rPr lang="en-CA" dirty="0"/>
              <a:t>Spend some time making the report accessible and enjoyable to read. If working in Word, the Navigation pane is a great way to help your reader work through the document. Use formatting, visuals, and lists to break up long sections of text.</a:t>
            </a:r>
          </a:p>
          <a:p>
            <a:pPr marL="0" indent="0" fontAlgn="base">
              <a:buNone/>
            </a:pPr>
            <a:r>
              <a:rPr lang="en-CA" dirty="0"/>
              <a:t> </a:t>
            </a:r>
          </a:p>
          <a:p>
            <a:pPr fontAlgn="base"/>
            <a:r>
              <a:rPr lang="en-CA" b="1" dirty="0"/>
              <a:t>7. Edit</a:t>
            </a:r>
            <a:endParaRPr lang="en-CA" dirty="0"/>
          </a:p>
          <a:p>
            <a:pPr lvl="1" fontAlgn="base"/>
            <a:r>
              <a:rPr lang="en-CA" dirty="0"/>
              <a:t>The first draft of the report is rarely perfect so you will need to edit and revise the content. If possible, set the document aside for a few days before reviewing or ask a colleague to review.</a:t>
            </a:r>
          </a:p>
          <a:p>
            <a:pPr marL="0" indent="0">
              <a:buNone/>
            </a:pPr>
            <a:r>
              <a:rPr lang="en-CA" dirty="0"/>
              <a:t> </a:t>
            </a:r>
          </a:p>
          <a:p>
            <a:endParaRPr lang="en-CA" dirty="0"/>
          </a:p>
        </p:txBody>
      </p:sp>
      <p:sp>
        <p:nvSpPr>
          <p:cNvPr id="2" name="Slide Number Placeholder 1">
            <a:extLst>
              <a:ext uri="{FF2B5EF4-FFF2-40B4-BE49-F238E27FC236}">
                <a16:creationId xmlns:a16="http://schemas.microsoft.com/office/drawing/2014/main" id="{21E4BD93-038A-43AB-A8F8-EA8C9C530851}"/>
              </a:ext>
            </a:extLst>
          </p:cNvPr>
          <p:cNvSpPr>
            <a:spLocks noGrp="1"/>
          </p:cNvSpPr>
          <p:nvPr>
            <p:ph type="sldNum" sz="quarter" idx="10"/>
          </p:nvPr>
        </p:nvSpPr>
        <p:spPr/>
        <p:txBody>
          <a:bodyPr/>
          <a:lstStyle/>
          <a:p>
            <a:pPr defTabSz="685800" fontAlgn="base">
              <a:spcBef>
                <a:spcPct val="0"/>
              </a:spcBef>
              <a:spcAft>
                <a:spcPct val="0"/>
              </a:spcAft>
            </a:pPr>
            <a:r>
              <a:rPr lang="en-US" altLang="en-US">
                <a:latin typeface="Arial" panose="020B0604020202020204" pitchFamily="34" charset="0"/>
                <a:cs typeface="Arial" panose="020B0604020202020204" pitchFamily="34" charset="0"/>
              </a:rPr>
              <a:t>1-</a:t>
            </a:r>
            <a:fld id="{1F60FD4C-2463-42CC-A036-9AC50A73E971}" type="slidenum">
              <a:rPr lang="en-US" altLang="en-US" smtClean="0">
                <a:latin typeface="Arial" panose="020B0604020202020204" pitchFamily="34" charset="0"/>
                <a:cs typeface="Arial" panose="020B0604020202020204" pitchFamily="34" charset="0"/>
              </a:rPr>
              <a:pPr defTabSz="685800" fontAlgn="base">
                <a:spcBef>
                  <a:spcPct val="0"/>
                </a:spcBef>
                <a:spcAft>
                  <a:spcPct val="0"/>
                </a:spcAft>
              </a:pPr>
              <a:t>52</a:t>
            </a:fld>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7967024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81506EFF-8DAD-4127-B882-6625FEBDB424}"/>
              </a:ext>
            </a:extLst>
          </p:cNvPr>
          <p:cNvSpPr>
            <a:spLocks noGrp="1"/>
          </p:cNvSpPr>
          <p:nvPr>
            <p:ph type="title"/>
          </p:nvPr>
        </p:nvSpPr>
        <p:spPr/>
        <p:txBody>
          <a:bodyPr/>
          <a:lstStyle/>
          <a:p>
            <a:pPr eaLnBrk="1" hangingPunct="1"/>
            <a:r>
              <a:rPr lang="en-US" altLang="en-US"/>
              <a:t>E-mail Etiquette</a:t>
            </a:r>
          </a:p>
        </p:txBody>
      </p:sp>
      <p:sp>
        <p:nvSpPr>
          <p:cNvPr id="3" name="Content Placeholder 2">
            <a:extLst>
              <a:ext uri="{FF2B5EF4-FFF2-40B4-BE49-F238E27FC236}">
                <a16:creationId xmlns:a16="http://schemas.microsoft.com/office/drawing/2014/main" id="{CC932F8F-9CB5-466B-B2C1-6086817AF951}"/>
              </a:ext>
            </a:extLst>
          </p:cNvPr>
          <p:cNvSpPr>
            <a:spLocks noGrp="1"/>
          </p:cNvSpPr>
          <p:nvPr>
            <p:ph idx="1"/>
          </p:nvPr>
        </p:nvSpPr>
        <p:spPr>
          <a:xfrm>
            <a:off x="394217" y="1101329"/>
            <a:ext cx="7936466" cy="2880122"/>
          </a:xfrm>
        </p:spPr>
        <p:txBody>
          <a:bodyPr rtlCol="0">
            <a:normAutofit lnSpcReduction="10000"/>
          </a:bodyPr>
          <a:lstStyle/>
          <a:p>
            <a:pPr>
              <a:buNone/>
              <a:defRPr/>
            </a:pPr>
            <a:r>
              <a:rPr lang="en-US" b="1" dirty="0"/>
              <a:t> </a:t>
            </a:r>
            <a:endParaRPr lang="en-US" dirty="0"/>
          </a:p>
          <a:p>
            <a:pPr>
              <a:defRPr/>
            </a:pPr>
            <a:r>
              <a:rPr lang="en-US" dirty="0"/>
              <a:t>Written communication</a:t>
            </a:r>
          </a:p>
          <a:p>
            <a:pPr>
              <a:defRPr/>
            </a:pPr>
            <a:r>
              <a:rPr lang="en-US" dirty="0"/>
              <a:t>Grammar, spelling, and punctuation are important</a:t>
            </a:r>
          </a:p>
          <a:p>
            <a:pPr>
              <a:defRPr/>
            </a:pPr>
            <a:r>
              <a:rPr lang="en-US" dirty="0"/>
              <a:t>Confidentiality concerns</a:t>
            </a:r>
          </a:p>
          <a:p>
            <a:pPr>
              <a:defRPr/>
            </a:pPr>
            <a:r>
              <a:rPr lang="en-US" dirty="0"/>
              <a:t>Be mindful of content</a:t>
            </a:r>
          </a:p>
          <a:p>
            <a:pPr>
              <a:defRPr/>
            </a:pPr>
            <a:r>
              <a:rPr lang="en-US" dirty="0"/>
              <a:t>Use “out-of-office rules”</a:t>
            </a:r>
          </a:p>
          <a:p>
            <a:pPr>
              <a:defRPr/>
            </a:pPr>
            <a:r>
              <a:rPr lang="en-US" dirty="0"/>
              <a:t>Alternate contact</a:t>
            </a:r>
          </a:p>
          <a:p>
            <a:pPr>
              <a:defRPr/>
            </a:pPr>
            <a:r>
              <a:rPr lang="en-US" dirty="0"/>
              <a:t>Short and sweet</a:t>
            </a:r>
          </a:p>
          <a:p>
            <a:pPr>
              <a:defRPr/>
            </a:pPr>
            <a:endParaRPr lang="en-US" dirty="0"/>
          </a:p>
          <a:p>
            <a:pPr>
              <a:buNone/>
              <a:defRPr/>
            </a:pPr>
            <a:endParaRPr lang="en-US" dirty="0"/>
          </a:p>
          <a:p>
            <a:pPr>
              <a:buNone/>
              <a:defRPr/>
            </a:pPr>
            <a:endParaRPr lang="en-US" dirty="0"/>
          </a:p>
        </p:txBody>
      </p:sp>
      <p:sp>
        <p:nvSpPr>
          <p:cNvPr id="7" name="Slide Number Placeholder 6">
            <a:extLst>
              <a:ext uri="{FF2B5EF4-FFF2-40B4-BE49-F238E27FC236}">
                <a16:creationId xmlns:a16="http://schemas.microsoft.com/office/drawing/2014/main" id="{76738F6F-5D57-429E-A5DB-18CD65E08714}"/>
              </a:ext>
            </a:extLst>
          </p:cNvPr>
          <p:cNvSpPr>
            <a:spLocks noGrp="1"/>
          </p:cNvSpPr>
          <p:nvPr>
            <p:ph type="sldNum" sz="quarter" idx="12"/>
          </p:nvPr>
        </p:nvSpPr>
        <p:spPr>
          <a:xfrm>
            <a:off x="6442998" y="4531022"/>
            <a:ext cx="512504" cy="273844"/>
          </a:xfrm>
          <a:prstGeom prst="rect">
            <a:avLst/>
          </a:prstGeom>
        </p:spPr>
        <p:txBody>
          <a:bodyPr vert="horz" lIns="91440" tIns="45720" rIns="91440" bIns="45720" rtlCol="0" anchor="ctr"/>
          <a:lstStyle>
            <a:defPPr>
              <a:defRPr lang="en-US"/>
            </a:defPPr>
            <a:lvl1pPr marL="0" algn="r" defTabSz="457200" rtl="0" eaLnBrk="1" latinLnBrk="0" hangingPunct="1">
              <a:defRPr sz="675"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342900" eaLnBrk="1" hangingPunct="1"/>
            <a:fld id="{4AACCEEB-34E4-4D56-87BF-7D64DF433518}" type="slidenum">
              <a:rPr lang="en-US" smtClean="0">
                <a:solidFill>
                  <a:srgbClr val="90C226"/>
                </a:solidFill>
              </a:rPr>
              <a:pPr defTabSz="342900" eaLnBrk="1" hangingPunct="1"/>
              <a:t>53</a:t>
            </a:fld>
            <a:endParaRPr lang="en-US" altLang="en-US">
              <a:solidFill>
                <a:srgbClr val="254061"/>
              </a:solidFill>
            </a:endParaRPr>
          </a:p>
        </p:txBody>
      </p:sp>
      <p:pic>
        <p:nvPicPr>
          <p:cNvPr id="16388" name="Picture 2" descr="C:\Documents and Settings\hstokes\Local Settings\Temporary Internet Files\Content.IE5\DIHZKCNT\MP900309265[1].jpg">
            <a:extLst>
              <a:ext uri="{FF2B5EF4-FFF2-40B4-BE49-F238E27FC236}">
                <a16:creationId xmlns:a16="http://schemas.microsoft.com/office/drawing/2014/main" id="{1496C795-0C31-4B5E-97A5-906A9C885E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5652" y="2684693"/>
            <a:ext cx="2155031" cy="1422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9DE48993-0CDA-4605-A8EF-CEE5ED4DB499}"/>
              </a:ext>
            </a:extLst>
          </p:cNvPr>
          <p:cNvSpPr>
            <a:spLocks noGrp="1"/>
          </p:cNvSpPr>
          <p:nvPr>
            <p:ph type="title"/>
          </p:nvPr>
        </p:nvSpPr>
        <p:spPr/>
        <p:txBody>
          <a:bodyPr/>
          <a:lstStyle/>
          <a:p>
            <a:pPr eaLnBrk="1" hangingPunct="1"/>
            <a:r>
              <a:rPr lang="en-US" altLang="en-US"/>
              <a:t>E-mail Etiquette</a:t>
            </a:r>
          </a:p>
        </p:txBody>
      </p:sp>
      <p:sp>
        <p:nvSpPr>
          <p:cNvPr id="17412" name="Content Placeholder 2">
            <a:extLst>
              <a:ext uri="{FF2B5EF4-FFF2-40B4-BE49-F238E27FC236}">
                <a16:creationId xmlns:a16="http://schemas.microsoft.com/office/drawing/2014/main" id="{D8712083-AD89-4FCB-B346-52FBAD726843}"/>
              </a:ext>
            </a:extLst>
          </p:cNvPr>
          <p:cNvSpPr>
            <a:spLocks noGrp="1"/>
          </p:cNvSpPr>
          <p:nvPr>
            <p:ph idx="1"/>
          </p:nvPr>
        </p:nvSpPr>
        <p:spPr>
          <a:xfrm>
            <a:off x="508001" y="1181794"/>
            <a:ext cx="6552018" cy="3486150"/>
          </a:xfrm>
        </p:spPr>
        <p:txBody>
          <a:bodyPr/>
          <a:lstStyle/>
          <a:p>
            <a:pPr>
              <a:buNone/>
              <a:tabLst>
                <a:tab pos="859631" algn="l"/>
              </a:tabLst>
            </a:pPr>
            <a:r>
              <a:rPr lang="en-US" altLang="en-US" sz="2000" b="1" dirty="0"/>
              <a:t>Other E-mail Considerations</a:t>
            </a:r>
          </a:p>
          <a:p>
            <a:pPr>
              <a:buNone/>
              <a:tabLst>
                <a:tab pos="859631" algn="l"/>
              </a:tabLst>
            </a:pPr>
            <a:endParaRPr lang="en-US" altLang="en-US" sz="2000" b="1" dirty="0"/>
          </a:p>
          <a:p>
            <a:pPr>
              <a:tabLst>
                <a:tab pos="859631" algn="l"/>
              </a:tabLst>
            </a:pPr>
            <a:r>
              <a:rPr lang="en-US" altLang="en-US" sz="2000" dirty="0"/>
              <a:t>Not secure</a:t>
            </a:r>
          </a:p>
          <a:p>
            <a:pPr>
              <a:tabLst>
                <a:tab pos="859631" algn="l"/>
              </a:tabLst>
            </a:pPr>
            <a:r>
              <a:rPr lang="en-US" altLang="en-US" sz="2000" dirty="0"/>
              <a:t>Sometimes unreliable</a:t>
            </a:r>
          </a:p>
          <a:p>
            <a:pPr>
              <a:tabLst>
                <a:tab pos="859631" algn="l"/>
              </a:tabLst>
            </a:pPr>
            <a:r>
              <a:rPr lang="en-US" altLang="en-US" sz="2000" dirty="0"/>
              <a:t>Good e-mail habits</a:t>
            </a:r>
          </a:p>
          <a:p>
            <a:pPr>
              <a:tabLst>
                <a:tab pos="859631" algn="l"/>
              </a:tabLst>
            </a:pPr>
            <a:r>
              <a:rPr lang="en-US" altLang="en-US" sz="2000" dirty="0"/>
              <a:t>Think before you send</a:t>
            </a:r>
          </a:p>
          <a:p>
            <a:pPr>
              <a:tabLst>
                <a:tab pos="859631" algn="l"/>
              </a:tabLst>
            </a:pPr>
            <a:endParaRPr lang="en-US" altLang="en-US" sz="1350" dirty="0"/>
          </a:p>
          <a:p>
            <a:pPr lvl="1">
              <a:tabLst>
                <a:tab pos="859631" algn="l"/>
              </a:tabLst>
            </a:pPr>
            <a:endParaRPr lang="en-US" altLang="en-US" sz="1200" dirty="0"/>
          </a:p>
        </p:txBody>
      </p:sp>
      <p:sp>
        <p:nvSpPr>
          <p:cNvPr id="7" name="Slide Number Placeholder 6">
            <a:extLst>
              <a:ext uri="{FF2B5EF4-FFF2-40B4-BE49-F238E27FC236}">
                <a16:creationId xmlns:a16="http://schemas.microsoft.com/office/drawing/2014/main" id="{9ABD96B7-58DD-4AC2-96FA-20B0B6125F31}"/>
              </a:ext>
            </a:extLst>
          </p:cNvPr>
          <p:cNvSpPr>
            <a:spLocks noGrp="1"/>
          </p:cNvSpPr>
          <p:nvPr>
            <p:ph type="sldNum" sz="quarter" idx="12"/>
          </p:nvPr>
        </p:nvSpPr>
        <p:spPr>
          <a:xfrm>
            <a:off x="6442998" y="4531022"/>
            <a:ext cx="512504" cy="273844"/>
          </a:xfrm>
          <a:prstGeom prst="rect">
            <a:avLst/>
          </a:prstGeom>
        </p:spPr>
        <p:txBody>
          <a:bodyPr vert="horz" lIns="91440" tIns="45720" rIns="91440" bIns="45720" rtlCol="0" anchor="ctr"/>
          <a:lstStyle>
            <a:defPPr>
              <a:defRPr lang="en-US"/>
            </a:defPPr>
            <a:lvl1pPr marL="0" algn="r" defTabSz="457200" rtl="0" eaLnBrk="1" latinLnBrk="0" hangingPunct="1">
              <a:defRPr sz="675"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342900" eaLnBrk="1" hangingPunct="1"/>
            <a:fld id="{4AACCEEB-34E4-4D56-87BF-7D64DF433518}" type="slidenum">
              <a:rPr lang="en-US" smtClean="0">
                <a:solidFill>
                  <a:srgbClr val="90C226"/>
                </a:solidFill>
              </a:rPr>
              <a:pPr defTabSz="342900" eaLnBrk="1" hangingPunct="1"/>
              <a:t>54</a:t>
            </a:fld>
            <a:endParaRPr lang="en-US" altLang="en-US">
              <a:solidFill>
                <a:srgbClr val="254061"/>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5" name="Picture 3">
            <a:extLst>
              <a:ext uri="{FF2B5EF4-FFF2-40B4-BE49-F238E27FC236}">
                <a16:creationId xmlns:a16="http://schemas.microsoft.com/office/drawing/2014/main" id="{5DD6AA52-0CE2-48DA-82C2-6762974B14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2793" y="1180754"/>
            <a:ext cx="5458413" cy="3387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4" name="Content Placeholder 2">
            <a:extLst>
              <a:ext uri="{FF2B5EF4-FFF2-40B4-BE49-F238E27FC236}">
                <a16:creationId xmlns:a16="http://schemas.microsoft.com/office/drawing/2014/main" id="{88D395C3-4DD7-451C-A185-43E0F412FFA4}"/>
              </a:ext>
            </a:extLst>
          </p:cNvPr>
          <p:cNvSpPr>
            <a:spLocks noGrp="1"/>
          </p:cNvSpPr>
          <p:nvPr>
            <p:ph idx="1"/>
          </p:nvPr>
        </p:nvSpPr>
        <p:spPr>
          <a:xfrm>
            <a:off x="258504" y="338634"/>
            <a:ext cx="5829300" cy="2228850"/>
          </a:xfrm>
        </p:spPr>
        <p:txBody>
          <a:bodyPr>
            <a:normAutofit/>
          </a:bodyPr>
          <a:lstStyle/>
          <a:p>
            <a:pPr eaLnBrk="1" hangingPunct="1">
              <a:buFont typeface="Arial" panose="020B0604020202020204" pitchFamily="34" charset="0"/>
              <a:buNone/>
            </a:pPr>
            <a:r>
              <a:rPr lang="en-US" altLang="en-US" sz="2400" b="1" dirty="0"/>
              <a:t>Communication Style</a:t>
            </a:r>
          </a:p>
        </p:txBody>
      </p:sp>
      <p:sp>
        <p:nvSpPr>
          <p:cNvPr id="6" name="Slide Number Placeholder 5">
            <a:extLst>
              <a:ext uri="{FF2B5EF4-FFF2-40B4-BE49-F238E27FC236}">
                <a16:creationId xmlns:a16="http://schemas.microsoft.com/office/drawing/2014/main" id="{2BC9B003-B3BD-407F-8EF1-97DB53CE4D67}"/>
              </a:ext>
            </a:extLst>
          </p:cNvPr>
          <p:cNvSpPr>
            <a:spLocks noGrp="1"/>
          </p:cNvSpPr>
          <p:nvPr>
            <p:ph type="sldNum" sz="quarter" idx="12"/>
          </p:nvPr>
        </p:nvSpPr>
        <p:spPr>
          <a:xfrm>
            <a:off x="6442998" y="4531022"/>
            <a:ext cx="512504" cy="273844"/>
          </a:xfrm>
          <a:prstGeom prst="rect">
            <a:avLst/>
          </a:prstGeom>
        </p:spPr>
        <p:txBody>
          <a:bodyPr vert="horz" lIns="91440" tIns="45720" rIns="91440" bIns="45720" rtlCol="0" anchor="ctr"/>
          <a:lstStyle>
            <a:defPPr>
              <a:defRPr lang="en-US"/>
            </a:defPPr>
            <a:lvl1pPr marL="0" algn="r" defTabSz="457200" rtl="0" eaLnBrk="1" latinLnBrk="0" hangingPunct="1">
              <a:defRPr sz="675"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342900" eaLnBrk="1" hangingPunct="1"/>
            <a:fld id="{4AACCEEB-34E4-4D56-87BF-7D64DF433518}" type="slidenum">
              <a:rPr lang="en-US" smtClean="0">
                <a:solidFill>
                  <a:srgbClr val="90C226"/>
                </a:solidFill>
              </a:rPr>
              <a:pPr defTabSz="342900" eaLnBrk="1" hangingPunct="1"/>
              <a:t>55</a:t>
            </a:fld>
            <a:endParaRPr lang="en-US" altLang="en-US">
              <a:solidFill>
                <a:srgbClr val="254061"/>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1BAD583C-3A1B-4BD6-9B82-CEE1CD70AB06}"/>
              </a:ext>
            </a:extLst>
          </p:cNvPr>
          <p:cNvGraphicFramePr>
            <a:graphicFrameLocks noGrp="1"/>
          </p:cNvGraphicFramePr>
          <p:nvPr>
            <p:extLst>
              <p:ext uri="{D42A27DB-BD31-4B8C-83A1-F6EECF244321}">
                <p14:modId xmlns:p14="http://schemas.microsoft.com/office/powerpoint/2010/main" val="1073222428"/>
              </p:ext>
            </p:extLst>
          </p:nvPr>
        </p:nvGraphicFramePr>
        <p:xfrm>
          <a:off x="1632095" y="1109479"/>
          <a:ext cx="5789429" cy="3608670"/>
        </p:xfrm>
        <a:graphic>
          <a:graphicData uri="http://schemas.openxmlformats.org/drawingml/2006/table">
            <a:tbl>
              <a:tblPr/>
              <a:tblGrid>
                <a:gridCol w="1447357">
                  <a:extLst>
                    <a:ext uri="{9D8B030D-6E8A-4147-A177-3AD203B41FA5}">
                      <a16:colId xmlns:a16="http://schemas.microsoft.com/office/drawing/2014/main" val="20000"/>
                    </a:ext>
                  </a:extLst>
                </a:gridCol>
                <a:gridCol w="1347540">
                  <a:extLst>
                    <a:ext uri="{9D8B030D-6E8A-4147-A177-3AD203B41FA5}">
                      <a16:colId xmlns:a16="http://schemas.microsoft.com/office/drawing/2014/main" val="20001"/>
                    </a:ext>
                  </a:extLst>
                </a:gridCol>
                <a:gridCol w="1547175">
                  <a:extLst>
                    <a:ext uri="{9D8B030D-6E8A-4147-A177-3AD203B41FA5}">
                      <a16:colId xmlns:a16="http://schemas.microsoft.com/office/drawing/2014/main" val="20002"/>
                    </a:ext>
                  </a:extLst>
                </a:gridCol>
                <a:gridCol w="1447357">
                  <a:extLst>
                    <a:ext uri="{9D8B030D-6E8A-4147-A177-3AD203B41FA5}">
                      <a16:colId xmlns:a16="http://schemas.microsoft.com/office/drawing/2014/main" val="20003"/>
                    </a:ext>
                  </a:extLst>
                </a:gridCol>
              </a:tblGrid>
              <a:tr h="223262">
                <a:tc>
                  <a:txBody>
                    <a:bodyPr/>
                    <a:lstStyle/>
                    <a:p>
                      <a:pPr marL="0" marR="0">
                        <a:lnSpc>
                          <a:spcPct val="150000"/>
                        </a:lnSpc>
                        <a:spcBef>
                          <a:spcPts val="0"/>
                        </a:spcBef>
                        <a:spcAft>
                          <a:spcPts val="0"/>
                        </a:spcAft>
                      </a:pPr>
                      <a:r>
                        <a:rPr lang="en-US" sz="900" b="1" dirty="0">
                          <a:solidFill>
                            <a:schemeClr val="tx2">
                              <a:lumMod val="60000"/>
                              <a:lumOff val="40000"/>
                            </a:schemeClr>
                          </a:solidFill>
                          <a:latin typeface="Arial"/>
                          <a:ea typeface="Times New Roman"/>
                          <a:cs typeface="Times New Roman"/>
                        </a:rPr>
                        <a:t>Blue</a:t>
                      </a:r>
                    </a:p>
                  </a:txBody>
                  <a:tcPr marL="48899" marR="488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50000"/>
                        </a:lnSpc>
                        <a:spcBef>
                          <a:spcPts val="0"/>
                        </a:spcBef>
                        <a:spcAft>
                          <a:spcPts val="0"/>
                        </a:spcAft>
                      </a:pPr>
                      <a:r>
                        <a:rPr lang="en-US" sz="900" b="1" dirty="0">
                          <a:solidFill>
                            <a:srgbClr val="FF0000"/>
                          </a:solidFill>
                          <a:latin typeface="Arial"/>
                          <a:ea typeface="Times New Roman"/>
                          <a:cs typeface="Times New Roman"/>
                        </a:rPr>
                        <a:t>Red</a:t>
                      </a:r>
                      <a:endParaRPr lang="en-US" sz="900" dirty="0">
                        <a:solidFill>
                          <a:srgbClr val="FF0000"/>
                        </a:solidFill>
                        <a:latin typeface="Arial"/>
                        <a:ea typeface="Times New Roman"/>
                        <a:cs typeface="Times New Roman"/>
                      </a:endParaRPr>
                    </a:p>
                  </a:txBody>
                  <a:tcPr marL="48899" marR="488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50000"/>
                        </a:lnSpc>
                        <a:spcBef>
                          <a:spcPts val="0"/>
                        </a:spcBef>
                        <a:spcAft>
                          <a:spcPts val="0"/>
                        </a:spcAft>
                      </a:pPr>
                      <a:r>
                        <a:rPr lang="en-US" sz="900" b="1" dirty="0">
                          <a:solidFill>
                            <a:srgbClr val="00B050"/>
                          </a:solidFill>
                          <a:latin typeface="Arial"/>
                          <a:ea typeface="Times New Roman"/>
                          <a:cs typeface="Times New Roman"/>
                        </a:rPr>
                        <a:t>Green</a:t>
                      </a:r>
                      <a:endParaRPr lang="en-US" sz="900" dirty="0">
                        <a:solidFill>
                          <a:srgbClr val="00B050"/>
                        </a:solidFill>
                        <a:latin typeface="Arial"/>
                        <a:ea typeface="Times New Roman"/>
                        <a:cs typeface="Times New Roman"/>
                      </a:endParaRPr>
                    </a:p>
                  </a:txBody>
                  <a:tcPr marL="48899" marR="488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50000"/>
                        </a:lnSpc>
                        <a:spcBef>
                          <a:spcPts val="0"/>
                        </a:spcBef>
                        <a:spcAft>
                          <a:spcPts val="0"/>
                        </a:spcAft>
                      </a:pPr>
                      <a:r>
                        <a:rPr lang="en-US" sz="900" b="1" dirty="0">
                          <a:solidFill>
                            <a:srgbClr val="FFFF00"/>
                          </a:solidFill>
                          <a:latin typeface="Arial"/>
                          <a:ea typeface="Times New Roman"/>
                          <a:cs typeface="Times New Roman"/>
                        </a:rPr>
                        <a:t>Yellow</a:t>
                      </a:r>
                      <a:endParaRPr lang="en-US" sz="900" dirty="0">
                        <a:solidFill>
                          <a:srgbClr val="FFFF00"/>
                        </a:solidFill>
                        <a:latin typeface="Arial"/>
                        <a:ea typeface="Times New Roman"/>
                        <a:cs typeface="Times New Roman"/>
                      </a:endParaRPr>
                    </a:p>
                  </a:txBody>
                  <a:tcPr marL="48899" marR="488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11588">
                <a:tc>
                  <a:txBody>
                    <a:bodyPr/>
                    <a:lstStyle/>
                    <a:p>
                      <a:pPr marL="0" marR="0" algn="ctr">
                        <a:lnSpc>
                          <a:spcPct val="150000"/>
                        </a:lnSpc>
                        <a:spcBef>
                          <a:spcPts val="0"/>
                        </a:spcBef>
                        <a:spcAft>
                          <a:spcPts val="0"/>
                        </a:spcAft>
                      </a:pPr>
                      <a:r>
                        <a:rPr lang="en-US" sz="800">
                          <a:latin typeface="Arial"/>
                          <a:ea typeface="Times New Roman"/>
                          <a:cs typeface="Times New Roman"/>
                        </a:rPr>
                        <a:t>Daring</a:t>
                      </a:r>
                    </a:p>
                  </a:txBody>
                  <a:tcPr marL="48899" marR="48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50000"/>
                        </a:lnSpc>
                        <a:spcBef>
                          <a:spcPts val="0"/>
                        </a:spcBef>
                        <a:spcAft>
                          <a:spcPts val="0"/>
                        </a:spcAft>
                      </a:pPr>
                      <a:r>
                        <a:rPr lang="en-US" sz="800">
                          <a:latin typeface="Arial"/>
                          <a:ea typeface="Times New Roman"/>
                          <a:cs typeface="Times New Roman"/>
                        </a:rPr>
                        <a:t>Enthusiastic</a:t>
                      </a:r>
                    </a:p>
                  </a:txBody>
                  <a:tcPr marL="48899" marR="48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50000"/>
                        </a:lnSpc>
                        <a:spcBef>
                          <a:spcPts val="0"/>
                        </a:spcBef>
                        <a:spcAft>
                          <a:spcPts val="0"/>
                        </a:spcAft>
                      </a:pPr>
                      <a:r>
                        <a:rPr lang="en-US" sz="800">
                          <a:latin typeface="Arial"/>
                          <a:ea typeface="Times New Roman"/>
                          <a:cs typeface="Times New Roman"/>
                        </a:rPr>
                        <a:t>Satisfied</a:t>
                      </a:r>
                    </a:p>
                  </a:txBody>
                  <a:tcPr marL="48899" marR="48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50000"/>
                        </a:lnSpc>
                        <a:spcBef>
                          <a:spcPts val="0"/>
                        </a:spcBef>
                        <a:spcAft>
                          <a:spcPts val="0"/>
                        </a:spcAft>
                      </a:pPr>
                      <a:r>
                        <a:rPr lang="en-US" sz="800">
                          <a:latin typeface="Arial"/>
                          <a:ea typeface="Times New Roman"/>
                          <a:cs typeface="Times New Roman"/>
                        </a:rPr>
                        <a:t>Diplomatic</a:t>
                      </a:r>
                    </a:p>
                  </a:txBody>
                  <a:tcPr marL="48899" marR="48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11588">
                <a:tc>
                  <a:txBody>
                    <a:bodyPr/>
                    <a:lstStyle/>
                    <a:p>
                      <a:pPr marL="0" marR="0" algn="ctr">
                        <a:lnSpc>
                          <a:spcPct val="150000"/>
                        </a:lnSpc>
                        <a:spcBef>
                          <a:spcPts val="0"/>
                        </a:spcBef>
                        <a:spcAft>
                          <a:spcPts val="0"/>
                        </a:spcAft>
                      </a:pPr>
                      <a:r>
                        <a:rPr lang="en-US" sz="800">
                          <a:latin typeface="Arial"/>
                          <a:ea typeface="Times New Roman"/>
                          <a:cs typeface="Times New Roman"/>
                        </a:rPr>
                        <a:t>Determined</a:t>
                      </a:r>
                    </a:p>
                  </a:txBody>
                  <a:tcPr marL="48899" marR="48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50000"/>
                        </a:lnSpc>
                        <a:spcBef>
                          <a:spcPts val="0"/>
                        </a:spcBef>
                        <a:spcAft>
                          <a:spcPts val="0"/>
                        </a:spcAft>
                      </a:pPr>
                      <a:r>
                        <a:rPr lang="en-US" sz="800">
                          <a:latin typeface="Arial"/>
                          <a:ea typeface="Times New Roman"/>
                          <a:cs typeface="Times New Roman"/>
                        </a:rPr>
                        <a:t>Convincing</a:t>
                      </a:r>
                    </a:p>
                  </a:txBody>
                  <a:tcPr marL="48899" marR="48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50000"/>
                        </a:lnSpc>
                        <a:spcBef>
                          <a:spcPts val="0"/>
                        </a:spcBef>
                        <a:spcAft>
                          <a:spcPts val="0"/>
                        </a:spcAft>
                      </a:pPr>
                      <a:r>
                        <a:rPr lang="en-US" sz="800" dirty="0">
                          <a:latin typeface="Arial"/>
                          <a:ea typeface="Times New Roman"/>
                          <a:cs typeface="Times New Roman"/>
                        </a:rPr>
                        <a:t>Good-natured</a:t>
                      </a:r>
                    </a:p>
                  </a:txBody>
                  <a:tcPr marL="48899" marR="48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50000"/>
                        </a:lnSpc>
                        <a:spcBef>
                          <a:spcPts val="0"/>
                        </a:spcBef>
                        <a:spcAft>
                          <a:spcPts val="0"/>
                        </a:spcAft>
                      </a:pPr>
                      <a:r>
                        <a:rPr lang="en-US" sz="800">
                          <a:latin typeface="Arial"/>
                          <a:ea typeface="Times New Roman"/>
                          <a:cs typeface="Times New Roman"/>
                        </a:rPr>
                        <a:t>Cautious</a:t>
                      </a:r>
                    </a:p>
                  </a:txBody>
                  <a:tcPr marL="48899" marR="48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11588">
                <a:tc>
                  <a:txBody>
                    <a:bodyPr/>
                    <a:lstStyle/>
                    <a:p>
                      <a:pPr marL="0" marR="0" algn="ctr">
                        <a:lnSpc>
                          <a:spcPct val="150000"/>
                        </a:lnSpc>
                        <a:spcBef>
                          <a:spcPts val="0"/>
                        </a:spcBef>
                        <a:spcAft>
                          <a:spcPts val="0"/>
                        </a:spcAft>
                      </a:pPr>
                      <a:r>
                        <a:rPr lang="en-US" sz="800">
                          <a:latin typeface="Arial"/>
                          <a:ea typeface="Times New Roman"/>
                          <a:cs typeface="Times New Roman"/>
                        </a:rPr>
                        <a:t>Outspoken</a:t>
                      </a:r>
                    </a:p>
                  </a:txBody>
                  <a:tcPr marL="48899" marR="48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50000"/>
                        </a:lnSpc>
                        <a:spcBef>
                          <a:spcPts val="0"/>
                        </a:spcBef>
                        <a:spcAft>
                          <a:spcPts val="0"/>
                        </a:spcAft>
                      </a:pPr>
                      <a:r>
                        <a:rPr lang="en-US" sz="800">
                          <a:latin typeface="Arial"/>
                          <a:ea typeface="Times New Roman"/>
                          <a:cs typeface="Times New Roman"/>
                        </a:rPr>
                        <a:t>Friendly</a:t>
                      </a:r>
                    </a:p>
                  </a:txBody>
                  <a:tcPr marL="48899" marR="48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50000"/>
                        </a:lnSpc>
                        <a:spcBef>
                          <a:spcPts val="0"/>
                        </a:spcBef>
                        <a:spcAft>
                          <a:spcPts val="0"/>
                        </a:spcAft>
                      </a:pPr>
                      <a:r>
                        <a:rPr lang="en-US" sz="800">
                          <a:latin typeface="Arial"/>
                          <a:ea typeface="Times New Roman"/>
                          <a:cs typeface="Times New Roman"/>
                        </a:rPr>
                        <a:t>Conventional</a:t>
                      </a:r>
                    </a:p>
                  </a:txBody>
                  <a:tcPr marL="48899" marR="48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50000"/>
                        </a:lnSpc>
                        <a:spcBef>
                          <a:spcPts val="0"/>
                        </a:spcBef>
                        <a:spcAft>
                          <a:spcPts val="0"/>
                        </a:spcAft>
                      </a:pPr>
                      <a:r>
                        <a:rPr lang="en-US" sz="800">
                          <a:latin typeface="Arial"/>
                          <a:ea typeface="Times New Roman"/>
                          <a:cs typeface="Times New Roman"/>
                        </a:rPr>
                        <a:t>Accurate</a:t>
                      </a:r>
                    </a:p>
                  </a:txBody>
                  <a:tcPr marL="48899" marR="48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11588">
                <a:tc>
                  <a:txBody>
                    <a:bodyPr/>
                    <a:lstStyle/>
                    <a:p>
                      <a:pPr marL="0" marR="0" algn="ctr">
                        <a:lnSpc>
                          <a:spcPct val="150000"/>
                        </a:lnSpc>
                        <a:spcBef>
                          <a:spcPts val="0"/>
                        </a:spcBef>
                        <a:spcAft>
                          <a:spcPts val="0"/>
                        </a:spcAft>
                      </a:pPr>
                      <a:r>
                        <a:rPr lang="en-US" sz="800">
                          <a:latin typeface="Arial"/>
                          <a:ea typeface="Times New Roman"/>
                          <a:cs typeface="Times New Roman"/>
                        </a:rPr>
                        <a:t>Decisive</a:t>
                      </a:r>
                    </a:p>
                  </a:txBody>
                  <a:tcPr marL="48899" marR="48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50000"/>
                        </a:lnSpc>
                        <a:spcBef>
                          <a:spcPts val="0"/>
                        </a:spcBef>
                        <a:spcAft>
                          <a:spcPts val="0"/>
                        </a:spcAft>
                      </a:pPr>
                      <a:r>
                        <a:rPr lang="en-US" sz="800">
                          <a:latin typeface="Arial"/>
                          <a:ea typeface="Times New Roman"/>
                          <a:cs typeface="Times New Roman"/>
                        </a:rPr>
                        <a:t>Talkative</a:t>
                      </a:r>
                    </a:p>
                  </a:txBody>
                  <a:tcPr marL="48899" marR="48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50000"/>
                        </a:lnSpc>
                        <a:spcBef>
                          <a:spcPts val="0"/>
                        </a:spcBef>
                        <a:spcAft>
                          <a:spcPts val="0"/>
                        </a:spcAft>
                      </a:pPr>
                      <a:r>
                        <a:rPr lang="en-US" sz="800">
                          <a:latin typeface="Arial"/>
                          <a:ea typeface="Times New Roman"/>
                          <a:cs typeface="Times New Roman"/>
                        </a:rPr>
                        <a:t>Moderate</a:t>
                      </a:r>
                    </a:p>
                  </a:txBody>
                  <a:tcPr marL="48899" marR="48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50000"/>
                        </a:lnSpc>
                        <a:spcBef>
                          <a:spcPts val="0"/>
                        </a:spcBef>
                        <a:spcAft>
                          <a:spcPts val="0"/>
                        </a:spcAft>
                      </a:pPr>
                      <a:r>
                        <a:rPr lang="en-US" sz="800">
                          <a:latin typeface="Arial"/>
                          <a:ea typeface="Times New Roman"/>
                          <a:cs typeface="Times New Roman"/>
                        </a:rPr>
                        <a:t>Controlled</a:t>
                      </a:r>
                    </a:p>
                  </a:txBody>
                  <a:tcPr marL="48899" marR="48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211588">
                <a:tc>
                  <a:txBody>
                    <a:bodyPr/>
                    <a:lstStyle/>
                    <a:p>
                      <a:pPr marL="0" marR="0" algn="ctr">
                        <a:lnSpc>
                          <a:spcPct val="150000"/>
                        </a:lnSpc>
                        <a:spcBef>
                          <a:spcPts val="0"/>
                        </a:spcBef>
                        <a:spcAft>
                          <a:spcPts val="0"/>
                        </a:spcAft>
                      </a:pPr>
                      <a:r>
                        <a:rPr lang="en-US" sz="800">
                          <a:latin typeface="Arial"/>
                          <a:ea typeface="Times New Roman"/>
                          <a:cs typeface="Times New Roman"/>
                        </a:rPr>
                        <a:t>Adventurous</a:t>
                      </a:r>
                    </a:p>
                  </a:txBody>
                  <a:tcPr marL="48899" marR="48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50000"/>
                        </a:lnSpc>
                        <a:spcBef>
                          <a:spcPts val="0"/>
                        </a:spcBef>
                        <a:spcAft>
                          <a:spcPts val="0"/>
                        </a:spcAft>
                      </a:pPr>
                      <a:r>
                        <a:rPr lang="en-US" sz="800">
                          <a:latin typeface="Arial"/>
                          <a:ea typeface="Times New Roman"/>
                          <a:cs typeface="Times New Roman"/>
                        </a:rPr>
                        <a:t>Outgoing</a:t>
                      </a:r>
                    </a:p>
                  </a:txBody>
                  <a:tcPr marL="48899" marR="48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50000"/>
                        </a:lnSpc>
                        <a:spcBef>
                          <a:spcPts val="0"/>
                        </a:spcBef>
                        <a:spcAft>
                          <a:spcPts val="0"/>
                        </a:spcAft>
                      </a:pPr>
                      <a:r>
                        <a:rPr lang="en-US" sz="800">
                          <a:latin typeface="Arial"/>
                          <a:ea typeface="Times New Roman"/>
                          <a:cs typeface="Times New Roman"/>
                        </a:rPr>
                        <a:t>Gentle</a:t>
                      </a:r>
                    </a:p>
                  </a:txBody>
                  <a:tcPr marL="48899" marR="48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50000"/>
                        </a:lnSpc>
                        <a:spcBef>
                          <a:spcPts val="0"/>
                        </a:spcBef>
                        <a:spcAft>
                          <a:spcPts val="0"/>
                        </a:spcAft>
                      </a:pPr>
                      <a:r>
                        <a:rPr lang="en-US" sz="800">
                          <a:latin typeface="Arial"/>
                          <a:ea typeface="Times New Roman"/>
                          <a:cs typeface="Times New Roman"/>
                        </a:rPr>
                        <a:t>Insightful</a:t>
                      </a:r>
                    </a:p>
                  </a:txBody>
                  <a:tcPr marL="48899" marR="48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211588">
                <a:tc>
                  <a:txBody>
                    <a:bodyPr/>
                    <a:lstStyle/>
                    <a:p>
                      <a:pPr marL="0" marR="0" algn="ctr">
                        <a:lnSpc>
                          <a:spcPct val="150000"/>
                        </a:lnSpc>
                        <a:spcBef>
                          <a:spcPts val="0"/>
                        </a:spcBef>
                        <a:spcAft>
                          <a:spcPts val="0"/>
                        </a:spcAft>
                      </a:pPr>
                      <a:r>
                        <a:rPr lang="en-US" sz="800">
                          <a:latin typeface="Arial"/>
                          <a:ea typeface="Times New Roman"/>
                          <a:cs typeface="Times New Roman"/>
                        </a:rPr>
                        <a:t>Dominant</a:t>
                      </a:r>
                    </a:p>
                  </a:txBody>
                  <a:tcPr marL="48899" marR="48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50000"/>
                        </a:lnSpc>
                        <a:spcBef>
                          <a:spcPts val="0"/>
                        </a:spcBef>
                        <a:spcAft>
                          <a:spcPts val="0"/>
                        </a:spcAft>
                      </a:pPr>
                      <a:r>
                        <a:rPr lang="en-US" sz="800">
                          <a:latin typeface="Arial"/>
                          <a:ea typeface="Times New Roman"/>
                          <a:cs typeface="Times New Roman"/>
                        </a:rPr>
                        <a:t>Persuasive</a:t>
                      </a:r>
                    </a:p>
                  </a:txBody>
                  <a:tcPr marL="48899" marR="48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50000"/>
                        </a:lnSpc>
                        <a:spcBef>
                          <a:spcPts val="0"/>
                        </a:spcBef>
                        <a:spcAft>
                          <a:spcPts val="0"/>
                        </a:spcAft>
                      </a:pPr>
                      <a:r>
                        <a:rPr lang="en-US" sz="800">
                          <a:latin typeface="Arial"/>
                          <a:ea typeface="Times New Roman"/>
                          <a:cs typeface="Times New Roman"/>
                        </a:rPr>
                        <a:t>Modest</a:t>
                      </a:r>
                    </a:p>
                  </a:txBody>
                  <a:tcPr marL="48899" marR="48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50000"/>
                        </a:lnSpc>
                        <a:spcBef>
                          <a:spcPts val="0"/>
                        </a:spcBef>
                        <a:spcAft>
                          <a:spcPts val="0"/>
                        </a:spcAft>
                      </a:pPr>
                      <a:r>
                        <a:rPr lang="en-US" sz="800">
                          <a:latin typeface="Arial"/>
                          <a:ea typeface="Times New Roman"/>
                          <a:cs typeface="Times New Roman"/>
                        </a:rPr>
                        <a:t>Conscientious</a:t>
                      </a:r>
                    </a:p>
                  </a:txBody>
                  <a:tcPr marL="48899" marR="48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211588">
                <a:tc>
                  <a:txBody>
                    <a:bodyPr/>
                    <a:lstStyle/>
                    <a:p>
                      <a:pPr marL="0" marR="0" algn="ctr">
                        <a:lnSpc>
                          <a:spcPct val="150000"/>
                        </a:lnSpc>
                        <a:spcBef>
                          <a:spcPts val="0"/>
                        </a:spcBef>
                        <a:spcAft>
                          <a:spcPts val="0"/>
                        </a:spcAft>
                      </a:pPr>
                      <a:r>
                        <a:rPr lang="en-US" sz="800">
                          <a:latin typeface="Arial"/>
                          <a:ea typeface="Times New Roman"/>
                          <a:cs typeface="Times New Roman"/>
                        </a:rPr>
                        <a:t>Impatient</a:t>
                      </a:r>
                    </a:p>
                  </a:txBody>
                  <a:tcPr marL="48899" marR="48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50000"/>
                        </a:lnSpc>
                        <a:spcBef>
                          <a:spcPts val="0"/>
                        </a:spcBef>
                        <a:spcAft>
                          <a:spcPts val="0"/>
                        </a:spcAft>
                      </a:pPr>
                      <a:r>
                        <a:rPr lang="en-US" sz="800">
                          <a:latin typeface="Arial"/>
                          <a:ea typeface="Times New Roman"/>
                          <a:cs typeface="Times New Roman"/>
                        </a:rPr>
                        <a:t>Expressive</a:t>
                      </a:r>
                    </a:p>
                  </a:txBody>
                  <a:tcPr marL="48899" marR="48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50000"/>
                        </a:lnSpc>
                        <a:spcBef>
                          <a:spcPts val="0"/>
                        </a:spcBef>
                        <a:spcAft>
                          <a:spcPts val="0"/>
                        </a:spcAft>
                      </a:pPr>
                      <a:r>
                        <a:rPr lang="en-US" sz="800">
                          <a:latin typeface="Arial"/>
                          <a:ea typeface="Times New Roman"/>
                          <a:cs typeface="Times New Roman"/>
                        </a:rPr>
                        <a:t>Agreeable</a:t>
                      </a:r>
                    </a:p>
                  </a:txBody>
                  <a:tcPr marL="48899" marR="48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50000"/>
                        </a:lnSpc>
                        <a:spcBef>
                          <a:spcPts val="0"/>
                        </a:spcBef>
                        <a:spcAft>
                          <a:spcPts val="0"/>
                        </a:spcAft>
                      </a:pPr>
                      <a:r>
                        <a:rPr lang="en-US" sz="800" dirty="0">
                          <a:latin typeface="Arial"/>
                          <a:ea typeface="Times New Roman"/>
                          <a:cs typeface="Times New Roman"/>
                        </a:rPr>
                        <a:t>Observant</a:t>
                      </a:r>
                    </a:p>
                  </a:txBody>
                  <a:tcPr marL="48899" marR="48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211588">
                <a:tc>
                  <a:txBody>
                    <a:bodyPr/>
                    <a:lstStyle/>
                    <a:p>
                      <a:pPr marL="0" marR="0" algn="ctr">
                        <a:lnSpc>
                          <a:spcPct val="150000"/>
                        </a:lnSpc>
                        <a:spcBef>
                          <a:spcPts val="0"/>
                        </a:spcBef>
                        <a:spcAft>
                          <a:spcPts val="0"/>
                        </a:spcAft>
                      </a:pPr>
                      <a:r>
                        <a:rPr lang="en-US" sz="800">
                          <a:latin typeface="Arial"/>
                          <a:ea typeface="Times New Roman"/>
                          <a:cs typeface="Times New Roman"/>
                        </a:rPr>
                        <a:t>Insistent</a:t>
                      </a:r>
                    </a:p>
                  </a:txBody>
                  <a:tcPr marL="48899" marR="48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50000"/>
                        </a:lnSpc>
                        <a:spcBef>
                          <a:spcPts val="0"/>
                        </a:spcBef>
                        <a:spcAft>
                          <a:spcPts val="0"/>
                        </a:spcAft>
                      </a:pPr>
                      <a:r>
                        <a:rPr lang="en-US" sz="800">
                          <a:latin typeface="Arial"/>
                          <a:ea typeface="Times New Roman"/>
                          <a:cs typeface="Times New Roman"/>
                        </a:rPr>
                        <a:t>Inspiring</a:t>
                      </a:r>
                    </a:p>
                  </a:txBody>
                  <a:tcPr marL="48899" marR="48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50000"/>
                        </a:lnSpc>
                        <a:spcBef>
                          <a:spcPts val="0"/>
                        </a:spcBef>
                        <a:spcAft>
                          <a:spcPts val="0"/>
                        </a:spcAft>
                      </a:pPr>
                      <a:r>
                        <a:rPr lang="en-US" sz="800">
                          <a:latin typeface="Arial"/>
                          <a:ea typeface="Times New Roman"/>
                          <a:cs typeface="Times New Roman"/>
                        </a:rPr>
                        <a:t>Kind</a:t>
                      </a:r>
                    </a:p>
                  </a:txBody>
                  <a:tcPr marL="48899" marR="48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50000"/>
                        </a:lnSpc>
                        <a:spcBef>
                          <a:spcPts val="0"/>
                        </a:spcBef>
                        <a:spcAft>
                          <a:spcPts val="0"/>
                        </a:spcAft>
                      </a:pPr>
                      <a:r>
                        <a:rPr lang="en-US" sz="800">
                          <a:latin typeface="Arial"/>
                          <a:ea typeface="Times New Roman"/>
                          <a:cs typeface="Times New Roman"/>
                        </a:rPr>
                        <a:t>Tactful</a:t>
                      </a:r>
                    </a:p>
                  </a:txBody>
                  <a:tcPr marL="48899" marR="48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211588">
                <a:tc>
                  <a:txBody>
                    <a:bodyPr/>
                    <a:lstStyle/>
                    <a:p>
                      <a:pPr marL="0" marR="0" algn="ctr">
                        <a:lnSpc>
                          <a:spcPct val="150000"/>
                        </a:lnSpc>
                        <a:spcBef>
                          <a:spcPts val="0"/>
                        </a:spcBef>
                        <a:spcAft>
                          <a:spcPts val="0"/>
                        </a:spcAft>
                      </a:pPr>
                      <a:r>
                        <a:rPr lang="en-US" sz="800" dirty="0">
                          <a:latin typeface="Arial"/>
                          <a:ea typeface="Times New Roman"/>
                          <a:cs typeface="Times New Roman"/>
                        </a:rPr>
                        <a:t>Strong-Willed</a:t>
                      </a:r>
                    </a:p>
                  </a:txBody>
                  <a:tcPr marL="48899" marR="48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50000"/>
                        </a:lnSpc>
                        <a:spcBef>
                          <a:spcPts val="0"/>
                        </a:spcBef>
                        <a:spcAft>
                          <a:spcPts val="0"/>
                        </a:spcAft>
                      </a:pPr>
                      <a:r>
                        <a:rPr lang="en-US" sz="800">
                          <a:latin typeface="Arial"/>
                          <a:ea typeface="Times New Roman"/>
                          <a:cs typeface="Times New Roman"/>
                        </a:rPr>
                        <a:t>Cheerful</a:t>
                      </a:r>
                    </a:p>
                  </a:txBody>
                  <a:tcPr marL="48899" marR="48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50000"/>
                        </a:lnSpc>
                        <a:spcBef>
                          <a:spcPts val="0"/>
                        </a:spcBef>
                        <a:spcAft>
                          <a:spcPts val="0"/>
                        </a:spcAft>
                      </a:pPr>
                      <a:r>
                        <a:rPr lang="en-US" sz="800">
                          <a:latin typeface="Arial"/>
                          <a:ea typeface="Times New Roman"/>
                          <a:cs typeface="Times New Roman"/>
                        </a:rPr>
                        <a:t>Obliging</a:t>
                      </a:r>
                    </a:p>
                  </a:txBody>
                  <a:tcPr marL="48899" marR="48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50000"/>
                        </a:lnSpc>
                        <a:spcBef>
                          <a:spcPts val="0"/>
                        </a:spcBef>
                        <a:spcAft>
                          <a:spcPts val="0"/>
                        </a:spcAft>
                      </a:pPr>
                      <a:r>
                        <a:rPr lang="en-US" sz="800">
                          <a:latin typeface="Arial"/>
                          <a:ea typeface="Times New Roman"/>
                          <a:cs typeface="Times New Roman"/>
                        </a:rPr>
                        <a:t>Reserved</a:t>
                      </a:r>
                    </a:p>
                  </a:txBody>
                  <a:tcPr marL="48899" marR="48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211588">
                <a:tc>
                  <a:txBody>
                    <a:bodyPr/>
                    <a:lstStyle/>
                    <a:p>
                      <a:pPr marL="0" marR="0" algn="ctr">
                        <a:lnSpc>
                          <a:spcPct val="150000"/>
                        </a:lnSpc>
                        <a:spcBef>
                          <a:spcPts val="0"/>
                        </a:spcBef>
                        <a:spcAft>
                          <a:spcPts val="0"/>
                        </a:spcAft>
                      </a:pPr>
                      <a:r>
                        <a:rPr lang="en-US" sz="800">
                          <a:latin typeface="Arial"/>
                          <a:ea typeface="Times New Roman"/>
                          <a:cs typeface="Times New Roman"/>
                        </a:rPr>
                        <a:t>Independent</a:t>
                      </a:r>
                    </a:p>
                  </a:txBody>
                  <a:tcPr marL="48899" marR="48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50000"/>
                        </a:lnSpc>
                        <a:spcBef>
                          <a:spcPts val="0"/>
                        </a:spcBef>
                        <a:spcAft>
                          <a:spcPts val="0"/>
                        </a:spcAft>
                      </a:pPr>
                      <a:r>
                        <a:rPr lang="en-US" sz="800">
                          <a:latin typeface="Arial"/>
                          <a:ea typeface="Times New Roman"/>
                          <a:cs typeface="Times New Roman"/>
                        </a:rPr>
                        <a:t>Joyful</a:t>
                      </a:r>
                    </a:p>
                  </a:txBody>
                  <a:tcPr marL="48899" marR="48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50000"/>
                        </a:lnSpc>
                        <a:spcBef>
                          <a:spcPts val="0"/>
                        </a:spcBef>
                        <a:spcAft>
                          <a:spcPts val="0"/>
                        </a:spcAft>
                      </a:pPr>
                      <a:r>
                        <a:rPr lang="en-US" sz="800">
                          <a:latin typeface="Arial"/>
                          <a:ea typeface="Times New Roman"/>
                          <a:cs typeface="Times New Roman"/>
                        </a:rPr>
                        <a:t>Considerate</a:t>
                      </a:r>
                    </a:p>
                  </a:txBody>
                  <a:tcPr marL="48899" marR="48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50000"/>
                        </a:lnSpc>
                        <a:spcBef>
                          <a:spcPts val="0"/>
                        </a:spcBef>
                        <a:spcAft>
                          <a:spcPts val="0"/>
                        </a:spcAft>
                      </a:pPr>
                      <a:r>
                        <a:rPr lang="en-US" sz="800">
                          <a:latin typeface="Arial"/>
                          <a:ea typeface="Times New Roman"/>
                          <a:cs typeface="Times New Roman"/>
                        </a:rPr>
                        <a:t>Private</a:t>
                      </a:r>
                    </a:p>
                  </a:txBody>
                  <a:tcPr marL="48899" marR="48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211588">
                <a:tc>
                  <a:txBody>
                    <a:bodyPr/>
                    <a:lstStyle/>
                    <a:p>
                      <a:pPr marL="0" marR="0" algn="ctr">
                        <a:lnSpc>
                          <a:spcPct val="150000"/>
                        </a:lnSpc>
                        <a:spcBef>
                          <a:spcPts val="0"/>
                        </a:spcBef>
                        <a:spcAft>
                          <a:spcPts val="0"/>
                        </a:spcAft>
                      </a:pPr>
                      <a:r>
                        <a:rPr lang="en-US" sz="800">
                          <a:latin typeface="Arial"/>
                          <a:ea typeface="Times New Roman"/>
                          <a:cs typeface="Times New Roman"/>
                        </a:rPr>
                        <a:t>Firm</a:t>
                      </a:r>
                    </a:p>
                  </a:txBody>
                  <a:tcPr marL="48899" marR="48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50000"/>
                        </a:lnSpc>
                        <a:spcBef>
                          <a:spcPts val="0"/>
                        </a:spcBef>
                        <a:spcAft>
                          <a:spcPts val="0"/>
                        </a:spcAft>
                      </a:pPr>
                      <a:r>
                        <a:rPr lang="en-US" sz="800">
                          <a:latin typeface="Arial"/>
                          <a:ea typeface="Times New Roman"/>
                          <a:cs typeface="Times New Roman"/>
                        </a:rPr>
                        <a:t>Playful</a:t>
                      </a:r>
                    </a:p>
                  </a:txBody>
                  <a:tcPr marL="48899" marR="48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50000"/>
                        </a:lnSpc>
                        <a:spcBef>
                          <a:spcPts val="0"/>
                        </a:spcBef>
                        <a:spcAft>
                          <a:spcPts val="0"/>
                        </a:spcAft>
                      </a:pPr>
                      <a:r>
                        <a:rPr lang="en-US" sz="800">
                          <a:latin typeface="Arial"/>
                          <a:ea typeface="Times New Roman"/>
                          <a:cs typeface="Times New Roman"/>
                        </a:rPr>
                        <a:t>Obedient</a:t>
                      </a:r>
                    </a:p>
                  </a:txBody>
                  <a:tcPr marL="48899" marR="48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50000"/>
                        </a:lnSpc>
                        <a:spcBef>
                          <a:spcPts val="0"/>
                        </a:spcBef>
                        <a:spcAft>
                          <a:spcPts val="0"/>
                        </a:spcAft>
                      </a:pPr>
                      <a:r>
                        <a:rPr lang="en-US" sz="800">
                          <a:latin typeface="Arial"/>
                          <a:ea typeface="Times New Roman"/>
                          <a:cs typeface="Times New Roman"/>
                        </a:rPr>
                        <a:t>Introspective</a:t>
                      </a:r>
                    </a:p>
                  </a:txBody>
                  <a:tcPr marL="48899" marR="48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r h="211588">
                <a:tc>
                  <a:txBody>
                    <a:bodyPr/>
                    <a:lstStyle/>
                    <a:p>
                      <a:pPr marL="0" marR="0" algn="ctr">
                        <a:lnSpc>
                          <a:spcPct val="150000"/>
                        </a:lnSpc>
                        <a:spcBef>
                          <a:spcPts val="0"/>
                        </a:spcBef>
                        <a:spcAft>
                          <a:spcPts val="0"/>
                        </a:spcAft>
                      </a:pPr>
                      <a:r>
                        <a:rPr lang="en-US" sz="800">
                          <a:latin typeface="Arial"/>
                          <a:ea typeface="Times New Roman"/>
                          <a:cs typeface="Times New Roman"/>
                        </a:rPr>
                        <a:t>Stubborn</a:t>
                      </a:r>
                    </a:p>
                  </a:txBody>
                  <a:tcPr marL="48899" marR="48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50000"/>
                        </a:lnSpc>
                        <a:spcBef>
                          <a:spcPts val="0"/>
                        </a:spcBef>
                        <a:spcAft>
                          <a:spcPts val="0"/>
                        </a:spcAft>
                      </a:pPr>
                      <a:r>
                        <a:rPr lang="en-US" sz="800">
                          <a:latin typeface="Arial"/>
                          <a:ea typeface="Times New Roman"/>
                          <a:cs typeface="Times New Roman"/>
                        </a:rPr>
                        <a:t>Charming</a:t>
                      </a:r>
                    </a:p>
                  </a:txBody>
                  <a:tcPr marL="48899" marR="48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50000"/>
                        </a:lnSpc>
                        <a:spcBef>
                          <a:spcPts val="0"/>
                        </a:spcBef>
                        <a:spcAft>
                          <a:spcPts val="0"/>
                        </a:spcAft>
                      </a:pPr>
                      <a:r>
                        <a:rPr lang="en-US" sz="800">
                          <a:latin typeface="Arial"/>
                          <a:ea typeface="Times New Roman"/>
                          <a:cs typeface="Times New Roman"/>
                        </a:rPr>
                        <a:t>Loyal</a:t>
                      </a:r>
                    </a:p>
                  </a:txBody>
                  <a:tcPr marL="48899" marR="48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50000"/>
                        </a:lnSpc>
                        <a:spcBef>
                          <a:spcPts val="0"/>
                        </a:spcBef>
                        <a:spcAft>
                          <a:spcPts val="0"/>
                        </a:spcAft>
                      </a:pPr>
                      <a:r>
                        <a:rPr lang="en-US" sz="800">
                          <a:latin typeface="Arial"/>
                          <a:ea typeface="Times New Roman"/>
                          <a:cs typeface="Times New Roman"/>
                        </a:rPr>
                        <a:t>Logical</a:t>
                      </a:r>
                    </a:p>
                  </a:txBody>
                  <a:tcPr marL="48899" marR="48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r h="211588">
                <a:tc>
                  <a:txBody>
                    <a:bodyPr/>
                    <a:lstStyle/>
                    <a:p>
                      <a:pPr marL="0" marR="0" algn="ctr">
                        <a:lnSpc>
                          <a:spcPct val="150000"/>
                        </a:lnSpc>
                        <a:spcBef>
                          <a:spcPts val="0"/>
                        </a:spcBef>
                        <a:spcAft>
                          <a:spcPts val="0"/>
                        </a:spcAft>
                      </a:pPr>
                      <a:r>
                        <a:rPr lang="en-US" sz="800">
                          <a:latin typeface="Arial"/>
                          <a:ea typeface="Times New Roman"/>
                          <a:cs typeface="Times New Roman"/>
                        </a:rPr>
                        <a:t>Persistent</a:t>
                      </a:r>
                    </a:p>
                  </a:txBody>
                  <a:tcPr marL="48899" marR="48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50000"/>
                        </a:lnSpc>
                        <a:spcBef>
                          <a:spcPts val="0"/>
                        </a:spcBef>
                        <a:spcAft>
                          <a:spcPts val="0"/>
                        </a:spcAft>
                      </a:pPr>
                      <a:r>
                        <a:rPr lang="en-US" sz="800">
                          <a:latin typeface="Arial"/>
                          <a:ea typeface="Times New Roman"/>
                          <a:cs typeface="Times New Roman"/>
                        </a:rPr>
                        <a:t>Animated</a:t>
                      </a:r>
                    </a:p>
                  </a:txBody>
                  <a:tcPr marL="48899" marR="48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50000"/>
                        </a:lnSpc>
                        <a:spcBef>
                          <a:spcPts val="0"/>
                        </a:spcBef>
                        <a:spcAft>
                          <a:spcPts val="0"/>
                        </a:spcAft>
                      </a:pPr>
                      <a:r>
                        <a:rPr lang="en-US" sz="800" dirty="0">
                          <a:latin typeface="Arial"/>
                          <a:ea typeface="Times New Roman"/>
                          <a:cs typeface="Times New Roman"/>
                        </a:rPr>
                        <a:t>Even-Tempered</a:t>
                      </a:r>
                    </a:p>
                  </a:txBody>
                  <a:tcPr marL="48899" marR="48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50000"/>
                        </a:lnSpc>
                        <a:spcBef>
                          <a:spcPts val="0"/>
                        </a:spcBef>
                        <a:spcAft>
                          <a:spcPts val="0"/>
                        </a:spcAft>
                      </a:pPr>
                      <a:r>
                        <a:rPr lang="en-US" sz="800" dirty="0">
                          <a:latin typeface="Arial"/>
                          <a:ea typeface="Times New Roman"/>
                          <a:cs typeface="Times New Roman"/>
                        </a:rPr>
                        <a:t>Well-Disciplined</a:t>
                      </a:r>
                    </a:p>
                  </a:txBody>
                  <a:tcPr marL="48899" marR="48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13"/>
                  </a:ext>
                </a:extLst>
              </a:tr>
              <a:tr h="211588">
                <a:tc>
                  <a:txBody>
                    <a:bodyPr/>
                    <a:lstStyle/>
                    <a:p>
                      <a:pPr marL="0" marR="0" algn="ctr">
                        <a:lnSpc>
                          <a:spcPct val="150000"/>
                        </a:lnSpc>
                        <a:spcBef>
                          <a:spcPts val="0"/>
                        </a:spcBef>
                        <a:spcAft>
                          <a:spcPts val="0"/>
                        </a:spcAft>
                      </a:pPr>
                      <a:r>
                        <a:rPr lang="en-US" sz="800">
                          <a:latin typeface="Arial"/>
                          <a:ea typeface="Times New Roman"/>
                          <a:cs typeface="Times New Roman"/>
                        </a:rPr>
                        <a:t>Argumentative</a:t>
                      </a:r>
                    </a:p>
                  </a:txBody>
                  <a:tcPr marL="48899" marR="48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50000"/>
                        </a:lnSpc>
                        <a:spcBef>
                          <a:spcPts val="0"/>
                        </a:spcBef>
                        <a:spcAft>
                          <a:spcPts val="0"/>
                        </a:spcAft>
                      </a:pPr>
                      <a:r>
                        <a:rPr lang="en-US" sz="800">
                          <a:latin typeface="Arial"/>
                          <a:ea typeface="Times New Roman"/>
                          <a:cs typeface="Times New Roman"/>
                        </a:rPr>
                        <a:t>Optimistic</a:t>
                      </a:r>
                    </a:p>
                  </a:txBody>
                  <a:tcPr marL="48899" marR="48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50000"/>
                        </a:lnSpc>
                        <a:spcBef>
                          <a:spcPts val="0"/>
                        </a:spcBef>
                        <a:spcAft>
                          <a:spcPts val="0"/>
                        </a:spcAft>
                      </a:pPr>
                      <a:r>
                        <a:rPr lang="en-US" sz="800">
                          <a:latin typeface="Arial"/>
                          <a:ea typeface="Times New Roman"/>
                          <a:cs typeface="Times New Roman"/>
                        </a:rPr>
                        <a:t>Sympathetic</a:t>
                      </a:r>
                    </a:p>
                  </a:txBody>
                  <a:tcPr marL="48899" marR="48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50000"/>
                        </a:lnSpc>
                        <a:spcBef>
                          <a:spcPts val="0"/>
                        </a:spcBef>
                        <a:spcAft>
                          <a:spcPts val="0"/>
                        </a:spcAft>
                      </a:pPr>
                      <a:r>
                        <a:rPr lang="en-US" sz="800">
                          <a:latin typeface="Arial"/>
                          <a:ea typeface="Times New Roman"/>
                          <a:cs typeface="Times New Roman"/>
                        </a:rPr>
                        <a:t>Precise</a:t>
                      </a:r>
                    </a:p>
                  </a:txBody>
                  <a:tcPr marL="48899" marR="48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14"/>
                  </a:ext>
                </a:extLst>
              </a:tr>
              <a:tr h="211588">
                <a:tc>
                  <a:txBody>
                    <a:bodyPr/>
                    <a:lstStyle/>
                    <a:p>
                      <a:pPr marL="0" marR="0" algn="ctr">
                        <a:lnSpc>
                          <a:spcPct val="150000"/>
                        </a:lnSpc>
                        <a:spcBef>
                          <a:spcPts val="0"/>
                        </a:spcBef>
                        <a:spcAft>
                          <a:spcPts val="0"/>
                        </a:spcAft>
                      </a:pPr>
                      <a:r>
                        <a:rPr lang="en-US" sz="800">
                          <a:latin typeface="Arial"/>
                          <a:ea typeface="Times New Roman"/>
                          <a:cs typeface="Times New Roman"/>
                        </a:rPr>
                        <a:t>Direct</a:t>
                      </a:r>
                    </a:p>
                  </a:txBody>
                  <a:tcPr marL="48899" marR="48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50000"/>
                        </a:lnSpc>
                        <a:spcBef>
                          <a:spcPts val="0"/>
                        </a:spcBef>
                        <a:spcAft>
                          <a:spcPts val="0"/>
                        </a:spcAft>
                      </a:pPr>
                      <a:r>
                        <a:rPr lang="en-US" sz="800">
                          <a:latin typeface="Arial"/>
                          <a:ea typeface="Times New Roman"/>
                          <a:cs typeface="Times New Roman"/>
                        </a:rPr>
                        <a:t>Extroverted</a:t>
                      </a:r>
                    </a:p>
                  </a:txBody>
                  <a:tcPr marL="48899" marR="48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50000"/>
                        </a:lnSpc>
                        <a:spcBef>
                          <a:spcPts val="0"/>
                        </a:spcBef>
                        <a:spcAft>
                          <a:spcPts val="0"/>
                        </a:spcAft>
                      </a:pPr>
                      <a:r>
                        <a:rPr lang="en-US" sz="800">
                          <a:latin typeface="Arial"/>
                          <a:ea typeface="Times New Roman"/>
                          <a:cs typeface="Times New Roman"/>
                        </a:rPr>
                        <a:t>Easygoing</a:t>
                      </a:r>
                    </a:p>
                  </a:txBody>
                  <a:tcPr marL="48899" marR="48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50000"/>
                        </a:lnSpc>
                        <a:spcBef>
                          <a:spcPts val="0"/>
                        </a:spcBef>
                        <a:spcAft>
                          <a:spcPts val="0"/>
                        </a:spcAft>
                      </a:pPr>
                      <a:r>
                        <a:rPr lang="en-US" sz="800">
                          <a:latin typeface="Arial"/>
                          <a:ea typeface="Times New Roman"/>
                          <a:cs typeface="Times New Roman"/>
                        </a:rPr>
                        <a:t>Systematic</a:t>
                      </a:r>
                    </a:p>
                  </a:txBody>
                  <a:tcPr marL="48899" marR="48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15"/>
                  </a:ext>
                </a:extLst>
              </a:tr>
              <a:tr h="211588">
                <a:tc>
                  <a:txBody>
                    <a:bodyPr/>
                    <a:lstStyle/>
                    <a:p>
                      <a:pPr marL="0" marR="0" algn="ctr">
                        <a:lnSpc>
                          <a:spcPct val="150000"/>
                        </a:lnSpc>
                        <a:spcBef>
                          <a:spcPts val="0"/>
                        </a:spcBef>
                        <a:spcAft>
                          <a:spcPts val="0"/>
                        </a:spcAft>
                      </a:pPr>
                      <a:r>
                        <a:rPr lang="en-US" sz="800" dirty="0">
                          <a:latin typeface="Arial"/>
                          <a:ea typeface="Times New Roman"/>
                          <a:cs typeface="Times New Roman"/>
                        </a:rPr>
                        <a:t>Assertive</a:t>
                      </a:r>
                    </a:p>
                  </a:txBody>
                  <a:tcPr marL="48899" marR="48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50000"/>
                        </a:lnSpc>
                        <a:spcBef>
                          <a:spcPts val="0"/>
                        </a:spcBef>
                        <a:spcAft>
                          <a:spcPts val="0"/>
                        </a:spcAft>
                      </a:pPr>
                      <a:r>
                        <a:rPr lang="en-US" sz="800">
                          <a:latin typeface="Arial"/>
                          <a:ea typeface="Times New Roman"/>
                          <a:cs typeface="Times New Roman"/>
                        </a:rPr>
                        <a:t>Impulsive</a:t>
                      </a:r>
                    </a:p>
                  </a:txBody>
                  <a:tcPr marL="48899" marR="48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50000"/>
                        </a:lnSpc>
                        <a:spcBef>
                          <a:spcPts val="0"/>
                        </a:spcBef>
                        <a:spcAft>
                          <a:spcPts val="0"/>
                        </a:spcAft>
                      </a:pPr>
                      <a:r>
                        <a:rPr lang="en-US" sz="800">
                          <a:latin typeface="Arial"/>
                          <a:ea typeface="Times New Roman"/>
                          <a:cs typeface="Times New Roman"/>
                        </a:rPr>
                        <a:t>Helpful</a:t>
                      </a:r>
                    </a:p>
                  </a:txBody>
                  <a:tcPr marL="48899" marR="48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50000"/>
                        </a:lnSpc>
                        <a:spcBef>
                          <a:spcPts val="0"/>
                        </a:spcBef>
                        <a:spcAft>
                          <a:spcPts val="0"/>
                        </a:spcAft>
                      </a:pPr>
                      <a:r>
                        <a:rPr lang="en-US" sz="800" dirty="0">
                          <a:latin typeface="Arial"/>
                          <a:ea typeface="Times New Roman"/>
                          <a:cs typeface="Times New Roman"/>
                        </a:rPr>
                        <a:t>Introverted</a:t>
                      </a:r>
                    </a:p>
                  </a:txBody>
                  <a:tcPr marL="48899" marR="48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16"/>
                  </a:ext>
                </a:extLst>
              </a:tr>
            </a:tbl>
          </a:graphicData>
        </a:graphic>
      </p:graphicFrame>
      <p:sp>
        <p:nvSpPr>
          <p:cNvPr id="19552" name="Title 1">
            <a:extLst>
              <a:ext uri="{FF2B5EF4-FFF2-40B4-BE49-F238E27FC236}">
                <a16:creationId xmlns:a16="http://schemas.microsoft.com/office/drawing/2014/main" id="{8AC23838-80BE-4E7C-B487-05C6239F22A4}"/>
              </a:ext>
            </a:extLst>
          </p:cNvPr>
          <p:cNvSpPr>
            <a:spLocks noGrp="1"/>
          </p:cNvSpPr>
          <p:nvPr>
            <p:ph type="title"/>
          </p:nvPr>
        </p:nvSpPr>
        <p:spPr>
          <a:xfrm>
            <a:off x="1141656" y="151672"/>
            <a:ext cx="5200650" cy="628650"/>
          </a:xfrm>
        </p:spPr>
        <p:txBody>
          <a:bodyPr/>
          <a:lstStyle/>
          <a:p>
            <a:pPr eaLnBrk="1" hangingPunct="1"/>
            <a:r>
              <a:rPr lang="en-US" altLang="en-US" sz="2250" dirty="0"/>
              <a:t>Understand Communication Styles</a:t>
            </a:r>
          </a:p>
        </p:txBody>
      </p:sp>
      <p:sp>
        <p:nvSpPr>
          <p:cNvPr id="8" name="Slide Number Placeholder 7">
            <a:extLst>
              <a:ext uri="{FF2B5EF4-FFF2-40B4-BE49-F238E27FC236}">
                <a16:creationId xmlns:a16="http://schemas.microsoft.com/office/drawing/2014/main" id="{E099F742-D0D4-46E9-8291-2EEA9C742CCC}"/>
              </a:ext>
            </a:extLst>
          </p:cNvPr>
          <p:cNvSpPr>
            <a:spLocks noGrp="1"/>
          </p:cNvSpPr>
          <p:nvPr>
            <p:ph type="sldNum" sz="quarter" idx="12"/>
          </p:nvPr>
        </p:nvSpPr>
        <p:spPr>
          <a:xfrm>
            <a:off x="6442998" y="4531022"/>
            <a:ext cx="512504" cy="273844"/>
          </a:xfrm>
          <a:prstGeom prst="rect">
            <a:avLst/>
          </a:prstGeom>
        </p:spPr>
        <p:txBody>
          <a:bodyPr vert="horz" lIns="91440" tIns="45720" rIns="91440" bIns="45720" rtlCol="0" anchor="ctr"/>
          <a:lstStyle>
            <a:defPPr>
              <a:defRPr lang="en-US"/>
            </a:defPPr>
            <a:lvl1pPr marL="0" algn="r" defTabSz="457200" rtl="0" eaLnBrk="1" latinLnBrk="0" hangingPunct="1">
              <a:defRPr sz="675"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342900" eaLnBrk="1" hangingPunct="1"/>
            <a:fld id="{4AACCEEB-34E4-4D56-87BF-7D64DF433518}" type="slidenum">
              <a:rPr lang="en-US" smtClean="0">
                <a:solidFill>
                  <a:srgbClr val="90C226"/>
                </a:solidFill>
              </a:rPr>
              <a:pPr defTabSz="342900" eaLnBrk="1" hangingPunct="1"/>
              <a:t>56</a:t>
            </a:fld>
            <a:endParaRPr lang="en-US" altLang="en-US">
              <a:solidFill>
                <a:srgbClr val="254061"/>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71" name="Rectangle 23">
            <a:extLst>
              <a:ext uri="{FF2B5EF4-FFF2-40B4-BE49-F238E27FC236}">
                <a16:creationId xmlns:a16="http://schemas.microsoft.com/office/drawing/2014/main" id="{C08C2058-87EE-48B9-A5F9-007AEA9B6CF5}"/>
              </a:ext>
            </a:extLst>
          </p:cNvPr>
          <p:cNvSpPr>
            <a:spLocks noChangeArrowheads="1"/>
          </p:cNvSpPr>
          <p:nvPr/>
        </p:nvSpPr>
        <p:spPr bwMode="auto">
          <a:xfrm>
            <a:off x="1052232" y="1656963"/>
            <a:ext cx="3310217" cy="2342949"/>
          </a:xfrm>
          <a:prstGeom prst="rect">
            <a:avLst/>
          </a:prstGeom>
          <a:noFill/>
          <a:ln w="9525">
            <a:noFill/>
            <a:miter lim="800000"/>
            <a:headEnd/>
            <a:tailEnd/>
          </a:ln>
          <a:effectLst/>
        </p:spPr>
        <p:txBody>
          <a:bodyPr wrap="square" anchor="ctr">
            <a:spAutoFit/>
          </a:bodyPr>
          <a:lstStyle/>
          <a:p>
            <a:pPr>
              <a:lnSpc>
                <a:spcPct val="150000"/>
              </a:lnSpc>
              <a:tabLst>
                <a:tab pos="342900" algn="l"/>
                <a:tab pos="942975" algn="l"/>
              </a:tabLst>
              <a:defRPr/>
            </a:pPr>
            <a:r>
              <a:rPr lang="en-US" sz="1350" b="1" dirty="0">
                <a:ea typeface="Times New Roman" pitchFamily="18" charset="0"/>
              </a:rPr>
              <a:t>Style Strategies</a:t>
            </a:r>
            <a:endParaRPr lang="en-US" sz="825" b="1" dirty="0">
              <a:ea typeface="Times New Roman" pitchFamily="18" charset="0"/>
            </a:endParaRPr>
          </a:p>
          <a:p>
            <a:pPr>
              <a:tabLst>
                <a:tab pos="342900" algn="l"/>
                <a:tab pos="942975" algn="l"/>
              </a:tabLst>
              <a:defRPr/>
            </a:pPr>
            <a:r>
              <a:rPr lang="en-US" sz="900" b="1" dirty="0">
                <a:ea typeface="Times New Roman" pitchFamily="18" charset="0"/>
              </a:rPr>
              <a:t>May want personal autonomy, opportunity for careful planning, exact job descriptions, precise expectations.</a:t>
            </a:r>
            <a:endParaRPr lang="en-US" sz="900" dirty="0"/>
          </a:p>
          <a:p>
            <a:pPr marL="82154" indent="-82154" eaLnBrk="0" hangingPunct="0">
              <a:buClr>
                <a:srgbClr val="FF0000"/>
              </a:buClr>
              <a:buFont typeface="Arial" pitchFamily="34" charset="0"/>
              <a:buChar char="•"/>
              <a:tabLst>
                <a:tab pos="342900" algn="l"/>
                <a:tab pos="942975" algn="l"/>
              </a:tabLst>
              <a:defRPr/>
            </a:pPr>
            <a:r>
              <a:rPr lang="en-US" sz="900" dirty="0">
                <a:ea typeface="Times New Roman" pitchFamily="18" charset="0"/>
              </a:rPr>
              <a:t>Take time to prepare your case in advance.</a:t>
            </a:r>
            <a:endParaRPr lang="en-US" sz="900" dirty="0"/>
          </a:p>
          <a:p>
            <a:pPr marL="82154" indent="-82154" eaLnBrk="0" hangingPunct="0">
              <a:buClr>
                <a:srgbClr val="FF0000"/>
              </a:buClr>
              <a:buFont typeface="Arial" pitchFamily="34" charset="0"/>
              <a:buChar char="•"/>
              <a:tabLst>
                <a:tab pos="342900" algn="l"/>
                <a:tab pos="942975" algn="l"/>
              </a:tabLst>
              <a:defRPr/>
            </a:pPr>
            <a:r>
              <a:rPr lang="en-US" sz="900" dirty="0">
                <a:ea typeface="Times New Roman" pitchFamily="18" charset="0"/>
              </a:rPr>
              <a:t>Provide straight pros and cons of ideas.</a:t>
            </a:r>
            <a:endParaRPr lang="en-US" sz="900" dirty="0"/>
          </a:p>
          <a:p>
            <a:pPr marL="82154" indent="-82154" eaLnBrk="0" hangingPunct="0">
              <a:buClr>
                <a:srgbClr val="FF0000"/>
              </a:buClr>
              <a:buFont typeface="Arial" pitchFamily="34" charset="0"/>
              <a:buChar char="•"/>
              <a:tabLst>
                <a:tab pos="342900" algn="l"/>
                <a:tab pos="942975" algn="l"/>
              </a:tabLst>
              <a:defRPr/>
            </a:pPr>
            <a:r>
              <a:rPr lang="en-US" sz="900" dirty="0">
                <a:ea typeface="Times New Roman" pitchFamily="18" charset="0"/>
              </a:rPr>
              <a:t>Support ideas with accurate data.</a:t>
            </a:r>
            <a:endParaRPr lang="en-US" sz="900" dirty="0"/>
          </a:p>
          <a:p>
            <a:pPr marL="82154" indent="-82154" eaLnBrk="0" hangingPunct="0">
              <a:buClr>
                <a:srgbClr val="FF0000"/>
              </a:buClr>
              <a:buFont typeface="Arial" pitchFamily="34" charset="0"/>
              <a:buChar char="•"/>
              <a:tabLst>
                <a:tab pos="342900" algn="l"/>
                <a:tab pos="942975" algn="l"/>
              </a:tabLst>
              <a:defRPr/>
            </a:pPr>
            <a:r>
              <a:rPr lang="en-US" sz="900" dirty="0">
                <a:ea typeface="Times New Roman" pitchFamily="18" charset="0"/>
              </a:rPr>
              <a:t>Provide reassurance that no surprises will occur.</a:t>
            </a:r>
            <a:endParaRPr lang="en-US" sz="900" dirty="0"/>
          </a:p>
          <a:p>
            <a:pPr marL="82154" indent="-82154" eaLnBrk="0" hangingPunct="0">
              <a:buClr>
                <a:srgbClr val="FF0000"/>
              </a:buClr>
              <a:buFont typeface="Arial" pitchFamily="34" charset="0"/>
              <a:buChar char="•"/>
              <a:tabLst>
                <a:tab pos="342900" algn="l"/>
                <a:tab pos="942975" algn="l"/>
              </a:tabLst>
              <a:defRPr/>
            </a:pPr>
            <a:r>
              <a:rPr lang="en-US" sz="900" dirty="0">
                <a:ea typeface="Times New Roman" pitchFamily="18" charset="0"/>
              </a:rPr>
              <a:t>Provide exact job description with precise explanation of how it fits into the big picture.</a:t>
            </a:r>
            <a:endParaRPr lang="en-US" sz="900" dirty="0"/>
          </a:p>
          <a:p>
            <a:pPr marL="82154" indent="-82154" eaLnBrk="0" hangingPunct="0">
              <a:buClr>
                <a:srgbClr val="FF0000"/>
              </a:buClr>
              <a:buFont typeface="Arial" pitchFamily="34" charset="0"/>
              <a:buChar char="•"/>
              <a:tabLst>
                <a:tab pos="342900" algn="l"/>
                <a:tab pos="942975" algn="l"/>
              </a:tabLst>
              <a:defRPr/>
            </a:pPr>
            <a:r>
              <a:rPr lang="en-US" sz="900" dirty="0">
                <a:ea typeface="Times New Roman" pitchFamily="18" charset="0"/>
              </a:rPr>
              <a:t>Review recommendations to them in a systematic manner.</a:t>
            </a:r>
            <a:endParaRPr lang="en-US" sz="900" dirty="0"/>
          </a:p>
          <a:p>
            <a:pPr marL="82154" indent="-82154" eaLnBrk="0" hangingPunct="0">
              <a:buClr>
                <a:srgbClr val="FF0000"/>
              </a:buClr>
              <a:buFont typeface="Arial" pitchFamily="34" charset="0"/>
              <a:buChar char="•"/>
              <a:tabLst>
                <a:tab pos="342900" algn="l"/>
                <a:tab pos="942975" algn="l"/>
              </a:tabLst>
              <a:defRPr/>
            </a:pPr>
            <a:r>
              <a:rPr lang="en-US" sz="900" dirty="0">
                <a:ea typeface="Times New Roman" pitchFamily="18" charset="0"/>
              </a:rPr>
              <a:t>If agreeing, be specific. If disagreeing, disagree with the facts rather than the person.</a:t>
            </a:r>
            <a:endParaRPr lang="en-US" sz="900" dirty="0"/>
          </a:p>
          <a:p>
            <a:pPr marL="82154" indent="-82154" eaLnBrk="0" hangingPunct="0">
              <a:buClr>
                <a:srgbClr val="FF0000"/>
              </a:buClr>
              <a:buFont typeface="Arial" pitchFamily="34" charset="0"/>
              <a:buChar char="•"/>
              <a:tabLst>
                <a:tab pos="342900" algn="l"/>
                <a:tab pos="942975" algn="l"/>
              </a:tabLst>
              <a:defRPr/>
            </a:pPr>
            <a:r>
              <a:rPr lang="en-US" sz="900" dirty="0">
                <a:ea typeface="Times New Roman" pitchFamily="18" charset="0"/>
              </a:rPr>
              <a:t>Be prepared to provide explanations in a patient, persistent, diplomatic manner.</a:t>
            </a:r>
            <a:endParaRPr lang="en-US" sz="900" dirty="0"/>
          </a:p>
        </p:txBody>
      </p:sp>
      <p:sp>
        <p:nvSpPr>
          <p:cNvPr id="26" name="TextBox 25">
            <a:extLst>
              <a:ext uri="{FF2B5EF4-FFF2-40B4-BE49-F238E27FC236}">
                <a16:creationId xmlns:a16="http://schemas.microsoft.com/office/drawing/2014/main" id="{9B8B25A3-E95D-49CE-850A-324F31061596}"/>
              </a:ext>
            </a:extLst>
          </p:cNvPr>
          <p:cNvSpPr txBox="1"/>
          <p:nvPr/>
        </p:nvSpPr>
        <p:spPr>
          <a:xfrm>
            <a:off x="4781551" y="1656962"/>
            <a:ext cx="4075370" cy="2135200"/>
          </a:xfrm>
          <a:prstGeom prst="rect">
            <a:avLst/>
          </a:prstGeom>
          <a:noFill/>
        </p:spPr>
        <p:txBody>
          <a:bodyPr wrap="square">
            <a:spAutoFit/>
          </a:bodyPr>
          <a:lstStyle/>
          <a:p>
            <a:pPr>
              <a:lnSpc>
                <a:spcPct val="150000"/>
              </a:lnSpc>
              <a:defRPr/>
            </a:pPr>
            <a:r>
              <a:rPr lang="en-US" sz="1350" b="1" dirty="0"/>
              <a:t>Style Limitations</a:t>
            </a:r>
            <a:endParaRPr lang="en-US" sz="1350" dirty="0"/>
          </a:p>
          <a:p>
            <a:pPr>
              <a:defRPr/>
            </a:pPr>
            <a:r>
              <a:rPr lang="en-US" sz="900" b="1" dirty="0"/>
              <a:t>Under pressure, people with strong characteristics of this style may:</a:t>
            </a:r>
          </a:p>
          <a:p>
            <a:pPr marL="82154" indent="-82154">
              <a:buClr>
                <a:srgbClr val="FF0000"/>
              </a:buClr>
              <a:buFont typeface="Arial" pitchFamily="34" charset="0"/>
              <a:buChar char="•"/>
              <a:defRPr/>
            </a:pPr>
            <a:r>
              <a:rPr lang="en-US" sz="900" dirty="0"/>
              <a:t>Seek feedback and direction from coaches.</a:t>
            </a:r>
          </a:p>
          <a:p>
            <a:pPr marL="82154" indent="-82154">
              <a:buClr>
                <a:srgbClr val="FF0000"/>
              </a:buClr>
              <a:buFont typeface="Arial" pitchFamily="34" charset="0"/>
              <a:buChar char="•"/>
              <a:defRPr/>
            </a:pPr>
            <a:r>
              <a:rPr lang="en-US" sz="900" dirty="0"/>
              <a:t>Be hesitant to act without precedent.</a:t>
            </a:r>
          </a:p>
          <a:p>
            <a:pPr marL="82154" indent="-82154">
              <a:buClr>
                <a:srgbClr val="FF0000"/>
              </a:buClr>
              <a:buFont typeface="Arial" pitchFamily="34" charset="0"/>
              <a:buChar char="•"/>
              <a:defRPr/>
            </a:pPr>
            <a:r>
              <a:rPr lang="en-US" sz="900" dirty="0"/>
              <a:t>Be bound by key procedures and methods.</a:t>
            </a:r>
          </a:p>
          <a:p>
            <a:pPr marL="82154" indent="-82154">
              <a:buClr>
                <a:srgbClr val="FF0000"/>
              </a:buClr>
              <a:buFont typeface="Arial" pitchFamily="34" charset="0"/>
              <a:buChar char="•"/>
              <a:defRPr/>
            </a:pPr>
            <a:r>
              <a:rPr lang="en-US" sz="900" dirty="0"/>
              <a:t>Get bogged down in the decision-making process.</a:t>
            </a:r>
          </a:p>
          <a:p>
            <a:pPr marL="82154" indent="-82154">
              <a:buClr>
                <a:srgbClr val="FF0000"/>
              </a:buClr>
              <a:buFont typeface="Arial" pitchFamily="34" charset="0"/>
              <a:buChar char="•"/>
              <a:defRPr/>
            </a:pPr>
            <a:r>
              <a:rPr lang="en-US" sz="900" dirty="0"/>
              <a:t>Resist delegating tasks.</a:t>
            </a:r>
          </a:p>
          <a:p>
            <a:pPr marL="82154" indent="-82154">
              <a:buClr>
                <a:srgbClr val="FF0000"/>
              </a:buClr>
              <a:buFont typeface="Arial" pitchFamily="34" charset="0"/>
              <a:buChar char="•"/>
              <a:defRPr/>
            </a:pPr>
            <a:r>
              <a:rPr lang="en-US" sz="900" dirty="0"/>
              <a:t>Want full explanation before changes are made.</a:t>
            </a:r>
          </a:p>
          <a:p>
            <a:pPr marL="82154" indent="-82154">
              <a:buClr>
                <a:srgbClr val="FF0000"/>
              </a:buClr>
              <a:buFont typeface="Arial" pitchFamily="34" charset="0"/>
              <a:buChar char="•"/>
              <a:defRPr/>
            </a:pPr>
            <a:r>
              <a:rPr lang="en-US" sz="900" dirty="0"/>
              <a:t>Yield their position to avoid controversy.</a:t>
            </a:r>
          </a:p>
          <a:p>
            <a:pPr marL="82154" indent="-82154">
              <a:buClr>
                <a:srgbClr val="FF0000"/>
              </a:buClr>
              <a:buFont typeface="Arial" pitchFamily="34" charset="0"/>
              <a:buChar char="•"/>
              <a:defRPr/>
            </a:pPr>
            <a:r>
              <a:rPr lang="en-US" sz="900" dirty="0"/>
              <a:t>Avoid involvement when threatened.</a:t>
            </a:r>
          </a:p>
          <a:p>
            <a:pPr marL="82154" indent="-82154">
              <a:buClr>
                <a:srgbClr val="FF0000"/>
              </a:buClr>
              <a:buFont typeface="Arial" pitchFamily="34" charset="0"/>
              <a:buChar char="•"/>
              <a:defRPr/>
            </a:pPr>
            <a:r>
              <a:rPr lang="en-US" sz="900" dirty="0"/>
              <a:t>Focus exclusively on their own tasks and accomplishments.</a:t>
            </a:r>
          </a:p>
          <a:p>
            <a:pPr>
              <a:defRPr/>
            </a:pPr>
            <a:endParaRPr lang="en-US" sz="1350" dirty="0"/>
          </a:p>
        </p:txBody>
      </p:sp>
      <p:sp>
        <p:nvSpPr>
          <p:cNvPr id="28" name="TextBox 27">
            <a:extLst>
              <a:ext uri="{FF2B5EF4-FFF2-40B4-BE49-F238E27FC236}">
                <a16:creationId xmlns:a16="http://schemas.microsoft.com/office/drawing/2014/main" id="{D474AF55-2A0F-46FE-B12A-A352B030F652}"/>
              </a:ext>
            </a:extLst>
          </p:cNvPr>
          <p:cNvSpPr txBox="1"/>
          <p:nvPr/>
        </p:nvSpPr>
        <p:spPr>
          <a:xfrm>
            <a:off x="1052233" y="341045"/>
            <a:ext cx="1391728" cy="507831"/>
          </a:xfrm>
          <a:prstGeom prst="rect">
            <a:avLst/>
          </a:prstGeom>
          <a:noFill/>
        </p:spPr>
        <p:txBody>
          <a:bodyPr wrap="none">
            <a:spAutoFit/>
          </a:bodyPr>
          <a:lstStyle/>
          <a:p>
            <a:pPr>
              <a:defRPr/>
            </a:pPr>
            <a:r>
              <a:rPr lang="en-US" sz="2700" b="1" dirty="0">
                <a:ln w="3175">
                  <a:noFill/>
                </a:ln>
                <a:solidFill>
                  <a:schemeClr val="accent2">
                    <a:lumMod val="40000"/>
                    <a:lumOff val="60000"/>
                  </a:schemeClr>
                </a:solidFill>
              </a:rPr>
              <a:t>Yellow</a:t>
            </a:r>
          </a:p>
        </p:txBody>
      </p:sp>
      <p:sp>
        <p:nvSpPr>
          <p:cNvPr id="7" name="Slide Number Placeholder 6">
            <a:extLst>
              <a:ext uri="{FF2B5EF4-FFF2-40B4-BE49-F238E27FC236}">
                <a16:creationId xmlns:a16="http://schemas.microsoft.com/office/drawing/2014/main" id="{444900E7-6DF3-428F-A869-2B04411265F5}"/>
              </a:ext>
            </a:extLst>
          </p:cNvPr>
          <p:cNvSpPr>
            <a:spLocks noGrp="1"/>
          </p:cNvSpPr>
          <p:nvPr>
            <p:ph type="sldNum" sz="quarter" idx="12"/>
          </p:nvPr>
        </p:nvSpPr>
        <p:spPr>
          <a:xfrm>
            <a:off x="6442998" y="4531022"/>
            <a:ext cx="512504" cy="273844"/>
          </a:xfrm>
          <a:prstGeom prst="rect">
            <a:avLst/>
          </a:prstGeom>
        </p:spPr>
        <p:txBody>
          <a:bodyPr vert="horz" lIns="91440" tIns="45720" rIns="91440" bIns="45720" rtlCol="0" anchor="ctr"/>
          <a:lstStyle>
            <a:defPPr>
              <a:defRPr lang="en-US"/>
            </a:defPPr>
            <a:lvl1pPr marL="0" algn="r" defTabSz="457200" rtl="0" eaLnBrk="1" latinLnBrk="0" hangingPunct="1">
              <a:defRPr sz="675"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342900" eaLnBrk="1" hangingPunct="1"/>
            <a:fld id="{4AACCEEB-34E4-4D56-87BF-7D64DF433518}" type="slidenum">
              <a:rPr lang="en-US" smtClean="0">
                <a:solidFill>
                  <a:srgbClr val="90C226"/>
                </a:solidFill>
              </a:rPr>
              <a:pPr defTabSz="342900" eaLnBrk="1" hangingPunct="1"/>
              <a:t>57</a:t>
            </a:fld>
            <a:endParaRPr lang="en-US" altLang="en-US">
              <a:solidFill>
                <a:srgbClr val="254061"/>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71" name="Rectangle 23">
            <a:extLst>
              <a:ext uri="{FF2B5EF4-FFF2-40B4-BE49-F238E27FC236}">
                <a16:creationId xmlns:a16="http://schemas.microsoft.com/office/drawing/2014/main" id="{B15E2E19-DD5A-49AD-868E-9643875CBD5B}"/>
              </a:ext>
            </a:extLst>
          </p:cNvPr>
          <p:cNvSpPr>
            <a:spLocks noChangeArrowheads="1"/>
          </p:cNvSpPr>
          <p:nvPr/>
        </p:nvSpPr>
        <p:spPr bwMode="auto">
          <a:xfrm>
            <a:off x="1077108" y="1821357"/>
            <a:ext cx="2846305" cy="2204450"/>
          </a:xfrm>
          <a:prstGeom prst="rect">
            <a:avLst/>
          </a:prstGeom>
          <a:noFill/>
          <a:ln w="9525">
            <a:noFill/>
            <a:miter lim="800000"/>
            <a:headEnd/>
            <a:tailEnd/>
          </a:ln>
          <a:effectLst/>
        </p:spPr>
        <p:txBody>
          <a:bodyPr wrap="square" anchor="ctr">
            <a:spAutoFit/>
          </a:bodyPr>
          <a:lstStyle/>
          <a:p>
            <a:pPr>
              <a:lnSpc>
                <a:spcPct val="150000"/>
              </a:lnSpc>
              <a:tabLst>
                <a:tab pos="342900" algn="l"/>
                <a:tab pos="942975" algn="l"/>
              </a:tabLst>
              <a:defRPr/>
            </a:pPr>
            <a:r>
              <a:rPr lang="en-US" sz="1350" b="1" dirty="0">
                <a:ea typeface="Times New Roman" pitchFamily="18" charset="0"/>
              </a:rPr>
              <a:t>Style Strategies</a:t>
            </a:r>
            <a:endParaRPr lang="en-US" sz="825" b="1" dirty="0">
              <a:ea typeface="Times New Roman" pitchFamily="18" charset="0"/>
            </a:endParaRPr>
          </a:p>
          <a:p>
            <a:pPr>
              <a:tabLst>
                <a:tab pos="342900" algn="l"/>
                <a:tab pos="942975" algn="l"/>
              </a:tabLst>
              <a:defRPr/>
            </a:pPr>
            <a:r>
              <a:rPr lang="en-US" sz="900" b="1" dirty="0"/>
              <a:t>May want authority, challenges, prestige, freedom, varied activities, growth assignments, “bottom-line” approach, and opportunity for advancement.</a:t>
            </a:r>
          </a:p>
          <a:p>
            <a:pPr marL="82154" indent="-82154">
              <a:buClr>
                <a:srgbClr val="FF0000"/>
              </a:buClr>
              <a:buFont typeface="Arial" pitchFamily="34" charset="0"/>
              <a:buChar char="•"/>
              <a:defRPr/>
            </a:pPr>
            <a:r>
              <a:rPr lang="en-US" sz="900" dirty="0"/>
              <a:t>Provide direct answers, be brief and to the point.</a:t>
            </a:r>
          </a:p>
          <a:p>
            <a:pPr marL="82154" indent="-82154">
              <a:buClr>
                <a:srgbClr val="FF0000"/>
              </a:buClr>
              <a:buFont typeface="Arial" pitchFamily="34" charset="0"/>
              <a:buChar char="•"/>
              <a:defRPr/>
            </a:pPr>
            <a:r>
              <a:rPr lang="en-US" sz="900" dirty="0"/>
              <a:t>Ask “what” questions, not “how.”</a:t>
            </a:r>
          </a:p>
          <a:p>
            <a:pPr marL="82154" indent="-82154">
              <a:buClr>
                <a:srgbClr val="FF0000"/>
              </a:buClr>
              <a:buFont typeface="Arial" pitchFamily="34" charset="0"/>
              <a:buChar char="•"/>
              <a:defRPr/>
            </a:pPr>
            <a:r>
              <a:rPr lang="en-US" sz="900" dirty="0"/>
              <a:t>Stick to business and results they desire.</a:t>
            </a:r>
          </a:p>
          <a:p>
            <a:pPr marL="82154" indent="-82154">
              <a:buClr>
                <a:srgbClr val="FF0000"/>
              </a:buClr>
              <a:buFont typeface="Arial" pitchFamily="34" charset="0"/>
              <a:buChar char="•"/>
              <a:defRPr/>
            </a:pPr>
            <a:r>
              <a:rPr lang="en-US" sz="900" dirty="0"/>
              <a:t>Outline possibilities for the person to get results, solve problems, and be in charge.</a:t>
            </a:r>
          </a:p>
          <a:p>
            <a:pPr marL="82154" indent="-82154">
              <a:buClr>
                <a:srgbClr val="FF0000"/>
              </a:buClr>
              <a:buFont typeface="Arial" pitchFamily="34" charset="0"/>
              <a:buChar char="•"/>
              <a:defRPr/>
            </a:pPr>
            <a:r>
              <a:rPr lang="en-US" sz="900" dirty="0"/>
              <a:t>Stress logical benefits of featured ideas and approaches.</a:t>
            </a:r>
          </a:p>
          <a:p>
            <a:pPr marL="82154" indent="-82154">
              <a:buClr>
                <a:srgbClr val="FF0000"/>
              </a:buClr>
              <a:buFont typeface="Arial" pitchFamily="34" charset="0"/>
              <a:buChar char="•"/>
              <a:defRPr/>
            </a:pPr>
            <a:r>
              <a:rPr lang="en-US" sz="900" dirty="0"/>
              <a:t>When in agreement, agree with facts and ideas rather than the person.</a:t>
            </a:r>
          </a:p>
        </p:txBody>
      </p:sp>
      <p:sp>
        <p:nvSpPr>
          <p:cNvPr id="26" name="TextBox 25">
            <a:extLst>
              <a:ext uri="{FF2B5EF4-FFF2-40B4-BE49-F238E27FC236}">
                <a16:creationId xmlns:a16="http://schemas.microsoft.com/office/drawing/2014/main" id="{14949C7A-4D39-4573-8D3C-135C755FB2B7}"/>
              </a:ext>
            </a:extLst>
          </p:cNvPr>
          <p:cNvSpPr txBox="1"/>
          <p:nvPr/>
        </p:nvSpPr>
        <p:spPr>
          <a:xfrm>
            <a:off x="4570322" y="1821357"/>
            <a:ext cx="3071131" cy="2273699"/>
          </a:xfrm>
          <a:prstGeom prst="rect">
            <a:avLst/>
          </a:prstGeom>
          <a:noFill/>
        </p:spPr>
        <p:txBody>
          <a:bodyPr wrap="square">
            <a:spAutoFit/>
          </a:bodyPr>
          <a:lstStyle/>
          <a:p>
            <a:pPr>
              <a:lnSpc>
                <a:spcPct val="150000"/>
              </a:lnSpc>
              <a:defRPr/>
            </a:pPr>
            <a:r>
              <a:rPr lang="en-US" sz="1350" b="1" dirty="0"/>
              <a:t>Style Limitations</a:t>
            </a:r>
            <a:endParaRPr lang="en-US" sz="1350" dirty="0"/>
          </a:p>
          <a:p>
            <a:pPr>
              <a:defRPr/>
            </a:pPr>
            <a:r>
              <a:rPr lang="en-US" sz="900" b="1" dirty="0"/>
              <a:t>Under pressure, people with strong characteristics of this style may:</a:t>
            </a:r>
          </a:p>
          <a:p>
            <a:pPr marL="82154" indent="-82154">
              <a:buClr>
                <a:srgbClr val="FF0000"/>
              </a:buClr>
              <a:buFont typeface="Arial" pitchFamily="34" charset="0"/>
              <a:buChar char="•"/>
              <a:defRPr/>
            </a:pPr>
            <a:r>
              <a:rPr lang="en-US" sz="900" dirty="0"/>
              <a:t>Overstep prerogatives.</a:t>
            </a:r>
          </a:p>
          <a:p>
            <a:pPr marL="82154" indent="-82154">
              <a:buClr>
                <a:srgbClr val="FF0000"/>
              </a:buClr>
              <a:buFont typeface="Arial" pitchFamily="34" charset="0"/>
              <a:buChar char="•"/>
              <a:defRPr/>
            </a:pPr>
            <a:r>
              <a:rPr lang="en-US" sz="900" dirty="0"/>
              <a:t>Act restlessly.</a:t>
            </a:r>
          </a:p>
          <a:p>
            <a:pPr marL="82154" indent="-82154">
              <a:buClr>
                <a:srgbClr val="FF0000"/>
              </a:buClr>
              <a:buFont typeface="Arial" pitchFamily="34" charset="0"/>
              <a:buChar char="•"/>
              <a:defRPr/>
            </a:pPr>
            <a:r>
              <a:rPr lang="en-US" sz="900" dirty="0"/>
              <a:t>Stimulate anxiety in others.</a:t>
            </a:r>
          </a:p>
          <a:p>
            <a:pPr marL="82154" indent="-82154">
              <a:buClr>
                <a:srgbClr val="FF0000"/>
              </a:buClr>
              <a:buFont typeface="Arial" pitchFamily="34" charset="0"/>
              <a:buChar char="•"/>
              <a:defRPr/>
            </a:pPr>
            <a:r>
              <a:rPr lang="en-US" sz="900" dirty="0"/>
              <a:t>Overrule people.</a:t>
            </a:r>
          </a:p>
          <a:p>
            <a:pPr marL="82154" indent="-82154">
              <a:buClr>
                <a:srgbClr val="FF0000"/>
              </a:buClr>
              <a:buFont typeface="Arial" pitchFamily="34" charset="0"/>
              <a:buChar char="•"/>
              <a:defRPr/>
            </a:pPr>
            <a:r>
              <a:rPr lang="en-US" sz="900" dirty="0"/>
              <a:t>Be blunt and sarcastic with others.</a:t>
            </a:r>
          </a:p>
          <a:p>
            <a:pPr marL="82154" indent="-82154">
              <a:buClr>
                <a:srgbClr val="FF0000"/>
              </a:buClr>
              <a:buFont typeface="Arial" pitchFamily="34" charset="0"/>
              <a:buChar char="•"/>
              <a:defRPr/>
            </a:pPr>
            <a:r>
              <a:rPr lang="en-US" sz="900" dirty="0"/>
              <a:t>Sulk when not in the limelight.</a:t>
            </a:r>
          </a:p>
          <a:p>
            <a:pPr marL="82154" indent="-82154">
              <a:buClr>
                <a:srgbClr val="FF0000"/>
              </a:buClr>
              <a:buFont typeface="Arial" pitchFamily="34" charset="0"/>
              <a:buChar char="•"/>
              <a:defRPr/>
            </a:pPr>
            <a:r>
              <a:rPr lang="en-US" sz="900" dirty="0"/>
              <a:t>Be critical and fault finding.</a:t>
            </a:r>
          </a:p>
          <a:p>
            <a:pPr marL="82154" indent="-82154">
              <a:buClr>
                <a:srgbClr val="FF0000"/>
              </a:buClr>
              <a:buFont typeface="Arial" pitchFamily="34" charset="0"/>
              <a:buChar char="•"/>
              <a:defRPr/>
            </a:pPr>
            <a:r>
              <a:rPr lang="en-US" sz="900" dirty="0"/>
              <a:t>Be inattentive to details and logic.</a:t>
            </a:r>
          </a:p>
          <a:p>
            <a:pPr marL="82154" indent="-82154">
              <a:buClr>
                <a:srgbClr val="FF0000"/>
              </a:buClr>
              <a:buFont typeface="Arial" pitchFamily="34" charset="0"/>
              <a:buChar char="•"/>
              <a:defRPr/>
            </a:pPr>
            <a:r>
              <a:rPr lang="en-US" sz="900" dirty="0"/>
              <a:t>Be dissatisfied with routine work.</a:t>
            </a:r>
          </a:p>
          <a:p>
            <a:pPr marL="82154" indent="-82154">
              <a:buClr>
                <a:srgbClr val="FF0000"/>
              </a:buClr>
              <a:buFont typeface="Arial" pitchFamily="34" charset="0"/>
              <a:buChar char="•"/>
              <a:defRPr/>
            </a:pPr>
            <a:r>
              <a:rPr lang="en-US" sz="900" dirty="0"/>
              <a:t>Resist participation as part of a team.</a:t>
            </a:r>
          </a:p>
          <a:p>
            <a:pPr>
              <a:defRPr/>
            </a:pPr>
            <a:endParaRPr lang="en-US" sz="1350" dirty="0"/>
          </a:p>
        </p:txBody>
      </p:sp>
      <p:sp>
        <p:nvSpPr>
          <p:cNvPr id="28" name="TextBox 27">
            <a:extLst>
              <a:ext uri="{FF2B5EF4-FFF2-40B4-BE49-F238E27FC236}">
                <a16:creationId xmlns:a16="http://schemas.microsoft.com/office/drawing/2014/main" id="{EB37E541-D62B-4784-8A18-42D7C503F5C0}"/>
              </a:ext>
            </a:extLst>
          </p:cNvPr>
          <p:cNvSpPr txBox="1"/>
          <p:nvPr/>
        </p:nvSpPr>
        <p:spPr>
          <a:xfrm>
            <a:off x="1077109" y="426187"/>
            <a:ext cx="934871" cy="507831"/>
          </a:xfrm>
          <a:prstGeom prst="rect">
            <a:avLst/>
          </a:prstGeom>
          <a:noFill/>
        </p:spPr>
        <p:txBody>
          <a:bodyPr wrap="none">
            <a:spAutoFit/>
          </a:bodyPr>
          <a:lstStyle/>
          <a:p>
            <a:pPr>
              <a:defRPr/>
            </a:pPr>
            <a:r>
              <a:rPr lang="en-US" sz="2700" b="1" dirty="0">
                <a:ln w="3175">
                  <a:solidFill>
                    <a:schemeClr val="tx1"/>
                  </a:solidFill>
                </a:ln>
                <a:solidFill>
                  <a:srgbClr val="0070C0"/>
                </a:solidFill>
              </a:rPr>
              <a:t>Blue</a:t>
            </a:r>
          </a:p>
        </p:txBody>
      </p:sp>
      <p:sp>
        <p:nvSpPr>
          <p:cNvPr id="7" name="Slide Number Placeholder 6">
            <a:extLst>
              <a:ext uri="{FF2B5EF4-FFF2-40B4-BE49-F238E27FC236}">
                <a16:creationId xmlns:a16="http://schemas.microsoft.com/office/drawing/2014/main" id="{D3C06D03-65C5-4D61-ABF5-4BF70FCCE6FF}"/>
              </a:ext>
            </a:extLst>
          </p:cNvPr>
          <p:cNvSpPr>
            <a:spLocks noGrp="1"/>
          </p:cNvSpPr>
          <p:nvPr>
            <p:ph type="sldNum" sz="quarter" idx="12"/>
          </p:nvPr>
        </p:nvSpPr>
        <p:spPr>
          <a:xfrm>
            <a:off x="6442998" y="4531022"/>
            <a:ext cx="512504" cy="273844"/>
          </a:xfrm>
          <a:prstGeom prst="rect">
            <a:avLst/>
          </a:prstGeom>
        </p:spPr>
        <p:txBody>
          <a:bodyPr vert="horz" lIns="91440" tIns="45720" rIns="91440" bIns="45720" rtlCol="0" anchor="ctr"/>
          <a:lstStyle>
            <a:defPPr>
              <a:defRPr lang="en-US"/>
            </a:defPPr>
            <a:lvl1pPr marL="0" algn="r" defTabSz="457200" rtl="0" eaLnBrk="1" latinLnBrk="0" hangingPunct="1">
              <a:defRPr sz="675"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342900" eaLnBrk="1" hangingPunct="1"/>
            <a:fld id="{4AACCEEB-34E4-4D56-87BF-7D64DF433518}" type="slidenum">
              <a:rPr lang="en-US" smtClean="0">
                <a:solidFill>
                  <a:srgbClr val="90C226"/>
                </a:solidFill>
              </a:rPr>
              <a:pPr defTabSz="342900" eaLnBrk="1" hangingPunct="1"/>
              <a:t>58</a:t>
            </a:fld>
            <a:endParaRPr lang="en-US" altLang="en-US">
              <a:solidFill>
                <a:srgbClr val="254061"/>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71" name="Rectangle 23">
            <a:extLst>
              <a:ext uri="{FF2B5EF4-FFF2-40B4-BE49-F238E27FC236}">
                <a16:creationId xmlns:a16="http://schemas.microsoft.com/office/drawing/2014/main" id="{53C6F7C6-DEBC-4172-AB6F-EA9F0431ABF5}"/>
              </a:ext>
            </a:extLst>
          </p:cNvPr>
          <p:cNvSpPr>
            <a:spLocks noChangeArrowheads="1"/>
          </p:cNvSpPr>
          <p:nvPr/>
        </p:nvSpPr>
        <p:spPr bwMode="auto">
          <a:xfrm>
            <a:off x="861238" y="1785760"/>
            <a:ext cx="3501212" cy="2204450"/>
          </a:xfrm>
          <a:prstGeom prst="rect">
            <a:avLst/>
          </a:prstGeom>
          <a:noFill/>
          <a:ln w="9525">
            <a:noFill/>
            <a:miter lim="800000"/>
            <a:headEnd/>
            <a:tailEnd/>
          </a:ln>
          <a:effectLst/>
        </p:spPr>
        <p:txBody>
          <a:bodyPr wrap="square" anchor="ctr">
            <a:spAutoFit/>
          </a:bodyPr>
          <a:lstStyle/>
          <a:p>
            <a:pPr>
              <a:lnSpc>
                <a:spcPct val="150000"/>
              </a:lnSpc>
              <a:tabLst>
                <a:tab pos="342900" algn="l"/>
                <a:tab pos="942975" algn="l"/>
              </a:tabLst>
              <a:defRPr/>
            </a:pPr>
            <a:r>
              <a:rPr lang="en-US" sz="1350" b="1" dirty="0">
                <a:ea typeface="Times New Roman" pitchFamily="18" charset="0"/>
              </a:rPr>
              <a:t>Style Strategies</a:t>
            </a:r>
            <a:endParaRPr lang="en-US" sz="825" b="1" dirty="0">
              <a:ea typeface="Times New Roman" pitchFamily="18" charset="0"/>
            </a:endParaRPr>
          </a:p>
          <a:p>
            <a:pPr>
              <a:defRPr/>
            </a:pPr>
            <a:r>
              <a:rPr lang="en-US" sz="900" b="1" dirty="0"/>
              <a:t>May want security of the situation, time to adjust to change, appreciation, identification with group, limited territory, and areas of specialization.</a:t>
            </a:r>
          </a:p>
          <a:p>
            <a:pPr marL="82154" indent="-82154">
              <a:buClr>
                <a:srgbClr val="FF0000"/>
              </a:buClr>
              <a:buFont typeface="Arial" pitchFamily="34" charset="0"/>
              <a:buChar char="•"/>
              <a:defRPr/>
            </a:pPr>
            <a:r>
              <a:rPr lang="en-US" sz="900" dirty="0"/>
              <a:t>Provide sincere interest in them as a person; provide a sincere, personal, and agreeable environment.</a:t>
            </a:r>
          </a:p>
          <a:p>
            <a:pPr marL="82154" indent="-82154">
              <a:buClr>
                <a:srgbClr val="FF0000"/>
              </a:buClr>
              <a:buFont typeface="Arial" pitchFamily="34" charset="0"/>
              <a:buChar char="•"/>
              <a:defRPr/>
            </a:pPr>
            <a:r>
              <a:rPr lang="en-US" sz="900" dirty="0"/>
              <a:t>Focus on answers to “how” questions to provide them with clarification.</a:t>
            </a:r>
          </a:p>
          <a:p>
            <a:pPr marL="82154" indent="-82154">
              <a:buClr>
                <a:srgbClr val="FF0000"/>
              </a:buClr>
              <a:buFont typeface="Arial" pitchFamily="34" charset="0"/>
              <a:buChar char="•"/>
              <a:defRPr/>
            </a:pPr>
            <a:r>
              <a:rPr lang="en-US" sz="900" dirty="0"/>
              <a:t>Be patient in drawing out their goals.</a:t>
            </a:r>
          </a:p>
          <a:p>
            <a:pPr marL="82154" indent="-82154">
              <a:buClr>
                <a:srgbClr val="FF0000"/>
              </a:buClr>
              <a:buFont typeface="Arial" pitchFamily="34" charset="0"/>
              <a:buChar char="•"/>
              <a:defRPr/>
            </a:pPr>
            <a:r>
              <a:rPr lang="en-US" sz="900" dirty="0"/>
              <a:t>Present ideas or departures from current practices in a nonthreatening manner; give them a chance to adjust.</a:t>
            </a:r>
          </a:p>
          <a:p>
            <a:pPr marL="82154" indent="-82154">
              <a:buClr>
                <a:srgbClr val="FF0000"/>
              </a:buClr>
              <a:buFont typeface="Arial" pitchFamily="34" charset="0"/>
              <a:buChar char="•"/>
              <a:defRPr/>
            </a:pPr>
            <a:r>
              <a:rPr lang="en-US" sz="900" dirty="0"/>
              <a:t>Clearly define goals, roles, or procedures and their place in the overall plan.</a:t>
            </a:r>
          </a:p>
          <a:p>
            <a:pPr marL="82154" indent="-82154">
              <a:buClr>
                <a:srgbClr val="FF0000"/>
              </a:buClr>
              <a:buFont typeface="Arial" pitchFamily="34" charset="0"/>
              <a:buChar char="•"/>
              <a:defRPr/>
            </a:pPr>
            <a:r>
              <a:rPr lang="en-US" sz="900" dirty="0"/>
              <a:t>Provide personal assurances of follow-up support.</a:t>
            </a:r>
          </a:p>
        </p:txBody>
      </p:sp>
      <p:sp>
        <p:nvSpPr>
          <p:cNvPr id="26" name="TextBox 25">
            <a:extLst>
              <a:ext uri="{FF2B5EF4-FFF2-40B4-BE49-F238E27FC236}">
                <a16:creationId xmlns:a16="http://schemas.microsoft.com/office/drawing/2014/main" id="{424468CD-B7AE-4DA8-AA5E-DF5A2A938310}"/>
              </a:ext>
            </a:extLst>
          </p:cNvPr>
          <p:cNvSpPr txBox="1"/>
          <p:nvPr/>
        </p:nvSpPr>
        <p:spPr>
          <a:xfrm>
            <a:off x="4874622" y="1785760"/>
            <a:ext cx="3136752" cy="2273699"/>
          </a:xfrm>
          <a:prstGeom prst="rect">
            <a:avLst/>
          </a:prstGeom>
          <a:noFill/>
        </p:spPr>
        <p:txBody>
          <a:bodyPr wrap="square">
            <a:spAutoFit/>
          </a:bodyPr>
          <a:lstStyle/>
          <a:p>
            <a:pPr>
              <a:lnSpc>
                <a:spcPct val="150000"/>
              </a:lnSpc>
              <a:defRPr/>
            </a:pPr>
            <a:r>
              <a:rPr lang="en-US" sz="1350" b="1" dirty="0"/>
              <a:t>Style Limitations</a:t>
            </a:r>
            <a:endParaRPr lang="en-US" sz="1350" dirty="0"/>
          </a:p>
          <a:p>
            <a:pPr>
              <a:defRPr/>
            </a:pPr>
            <a:r>
              <a:rPr lang="en-US" sz="900" b="1" dirty="0"/>
              <a:t>Under pressure, people with strong characteristics of this style may:</a:t>
            </a:r>
          </a:p>
          <a:p>
            <a:pPr marL="82154" indent="-82154">
              <a:buClr>
                <a:srgbClr val="FF0000"/>
              </a:buClr>
              <a:buFont typeface="Arial" pitchFamily="34" charset="0"/>
              <a:buChar char="•"/>
              <a:defRPr/>
            </a:pPr>
            <a:r>
              <a:rPr lang="en-US" sz="900" dirty="0"/>
              <a:t>Insist on maintaining status quo.</a:t>
            </a:r>
          </a:p>
          <a:p>
            <a:pPr marL="82154" indent="-82154">
              <a:buClr>
                <a:srgbClr val="FF0000"/>
              </a:buClr>
              <a:buFont typeface="Arial" pitchFamily="34" charset="0"/>
              <a:buChar char="•"/>
              <a:defRPr/>
            </a:pPr>
            <a:r>
              <a:rPr lang="en-US" sz="900" dirty="0"/>
              <a:t>Take a long time to adjust.</a:t>
            </a:r>
          </a:p>
          <a:p>
            <a:pPr marL="82154" indent="-82154">
              <a:buClr>
                <a:srgbClr val="FF0000"/>
              </a:buClr>
              <a:buFont typeface="Arial" pitchFamily="34" charset="0"/>
              <a:buChar char="•"/>
              <a:defRPr/>
            </a:pPr>
            <a:r>
              <a:rPr lang="en-US" sz="900" dirty="0"/>
              <a:t>Have trouble meeting multiple deadlines.</a:t>
            </a:r>
          </a:p>
          <a:p>
            <a:pPr marL="82154" indent="-82154">
              <a:buClr>
                <a:srgbClr val="FF0000"/>
              </a:buClr>
              <a:buFont typeface="Arial" pitchFamily="34" charset="0"/>
              <a:buChar char="•"/>
              <a:defRPr/>
            </a:pPr>
            <a:r>
              <a:rPr lang="en-US" sz="900" dirty="0"/>
              <a:t>Need help getting started on new, unstructured assignments.</a:t>
            </a:r>
          </a:p>
          <a:p>
            <a:pPr marL="82154" indent="-82154">
              <a:buClr>
                <a:srgbClr val="FF0000"/>
              </a:buClr>
              <a:buFont typeface="Arial" pitchFamily="34" charset="0"/>
              <a:buChar char="•"/>
              <a:defRPr/>
            </a:pPr>
            <a:r>
              <a:rPr lang="en-US" sz="900" dirty="0"/>
              <a:t>Have difficulty with innovation.</a:t>
            </a:r>
          </a:p>
          <a:p>
            <a:pPr marL="82154" indent="-82154">
              <a:buClr>
                <a:srgbClr val="FF0000"/>
              </a:buClr>
              <a:buFont typeface="Arial" pitchFamily="34" charset="0"/>
              <a:buChar char="•"/>
              <a:defRPr/>
            </a:pPr>
            <a:r>
              <a:rPr lang="en-US" sz="900" dirty="0"/>
              <a:t>Be content with things as they are.</a:t>
            </a:r>
          </a:p>
          <a:p>
            <a:pPr marL="82154" indent="-82154">
              <a:buClr>
                <a:srgbClr val="FF0000"/>
              </a:buClr>
              <a:buFont typeface="Arial" pitchFamily="34" charset="0"/>
              <a:buChar char="•"/>
              <a:defRPr/>
            </a:pPr>
            <a:r>
              <a:rPr lang="en-US" sz="900" dirty="0"/>
              <a:t>Continue to do things the way they were always done.</a:t>
            </a:r>
          </a:p>
          <a:p>
            <a:pPr marL="82154" indent="-82154">
              <a:buClr>
                <a:srgbClr val="FF0000"/>
              </a:buClr>
              <a:buFont typeface="Arial" pitchFamily="34" charset="0"/>
              <a:buChar char="•"/>
              <a:defRPr/>
            </a:pPr>
            <a:r>
              <a:rPr lang="en-US" sz="900" dirty="0"/>
              <a:t>Hold onto past experiences and feelings.</a:t>
            </a:r>
          </a:p>
          <a:p>
            <a:pPr marL="82154" indent="-82154">
              <a:buClr>
                <a:srgbClr val="FF0000"/>
              </a:buClr>
              <a:buFont typeface="Arial" pitchFamily="34" charset="0"/>
              <a:buChar char="•"/>
              <a:defRPr/>
            </a:pPr>
            <a:r>
              <a:rPr lang="en-US" sz="900" dirty="0"/>
              <a:t>Wait for orders before acting.</a:t>
            </a:r>
          </a:p>
          <a:p>
            <a:pPr>
              <a:defRPr/>
            </a:pPr>
            <a:endParaRPr lang="en-US" sz="1350" dirty="0"/>
          </a:p>
        </p:txBody>
      </p:sp>
      <p:sp>
        <p:nvSpPr>
          <p:cNvPr id="28" name="TextBox 27">
            <a:extLst>
              <a:ext uri="{FF2B5EF4-FFF2-40B4-BE49-F238E27FC236}">
                <a16:creationId xmlns:a16="http://schemas.microsoft.com/office/drawing/2014/main" id="{E77D29FA-F50B-40AC-B576-90FB0631D9DB}"/>
              </a:ext>
            </a:extLst>
          </p:cNvPr>
          <p:cNvSpPr txBox="1"/>
          <p:nvPr/>
        </p:nvSpPr>
        <p:spPr>
          <a:xfrm>
            <a:off x="1202839" y="318492"/>
            <a:ext cx="1184940" cy="507831"/>
          </a:xfrm>
          <a:prstGeom prst="rect">
            <a:avLst/>
          </a:prstGeom>
          <a:noFill/>
        </p:spPr>
        <p:txBody>
          <a:bodyPr wrap="none">
            <a:spAutoFit/>
          </a:bodyPr>
          <a:lstStyle/>
          <a:p>
            <a:pPr>
              <a:defRPr/>
            </a:pPr>
            <a:r>
              <a:rPr lang="en-US" sz="2700" b="1" dirty="0">
                <a:ln w="3175">
                  <a:solidFill>
                    <a:schemeClr val="tx1"/>
                  </a:solidFill>
                </a:ln>
                <a:solidFill>
                  <a:srgbClr val="00B050"/>
                </a:solidFill>
              </a:rPr>
              <a:t>Green</a:t>
            </a:r>
          </a:p>
        </p:txBody>
      </p:sp>
      <p:sp>
        <p:nvSpPr>
          <p:cNvPr id="7" name="Slide Number Placeholder 6">
            <a:extLst>
              <a:ext uri="{FF2B5EF4-FFF2-40B4-BE49-F238E27FC236}">
                <a16:creationId xmlns:a16="http://schemas.microsoft.com/office/drawing/2014/main" id="{927F26A4-11ED-4112-BC2C-B56CBC8A6AB0}"/>
              </a:ext>
            </a:extLst>
          </p:cNvPr>
          <p:cNvSpPr>
            <a:spLocks noGrp="1"/>
          </p:cNvSpPr>
          <p:nvPr>
            <p:ph type="sldNum" sz="quarter" idx="12"/>
          </p:nvPr>
        </p:nvSpPr>
        <p:spPr>
          <a:xfrm>
            <a:off x="6442998" y="4531022"/>
            <a:ext cx="512504" cy="273844"/>
          </a:xfrm>
          <a:prstGeom prst="rect">
            <a:avLst/>
          </a:prstGeom>
        </p:spPr>
        <p:txBody>
          <a:bodyPr vert="horz" lIns="91440" tIns="45720" rIns="91440" bIns="45720" rtlCol="0" anchor="ctr"/>
          <a:lstStyle>
            <a:defPPr>
              <a:defRPr lang="en-US"/>
            </a:defPPr>
            <a:lvl1pPr marL="0" algn="r" defTabSz="457200" rtl="0" eaLnBrk="1" latinLnBrk="0" hangingPunct="1">
              <a:defRPr sz="675"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342900" eaLnBrk="1" hangingPunct="1"/>
            <a:fld id="{4AACCEEB-34E4-4D56-87BF-7D64DF433518}" type="slidenum">
              <a:rPr lang="en-US" smtClean="0">
                <a:solidFill>
                  <a:srgbClr val="90C226"/>
                </a:solidFill>
              </a:rPr>
              <a:pPr defTabSz="342900" eaLnBrk="1" hangingPunct="1"/>
              <a:t>59</a:t>
            </a:fld>
            <a:endParaRPr lang="en-US" altLang="en-US">
              <a:solidFill>
                <a:srgbClr val="25406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Class Expectations </a:t>
            </a:r>
          </a:p>
        </p:txBody>
      </p:sp>
      <p:sp>
        <p:nvSpPr>
          <p:cNvPr id="7" name="Rectangle 6"/>
          <p:cNvSpPr/>
          <p:nvPr/>
        </p:nvSpPr>
        <p:spPr>
          <a:xfrm>
            <a:off x="301625" y="996504"/>
            <a:ext cx="8239474" cy="3600986"/>
          </a:xfrm>
          <a:prstGeom prst="rect">
            <a:avLst/>
          </a:prstGeom>
        </p:spPr>
        <p:txBody>
          <a:bodyPr wrap="square">
            <a:spAutoFit/>
          </a:bodyPr>
          <a:lstStyle/>
          <a:p>
            <a:pPr marL="257175" indent="-257175">
              <a:buFont typeface="Arial" panose="020B0604020202020204" pitchFamily="34" charset="0"/>
              <a:buChar char="•"/>
            </a:pPr>
            <a:r>
              <a:rPr lang="en-US" sz="2400" dirty="0">
                <a:latin typeface="Source Sans Pro"/>
              </a:rPr>
              <a:t>Thursday 7pm  - </a:t>
            </a:r>
            <a:r>
              <a:rPr lang="en-US" sz="2400" dirty="0" err="1">
                <a:latin typeface="Source Sans Pro"/>
              </a:rPr>
              <a:t>Webex</a:t>
            </a:r>
            <a:r>
              <a:rPr lang="en-US" sz="2400" dirty="0">
                <a:latin typeface="Source Sans Pro"/>
              </a:rPr>
              <a:t>(Jim)</a:t>
            </a:r>
          </a:p>
          <a:p>
            <a:endParaRPr lang="en-US" sz="2400" dirty="0">
              <a:latin typeface="Source Sans Pro"/>
            </a:endParaRPr>
          </a:p>
          <a:p>
            <a:pPr marL="257175" indent="-257175">
              <a:buFont typeface="Arial" panose="020B0604020202020204" pitchFamily="34" charset="0"/>
              <a:buChar char="•"/>
            </a:pPr>
            <a:r>
              <a:rPr lang="en-US" sz="2400" dirty="0">
                <a:latin typeface="Source Sans Pro"/>
              </a:rPr>
              <a:t>Try to join, but we will record the lectures</a:t>
            </a:r>
          </a:p>
          <a:p>
            <a:pPr marL="257175" indent="-257175">
              <a:buFont typeface="Arial" panose="020B0604020202020204" pitchFamily="34" charset="0"/>
              <a:buChar char="•"/>
            </a:pPr>
            <a:endParaRPr lang="en-US" sz="2400" dirty="0">
              <a:latin typeface="Source Sans Pro"/>
            </a:endParaRPr>
          </a:p>
          <a:p>
            <a:pPr marL="257175" indent="-257175">
              <a:buFont typeface="Arial" panose="020B0604020202020204" pitchFamily="34" charset="0"/>
              <a:buChar char="•"/>
            </a:pPr>
            <a:r>
              <a:rPr lang="en-US" sz="2400" dirty="0">
                <a:latin typeface="Source Sans Pro"/>
              </a:rPr>
              <a:t>Jim available via e-mail </a:t>
            </a:r>
            <a:r>
              <a:rPr lang="en-US" sz="2000" dirty="0">
                <a:latin typeface="Source Sans Pro"/>
              </a:rPr>
              <a:t>(greenj31@mcmaster.ca)</a:t>
            </a:r>
          </a:p>
          <a:p>
            <a:pPr marL="257175" indent="-257175">
              <a:buFont typeface="Arial" panose="020B0604020202020204" pitchFamily="34" charset="0"/>
              <a:buChar char="•"/>
            </a:pPr>
            <a:r>
              <a:rPr lang="en-US" sz="2400" dirty="0">
                <a:latin typeface="Source Sans Pro"/>
              </a:rPr>
              <a:t>Phone office hours TBD</a:t>
            </a:r>
          </a:p>
          <a:p>
            <a:pPr marL="257175" indent="-257175">
              <a:buFont typeface="Arial" panose="020B0604020202020204" pitchFamily="34" charset="0"/>
              <a:buChar char="•"/>
            </a:pPr>
            <a:endParaRPr lang="en-US" sz="2400" dirty="0">
              <a:latin typeface="Source Sans Pro"/>
            </a:endParaRPr>
          </a:p>
          <a:p>
            <a:pPr marL="257175" indent="-257175">
              <a:buFont typeface="Arial" panose="020B0604020202020204" pitchFamily="34" charset="0"/>
              <a:buChar char="•"/>
            </a:pPr>
            <a:r>
              <a:rPr lang="en-US" sz="2400" dirty="0">
                <a:latin typeface="Source Sans Pro"/>
              </a:rPr>
              <a:t>In-class time (If Any) TBD</a:t>
            </a:r>
          </a:p>
          <a:p>
            <a:pPr marL="257175" indent="-257175">
              <a:buFont typeface="Arial" panose="020B0604020202020204" pitchFamily="34" charset="0"/>
              <a:buChar char="•"/>
            </a:pPr>
            <a:endParaRPr lang="en-US" dirty="0">
              <a:latin typeface="Source Sans Pro"/>
            </a:endParaRPr>
          </a:p>
          <a:p>
            <a:endParaRPr lang="en-CA" dirty="0"/>
          </a:p>
        </p:txBody>
      </p:sp>
      <p:sp>
        <p:nvSpPr>
          <p:cNvPr id="3" name="Slide Number Placeholder 2">
            <a:extLst>
              <a:ext uri="{FF2B5EF4-FFF2-40B4-BE49-F238E27FC236}">
                <a16:creationId xmlns:a16="http://schemas.microsoft.com/office/drawing/2014/main" id="{5943B215-546C-4058-9A9D-5A9C74A2A149}"/>
              </a:ext>
            </a:extLst>
          </p:cNvPr>
          <p:cNvSpPr>
            <a:spLocks noGrp="1"/>
          </p:cNvSpPr>
          <p:nvPr>
            <p:ph type="sldNum" sz="quarter" idx="10"/>
          </p:nvPr>
        </p:nvSpPr>
        <p:spPr/>
        <p:txBody>
          <a:bodyPr/>
          <a:lstStyle/>
          <a:p>
            <a:pPr defTabSz="685800" fontAlgn="base">
              <a:spcBef>
                <a:spcPct val="0"/>
              </a:spcBef>
              <a:spcAft>
                <a:spcPct val="0"/>
              </a:spcAft>
            </a:pPr>
            <a:r>
              <a:rPr lang="en-US" altLang="en-US">
                <a:latin typeface="Arial" panose="020B0604020202020204" pitchFamily="34" charset="0"/>
                <a:cs typeface="Arial" panose="020B0604020202020204" pitchFamily="34" charset="0"/>
              </a:rPr>
              <a:t>1-</a:t>
            </a:r>
            <a:fld id="{1F60FD4C-2463-42CC-A036-9AC50A73E971}" type="slidenum">
              <a:rPr lang="en-US" altLang="en-US" smtClean="0">
                <a:latin typeface="Arial" panose="020B0604020202020204" pitchFamily="34" charset="0"/>
                <a:cs typeface="Arial" panose="020B0604020202020204" pitchFamily="34" charset="0"/>
              </a:rPr>
              <a:pPr defTabSz="685800" fontAlgn="base">
                <a:spcBef>
                  <a:spcPct val="0"/>
                </a:spcBef>
                <a:spcAft>
                  <a:spcPct val="0"/>
                </a:spcAft>
              </a:pPr>
              <a:t>6</a:t>
            </a:fld>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15707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71" name="Rectangle 23">
            <a:extLst>
              <a:ext uri="{FF2B5EF4-FFF2-40B4-BE49-F238E27FC236}">
                <a16:creationId xmlns:a16="http://schemas.microsoft.com/office/drawing/2014/main" id="{7726A4FD-AAA4-4042-8090-421F06A0B9A0}"/>
              </a:ext>
            </a:extLst>
          </p:cNvPr>
          <p:cNvSpPr>
            <a:spLocks noChangeArrowheads="1"/>
          </p:cNvSpPr>
          <p:nvPr/>
        </p:nvSpPr>
        <p:spPr bwMode="auto">
          <a:xfrm>
            <a:off x="914400" y="1744709"/>
            <a:ext cx="3306726" cy="2065950"/>
          </a:xfrm>
          <a:prstGeom prst="rect">
            <a:avLst/>
          </a:prstGeom>
          <a:noFill/>
          <a:ln w="9525">
            <a:noFill/>
            <a:miter lim="800000"/>
            <a:headEnd/>
            <a:tailEnd/>
          </a:ln>
          <a:effectLst/>
        </p:spPr>
        <p:txBody>
          <a:bodyPr wrap="square" anchor="ctr">
            <a:spAutoFit/>
          </a:bodyPr>
          <a:lstStyle/>
          <a:p>
            <a:pPr>
              <a:lnSpc>
                <a:spcPct val="150000"/>
              </a:lnSpc>
              <a:tabLst>
                <a:tab pos="342900" algn="l"/>
                <a:tab pos="942975" algn="l"/>
              </a:tabLst>
              <a:defRPr/>
            </a:pPr>
            <a:r>
              <a:rPr lang="en-US" sz="1350" b="1" dirty="0">
                <a:ea typeface="Times New Roman" pitchFamily="18" charset="0"/>
              </a:rPr>
              <a:t>Style Strategies</a:t>
            </a:r>
            <a:endParaRPr lang="en-US" sz="825" b="1" dirty="0">
              <a:ea typeface="Times New Roman" pitchFamily="18" charset="0"/>
            </a:endParaRPr>
          </a:p>
          <a:p>
            <a:pPr>
              <a:tabLst>
                <a:tab pos="342900" algn="l"/>
                <a:tab pos="942975" algn="l"/>
              </a:tabLst>
              <a:defRPr/>
            </a:pPr>
            <a:r>
              <a:rPr lang="en-US" sz="900" b="1" dirty="0">
                <a:ea typeface="Times New Roman" pitchFamily="18" charset="0"/>
              </a:rPr>
              <a:t>May </a:t>
            </a:r>
            <a:r>
              <a:rPr lang="en-US" sz="900" b="1" dirty="0"/>
              <a:t>want social recognition, popularity, people to talk to, freedom from control and detail, favorable working conditions, recognition of abilities, a chance to motivate people, and inclusion by others.</a:t>
            </a:r>
            <a:endParaRPr lang="en-US" sz="900" dirty="0"/>
          </a:p>
          <a:p>
            <a:pPr marL="82154" indent="-82154">
              <a:buClr>
                <a:srgbClr val="FF0000"/>
              </a:buClr>
              <a:buFont typeface="Arial" pitchFamily="34" charset="0"/>
              <a:buChar char="•"/>
              <a:defRPr/>
            </a:pPr>
            <a:r>
              <a:rPr lang="en-US" sz="900" dirty="0"/>
              <a:t>Provide favorable, friendly environment.</a:t>
            </a:r>
            <a:endParaRPr lang="en-US" sz="900" b="1" dirty="0"/>
          </a:p>
          <a:p>
            <a:pPr marL="82154" indent="-82154">
              <a:buClr>
                <a:srgbClr val="FF0000"/>
              </a:buClr>
              <a:buFont typeface="Arial" pitchFamily="34" charset="0"/>
              <a:buChar char="•"/>
              <a:defRPr/>
            </a:pPr>
            <a:r>
              <a:rPr lang="en-US" sz="900" dirty="0"/>
              <a:t>Provide chance for them to verbalize about ideas, people, and their intuition.</a:t>
            </a:r>
            <a:endParaRPr lang="en-US" sz="900" b="1" dirty="0"/>
          </a:p>
          <a:p>
            <a:pPr marL="82154" indent="-82154">
              <a:buClr>
                <a:srgbClr val="FF0000"/>
              </a:buClr>
              <a:buFont typeface="Arial" pitchFamily="34" charset="0"/>
              <a:buChar char="•"/>
              <a:defRPr/>
            </a:pPr>
            <a:r>
              <a:rPr lang="en-US" sz="900" dirty="0"/>
              <a:t>Offer them ideas for transferring talk into action.</a:t>
            </a:r>
            <a:endParaRPr lang="en-US" sz="900" b="1" dirty="0"/>
          </a:p>
          <a:p>
            <a:pPr marL="82154" indent="-82154">
              <a:buClr>
                <a:srgbClr val="FF0000"/>
              </a:buClr>
              <a:buFont typeface="Arial" pitchFamily="34" charset="0"/>
              <a:buChar char="•"/>
              <a:defRPr/>
            </a:pPr>
            <a:r>
              <a:rPr lang="en-US" sz="900" dirty="0"/>
              <a:t>Provide testimonials.</a:t>
            </a:r>
            <a:endParaRPr lang="en-US" sz="900" b="1" dirty="0"/>
          </a:p>
          <a:p>
            <a:pPr marL="82154" indent="-82154">
              <a:buClr>
                <a:srgbClr val="FF0000"/>
              </a:buClr>
              <a:buFont typeface="Arial" pitchFamily="34" charset="0"/>
              <a:buChar char="•"/>
              <a:defRPr/>
            </a:pPr>
            <a:r>
              <a:rPr lang="en-US" sz="900" dirty="0"/>
              <a:t>Provide time for stimulating, sociable activities.</a:t>
            </a:r>
            <a:endParaRPr lang="en-US" sz="900" b="1" dirty="0"/>
          </a:p>
          <a:p>
            <a:pPr marL="82154" indent="-82154">
              <a:buClr>
                <a:srgbClr val="FF0000"/>
              </a:buClr>
              <a:buFont typeface="Arial" pitchFamily="34" charset="0"/>
              <a:buChar char="•"/>
              <a:defRPr/>
            </a:pPr>
            <a:r>
              <a:rPr lang="en-US" sz="900" dirty="0"/>
              <a:t>Provide details in writing, but do not dwell on these.</a:t>
            </a:r>
            <a:endParaRPr lang="en-US" sz="900" b="1" dirty="0"/>
          </a:p>
          <a:p>
            <a:pPr marL="82154" indent="-82154">
              <a:buClr>
                <a:srgbClr val="FF0000"/>
              </a:buClr>
              <a:buFont typeface="Arial" pitchFamily="34" charset="0"/>
              <a:buChar char="•"/>
              <a:defRPr/>
            </a:pPr>
            <a:r>
              <a:rPr lang="en-US" sz="900" dirty="0"/>
              <a:t>Provide a participative relationship.</a:t>
            </a:r>
            <a:endParaRPr lang="en-US" sz="900" b="1" dirty="0"/>
          </a:p>
        </p:txBody>
      </p:sp>
      <p:sp>
        <p:nvSpPr>
          <p:cNvPr id="26" name="TextBox 25">
            <a:extLst>
              <a:ext uri="{FF2B5EF4-FFF2-40B4-BE49-F238E27FC236}">
                <a16:creationId xmlns:a16="http://schemas.microsoft.com/office/drawing/2014/main" id="{ED8DB5C6-E42E-49C0-8359-60FFFD88B627}"/>
              </a:ext>
            </a:extLst>
          </p:cNvPr>
          <p:cNvSpPr txBox="1"/>
          <p:nvPr/>
        </p:nvSpPr>
        <p:spPr>
          <a:xfrm>
            <a:off x="4572000" y="1739672"/>
            <a:ext cx="3306725" cy="2273699"/>
          </a:xfrm>
          <a:prstGeom prst="rect">
            <a:avLst/>
          </a:prstGeom>
          <a:noFill/>
        </p:spPr>
        <p:txBody>
          <a:bodyPr wrap="square">
            <a:spAutoFit/>
          </a:bodyPr>
          <a:lstStyle/>
          <a:p>
            <a:pPr>
              <a:lnSpc>
                <a:spcPct val="150000"/>
              </a:lnSpc>
              <a:defRPr/>
            </a:pPr>
            <a:r>
              <a:rPr lang="en-US" sz="1350" b="1" dirty="0"/>
              <a:t>Style Limitations</a:t>
            </a:r>
            <a:endParaRPr lang="en-US" sz="1350" dirty="0"/>
          </a:p>
          <a:p>
            <a:pPr>
              <a:defRPr/>
            </a:pPr>
            <a:r>
              <a:rPr lang="en-US" sz="900" b="1" dirty="0"/>
              <a:t>Under pressure, people with strong characteristics of this style may:</a:t>
            </a:r>
          </a:p>
          <a:p>
            <a:pPr marL="82154" indent="-82154">
              <a:buClr>
                <a:srgbClr val="FF0000"/>
              </a:buClr>
              <a:buFont typeface="Arial" pitchFamily="34" charset="0"/>
              <a:buChar char="•"/>
              <a:defRPr/>
            </a:pPr>
            <a:r>
              <a:rPr lang="en-US" sz="900" dirty="0"/>
              <a:t>Be more concerned with popularity than tangible results.</a:t>
            </a:r>
            <a:endParaRPr lang="en-US" sz="900" b="1" dirty="0"/>
          </a:p>
          <a:p>
            <a:pPr marL="82154" indent="-82154">
              <a:buClr>
                <a:srgbClr val="FF0000"/>
              </a:buClr>
              <a:buFont typeface="Arial" pitchFamily="34" charset="0"/>
              <a:buChar char="•"/>
              <a:defRPr/>
            </a:pPr>
            <a:r>
              <a:rPr lang="en-US" sz="900" dirty="0"/>
              <a:t>Oversell.</a:t>
            </a:r>
            <a:endParaRPr lang="en-US" sz="900" b="1" dirty="0"/>
          </a:p>
          <a:p>
            <a:pPr marL="82154" indent="-82154">
              <a:buClr>
                <a:srgbClr val="FF0000"/>
              </a:buClr>
              <a:buFont typeface="Arial" pitchFamily="34" charset="0"/>
              <a:buChar char="•"/>
              <a:defRPr/>
            </a:pPr>
            <a:r>
              <a:rPr lang="en-US" sz="900" dirty="0"/>
              <a:t>Act impulsively–heart over mind.</a:t>
            </a:r>
            <a:endParaRPr lang="en-US" sz="900" b="1" dirty="0"/>
          </a:p>
          <a:p>
            <a:pPr marL="82154" indent="-82154">
              <a:buClr>
                <a:srgbClr val="FF0000"/>
              </a:buClr>
              <a:buFont typeface="Arial" pitchFamily="34" charset="0"/>
              <a:buChar char="•"/>
              <a:defRPr/>
            </a:pPr>
            <a:r>
              <a:rPr lang="en-US" sz="900" dirty="0"/>
              <a:t>Reach inconsistent conclusions.</a:t>
            </a:r>
            <a:endParaRPr lang="en-US" sz="900" b="1" dirty="0"/>
          </a:p>
          <a:p>
            <a:pPr marL="82154" indent="-82154">
              <a:buClr>
                <a:srgbClr val="FF0000"/>
              </a:buClr>
              <a:buFont typeface="Arial" pitchFamily="34" charset="0"/>
              <a:buChar char="•"/>
              <a:defRPr/>
            </a:pPr>
            <a:r>
              <a:rPr lang="en-US" sz="900" dirty="0"/>
              <a:t>Make decisions solely on gut feelings.</a:t>
            </a:r>
            <a:endParaRPr lang="en-US" sz="900" b="1" dirty="0"/>
          </a:p>
          <a:p>
            <a:pPr marL="82154" indent="-82154">
              <a:buClr>
                <a:srgbClr val="FF0000"/>
              </a:buClr>
              <a:buFont typeface="Arial" pitchFamily="34" charset="0"/>
              <a:buChar char="•"/>
              <a:defRPr/>
            </a:pPr>
            <a:r>
              <a:rPr lang="en-US" sz="900" dirty="0"/>
              <a:t>Be unrealistic in appraising people; trust people indiscriminately.</a:t>
            </a:r>
            <a:endParaRPr lang="en-US" sz="900" b="1" dirty="0"/>
          </a:p>
          <a:p>
            <a:pPr marL="82154" indent="-82154">
              <a:buClr>
                <a:srgbClr val="FF0000"/>
              </a:buClr>
              <a:buFont typeface="Arial" pitchFamily="34" charset="0"/>
              <a:buChar char="•"/>
              <a:defRPr/>
            </a:pPr>
            <a:r>
              <a:rPr lang="en-US" sz="900" dirty="0"/>
              <a:t>Be inattentive to detail.</a:t>
            </a:r>
            <a:endParaRPr lang="en-US" sz="900" b="1" dirty="0"/>
          </a:p>
          <a:p>
            <a:pPr marL="82154" indent="-82154">
              <a:buClr>
                <a:srgbClr val="FF0000"/>
              </a:buClr>
              <a:buFont typeface="Arial" pitchFamily="34" charset="0"/>
              <a:buChar char="•"/>
              <a:defRPr/>
            </a:pPr>
            <a:r>
              <a:rPr lang="en-US" sz="900" dirty="0"/>
              <a:t>Have difficulty planning and estimating time expenditure.</a:t>
            </a:r>
            <a:endParaRPr lang="en-US" sz="900" b="1" dirty="0"/>
          </a:p>
          <a:p>
            <a:pPr marL="82154" indent="-82154">
              <a:buClr>
                <a:srgbClr val="FF0000"/>
              </a:buClr>
              <a:buFont typeface="Arial" pitchFamily="34" charset="0"/>
              <a:buChar char="•"/>
              <a:defRPr/>
            </a:pPr>
            <a:r>
              <a:rPr lang="en-US" sz="900" dirty="0"/>
              <a:t>Perform superficial analysis.</a:t>
            </a:r>
            <a:endParaRPr lang="en-US" sz="900" b="1" dirty="0"/>
          </a:p>
          <a:p>
            <a:pPr>
              <a:defRPr/>
            </a:pPr>
            <a:endParaRPr lang="en-US" sz="1350" dirty="0"/>
          </a:p>
        </p:txBody>
      </p:sp>
      <p:sp>
        <p:nvSpPr>
          <p:cNvPr id="28" name="TextBox 27">
            <a:extLst>
              <a:ext uri="{FF2B5EF4-FFF2-40B4-BE49-F238E27FC236}">
                <a16:creationId xmlns:a16="http://schemas.microsoft.com/office/drawing/2014/main" id="{2F81823A-046B-4AB0-AE52-A520E9632B86}"/>
              </a:ext>
            </a:extLst>
          </p:cNvPr>
          <p:cNvSpPr txBox="1"/>
          <p:nvPr/>
        </p:nvSpPr>
        <p:spPr>
          <a:xfrm>
            <a:off x="818925" y="275461"/>
            <a:ext cx="838691" cy="507831"/>
          </a:xfrm>
          <a:prstGeom prst="rect">
            <a:avLst/>
          </a:prstGeom>
          <a:noFill/>
        </p:spPr>
        <p:txBody>
          <a:bodyPr wrap="none">
            <a:spAutoFit/>
          </a:bodyPr>
          <a:lstStyle/>
          <a:p>
            <a:pPr>
              <a:defRPr/>
            </a:pPr>
            <a:r>
              <a:rPr lang="en-US" sz="2700" b="1" dirty="0">
                <a:ln w="3175">
                  <a:solidFill>
                    <a:schemeClr val="tx1"/>
                  </a:solidFill>
                </a:ln>
                <a:solidFill>
                  <a:srgbClr val="FF0000"/>
                </a:solidFill>
              </a:rPr>
              <a:t>Red</a:t>
            </a:r>
          </a:p>
        </p:txBody>
      </p:sp>
      <p:sp>
        <p:nvSpPr>
          <p:cNvPr id="7" name="Slide Number Placeholder 6">
            <a:extLst>
              <a:ext uri="{FF2B5EF4-FFF2-40B4-BE49-F238E27FC236}">
                <a16:creationId xmlns:a16="http://schemas.microsoft.com/office/drawing/2014/main" id="{CC71ECB1-7CE4-4C54-9DE5-A7B3718CFAA1}"/>
              </a:ext>
            </a:extLst>
          </p:cNvPr>
          <p:cNvSpPr>
            <a:spLocks noGrp="1"/>
          </p:cNvSpPr>
          <p:nvPr>
            <p:ph type="sldNum" sz="quarter" idx="12"/>
          </p:nvPr>
        </p:nvSpPr>
        <p:spPr>
          <a:xfrm>
            <a:off x="6442998" y="4531022"/>
            <a:ext cx="512504" cy="273844"/>
          </a:xfrm>
          <a:prstGeom prst="rect">
            <a:avLst/>
          </a:prstGeom>
        </p:spPr>
        <p:txBody>
          <a:bodyPr vert="horz" lIns="91440" tIns="45720" rIns="91440" bIns="45720" rtlCol="0" anchor="ctr"/>
          <a:lstStyle>
            <a:defPPr>
              <a:defRPr lang="en-US"/>
            </a:defPPr>
            <a:lvl1pPr marL="0" algn="r" defTabSz="457200" rtl="0" eaLnBrk="1" latinLnBrk="0" hangingPunct="1">
              <a:defRPr sz="675"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342900" eaLnBrk="1" hangingPunct="1"/>
            <a:fld id="{4AACCEEB-34E4-4D56-87BF-7D64DF433518}" type="slidenum">
              <a:rPr lang="en-US" smtClean="0">
                <a:solidFill>
                  <a:srgbClr val="90C226"/>
                </a:solidFill>
              </a:rPr>
              <a:pPr defTabSz="342900" eaLnBrk="1" hangingPunct="1"/>
              <a:t>60</a:t>
            </a:fld>
            <a:endParaRPr lang="en-US" altLang="en-US">
              <a:solidFill>
                <a:srgbClr val="254061"/>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7A43DF04-4A37-400F-9054-1B957BB9B342}"/>
              </a:ext>
            </a:extLst>
          </p:cNvPr>
          <p:cNvSpPr>
            <a:spLocks noGrp="1"/>
          </p:cNvSpPr>
          <p:nvPr>
            <p:ph type="title"/>
          </p:nvPr>
        </p:nvSpPr>
        <p:spPr/>
        <p:txBody>
          <a:bodyPr/>
          <a:lstStyle/>
          <a:p>
            <a:pPr eaLnBrk="1" hangingPunct="1"/>
            <a:r>
              <a:rPr lang="en-US" altLang="en-US"/>
              <a:t>Verbal Communication</a:t>
            </a:r>
          </a:p>
        </p:txBody>
      </p:sp>
      <p:sp>
        <p:nvSpPr>
          <p:cNvPr id="24579" name="Content Placeholder 5">
            <a:extLst>
              <a:ext uri="{FF2B5EF4-FFF2-40B4-BE49-F238E27FC236}">
                <a16:creationId xmlns:a16="http://schemas.microsoft.com/office/drawing/2014/main" id="{D4EBCA01-4B1A-4834-9189-B0D2D1BEC82A}"/>
              </a:ext>
            </a:extLst>
          </p:cNvPr>
          <p:cNvSpPr>
            <a:spLocks noGrp="1"/>
          </p:cNvSpPr>
          <p:nvPr>
            <p:ph idx="1"/>
          </p:nvPr>
        </p:nvSpPr>
        <p:spPr>
          <a:xfrm>
            <a:off x="1485900" y="1428751"/>
            <a:ext cx="2228850" cy="3165872"/>
          </a:xfrm>
        </p:spPr>
        <p:txBody>
          <a:bodyPr/>
          <a:lstStyle/>
          <a:p>
            <a:pPr algn="ctr" eaLnBrk="1" hangingPunct="1">
              <a:buFont typeface="Arial" panose="020B0604020202020204" pitchFamily="34" charset="0"/>
              <a:buNone/>
            </a:pPr>
            <a:r>
              <a:rPr lang="en-US" altLang="en-US" b="1"/>
              <a:t>It’s not</a:t>
            </a:r>
          </a:p>
          <a:p>
            <a:pPr algn="ctr" eaLnBrk="1" hangingPunct="1">
              <a:buFont typeface="Arial" panose="020B0604020202020204" pitchFamily="34" charset="0"/>
              <a:buNone/>
            </a:pPr>
            <a:r>
              <a:rPr lang="en-US" altLang="en-US" b="1" i="1">
                <a:solidFill>
                  <a:srgbClr val="FF0000"/>
                </a:solidFill>
              </a:rPr>
              <a:t>WHAT </a:t>
            </a:r>
          </a:p>
          <a:p>
            <a:pPr algn="ctr" eaLnBrk="1" hangingPunct="1">
              <a:buFont typeface="Arial" panose="020B0604020202020204" pitchFamily="34" charset="0"/>
              <a:buNone/>
            </a:pPr>
            <a:r>
              <a:rPr lang="en-US" altLang="en-US" b="1"/>
              <a:t>you say…</a:t>
            </a:r>
          </a:p>
          <a:p>
            <a:pPr algn="ctr" eaLnBrk="1" hangingPunct="1">
              <a:buFont typeface="Arial" panose="020B0604020202020204" pitchFamily="34" charset="0"/>
              <a:buNone/>
            </a:pPr>
            <a:r>
              <a:rPr lang="en-US" altLang="en-US" b="1"/>
              <a:t> </a:t>
            </a:r>
          </a:p>
          <a:p>
            <a:pPr algn="ctr" eaLnBrk="1" hangingPunct="1">
              <a:buFont typeface="Arial" panose="020B0604020202020204" pitchFamily="34" charset="0"/>
              <a:buNone/>
            </a:pPr>
            <a:r>
              <a:rPr lang="en-US" altLang="en-US" b="1"/>
              <a:t>It’s</a:t>
            </a:r>
          </a:p>
          <a:p>
            <a:pPr algn="ctr" eaLnBrk="1" hangingPunct="1">
              <a:buFont typeface="Arial" panose="020B0604020202020204" pitchFamily="34" charset="0"/>
              <a:buNone/>
            </a:pPr>
            <a:r>
              <a:rPr lang="en-US" altLang="en-US" b="1" i="1">
                <a:solidFill>
                  <a:srgbClr val="FF0000"/>
                </a:solidFill>
              </a:rPr>
              <a:t>HOW </a:t>
            </a:r>
          </a:p>
          <a:p>
            <a:pPr algn="ctr" eaLnBrk="1" hangingPunct="1">
              <a:buFont typeface="Arial" panose="020B0604020202020204" pitchFamily="34" charset="0"/>
              <a:buNone/>
            </a:pPr>
            <a:r>
              <a:rPr lang="en-US" altLang="en-US" b="1"/>
              <a:t>you say it.</a:t>
            </a:r>
          </a:p>
        </p:txBody>
      </p:sp>
      <p:sp>
        <p:nvSpPr>
          <p:cNvPr id="8" name="Slide Number Placeholder 7">
            <a:extLst>
              <a:ext uri="{FF2B5EF4-FFF2-40B4-BE49-F238E27FC236}">
                <a16:creationId xmlns:a16="http://schemas.microsoft.com/office/drawing/2014/main" id="{B56B0275-3D96-4B90-9718-770688E34334}"/>
              </a:ext>
            </a:extLst>
          </p:cNvPr>
          <p:cNvSpPr>
            <a:spLocks noGrp="1"/>
          </p:cNvSpPr>
          <p:nvPr>
            <p:ph type="sldNum" sz="quarter" idx="12"/>
          </p:nvPr>
        </p:nvSpPr>
        <p:spPr>
          <a:xfrm>
            <a:off x="6442998" y="4531022"/>
            <a:ext cx="512504" cy="273844"/>
          </a:xfrm>
          <a:prstGeom prst="rect">
            <a:avLst/>
          </a:prstGeom>
        </p:spPr>
        <p:txBody>
          <a:bodyPr vert="horz" lIns="91440" tIns="45720" rIns="91440" bIns="45720" rtlCol="0" anchor="ctr"/>
          <a:lstStyle>
            <a:defPPr>
              <a:defRPr lang="en-US"/>
            </a:defPPr>
            <a:lvl1pPr marL="0" algn="r" defTabSz="457200" rtl="0" eaLnBrk="1" latinLnBrk="0" hangingPunct="1">
              <a:defRPr sz="675"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342900" eaLnBrk="1" hangingPunct="1"/>
            <a:fld id="{4AACCEEB-34E4-4D56-87BF-7D64DF433518}" type="slidenum">
              <a:rPr lang="en-US" smtClean="0">
                <a:solidFill>
                  <a:srgbClr val="90C226"/>
                </a:solidFill>
              </a:rPr>
              <a:pPr defTabSz="342900" eaLnBrk="1" hangingPunct="1"/>
              <a:t>61</a:t>
            </a:fld>
            <a:endParaRPr lang="en-US" altLang="en-US">
              <a:solidFill>
                <a:srgbClr val="254061"/>
              </a:solidFill>
            </a:endParaRPr>
          </a:p>
        </p:txBody>
      </p:sp>
      <p:pic>
        <p:nvPicPr>
          <p:cNvPr id="24580" name="Picture 6" descr="C:\Documents and Settings\hstokes\Local Settings\Temporary Internet Files\Content.IE5\DIHZKCNT\MP900444098[1].jpg">
            <a:extLst>
              <a:ext uri="{FF2B5EF4-FFF2-40B4-BE49-F238E27FC236}">
                <a16:creationId xmlns:a16="http://schemas.microsoft.com/office/drawing/2014/main" id="{C5CE797C-3513-495E-911D-1BE8FD7504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9252" y="1703536"/>
            <a:ext cx="2801541" cy="1864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643F42D3-03FF-43E3-A6B2-37FA842851A1}"/>
              </a:ext>
            </a:extLst>
          </p:cNvPr>
          <p:cNvSpPr>
            <a:spLocks noGrp="1"/>
          </p:cNvSpPr>
          <p:nvPr>
            <p:ph type="title"/>
          </p:nvPr>
        </p:nvSpPr>
        <p:spPr/>
        <p:txBody>
          <a:bodyPr/>
          <a:lstStyle/>
          <a:p>
            <a:pPr eaLnBrk="1" hangingPunct="1"/>
            <a:r>
              <a:rPr lang="en-US" altLang="en-US"/>
              <a:t>Tone of Voice</a:t>
            </a:r>
          </a:p>
        </p:txBody>
      </p:sp>
      <p:sp>
        <p:nvSpPr>
          <p:cNvPr id="25603" name="Content Placeholder 5">
            <a:extLst>
              <a:ext uri="{FF2B5EF4-FFF2-40B4-BE49-F238E27FC236}">
                <a16:creationId xmlns:a16="http://schemas.microsoft.com/office/drawing/2014/main" id="{27BBAEC5-D8AF-4A3E-B879-2AFBFC381BE4}"/>
              </a:ext>
            </a:extLst>
          </p:cNvPr>
          <p:cNvSpPr>
            <a:spLocks noGrp="1"/>
          </p:cNvSpPr>
          <p:nvPr>
            <p:ph idx="1"/>
          </p:nvPr>
        </p:nvSpPr>
        <p:spPr>
          <a:xfrm>
            <a:off x="4686300" y="1749028"/>
            <a:ext cx="2971800" cy="2994422"/>
          </a:xfrm>
        </p:spPr>
        <p:txBody>
          <a:bodyPr/>
          <a:lstStyle/>
          <a:p>
            <a:pPr eaLnBrk="1" hangingPunct="1"/>
            <a:r>
              <a:rPr lang="en-US" altLang="en-US" b="1" dirty="0"/>
              <a:t>Pitch</a:t>
            </a:r>
            <a:endParaRPr lang="en-US" altLang="en-US" dirty="0"/>
          </a:p>
          <a:p>
            <a:pPr eaLnBrk="1" hangingPunct="1"/>
            <a:r>
              <a:rPr lang="en-US" altLang="en-US" b="1" dirty="0"/>
              <a:t>Volume</a:t>
            </a:r>
            <a:endParaRPr lang="en-US" altLang="en-US" dirty="0"/>
          </a:p>
          <a:p>
            <a:pPr eaLnBrk="1" hangingPunct="1"/>
            <a:r>
              <a:rPr lang="en-US" altLang="en-US" b="1" dirty="0"/>
              <a:t>Emphasis</a:t>
            </a:r>
            <a:endParaRPr lang="en-US" altLang="en-US" dirty="0"/>
          </a:p>
          <a:p>
            <a:pPr eaLnBrk="1" hangingPunct="1"/>
            <a:r>
              <a:rPr lang="en-US" altLang="en-US" b="1" dirty="0"/>
              <a:t>Enthusiasm</a:t>
            </a:r>
            <a:endParaRPr lang="en-US" altLang="en-US" dirty="0"/>
          </a:p>
        </p:txBody>
      </p:sp>
      <p:sp>
        <p:nvSpPr>
          <p:cNvPr id="8" name="Slide Number Placeholder 7">
            <a:extLst>
              <a:ext uri="{FF2B5EF4-FFF2-40B4-BE49-F238E27FC236}">
                <a16:creationId xmlns:a16="http://schemas.microsoft.com/office/drawing/2014/main" id="{5C124172-B44E-45D4-BE47-495F0C1BEFAC}"/>
              </a:ext>
            </a:extLst>
          </p:cNvPr>
          <p:cNvSpPr>
            <a:spLocks noGrp="1"/>
          </p:cNvSpPr>
          <p:nvPr>
            <p:ph type="sldNum" sz="quarter" idx="12"/>
          </p:nvPr>
        </p:nvSpPr>
        <p:spPr>
          <a:xfrm>
            <a:off x="6442998" y="4531022"/>
            <a:ext cx="512504" cy="273844"/>
          </a:xfrm>
          <a:prstGeom prst="rect">
            <a:avLst/>
          </a:prstGeom>
        </p:spPr>
        <p:txBody>
          <a:bodyPr vert="horz" lIns="91440" tIns="45720" rIns="91440" bIns="45720" rtlCol="0" anchor="ctr"/>
          <a:lstStyle>
            <a:defPPr>
              <a:defRPr lang="en-US"/>
            </a:defPPr>
            <a:lvl1pPr marL="0" algn="r" defTabSz="457200" rtl="0" eaLnBrk="1" latinLnBrk="0" hangingPunct="1">
              <a:defRPr sz="675"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342900" eaLnBrk="1" hangingPunct="1"/>
            <a:fld id="{4AACCEEB-34E4-4D56-87BF-7D64DF433518}" type="slidenum">
              <a:rPr lang="en-US" smtClean="0">
                <a:solidFill>
                  <a:srgbClr val="90C226"/>
                </a:solidFill>
              </a:rPr>
              <a:pPr defTabSz="342900" eaLnBrk="1" hangingPunct="1"/>
              <a:t>62</a:t>
            </a:fld>
            <a:endParaRPr lang="en-US" altLang="en-US">
              <a:solidFill>
                <a:srgbClr val="254061"/>
              </a:solidFill>
            </a:endParaRPr>
          </a:p>
        </p:txBody>
      </p:sp>
      <p:pic>
        <p:nvPicPr>
          <p:cNvPr id="25604" name="Picture 2">
            <a:extLst>
              <a:ext uri="{FF2B5EF4-FFF2-40B4-BE49-F238E27FC236}">
                <a16:creationId xmlns:a16="http://schemas.microsoft.com/office/drawing/2014/main" id="{E2B42640-B859-4DBB-8B7B-40DE47D2E4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314450"/>
            <a:ext cx="3200400" cy="2811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7632A4A8-87A4-40F7-96DB-EF2165E6A2E6}"/>
              </a:ext>
            </a:extLst>
          </p:cNvPr>
          <p:cNvSpPr>
            <a:spLocks noGrp="1"/>
          </p:cNvSpPr>
          <p:nvPr>
            <p:ph type="title"/>
          </p:nvPr>
        </p:nvSpPr>
        <p:spPr/>
        <p:txBody>
          <a:bodyPr/>
          <a:lstStyle/>
          <a:p>
            <a:pPr eaLnBrk="1" hangingPunct="1"/>
            <a:r>
              <a:rPr lang="en-US" altLang="en-US"/>
              <a:t>Facial Expressions</a:t>
            </a:r>
          </a:p>
        </p:txBody>
      </p:sp>
      <p:sp>
        <p:nvSpPr>
          <p:cNvPr id="8" name="Slide Number Placeholder 7">
            <a:extLst>
              <a:ext uri="{FF2B5EF4-FFF2-40B4-BE49-F238E27FC236}">
                <a16:creationId xmlns:a16="http://schemas.microsoft.com/office/drawing/2014/main" id="{A74DA069-2788-43A1-9A6D-0BFFAA65ED0E}"/>
              </a:ext>
            </a:extLst>
          </p:cNvPr>
          <p:cNvSpPr>
            <a:spLocks noGrp="1"/>
          </p:cNvSpPr>
          <p:nvPr>
            <p:ph type="sldNum" sz="quarter" idx="12"/>
          </p:nvPr>
        </p:nvSpPr>
        <p:spPr>
          <a:xfrm>
            <a:off x="6442998" y="4531022"/>
            <a:ext cx="512504" cy="273844"/>
          </a:xfrm>
          <a:prstGeom prst="rect">
            <a:avLst/>
          </a:prstGeom>
        </p:spPr>
        <p:txBody>
          <a:bodyPr vert="horz" lIns="91440" tIns="45720" rIns="91440" bIns="45720" rtlCol="0" anchor="ctr"/>
          <a:lstStyle>
            <a:defPPr>
              <a:defRPr lang="en-US"/>
            </a:defPPr>
            <a:lvl1pPr marL="0" algn="r" defTabSz="457200" rtl="0" eaLnBrk="1" latinLnBrk="0" hangingPunct="1">
              <a:defRPr sz="675"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342900" eaLnBrk="1" hangingPunct="1"/>
            <a:fld id="{4AACCEEB-34E4-4D56-87BF-7D64DF433518}" type="slidenum">
              <a:rPr lang="en-US" smtClean="0">
                <a:solidFill>
                  <a:srgbClr val="90C226"/>
                </a:solidFill>
              </a:rPr>
              <a:pPr defTabSz="342900" eaLnBrk="1" hangingPunct="1"/>
              <a:t>63</a:t>
            </a:fld>
            <a:endParaRPr lang="en-US" altLang="en-US">
              <a:solidFill>
                <a:srgbClr val="254061"/>
              </a:solidFill>
            </a:endParaRPr>
          </a:p>
        </p:txBody>
      </p:sp>
      <p:pic>
        <p:nvPicPr>
          <p:cNvPr id="26627" name="Picture 2" descr="C:\Documents and Settings\Sheldon Stokes\Local Settings\Temporary Internet Files\Content.IE5\AJ70K937\MP900289918[1].jpg">
            <a:extLst>
              <a:ext uri="{FF2B5EF4-FFF2-40B4-BE49-F238E27FC236}">
                <a16:creationId xmlns:a16="http://schemas.microsoft.com/office/drawing/2014/main" id="{605C57F1-2892-4CA7-80DB-214B697D65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7903" y="1532086"/>
            <a:ext cx="1622822" cy="222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8" name="Picture 3" descr="C:\Documents and Settings\Sheldon Stokes\Local Settings\Temporary Internet Files\Content.IE5\5NKDWSDB\MP900386362[1].jpg">
            <a:extLst>
              <a:ext uri="{FF2B5EF4-FFF2-40B4-BE49-F238E27FC236}">
                <a16:creationId xmlns:a16="http://schemas.microsoft.com/office/drawing/2014/main" id="{55342517-402F-4188-B68F-AD18E75121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1603" y="1532086"/>
            <a:ext cx="1643063" cy="222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9" name="Picture 5">
            <a:extLst>
              <a:ext uri="{FF2B5EF4-FFF2-40B4-BE49-F238E27FC236}">
                <a16:creationId xmlns:a16="http://schemas.microsoft.com/office/drawing/2014/main" id="{8319E2FD-E10E-4D63-8C01-CDE0E002261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27077"/>
          <a:stretch>
            <a:fillRect/>
          </a:stretch>
        </p:blipFill>
        <p:spPr bwMode="auto">
          <a:xfrm>
            <a:off x="6544136" y="1532086"/>
            <a:ext cx="1657350" cy="2207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ntent Placeholder 5">
            <a:extLst>
              <a:ext uri="{FF2B5EF4-FFF2-40B4-BE49-F238E27FC236}">
                <a16:creationId xmlns:a16="http://schemas.microsoft.com/office/drawing/2014/main" id="{2DD553FC-5AFB-4AB9-BB70-6EBD262C45AB}"/>
              </a:ext>
            </a:extLst>
          </p:cNvPr>
          <p:cNvSpPr>
            <a:spLocks noGrp="1"/>
          </p:cNvSpPr>
          <p:nvPr>
            <p:ph idx="1"/>
          </p:nvPr>
        </p:nvSpPr>
        <p:spPr>
          <a:xfrm>
            <a:off x="603031" y="258162"/>
            <a:ext cx="7350122" cy="2594372"/>
          </a:xfrm>
        </p:spPr>
        <p:txBody>
          <a:bodyPr>
            <a:normAutofit/>
          </a:bodyPr>
          <a:lstStyle/>
          <a:p>
            <a:pPr eaLnBrk="1" hangingPunct="1">
              <a:buFont typeface="Arial" panose="020B0604020202020204" pitchFamily="34" charset="0"/>
              <a:buNone/>
            </a:pPr>
            <a:r>
              <a:rPr lang="en-US" altLang="en-US" sz="2400" b="1" dirty="0"/>
              <a:t>Listening and Effective Communication</a:t>
            </a:r>
          </a:p>
        </p:txBody>
      </p:sp>
      <p:sp>
        <p:nvSpPr>
          <p:cNvPr id="7" name="Slide Number Placeholder 6">
            <a:extLst>
              <a:ext uri="{FF2B5EF4-FFF2-40B4-BE49-F238E27FC236}">
                <a16:creationId xmlns:a16="http://schemas.microsoft.com/office/drawing/2014/main" id="{F0AFBBCE-F4E7-4749-8B2C-80D860EB7E3B}"/>
              </a:ext>
            </a:extLst>
          </p:cNvPr>
          <p:cNvSpPr>
            <a:spLocks noGrp="1"/>
          </p:cNvSpPr>
          <p:nvPr>
            <p:ph type="sldNum" sz="quarter" idx="12"/>
          </p:nvPr>
        </p:nvSpPr>
        <p:spPr>
          <a:xfrm>
            <a:off x="6442998" y="4531022"/>
            <a:ext cx="512504" cy="273844"/>
          </a:xfrm>
          <a:prstGeom prst="rect">
            <a:avLst/>
          </a:prstGeom>
        </p:spPr>
        <p:txBody>
          <a:bodyPr vert="horz" lIns="91440" tIns="45720" rIns="91440" bIns="45720" rtlCol="0" anchor="ctr"/>
          <a:lstStyle>
            <a:defPPr>
              <a:defRPr lang="en-US"/>
            </a:defPPr>
            <a:lvl1pPr marL="0" algn="r" defTabSz="457200" rtl="0" eaLnBrk="1" latinLnBrk="0" hangingPunct="1">
              <a:defRPr sz="675"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342900" eaLnBrk="1" hangingPunct="1"/>
            <a:fld id="{4AACCEEB-34E4-4D56-87BF-7D64DF433518}" type="slidenum">
              <a:rPr lang="en-US" smtClean="0">
                <a:solidFill>
                  <a:srgbClr val="90C226"/>
                </a:solidFill>
              </a:rPr>
              <a:pPr defTabSz="342900" eaLnBrk="1" hangingPunct="1"/>
              <a:t>64</a:t>
            </a:fld>
            <a:endParaRPr lang="en-US" altLang="en-US">
              <a:solidFill>
                <a:srgbClr val="254061"/>
              </a:solidFill>
            </a:endParaRPr>
          </a:p>
        </p:txBody>
      </p:sp>
      <p:pic>
        <p:nvPicPr>
          <p:cNvPr id="27651" name="Picture 2" descr="C:\Documents and Settings\hstokes\Local Settings\Temporary Internet Files\Content.IE5\EWV87AUA\MP900399215[1].jpg">
            <a:extLst>
              <a:ext uri="{FF2B5EF4-FFF2-40B4-BE49-F238E27FC236}">
                <a16:creationId xmlns:a16="http://schemas.microsoft.com/office/drawing/2014/main" id="{68E97855-04D7-4F08-9320-A139D3402C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1951" y="1324570"/>
            <a:ext cx="2494360" cy="2494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38586CB5-D58D-4DC5-BE7D-B1C60744617A}"/>
              </a:ext>
            </a:extLst>
          </p:cNvPr>
          <p:cNvSpPr>
            <a:spLocks noGrp="1"/>
          </p:cNvSpPr>
          <p:nvPr>
            <p:ph type="title"/>
          </p:nvPr>
        </p:nvSpPr>
        <p:spPr/>
        <p:txBody>
          <a:bodyPr/>
          <a:lstStyle/>
          <a:p>
            <a:pPr eaLnBrk="1" hangingPunct="1"/>
            <a:r>
              <a:rPr lang="en-US" altLang="en-US"/>
              <a:t>How Well Do You Listen?</a:t>
            </a:r>
          </a:p>
        </p:txBody>
      </p:sp>
      <p:sp>
        <p:nvSpPr>
          <p:cNvPr id="28675" name="Content Placeholder 2">
            <a:extLst>
              <a:ext uri="{FF2B5EF4-FFF2-40B4-BE49-F238E27FC236}">
                <a16:creationId xmlns:a16="http://schemas.microsoft.com/office/drawing/2014/main" id="{656DDBCB-C4C3-41F0-8907-F7185E4431F1}"/>
              </a:ext>
            </a:extLst>
          </p:cNvPr>
          <p:cNvSpPr>
            <a:spLocks noGrp="1"/>
          </p:cNvSpPr>
          <p:nvPr>
            <p:ph idx="1"/>
          </p:nvPr>
        </p:nvSpPr>
        <p:spPr/>
        <p:txBody>
          <a:bodyPr/>
          <a:lstStyle/>
          <a:p>
            <a:pPr eaLnBrk="1" hangingPunct="1">
              <a:buFont typeface="Arial" panose="020B0604020202020204" pitchFamily="34" charset="0"/>
              <a:buNone/>
            </a:pPr>
            <a:r>
              <a:rPr lang="en-US" altLang="en-US" b="1" dirty="0"/>
              <a:t>Listening Skills</a:t>
            </a:r>
          </a:p>
          <a:p>
            <a:pPr eaLnBrk="1" hangingPunct="1"/>
            <a:r>
              <a:rPr lang="en-US" altLang="en-US" dirty="0"/>
              <a:t>Hear the message.</a:t>
            </a:r>
          </a:p>
          <a:p>
            <a:pPr eaLnBrk="1" hangingPunct="1"/>
            <a:r>
              <a:rPr lang="en-US" altLang="en-US" dirty="0"/>
              <a:t>Interpret the message.</a:t>
            </a:r>
          </a:p>
          <a:p>
            <a:pPr eaLnBrk="1" hangingPunct="1"/>
            <a:r>
              <a:rPr lang="en-US" altLang="en-US" dirty="0"/>
              <a:t>Evaluate the message.</a:t>
            </a:r>
          </a:p>
          <a:p>
            <a:pPr eaLnBrk="1" hangingPunct="1"/>
            <a:r>
              <a:rPr lang="en-US" altLang="en-US" dirty="0"/>
              <a:t>Respond to the message.</a:t>
            </a:r>
          </a:p>
        </p:txBody>
      </p:sp>
      <p:sp>
        <p:nvSpPr>
          <p:cNvPr id="7" name="Slide Number Placeholder 6">
            <a:extLst>
              <a:ext uri="{FF2B5EF4-FFF2-40B4-BE49-F238E27FC236}">
                <a16:creationId xmlns:a16="http://schemas.microsoft.com/office/drawing/2014/main" id="{DCC5E0F6-1871-47A4-A0B9-D930DF199E42}"/>
              </a:ext>
            </a:extLst>
          </p:cNvPr>
          <p:cNvSpPr>
            <a:spLocks noGrp="1"/>
          </p:cNvSpPr>
          <p:nvPr>
            <p:ph type="sldNum" sz="quarter" idx="12"/>
          </p:nvPr>
        </p:nvSpPr>
        <p:spPr>
          <a:xfrm>
            <a:off x="6442998" y="4531022"/>
            <a:ext cx="512504" cy="273844"/>
          </a:xfrm>
          <a:prstGeom prst="rect">
            <a:avLst/>
          </a:prstGeom>
        </p:spPr>
        <p:txBody>
          <a:bodyPr vert="horz" lIns="91440" tIns="45720" rIns="91440" bIns="45720" rtlCol="0" anchor="ctr"/>
          <a:lstStyle>
            <a:defPPr>
              <a:defRPr lang="en-US"/>
            </a:defPPr>
            <a:lvl1pPr marL="0" algn="r" defTabSz="457200" rtl="0" eaLnBrk="1" latinLnBrk="0" hangingPunct="1">
              <a:defRPr sz="675"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342900" eaLnBrk="1" hangingPunct="1"/>
            <a:fld id="{4AACCEEB-34E4-4D56-87BF-7D64DF433518}" type="slidenum">
              <a:rPr lang="en-US" smtClean="0">
                <a:solidFill>
                  <a:srgbClr val="90C226"/>
                </a:solidFill>
              </a:rPr>
              <a:pPr defTabSz="342900" eaLnBrk="1" hangingPunct="1"/>
              <a:t>65</a:t>
            </a:fld>
            <a:endParaRPr lang="en-US" altLang="en-US">
              <a:solidFill>
                <a:srgbClr val="254061"/>
              </a:solidFill>
            </a:endParaRPr>
          </a:p>
        </p:txBody>
      </p:sp>
      <p:pic>
        <p:nvPicPr>
          <p:cNvPr id="28676" name="Picture 2" descr="C:\Documents and Settings\hstokes\Local Settings\Temporary Internet Files\Content.IE5\EWV87AUA\MP900422704[1].jpg">
            <a:extLst>
              <a:ext uri="{FF2B5EF4-FFF2-40B4-BE49-F238E27FC236}">
                <a16:creationId xmlns:a16="http://schemas.microsoft.com/office/drawing/2014/main" id="{38EDFD58-05B3-4F10-BE27-075A25D8B3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6240" y="1154225"/>
            <a:ext cx="2566700" cy="3549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524037EE-DB8B-49F1-8E53-F61708299942}"/>
              </a:ext>
            </a:extLst>
          </p:cNvPr>
          <p:cNvSpPr>
            <a:spLocks noGrp="1"/>
          </p:cNvSpPr>
          <p:nvPr>
            <p:ph type="title"/>
          </p:nvPr>
        </p:nvSpPr>
        <p:spPr/>
        <p:txBody>
          <a:bodyPr/>
          <a:lstStyle/>
          <a:p>
            <a:pPr eaLnBrk="1" hangingPunct="1"/>
            <a:r>
              <a:rPr lang="en-US" altLang="en-US"/>
              <a:t>Communicate with Influence</a:t>
            </a:r>
          </a:p>
        </p:txBody>
      </p:sp>
      <p:sp>
        <p:nvSpPr>
          <p:cNvPr id="3" name="Content Placeholder 2">
            <a:extLst>
              <a:ext uri="{FF2B5EF4-FFF2-40B4-BE49-F238E27FC236}">
                <a16:creationId xmlns:a16="http://schemas.microsoft.com/office/drawing/2014/main" id="{27457A63-1E3A-42F4-A867-2E7BA002F077}"/>
              </a:ext>
            </a:extLst>
          </p:cNvPr>
          <p:cNvSpPr>
            <a:spLocks noGrp="1"/>
          </p:cNvSpPr>
          <p:nvPr>
            <p:ph idx="1"/>
          </p:nvPr>
        </p:nvSpPr>
        <p:spPr>
          <a:xfrm>
            <a:off x="301625" y="1142824"/>
            <a:ext cx="8406440" cy="3662041"/>
          </a:xfrm>
        </p:spPr>
        <p:txBody>
          <a:bodyPr rtlCol="0">
            <a:normAutofit fontScale="70000" lnSpcReduction="20000"/>
          </a:bodyPr>
          <a:lstStyle/>
          <a:p>
            <a:pPr>
              <a:buNone/>
              <a:defRPr/>
            </a:pPr>
            <a:r>
              <a:rPr lang="en-US" sz="3825" b="1" dirty="0"/>
              <a:t>Some ways of influencing others include:</a:t>
            </a:r>
          </a:p>
          <a:p>
            <a:pPr>
              <a:buNone/>
              <a:defRPr/>
            </a:pPr>
            <a:endParaRPr lang="en-US" sz="3825" b="1" dirty="0"/>
          </a:p>
          <a:p>
            <a:pPr>
              <a:defRPr/>
            </a:pPr>
            <a:r>
              <a:rPr lang="en-US" sz="1800" dirty="0"/>
              <a:t>Leading by example.</a:t>
            </a:r>
          </a:p>
          <a:p>
            <a:pPr>
              <a:defRPr/>
            </a:pPr>
            <a:r>
              <a:rPr lang="en-US" sz="1800" dirty="0"/>
              <a:t>Looking at the big picture and sharing that vision with others.</a:t>
            </a:r>
          </a:p>
          <a:p>
            <a:pPr>
              <a:defRPr/>
            </a:pPr>
            <a:r>
              <a:rPr lang="en-US" sz="1800" dirty="0"/>
              <a:t>Watching your own biases.</a:t>
            </a:r>
          </a:p>
          <a:p>
            <a:pPr>
              <a:defRPr/>
            </a:pPr>
            <a:r>
              <a:rPr lang="en-US" sz="1800" dirty="0"/>
              <a:t>Looking, listening, and watching.</a:t>
            </a:r>
          </a:p>
          <a:p>
            <a:pPr>
              <a:defRPr/>
            </a:pPr>
            <a:r>
              <a:rPr lang="en-US" sz="1800" dirty="0"/>
              <a:t>Practicing good communication skills.</a:t>
            </a:r>
          </a:p>
          <a:p>
            <a:pPr>
              <a:defRPr/>
            </a:pPr>
            <a:r>
              <a:rPr lang="en-US" sz="1800" dirty="0"/>
              <a:t>Stepping out-of-the-box and being creative.</a:t>
            </a:r>
          </a:p>
          <a:p>
            <a:pPr>
              <a:defRPr/>
            </a:pPr>
            <a:r>
              <a:rPr lang="en-US" sz="1800" dirty="0"/>
              <a:t>Creating an environment that supports team members.</a:t>
            </a:r>
          </a:p>
          <a:p>
            <a:pPr>
              <a:defRPr/>
            </a:pPr>
            <a:r>
              <a:rPr lang="en-US" sz="1800" dirty="0"/>
              <a:t>Maintaining a positive attitude.</a:t>
            </a:r>
          </a:p>
          <a:p>
            <a:pPr>
              <a:defRPr/>
            </a:pPr>
            <a:r>
              <a:rPr lang="en-US" sz="1800" dirty="0"/>
              <a:t>Consistently striving for improving yourself.</a:t>
            </a:r>
          </a:p>
          <a:p>
            <a:pPr>
              <a:defRPr/>
            </a:pPr>
            <a:r>
              <a:rPr lang="en-US" sz="1800" dirty="0"/>
              <a:t>Working on building trust with individuals.</a:t>
            </a:r>
          </a:p>
          <a:p>
            <a:pPr>
              <a:defRPr/>
            </a:pPr>
            <a:r>
              <a:rPr lang="en-US" sz="1800" dirty="0"/>
              <a:t>Getting others involved.</a:t>
            </a:r>
          </a:p>
          <a:p>
            <a:pPr>
              <a:defRPr/>
            </a:pPr>
            <a:r>
              <a:rPr lang="en-US" sz="1800" dirty="0"/>
              <a:t>Giving individuals the benefit of the doubt.</a:t>
            </a:r>
          </a:p>
          <a:p>
            <a:pPr>
              <a:defRPr/>
            </a:pPr>
            <a:r>
              <a:rPr lang="en-US" sz="1800" dirty="0"/>
              <a:t>Being proactive.</a:t>
            </a:r>
          </a:p>
          <a:p>
            <a:pPr>
              <a:defRPr/>
            </a:pPr>
            <a:r>
              <a:rPr lang="en-US" sz="1800" dirty="0"/>
              <a:t>Not backing down quickly when challenged.</a:t>
            </a:r>
          </a:p>
          <a:p>
            <a:pPr>
              <a:defRPr/>
            </a:pPr>
            <a:endParaRPr lang="en-US" dirty="0"/>
          </a:p>
        </p:txBody>
      </p:sp>
      <p:sp>
        <p:nvSpPr>
          <p:cNvPr id="6" name="Slide Number Placeholder 5">
            <a:extLst>
              <a:ext uri="{FF2B5EF4-FFF2-40B4-BE49-F238E27FC236}">
                <a16:creationId xmlns:a16="http://schemas.microsoft.com/office/drawing/2014/main" id="{7996D312-837C-47F2-8339-5EAC5C01C7FB}"/>
              </a:ext>
            </a:extLst>
          </p:cNvPr>
          <p:cNvSpPr>
            <a:spLocks noGrp="1"/>
          </p:cNvSpPr>
          <p:nvPr>
            <p:ph type="sldNum" sz="quarter" idx="12"/>
          </p:nvPr>
        </p:nvSpPr>
        <p:spPr>
          <a:xfrm>
            <a:off x="6442998" y="4531022"/>
            <a:ext cx="512504" cy="273844"/>
          </a:xfrm>
          <a:prstGeom prst="rect">
            <a:avLst/>
          </a:prstGeom>
        </p:spPr>
        <p:txBody>
          <a:bodyPr vert="horz" lIns="91440" tIns="45720" rIns="91440" bIns="45720" rtlCol="0" anchor="ctr"/>
          <a:lstStyle>
            <a:defPPr>
              <a:defRPr lang="en-US"/>
            </a:defPPr>
            <a:lvl1pPr marL="0" algn="r" defTabSz="457200" rtl="0" eaLnBrk="1" latinLnBrk="0" hangingPunct="1">
              <a:defRPr sz="675"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342900" eaLnBrk="1" hangingPunct="1"/>
            <a:fld id="{4AACCEEB-34E4-4D56-87BF-7D64DF433518}" type="slidenum">
              <a:rPr lang="en-US" smtClean="0">
                <a:solidFill>
                  <a:srgbClr val="90C226"/>
                </a:solidFill>
              </a:rPr>
              <a:pPr defTabSz="342900" eaLnBrk="1" hangingPunct="1"/>
              <a:t>66</a:t>
            </a:fld>
            <a:endParaRPr lang="en-US" altLang="en-US">
              <a:solidFill>
                <a:srgbClr val="254061"/>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92A263DA-7197-4A12-911A-E0429BB0D541}"/>
              </a:ext>
            </a:extLst>
          </p:cNvPr>
          <p:cNvSpPr>
            <a:spLocks noGrp="1"/>
          </p:cNvSpPr>
          <p:nvPr>
            <p:ph type="title"/>
          </p:nvPr>
        </p:nvSpPr>
        <p:spPr/>
        <p:txBody>
          <a:bodyPr/>
          <a:lstStyle/>
          <a:p>
            <a:pPr eaLnBrk="1" hangingPunct="1"/>
            <a:r>
              <a:rPr lang="en-US" altLang="en-US"/>
              <a:t>Communicate with Diplomacy</a:t>
            </a:r>
          </a:p>
        </p:txBody>
      </p:sp>
      <p:sp>
        <p:nvSpPr>
          <p:cNvPr id="8" name="Slide Number Placeholder 7">
            <a:extLst>
              <a:ext uri="{FF2B5EF4-FFF2-40B4-BE49-F238E27FC236}">
                <a16:creationId xmlns:a16="http://schemas.microsoft.com/office/drawing/2014/main" id="{449CB335-29FB-4788-B002-2056D52582D1}"/>
              </a:ext>
            </a:extLst>
          </p:cNvPr>
          <p:cNvSpPr>
            <a:spLocks noGrp="1"/>
          </p:cNvSpPr>
          <p:nvPr>
            <p:ph type="sldNum" sz="quarter" idx="12"/>
          </p:nvPr>
        </p:nvSpPr>
        <p:spPr>
          <a:xfrm>
            <a:off x="6442998" y="4531022"/>
            <a:ext cx="512504" cy="273844"/>
          </a:xfrm>
          <a:prstGeom prst="rect">
            <a:avLst/>
          </a:prstGeom>
        </p:spPr>
        <p:txBody>
          <a:bodyPr vert="horz" lIns="91440" tIns="45720" rIns="91440" bIns="45720" rtlCol="0" anchor="ctr"/>
          <a:lstStyle>
            <a:defPPr>
              <a:defRPr lang="en-US"/>
            </a:defPPr>
            <a:lvl1pPr marL="0" algn="r" defTabSz="457200" rtl="0" eaLnBrk="1" latinLnBrk="0" hangingPunct="1">
              <a:defRPr sz="675"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342900" eaLnBrk="1" hangingPunct="1"/>
            <a:fld id="{4AACCEEB-34E4-4D56-87BF-7D64DF433518}" type="slidenum">
              <a:rPr lang="en-US" smtClean="0">
                <a:solidFill>
                  <a:srgbClr val="90C226"/>
                </a:solidFill>
              </a:rPr>
              <a:pPr defTabSz="342900" eaLnBrk="1" hangingPunct="1"/>
              <a:t>67</a:t>
            </a:fld>
            <a:endParaRPr lang="en-US" altLang="en-US">
              <a:solidFill>
                <a:srgbClr val="254061"/>
              </a:solidFill>
            </a:endParaRPr>
          </a:p>
        </p:txBody>
      </p:sp>
      <p:sp>
        <p:nvSpPr>
          <p:cNvPr id="4" name="TextBox 3">
            <a:extLst>
              <a:ext uri="{FF2B5EF4-FFF2-40B4-BE49-F238E27FC236}">
                <a16:creationId xmlns:a16="http://schemas.microsoft.com/office/drawing/2014/main" id="{5A6607AB-75A2-485A-A1EC-9E8542F8BE0E}"/>
              </a:ext>
            </a:extLst>
          </p:cNvPr>
          <p:cNvSpPr txBox="1"/>
          <p:nvPr/>
        </p:nvSpPr>
        <p:spPr>
          <a:xfrm>
            <a:off x="441022" y="1447800"/>
            <a:ext cx="5087908" cy="1592744"/>
          </a:xfrm>
          <a:prstGeom prst="rect">
            <a:avLst/>
          </a:prstGeom>
          <a:noFill/>
        </p:spPr>
        <p:txBody>
          <a:bodyPr wrap="square">
            <a:spAutoFit/>
          </a:bodyPr>
          <a:lstStyle/>
          <a:p>
            <a:pPr marL="128588" indent="-128588">
              <a:buClr>
                <a:srgbClr val="FF0000"/>
              </a:buClr>
              <a:buFont typeface="Arial" pitchFamily="34" charset="0"/>
              <a:buChar char="•"/>
              <a:defRPr/>
            </a:pPr>
            <a:r>
              <a:rPr lang="en-US" sz="2100" dirty="0"/>
              <a:t>Learn to flex your communication style.</a:t>
            </a:r>
          </a:p>
          <a:p>
            <a:pPr marL="128588" indent="-128588">
              <a:buClr>
                <a:srgbClr val="FF0000"/>
              </a:buClr>
              <a:buFont typeface="Arial" pitchFamily="34" charset="0"/>
              <a:buChar char="•"/>
              <a:defRPr/>
            </a:pPr>
            <a:r>
              <a:rPr lang="en-US" sz="2100" dirty="0"/>
              <a:t>Choose your words carefully.</a:t>
            </a:r>
          </a:p>
          <a:p>
            <a:pPr marL="128588" indent="-128588">
              <a:buClr>
                <a:srgbClr val="FF0000"/>
              </a:buClr>
              <a:buFont typeface="Arial" pitchFamily="34" charset="0"/>
              <a:buChar char="•"/>
              <a:defRPr/>
            </a:pPr>
            <a:r>
              <a:rPr lang="en-US" sz="2100" dirty="0"/>
              <a:t>Listen, think, and be open.</a:t>
            </a:r>
          </a:p>
          <a:p>
            <a:pPr marL="128588" indent="-128588">
              <a:buClr>
                <a:srgbClr val="FF0000"/>
              </a:buClr>
              <a:buFont typeface="Arial" pitchFamily="34" charset="0"/>
              <a:buChar char="•"/>
              <a:defRPr/>
            </a:pPr>
            <a:r>
              <a:rPr lang="en-US" sz="2100" dirty="0"/>
              <a:t>Relax your body and face.</a:t>
            </a:r>
          </a:p>
          <a:p>
            <a:pPr>
              <a:buClr>
                <a:srgbClr val="FF0000"/>
              </a:buClr>
              <a:defRPr/>
            </a:pPr>
            <a:endParaRPr lang="en-US" sz="1350" dirty="0"/>
          </a:p>
        </p:txBody>
      </p:sp>
      <p:pic>
        <p:nvPicPr>
          <p:cNvPr id="31749" name="Picture 2" descr="C:\Documents and Settings\hstokes\Local Settings\Temporary Internet Files\Content.IE5\DIHZKCNT\MP900442223[1].jpg">
            <a:extLst>
              <a:ext uri="{FF2B5EF4-FFF2-40B4-BE49-F238E27FC236}">
                <a16:creationId xmlns:a16="http://schemas.microsoft.com/office/drawing/2014/main" id="{D333503B-97F5-4209-8132-CA414B177B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5480" y="1447800"/>
            <a:ext cx="2486025"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2110085"/>
            <a:ext cx="4572000" cy="923330"/>
          </a:xfrm>
          <a:prstGeom prst="rect">
            <a:avLst/>
          </a:prstGeom>
        </p:spPr>
        <p:txBody>
          <a:bodyPr>
            <a:spAutoFit/>
          </a:bodyPr>
          <a:lstStyle/>
          <a:p>
            <a:r>
              <a:rPr lang="en-CA" dirty="0">
                <a:hlinkClick r:id="rId2"/>
              </a:rPr>
              <a:t>https://www.youtube.com/watch?v=bcg53bRktCg&amp;list=PL2tiAkWsqz-IkeZHmA_UQ72YEgAG93v8z&amp;index=12</a:t>
            </a:r>
            <a:endParaRPr lang="en-CA" dirty="0"/>
          </a:p>
        </p:txBody>
      </p:sp>
    </p:spTree>
    <p:extLst>
      <p:ext uri="{BB962C8B-B14F-4D97-AF65-F5344CB8AC3E}">
        <p14:creationId xmlns:p14="http://schemas.microsoft.com/office/powerpoint/2010/main" val="351981222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3894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6911" y="122494"/>
            <a:ext cx="5797296" cy="891540"/>
          </a:xfrm>
        </p:spPr>
        <p:txBody>
          <a:bodyPr/>
          <a:lstStyle/>
          <a:p>
            <a:r>
              <a:rPr lang="en-CA" dirty="0"/>
              <a:t>Student Course Goal Setting</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0007" y="1886467"/>
            <a:ext cx="6443987" cy="2774495"/>
          </a:xfrm>
          <a:prstGeom prst="rect">
            <a:avLst/>
          </a:prstGeom>
        </p:spPr>
      </p:pic>
      <p:sp>
        <p:nvSpPr>
          <p:cNvPr id="6" name="TextBox 5"/>
          <p:cNvSpPr txBox="1"/>
          <p:nvPr/>
        </p:nvSpPr>
        <p:spPr>
          <a:xfrm>
            <a:off x="1350007" y="1501378"/>
            <a:ext cx="6631464" cy="300082"/>
          </a:xfrm>
          <a:prstGeom prst="rect">
            <a:avLst/>
          </a:prstGeom>
          <a:noFill/>
        </p:spPr>
        <p:txBody>
          <a:bodyPr wrap="square" rtlCol="0">
            <a:spAutoFit/>
          </a:bodyPr>
          <a:lstStyle/>
          <a:p>
            <a:r>
              <a:rPr lang="en-CA" sz="1350" dirty="0"/>
              <a:t>Set at least two goals for your enrollment of this course </a:t>
            </a:r>
          </a:p>
        </p:txBody>
      </p:sp>
      <p:sp>
        <p:nvSpPr>
          <p:cNvPr id="3" name="Slide Number Placeholder 2">
            <a:extLst>
              <a:ext uri="{FF2B5EF4-FFF2-40B4-BE49-F238E27FC236}">
                <a16:creationId xmlns:a16="http://schemas.microsoft.com/office/drawing/2014/main" id="{AE9B844A-928F-4F3C-9836-6ABA4A72DBD2}"/>
              </a:ext>
            </a:extLst>
          </p:cNvPr>
          <p:cNvSpPr>
            <a:spLocks noGrp="1"/>
          </p:cNvSpPr>
          <p:nvPr>
            <p:ph type="sldNum" sz="quarter" idx="10"/>
          </p:nvPr>
        </p:nvSpPr>
        <p:spPr/>
        <p:txBody>
          <a:bodyPr/>
          <a:lstStyle/>
          <a:p>
            <a:pPr defTabSz="685800" fontAlgn="base">
              <a:spcBef>
                <a:spcPct val="0"/>
              </a:spcBef>
              <a:spcAft>
                <a:spcPct val="0"/>
              </a:spcAft>
            </a:pPr>
            <a:r>
              <a:rPr lang="en-US" altLang="en-US">
                <a:latin typeface="Arial" panose="020B0604020202020204" pitchFamily="34" charset="0"/>
                <a:cs typeface="Arial" panose="020B0604020202020204" pitchFamily="34" charset="0"/>
              </a:rPr>
              <a:t>1-</a:t>
            </a:r>
            <a:fld id="{1F60FD4C-2463-42CC-A036-9AC50A73E971}" type="slidenum">
              <a:rPr lang="en-US" altLang="en-US" smtClean="0">
                <a:latin typeface="Arial" panose="020B0604020202020204" pitchFamily="34" charset="0"/>
                <a:cs typeface="Arial" panose="020B0604020202020204" pitchFamily="34" charset="0"/>
              </a:rPr>
              <a:pPr defTabSz="685800" fontAlgn="base">
                <a:spcBef>
                  <a:spcPct val="0"/>
                </a:spcBef>
                <a:spcAft>
                  <a:spcPct val="0"/>
                </a:spcAft>
              </a:pPr>
              <a:t>7</a:t>
            </a:fld>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38589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B5E36-9CB4-40F3-B429-E4006E915C46}"/>
              </a:ext>
            </a:extLst>
          </p:cNvPr>
          <p:cNvSpPr>
            <a:spLocks noGrp="1"/>
          </p:cNvSpPr>
          <p:nvPr>
            <p:ph type="title"/>
          </p:nvPr>
        </p:nvSpPr>
        <p:spPr>
          <a:xfrm>
            <a:off x="1673352" y="273463"/>
            <a:ext cx="5797296" cy="891540"/>
          </a:xfrm>
        </p:spPr>
        <p:txBody>
          <a:bodyPr/>
          <a:lstStyle/>
          <a:p>
            <a:r>
              <a:rPr lang="en-CA" b="1" dirty="0"/>
              <a:t>Description</a:t>
            </a:r>
            <a:br>
              <a:rPr lang="en-CA" b="1" dirty="0"/>
            </a:br>
            <a:endParaRPr lang="en-CA" dirty="0"/>
          </a:p>
        </p:txBody>
      </p:sp>
      <p:sp>
        <p:nvSpPr>
          <p:cNvPr id="3" name="Content Placeholder 2">
            <a:extLst>
              <a:ext uri="{FF2B5EF4-FFF2-40B4-BE49-F238E27FC236}">
                <a16:creationId xmlns:a16="http://schemas.microsoft.com/office/drawing/2014/main" id="{803C2838-E44E-49AB-BDCB-409AEE82780D}"/>
              </a:ext>
            </a:extLst>
          </p:cNvPr>
          <p:cNvSpPr>
            <a:spLocks noGrp="1"/>
          </p:cNvSpPr>
          <p:nvPr>
            <p:ph idx="1"/>
          </p:nvPr>
        </p:nvSpPr>
        <p:spPr>
          <a:xfrm>
            <a:off x="1673352" y="1603486"/>
            <a:ext cx="5797296" cy="2326487"/>
          </a:xfrm>
        </p:spPr>
        <p:txBody>
          <a:bodyPr/>
          <a:lstStyle/>
          <a:p>
            <a:pPr marL="0" indent="0">
              <a:lnSpc>
                <a:spcPct val="107000"/>
              </a:lnSpc>
              <a:spcAft>
                <a:spcPts val="600"/>
              </a:spcAft>
              <a:buNone/>
            </a:pPr>
            <a:r>
              <a:rPr lang="en-CA" sz="1500" dirty="0">
                <a:latin typeface="Arial" panose="020B0604020202020204" pitchFamily="34" charset="0"/>
                <a:ea typeface="Palatino Linotype" panose="02040502050505030304" pitchFamily="18" charset="0"/>
                <a:cs typeface="Times New Roman" panose="02020603050405020304" pitchFamily="18" charset="0"/>
              </a:rPr>
              <a:t>The course provides students with a real-world business problem/project in order to apply analytics models, methodologies and tools learned in the program. Faculty mentors will work with students to ensure the capstone project reflects, and encompasses, best practices for big data analytics and project management.</a:t>
            </a:r>
            <a:endParaRPr lang="en-CA" dirty="0">
              <a:latin typeface="Arial" panose="020B0604020202020204" pitchFamily="34" charset="0"/>
              <a:ea typeface="Palatino Linotype" panose="02040502050505030304" pitchFamily="18" charset="0"/>
              <a:cs typeface="Times New Roman" panose="02020603050405020304" pitchFamily="18" charset="0"/>
            </a:endParaRPr>
          </a:p>
          <a:p>
            <a:pPr marL="0" indent="0">
              <a:buNone/>
            </a:pPr>
            <a:endParaRPr lang="en-CA" dirty="0"/>
          </a:p>
        </p:txBody>
      </p:sp>
      <p:sp>
        <p:nvSpPr>
          <p:cNvPr id="4" name="Slide Number Placeholder 3">
            <a:extLst>
              <a:ext uri="{FF2B5EF4-FFF2-40B4-BE49-F238E27FC236}">
                <a16:creationId xmlns:a16="http://schemas.microsoft.com/office/drawing/2014/main" id="{10DD96A7-CB93-4097-BBE1-7150A349C256}"/>
              </a:ext>
            </a:extLst>
          </p:cNvPr>
          <p:cNvSpPr>
            <a:spLocks noGrp="1"/>
          </p:cNvSpPr>
          <p:nvPr>
            <p:ph type="sldNum" sz="quarter" idx="10"/>
          </p:nvPr>
        </p:nvSpPr>
        <p:spPr/>
        <p:txBody>
          <a:bodyPr/>
          <a:lstStyle/>
          <a:p>
            <a:pPr defTabSz="685800" fontAlgn="base">
              <a:spcBef>
                <a:spcPct val="0"/>
              </a:spcBef>
              <a:spcAft>
                <a:spcPct val="0"/>
              </a:spcAft>
            </a:pPr>
            <a:r>
              <a:rPr lang="en-US" altLang="en-US">
                <a:latin typeface="Arial" panose="020B0604020202020204" pitchFamily="34" charset="0"/>
                <a:cs typeface="Arial" panose="020B0604020202020204" pitchFamily="34" charset="0"/>
              </a:rPr>
              <a:t>1-</a:t>
            </a:r>
            <a:fld id="{1F60FD4C-2463-42CC-A036-9AC50A73E971}" type="slidenum">
              <a:rPr lang="en-US" altLang="en-US" smtClean="0">
                <a:latin typeface="Arial" panose="020B0604020202020204" pitchFamily="34" charset="0"/>
                <a:cs typeface="Arial" panose="020B0604020202020204" pitchFamily="34" charset="0"/>
              </a:rPr>
              <a:pPr defTabSz="685800" fontAlgn="base">
                <a:spcBef>
                  <a:spcPct val="0"/>
                </a:spcBef>
                <a:spcAft>
                  <a:spcPct val="0"/>
                </a:spcAft>
              </a:pPr>
              <a:t>8</a:t>
            </a:fld>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98051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DA644-4492-4D32-A2DE-1B94745CDB04}"/>
              </a:ext>
            </a:extLst>
          </p:cNvPr>
          <p:cNvSpPr>
            <a:spLocks noGrp="1"/>
          </p:cNvSpPr>
          <p:nvPr>
            <p:ph type="title"/>
          </p:nvPr>
        </p:nvSpPr>
        <p:spPr>
          <a:xfrm>
            <a:off x="1673352" y="209169"/>
            <a:ext cx="5797296" cy="891540"/>
          </a:xfrm>
        </p:spPr>
        <p:txBody>
          <a:bodyPr/>
          <a:lstStyle/>
          <a:p>
            <a:r>
              <a:rPr lang="en-CA" b="1" dirty="0"/>
              <a:t>Primary Learning Outcomes</a:t>
            </a:r>
            <a:br>
              <a:rPr lang="en-CA" b="1" dirty="0"/>
            </a:br>
            <a:endParaRPr lang="en-CA" dirty="0"/>
          </a:p>
        </p:txBody>
      </p:sp>
      <p:sp>
        <p:nvSpPr>
          <p:cNvPr id="3" name="Content Placeholder 2">
            <a:extLst>
              <a:ext uri="{FF2B5EF4-FFF2-40B4-BE49-F238E27FC236}">
                <a16:creationId xmlns:a16="http://schemas.microsoft.com/office/drawing/2014/main" id="{7575BF4F-EAD3-4CC4-9105-70239A3836E4}"/>
              </a:ext>
            </a:extLst>
          </p:cNvPr>
          <p:cNvSpPr>
            <a:spLocks noGrp="1"/>
          </p:cNvSpPr>
          <p:nvPr>
            <p:ph idx="1"/>
          </p:nvPr>
        </p:nvSpPr>
        <p:spPr>
          <a:xfrm>
            <a:off x="648587" y="1571340"/>
            <a:ext cx="7899990" cy="2915600"/>
          </a:xfrm>
        </p:spPr>
        <p:txBody>
          <a:bodyPr>
            <a:normAutofit lnSpcReduction="10000"/>
          </a:bodyPr>
          <a:lstStyle/>
          <a:p>
            <a:pPr marL="0" indent="0">
              <a:buNone/>
            </a:pPr>
            <a:r>
              <a:rPr lang="en-CA" sz="1800" dirty="0"/>
              <a:t>The learning outcomes of this course align with the Certified Analytics Professional (CAP) competencies as categorized into 7 domains:</a:t>
            </a:r>
          </a:p>
          <a:p>
            <a:r>
              <a:rPr lang="en-CA" sz="1800" dirty="0"/>
              <a:t>Business problem framing</a:t>
            </a:r>
          </a:p>
          <a:p>
            <a:r>
              <a:rPr lang="en-CA" sz="1800" dirty="0"/>
              <a:t>Analytics problem framing</a:t>
            </a:r>
          </a:p>
          <a:p>
            <a:r>
              <a:rPr lang="en-CA" sz="1800" dirty="0"/>
              <a:t>Data</a:t>
            </a:r>
          </a:p>
          <a:p>
            <a:r>
              <a:rPr lang="en-CA" sz="1800" dirty="0"/>
              <a:t>Methodology selection</a:t>
            </a:r>
          </a:p>
          <a:p>
            <a:r>
              <a:rPr lang="en-CA" sz="1800" dirty="0"/>
              <a:t>Model building</a:t>
            </a:r>
          </a:p>
          <a:p>
            <a:r>
              <a:rPr lang="en-CA" sz="1800" dirty="0"/>
              <a:t>Deployment</a:t>
            </a:r>
          </a:p>
          <a:p>
            <a:r>
              <a:rPr lang="en-CA" sz="1800" dirty="0"/>
              <a:t>Model life cycle management </a:t>
            </a:r>
          </a:p>
          <a:p>
            <a:pPr marL="0" indent="0">
              <a:buNone/>
            </a:pPr>
            <a:endParaRPr lang="en-CA" dirty="0"/>
          </a:p>
        </p:txBody>
      </p:sp>
      <p:sp>
        <p:nvSpPr>
          <p:cNvPr id="4" name="Slide Number Placeholder 3">
            <a:extLst>
              <a:ext uri="{FF2B5EF4-FFF2-40B4-BE49-F238E27FC236}">
                <a16:creationId xmlns:a16="http://schemas.microsoft.com/office/drawing/2014/main" id="{2DF4D871-2A2E-47C0-9970-1B5154EBDEAD}"/>
              </a:ext>
            </a:extLst>
          </p:cNvPr>
          <p:cNvSpPr>
            <a:spLocks noGrp="1"/>
          </p:cNvSpPr>
          <p:nvPr>
            <p:ph type="sldNum" sz="quarter" idx="10"/>
          </p:nvPr>
        </p:nvSpPr>
        <p:spPr/>
        <p:txBody>
          <a:bodyPr/>
          <a:lstStyle/>
          <a:p>
            <a:pPr defTabSz="685800" fontAlgn="base">
              <a:spcBef>
                <a:spcPct val="0"/>
              </a:spcBef>
              <a:spcAft>
                <a:spcPct val="0"/>
              </a:spcAft>
            </a:pPr>
            <a:r>
              <a:rPr lang="en-US" altLang="en-US">
                <a:latin typeface="Arial" panose="020B0604020202020204" pitchFamily="34" charset="0"/>
                <a:cs typeface="Arial" panose="020B0604020202020204" pitchFamily="34" charset="0"/>
              </a:rPr>
              <a:t>1-</a:t>
            </a:r>
            <a:fld id="{1F60FD4C-2463-42CC-A036-9AC50A73E971}" type="slidenum">
              <a:rPr lang="en-US" altLang="en-US" smtClean="0">
                <a:latin typeface="Arial" panose="020B0604020202020204" pitchFamily="34" charset="0"/>
                <a:cs typeface="Arial" panose="020B0604020202020204" pitchFamily="34" charset="0"/>
              </a:rPr>
              <a:pPr defTabSz="685800" fontAlgn="base">
                <a:spcBef>
                  <a:spcPct val="0"/>
                </a:spcBef>
                <a:spcAft>
                  <a:spcPct val="0"/>
                </a:spcAft>
              </a:pPr>
              <a:t>9</a:t>
            </a:fld>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6771034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1_IST4epptTheme">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B6F2769-7194-4217-93D3-3AF3A4742282}">
  <ds:schemaRefs>
    <ds:schemaRef ds:uri="http://schemas.microsoft.com/office/2006/metadata/properties"/>
    <ds:schemaRef ds:uri="http://schemas.microsoft.com/office/infopath/2007/PartnerControls"/>
    <ds:schemaRef ds:uri="http://schemas.microsoft.com/sharepoint/v3/fields"/>
  </ds:schemaRefs>
</ds:datastoreItem>
</file>

<file path=customXml/itemProps2.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7D2A1B0-FF3E-4009-940D-AED0EB70AA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544</TotalTime>
  <Words>7702</Words>
  <Application>Microsoft Office PowerPoint</Application>
  <PresentationFormat>On-screen Show (16:9)</PresentationFormat>
  <Paragraphs>975</Paragraphs>
  <Slides>69</Slides>
  <Notes>42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69</vt:i4>
      </vt:variant>
    </vt:vector>
  </HeadingPairs>
  <TitlesOfParts>
    <vt:vector size="82" baseType="lpstr">
      <vt:lpstr>Arial</vt:lpstr>
      <vt:lpstr>Calibri</vt:lpstr>
      <vt:lpstr>Constantia</vt:lpstr>
      <vt:lpstr>Georgia</vt:lpstr>
      <vt:lpstr>Segoe UI</vt:lpstr>
      <vt:lpstr>Segoe UI Light</vt:lpstr>
      <vt:lpstr>Source Sans Pro</vt:lpstr>
      <vt:lpstr>Times New Roman</vt:lpstr>
      <vt:lpstr>Trebuchet MS</vt:lpstr>
      <vt:lpstr>Wingdings</vt:lpstr>
      <vt:lpstr>Wingdings 2</vt:lpstr>
      <vt:lpstr>Wingdings 3</vt:lpstr>
      <vt:lpstr>1_IST4epptTheme</vt:lpstr>
      <vt:lpstr>DAT 205</vt:lpstr>
      <vt:lpstr>Agenda</vt:lpstr>
      <vt:lpstr>Intros</vt:lpstr>
      <vt:lpstr>Intros</vt:lpstr>
      <vt:lpstr>Intros</vt:lpstr>
      <vt:lpstr>Class Expectations </vt:lpstr>
      <vt:lpstr>Student Course Goal Setting</vt:lpstr>
      <vt:lpstr>Description </vt:lpstr>
      <vt:lpstr>Primary Learning Outcomes </vt:lpstr>
      <vt:lpstr>Supplemental Learning Outcomes </vt:lpstr>
      <vt:lpstr>Readings and Assignments </vt:lpstr>
      <vt:lpstr>Course Schedule (Subject to Change)</vt:lpstr>
      <vt:lpstr>Evaluation</vt:lpstr>
      <vt:lpstr>Late Policy</vt:lpstr>
      <vt:lpstr>Academic Dishonesty</vt:lpstr>
      <vt:lpstr>DAT 205 Capstone</vt:lpstr>
      <vt:lpstr>Objectives</vt:lpstr>
      <vt:lpstr>PowerPoint Presentation</vt:lpstr>
      <vt:lpstr>What is Communication?</vt:lpstr>
      <vt:lpstr>Verbal vs Non Verbal</vt:lpstr>
      <vt:lpstr>Personal Presentation</vt:lpstr>
      <vt:lpstr>The Communication Equation</vt:lpstr>
      <vt:lpstr>Understanding Communication</vt:lpstr>
      <vt:lpstr>Communication is a 2-way process</vt:lpstr>
      <vt:lpstr>Effective Communication Skills</vt:lpstr>
      <vt:lpstr>Barriers to Effective Communication</vt:lpstr>
      <vt:lpstr>Slang and Jargon</vt:lpstr>
      <vt:lpstr>PowerPoint Presentation</vt:lpstr>
      <vt:lpstr>The Art of Listening</vt:lpstr>
      <vt:lpstr>Listening Skills</vt:lpstr>
      <vt:lpstr>Responding</vt:lpstr>
      <vt:lpstr>Questioning Techniques</vt:lpstr>
      <vt:lpstr>Individual Differences</vt:lpstr>
      <vt:lpstr>Cultural Diversity</vt:lpstr>
      <vt:lpstr>Group Processes</vt:lpstr>
      <vt:lpstr>Constraints on Communication</vt:lpstr>
      <vt:lpstr>Agenda Part 2</vt:lpstr>
      <vt:lpstr>PowerPoint Presentation</vt:lpstr>
      <vt:lpstr>Know Your Audience</vt:lpstr>
      <vt:lpstr>Know Your Audience</vt:lpstr>
      <vt:lpstr>Know Your Audience</vt:lpstr>
      <vt:lpstr>PowerPoint Presentation</vt:lpstr>
      <vt:lpstr>Purpose and Objectives</vt:lpstr>
      <vt:lpstr>Medium?</vt:lpstr>
      <vt:lpstr>Focus</vt:lpstr>
      <vt:lpstr>PowerPoint Presentation</vt:lpstr>
      <vt:lpstr>PowerPoint Presentation</vt:lpstr>
      <vt:lpstr>PowerPoint Presentation</vt:lpstr>
      <vt:lpstr>Written Reports</vt:lpstr>
      <vt:lpstr>Written Report</vt:lpstr>
      <vt:lpstr>Written Reports</vt:lpstr>
      <vt:lpstr>Written Reports</vt:lpstr>
      <vt:lpstr>E-mail Etiquette</vt:lpstr>
      <vt:lpstr>E-mail Etiquette</vt:lpstr>
      <vt:lpstr>PowerPoint Presentation</vt:lpstr>
      <vt:lpstr>Understand Communication Styles</vt:lpstr>
      <vt:lpstr>PowerPoint Presentation</vt:lpstr>
      <vt:lpstr>PowerPoint Presentation</vt:lpstr>
      <vt:lpstr>PowerPoint Presentation</vt:lpstr>
      <vt:lpstr>PowerPoint Presentation</vt:lpstr>
      <vt:lpstr>Verbal Communication</vt:lpstr>
      <vt:lpstr>Tone of Voice</vt:lpstr>
      <vt:lpstr>Facial Expressions</vt:lpstr>
      <vt:lpstr>PowerPoint Presentation</vt:lpstr>
      <vt:lpstr>How Well Do You Listen?</vt:lpstr>
      <vt:lpstr>Communicate with Influence</vt:lpstr>
      <vt:lpstr>Communicate with Diplomacy</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BDA 106 Big Data Analytics Capstone Course</dc:title>
  <dc:creator>J Green</dc:creator>
  <cp:lastModifiedBy>J Green</cp:lastModifiedBy>
  <cp:revision>24</cp:revision>
  <dcterms:created xsi:type="dcterms:W3CDTF">2019-05-30T22:28:54Z</dcterms:created>
  <dcterms:modified xsi:type="dcterms:W3CDTF">2020-09-10T20:03:01Z</dcterms:modified>
</cp:coreProperties>
</file>