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TT Commons Pro" charset="1" panose="020B0103030102020204"/>
      <p:regular r:id="rId35"/>
    </p:embeddedFont>
    <p:embeddedFont>
      <p:font typeface="TT Commons Pro Bold" charset="1" panose="020B0103030102020204"/>
      <p:regular r:id="rId36"/>
    </p:embeddedFont>
    <p:embeddedFont>
      <p:font typeface="TT Commons Pro Bold Italics" charset="1" panose="020B0103030102020204"/>
      <p:regular r:id="rId37"/>
    </p:embeddedFont>
    <p:embeddedFont>
      <p:font typeface="Inter" charset="1" panose="020B0502030000000004"/>
      <p:regular r:id="rId38"/>
    </p:embeddedFont>
    <p:embeddedFont>
      <p:font typeface="TT Commons Pro Italics" charset="1" panose="020B0103030102020204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3.xml" Type="http://schemas.openxmlformats.org/officeDocument/2006/relationships/slide"/><Relationship Id="rId3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6.xml" Type="http://schemas.openxmlformats.org/officeDocument/2006/relationships/slide"/><Relationship Id="rId3" Target="slide26.xml" Type="http://schemas.openxmlformats.org/officeDocument/2006/relationships/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53642" y="988695"/>
            <a:ext cx="2752829" cy="275282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53642" y="3741524"/>
            <a:ext cx="2752829" cy="275282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53642" y="6465466"/>
            <a:ext cx="2752829" cy="275282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000812" y="988695"/>
            <a:ext cx="2752829" cy="275282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000812" y="3741524"/>
            <a:ext cx="2752829" cy="275282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000812" y="6465466"/>
            <a:ext cx="2752829" cy="275282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506471" y="988695"/>
            <a:ext cx="2752829" cy="275282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506471" y="3741524"/>
            <a:ext cx="2752829" cy="2752829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506471" y="6465466"/>
            <a:ext cx="2752829" cy="2752829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28700" y="2460360"/>
            <a:ext cx="6727400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spc="-48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8512071"/>
            <a:ext cx="602139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April, 10th 2025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028700" y="837362"/>
            <a:ext cx="718124" cy="458294"/>
          </a:xfrm>
          <a:custGeom>
            <a:avLst/>
            <a:gdLst/>
            <a:ahLst/>
            <a:cxnLst/>
            <a:rect r="r" b="b" t="t" l="l"/>
            <a:pathLst>
              <a:path h="458294" w="718124">
                <a:moveTo>
                  <a:pt x="0" y="0"/>
                </a:moveTo>
                <a:lnTo>
                  <a:pt x="718124" y="0"/>
                </a:lnTo>
                <a:lnTo>
                  <a:pt x="718124" y="458293"/>
                </a:lnTo>
                <a:lnTo>
                  <a:pt x="0" y="458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922011" y="830289"/>
            <a:ext cx="247038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AlitQ Mart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39469" y="3734789"/>
            <a:ext cx="7358061" cy="4746367"/>
          </a:xfrm>
          <a:custGeom>
            <a:avLst/>
            <a:gdLst/>
            <a:ahLst/>
            <a:cxnLst/>
            <a:rect r="r" b="b" t="t" l="l"/>
            <a:pathLst>
              <a:path h="4746367" w="7358061">
                <a:moveTo>
                  <a:pt x="0" y="0"/>
                </a:moveTo>
                <a:lnTo>
                  <a:pt x="7358062" y="0"/>
                </a:lnTo>
                <a:lnTo>
                  <a:pt x="7358062" y="4746367"/>
                </a:lnTo>
                <a:lnTo>
                  <a:pt x="0" y="4746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08298" y="2106492"/>
            <a:ext cx="10864637" cy="55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Around</a:t>
            </a:r>
            <a:r>
              <a:rPr lang="en-US" b="true" sz="2999">
                <a:solidFill>
                  <a:srgbClr val="FA643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71%</a:t>
            </a:r>
            <a:r>
              <a:rPr lang="en-US" b="true" sz="29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of total orders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are </a:t>
            </a:r>
            <a:r>
              <a:rPr lang="en-US" b="true" sz="29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not delivered in full or on time.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4964065" y="2931562"/>
            <a:ext cx="2315392" cy="4247043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714911"/>
            <a:ext cx="10503677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1" indent="-431805" lvl="1">
              <a:lnSpc>
                <a:spcPts val="4000"/>
              </a:lnSpc>
              <a:buAutoNum type="arabicPeriod" startAt="1"/>
            </a:pPr>
            <a:r>
              <a:rPr lang="en-US" sz="4000" spc="-16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Service Level Analysis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2518" y="5888416"/>
            <a:ext cx="4975482" cy="4975482"/>
          </a:xfrm>
          <a:custGeom>
            <a:avLst/>
            <a:gdLst/>
            <a:ahLst/>
            <a:cxnLst/>
            <a:rect r="r" b="b" t="t" l="l"/>
            <a:pathLst>
              <a:path h="4975482" w="4975482">
                <a:moveTo>
                  <a:pt x="0" y="0"/>
                </a:moveTo>
                <a:lnTo>
                  <a:pt x="4975482" y="0"/>
                </a:lnTo>
                <a:lnTo>
                  <a:pt x="4975482" y="4975482"/>
                </a:lnTo>
                <a:lnTo>
                  <a:pt x="0" y="497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0317" y="4451035"/>
            <a:ext cx="14625740" cy="14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11000" spc="-44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Customer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6848" y="4068458"/>
            <a:ext cx="1822435" cy="189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2843" y="2132627"/>
            <a:ext cx="10503677" cy="208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8"/>
              </a:lnSpc>
            </a:pPr>
            <a:r>
              <a:rPr lang="en-US" sz="15728" spc="-629" b="true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37504" y="2297701"/>
            <a:ext cx="1450089" cy="14500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84124"/>
            <a:ext cx="970029" cy="97002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4385" y="2233714"/>
            <a:ext cx="7859615" cy="7394855"/>
          </a:xfrm>
          <a:custGeom>
            <a:avLst/>
            <a:gdLst/>
            <a:ahLst/>
            <a:cxnLst/>
            <a:rect r="r" b="b" t="t" l="l"/>
            <a:pathLst>
              <a:path h="7394855" w="7859615">
                <a:moveTo>
                  <a:pt x="0" y="0"/>
                </a:moveTo>
                <a:lnTo>
                  <a:pt x="7859615" y="0"/>
                </a:lnTo>
                <a:lnTo>
                  <a:pt x="7859615" y="7394855"/>
                </a:lnTo>
                <a:lnTo>
                  <a:pt x="0" y="7394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8256848" y="3513692"/>
            <a:ext cx="2448101" cy="0"/>
          </a:xfrm>
          <a:prstGeom prst="line">
            <a:avLst/>
          </a:prstGeom>
          <a:ln cap="flat" w="38100">
            <a:solidFill>
              <a:srgbClr val="E6582C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7528570" y="3149553"/>
            <a:ext cx="728278" cy="72827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6582C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23820" y="5997582"/>
            <a:ext cx="838668" cy="8386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6582C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8462488" y="6416916"/>
            <a:ext cx="2242462" cy="0"/>
          </a:xfrm>
          <a:prstGeom prst="line">
            <a:avLst/>
          </a:prstGeom>
          <a:ln cap="flat" w="38100">
            <a:solidFill>
              <a:srgbClr val="E6582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1998729" y="1142126"/>
            <a:ext cx="8967789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2. Customer Insights: Key customer</a:t>
            </a:r>
          </a:p>
        </p:txBody>
      </p:sp>
      <p:sp>
        <p:nvSpPr>
          <p:cNvPr name="TextBox 16" id="16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04950" y="2970767"/>
            <a:ext cx="655435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Lotus Mart and Acclaimed Stores are two </a:t>
            </a:r>
            <a:r>
              <a:rPr lang="en-US" sz="2999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customers 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of AlitQ Mart.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04950" y="5873991"/>
            <a:ext cx="655435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Propel Mart, Rel Fresh and Vijay Stores are customers with </a:t>
            </a:r>
            <a:r>
              <a:rPr lang="en-US" sz="2999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high potential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73200" y="1490259"/>
            <a:ext cx="3086100" cy="583354"/>
            <a:chOff x="0" y="0"/>
            <a:chExt cx="812800" cy="1536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53641"/>
            </a:xfrm>
            <a:custGeom>
              <a:avLst/>
              <a:gdLst/>
              <a:ahLst/>
              <a:cxnLst/>
              <a:rect r="r" b="b" t="t" l="l"/>
              <a:pathLst>
                <a:path h="15364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641"/>
                  </a:lnTo>
                  <a:lnTo>
                    <a:pt x="0" y="1536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191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b="true" sz="1800" u="sng">
                  <a:solidFill>
                    <a:srgbClr val="FFFFFF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  <a:hlinkClick r:id="rId2" action="ppaction://hlinksldjump"/>
                </a:rPr>
                <a:t>Back to agenda page</a:t>
              </a: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698390" y="4447134"/>
            <a:ext cx="12891221" cy="5220944"/>
          </a:xfrm>
          <a:custGeom>
            <a:avLst/>
            <a:gdLst/>
            <a:ahLst/>
            <a:cxnLst/>
            <a:rect r="r" b="b" t="t" l="l"/>
            <a:pathLst>
              <a:path h="5220944" w="12891221">
                <a:moveTo>
                  <a:pt x="0" y="0"/>
                </a:moveTo>
                <a:lnTo>
                  <a:pt x="12891220" y="0"/>
                </a:lnTo>
                <a:lnTo>
                  <a:pt x="12891220" y="5220945"/>
                </a:lnTo>
                <a:lnTo>
                  <a:pt x="0" y="5220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321035" y="4832008"/>
            <a:ext cx="13611626" cy="624416"/>
            <a:chOff x="0" y="0"/>
            <a:chExt cx="4498214" cy="2063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98214" cy="206350"/>
            </a:xfrm>
            <a:custGeom>
              <a:avLst/>
              <a:gdLst/>
              <a:ahLst/>
              <a:cxnLst/>
              <a:rect r="r" b="b" t="t" l="l"/>
              <a:pathLst>
                <a:path h="206350" w="4498214">
                  <a:moveTo>
                    <a:pt x="0" y="0"/>
                  </a:moveTo>
                  <a:lnTo>
                    <a:pt x="4498214" y="0"/>
                  </a:lnTo>
                  <a:lnTo>
                    <a:pt x="4498214" y="206350"/>
                  </a:lnTo>
                  <a:lnTo>
                    <a:pt x="0" y="206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498214" cy="253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321035" y="6378989"/>
            <a:ext cx="13611626" cy="275440"/>
            <a:chOff x="0" y="0"/>
            <a:chExt cx="4498214" cy="910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98214" cy="91024"/>
            </a:xfrm>
            <a:custGeom>
              <a:avLst/>
              <a:gdLst/>
              <a:ahLst/>
              <a:cxnLst/>
              <a:rect r="r" b="b" t="t" l="l"/>
              <a:pathLst>
                <a:path h="91024" w="4498214">
                  <a:moveTo>
                    <a:pt x="0" y="0"/>
                  </a:moveTo>
                  <a:lnTo>
                    <a:pt x="4498214" y="0"/>
                  </a:lnTo>
                  <a:lnTo>
                    <a:pt x="4498214" y="91024"/>
                  </a:lnTo>
                  <a:lnTo>
                    <a:pt x="0" y="91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498214" cy="138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4934" y="2124939"/>
            <a:ext cx="15984366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The metrics for Acclaimed Stores, Lotus Mart, and Coolblue are cause for serious concern.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Their </a:t>
            </a: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IF%, OT%, OTIF%, and LIFR</a:t>
            </a: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values are </a:t>
            </a: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significantly below average</a:t>
            </a: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.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These customers also experience </a:t>
            </a: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long Average Order Cycle Times</a:t>
            </a: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and </a:t>
            </a: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high average delivery delays.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884124"/>
            <a:ext cx="970029" cy="97002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998729" y="1142126"/>
            <a:ext cx="8967789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2. Customer Insights: Delivery Performance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2518" y="5888416"/>
            <a:ext cx="4975482" cy="4975482"/>
          </a:xfrm>
          <a:custGeom>
            <a:avLst/>
            <a:gdLst/>
            <a:ahLst/>
            <a:cxnLst/>
            <a:rect r="r" b="b" t="t" l="l"/>
            <a:pathLst>
              <a:path h="4975482" w="4975482">
                <a:moveTo>
                  <a:pt x="0" y="0"/>
                </a:moveTo>
                <a:lnTo>
                  <a:pt x="4975482" y="0"/>
                </a:lnTo>
                <a:lnTo>
                  <a:pt x="4975482" y="4975482"/>
                </a:lnTo>
                <a:lnTo>
                  <a:pt x="0" y="497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0317" y="4451035"/>
            <a:ext cx="14625740" cy="14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11000" spc="-44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Regional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6848" y="4068458"/>
            <a:ext cx="1822435" cy="189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2843" y="2132627"/>
            <a:ext cx="10503677" cy="208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8"/>
              </a:lnSpc>
            </a:pPr>
            <a:r>
              <a:rPr lang="en-US" sz="15728" spc="-629" b="true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37504" y="2297701"/>
            <a:ext cx="1450089" cy="14500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5400000">
            <a:off x="-1245923" y="8181818"/>
            <a:ext cx="3182725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2199" spc="-87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827829" y="2430025"/>
            <a:ext cx="4346539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sz="2200" spc="-88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201472" y="2711622"/>
            <a:ext cx="11606918" cy="2234665"/>
          </a:xfrm>
          <a:custGeom>
            <a:avLst/>
            <a:gdLst/>
            <a:ahLst/>
            <a:cxnLst/>
            <a:rect r="r" b="b" t="t" l="l"/>
            <a:pathLst>
              <a:path h="2234665" w="11606918">
                <a:moveTo>
                  <a:pt x="0" y="0"/>
                </a:moveTo>
                <a:lnTo>
                  <a:pt x="11606918" y="0"/>
                </a:lnTo>
                <a:lnTo>
                  <a:pt x="11606918" y="2234665"/>
                </a:lnTo>
                <a:lnTo>
                  <a:pt x="0" y="2234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25345" y="4069064"/>
            <a:ext cx="12419634" cy="498053"/>
            <a:chOff x="0" y="0"/>
            <a:chExt cx="4104299" cy="164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04299" cy="164591"/>
            </a:xfrm>
            <a:custGeom>
              <a:avLst/>
              <a:gdLst/>
              <a:ahLst/>
              <a:cxnLst/>
              <a:rect r="r" b="b" t="t" l="l"/>
              <a:pathLst>
                <a:path h="164591" w="4104299">
                  <a:moveTo>
                    <a:pt x="0" y="0"/>
                  </a:moveTo>
                  <a:lnTo>
                    <a:pt x="4104299" y="0"/>
                  </a:lnTo>
                  <a:lnTo>
                    <a:pt x="4104299" y="164591"/>
                  </a:lnTo>
                  <a:lnTo>
                    <a:pt x="0" y="1645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104299" cy="212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74934" y="5984147"/>
            <a:ext cx="15984366" cy="284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Vadodara</a:t>
            </a: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shows the </a:t>
            </a: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lowest performance</a:t>
            </a: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across all key indicators (IF%, OT%, OTIF%). With an OTIF of just 27.78%, it poses a major concern for service reliability and customer satisfaction.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Ahmedabad</a:t>
            </a: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follows closely as the </a:t>
            </a: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second-lowest performer,</a:t>
            </a: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with the lowest OT% (58%) and only marginally better IF% and OTIF% than Vadodara.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Surat </a:t>
            </a: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performs </a:t>
            </a:r>
            <a:r>
              <a:rPr lang="en-US" b="true" sz="26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slightly better but still fails to meet target benchmarks.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→ Overall delivery performance is consistently below expectations across all cities.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884124"/>
            <a:ext cx="970029" cy="97002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98729" y="1142126"/>
            <a:ext cx="8967789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3. Regional Insights: Delivery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956716"/>
            <a:ext cx="11301259" cy="3715289"/>
          </a:xfrm>
          <a:custGeom>
            <a:avLst/>
            <a:gdLst/>
            <a:ahLst/>
            <a:cxnLst/>
            <a:rect r="r" b="b" t="t" l="l"/>
            <a:pathLst>
              <a:path h="3715289" w="11301259">
                <a:moveTo>
                  <a:pt x="0" y="0"/>
                </a:moveTo>
                <a:lnTo>
                  <a:pt x="11301258" y="0"/>
                </a:lnTo>
                <a:lnTo>
                  <a:pt x="11301258" y="3715289"/>
                </a:lnTo>
                <a:lnTo>
                  <a:pt x="0" y="371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70453" y="7274141"/>
            <a:ext cx="10848171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For the majority of the surveyed period: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IF performance was led by Ahmedabad.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4124"/>
            <a:ext cx="970029" cy="97002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98729" y="1142126"/>
            <a:ext cx="8967789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3. Regional Insights: Comparing Performance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916514"/>
            <a:ext cx="11301259" cy="3856555"/>
          </a:xfrm>
          <a:custGeom>
            <a:avLst/>
            <a:gdLst/>
            <a:ahLst/>
            <a:cxnLst/>
            <a:rect r="r" b="b" t="t" l="l"/>
            <a:pathLst>
              <a:path h="3856555" w="11301259">
                <a:moveTo>
                  <a:pt x="0" y="0"/>
                </a:moveTo>
                <a:lnTo>
                  <a:pt x="11301258" y="0"/>
                </a:lnTo>
                <a:lnTo>
                  <a:pt x="11301258" y="3856555"/>
                </a:lnTo>
                <a:lnTo>
                  <a:pt x="0" y="3856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70453" y="7274141"/>
            <a:ext cx="10848171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For the majority of the surveyed period: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IF performance was led by Ahmedabad.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37128" y="8251825"/>
            <a:ext cx="559450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OT performance was led by Surat.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4124"/>
            <a:ext cx="970029" cy="97002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98729" y="1142126"/>
            <a:ext cx="8967789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3. Regional Insights: Comparing Performance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869118"/>
            <a:ext cx="11301259" cy="3785922"/>
          </a:xfrm>
          <a:custGeom>
            <a:avLst/>
            <a:gdLst/>
            <a:ahLst/>
            <a:cxnLst/>
            <a:rect r="r" b="b" t="t" l="l"/>
            <a:pathLst>
              <a:path h="3785922" w="11301259">
                <a:moveTo>
                  <a:pt x="0" y="0"/>
                </a:moveTo>
                <a:lnTo>
                  <a:pt x="11301258" y="0"/>
                </a:lnTo>
                <a:lnTo>
                  <a:pt x="11301258" y="3785922"/>
                </a:lnTo>
                <a:lnTo>
                  <a:pt x="0" y="378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70453" y="7274141"/>
            <a:ext cx="10848171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For the majority of the surveyed period:</a:t>
            </a: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IF performance was led by Ahmedabad.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37128" y="8251825"/>
            <a:ext cx="559450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OT performance was led by Surat.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37128" y="8712200"/>
            <a:ext cx="584275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OTIF performance was led by Surat.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884124"/>
            <a:ext cx="970029" cy="97002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98729" y="1142126"/>
            <a:ext cx="8967789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3. Regional Insights: Comparing Performance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2518" y="5888416"/>
            <a:ext cx="4975482" cy="4975482"/>
          </a:xfrm>
          <a:custGeom>
            <a:avLst/>
            <a:gdLst/>
            <a:ahLst/>
            <a:cxnLst/>
            <a:rect r="r" b="b" t="t" l="l"/>
            <a:pathLst>
              <a:path h="4975482" w="4975482">
                <a:moveTo>
                  <a:pt x="0" y="0"/>
                </a:moveTo>
                <a:lnTo>
                  <a:pt x="4975482" y="0"/>
                </a:lnTo>
                <a:lnTo>
                  <a:pt x="4975482" y="4975482"/>
                </a:lnTo>
                <a:lnTo>
                  <a:pt x="0" y="497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0317" y="4451035"/>
            <a:ext cx="14625740" cy="14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11000" spc="-44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Regional Delay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6848" y="4068458"/>
            <a:ext cx="1822435" cy="189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2843" y="2132627"/>
            <a:ext cx="10503677" cy="208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8"/>
              </a:lnSpc>
            </a:pPr>
            <a:r>
              <a:rPr lang="en-US" sz="15728" spc="-629" b="true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37504" y="2297701"/>
            <a:ext cx="1450089" cy="14500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5400000">
            <a:off x="-1245923" y="8181818"/>
            <a:ext cx="3182725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2199" spc="-87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827829" y="2430025"/>
            <a:ext cx="4346539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sz="2200" spc="-88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96526"/>
            <a:ext cx="970029" cy="97002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149715" y="2750446"/>
            <a:ext cx="16109585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49715" y="4412210"/>
            <a:ext cx="3042622" cy="2977966"/>
          </a:xfrm>
          <a:custGeom>
            <a:avLst/>
            <a:gdLst/>
            <a:ahLst/>
            <a:cxnLst/>
            <a:rect r="r" b="b" t="t" l="l"/>
            <a:pathLst>
              <a:path h="2977966" w="3042622">
                <a:moveTo>
                  <a:pt x="0" y="0"/>
                </a:moveTo>
                <a:lnTo>
                  <a:pt x="3042623" y="0"/>
                </a:lnTo>
                <a:lnTo>
                  <a:pt x="3042623" y="2977966"/>
                </a:lnTo>
                <a:lnTo>
                  <a:pt x="0" y="2977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85340" y="3945485"/>
            <a:ext cx="12673960" cy="4051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5"/>
              </a:lnSpc>
            </a:pPr>
            <a:r>
              <a:rPr lang="en-US" sz="4096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AlitQ Mart:</a:t>
            </a:r>
            <a:r>
              <a:rPr lang="en-US" sz="4096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</a:p>
          <a:p>
            <a:pPr algn="l" marL="758126" indent="-379063" lvl="1">
              <a:lnSpc>
                <a:spcPts val="5407"/>
              </a:lnSpc>
              <a:buFont typeface="Arial"/>
              <a:buChar char="•"/>
            </a:pPr>
            <a:r>
              <a:rPr lang="en-US" sz="3511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FMCG Manufacturer, India </a:t>
            </a:r>
          </a:p>
          <a:p>
            <a:pPr algn="l" marL="758131" indent="-379066" lvl="1">
              <a:lnSpc>
                <a:spcPts val="5407"/>
              </a:lnSpc>
              <a:buFont typeface="Arial"/>
              <a:buChar char="•"/>
            </a:pPr>
            <a:r>
              <a:rPr lang="en-US" sz="3511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Operate in Ahmedabad, Surat, Vadodara</a:t>
            </a:r>
          </a:p>
          <a:p>
            <a:pPr algn="l" marL="758131" indent="-379066" lvl="1">
              <a:lnSpc>
                <a:spcPts val="5407"/>
              </a:lnSpc>
              <a:buFont typeface="Arial"/>
              <a:buChar char="•"/>
            </a:pPr>
            <a:r>
              <a:rPr lang="en-US" sz="3511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Business problem:</a:t>
            </a:r>
          </a:p>
          <a:p>
            <a:pPr algn="l" marL="1516262" indent="-505421" lvl="2">
              <a:lnSpc>
                <a:spcPts val="5407"/>
              </a:lnSpc>
              <a:buFont typeface="Arial"/>
              <a:buChar char="⚬"/>
            </a:pPr>
            <a:r>
              <a:rPr lang="en-US" b="true" sz="3511" i="true" u="none">
                <a:solidFill>
                  <a:srgbClr val="000000"/>
                </a:solidFill>
                <a:latin typeface="TT Commons Pro Bold Italics"/>
                <a:ea typeface="TT Commons Pro Bold Italics"/>
                <a:cs typeface="TT Commons Pro Bold Italics"/>
                <a:sym typeface="TT Commons Pro Bold Italics"/>
              </a:rPr>
              <a:t>Only a small number of customers renew their annual contracts because of the service quality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3300" y="871180"/>
            <a:ext cx="1141045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-3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Company's background</a:t>
            </a:r>
          </a:p>
        </p:txBody>
      </p:sp>
    </p:spTree>
  </p:cSld>
  <p:clrMapOvr>
    <a:masterClrMapping/>
  </p:clrMapOvr>
  <p:transition spd="fast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5808" y="2875417"/>
            <a:ext cx="9417209" cy="5751793"/>
          </a:xfrm>
          <a:custGeom>
            <a:avLst/>
            <a:gdLst/>
            <a:ahLst/>
            <a:cxnLst/>
            <a:rect r="r" b="b" t="t" l="l"/>
            <a:pathLst>
              <a:path h="5751793" w="9417209">
                <a:moveTo>
                  <a:pt x="0" y="0"/>
                </a:moveTo>
                <a:lnTo>
                  <a:pt x="9417210" y="0"/>
                </a:lnTo>
                <a:lnTo>
                  <a:pt x="9417210" y="5751793"/>
                </a:lnTo>
                <a:lnTo>
                  <a:pt x="0" y="5751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9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66518" y="2729427"/>
            <a:ext cx="6561261" cy="5897782"/>
            <a:chOff x="0" y="0"/>
            <a:chExt cx="1728069" cy="15533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8069" cy="1553325"/>
            </a:xfrm>
            <a:custGeom>
              <a:avLst/>
              <a:gdLst/>
              <a:ahLst/>
              <a:cxnLst/>
              <a:rect r="r" b="b" t="t" l="l"/>
              <a:pathLst>
                <a:path h="1553325" w="1728069">
                  <a:moveTo>
                    <a:pt x="24779" y="0"/>
                  </a:moveTo>
                  <a:lnTo>
                    <a:pt x="1703290" y="0"/>
                  </a:lnTo>
                  <a:cubicBezTo>
                    <a:pt x="1709862" y="0"/>
                    <a:pt x="1716164" y="2611"/>
                    <a:pt x="1720811" y="7258"/>
                  </a:cubicBezTo>
                  <a:cubicBezTo>
                    <a:pt x="1725458" y="11904"/>
                    <a:pt x="1728069" y="18207"/>
                    <a:pt x="1728069" y="24779"/>
                  </a:cubicBezTo>
                  <a:lnTo>
                    <a:pt x="1728069" y="1528547"/>
                  </a:lnTo>
                  <a:cubicBezTo>
                    <a:pt x="1728069" y="1535118"/>
                    <a:pt x="1725458" y="1541421"/>
                    <a:pt x="1720811" y="1546068"/>
                  </a:cubicBezTo>
                  <a:cubicBezTo>
                    <a:pt x="1716164" y="1550715"/>
                    <a:pt x="1709862" y="1553325"/>
                    <a:pt x="1703290" y="1553325"/>
                  </a:cubicBezTo>
                  <a:lnTo>
                    <a:pt x="24779" y="1553325"/>
                  </a:lnTo>
                  <a:cubicBezTo>
                    <a:pt x="18207" y="1553325"/>
                    <a:pt x="11904" y="1550715"/>
                    <a:pt x="7258" y="1546068"/>
                  </a:cubicBezTo>
                  <a:cubicBezTo>
                    <a:pt x="2611" y="1541421"/>
                    <a:pt x="0" y="1535118"/>
                    <a:pt x="0" y="1528547"/>
                  </a:cubicBezTo>
                  <a:lnTo>
                    <a:pt x="0" y="24779"/>
                  </a:lnTo>
                  <a:cubicBezTo>
                    <a:pt x="0" y="18207"/>
                    <a:pt x="2611" y="11904"/>
                    <a:pt x="7258" y="7258"/>
                  </a:cubicBezTo>
                  <a:cubicBezTo>
                    <a:pt x="11904" y="2611"/>
                    <a:pt x="18207" y="0"/>
                    <a:pt x="24779" y="0"/>
                  </a:cubicBezTo>
                  <a:close/>
                </a:path>
              </a:pathLst>
            </a:custGeom>
            <a:solidFill>
              <a:srgbClr val="FDA07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28069" cy="160095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49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Most orders were delivered on time, </a:t>
              </a:r>
              <a:r>
                <a:rPr lang="en-US" sz="2499" spc="-49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with Ahmedabad slightly leading.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49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1–3 day delays remain significant across all cities.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49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Early deliveries (Day -1) suggest potential misalignment with customer expectations.</a:t>
              </a:r>
            </a:p>
            <a:p>
              <a:pPr algn="just">
                <a:lnSpc>
                  <a:spcPts val="34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884124"/>
            <a:ext cx="970029" cy="97002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98729" y="1142126"/>
            <a:ext cx="8967789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4. Regional Delay Insights</a:t>
            </a:r>
          </a:p>
        </p:txBody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2518" y="5888416"/>
            <a:ext cx="4975482" cy="4975482"/>
          </a:xfrm>
          <a:custGeom>
            <a:avLst/>
            <a:gdLst/>
            <a:ahLst/>
            <a:cxnLst/>
            <a:rect r="r" b="b" t="t" l="l"/>
            <a:pathLst>
              <a:path h="4975482" w="4975482">
                <a:moveTo>
                  <a:pt x="0" y="0"/>
                </a:moveTo>
                <a:lnTo>
                  <a:pt x="4975482" y="0"/>
                </a:lnTo>
                <a:lnTo>
                  <a:pt x="4975482" y="4975482"/>
                </a:lnTo>
                <a:lnTo>
                  <a:pt x="0" y="497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0317" y="4451035"/>
            <a:ext cx="14625740" cy="14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11000" spc="-44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Product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6848" y="4068458"/>
            <a:ext cx="1822435" cy="189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2843" y="2132627"/>
            <a:ext cx="10503677" cy="208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8"/>
              </a:lnSpc>
            </a:pPr>
            <a:r>
              <a:rPr lang="en-US" sz="15728" spc="-629" b="true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37504" y="2297701"/>
            <a:ext cx="1450089" cy="14500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5400000">
            <a:off x="-1245923" y="8181818"/>
            <a:ext cx="3182725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2199" spc="-87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827829" y="2430025"/>
            <a:ext cx="4346539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sz="2200" spc="-88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3734" y="2690717"/>
            <a:ext cx="6561261" cy="6313810"/>
            <a:chOff x="0" y="0"/>
            <a:chExt cx="1728069" cy="16628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8069" cy="1662896"/>
            </a:xfrm>
            <a:custGeom>
              <a:avLst/>
              <a:gdLst/>
              <a:ahLst/>
              <a:cxnLst/>
              <a:rect r="r" b="b" t="t" l="l"/>
              <a:pathLst>
                <a:path h="1662896" w="1728069">
                  <a:moveTo>
                    <a:pt x="24779" y="0"/>
                  </a:moveTo>
                  <a:lnTo>
                    <a:pt x="1703290" y="0"/>
                  </a:lnTo>
                  <a:cubicBezTo>
                    <a:pt x="1709862" y="0"/>
                    <a:pt x="1716164" y="2611"/>
                    <a:pt x="1720811" y="7258"/>
                  </a:cubicBezTo>
                  <a:cubicBezTo>
                    <a:pt x="1725458" y="11904"/>
                    <a:pt x="1728069" y="18207"/>
                    <a:pt x="1728069" y="24779"/>
                  </a:cubicBezTo>
                  <a:lnTo>
                    <a:pt x="1728069" y="1638118"/>
                  </a:lnTo>
                  <a:cubicBezTo>
                    <a:pt x="1728069" y="1644689"/>
                    <a:pt x="1725458" y="1650992"/>
                    <a:pt x="1720811" y="1655639"/>
                  </a:cubicBezTo>
                  <a:cubicBezTo>
                    <a:pt x="1716164" y="1660286"/>
                    <a:pt x="1709862" y="1662896"/>
                    <a:pt x="1703290" y="1662896"/>
                  </a:cubicBezTo>
                  <a:lnTo>
                    <a:pt x="24779" y="1662896"/>
                  </a:lnTo>
                  <a:cubicBezTo>
                    <a:pt x="18207" y="1662896"/>
                    <a:pt x="11904" y="1660286"/>
                    <a:pt x="7258" y="1655639"/>
                  </a:cubicBezTo>
                  <a:cubicBezTo>
                    <a:pt x="2611" y="1650992"/>
                    <a:pt x="0" y="1644689"/>
                    <a:pt x="0" y="1638118"/>
                  </a:cubicBezTo>
                  <a:lnTo>
                    <a:pt x="0" y="24779"/>
                  </a:lnTo>
                  <a:cubicBezTo>
                    <a:pt x="0" y="18207"/>
                    <a:pt x="2611" y="11904"/>
                    <a:pt x="7258" y="7258"/>
                  </a:cubicBezTo>
                  <a:cubicBezTo>
                    <a:pt x="11904" y="2611"/>
                    <a:pt x="18207" y="0"/>
                    <a:pt x="24779" y="0"/>
                  </a:cubicBezTo>
                  <a:close/>
                </a:path>
              </a:pathLst>
            </a:custGeom>
            <a:solidFill>
              <a:srgbClr val="FDA07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28069" cy="171052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49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Dairy is the most ordered category but has a lower Line Fill Rate (LIFR) compared to Food.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49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Food has the highest LIFR and Volume Fill Rate (VOFR) among the three categories.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49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Beverages have the lowest LIFR and VOFR.</a:t>
              </a: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884124"/>
            <a:ext cx="970029" cy="97002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774098" y="2690717"/>
            <a:ext cx="8757865" cy="6313810"/>
          </a:xfrm>
          <a:custGeom>
            <a:avLst/>
            <a:gdLst/>
            <a:ahLst/>
            <a:cxnLst/>
            <a:rect r="r" b="b" t="t" l="l"/>
            <a:pathLst>
              <a:path h="6313810" w="8757865">
                <a:moveTo>
                  <a:pt x="0" y="0"/>
                </a:moveTo>
                <a:lnTo>
                  <a:pt x="8757865" y="0"/>
                </a:lnTo>
                <a:lnTo>
                  <a:pt x="8757865" y="6313810"/>
                </a:lnTo>
                <a:lnTo>
                  <a:pt x="0" y="631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98729" y="1142126"/>
            <a:ext cx="9558590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5. Product Insights: Performance by Category</a:t>
            </a:r>
          </a:p>
        </p:txBody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2518" y="5888416"/>
            <a:ext cx="4975482" cy="4975482"/>
          </a:xfrm>
          <a:custGeom>
            <a:avLst/>
            <a:gdLst/>
            <a:ahLst/>
            <a:cxnLst/>
            <a:rect r="r" b="b" t="t" l="l"/>
            <a:pathLst>
              <a:path h="4975482" w="4975482">
                <a:moveTo>
                  <a:pt x="0" y="0"/>
                </a:moveTo>
                <a:lnTo>
                  <a:pt x="4975482" y="0"/>
                </a:lnTo>
                <a:lnTo>
                  <a:pt x="4975482" y="4975482"/>
                </a:lnTo>
                <a:lnTo>
                  <a:pt x="0" y="497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0317" y="4451035"/>
            <a:ext cx="14625740" cy="14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11000" spc="-44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Product Fill Rates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6848" y="4068458"/>
            <a:ext cx="1822435" cy="189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2843" y="2132627"/>
            <a:ext cx="10503677" cy="208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8"/>
              </a:lnSpc>
            </a:pPr>
            <a:r>
              <a:rPr lang="en-US" sz="15728" spc="-629" b="true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37504" y="2297701"/>
            <a:ext cx="1450089" cy="14500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5400000">
            <a:off x="-1245923" y="8181818"/>
            <a:ext cx="3182725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2199" spc="-87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827829" y="2430025"/>
            <a:ext cx="4346539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sz="2200" spc="-88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38435"/>
            <a:ext cx="970029" cy="97002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77523" y="3287652"/>
            <a:ext cx="13844981" cy="5970648"/>
          </a:xfrm>
          <a:custGeom>
            <a:avLst/>
            <a:gdLst/>
            <a:ahLst/>
            <a:cxnLst/>
            <a:rect r="r" b="b" t="t" l="l"/>
            <a:pathLst>
              <a:path h="5970648" w="13844981">
                <a:moveTo>
                  <a:pt x="0" y="0"/>
                </a:moveTo>
                <a:lnTo>
                  <a:pt x="13844981" y="0"/>
                </a:lnTo>
                <a:lnTo>
                  <a:pt x="13844981" y="5970648"/>
                </a:lnTo>
                <a:lnTo>
                  <a:pt x="0" y="5970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655398" y="762235"/>
            <a:ext cx="7603902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Butter 250 has the lowest LIFR, followed by Butter 500, Biscuits 250, and Tea 250.</a:t>
            </a:r>
          </a:p>
          <a:p>
            <a:pPr algn="l" marL="539748" indent="-269874" lvl="1">
              <a:lnSpc>
                <a:spcPts val="37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While VOFR is high, the low LIFR indicates that full lines are not being consistently fulfilled.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2826" y="1135172"/>
            <a:ext cx="695390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6. Product Fill Rates: All Products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233284" y="4834821"/>
            <a:ext cx="14333459" cy="346284"/>
            <a:chOff x="0" y="0"/>
            <a:chExt cx="5253875" cy="1269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53875" cy="126929"/>
            </a:xfrm>
            <a:custGeom>
              <a:avLst/>
              <a:gdLst/>
              <a:ahLst/>
              <a:cxnLst/>
              <a:rect r="r" b="b" t="t" l="l"/>
              <a:pathLst>
                <a:path h="126929" w="5253875">
                  <a:moveTo>
                    <a:pt x="0" y="0"/>
                  </a:moveTo>
                  <a:lnTo>
                    <a:pt x="5253875" y="0"/>
                  </a:lnTo>
                  <a:lnTo>
                    <a:pt x="5253875" y="126929"/>
                  </a:lnTo>
                  <a:lnTo>
                    <a:pt x="0" y="1269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253875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3019" y="3563221"/>
            <a:ext cx="16166652" cy="4910621"/>
          </a:xfrm>
          <a:custGeom>
            <a:avLst/>
            <a:gdLst/>
            <a:ahLst/>
            <a:cxnLst/>
            <a:rect r="r" b="b" t="t" l="l"/>
            <a:pathLst>
              <a:path h="4910621" w="16166652">
                <a:moveTo>
                  <a:pt x="0" y="0"/>
                </a:moveTo>
                <a:lnTo>
                  <a:pt x="16166652" y="0"/>
                </a:lnTo>
                <a:lnTo>
                  <a:pt x="16166652" y="4910621"/>
                </a:lnTo>
                <a:lnTo>
                  <a:pt x="0" y="4910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5195" y="952500"/>
            <a:ext cx="7024476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749"/>
              </a:lnSpc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Milk is the most ordered product, with Curd and Butter also having high order volumes.</a:t>
            </a:r>
          </a:p>
          <a:p>
            <a:pPr algn="l" marL="539749" indent="-269875" lvl="1">
              <a:lnSpc>
                <a:spcPts val="37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-4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Most Dairy products have low LIFR, averaging around 65%.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838435"/>
            <a:ext cx="970029" cy="97002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82826" y="1135172"/>
            <a:ext cx="6953909" cy="138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6. Product Fill Rates: </a:t>
            </a:r>
          </a:p>
          <a:p>
            <a:pPr algn="l">
              <a:lnSpc>
                <a:spcPts val="3559"/>
              </a:lnSpc>
            </a:pPr>
            <a:r>
              <a:rPr lang="en-US" sz="3999" spc="-1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Closer Look in Dairy Products</a:t>
            </a:r>
          </a:p>
          <a:p>
            <a:pPr algn="l">
              <a:lnSpc>
                <a:spcPts val="3559"/>
              </a:lnSpc>
            </a:pPr>
          </a:p>
        </p:txBody>
      </p:sp>
      <p:sp>
        <p:nvSpPr>
          <p:cNvPr name="AutoShape 8" id="8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6402" y="-1308814"/>
            <a:ext cx="8952898" cy="8952898"/>
          </a:xfrm>
          <a:custGeom>
            <a:avLst/>
            <a:gdLst/>
            <a:ahLst/>
            <a:cxnLst/>
            <a:rect r="r" b="b" t="t" l="l"/>
            <a:pathLst>
              <a:path h="8952898" w="8952898">
                <a:moveTo>
                  <a:pt x="0" y="0"/>
                </a:moveTo>
                <a:lnTo>
                  <a:pt x="8952898" y="0"/>
                </a:lnTo>
                <a:lnTo>
                  <a:pt x="8952898" y="8952899"/>
                </a:lnTo>
                <a:lnTo>
                  <a:pt x="0" y="8952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720880"/>
            <a:ext cx="1450089" cy="145008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295196" y="5635624"/>
            <a:ext cx="9349575" cy="362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spc="-56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Suggestions for Actions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245923" y="8181818"/>
            <a:ext cx="3182725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2199" spc="-87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827829" y="2430025"/>
            <a:ext cx="4346539" cy="29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sz="2200" spc="-88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89271" y="950547"/>
            <a:ext cx="970029" cy="97002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73290" y="1147146"/>
            <a:ext cx="15322677" cy="189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20"/>
              </a:lnSpc>
            </a:pPr>
            <a:r>
              <a:rPr lang="en-US" sz="9000" spc="-3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Sugg</a:t>
            </a:r>
            <a:r>
              <a:rPr lang="en-US" sz="9000" spc="-3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estions for Actions</a:t>
            </a:r>
          </a:p>
          <a:p>
            <a:pPr algn="r">
              <a:lnSpc>
                <a:spcPts val="7020"/>
              </a:lnSpc>
            </a:pPr>
          </a:p>
        </p:txBody>
      </p:sp>
      <p:sp>
        <p:nvSpPr>
          <p:cNvPr name="AutoShape 6" id="6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30415" y="3885864"/>
            <a:ext cx="13997986" cy="10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Improve inventory management by using</a:t>
            </a: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real-time stock tracking systems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and </a:t>
            </a: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organizing the warehou</a:t>
            </a:r>
            <a:r>
              <a:rPr lang="en-US" b="true" sz="2902" u="non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se efficiently</a:t>
            </a: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→</a:t>
            </a: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Quicke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access to high-demand items.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90738" y="4243714"/>
            <a:ext cx="329908" cy="32990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2163" y="5579680"/>
            <a:ext cx="329908" cy="32990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642950" y="5221829"/>
            <a:ext cx="13997986" cy="15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Use </a:t>
            </a: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demand forecasting tools 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to adjust production schedules and warehouse organization.</a:t>
            </a:r>
          </a:p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→</a:t>
            </a:r>
            <a:r>
              <a:rPr lang="en-US" b="true" sz="2902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Ensuring sufficient stock and on-time delivery to customers.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62163" y="7175123"/>
            <a:ext cx="329908" cy="32990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642950" y="7072144"/>
            <a:ext cx="13687166" cy="48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Focus on </a:t>
            </a:r>
            <a:r>
              <a:rPr lang="en-US" b="true" sz="2902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dairy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p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roduct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demand to adjust production volumes.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01840" y="2549899"/>
            <a:ext cx="13997986" cy="10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</a:t>
            </a: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nvestigate the inventory system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→ Identify root causes like inaccu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rate stock 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vel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po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or warehou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 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organ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zat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n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or outdated software.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762163" y="2907749"/>
            <a:ext cx="329908" cy="32990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730844" y="7996738"/>
            <a:ext cx="329908" cy="32990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611630" y="7893760"/>
            <a:ext cx="13687166" cy="15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Prioritize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fulfilling the demands of </a:t>
            </a: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Lotus Mart and Acclaimed Stores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while </a:t>
            </a: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nu</a:t>
            </a:r>
            <a:r>
              <a:rPr lang="en-US" b="true" sz="2902" u="non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rturing</a:t>
            </a:r>
            <a:r>
              <a:rPr lang="en-US" sz="2902" u="none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the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sz="2902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potential of Propel Mart, Rel Fresh, and Vijay Stores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</a:t>
            </a:r>
            <a:r>
              <a:rPr lang="en-US" sz="2902" i="true">
                <a:solidFill>
                  <a:srgbClr val="000000"/>
                </a:solidFill>
                <a:latin typeface="TT Commons Pro Italics"/>
                <a:ea typeface="TT Commons Pro Italics"/>
                <a:cs typeface="TT Commons Pro Italics"/>
                <a:sym typeface="TT Commons Pro Italics"/>
              </a:rPr>
              <a:t>without neglecting other customers' needs.</a:t>
            </a:r>
          </a:p>
        </p:txBody>
      </p:sp>
    </p:spTree>
  </p:cSld>
  <p:clrMapOvr>
    <a:masterClrMapping/>
  </p:clrMapOvr>
  <p:transition spd="fast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1047985" y="2955273"/>
            <a:ext cx="15029582" cy="7508123"/>
          </a:xfrm>
          <a:custGeom>
            <a:avLst/>
            <a:gdLst/>
            <a:ahLst/>
            <a:cxnLst/>
            <a:rect r="r" b="b" t="t" l="l"/>
            <a:pathLst>
              <a:path h="7508123" w="15029582">
                <a:moveTo>
                  <a:pt x="0" y="0"/>
                </a:moveTo>
                <a:lnTo>
                  <a:pt x="15029582" y="0"/>
                </a:lnTo>
                <a:lnTo>
                  <a:pt x="15029582" y="7508123"/>
                </a:lnTo>
                <a:lnTo>
                  <a:pt x="0" y="750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633820"/>
            <a:ext cx="970029" cy="970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79704" y="1579719"/>
            <a:ext cx="11269204" cy="385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87"/>
              </a:lnSpc>
            </a:pPr>
            <a:r>
              <a:rPr lang="en-US" sz="16502" spc="-66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Thank you for listening!</a:t>
            </a:r>
          </a:p>
        </p:txBody>
      </p: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1290" y="599940"/>
            <a:ext cx="5726838" cy="3207029"/>
          </a:xfrm>
          <a:custGeom>
            <a:avLst/>
            <a:gdLst/>
            <a:ahLst/>
            <a:cxnLst/>
            <a:rect r="r" b="b" t="t" l="l"/>
            <a:pathLst>
              <a:path h="3207029" w="5726838">
                <a:moveTo>
                  <a:pt x="0" y="0"/>
                </a:moveTo>
                <a:lnTo>
                  <a:pt x="5726838" y="0"/>
                </a:lnTo>
                <a:lnTo>
                  <a:pt x="5726838" y="3207030"/>
                </a:lnTo>
                <a:lnTo>
                  <a:pt x="0" y="3207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005397" y="599940"/>
            <a:ext cx="5739650" cy="3207029"/>
          </a:xfrm>
          <a:custGeom>
            <a:avLst/>
            <a:gdLst/>
            <a:ahLst/>
            <a:cxnLst/>
            <a:rect r="r" b="b" t="t" l="l"/>
            <a:pathLst>
              <a:path h="3207029" w="5739650">
                <a:moveTo>
                  <a:pt x="0" y="0"/>
                </a:moveTo>
                <a:lnTo>
                  <a:pt x="5739650" y="0"/>
                </a:lnTo>
                <a:lnTo>
                  <a:pt x="5739650" y="3207030"/>
                </a:lnTo>
                <a:lnTo>
                  <a:pt x="0" y="32070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923875" y="3034482"/>
            <a:ext cx="6151189" cy="3444666"/>
          </a:xfrm>
          <a:custGeom>
            <a:avLst/>
            <a:gdLst/>
            <a:ahLst/>
            <a:cxnLst/>
            <a:rect r="r" b="b" t="t" l="l"/>
            <a:pathLst>
              <a:path h="3444666" w="6151189">
                <a:moveTo>
                  <a:pt x="0" y="0"/>
                </a:moveTo>
                <a:lnTo>
                  <a:pt x="6151189" y="0"/>
                </a:lnTo>
                <a:lnTo>
                  <a:pt x="6151189" y="3444666"/>
                </a:lnTo>
                <a:lnTo>
                  <a:pt x="0" y="3444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647909" y="3188468"/>
            <a:ext cx="5876215" cy="3290680"/>
          </a:xfrm>
          <a:custGeom>
            <a:avLst/>
            <a:gdLst/>
            <a:ahLst/>
            <a:cxnLst/>
            <a:rect r="r" b="b" t="t" l="l"/>
            <a:pathLst>
              <a:path h="3290680" w="5876215">
                <a:moveTo>
                  <a:pt x="0" y="0"/>
                </a:moveTo>
                <a:lnTo>
                  <a:pt x="5876215" y="0"/>
                </a:lnTo>
                <a:lnTo>
                  <a:pt x="5876215" y="3290680"/>
                </a:lnTo>
                <a:lnTo>
                  <a:pt x="0" y="32906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096757" y="6030507"/>
            <a:ext cx="6515016" cy="3656553"/>
          </a:xfrm>
          <a:custGeom>
            <a:avLst/>
            <a:gdLst/>
            <a:ahLst/>
            <a:cxnLst/>
            <a:rect r="r" b="b" t="t" l="l"/>
            <a:pathLst>
              <a:path h="3656553" w="6515016">
                <a:moveTo>
                  <a:pt x="0" y="0"/>
                </a:moveTo>
                <a:lnTo>
                  <a:pt x="6515016" y="0"/>
                </a:lnTo>
                <a:lnTo>
                  <a:pt x="6515016" y="3656553"/>
                </a:lnTo>
                <a:lnTo>
                  <a:pt x="0" y="3656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692544" y="6030507"/>
            <a:ext cx="6544166" cy="3656553"/>
          </a:xfrm>
          <a:custGeom>
            <a:avLst/>
            <a:gdLst/>
            <a:ahLst/>
            <a:cxnLst/>
            <a:rect r="r" b="b" t="t" l="l"/>
            <a:pathLst>
              <a:path h="3656553" w="6544166">
                <a:moveTo>
                  <a:pt x="0" y="0"/>
                </a:moveTo>
                <a:lnTo>
                  <a:pt x="6544166" y="0"/>
                </a:lnTo>
                <a:lnTo>
                  <a:pt x="6544166" y="3656553"/>
                </a:lnTo>
                <a:lnTo>
                  <a:pt x="0" y="36565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9715" y="1001508"/>
            <a:ext cx="1450089" cy="145008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426240" y="6301850"/>
            <a:ext cx="158677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426240" y="5324972"/>
            <a:ext cx="158677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426240" y="7312133"/>
            <a:ext cx="158677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426240" y="8330178"/>
            <a:ext cx="1586778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2102963" y="5622400"/>
            <a:ext cx="273945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  <a:hlinkClick r:id="rId2" action="ppaction://hlinksldjump"/>
              </a:rPr>
              <a:t>Key Insights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67014" y="5610722"/>
            <a:ext cx="460587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Service Level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7014" y="6623547"/>
            <a:ext cx="460587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Customer Insights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66444" y="7616933"/>
            <a:ext cx="424749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Regional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95748" y="5617839"/>
            <a:ext cx="706974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Regional Delay Insights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24323" y="6613766"/>
            <a:ext cx="704117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Product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72165" y="7616933"/>
            <a:ext cx="704117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Product Fill Rates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12304" y="1202678"/>
            <a:ext cx="851289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-3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Table of Contents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02963" y="4521697"/>
            <a:ext cx="248357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Metrics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26240" y="4612750"/>
            <a:ext cx="306845" cy="3068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015061" y="5631925"/>
            <a:ext cx="60485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E6582C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15061" y="6594583"/>
            <a:ext cx="60485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E6582C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15061" y="7616933"/>
            <a:ext cx="60485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E6582C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44364" y="5608825"/>
            <a:ext cx="60485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E6582C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76832" y="6623547"/>
            <a:ext cx="60485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E6582C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76832" y="7616933"/>
            <a:ext cx="60485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b="true" sz="2500">
                <a:solidFill>
                  <a:srgbClr val="E6582C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6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426240" y="5713452"/>
            <a:ext cx="306845" cy="30684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102963" y="8625453"/>
            <a:ext cx="5478913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  <a:hlinkClick r:id="rId3" action="ppaction://hlinksldjump"/>
              </a:rPr>
              <a:t>Suggestions for Actions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426240" y="8716505"/>
            <a:ext cx="306845" cy="306845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35" id="35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36" id="36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9715" y="1001508"/>
            <a:ext cx="1450089" cy="145008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53828" y="3494902"/>
            <a:ext cx="13997986" cy="48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Assessing </a:t>
            </a:r>
            <a:r>
              <a:rPr lang="en-US" sz="2902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service levels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to evaluate the performance of our delivery service.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12304" y="1202678"/>
            <a:ext cx="851289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-35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53828" y="4391592"/>
            <a:ext cx="13687166" cy="48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Understanding key and potential </a:t>
            </a:r>
            <a:r>
              <a:rPr lang="en-US" sz="2902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Customers.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26240" y="3582392"/>
            <a:ext cx="329908" cy="3299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26240" y="4439217"/>
            <a:ext cx="329908" cy="32990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53828" y="5213331"/>
            <a:ext cx="13687166" cy="48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Gaining insights into the customer experience for each individual </a:t>
            </a:r>
            <a:r>
              <a:rPr lang="en-US" sz="2902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Customer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26240" y="5297407"/>
            <a:ext cx="329908" cy="32990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9" id="19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2153828" y="6071522"/>
            <a:ext cx="13997986" cy="48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Analyzing key performance metrics, including delivery delays by </a:t>
            </a:r>
            <a:r>
              <a:rPr lang="en-US" sz="2902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City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426240" y="6155598"/>
            <a:ext cx="329908" cy="32990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153828" y="6929713"/>
            <a:ext cx="13687166" cy="48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4"/>
              </a:lnSpc>
            </a:pP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Understanding </a:t>
            </a:r>
            <a:r>
              <a:rPr lang="en-US" sz="2902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Product</a:t>
            </a:r>
            <a:r>
              <a:rPr lang="en-US" sz="2902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category performance and related key metrics.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26240" y="7013789"/>
            <a:ext cx="329908" cy="32990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599648"/>
          <a:ext cx="16230600" cy="7330973"/>
        </p:xfrm>
        <a:graphic>
          <a:graphicData uri="http://schemas.openxmlformats.org/drawingml/2006/table">
            <a:tbl>
              <a:tblPr/>
              <a:tblGrid>
                <a:gridCol w="5410200"/>
                <a:gridCol w="5410200"/>
                <a:gridCol w="5410200"/>
              </a:tblGrid>
              <a:tr h="8617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6582C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6582C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Definition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6582C"/>
                          </a:solidFill>
                          <a:latin typeface="TT Commons Pro Bold"/>
                          <a:ea typeface="TT Commons Pro Bold"/>
                          <a:cs typeface="TT Commons Pro Bold"/>
                          <a:sym typeface="TT Commons Pro Bold"/>
                        </a:rPr>
                        <a:t>Business Implication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98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On Time (OT) Delivery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% of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orders delivered on or before the agreed delivery date.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Low OT may indicate planning or transportation issues. High OT reflects good delivery timing.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In Full (IF) Delivery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% of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orders delivered with full quantities as requested.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Low IF suggests inventory or fulfillment problems. High IF indicates good stock management.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8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On Time In Full (OTIF) Delivery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% of 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orders delivered both on time and in full.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A key service level metric. Low OTIF means poor customer satisfaction.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8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Line Fill Rate (LIFR)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% of order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 lines delivered in full (at line item level).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Reveals how well individual product are being fulfilled.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8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Volume Fill Rate (VOFR)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% of total quantity ordered that was deliver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Reflects how much of the demand (by volume) was actually fulfilled.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Order Cycle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Time from order placement to actual delivery date.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Long cycle times signal potential process delays.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641883"/>
            <a:ext cx="9349575" cy="1727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00"/>
              </a:lnSpc>
            </a:pPr>
            <a:r>
              <a:rPr lang="en-US" sz="12900" spc="-516" b="true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Metrics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6402" y="-1308814"/>
            <a:ext cx="8952898" cy="8952898"/>
          </a:xfrm>
          <a:custGeom>
            <a:avLst/>
            <a:gdLst/>
            <a:ahLst/>
            <a:cxnLst/>
            <a:rect r="r" b="b" t="t" l="l"/>
            <a:pathLst>
              <a:path h="8952898" w="8952898">
                <a:moveTo>
                  <a:pt x="0" y="0"/>
                </a:moveTo>
                <a:lnTo>
                  <a:pt x="8952898" y="0"/>
                </a:lnTo>
                <a:lnTo>
                  <a:pt x="8952898" y="8952899"/>
                </a:lnTo>
                <a:lnTo>
                  <a:pt x="0" y="8952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720880"/>
            <a:ext cx="1450089" cy="145008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295196" y="5635624"/>
            <a:ext cx="9349575" cy="362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4000" spc="-560" b="true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</a:t>
            </a:r>
          </a:p>
          <a:p>
            <a:pPr algn="l">
              <a:lnSpc>
                <a:spcPts val="14000"/>
              </a:lnSpc>
            </a:pPr>
            <a:r>
              <a:rPr lang="en-US" sz="14000" spc="-560" b="true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Insights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2518" y="5888416"/>
            <a:ext cx="4975482" cy="4975482"/>
          </a:xfrm>
          <a:custGeom>
            <a:avLst/>
            <a:gdLst/>
            <a:ahLst/>
            <a:cxnLst/>
            <a:rect r="r" b="b" t="t" l="l"/>
            <a:pathLst>
              <a:path h="4975482" w="4975482">
                <a:moveTo>
                  <a:pt x="0" y="0"/>
                </a:moveTo>
                <a:lnTo>
                  <a:pt x="4975482" y="0"/>
                </a:lnTo>
                <a:lnTo>
                  <a:pt x="4975482" y="4975482"/>
                </a:lnTo>
                <a:lnTo>
                  <a:pt x="0" y="497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0317" y="4451035"/>
            <a:ext cx="14625740" cy="14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11000" spc="-44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Service Level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6848" y="4068458"/>
            <a:ext cx="1822435" cy="1892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82843" y="2132627"/>
            <a:ext cx="10503677" cy="208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8"/>
              </a:lnSpc>
            </a:pPr>
            <a:r>
              <a:rPr lang="en-US" sz="15728" spc="-629" b="true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37504" y="2297701"/>
            <a:ext cx="1450089" cy="145008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5872" y="8977793"/>
            <a:ext cx="1450089" cy="145008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9293" y="5775295"/>
            <a:ext cx="7410458" cy="3927543"/>
          </a:xfrm>
          <a:custGeom>
            <a:avLst/>
            <a:gdLst/>
            <a:ahLst/>
            <a:cxnLst/>
            <a:rect r="r" b="b" t="t" l="l"/>
            <a:pathLst>
              <a:path h="3927543" w="7410458">
                <a:moveTo>
                  <a:pt x="0" y="0"/>
                </a:moveTo>
                <a:lnTo>
                  <a:pt x="7410458" y="0"/>
                </a:lnTo>
                <a:lnTo>
                  <a:pt x="7410458" y="3927542"/>
                </a:lnTo>
                <a:lnTo>
                  <a:pt x="0" y="3927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0243" y="1556101"/>
            <a:ext cx="7410458" cy="3936806"/>
          </a:xfrm>
          <a:custGeom>
            <a:avLst/>
            <a:gdLst/>
            <a:ahLst/>
            <a:cxnLst/>
            <a:rect r="r" b="b" t="t" l="l"/>
            <a:pathLst>
              <a:path h="3936806" w="7410458">
                <a:moveTo>
                  <a:pt x="0" y="0"/>
                </a:moveTo>
                <a:lnTo>
                  <a:pt x="7410458" y="0"/>
                </a:lnTo>
                <a:lnTo>
                  <a:pt x="7410458" y="3936805"/>
                </a:lnTo>
                <a:lnTo>
                  <a:pt x="0" y="3936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2676" y="5724868"/>
            <a:ext cx="7523346" cy="3977969"/>
          </a:xfrm>
          <a:custGeom>
            <a:avLst/>
            <a:gdLst/>
            <a:ahLst/>
            <a:cxnLst/>
            <a:rect r="r" b="b" t="t" l="l"/>
            <a:pathLst>
              <a:path h="3977969" w="7523346">
                <a:moveTo>
                  <a:pt x="0" y="0"/>
                </a:moveTo>
                <a:lnTo>
                  <a:pt x="7523346" y="0"/>
                </a:lnTo>
                <a:lnTo>
                  <a:pt x="7523346" y="3977969"/>
                </a:lnTo>
                <a:lnTo>
                  <a:pt x="0" y="39779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792127" y="2832732"/>
            <a:ext cx="7290011" cy="2371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4773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OT, IF, and OTIF percentages</a:t>
            </a:r>
            <a:r>
              <a:rPr lang="en-US" sz="30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consistently </a:t>
            </a:r>
            <a:r>
              <a:rPr lang="en-US" b="true" sz="30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fall short of their targets.</a:t>
            </a:r>
          </a:p>
          <a:p>
            <a:pPr algn="l" marL="669286" indent="-334643" lvl="1">
              <a:lnSpc>
                <a:spcPts val="4773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Each metric is approximately </a:t>
            </a:r>
            <a:r>
              <a:rPr lang="en-US" b="true" sz="30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30% below its respective goal.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714911"/>
            <a:ext cx="10503677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1" indent="-431805" lvl="1">
              <a:lnSpc>
                <a:spcPts val="4000"/>
              </a:lnSpc>
              <a:buAutoNum type="arabicPeriod" startAt="1"/>
            </a:pPr>
            <a:r>
              <a:rPr lang="en-US" sz="4000" spc="-16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Service Level Analysis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59233" y="4423678"/>
            <a:ext cx="8114877" cy="4292565"/>
          </a:xfrm>
          <a:custGeom>
            <a:avLst/>
            <a:gdLst/>
            <a:ahLst/>
            <a:cxnLst/>
            <a:rect r="r" b="b" t="t" l="l"/>
            <a:pathLst>
              <a:path h="4292565" w="8114877">
                <a:moveTo>
                  <a:pt x="0" y="0"/>
                </a:moveTo>
                <a:lnTo>
                  <a:pt x="8114877" y="0"/>
                </a:lnTo>
                <a:lnTo>
                  <a:pt x="8114877" y="4292565"/>
                </a:lnTo>
                <a:lnTo>
                  <a:pt x="0" y="4292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97339" y="7911283"/>
            <a:ext cx="2847327" cy="284732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423678"/>
            <a:ext cx="8080123" cy="4292565"/>
          </a:xfrm>
          <a:custGeom>
            <a:avLst/>
            <a:gdLst/>
            <a:ahLst/>
            <a:cxnLst/>
            <a:rect r="r" b="b" t="t" l="l"/>
            <a:pathLst>
              <a:path h="4292565" w="8080123">
                <a:moveTo>
                  <a:pt x="0" y="0"/>
                </a:moveTo>
                <a:lnTo>
                  <a:pt x="8080123" y="0"/>
                </a:lnTo>
                <a:lnTo>
                  <a:pt x="8080123" y="4292565"/>
                </a:lnTo>
                <a:lnTo>
                  <a:pt x="0" y="42925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09638" y="1930918"/>
            <a:ext cx="16263938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VOFR is strong (~96.5%) with minor fluctuations — </a:t>
            </a:r>
            <a:r>
              <a:rPr lang="en-US" b="true" sz="29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volume fulfillment is stable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LIFR is low (~66%) but shows slight 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imp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ro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veme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n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 —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  <a:r>
              <a:rPr lang="en-US" b="true" sz="299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line-level fill rate needs attention</a:t>
            </a: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The gap between high VOFR and low LIFR indicates frequent partial fulfillment across order lines.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250686" y="8193882"/>
            <a:ext cx="3182725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Supply Chain Analysis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1832592" y="2442090"/>
            <a:ext cx="4346539" cy="26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2000" spc="-8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PL300-127 - Nguyen Vu Ngoc Chau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321658" y="5724868"/>
            <a:ext cx="9464" cy="383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714911"/>
            <a:ext cx="10503677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1" indent="-431805" lvl="1">
              <a:lnSpc>
                <a:spcPts val="4000"/>
              </a:lnSpc>
              <a:buAutoNum type="arabicPeriod" startAt="1"/>
            </a:pPr>
            <a:r>
              <a:rPr lang="en-US" sz="4000" spc="-16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Service Level Analysis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494294" y="-1496906"/>
            <a:ext cx="5017985" cy="3284968"/>
            <a:chOff x="0" y="0"/>
            <a:chExt cx="12416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41600" cy="812800"/>
            </a:xfrm>
            <a:custGeom>
              <a:avLst/>
              <a:gdLst/>
              <a:ahLst/>
              <a:cxnLst/>
              <a:rect r="r" b="b" t="t" l="l"/>
              <a:pathLst>
                <a:path h="812800" w="1241600">
                  <a:moveTo>
                    <a:pt x="620800" y="0"/>
                  </a:moveTo>
                  <a:cubicBezTo>
                    <a:pt x="277942" y="0"/>
                    <a:pt x="0" y="181951"/>
                    <a:pt x="0" y="406400"/>
                  </a:cubicBezTo>
                  <a:cubicBezTo>
                    <a:pt x="0" y="630849"/>
                    <a:pt x="277942" y="812800"/>
                    <a:pt x="620800" y="812800"/>
                  </a:cubicBezTo>
                  <a:cubicBezTo>
                    <a:pt x="963659" y="812800"/>
                    <a:pt x="1241600" y="630849"/>
                    <a:pt x="1241600" y="406400"/>
                  </a:cubicBezTo>
                  <a:cubicBezTo>
                    <a:pt x="1241600" y="181951"/>
                    <a:pt x="963659" y="0"/>
                    <a:pt x="620800" y="0"/>
                  </a:cubicBezTo>
                  <a:close/>
                </a:path>
              </a:pathLst>
            </a:custGeom>
            <a:solidFill>
              <a:srgbClr val="E6582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16400" y="28575"/>
              <a:ext cx="1008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587389" y="421224"/>
            <a:ext cx="10503677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9"/>
              </a:lnSpc>
            </a:pPr>
            <a:r>
              <a:rPr lang="en-US" b="true" sz="3999" spc="-159">
                <a:solidFill>
                  <a:srgbClr val="FFFFFF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Key insights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DAGjwVUdhPA</dc:identifier>
  <dcterms:modified xsi:type="dcterms:W3CDTF">2011-08-01T06:04:30Z</dcterms:modified>
  <cp:revision>1</cp:revision>
  <dc:title>Annual Report Presentation in Orange Black White Geometric Editorial Style</dc:title>
</cp:coreProperties>
</file>