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7" r:id="rId4"/>
    <p:sldId id="266" r:id="rId5"/>
    <p:sldId id="265" r:id="rId6"/>
    <p:sldId id="264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-23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Noor Habib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wanted to have fun!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Music was a fun topic to analyze with a lot of tools and sources available.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Wanted to see more stats about songs and what goes behind the features of a song that contribute to the song’s statistics and predict how audiences will respond to a song </a:t>
            </a:r>
            <a:r>
              <a:rPr lang="en-US"/>
              <a:t>without having heard it.</a:t>
            </a:r>
            <a:endParaRPr dirty="0"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Mav Sanchez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Noor Habib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Lowercased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Filtered out </a:t>
            </a:r>
            <a:r>
              <a:rPr lang="en-US" dirty="0" err="1"/>
              <a:t>stopwords</a:t>
            </a:r>
            <a:r>
              <a:rPr lang="en-US" dirty="0"/>
              <a:t> – not enough for the </a:t>
            </a:r>
            <a:r>
              <a:rPr lang="en-US" dirty="0" err="1"/>
              <a:t>bargraph</a:t>
            </a:r>
            <a:r>
              <a:rPr lang="en-US" dirty="0"/>
              <a:t> but not applied for the </a:t>
            </a:r>
            <a:r>
              <a:rPr lang="en-US" dirty="0" err="1"/>
              <a:t>wordcloud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Filtered out explicit content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Stemming words – ensured the root word is what was displayed. Conjugation didn’t play a factor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Found </a:t>
            </a:r>
            <a:r>
              <a:rPr lang="en-US" dirty="0" err="1"/>
              <a:t>textblob</a:t>
            </a:r>
            <a:r>
              <a:rPr lang="en-US" dirty="0"/>
              <a:t> was naturally collocating words – turned off this feature</a:t>
            </a:r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0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Lei </a:t>
            </a:r>
            <a:r>
              <a:rPr lang="en-US" dirty="0" err="1"/>
              <a:t>Sabarre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63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 Struthers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11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Mav Sanchez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37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igdatamaveri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 descr="Fan raising hands in concert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 dirty="0">
                <a:solidFill>
                  <a:schemeClr val="lt1"/>
                </a:solidFill>
              </a:rPr>
              <a:t>SONG ANALYSIS</a:t>
            </a:r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rgbClr val="7CEBFF"/>
                </a:solidFill>
              </a:rPr>
              <a:t>NOOR HABIB | LEI SABARRE | MAVERICK SANCHEZ | SAM STRUTHERS</a:t>
            </a:r>
            <a:endParaRPr dirty="0"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4;p18" descr="Close-up of microphone head">
            <a:extLst>
              <a:ext uri="{FF2B5EF4-FFF2-40B4-BE49-F238E27FC236}">
                <a16:creationId xmlns:a16="http://schemas.microsoft.com/office/drawing/2014/main" id="{ECBCE35A-9D60-4828-97D6-722AD8020D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1" y="-16935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Heroku App &amp; Data Sources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891689" y="1715956"/>
            <a:ext cx="3719119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1400" dirty="0">
                <a:solidFill>
                  <a:schemeClr val="bg1"/>
                </a:solidFill>
              </a:rPr>
              <a:t>Song Search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Auto-complete suggestions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306000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Song &amp; Album Info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Discography – </a:t>
            </a:r>
            <a:r>
              <a:rPr lang="en-US" sz="1200" dirty="0" err="1">
                <a:solidFill>
                  <a:schemeClr val="bg1"/>
                </a:solidFill>
              </a:rPr>
              <a:t>LyricsGenius</a:t>
            </a:r>
            <a:endParaRPr lang="en-US" sz="12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Album Cover – </a:t>
            </a:r>
            <a:r>
              <a:rPr lang="en-US" sz="1200" dirty="0" err="1">
                <a:solidFill>
                  <a:schemeClr val="bg1"/>
                </a:solidFill>
              </a:rPr>
              <a:t>LyricsGenius</a:t>
            </a:r>
            <a:endParaRPr lang="en-US" sz="12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Lyrics – </a:t>
            </a:r>
            <a:r>
              <a:rPr lang="en-US" sz="1200" dirty="0" err="1">
                <a:solidFill>
                  <a:schemeClr val="bg1"/>
                </a:solidFill>
              </a:rPr>
              <a:t>LyricsGenius</a:t>
            </a:r>
            <a:endParaRPr lang="en-US" sz="12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Training Data – Spotify, </a:t>
            </a:r>
            <a:r>
              <a:rPr lang="en-US" sz="1200" dirty="0" err="1">
                <a:solidFill>
                  <a:schemeClr val="bg1"/>
                </a:solidFill>
              </a:rPr>
              <a:t>LastFM</a:t>
            </a:r>
            <a:r>
              <a:rPr lang="en-US" sz="1200" dirty="0">
                <a:solidFill>
                  <a:schemeClr val="bg1"/>
                </a:solidFill>
              </a:rPr>
              <a:t>, Million Songs 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</a:rPr>
              <a:t>Song Sample – Spotify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4;p18" descr="Close-up of microphone head">
            <a:extLst>
              <a:ext uri="{FF2B5EF4-FFF2-40B4-BE49-F238E27FC236}">
                <a16:creationId xmlns:a16="http://schemas.microsoft.com/office/drawing/2014/main" id="{ECBCE35A-9D60-4828-97D6-722AD8020D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1" y="-16935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LYRIC NLP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891689" y="1715956"/>
            <a:ext cx="3719119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1600" dirty="0">
                <a:solidFill>
                  <a:schemeClr val="bg1"/>
                </a:solidFill>
              </a:rPr>
              <a:t>Lyric Handling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Lowercase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</a:rPr>
              <a:t>Stopwords</a:t>
            </a:r>
            <a:endParaRPr lang="en-US" sz="14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Explicit Content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Stemming – Snowball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Collocation of words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indent="-306000"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</a:rPr>
              <a:t>TextBlob</a:t>
            </a:r>
            <a:endParaRPr lang="en-US" sz="16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</a:rPr>
              <a:t>WordCloud</a:t>
            </a:r>
            <a:endParaRPr lang="en-US" sz="1400" dirty="0">
              <a:solidFill>
                <a:schemeClr val="bg1"/>
              </a:solidFill>
            </a:endParaRPr>
          </a:p>
          <a:p>
            <a:pPr marL="763200" lvl="1" indent="-306000">
              <a:spcBef>
                <a:spcPts val="0"/>
              </a:spcBef>
            </a:pPr>
            <a:r>
              <a:rPr lang="en-US" sz="1400" dirty="0" err="1">
                <a:solidFill>
                  <a:schemeClr val="bg1"/>
                </a:solidFill>
              </a:rPr>
              <a:t>Plotly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BarChart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1C40AF-C5CD-46EC-96D9-B580D7CCB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4" r="7734"/>
          <a:stretch/>
        </p:blipFill>
        <p:spPr>
          <a:xfrm>
            <a:off x="581192" y="1809703"/>
            <a:ext cx="5363641" cy="43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4;p18" descr="Close-up of microphone head">
            <a:extLst>
              <a:ext uri="{FF2B5EF4-FFF2-40B4-BE49-F238E27FC236}">
                <a16:creationId xmlns:a16="http://schemas.microsoft.com/office/drawing/2014/main" id="{ECBCE35A-9D60-4828-97D6-722AD8020D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1" y="0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800"/>
            </a:pPr>
            <a:r>
              <a:rPr lang="en-US" dirty="0"/>
              <a:t>LYRIC SENTIMENT ANALYSIS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891689" y="1715956"/>
            <a:ext cx="3719119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Use of natural language processing/computation analysis to determine understand tone or emotion behind text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Lexical-based approaches using pre-built libraries such as: </a:t>
            </a:r>
            <a:r>
              <a:rPr lang="en-US" sz="1600" dirty="0" err="1">
                <a:solidFill>
                  <a:schemeClr val="bg1"/>
                </a:solidFill>
              </a:rPr>
              <a:t>TextBlob</a:t>
            </a:r>
            <a:r>
              <a:rPr lang="en-US" sz="1600" dirty="0">
                <a:solidFill>
                  <a:schemeClr val="bg1"/>
                </a:solidFill>
              </a:rPr>
              <a:t>, VADER, AFINN, NLTK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VADER - </a:t>
            </a:r>
            <a:r>
              <a:rPr lang="en-US" sz="1600" b="1" dirty="0">
                <a:solidFill>
                  <a:schemeClr val="bg1"/>
                </a:solidFill>
              </a:rPr>
              <a:t>V</a:t>
            </a:r>
            <a:r>
              <a:rPr lang="en-US" sz="1600" dirty="0">
                <a:solidFill>
                  <a:schemeClr val="bg1"/>
                </a:solidFill>
              </a:rPr>
              <a:t>alence </a:t>
            </a:r>
            <a:r>
              <a:rPr lang="en-US" sz="1600" b="1" dirty="0">
                <a:solidFill>
                  <a:schemeClr val="bg1"/>
                </a:solidFill>
              </a:rPr>
              <a:t>A</a:t>
            </a:r>
            <a:r>
              <a:rPr lang="en-US" sz="1600" dirty="0">
                <a:solidFill>
                  <a:schemeClr val="bg1"/>
                </a:solidFill>
              </a:rPr>
              <a:t>ware </a:t>
            </a:r>
            <a:r>
              <a:rPr lang="en-US" sz="1600" b="1" dirty="0">
                <a:solidFill>
                  <a:schemeClr val="bg1"/>
                </a:solidFill>
              </a:rPr>
              <a:t>D</a:t>
            </a:r>
            <a:r>
              <a:rPr lang="en-US" sz="1600" dirty="0">
                <a:solidFill>
                  <a:schemeClr val="bg1"/>
                </a:solidFill>
              </a:rPr>
              <a:t>ictionary and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b="1" dirty="0" err="1">
                <a:solidFill>
                  <a:schemeClr val="bg1"/>
                </a:solidFill>
              </a:rPr>
              <a:t>E</a:t>
            </a:r>
            <a:r>
              <a:rPr lang="en-US" sz="1600" dirty="0" err="1">
                <a:solidFill>
                  <a:schemeClr val="bg1"/>
                </a:solidFill>
              </a:rPr>
              <a:t>ntiment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</a:t>
            </a:r>
            <a:r>
              <a:rPr lang="en-US" sz="1600" dirty="0">
                <a:solidFill>
                  <a:schemeClr val="bg1"/>
                </a:solidFill>
              </a:rPr>
              <a:t>easoner</a:t>
            </a:r>
          </a:p>
          <a:p>
            <a:pPr lvl="0">
              <a:spcBef>
                <a:spcPts val="0"/>
              </a:spcBef>
              <a:buChar char="-"/>
            </a:pPr>
            <a:r>
              <a:rPr lang="en-US" sz="1600" dirty="0">
                <a:solidFill>
                  <a:schemeClr val="bg1"/>
                </a:solidFill>
              </a:rPr>
              <a:t>Positive/Negative/Neutral</a:t>
            </a:r>
          </a:p>
          <a:p>
            <a:pPr lvl="0">
              <a:spcBef>
                <a:spcPts val="0"/>
              </a:spcBef>
              <a:buChar char="-"/>
            </a:pPr>
            <a:r>
              <a:rPr lang="en-US" sz="1600" dirty="0">
                <a:solidFill>
                  <a:schemeClr val="bg1"/>
                </a:solidFill>
              </a:rPr>
              <a:t>Compound score</a:t>
            </a:r>
          </a:p>
          <a:p>
            <a:pPr marL="123444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 err="1">
                <a:solidFill>
                  <a:schemeClr val="bg1"/>
                </a:solidFill>
              </a:rPr>
              <a:t>AFinn</a:t>
            </a:r>
            <a:r>
              <a:rPr lang="en-US" sz="1600" dirty="0">
                <a:solidFill>
                  <a:schemeClr val="bg1"/>
                </a:solidFill>
              </a:rPr>
              <a:t> - lexicon rated for valence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E51AE-3E8E-4628-8DE1-C2E2766B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025753"/>
            <a:ext cx="5869339" cy="34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4;p18" descr="Close-up of microphone head">
            <a:extLst>
              <a:ext uri="{FF2B5EF4-FFF2-40B4-BE49-F238E27FC236}">
                <a16:creationId xmlns:a16="http://schemas.microsoft.com/office/drawing/2014/main" id="{ECBCE35A-9D60-4828-97D6-722AD8020D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1" y="0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800"/>
            </a:pPr>
            <a:r>
              <a:rPr lang="en-US" dirty="0"/>
              <a:t>LYRIC GENRE TRAINING &amp; PREDICTIONS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891689" y="1715956"/>
            <a:ext cx="3719119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Pulled </a:t>
            </a:r>
            <a:r>
              <a:rPr lang="en-US" sz="1600" dirty="0" err="1">
                <a:solidFill>
                  <a:schemeClr val="bg1"/>
                </a:solidFill>
              </a:rPr>
              <a:t>spotify</a:t>
            </a:r>
            <a:r>
              <a:rPr lang="en-US" sz="1600" dirty="0">
                <a:solidFill>
                  <a:schemeClr val="bg1"/>
                </a:solidFill>
              </a:rPr>
              <a:t> audio analysis on songs with Genre to create Dataset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Ran KNN Machine learning to begin classifications of the Data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dirty="0" err="1">
                <a:solidFill>
                  <a:schemeClr val="bg1"/>
                </a:solidFill>
              </a:rPr>
              <a:t>spotify</a:t>
            </a:r>
            <a:r>
              <a:rPr lang="en-US" sz="1600" dirty="0">
                <a:solidFill>
                  <a:schemeClr val="bg1"/>
                </a:solidFill>
              </a:rPr>
              <a:t> song id we pull audio data from </a:t>
            </a:r>
            <a:r>
              <a:rPr lang="en-US" sz="1600" dirty="0" err="1">
                <a:solidFill>
                  <a:schemeClr val="bg1"/>
                </a:solidFill>
              </a:rPr>
              <a:t>spotify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api</a:t>
            </a:r>
            <a:r>
              <a:rPr lang="en-US" sz="1600" dirty="0">
                <a:solidFill>
                  <a:schemeClr val="bg1"/>
                </a:solidFill>
              </a:rPr>
              <a:t> and have </a:t>
            </a:r>
            <a:r>
              <a:rPr lang="en-US" sz="1600" dirty="0" err="1">
                <a:solidFill>
                  <a:schemeClr val="bg1"/>
                </a:solidFill>
              </a:rPr>
              <a:t>knn</a:t>
            </a:r>
            <a:r>
              <a:rPr lang="en-US" sz="1600" dirty="0">
                <a:solidFill>
                  <a:schemeClr val="bg1"/>
                </a:solidFill>
              </a:rPr>
              <a:t> predict the Genre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KNN &gt; most accurate model</a:t>
            </a:r>
          </a:p>
          <a:p>
            <a:pPr marL="763200" lvl="1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30%-32% Accuracy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LAST.FM user tags, using their API, that have been written by users as a comparison to the predicted genre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304BF-E5F1-4223-8D84-3047A7B5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115467"/>
            <a:ext cx="5782908" cy="32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4;p18" descr="Close-up of microphone head">
            <a:extLst>
              <a:ext uri="{FF2B5EF4-FFF2-40B4-BE49-F238E27FC236}">
                <a16:creationId xmlns:a16="http://schemas.microsoft.com/office/drawing/2014/main" id="{ECBCE35A-9D60-4828-97D6-722AD8020D5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2" y="0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800"/>
            </a:pPr>
            <a:r>
              <a:rPr lang="en-US" dirty="0"/>
              <a:t>ALBUM COVER IMAGE ANALYSIS</a:t>
            </a:r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891689" y="1715956"/>
            <a:ext cx="3719119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err="1">
                <a:solidFill>
                  <a:schemeClr val="bg1"/>
                </a:solidFill>
              </a:rPr>
              <a:t>Keras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Xception</a:t>
            </a:r>
            <a:r>
              <a:rPr lang="en-US" sz="1400" dirty="0">
                <a:solidFill>
                  <a:schemeClr val="bg1"/>
                </a:solidFill>
              </a:rPr>
              <a:t> ImageNet to classify image and get probability level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306000" lvl="0" indent="-306000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Image passed is from the song's cover art pulled from Genius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63CAB-B735-4826-9A51-95EC91B6ED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9" r="6256"/>
          <a:stretch/>
        </p:blipFill>
        <p:spPr>
          <a:xfrm>
            <a:off x="581192" y="1715956"/>
            <a:ext cx="4344458" cy="43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p16" descr="Group of people having fun at music concert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8042147" y="2239312"/>
            <a:ext cx="3703320" cy="1746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DEMO_APP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350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Noto Sans Symbols</vt:lpstr>
      <vt:lpstr>Gill Sans</vt:lpstr>
      <vt:lpstr>Arial</vt:lpstr>
      <vt:lpstr>Calibri</vt:lpstr>
      <vt:lpstr>Dividend</vt:lpstr>
      <vt:lpstr>SONG ANALYSIS</vt:lpstr>
      <vt:lpstr>Heroku App &amp; Data Sources</vt:lpstr>
      <vt:lpstr>LYRIC NLP</vt:lpstr>
      <vt:lpstr>LYRIC SENTIMENT ANALYSIS</vt:lpstr>
      <vt:lpstr>LYRIC GENRE TRAINING &amp; PREDICTIONS</vt:lpstr>
      <vt:lpstr>ALBUM COVER IMAGE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ANALYSIS</dc:title>
  <cp:lastModifiedBy>noor habib</cp:lastModifiedBy>
  <cp:revision>37</cp:revision>
  <dcterms:modified xsi:type="dcterms:W3CDTF">2020-05-16T18:39:22Z</dcterms:modified>
</cp:coreProperties>
</file>