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notesSlide3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hdphoto1.wdp" ContentType="image/vnd.ms-photo"/>
  <Override PartName="/ppt/media/image8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70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BA51AD22-C6DF-44FE-BA9F-BA0B4195BB2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DDE26-CE0A-4575-9C86-0F3C3CE669F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D291A-FE22-481F-BBDE-8F9256D8317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3ED17-F624-4AC5-B6CE-EBAC872E2C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7BC5E5-1AA9-4A0A-8D14-10F5748E55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0D87BA-1C10-443A-A12D-F825A461D3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What It Is</a:t>
            </a:r>
            <a:r>
              <a:rPr b="0" lang="en-US" sz="2000" spc="-1" strike="noStrike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Why It Matters</a:t>
            </a:r>
            <a:r>
              <a:rPr b="0" lang="en-US" sz="2000" spc="-1" strike="noStrike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Example</a:t>
            </a:r>
            <a:r>
              <a:rPr b="0" lang="en-US" sz="2000" spc="-1" strike="noStrike">
                <a:latin typeface="Arial"/>
              </a:rPr>
              <a:t>: "Create a task list in Loop, share it in a Teams chat, and watch it update in real time as team members make changes."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289A0-07D9-428B-A4B4-FB6FC81BDCB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What It Is</a:t>
            </a:r>
            <a:r>
              <a:rPr b="0" lang="en-US" sz="2000" spc="-1" strike="noStrike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Why It Matters</a:t>
            </a:r>
            <a:r>
              <a:rPr b="0" lang="en-US" sz="2000" spc="-1" strike="noStrike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Example</a:t>
            </a:r>
            <a:r>
              <a:rPr b="0" lang="en-US" sz="2000" spc="-1" strike="noStrike">
                <a:latin typeface="Arial"/>
              </a:rPr>
              <a:t>: "Create a task list in Loop, share it in a Teams chat, and watch it update in real time as team members make changes."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63143-1B3C-4444-B603-15621C00E65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What It Is</a:t>
            </a:r>
            <a:r>
              <a:rPr b="0" lang="en-US" sz="2000" spc="-1" strike="noStrike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Why It Matters</a:t>
            </a:r>
            <a:r>
              <a:rPr b="0" lang="en-US" sz="2000" spc="-1" strike="noStrike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b="0" lang="en-GB" sz="20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Example</a:t>
            </a:r>
            <a:r>
              <a:rPr b="0" lang="en-US" sz="2000" spc="-1" strike="noStrike">
                <a:latin typeface="Arial"/>
              </a:rPr>
              <a:t>: "Create a task list in Loop, share it in a Teams chat, and watch it update in real time as team members make changes."</a:t>
            </a:r>
            <a:endParaRPr b="0" lang="en-GB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7DBC4-792F-4C84-AE7F-AA0F14D537C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FD083-582F-4BE7-A95C-5F3D391C41D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B8C8B-BF81-43F2-A13E-FF50454C30C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863A9-DA0E-4A5A-8432-7468AC55D38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3FF4DD-8FEE-423E-9F17-44BB43E96D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C081B5-20EB-4E17-B3FE-A9A1530BEA2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0EDF1-79F0-4DEF-8180-83891B3F79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0509D1-6F0C-429D-A0A0-348DD1FAAD1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C24DCB-4570-4E55-92E7-C8EA91C183E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What It Means: Loop enables real-time collaboration, allowing team members to work together more effectively, regardless of location. 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Why It Matters: This reduces delays caused by waiting for feedback or updates and ensures everyone is aligned.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latin typeface="Arial"/>
              </a:rPr>
              <a:t>Example: "Instead of sending multiple versions of a document back and forth, we can all edit the same Loop component in real time."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2209FF-CC97-47C9-9055-192F237D126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What It Means</a:t>
            </a:r>
            <a:r>
              <a:rPr b="0" lang="en-US" sz="2000" spc="-1" strike="noStrike">
                <a:latin typeface="Arial"/>
              </a:rPr>
              <a:t>: Loop keeps all project-related content (notes, tasks, documents) in one place, reducing the need to switch between apps.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Why It Matters</a:t>
            </a:r>
            <a:r>
              <a:rPr b="0" lang="en-US" sz="2000" spc="-1" strike="noStrike">
                <a:latin typeface="Arial"/>
              </a:rPr>
              <a:t>: This saves time and ensures nothing gets lost or overlooked.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000" spc="-1" strike="noStrike">
                <a:latin typeface="Arial"/>
              </a:rPr>
              <a:t>Example</a:t>
            </a:r>
            <a:r>
              <a:rPr b="0" lang="en-US" sz="2000" spc="-1" strike="noStrike">
                <a:latin typeface="Arial"/>
              </a:rPr>
              <a:t>: "Instead of searching through emails, Teams chats, and shared drives, everything we need is in the Loop workspace."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A8F01-4BCC-493B-979C-81744064FC3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D59079-5744-49B6-8DC9-CA83AE66333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9F85C-38EB-4402-BA27-D88E69DDA1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BF6F26-1F06-46F3-8132-C033C3ADE00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637CDA-70CD-45D5-BCCD-467DA9EA85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B7BD7-8550-4BA5-9964-ECEDC8D71C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192D57-67B1-4705-B340-1E9A843D30B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microsoft.com/office/2007/relationships/hdphoto" Target="../media/hdphoto1.wdp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5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0680" cy="5136480"/>
          </a:xfrm>
          <a:prstGeom prst="rect">
            <a:avLst/>
          </a:prstGeom>
          <a:ln w="0">
            <a:noFill/>
          </a:ln>
        </p:spPr>
      </p:pic>
      <p:pic>
        <p:nvPicPr>
          <p:cNvPr id="1" name="Picture 10" descr="A picture containing text, red, sign, orange&#10;&#10;Description automatically generated"/>
          <p:cNvPicPr/>
          <p:nvPr/>
        </p:nvPicPr>
        <p:blipFill>
          <a:blip r:embed="rId4"/>
          <a:stretch/>
        </p:blipFill>
        <p:spPr>
          <a:xfrm>
            <a:off x="10582200" y="5243760"/>
            <a:ext cx="1356480" cy="13564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8"/>
          <p:cNvSpPr/>
          <p:nvPr/>
        </p:nvSpPr>
        <p:spPr>
          <a:xfrm>
            <a:off x="1637280" y="753120"/>
            <a:ext cx="7857000" cy="3938040"/>
          </a:xfrm>
          <a:prstGeom prst="rect">
            <a:avLst/>
          </a:prstGeom>
          <a:noFill/>
          <a:ln w="66675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" name="Picture 17" descr="Logo&#10;&#10;Description automatically generated with medium confidence"/>
          <p:cNvPicPr/>
          <p:nvPr/>
        </p:nvPicPr>
        <p:blipFill>
          <a:blip r:embed="rId5"/>
          <a:stretch/>
        </p:blipFill>
        <p:spPr>
          <a:xfrm>
            <a:off x="7155000" y="836640"/>
            <a:ext cx="4880160" cy="468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</a:t>
            </a:r>
            <a:r>
              <a:rPr b="0" lang="en-GB" sz="3200" spc="-1" strike="noStrike">
                <a:latin typeface="Arial"/>
              </a:rPr>
              <a:t>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</a:t>
            </a:r>
            <a:r>
              <a:rPr b="0" lang="en-GB" sz="2000" spc="-1" strike="noStrike">
                <a:latin typeface="Arial"/>
              </a:rPr>
              <a:t>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/>
          <p:nvPr/>
        </p:nvSpPr>
        <p:spPr>
          <a:xfrm>
            <a:off x="0" y="0"/>
            <a:ext cx="4775760" cy="685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TextBox 4"/>
          <p:cNvSpPr/>
          <p:nvPr/>
        </p:nvSpPr>
        <p:spPr>
          <a:xfrm>
            <a:off x="1166760" y="2958480"/>
            <a:ext cx="239436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VN" sz="4400" spc="-1" strike="noStrike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828360" y="1931400"/>
            <a:ext cx="3070800" cy="299376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5"/>
          <p:cNvSpPr/>
          <p:nvPr/>
        </p:nvSpPr>
        <p:spPr>
          <a:xfrm>
            <a:off x="0" y="6719040"/>
            <a:ext cx="12190680" cy="1515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"/>
          <p:cNvSpPr/>
          <p:nvPr/>
        </p:nvSpPr>
        <p:spPr>
          <a:xfrm>
            <a:off x="0" y="0"/>
            <a:ext cx="9890640" cy="685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Rectangle 6"/>
          <p:cNvSpPr/>
          <p:nvPr/>
        </p:nvSpPr>
        <p:spPr>
          <a:xfrm>
            <a:off x="1037880" y="1706040"/>
            <a:ext cx="7828560" cy="308340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Rectangle 7"/>
          <p:cNvSpPr/>
          <p:nvPr/>
        </p:nvSpPr>
        <p:spPr>
          <a:xfrm>
            <a:off x="9088920" y="5147640"/>
            <a:ext cx="358200" cy="35820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Rectangle 9"/>
          <p:cNvSpPr/>
          <p:nvPr/>
        </p:nvSpPr>
        <p:spPr>
          <a:xfrm>
            <a:off x="8867880" y="5369040"/>
            <a:ext cx="350280" cy="35820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raight Connector 8"/>
          <p:cNvSpPr/>
          <p:nvPr/>
        </p:nvSpPr>
        <p:spPr>
          <a:xfrm>
            <a:off x="10202760" y="0"/>
            <a:ext cx="360" cy="6858000"/>
          </a:xfrm>
          <a:prstGeom prst="line">
            <a:avLst/>
          </a:prstGeom>
          <a:ln w="57150">
            <a:solidFill>
              <a:srgbClr val="d1001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Rectangle 10"/>
          <p:cNvSpPr/>
          <p:nvPr/>
        </p:nvSpPr>
        <p:spPr>
          <a:xfrm>
            <a:off x="9360720" y="4785840"/>
            <a:ext cx="1382040" cy="138204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Rectangle 9"/>
          <p:cNvSpPr/>
          <p:nvPr/>
        </p:nvSpPr>
        <p:spPr>
          <a:xfrm>
            <a:off x="9180000" y="4656240"/>
            <a:ext cx="1382040" cy="1382040"/>
          </a:xfrm>
          <a:prstGeom prst="rect">
            <a:avLst/>
          </a:prstGeom>
          <a:noFill/>
          <a:ln w="28575">
            <a:solidFill>
              <a:srgbClr val="d600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Rectangle 11"/>
          <p:cNvSpPr/>
          <p:nvPr/>
        </p:nvSpPr>
        <p:spPr>
          <a:xfrm>
            <a:off x="11122200" y="1626120"/>
            <a:ext cx="515880" cy="5158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Rectangle 12"/>
          <p:cNvSpPr/>
          <p:nvPr/>
        </p:nvSpPr>
        <p:spPr>
          <a:xfrm>
            <a:off x="10941840" y="1776600"/>
            <a:ext cx="504000" cy="51588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Rectangle 13"/>
          <p:cNvSpPr/>
          <p:nvPr/>
        </p:nvSpPr>
        <p:spPr>
          <a:xfrm>
            <a:off x="8885160" y="2994480"/>
            <a:ext cx="433080" cy="4330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Rectangle 14"/>
          <p:cNvSpPr/>
          <p:nvPr/>
        </p:nvSpPr>
        <p:spPr>
          <a:xfrm>
            <a:off x="8704800" y="3144600"/>
            <a:ext cx="423360" cy="43308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traight Connector 8"/>
          <p:cNvSpPr/>
          <p:nvPr/>
        </p:nvSpPr>
        <p:spPr>
          <a:xfrm>
            <a:off x="10202760" y="0"/>
            <a:ext cx="360" cy="6858000"/>
          </a:xfrm>
          <a:prstGeom prst="line">
            <a:avLst/>
          </a:prstGeom>
          <a:ln w="57150">
            <a:solidFill>
              <a:srgbClr val="d1001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Rectangle 10"/>
          <p:cNvSpPr/>
          <p:nvPr/>
        </p:nvSpPr>
        <p:spPr>
          <a:xfrm>
            <a:off x="9360720" y="4785840"/>
            <a:ext cx="1382040" cy="138204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Rectangle 9"/>
          <p:cNvSpPr/>
          <p:nvPr/>
        </p:nvSpPr>
        <p:spPr>
          <a:xfrm>
            <a:off x="9180000" y="4656240"/>
            <a:ext cx="1382040" cy="1382040"/>
          </a:xfrm>
          <a:prstGeom prst="rect">
            <a:avLst/>
          </a:prstGeom>
          <a:noFill/>
          <a:ln w="28575">
            <a:solidFill>
              <a:srgbClr val="d600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11"/>
          <p:cNvSpPr/>
          <p:nvPr/>
        </p:nvSpPr>
        <p:spPr>
          <a:xfrm>
            <a:off x="11122200" y="1626120"/>
            <a:ext cx="515880" cy="5158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12"/>
          <p:cNvSpPr/>
          <p:nvPr/>
        </p:nvSpPr>
        <p:spPr>
          <a:xfrm>
            <a:off x="10941840" y="1776600"/>
            <a:ext cx="504000" cy="51588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13"/>
          <p:cNvSpPr/>
          <p:nvPr/>
        </p:nvSpPr>
        <p:spPr>
          <a:xfrm>
            <a:off x="8885160" y="2994480"/>
            <a:ext cx="433080" cy="4330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14"/>
          <p:cNvSpPr/>
          <p:nvPr/>
        </p:nvSpPr>
        <p:spPr>
          <a:xfrm>
            <a:off x="8704800" y="3144600"/>
            <a:ext cx="423360" cy="43308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nector: Elbow 3"/>
          <p:cNvSpPr/>
          <p:nvPr/>
        </p:nvSpPr>
        <p:spPr>
          <a:xfrm flipV="1">
            <a:off x="0" y="844920"/>
            <a:ext cx="12210120" cy="5603040"/>
          </a:xfrm>
          <a:prstGeom prst="bentConnector3">
            <a:avLst>
              <a:gd name="adj1" fmla="val 78341"/>
            </a:avLst>
          </a:prstGeom>
          <a:noFill/>
          <a:ln w="57150">
            <a:solidFill>
              <a:srgbClr val="6a1f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Rectangle 12"/>
          <p:cNvSpPr/>
          <p:nvPr/>
        </p:nvSpPr>
        <p:spPr>
          <a:xfrm>
            <a:off x="11395080" y="5849280"/>
            <a:ext cx="451440" cy="45144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Rectangle 13"/>
          <p:cNvSpPr/>
          <p:nvPr/>
        </p:nvSpPr>
        <p:spPr>
          <a:xfrm>
            <a:off x="11214360" y="5999760"/>
            <a:ext cx="441000" cy="45144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Rectangle 14"/>
          <p:cNvSpPr/>
          <p:nvPr/>
        </p:nvSpPr>
        <p:spPr>
          <a:xfrm>
            <a:off x="9037800" y="405360"/>
            <a:ext cx="321120" cy="32112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Rectangle 15"/>
          <p:cNvSpPr/>
          <p:nvPr/>
        </p:nvSpPr>
        <p:spPr>
          <a:xfrm>
            <a:off x="8857440" y="555840"/>
            <a:ext cx="313920" cy="32112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9"/>
          <p:cNvSpPr/>
          <p:nvPr/>
        </p:nvSpPr>
        <p:spPr>
          <a:xfrm>
            <a:off x="0" y="0"/>
            <a:ext cx="12190680" cy="5150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Rectangle 6"/>
          <p:cNvSpPr/>
          <p:nvPr/>
        </p:nvSpPr>
        <p:spPr>
          <a:xfrm>
            <a:off x="2915640" y="1431720"/>
            <a:ext cx="6359400" cy="272988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61" name="Picture 7" descr="A picture containing text, red, sign, orange&#10;&#10;Description automatically generated"/>
          <p:cNvPicPr/>
          <p:nvPr/>
        </p:nvPicPr>
        <p:blipFill>
          <a:blip r:embed="rId2"/>
          <a:stretch/>
        </p:blipFill>
        <p:spPr>
          <a:xfrm>
            <a:off x="10991880" y="5744160"/>
            <a:ext cx="956880" cy="956880"/>
          </a:xfrm>
          <a:prstGeom prst="rect">
            <a:avLst/>
          </a:prstGeom>
          <a:ln w="0">
            <a:noFill/>
          </a:ln>
        </p:spPr>
      </p:pic>
      <p:sp>
        <p:nvSpPr>
          <p:cNvPr id="262" name="TextBox 1"/>
          <p:cNvSpPr/>
          <p:nvPr/>
        </p:nvSpPr>
        <p:spPr>
          <a:xfrm>
            <a:off x="3764880" y="2243520"/>
            <a:ext cx="4644720" cy="109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b="0" lang="en-VN" sz="1800" spc="-1" strike="noStrike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b="1" lang="en-VN" sz="6600" spc="-1" strike="noStrike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b="0" lang="en-GB" sz="6600" spc="-1" strike="noStrike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61.xml"/><Relationship Id="rId4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3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9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65560" y="6150240"/>
            <a:ext cx="4181760" cy="29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 fontScale="93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20</a:t>
            </a:r>
            <a:r>
              <a:rPr b="0" lang="en-US" sz="1600" spc="-1" strike="noStrike" baseline="30000">
                <a:solidFill>
                  <a:srgbClr val="3c3e41"/>
                </a:solidFill>
                <a:latin typeface="Arial"/>
                <a:ea typeface="DejaVu Sans"/>
              </a:rPr>
              <a:t>th</a:t>
            </a: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 Jun 2025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2043360" y="1116360"/>
            <a:ext cx="5783760" cy="2958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9000"/>
          </a:bodyPr>
          <a:p>
            <a:pPr>
              <a:lnSpc>
                <a:spcPct val="100000"/>
              </a:lnSpc>
              <a:buNone/>
            </a:pPr>
            <a:r>
              <a:rPr b="0" lang="en-US" sz="4800" spc="-1" strike="noStrike">
                <a:solidFill>
                  <a:srgbClr val="6a1f7a"/>
                </a:solidFill>
                <a:latin typeface="Arial"/>
                <a:ea typeface="Arial"/>
              </a:rPr>
              <a:t>Introducing Astro: A next-generation framework for building lightning-fast, content-focused websites.</a:t>
            </a:r>
            <a:endParaRPr b="0" lang="en-GB" sz="48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66280" y="5740560"/>
            <a:ext cx="4181040" cy="36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Nashtech</a:t>
            </a: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	</a:t>
            </a:r>
            <a:r>
              <a:rPr b="1" lang="en-US" sz="1600" spc="-1" strike="noStrike">
                <a:solidFill>
                  <a:srgbClr val="3c3e41"/>
                </a:solidFill>
                <a:latin typeface="Arial"/>
                <a:ea typeface="DejaVu Sans"/>
              </a:rPr>
              <a:t>.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Actix-web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 powerful, pragmatic web framework for Rust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Built on top of the Actix actor system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Focused on speed, flexibility, and reliability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Ideal for building APIs, microservices, and full web apps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6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What is Actix-web?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Actix-web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Blazing fast → consistently tops web framework benchmarks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Asynchronous by default → built on Rust’s async/await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 &amp; modular → only import what you need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Type-safe requests &amp; responses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39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Key Features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Actix-web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1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Example: Minimal Server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972000" y="5232600"/>
            <a:ext cx="6047640" cy="1247040"/>
          </a:xfrm>
          <a:prstGeom prst="rect">
            <a:avLst/>
          </a:prstGeom>
          <a:ln w="0">
            <a:noFill/>
          </a:ln>
        </p:spPr>
      </p:pic>
      <p:pic>
        <p:nvPicPr>
          <p:cNvPr id="343" name="" descr=""/>
          <p:cNvPicPr/>
          <p:nvPr/>
        </p:nvPicPr>
        <p:blipFill>
          <a:blip r:embed="rId2"/>
          <a:stretch/>
        </p:blipFill>
        <p:spPr>
          <a:xfrm>
            <a:off x="1036800" y="1775520"/>
            <a:ext cx="4542840" cy="330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Actix-web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→ among the fastest web frameworks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Safety → memory safety from Rust, fewer runtime crashes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Scalability → handles thousands of concurrent requests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&amp; Ecosystem → strong libraries and active contributors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46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Why Use Actix-web?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The web development landscape to day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03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The web development landscape today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0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Current Trends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1" name="TextBox 9"/>
          <p:cNvSpPr/>
          <p:nvPr/>
        </p:nvSpPr>
        <p:spPr>
          <a:xfrm>
            <a:off x="938520" y="1891800"/>
            <a:ext cx="6102720" cy="33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 demand for performance → real-time apps, APIs, streaming, AI backends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Microservices &amp; APIs dominate modern architectures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Cloud-native deployment is the standard (Docker, Kubernetes, serverless)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Polyglot ecosystems → teams mix languages &amp; frameworks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  <p:pic>
        <p:nvPicPr>
          <p:cNvPr id="352" name="Picture 3" descr="A group of icons on a white background&#10;&#10;AI-generated content may be incorrect."/>
          <p:cNvPicPr/>
          <p:nvPr/>
        </p:nvPicPr>
        <p:blipFill>
          <a:blip r:embed="rId1"/>
          <a:stretch/>
        </p:blipFill>
        <p:spPr>
          <a:xfrm>
            <a:off x="8233200" y="1586880"/>
            <a:ext cx="2848680" cy="333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The web development landscape today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4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Common Tools &amp; Limitations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5" name="TextBox 9"/>
          <p:cNvSpPr/>
          <p:nvPr/>
        </p:nvSpPr>
        <p:spPr>
          <a:xfrm>
            <a:off x="938520" y="1891800"/>
            <a:ext cx="6102720" cy="35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Node.js / Express → easy to start, but single-threaded bottlenecks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Python / Django / Flask → great ecosystem, but slower under heavy load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Java / Spring → robust, but heavy and verbose for smaller services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Go → fast and simple, but less safety around memory and types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The web development landscape today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57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The Need for Something New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58" name="TextBox 9"/>
          <p:cNvSpPr/>
          <p:nvPr/>
        </p:nvSpPr>
        <p:spPr>
          <a:xfrm>
            <a:off x="938520" y="1891800"/>
            <a:ext cx="6102720" cy="43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Developers want performance + safety + productivity in one stack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Traditional frameworks often force a trade-off: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Fast ⚡ but unsafe ❌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Safe ✅ but slow 🐢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Rust + Actix-web emerges as a solution: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 performance like C/Go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safety without garbage collection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Modern async programming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Why Rust + Actix-web together?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04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Why Rust + Actix-web together?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2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Rust Strengths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63" name="TextBox 9"/>
          <p:cNvSpPr/>
          <p:nvPr/>
        </p:nvSpPr>
        <p:spPr>
          <a:xfrm>
            <a:off x="938520" y="1891800"/>
            <a:ext cx="6102720" cy="35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→ Compiles to native code, no VM overhead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Safety → Prevents crashes and security bugs at compile time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Concurrency → Fearless multithreading with compiler guarantees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Growing Ecosystem → Modern tooling (Cargo, Crates.io)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5809320" y="1167840"/>
            <a:ext cx="5214600" cy="5334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Introducing &amp; Context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What is Astro?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The problem it solves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Core features &amp; Innovations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Developer Experience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Use cases &amp; Real-world examples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Demo</a:t>
            </a:r>
            <a:endParaRPr b="0" lang="en-GB" sz="2000" spc="-1" strike="noStrike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b="1" lang="en-US" sz="2000" spc="-1" strike="noStrike">
                <a:solidFill>
                  <a:srgbClr val="3c3e41"/>
                </a:solidFill>
                <a:latin typeface="Arial"/>
                <a:ea typeface="Arial"/>
              </a:rPr>
              <a:t>Q&amp;A</a:t>
            </a:r>
            <a:endParaRPr b="0" lang="en-GB" sz="2000" spc="-1" strike="noStrike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Why Rust + Actix-web together?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5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Actix-web Strengths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66" name="TextBox 9"/>
          <p:cNvSpPr/>
          <p:nvPr/>
        </p:nvSpPr>
        <p:spPr>
          <a:xfrm>
            <a:off x="938520" y="1891800"/>
            <a:ext cx="6102720" cy="33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Blazing Fast → tops independent benchmarks for web frameworks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Async by Default → built on Rust’s async/await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Lightweight &amp; Modular → build minimal or full-featured apps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Production-Ready → stable, mature, widely used in real projects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ff0000"/>
                </a:solidFill>
                <a:latin typeface="Arial"/>
                <a:ea typeface="DejaVu Sans"/>
              </a:rPr>
              <a:t>Why Rust + Actix-web together?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68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Why Together?</a:t>
            </a:r>
            <a:endParaRPr b="0" lang="en-GB" sz="2800" spc="-1" strike="noStrike">
              <a:latin typeface="Arial"/>
            </a:endParaRPr>
          </a:p>
        </p:txBody>
      </p:sp>
      <p:sp>
        <p:nvSpPr>
          <p:cNvPr id="369" name="TextBox 9"/>
          <p:cNvSpPr/>
          <p:nvPr/>
        </p:nvSpPr>
        <p:spPr>
          <a:xfrm>
            <a:off x="938520" y="1045080"/>
            <a:ext cx="6102720" cy="56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Rust provides the foundation: speed + safety + concurrency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Actix-web provides the framework: ergonomic web server + routing + middleware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Together: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Handle thousands of concurrent requests safely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Build apps that are both developer-friendly and production-grade</a:t>
            </a:r>
            <a:endParaRPr b="0" lang="en-GB" sz="1800" spc="-1" strike="noStrike">
              <a:latin typeface="Arial"/>
            </a:endParaRPr>
          </a:p>
          <a:p>
            <a:pPr lvl="1" marL="6858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 compromise between productivity, performance, and reliability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Benefits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05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Benefits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⚡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High throughput → among the fastest web frameworks in benchmarks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🧵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Scales with concurrency → handles thousands of requests safely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🏎️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Low-level efficiency → compiled to machine code, no garbage collector overhead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4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Performance Benefits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Benefits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✅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Memory safety guaranteed → no nulls, buffer overflows, or data races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🔒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Security by design → Rust eliminates many common vulnerabilities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🛠️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Type safety → catch bugs at compile time instead of runtime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77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Safety &amp; Reliability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Benefits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📦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Cargo &amp; Crates.io → modern package manager &amp; ecosystem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🔄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Async/await ergonomics → clean concurrency handling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🧩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Modular design → build minimal microservices or full web apps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🚀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Fast prototyping + production-ready stability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0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Developer Productivity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Limitations &amp; Trade-offs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06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Limitations &amp; Trade-offs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📘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Rust is harder to learn than Python/JavaScript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Ownership &amp; borrowing concepts can feel challenging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Slower onboarding for teams new to systems programming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5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Learning Curve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Limitations &amp; Trade-offs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🧩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Ecosystem is younger than Node.js, Python, or Java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Fewer high-level libraries &amp; tooling compared to mature stacks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Some integrations (ORMs, templating, etc.) still evolving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8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Ecosystem Maturity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Limitations &amp; Trade-offs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🛡️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Compiler checks = fewer runtime errors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⏳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But stricter compiler = more time upfront to satisfy borrow checker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⚖️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Trade-off: Slower initial development, faster long-term stability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1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Development Speed vs. Safety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&amp; Context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12" name="PlaceHolder 2"/>
          <p:cNvSpPr/>
          <p:nvPr/>
        </p:nvSpPr>
        <p:spPr>
          <a:xfrm>
            <a:off x="10383480" y="314640"/>
            <a:ext cx="1648080" cy="148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01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Limitations &amp; Trade-offs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000"/>
          </a:bodyPr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👩‍💻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Smaller talent pool compared to mainstream languages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🛠️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Debugging &amp; tooling less polished than older ecosystems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📉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For small/simple apps, Rust + Actix may be overkill compared to lightweight scripting frameworks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4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Operational Considerations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Demo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06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0526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rgbClr val="d6001c"/>
                </a:solidFill>
                <a:latin typeface="Arial"/>
                <a:ea typeface="Arial"/>
              </a:rPr>
              <a:t>Demo - Building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838080" y="110124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Arial"/>
              </a:rPr>
              <a:t>Step 1: Create project</a:t>
            </a:r>
            <a:br>
              <a:rPr sz="1800"/>
            </a:b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Arial"/>
              </a:rPr>
              <a:t>cargo new --bin actix_demo &amp;&amp; cd actix_demo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Step 2: Add dependencies (cargo.toml)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Step 3: Write a minimal server src/main.rs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Step 4: Run locally</a:t>
            </a:r>
            <a:br>
              <a:rPr sz="1800"/>
            </a:b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cargo run</a:t>
            </a:r>
            <a:endParaRPr b="0" lang="en-GB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3c3e41"/>
                </a:solidFill>
                <a:latin typeface="Arial"/>
                <a:ea typeface="DejaVu Sans"/>
              </a:rPr>
              <a:t>Step 5: Add a JSON endpoint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99" name="TextBox 2"/>
          <p:cNvSpPr/>
          <p:nvPr/>
        </p:nvSpPr>
        <p:spPr>
          <a:xfrm>
            <a:off x="721800" y="5572800"/>
            <a:ext cx="597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 u="sng">
                <a:solidFill>
                  <a:srgbClr val="0094d5"/>
                </a:solidFill>
                <a:uFillTx/>
                <a:latin typeface="Arial"/>
                <a:ea typeface="DejaVu Sans"/>
              </a:rPr>
              <a:t>https://github.com/nvhai248/idp-actix-web-rust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400" name="" descr=""/>
          <p:cNvPicPr/>
          <p:nvPr/>
        </p:nvPicPr>
        <p:blipFill>
          <a:blip r:embed="rId1"/>
          <a:stretch/>
        </p:blipFill>
        <p:spPr>
          <a:xfrm>
            <a:off x="6480000" y="1080000"/>
            <a:ext cx="4499640" cy="2690640"/>
          </a:xfrm>
          <a:prstGeom prst="rect">
            <a:avLst/>
          </a:prstGeom>
          <a:ln w="0">
            <a:noFill/>
          </a:ln>
        </p:spPr>
      </p:pic>
      <p:pic>
        <p:nvPicPr>
          <p:cNvPr id="401" name="" descr=""/>
          <p:cNvPicPr/>
          <p:nvPr/>
        </p:nvPicPr>
        <p:blipFill>
          <a:blip r:embed="rId2"/>
          <a:stretch/>
        </p:blipFill>
        <p:spPr>
          <a:xfrm>
            <a:off x="916920" y="3952440"/>
            <a:ext cx="5742720" cy="144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DejaVu Sans"/>
              </a:rPr>
              <a:t>Q&amp;A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07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Arial"/>
              </a:rPr>
              <a:t>A modern, systems-level programming language created by Mozilla (2010).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Arial"/>
              </a:rPr>
              <a:t>Focused on performance, safety, and concurrency.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3c3e41"/>
                </a:solidFill>
                <a:latin typeface="Arial"/>
                <a:ea typeface="Arial"/>
              </a:rPr>
              <a:t>Combines the speed of C/C++ with modern developer ergonomics.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5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What is Rust?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Memory Safety without Garbage Collection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Zero-Cost Abstractions – high-level code with no runtime overhead.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Fearless Concurrency – safe multithreading with compiler guarantees.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Cross-Platform – runs on servers, embedded devices, and everywhere in between.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18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Core Features of Rust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000"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Chosen by developers as the “most loved language” (Stack Overflow Survey, multiple years).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Increasing adoption in cloud, web backends, systems programming, and blockchain.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Bridges the gap: high performance like C++, developer safety like Python/Go.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1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Why Rust Matters Today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Common types: integers, floats, bool, char, string, tuples, arrays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Immutable by default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Strongly typed, with inference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4" name="PlaceHolder 8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Variables &amp; Type in Rust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208520" y="3189960"/>
            <a:ext cx="2571120" cy="58968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1208520" y="4140000"/>
            <a:ext cx="257112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Rust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If else and loop in Rust</a:t>
            </a:r>
            <a:br>
              <a:rPr sz="1600"/>
            </a:b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29" name="PlaceHolder 13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3c3e41"/>
                </a:solidFill>
                <a:latin typeface="Arial"/>
                <a:ea typeface="Arial"/>
              </a:rPr>
              <a:t>Conditions and Loop</a:t>
            </a:r>
            <a:endParaRPr b="0" lang="en-GB" sz="2800" spc="-1" strike="noStrike">
              <a:latin typeface="Arial"/>
            </a:endParaRPr>
          </a:p>
        </p:txBody>
      </p:sp>
      <p:pic>
        <p:nvPicPr>
          <p:cNvPr id="330" name="" descr=""/>
          <p:cNvPicPr/>
          <p:nvPr/>
        </p:nvPicPr>
        <p:blipFill>
          <a:blip r:embed="rId1"/>
          <a:stretch/>
        </p:blipFill>
        <p:spPr>
          <a:xfrm>
            <a:off x="1260000" y="2887560"/>
            <a:ext cx="4666680" cy="2152080"/>
          </a:xfrm>
          <a:prstGeom prst="rect">
            <a:avLst/>
          </a:prstGeom>
          <a:ln w="0">
            <a:noFill/>
          </a:ln>
        </p:spPr>
      </p:pic>
      <p:pic>
        <p:nvPicPr>
          <p:cNvPr id="331" name="" descr=""/>
          <p:cNvPicPr/>
          <p:nvPr/>
        </p:nvPicPr>
        <p:blipFill>
          <a:blip r:embed="rId2"/>
          <a:stretch/>
        </p:blipFill>
        <p:spPr>
          <a:xfrm>
            <a:off x="6480000" y="1143720"/>
            <a:ext cx="2475720" cy="4075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6a1f7a"/>
                </a:solidFill>
                <a:latin typeface="Arial"/>
                <a:ea typeface="Arial"/>
              </a:rPr>
              <a:t>Introducing Actix-web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3c3e41"/>
                </a:solidFill>
                <a:latin typeface="Arial"/>
                <a:ea typeface="DejaVu Sans"/>
              </a:rPr>
              <a:t>02</a:t>
            </a:r>
            <a:endParaRPr b="0" lang="en-GB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d9378963-1951-4715-a8fd-de017d62dd42}" enabled="1" method="Privileged" siteId="{f4308c54-0208-43d3-afad-1f8df2f678b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1849</TotalTime>
  <Application>LibreOffice/7.3.7.2$Linux_X86_64 LibreOffice_project/30$Build-2</Application>
  <AppVersion>15.0000</AppVersion>
  <Words>2058</Words>
  <Paragraphs>225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2023-10-03T16:44:37Z</dcterms:created>
  <dc:creator>Khoi Nguyen Anh</dc:creator>
  <dc:description/>
  <dc:language>en-GB</dc:language>
  <cp:lastModifiedBy/>
  <dcterms:modified xsi:type="dcterms:W3CDTF">2025-09-16T16:13:54Z</dcterms:modified>
  <cp:revision>21</cp:revision>
  <dc:subject/>
  <dc:title>Accessibility Testing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0x010100B08DCD0EEA0F07498423205D54133588005BDD7FD28D2BD34BBCD2AAE5560BB20E003C0CDF3D40325847BF4CD81CFF0FE4D4</vt:lpwstr>
  </property>
  <property fmtid="{D5CDD505-2E9C-101B-9397-08002B2CF9AE}" pid="3" name="MediaServiceImageTags">
    <vt:lpwstr/>
  </property>
  <property fmtid="{D5CDD505-2E9C-101B-9397-08002B2CF9AE}" pid="4" name="Notes">
    <vt:i4>22</vt:i4>
  </property>
  <property fmtid="{D5CDD505-2E9C-101B-9397-08002B2CF9AE}" pid="5" name="OULanguage">
    <vt:lpwstr>3;#English|e0d36b11-db4e-4123-8f10-8157dedade86</vt:lpwstr>
  </property>
  <property fmtid="{D5CDD505-2E9C-101B-9397-08002B2CF9AE}" pid="6" name="PresentationFormat">
    <vt:lpwstr>Widescreen</vt:lpwstr>
  </property>
  <property fmtid="{D5CDD505-2E9C-101B-9397-08002B2CF9AE}" pid="7" name="Slides">
    <vt:i4>32</vt:i4>
  </property>
  <property fmtid="{D5CDD505-2E9C-101B-9397-08002B2CF9AE}" pid="8" name="TaxKeyword">
    <vt:lpwstr/>
  </property>
  <property fmtid="{D5CDD505-2E9C-101B-9397-08002B2CF9AE}" pid="9" name="TreeStructureCategory">
    <vt:lpwstr/>
  </property>
  <property fmtid="{D5CDD505-2E9C-101B-9397-08002B2CF9AE}" pid="10" name="_dlc_DocIdItemGuid">
    <vt:lpwstr>1c1c7778-e5ab-4a59-adbb-bb9d1907040c</vt:lpwstr>
  </property>
</Properties>
</file>