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Masters/slideMaster4.xml" ContentType="application/vnd.openxmlformats-officedocument.presentationml.slideMaster+xml"/>
  <Override PartName="/ppt/slideMasters/slideMaster5.xml" ContentType="application/vnd.openxmlformats-officedocument.presentationml.slideMaster+xml"/>
  <Override PartName="/ppt/slideMasters/slideMaster6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theme/theme2.xml" ContentType="application/vnd.openxmlformats-officedocument.theme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slideLayouts/slideLayout34.xml" ContentType="application/vnd.openxmlformats-officedocument.presentationml.slideLayout+xml"/>
  <Override PartName="/ppt/slideLayouts/slideLayout35.xml" ContentType="application/vnd.openxmlformats-officedocument.presentationml.slideLayout+xml"/>
  <Override PartName="/ppt/slideLayouts/slideLayout36.xml" ContentType="application/vnd.openxmlformats-officedocument.presentationml.slideLayout+xml"/>
  <Override PartName="/ppt/theme/theme3.xml" ContentType="application/vnd.openxmlformats-officedocument.theme+xml"/>
  <Override PartName="/ppt/slideLayouts/slideLayout37.xml" ContentType="application/vnd.openxmlformats-officedocument.presentationml.slideLayout+xml"/>
  <Override PartName="/ppt/slideLayouts/slideLayout38.xml" ContentType="application/vnd.openxmlformats-officedocument.presentationml.slideLayout+xml"/>
  <Override PartName="/ppt/slideLayouts/slideLayout39.xml" ContentType="application/vnd.openxmlformats-officedocument.presentationml.slideLayout+xml"/>
  <Override PartName="/ppt/slideLayouts/slideLayout40.xml" ContentType="application/vnd.openxmlformats-officedocument.presentationml.slideLayout+xml"/>
  <Override PartName="/ppt/slideLayouts/slideLayout41.xml" ContentType="application/vnd.openxmlformats-officedocument.presentationml.slideLayout+xml"/>
  <Override PartName="/ppt/slideLayouts/slideLayout42.xml" ContentType="application/vnd.openxmlformats-officedocument.presentationml.slideLayout+xml"/>
  <Override PartName="/ppt/slideLayouts/slideLayout43.xml" ContentType="application/vnd.openxmlformats-officedocument.presentationml.slideLayout+xml"/>
  <Override PartName="/ppt/slideLayouts/slideLayout44.xml" ContentType="application/vnd.openxmlformats-officedocument.presentationml.slideLayout+xml"/>
  <Override PartName="/ppt/slideLayouts/slideLayout45.xml" ContentType="application/vnd.openxmlformats-officedocument.presentationml.slideLayout+xml"/>
  <Override PartName="/ppt/slideLayouts/slideLayout46.xml" ContentType="application/vnd.openxmlformats-officedocument.presentationml.slideLayout+xml"/>
  <Override PartName="/ppt/slideLayouts/slideLayout47.xml" ContentType="application/vnd.openxmlformats-officedocument.presentationml.slideLayout+xml"/>
  <Override PartName="/ppt/slideLayouts/slideLayout48.xml" ContentType="application/vnd.openxmlformats-officedocument.presentationml.slideLayout+xml"/>
  <Override PartName="/ppt/theme/theme4.xml" ContentType="application/vnd.openxmlformats-officedocument.theme+xml"/>
  <Override PartName="/ppt/slideLayouts/slideLayout49.xml" ContentType="application/vnd.openxmlformats-officedocument.presentationml.slideLayout+xml"/>
  <Override PartName="/ppt/slideLayouts/slideLayout50.xml" ContentType="application/vnd.openxmlformats-officedocument.presentationml.slideLayout+xml"/>
  <Override PartName="/ppt/slideLayouts/slideLayout51.xml" ContentType="application/vnd.openxmlformats-officedocument.presentationml.slideLayout+xml"/>
  <Override PartName="/ppt/slideLayouts/slideLayout52.xml" ContentType="application/vnd.openxmlformats-officedocument.presentationml.slideLayout+xml"/>
  <Override PartName="/ppt/slideLayouts/slideLayout53.xml" ContentType="application/vnd.openxmlformats-officedocument.presentationml.slideLayout+xml"/>
  <Override PartName="/ppt/slideLayouts/slideLayout54.xml" ContentType="application/vnd.openxmlformats-officedocument.presentationml.slideLayout+xml"/>
  <Override PartName="/ppt/slideLayouts/slideLayout55.xml" ContentType="application/vnd.openxmlformats-officedocument.presentationml.slideLayout+xml"/>
  <Override PartName="/ppt/slideLayouts/slideLayout56.xml" ContentType="application/vnd.openxmlformats-officedocument.presentationml.slideLayout+xml"/>
  <Override PartName="/ppt/slideLayouts/slideLayout57.xml" ContentType="application/vnd.openxmlformats-officedocument.presentationml.slideLayout+xml"/>
  <Override PartName="/ppt/slideLayouts/slideLayout58.xml" ContentType="application/vnd.openxmlformats-officedocument.presentationml.slideLayout+xml"/>
  <Override PartName="/ppt/slideLayouts/slideLayout59.xml" ContentType="application/vnd.openxmlformats-officedocument.presentationml.slideLayout+xml"/>
  <Override PartName="/ppt/slideLayouts/slideLayout60.xml" ContentType="application/vnd.openxmlformats-officedocument.presentationml.slideLayout+xml"/>
  <Override PartName="/ppt/theme/theme5.xml" ContentType="application/vnd.openxmlformats-officedocument.theme+xml"/>
  <Override PartName="/ppt/slideLayouts/slideLayout61.xml" ContentType="application/vnd.openxmlformats-officedocument.presentationml.slideLayout+xml"/>
  <Override PartName="/ppt/slideLayouts/slideLayout62.xml" ContentType="application/vnd.openxmlformats-officedocument.presentationml.slideLayout+xml"/>
  <Override PartName="/ppt/slideLayouts/slideLayout63.xml" ContentType="application/vnd.openxmlformats-officedocument.presentationml.slideLayout+xml"/>
  <Override PartName="/ppt/slideLayouts/slideLayout64.xml" ContentType="application/vnd.openxmlformats-officedocument.presentationml.slideLayout+xml"/>
  <Override PartName="/ppt/slideLayouts/slideLayout65.xml" ContentType="application/vnd.openxmlformats-officedocument.presentationml.slideLayout+xml"/>
  <Override PartName="/ppt/slideLayouts/slideLayout66.xml" ContentType="application/vnd.openxmlformats-officedocument.presentationml.slideLayout+xml"/>
  <Override PartName="/ppt/slideLayouts/slideLayout67.xml" ContentType="application/vnd.openxmlformats-officedocument.presentationml.slideLayout+xml"/>
  <Override PartName="/ppt/slideLayouts/slideLayout68.xml" ContentType="application/vnd.openxmlformats-officedocument.presentationml.slideLayout+xml"/>
  <Override PartName="/ppt/slideLayouts/slideLayout69.xml" ContentType="application/vnd.openxmlformats-officedocument.presentationml.slideLayout+xml"/>
  <Override PartName="/ppt/slideLayouts/slideLayout70.xml" ContentType="application/vnd.openxmlformats-officedocument.presentationml.slideLayout+xml"/>
  <Override PartName="/ppt/slideLayouts/slideLayout71.xml" ContentType="application/vnd.openxmlformats-officedocument.presentationml.slideLayout+xml"/>
  <Override PartName="/ppt/slideLayouts/slideLayout72.xml" ContentType="application/vnd.openxmlformats-officedocument.presentationml.slideLayout+xml"/>
  <Override PartName="/ppt/theme/theme6.xml" ContentType="application/vnd.openxmlformats-officedocument.theme+xml"/>
  <Override PartName="/ppt/theme/theme7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5" Type="http://schemas.microsoft.com/office/2020/02/relationships/classificationlabels" Target="docMetadata/LabelInfo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1" r:id="rId2"/>
    <p:sldMasterId id="2147483674" r:id="rId3"/>
    <p:sldMasterId id="2147483687" r:id="rId4"/>
    <p:sldMasterId id="2147483713" r:id="rId5"/>
    <p:sldMasterId id="2147483726" r:id="rId6"/>
  </p:sldMasterIdLst>
  <p:notesMasterIdLst>
    <p:notesMasterId r:id="rId37"/>
  </p:notesMasterIdLst>
  <p:sldIdLst>
    <p:sldId id="256" r:id="rId7"/>
    <p:sldId id="257" r:id="rId8"/>
    <p:sldId id="258" r:id="rId9"/>
    <p:sldId id="259" r:id="rId10"/>
    <p:sldId id="260" r:id="rId11"/>
    <p:sldId id="261" r:id="rId12"/>
    <p:sldId id="264" r:id="rId13"/>
    <p:sldId id="265" r:id="rId14"/>
    <p:sldId id="266" r:id="rId15"/>
    <p:sldId id="267" r:id="rId16"/>
    <p:sldId id="269" r:id="rId17"/>
    <p:sldId id="270" r:id="rId18"/>
    <p:sldId id="271" r:id="rId19"/>
    <p:sldId id="272" r:id="rId20"/>
    <p:sldId id="273" r:id="rId21"/>
    <p:sldId id="274" r:id="rId22"/>
    <p:sldId id="275" r:id="rId23"/>
    <p:sldId id="276" r:id="rId24"/>
    <p:sldId id="277" r:id="rId25"/>
    <p:sldId id="278" r:id="rId26"/>
    <p:sldId id="279" r:id="rId27"/>
    <p:sldId id="280" r:id="rId28"/>
    <p:sldId id="281" r:id="rId29"/>
    <p:sldId id="282" r:id="rId30"/>
    <p:sldId id="283" r:id="rId31"/>
    <p:sldId id="284" r:id="rId32"/>
    <p:sldId id="286" r:id="rId33"/>
    <p:sldId id="287" r:id="rId34"/>
    <p:sldId id="288" r:id="rId35"/>
    <p:sldId id="289" r:id="rId3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105" d="100"/>
          <a:sy n="105" d="100"/>
        </p:scale>
        <p:origin x="798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2.xml"/><Relationship Id="rId13" Type="http://schemas.openxmlformats.org/officeDocument/2006/relationships/slide" Target="slides/slide7.xml"/><Relationship Id="rId18" Type="http://schemas.openxmlformats.org/officeDocument/2006/relationships/slide" Target="slides/slide12.xml"/><Relationship Id="rId26" Type="http://schemas.openxmlformats.org/officeDocument/2006/relationships/slide" Target="slides/slide20.xml"/><Relationship Id="rId39" Type="http://schemas.openxmlformats.org/officeDocument/2006/relationships/viewProps" Target="viewProps.xml"/><Relationship Id="rId3" Type="http://schemas.openxmlformats.org/officeDocument/2006/relationships/slideMaster" Target="slideMasters/slideMaster3.xml"/><Relationship Id="rId21" Type="http://schemas.openxmlformats.org/officeDocument/2006/relationships/slide" Target="slides/slide15.xml"/><Relationship Id="rId34" Type="http://schemas.openxmlformats.org/officeDocument/2006/relationships/slide" Target="slides/slide28.xml"/><Relationship Id="rId7" Type="http://schemas.openxmlformats.org/officeDocument/2006/relationships/slide" Target="slides/slide1.xml"/><Relationship Id="rId12" Type="http://schemas.openxmlformats.org/officeDocument/2006/relationships/slide" Target="slides/slide6.xml"/><Relationship Id="rId17" Type="http://schemas.openxmlformats.org/officeDocument/2006/relationships/slide" Target="slides/slide11.xml"/><Relationship Id="rId25" Type="http://schemas.openxmlformats.org/officeDocument/2006/relationships/slide" Target="slides/slide19.xml"/><Relationship Id="rId33" Type="http://schemas.openxmlformats.org/officeDocument/2006/relationships/slide" Target="slides/slide27.xml"/><Relationship Id="rId38" Type="http://schemas.openxmlformats.org/officeDocument/2006/relationships/presProps" Target="presProp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0.xml"/><Relationship Id="rId20" Type="http://schemas.openxmlformats.org/officeDocument/2006/relationships/slide" Target="slides/slide14.xml"/><Relationship Id="rId29" Type="http://schemas.openxmlformats.org/officeDocument/2006/relationships/slide" Target="slides/slide23.xml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Master" Target="slideMasters/slideMaster6.xml"/><Relationship Id="rId11" Type="http://schemas.openxmlformats.org/officeDocument/2006/relationships/slide" Target="slides/slide5.xml"/><Relationship Id="rId24" Type="http://schemas.openxmlformats.org/officeDocument/2006/relationships/slide" Target="slides/slide18.xml"/><Relationship Id="rId32" Type="http://schemas.openxmlformats.org/officeDocument/2006/relationships/slide" Target="slides/slide26.xml"/><Relationship Id="rId37" Type="http://schemas.openxmlformats.org/officeDocument/2006/relationships/notesMaster" Target="notesMasters/notesMaster1.xml"/><Relationship Id="rId40" Type="http://schemas.openxmlformats.org/officeDocument/2006/relationships/theme" Target="theme/theme1.xml"/><Relationship Id="rId5" Type="http://schemas.openxmlformats.org/officeDocument/2006/relationships/slideMaster" Target="slideMasters/slideMaster5.xml"/><Relationship Id="rId15" Type="http://schemas.openxmlformats.org/officeDocument/2006/relationships/slide" Target="slides/slide9.xml"/><Relationship Id="rId23" Type="http://schemas.openxmlformats.org/officeDocument/2006/relationships/slide" Target="slides/slide17.xml"/><Relationship Id="rId28" Type="http://schemas.openxmlformats.org/officeDocument/2006/relationships/slide" Target="slides/slide22.xml"/><Relationship Id="rId36" Type="http://schemas.openxmlformats.org/officeDocument/2006/relationships/slide" Target="slides/slide30.xml"/><Relationship Id="rId10" Type="http://schemas.openxmlformats.org/officeDocument/2006/relationships/slide" Target="slides/slide4.xml"/><Relationship Id="rId19" Type="http://schemas.openxmlformats.org/officeDocument/2006/relationships/slide" Target="slides/slide13.xml"/><Relationship Id="rId31" Type="http://schemas.openxmlformats.org/officeDocument/2006/relationships/slide" Target="slides/slide25.xml"/><Relationship Id="rId4" Type="http://schemas.openxmlformats.org/officeDocument/2006/relationships/slideMaster" Target="slideMasters/slideMaster4.xml"/><Relationship Id="rId9" Type="http://schemas.openxmlformats.org/officeDocument/2006/relationships/slide" Target="slides/slide3.xml"/><Relationship Id="rId14" Type="http://schemas.openxmlformats.org/officeDocument/2006/relationships/slide" Target="slides/slide8.xml"/><Relationship Id="rId22" Type="http://schemas.openxmlformats.org/officeDocument/2006/relationships/slide" Target="slides/slide16.xml"/><Relationship Id="rId27" Type="http://schemas.openxmlformats.org/officeDocument/2006/relationships/slide" Target="slides/slide21.xml"/><Relationship Id="rId30" Type="http://schemas.openxmlformats.org/officeDocument/2006/relationships/slide" Target="slides/slide24.xml"/><Relationship Id="rId35" Type="http://schemas.openxmlformats.org/officeDocument/2006/relationships/slide" Target="slides/slide29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7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GB" sz="4400" b="0" strike="noStrike" spc="-1">
                <a:latin typeface="Arial"/>
              </a:rPr>
              <a:t>Click to move the slide</a:t>
            </a:r>
          </a:p>
        </p:txBody>
      </p:sp>
      <p:sp>
        <p:nvSpPr>
          <p:cNvPr id="30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GB" sz="2000" b="0" strike="noStrike" spc="-1">
                <a:latin typeface="Arial"/>
              </a:rPr>
              <a:t>Click to edit the notes format</a:t>
            </a:r>
          </a:p>
        </p:txBody>
      </p:sp>
      <p:sp>
        <p:nvSpPr>
          <p:cNvPr id="30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r>
              <a:rPr lang="en-GB" sz="1400" b="0" strike="noStrike" spc="-1">
                <a:latin typeface="Times New Roman"/>
              </a:rPr>
              <a:t>&lt;header&gt;</a:t>
            </a:r>
          </a:p>
        </p:txBody>
      </p:sp>
      <p:sp>
        <p:nvSpPr>
          <p:cNvPr id="304" name="PlaceHolder 4"/>
          <p:cNvSpPr>
            <a:spLocks noGrp="1"/>
          </p:cNvSpPr>
          <p:nvPr>
            <p:ph type="dt" idx="1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>
            <a:lvl1pPr algn="r">
              <a:buNone/>
              <a:defRPr lang="en-GB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r>
              <a:rPr lang="en-GB" sz="1400" b="0" strike="noStrike" spc="-1">
                <a:latin typeface="Times New Roman"/>
              </a:rPr>
              <a:t>&lt;date/time&gt;</a:t>
            </a:r>
          </a:p>
        </p:txBody>
      </p:sp>
      <p:sp>
        <p:nvSpPr>
          <p:cNvPr id="305" name="PlaceHolder 5"/>
          <p:cNvSpPr>
            <a:spLocks noGrp="1"/>
          </p:cNvSpPr>
          <p:nvPr>
            <p:ph type="ftr" idx="2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>
              <a:defRPr lang="en-GB" sz="1400" b="0" strike="noStrike" spc="-1">
                <a:latin typeface="Times New Roman"/>
              </a:defRPr>
            </a:lvl1pPr>
          </a:lstStyle>
          <a:p>
            <a:r>
              <a:rPr lang="en-GB" sz="1400" b="0" strike="noStrike" spc="-1">
                <a:latin typeface="Times New Roman"/>
              </a:rPr>
              <a:t>&lt;footer&gt;</a:t>
            </a:r>
          </a:p>
        </p:txBody>
      </p:sp>
      <p:sp>
        <p:nvSpPr>
          <p:cNvPr id="306" name="PlaceHolder 6"/>
          <p:cNvSpPr>
            <a:spLocks noGrp="1"/>
          </p:cNvSpPr>
          <p:nvPr>
            <p:ph type="sldNum" idx="3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buNone/>
              <a:defRPr lang="en-GB" sz="1400" b="0" strike="noStrike" spc="-1">
                <a:latin typeface="Times New Roman"/>
              </a:defRPr>
            </a:lvl1pPr>
          </a:lstStyle>
          <a:p>
            <a:pPr algn="r">
              <a:buNone/>
            </a:pPr>
            <a:fld id="{BA51AD22-C6DF-44FE-BA9F-BA0B4195BB2D}" type="slidenum">
              <a:rPr lang="en-GB" sz="1400" b="0" strike="noStrike" spc="-1">
                <a:latin typeface="Times New Roman"/>
              </a:rPr>
              <a:t>‹#›</a:t>
            </a:fld>
            <a:endParaRPr lang="en-GB" sz="1400" b="0" strike="noStrike" spc="-1">
              <a:latin typeface="Times New Roman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0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406" name="PlaceHolder 3"/>
          <p:cNvSpPr>
            <a:spLocks noGrp="1"/>
          </p:cNvSpPr>
          <p:nvPr>
            <p:ph type="sldNum" idx="4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A9DDE26-CE0A-4575-9C86-0F3C3CE669FD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4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latin typeface="Arial"/>
              </a:rPr>
              <a:t>What It Is</a:t>
            </a:r>
            <a:r>
              <a:rPr lang="en-US" sz="2000" b="0" strike="noStrike" spc="-1">
                <a:latin typeface="Arial"/>
              </a:rPr>
              <a:t>: Loop components are reusable pieces of content (e.g., tables, lists, notes, or task trackers) that can be embedded and synced across Microsoft 365 apps like Teams, Outlook, and Word.</a:t>
            </a:r>
            <a:endParaRPr lang="en-GB" sz="20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latin typeface="Arial"/>
              </a:rPr>
              <a:t>Why It Matters</a:t>
            </a:r>
            <a:r>
              <a:rPr lang="en-US" sz="2000" b="0" strike="noStrike" spc="-1">
                <a:latin typeface="Arial"/>
              </a:rPr>
              <a:t>: Instead of copying and pasting information, components stay updated in real time wherever they’re used. For example, a project task list in Loop will automatically update if edited in Teams or Outlook.</a:t>
            </a:r>
            <a:endParaRPr lang="en-GB" sz="20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latin typeface="Arial"/>
              </a:rPr>
              <a:t>Example</a:t>
            </a:r>
            <a:r>
              <a:rPr lang="en-US" sz="2000" b="0" strike="noStrike" spc="-1">
                <a:latin typeface="Arial"/>
              </a:rPr>
              <a:t>: "Create a task list in Loop, share it in a Teams chat, and watch it update in real time as team members make changes."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2000" b="0" strike="noStrike" spc="-1">
              <a:latin typeface="Arial"/>
            </a:endParaRPr>
          </a:p>
        </p:txBody>
      </p:sp>
      <p:sp>
        <p:nvSpPr>
          <p:cNvPr id="442" name="PlaceHolder 3"/>
          <p:cNvSpPr>
            <a:spLocks noGrp="1"/>
          </p:cNvSpPr>
          <p:nvPr>
            <p:ph type="sldNum" idx="16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C0289A0-07D9-428B-A4B4-FB6FC81BDCBF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12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4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latin typeface="Arial"/>
              </a:rPr>
              <a:t>What It Is</a:t>
            </a:r>
            <a:r>
              <a:rPr lang="en-US" sz="2000" b="0" strike="noStrike" spc="-1">
                <a:latin typeface="Arial"/>
              </a:rPr>
              <a:t>: Loop components are reusable pieces of content (e.g., tables, lists, notes, or task trackers) that can be embedded and synced across Microsoft 365 apps like Teams, Outlook, and Word.</a:t>
            </a:r>
            <a:endParaRPr lang="en-GB" sz="20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latin typeface="Arial"/>
              </a:rPr>
              <a:t>Why It Matters</a:t>
            </a:r>
            <a:r>
              <a:rPr lang="en-US" sz="2000" b="0" strike="noStrike" spc="-1">
                <a:latin typeface="Arial"/>
              </a:rPr>
              <a:t>: Instead of copying and pasting information, components stay updated in real time wherever they’re used. For example, a project task list in Loop will automatically update if edited in Teams or Outlook.</a:t>
            </a:r>
            <a:endParaRPr lang="en-GB" sz="20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latin typeface="Arial"/>
              </a:rPr>
              <a:t>Example</a:t>
            </a:r>
            <a:r>
              <a:rPr lang="en-US" sz="2000" b="0" strike="noStrike" spc="-1">
                <a:latin typeface="Arial"/>
              </a:rPr>
              <a:t>: "Create a task list in Loop, share it in a Teams chat, and watch it update in real time as team members make changes."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2000" b="0" strike="noStrike" spc="-1">
              <a:latin typeface="Arial"/>
            </a:endParaRPr>
          </a:p>
        </p:txBody>
      </p:sp>
      <p:sp>
        <p:nvSpPr>
          <p:cNvPr id="445" name="PlaceHolder 3"/>
          <p:cNvSpPr>
            <a:spLocks noGrp="1"/>
          </p:cNvSpPr>
          <p:nvPr>
            <p:ph type="sldNum" idx="17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4363143-1B3C-4444-B603-15621C00E654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13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4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latin typeface="Arial"/>
              </a:rPr>
              <a:t>What It Is</a:t>
            </a:r>
            <a:r>
              <a:rPr lang="en-US" sz="2000" b="0" strike="noStrike" spc="-1">
                <a:latin typeface="Arial"/>
              </a:rPr>
              <a:t>: Loop components are reusable pieces of content (e.g., tables, lists, notes, or task trackers) that can be embedded and synced across Microsoft 365 apps like Teams, Outlook, and Word.</a:t>
            </a:r>
            <a:endParaRPr lang="en-GB" sz="20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latin typeface="Arial"/>
              </a:rPr>
              <a:t>Why It Matters</a:t>
            </a:r>
            <a:r>
              <a:rPr lang="en-US" sz="2000" b="0" strike="noStrike" spc="-1">
                <a:latin typeface="Arial"/>
              </a:rPr>
              <a:t>: Instead of copying and pasting information, components stay updated in real time wherever they’re used. For example, a project task list in Loop will automatically update if edited in Teams or Outlook.</a:t>
            </a:r>
            <a:endParaRPr lang="en-GB" sz="2000" b="0" strike="noStrike" spc="-1">
              <a:latin typeface="Arial"/>
            </a:endParaRPr>
          </a:p>
          <a:p>
            <a:pPr marL="285840" indent="-28584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latin typeface="Arial"/>
              </a:rPr>
              <a:t>Example</a:t>
            </a:r>
            <a:r>
              <a:rPr lang="en-US" sz="2000" b="0" strike="noStrike" spc="-1">
                <a:latin typeface="Arial"/>
              </a:rPr>
              <a:t>: "Create a task list in Loop, share it in a Teams chat, and watch it update in real time as team members make changes."</a:t>
            </a:r>
            <a:endParaRPr lang="en-GB" sz="2000" b="0" strike="noStrike" spc="-1">
              <a:latin typeface="Arial"/>
            </a:endParaRPr>
          </a:p>
          <a:p>
            <a:pPr>
              <a:lnSpc>
                <a:spcPct val="100000"/>
              </a:lnSpc>
              <a:buNone/>
            </a:pPr>
            <a:endParaRPr lang="en-GB" sz="2000" b="0" strike="noStrike" spc="-1">
              <a:latin typeface="Arial"/>
            </a:endParaRPr>
          </a:p>
        </p:txBody>
      </p:sp>
      <p:sp>
        <p:nvSpPr>
          <p:cNvPr id="448" name="PlaceHolder 3"/>
          <p:cNvSpPr>
            <a:spLocks noGrp="1"/>
          </p:cNvSpPr>
          <p:nvPr>
            <p:ph type="sldNum" idx="18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327DBC4-792F-4C84-AE7F-AA0F14D537C7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14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4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latin typeface="Arial"/>
              </a:rPr>
              <a:t>What It Means: Loop enables real-time collaboration, allowing team members to work together more effectively, regardless of location. </a:t>
            </a:r>
            <a:endParaRPr lang="en-GB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latin typeface="Arial"/>
              </a:rPr>
              <a:t>Why It Matters: This reduces delays caused by waiting for feedback or updates and ensures everyone is aligned.</a:t>
            </a:r>
            <a:endParaRPr lang="en-GB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latin typeface="Arial"/>
              </a:rPr>
              <a:t>Example: "Instead of sending multiple versions of a document back and forth, we can all edit the same Loop component in real time."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451" name="PlaceHolder 3"/>
          <p:cNvSpPr>
            <a:spLocks noGrp="1"/>
          </p:cNvSpPr>
          <p:nvPr>
            <p:ph type="sldNum" idx="19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BEAB8C8B-BF81-43F2-A13E-FF50454C30CF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20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2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3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latin typeface="Arial"/>
              </a:rPr>
              <a:t>What It Means: Loop enables real-time collaboration, allowing team members to work together more effectively, regardless of location. </a:t>
            </a:r>
            <a:endParaRPr lang="en-GB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latin typeface="Arial"/>
              </a:rPr>
              <a:t>Why It Matters: This reduces delays caused by waiting for feedback or updates and ensures everyone is aligned.</a:t>
            </a:r>
            <a:endParaRPr lang="en-GB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latin typeface="Arial"/>
              </a:rPr>
              <a:t>Example: "Instead of sending multiple versions of a document back and forth, we can all edit the same Loop component in real time."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454" name="PlaceHolder 3"/>
          <p:cNvSpPr>
            <a:spLocks noGrp="1"/>
          </p:cNvSpPr>
          <p:nvPr>
            <p:ph type="sldNum" idx="20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91863A9-DA0E-4A5A-8432-7468AC55D388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21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5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6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latin typeface="Arial"/>
              </a:rPr>
              <a:t>What It Means: Loop enables real-time collaboration, allowing team members to work together more effectively, regardless of location. </a:t>
            </a:r>
            <a:endParaRPr lang="en-GB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latin typeface="Arial"/>
              </a:rPr>
              <a:t>Why It Matters: This reduces delays caused by waiting for feedback or updates and ensures everyone is aligned.</a:t>
            </a:r>
            <a:endParaRPr lang="en-GB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latin typeface="Arial"/>
              </a:rPr>
              <a:t>Example: "Instead of sending multiple versions of a document back and forth, we can all edit the same Loop component in real time."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457" name="PlaceHolder 3"/>
          <p:cNvSpPr>
            <a:spLocks noGrp="1"/>
          </p:cNvSpPr>
          <p:nvPr>
            <p:ph type="sldNum" idx="21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173FF4DD-8FEE-423E-9F17-44BB43E96D0A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22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5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5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latin typeface="Arial"/>
              </a:rPr>
              <a:t>What It Means: Loop enables real-time collaboration, allowing team members to work together more effectively, regardless of location. </a:t>
            </a:r>
            <a:endParaRPr lang="en-GB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latin typeface="Arial"/>
              </a:rPr>
              <a:t>Why It Matters: This reduces delays caused by waiting for feedback or updates and ensures everyone is aligned.</a:t>
            </a:r>
            <a:endParaRPr lang="en-GB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latin typeface="Arial"/>
              </a:rPr>
              <a:t>Example: "Instead of sending multiple versions of a document back and forth, we can all edit the same Loop component in real time."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460" name="PlaceHolder 3"/>
          <p:cNvSpPr>
            <a:spLocks noGrp="1"/>
          </p:cNvSpPr>
          <p:nvPr>
            <p:ph type="sldNum" idx="22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DC081B5-20EB-4E17-B3FE-A9A1530BEA2C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24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6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latin typeface="Arial"/>
              </a:rPr>
              <a:t>What It Means: Loop enables real-time collaboration, allowing team members to work together more effectively, regardless of location. </a:t>
            </a:r>
            <a:endParaRPr lang="en-GB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latin typeface="Arial"/>
              </a:rPr>
              <a:t>Why It Matters: This reduces delays caused by waiting for feedback or updates and ensures everyone is aligned.</a:t>
            </a:r>
            <a:endParaRPr lang="en-GB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latin typeface="Arial"/>
              </a:rPr>
              <a:t>Example: "Instead of sending multiple versions of a document back and forth, we can all edit the same Loop component in real time."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463" name="PlaceHolder 3"/>
          <p:cNvSpPr>
            <a:spLocks noGrp="1"/>
          </p:cNvSpPr>
          <p:nvPr>
            <p:ph type="sldNum" idx="23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160EDF1-79F0-4DEF-8180-83891B3F7994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25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6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latin typeface="Arial"/>
              </a:rPr>
              <a:t>What It Means: Loop enables real-time collaboration, allowing team members to work together more effectively, regardless of location. </a:t>
            </a:r>
            <a:endParaRPr lang="en-GB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latin typeface="Arial"/>
              </a:rPr>
              <a:t>Why It Matters: This reduces delays caused by waiting for feedback or updates and ensures everyone is aligned.</a:t>
            </a:r>
            <a:endParaRPr lang="en-GB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0" strike="noStrike" spc="-1">
                <a:latin typeface="Arial"/>
              </a:rPr>
              <a:t>Example: "Instead of sending multiple versions of a document back and forth, we can all edit the same Loop component in real time."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466" name="PlaceHolder 3"/>
          <p:cNvSpPr>
            <a:spLocks noGrp="1"/>
          </p:cNvSpPr>
          <p:nvPr>
            <p:ph type="sldNum" idx="24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10509D1-6F0C-429D-A0A0-348DD1FAAD18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26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7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latin typeface="Arial"/>
              </a:rPr>
              <a:t>What It Means</a:t>
            </a:r>
            <a:r>
              <a:rPr lang="en-US" sz="2000" b="0" strike="noStrike" spc="-1">
                <a:latin typeface="Arial"/>
              </a:rPr>
              <a:t>: Loop keeps all project-related content (notes, tasks, documents) in one place, reducing the need to switch between apps.</a:t>
            </a:r>
            <a:endParaRPr lang="en-GB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latin typeface="Arial"/>
              </a:rPr>
              <a:t>Why It Matters</a:t>
            </a:r>
            <a:r>
              <a:rPr lang="en-US" sz="2000" b="0" strike="noStrike" spc="-1">
                <a:latin typeface="Arial"/>
              </a:rPr>
              <a:t>: This saves time and ensures nothing gets lost or overlooked.</a:t>
            </a:r>
            <a:endParaRPr lang="en-GB" sz="2000" b="0" strike="noStrike" spc="-1">
              <a:latin typeface="Arial"/>
            </a:endParaRPr>
          </a:p>
          <a:p>
            <a:pPr marL="216000" indent="-216000">
              <a:lnSpc>
                <a:spcPct val="100000"/>
              </a:lnSpc>
              <a:buClr>
                <a:srgbClr val="000000"/>
              </a:buClr>
              <a:buFont typeface="Arial"/>
              <a:buChar char="•"/>
            </a:pPr>
            <a:r>
              <a:rPr lang="en-US" sz="2000" b="1" strike="noStrike" spc="-1">
                <a:latin typeface="Arial"/>
              </a:rPr>
              <a:t>Example</a:t>
            </a:r>
            <a:r>
              <a:rPr lang="en-US" sz="2000" b="0" strike="noStrike" spc="-1">
                <a:latin typeface="Arial"/>
              </a:rPr>
              <a:t>: "Instead of searching through emails, Teams chats, and shared drives, everything we need is in the Loop workspace."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472" name="PlaceHolder 3"/>
          <p:cNvSpPr>
            <a:spLocks noGrp="1"/>
          </p:cNvSpPr>
          <p:nvPr>
            <p:ph type="sldNum" idx="26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82CA8F01-4BCC-493B-979C-81744064FC34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28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7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680" cy="3085560"/>
          </a:xfrm>
          <a:prstGeom prst="rect">
            <a:avLst/>
          </a:prstGeom>
          <a:ln w="0">
            <a:noFill/>
          </a:ln>
        </p:spPr>
      </p:sp>
      <p:sp>
        <p:nvSpPr>
          <p:cNvPr id="408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409" name="PlaceHolder 3"/>
          <p:cNvSpPr>
            <a:spLocks noGrp="1"/>
          </p:cNvSpPr>
          <p:nvPr>
            <p:ph type="sldNum" idx="5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37FD083-582F-4BE7-A95C-5F3D391C41DD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2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4960" cy="3084840"/>
          </a:xfrm>
          <a:prstGeom prst="rect">
            <a:avLst/>
          </a:prstGeom>
          <a:ln w="0">
            <a:noFill/>
          </a:ln>
        </p:spPr>
      </p:sp>
      <p:sp>
        <p:nvSpPr>
          <p:cNvPr id="47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475" name="PlaceHolder 3"/>
          <p:cNvSpPr>
            <a:spLocks noGrp="1"/>
          </p:cNvSpPr>
          <p:nvPr>
            <p:ph type="sldNum" idx="27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9DD59079-5744-49B6-8DC9-CA83AE66333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30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0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5320" cy="3085200"/>
          </a:xfrm>
          <a:prstGeom prst="rect">
            <a:avLst/>
          </a:prstGeom>
          <a:ln w="0">
            <a:noFill/>
          </a:ln>
        </p:spPr>
      </p:sp>
      <p:sp>
        <p:nvSpPr>
          <p:cNvPr id="411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endParaRPr lang="en-GB" sz="2000" b="0" strike="noStrike" spc="-1">
              <a:latin typeface="Arial"/>
            </a:endParaRPr>
          </a:p>
        </p:txBody>
      </p:sp>
      <p:sp>
        <p:nvSpPr>
          <p:cNvPr id="412" name="PlaceHolder 3"/>
          <p:cNvSpPr>
            <a:spLocks noGrp="1"/>
          </p:cNvSpPr>
          <p:nvPr>
            <p:ph type="sldNum" idx="6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BC24DCB-4570-4E55-92E7-C8EA91C183E4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3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3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14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Component là một đơn vị độc lập trong phần mềm, có thể được tái sử dụng và kết hợp với các component khác để xây dựng ứng dụng lớn hơn.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415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939F85C-38EB-4402-BA27-D88E69DDA14E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4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6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17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Component là một đơn vị độc lập trong phần mềm, có thể được tái sử dụng và kết hợp với các component khác để xây dựng ứng dụng lớn hơn.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418" name="PlaceHolder 3"/>
          <p:cNvSpPr>
            <a:spLocks noGrp="1"/>
          </p:cNvSpPr>
          <p:nvPr>
            <p:ph type="sldNum" idx="8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D5BF6F26-1F06-46F3-8132-C033C3ADE00A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5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9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20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Component là một đơn vị độc lập trong phần mềm, có thể được tái sử dụng và kết hợp với các component khác để xây dựng ứng dụng lớn hơn.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421" name="PlaceHolder 3"/>
          <p:cNvSpPr>
            <a:spLocks noGrp="1"/>
          </p:cNvSpPr>
          <p:nvPr>
            <p:ph type="sldNum" idx="9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4637CDA-70CD-45D5-BCCD-467DA9EA85B2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6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8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29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Component là một đơn vị độc lập trong phần mềm, có thể được tái sử dụng và kết hợp với các component khác để xây dựng ứng dụng lớn hơn.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430" name="PlaceHolder 3"/>
          <p:cNvSpPr>
            <a:spLocks noGrp="1"/>
          </p:cNvSpPr>
          <p:nvPr>
            <p:ph type="sldNum" idx="12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FC1D291A-FE22-481F-BBDE-8F9256D8317A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8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1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32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Component là một đơn vị độc lập trong phần mềm, có thể được tái sử dụng và kết hợp với các component khác để xây dựng ứng dụng lớn hơn.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433" name="PlaceHolder 3"/>
          <p:cNvSpPr>
            <a:spLocks noGrp="1"/>
          </p:cNvSpPr>
          <p:nvPr>
            <p:ph type="sldNum" idx="13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2203ED17-F624-4AC5-B6CE-EBAC872E2CFA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9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4" name="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ln w="0">
            <a:noFill/>
          </a:ln>
        </p:spPr>
      </p:sp>
      <p:sp>
        <p:nvSpPr>
          <p:cNvPr id="435" name="PlaceHolder 2"/>
          <p:cNvSpPr>
            <a:spLocks noGrp="1"/>
          </p:cNvSpPr>
          <p:nvPr>
            <p:ph type="body"/>
          </p:nvPr>
        </p:nvSpPr>
        <p:spPr>
          <a:xfrm>
            <a:off x="685800" y="4400640"/>
            <a:ext cx="5484960" cy="359892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Autofit/>
          </a:bodyPr>
          <a:lstStyle/>
          <a:p>
            <a:pPr marL="216000" indent="-216000">
              <a:lnSpc>
                <a:spcPct val="100000"/>
              </a:lnSpc>
              <a:buNone/>
              <a:tabLst>
                <a:tab pos="0" algn="l"/>
              </a:tabLst>
            </a:pPr>
            <a:r>
              <a:rPr lang="en-US" sz="2000" b="0" strike="noStrike" spc="-1">
                <a:latin typeface="Arial"/>
              </a:rPr>
              <a:t>Component là một đơn vị độc lập trong phần mềm, có thể được tái sử dụng và kết hợp với các component khác để xây dựng ứng dụng lớn hơn.</a:t>
            </a:r>
            <a:endParaRPr lang="en-GB" sz="2000" b="0" strike="noStrike" spc="-1">
              <a:latin typeface="Arial"/>
            </a:endParaRPr>
          </a:p>
        </p:txBody>
      </p:sp>
      <p:sp>
        <p:nvSpPr>
          <p:cNvPr id="436" name="PlaceHolder 3"/>
          <p:cNvSpPr>
            <a:spLocks noGrp="1"/>
          </p:cNvSpPr>
          <p:nvPr>
            <p:ph type="sldNum" idx="14"/>
          </p:nvPr>
        </p:nvSpPr>
        <p:spPr>
          <a:xfrm>
            <a:off x="3884760" y="8685360"/>
            <a:ext cx="2970360" cy="4572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b">
            <a:noAutofit/>
          </a:bodyPr>
          <a:lstStyle>
            <a:lvl1pPr algn="r">
              <a:lnSpc>
                <a:spcPct val="100000"/>
              </a:lnSpc>
              <a:buNone/>
              <a:def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0A7BC5E5-1AA9-4A0A-8D14-10F5748E552C}" type="slidenum">
              <a:rPr lang="en-US" sz="1200" b="0" strike="noStrike" spc="-1">
                <a:solidFill>
                  <a:srgbClr val="000000"/>
                </a:solidFill>
                <a:latin typeface="Times New Roman"/>
                <a:ea typeface="+mn-ea"/>
              </a:rPr>
              <a:t>10</a:t>
            </a:fld>
            <a:endParaRPr lang="en-GB" sz="1200" b="0" strike="noStrike" spc="-1">
              <a:latin typeface="Times New Roman"/>
            </a:endParaRPr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3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4.xml"/></Relationships>
</file>

<file path=ppt/slideLayouts/_rels/slideLayout4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5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5.xml"/></Relationships>
</file>

<file path=ppt/slideLayouts/_rels/slideLayout6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6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7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6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4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3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7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8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9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0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41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49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6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5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5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7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3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4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6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6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1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7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6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7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79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0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1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2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83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91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9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9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8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0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0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6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0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0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4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12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3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5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1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18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6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1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2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3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4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5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38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3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39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3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0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4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2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3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4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4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4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6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5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5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7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6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6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6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4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0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24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2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2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2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4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3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3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3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6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3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38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39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41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42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43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8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4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46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59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4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49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0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1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0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5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4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5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6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7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8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62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66" name="PlaceHolder 2"/>
          <p:cNvSpPr>
            <a:spLocks noGrp="1"/>
          </p:cNvSpPr>
          <p:nvPr>
            <p:ph type="subTitle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68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7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7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5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6.xml><?xml version="1.0" encoding="utf-8"?>
<p:sldLayout xmlns:a="http://schemas.openxmlformats.org/drawingml/2006/main" xmlns:r="http://schemas.openxmlformats.org/officeDocument/2006/relationships" xmlns:p="http://schemas.openxmlformats.org/presentationml/2006/main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3" name="PlaceHolder 1"/>
          <p:cNvSpPr>
            <a:spLocks noGrp="1"/>
          </p:cNvSpPr>
          <p:nvPr>
            <p:ph type="subTitle"/>
          </p:nvPr>
        </p:nvSpPr>
        <p:spPr>
          <a:xfrm>
            <a:off x="609480" y="273600"/>
            <a:ext cx="10972440" cy="5307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7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76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77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79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0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1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6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2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83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4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5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16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7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18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0.xml><?xml version="1.0" encoding="utf-8"?>
<p:sldLayout xmlns:a="http://schemas.openxmlformats.org/drawingml/2006/main" xmlns:r="http://schemas.openxmlformats.org/officeDocument/2006/relationships" xmlns:p="http://schemas.openxmlformats.org/presentationml/2006/main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87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88" name="PlaceHolder 3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1.xml><?xml version="1.0" encoding="utf-8"?>
<p:sldLayout xmlns:a="http://schemas.openxmlformats.org/drawingml/2006/main" xmlns:r="http://schemas.openxmlformats.org/officeDocument/2006/relationships" xmlns:p="http://schemas.openxmlformats.org/presentationml/2006/main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9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2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3" name="PlaceHolder 5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7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95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6" name="PlaceHolder 3"/>
          <p:cNvSpPr>
            <a:spLocks noGrp="1"/>
          </p:cNvSpPr>
          <p:nvPr>
            <p:ph/>
          </p:nvPr>
        </p:nvSpPr>
        <p:spPr>
          <a:xfrm>
            <a:off x="431964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7" name="PlaceHolder 4"/>
          <p:cNvSpPr>
            <a:spLocks noGrp="1"/>
          </p:cNvSpPr>
          <p:nvPr>
            <p:ph/>
          </p:nvPr>
        </p:nvSpPr>
        <p:spPr>
          <a:xfrm>
            <a:off x="8029800" y="160452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8" name="PlaceHolder 5"/>
          <p:cNvSpPr>
            <a:spLocks noGrp="1"/>
          </p:cNvSpPr>
          <p:nvPr>
            <p:ph/>
          </p:nvPr>
        </p:nvSpPr>
        <p:spPr>
          <a:xfrm>
            <a:off x="60948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99" name="PlaceHolder 6"/>
          <p:cNvSpPr>
            <a:spLocks noGrp="1"/>
          </p:cNvSpPr>
          <p:nvPr>
            <p:ph/>
          </p:nvPr>
        </p:nvSpPr>
        <p:spPr>
          <a:xfrm>
            <a:off x="431964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300" name="PlaceHolder 7"/>
          <p:cNvSpPr>
            <a:spLocks noGrp="1"/>
          </p:cNvSpPr>
          <p:nvPr>
            <p:ph/>
          </p:nvPr>
        </p:nvSpPr>
        <p:spPr>
          <a:xfrm>
            <a:off x="8029800" y="3682080"/>
            <a:ext cx="35330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0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1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2" name="PlaceHolder 4"/>
          <p:cNvSpPr>
            <a:spLocks noGrp="1"/>
          </p:cNvSpPr>
          <p:nvPr>
            <p:ph/>
          </p:nvPr>
        </p:nvSpPr>
        <p:spPr>
          <a:xfrm>
            <a:off x="6231960" y="368208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endParaRPr lang="en-GB" sz="4400" b="0" strike="noStrike" spc="-1">
              <a:latin typeface="Arial"/>
            </a:endParaRPr>
          </a:p>
        </p:txBody>
      </p:sp>
      <p:sp>
        <p:nvSpPr>
          <p:cNvPr id="24" name="PlaceHolder 2"/>
          <p:cNvSpPr>
            <a:spLocks noGrp="1"/>
          </p:cNvSpPr>
          <p:nvPr>
            <p:ph/>
          </p:nvPr>
        </p:nvSpPr>
        <p:spPr>
          <a:xfrm>
            <a:off x="60948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5" name="PlaceHolder 3"/>
          <p:cNvSpPr>
            <a:spLocks noGrp="1"/>
          </p:cNvSpPr>
          <p:nvPr>
            <p:ph/>
          </p:nvPr>
        </p:nvSpPr>
        <p:spPr>
          <a:xfrm>
            <a:off x="6231960" y="1604520"/>
            <a:ext cx="535428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  <p:sp>
        <p:nvSpPr>
          <p:cNvPr id="26" name="PlaceHolder 4"/>
          <p:cNvSpPr>
            <a:spLocks noGrp="1"/>
          </p:cNvSpPr>
          <p:nvPr>
            <p:ph/>
          </p:nvPr>
        </p:nvSpPr>
        <p:spPr>
          <a:xfrm>
            <a:off x="609480" y="3682080"/>
            <a:ext cx="10972440" cy="189684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endParaRPr lang="en-GB" sz="3200" b="0" strike="noStrike" spc="-1">
              <a:latin typeface="Arial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image" Target="../media/image3.png"/><Relationship Id="rId2" Type="http://schemas.openxmlformats.org/officeDocument/2006/relationships/slideLayout" Target="../slideLayouts/slideLayout2.xml"/><Relationship Id="rId16" Type="http://schemas.openxmlformats.org/officeDocument/2006/relationships/image" Target="../media/image2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microsoft.com/office/2007/relationships/hdphoto" Target="../media/hdphoto1.wdp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2.xml"/><Relationship Id="rId13" Type="http://schemas.openxmlformats.org/officeDocument/2006/relationships/theme" Target="../theme/theme3.xml"/><Relationship Id="rId3" Type="http://schemas.openxmlformats.org/officeDocument/2006/relationships/slideLayout" Target="../slideLayouts/slideLayout27.xml"/><Relationship Id="rId7" Type="http://schemas.openxmlformats.org/officeDocument/2006/relationships/slideLayout" Target="../slideLayouts/slideLayout31.xml"/><Relationship Id="rId12" Type="http://schemas.openxmlformats.org/officeDocument/2006/relationships/slideLayout" Target="../slideLayouts/slideLayout36.xml"/><Relationship Id="rId2" Type="http://schemas.openxmlformats.org/officeDocument/2006/relationships/slideLayout" Target="../slideLayouts/slideLayout26.xml"/><Relationship Id="rId1" Type="http://schemas.openxmlformats.org/officeDocument/2006/relationships/slideLayout" Target="../slideLayouts/slideLayout25.xml"/><Relationship Id="rId6" Type="http://schemas.openxmlformats.org/officeDocument/2006/relationships/slideLayout" Target="../slideLayouts/slideLayout30.xml"/><Relationship Id="rId11" Type="http://schemas.openxmlformats.org/officeDocument/2006/relationships/slideLayout" Target="../slideLayouts/slideLayout35.xml"/><Relationship Id="rId5" Type="http://schemas.openxmlformats.org/officeDocument/2006/relationships/slideLayout" Target="../slideLayouts/slideLayout29.xml"/><Relationship Id="rId10" Type="http://schemas.openxmlformats.org/officeDocument/2006/relationships/slideLayout" Target="../slideLayouts/slideLayout34.xml"/><Relationship Id="rId4" Type="http://schemas.openxmlformats.org/officeDocument/2006/relationships/slideLayout" Target="../slideLayouts/slideLayout28.xml"/><Relationship Id="rId9" Type="http://schemas.openxmlformats.org/officeDocument/2006/relationships/slideLayout" Target="../slideLayouts/slideLayout33.xml"/></Relationships>
</file>

<file path=ppt/slideMasters/_rels/slideMaster4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44.xml"/><Relationship Id="rId13" Type="http://schemas.openxmlformats.org/officeDocument/2006/relationships/theme" Target="../theme/theme4.xml"/><Relationship Id="rId3" Type="http://schemas.openxmlformats.org/officeDocument/2006/relationships/slideLayout" Target="../slideLayouts/slideLayout39.xml"/><Relationship Id="rId7" Type="http://schemas.openxmlformats.org/officeDocument/2006/relationships/slideLayout" Target="../slideLayouts/slideLayout43.xml"/><Relationship Id="rId12" Type="http://schemas.openxmlformats.org/officeDocument/2006/relationships/slideLayout" Target="../slideLayouts/slideLayout48.xml"/><Relationship Id="rId2" Type="http://schemas.openxmlformats.org/officeDocument/2006/relationships/slideLayout" Target="../slideLayouts/slideLayout38.xml"/><Relationship Id="rId1" Type="http://schemas.openxmlformats.org/officeDocument/2006/relationships/slideLayout" Target="../slideLayouts/slideLayout37.xml"/><Relationship Id="rId6" Type="http://schemas.openxmlformats.org/officeDocument/2006/relationships/slideLayout" Target="../slideLayouts/slideLayout42.xml"/><Relationship Id="rId11" Type="http://schemas.openxmlformats.org/officeDocument/2006/relationships/slideLayout" Target="../slideLayouts/slideLayout47.xml"/><Relationship Id="rId5" Type="http://schemas.openxmlformats.org/officeDocument/2006/relationships/slideLayout" Target="../slideLayouts/slideLayout41.xml"/><Relationship Id="rId10" Type="http://schemas.openxmlformats.org/officeDocument/2006/relationships/slideLayout" Target="../slideLayouts/slideLayout46.xml"/><Relationship Id="rId4" Type="http://schemas.openxmlformats.org/officeDocument/2006/relationships/slideLayout" Target="../slideLayouts/slideLayout40.xml"/><Relationship Id="rId9" Type="http://schemas.openxmlformats.org/officeDocument/2006/relationships/slideLayout" Target="../slideLayouts/slideLayout45.xml"/></Relationships>
</file>

<file path=ppt/slideMasters/_rels/slideMaster5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56.xml"/><Relationship Id="rId13" Type="http://schemas.openxmlformats.org/officeDocument/2006/relationships/theme" Target="../theme/theme5.xml"/><Relationship Id="rId3" Type="http://schemas.openxmlformats.org/officeDocument/2006/relationships/slideLayout" Target="../slideLayouts/slideLayout51.xml"/><Relationship Id="rId7" Type="http://schemas.openxmlformats.org/officeDocument/2006/relationships/slideLayout" Target="../slideLayouts/slideLayout55.xml"/><Relationship Id="rId12" Type="http://schemas.openxmlformats.org/officeDocument/2006/relationships/slideLayout" Target="../slideLayouts/slideLayout60.xml"/><Relationship Id="rId2" Type="http://schemas.openxmlformats.org/officeDocument/2006/relationships/slideLayout" Target="../slideLayouts/slideLayout50.xml"/><Relationship Id="rId1" Type="http://schemas.openxmlformats.org/officeDocument/2006/relationships/slideLayout" Target="../slideLayouts/slideLayout49.xml"/><Relationship Id="rId6" Type="http://schemas.openxmlformats.org/officeDocument/2006/relationships/slideLayout" Target="../slideLayouts/slideLayout54.xml"/><Relationship Id="rId11" Type="http://schemas.openxmlformats.org/officeDocument/2006/relationships/slideLayout" Target="../slideLayouts/slideLayout59.xml"/><Relationship Id="rId5" Type="http://schemas.openxmlformats.org/officeDocument/2006/relationships/slideLayout" Target="../slideLayouts/slideLayout53.xml"/><Relationship Id="rId10" Type="http://schemas.openxmlformats.org/officeDocument/2006/relationships/slideLayout" Target="../slideLayouts/slideLayout58.xml"/><Relationship Id="rId4" Type="http://schemas.openxmlformats.org/officeDocument/2006/relationships/slideLayout" Target="../slideLayouts/slideLayout52.xml"/><Relationship Id="rId9" Type="http://schemas.openxmlformats.org/officeDocument/2006/relationships/slideLayout" Target="../slideLayouts/slideLayout57.xml"/></Relationships>
</file>

<file path=ppt/slideMasters/_rels/slideMaster6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68.xml"/><Relationship Id="rId13" Type="http://schemas.openxmlformats.org/officeDocument/2006/relationships/theme" Target="../theme/theme6.xml"/><Relationship Id="rId3" Type="http://schemas.openxmlformats.org/officeDocument/2006/relationships/slideLayout" Target="../slideLayouts/slideLayout63.xml"/><Relationship Id="rId7" Type="http://schemas.openxmlformats.org/officeDocument/2006/relationships/slideLayout" Target="../slideLayouts/slideLayout67.xml"/><Relationship Id="rId12" Type="http://schemas.openxmlformats.org/officeDocument/2006/relationships/slideLayout" Target="../slideLayouts/slideLayout72.xml"/><Relationship Id="rId2" Type="http://schemas.openxmlformats.org/officeDocument/2006/relationships/slideLayout" Target="../slideLayouts/slideLayout62.xml"/><Relationship Id="rId1" Type="http://schemas.openxmlformats.org/officeDocument/2006/relationships/slideLayout" Target="../slideLayouts/slideLayout61.xml"/><Relationship Id="rId6" Type="http://schemas.openxmlformats.org/officeDocument/2006/relationships/slideLayout" Target="../slideLayouts/slideLayout66.xml"/><Relationship Id="rId11" Type="http://schemas.openxmlformats.org/officeDocument/2006/relationships/slideLayout" Target="../slideLayouts/slideLayout71.xml"/><Relationship Id="rId5" Type="http://schemas.openxmlformats.org/officeDocument/2006/relationships/slideLayout" Target="../slideLayouts/slideLayout65.xml"/><Relationship Id="rId10" Type="http://schemas.openxmlformats.org/officeDocument/2006/relationships/slideLayout" Target="../slideLayouts/slideLayout70.xml"/><Relationship Id="rId4" Type="http://schemas.openxmlformats.org/officeDocument/2006/relationships/slideLayout" Target="../slideLayouts/slideLayout64.xml"/><Relationship Id="rId9" Type="http://schemas.openxmlformats.org/officeDocument/2006/relationships/slideLayout" Target="../slideLayouts/slideLayout69.xml"/><Relationship Id="rId14" Type="http://schemas.openxmlformats.org/officeDocument/2006/relationships/image" Target="../media/image4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15"/>
          <p:cNvPicPr/>
          <p:nvPr/>
        </p:nvPicPr>
        <p:blipFill>
          <a:blip r:embed="rId14">
            <a:extLst>
              <a:ext uri="{BEBA8EAE-BF5A-486C-A8C5-ECC9F3942E4B}">
                <a14:imgProps xmlns:a14="http://schemas.microsoft.com/office/drawing/2010/main">
                  <a14:imgLayer r:embed="rId15">
                    <a14:imgEffect>
                      <a14:brightnessContrast contrast="20000"/>
                    </a14:imgEffect>
                  </a14:imgLayer>
                </a14:imgProps>
              </a:ext>
            </a:extLst>
          </a:blip>
          <a:stretch/>
        </p:blipFill>
        <p:spPr>
          <a:xfrm>
            <a:off x="0" y="0"/>
            <a:ext cx="12190680" cy="5136480"/>
          </a:xfrm>
          <a:prstGeom prst="rect">
            <a:avLst/>
          </a:prstGeom>
          <a:ln w="0">
            <a:noFill/>
          </a:ln>
        </p:spPr>
      </p:pic>
      <p:pic>
        <p:nvPicPr>
          <p:cNvPr id="7" name="Picture 10" descr="A picture containing text, red, sign, orange&#10;&#10;Description automatically generated"/>
          <p:cNvPicPr/>
          <p:nvPr/>
        </p:nvPicPr>
        <p:blipFill>
          <a:blip r:embed="rId16"/>
          <a:stretch/>
        </p:blipFill>
        <p:spPr>
          <a:xfrm>
            <a:off x="10582200" y="5243760"/>
            <a:ext cx="1356480" cy="1356480"/>
          </a:xfrm>
          <a:prstGeom prst="rect">
            <a:avLst/>
          </a:prstGeom>
          <a:ln w="0">
            <a:noFill/>
          </a:ln>
        </p:spPr>
      </p:pic>
      <p:sp>
        <p:nvSpPr>
          <p:cNvPr id="2" name="Rectangle 8"/>
          <p:cNvSpPr/>
          <p:nvPr/>
        </p:nvSpPr>
        <p:spPr>
          <a:xfrm>
            <a:off x="1637280" y="753120"/>
            <a:ext cx="7857000" cy="3938040"/>
          </a:xfrm>
          <a:prstGeom prst="rect">
            <a:avLst/>
          </a:prstGeom>
          <a:noFill/>
          <a:ln w="66675">
            <a:solidFill>
              <a:srgbClr val="6A1F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3" name="Picture 17" descr="Logo&#10;&#10;Description automatically generated with medium confidence"/>
          <p:cNvPicPr/>
          <p:nvPr/>
        </p:nvPicPr>
        <p:blipFill>
          <a:blip r:embed="rId17"/>
          <a:stretch/>
        </p:blipFill>
        <p:spPr>
          <a:xfrm>
            <a:off x="7155000" y="836640"/>
            <a:ext cx="4880160" cy="4689720"/>
          </a:xfrm>
          <a:prstGeom prst="rect">
            <a:avLst/>
          </a:prstGeom>
          <a:ln w="0">
            <a:noFill/>
          </a:ln>
        </p:spPr>
      </p:pic>
      <p:sp>
        <p:nvSpPr>
          <p:cNvPr id="4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5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Rectangle 7"/>
          <p:cNvSpPr/>
          <p:nvPr/>
        </p:nvSpPr>
        <p:spPr>
          <a:xfrm>
            <a:off x="0" y="0"/>
            <a:ext cx="4775760" cy="68565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3" name="TextBox 4"/>
          <p:cNvSpPr/>
          <p:nvPr/>
        </p:nvSpPr>
        <p:spPr>
          <a:xfrm>
            <a:off x="1166760" y="2958480"/>
            <a:ext cx="2394360" cy="75996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algn="ctr">
              <a:lnSpc>
                <a:spcPct val="100000"/>
              </a:lnSpc>
              <a:buNone/>
            </a:pPr>
            <a:r>
              <a:rPr lang="en-VN" sz="4400" b="0" strike="noStrike" spc="-1">
                <a:solidFill>
                  <a:srgbClr val="6A1F7A"/>
                </a:solidFill>
                <a:latin typeface="Arial"/>
                <a:ea typeface="DejaVu Sans"/>
              </a:rPr>
              <a:t>Agenda</a:t>
            </a:r>
            <a:endParaRPr lang="en-GB" sz="4400" b="0" strike="noStrike" spc="-1">
              <a:latin typeface="Arial"/>
            </a:endParaRPr>
          </a:p>
        </p:txBody>
      </p:sp>
      <p:sp>
        <p:nvSpPr>
          <p:cNvPr id="44" name="Rectangle 6"/>
          <p:cNvSpPr/>
          <p:nvPr/>
        </p:nvSpPr>
        <p:spPr>
          <a:xfrm>
            <a:off x="828360" y="1931400"/>
            <a:ext cx="3070800" cy="2993760"/>
          </a:xfrm>
          <a:prstGeom prst="rect">
            <a:avLst/>
          </a:prstGeom>
          <a:noFill/>
          <a:ln w="63500">
            <a:solidFill>
              <a:srgbClr val="6A1F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5" name="Rectangle 5"/>
          <p:cNvSpPr/>
          <p:nvPr/>
        </p:nvSpPr>
        <p:spPr>
          <a:xfrm>
            <a:off x="0" y="6719040"/>
            <a:ext cx="12190680" cy="151560"/>
          </a:xfrm>
          <a:prstGeom prst="rect">
            <a:avLst/>
          </a:prstGeom>
          <a:gradFill rotWithShape="0">
            <a:gsLst>
              <a:gs pos="30000">
                <a:srgbClr val="D6001C"/>
              </a:gs>
              <a:gs pos="100000">
                <a:srgbClr val="6A1F7A"/>
              </a:gs>
            </a:gsLst>
            <a:lin ang="1080000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46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47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Rectangle 5"/>
          <p:cNvSpPr/>
          <p:nvPr/>
        </p:nvSpPr>
        <p:spPr>
          <a:xfrm>
            <a:off x="0" y="0"/>
            <a:ext cx="9890640" cy="685656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5" name="Rectangle 6"/>
          <p:cNvSpPr/>
          <p:nvPr/>
        </p:nvSpPr>
        <p:spPr>
          <a:xfrm>
            <a:off x="1037880" y="1706040"/>
            <a:ext cx="7828560" cy="3083400"/>
          </a:xfrm>
          <a:prstGeom prst="rect">
            <a:avLst/>
          </a:prstGeom>
          <a:noFill/>
          <a:ln w="63500">
            <a:solidFill>
              <a:srgbClr val="6A1F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6" name="Rectangle 7"/>
          <p:cNvSpPr/>
          <p:nvPr/>
        </p:nvSpPr>
        <p:spPr>
          <a:xfrm>
            <a:off x="9088920" y="5147640"/>
            <a:ext cx="358200" cy="358200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7" name="Rectangle 9"/>
          <p:cNvSpPr/>
          <p:nvPr/>
        </p:nvSpPr>
        <p:spPr>
          <a:xfrm>
            <a:off x="8867880" y="5369040"/>
            <a:ext cx="350280" cy="358200"/>
          </a:xfrm>
          <a:prstGeom prst="rect">
            <a:avLst/>
          </a:prstGeom>
          <a:noFill/>
          <a:ln w="28575">
            <a:solidFill>
              <a:srgbClr val="6A1F7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88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89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75" r:id="rId1"/>
    <p:sldLayoutId id="2147483676" r:id="rId2"/>
    <p:sldLayoutId id="2147483677" r:id="rId3"/>
    <p:sldLayoutId id="2147483678" r:id="rId4"/>
    <p:sldLayoutId id="2147483679" r:id="rId5"/>
    <p:sldLayoutId id="2147483680" r:id="rId6"/>
    <p:sldLayoutId id="2147483681" r:id="rId7"/>
    <p:sldLayoutId id="2147483682" r:id="rId8"/>
    <p:sldLayoutId id="2147483683" r:id="rId9"/>
    <p:sldLayoutId id="2147483684" r:id="rId10"/>
    <p:sldLayoutId id="2147483685" r:id="rId11"/>
    <p:sldLayoutId id="2147483686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4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Straight Connector 8"/>
          <p:cNvSpPr/>
          <p:nvPr/>
        </p:nvSpPr>
        <p:spPr>
          <a:xfrm>
            <a:off x="10202760" y="0"/>
            <a:ext cx="360" cy="6858000"/>
          </a:xfrm>
          <a:prstGeom prst="line">
            <a:avLst/>
          </a:prstGeom>
          <a:ln w="57150">
            <a:solidFill>
              <a:srgbClr val="D1001B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7" name="Rectangle 10"/>
          <p:cNvSpPr/>
          <p:nvPr/>
        </p:nvSpPr>
        <p:spPr>
          <a:xfrm>
            <a:off x="9360720" y="4785840"/>
            <a:ext cx="1382040" cy="1382040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8" name="Rectangle 9"/>
          <p:cNvSpPr/>
          <p:nvPr/>
        </p:nvSpPr>
        <p:spPr>
          <a:xfrm>
            <a:off x="9180000" y="4656240"/>
            <a:ext cx="1382040" cy="1382040"/>
          </a:xfrm>
          <a:prstGeom prst="rect">
            <a:avLst/>
          </a:prstGeom>
          <a:noFill/>
          <a:ln w="28575">
            <a:solidFill>
              <a:srgbClr val="D6001C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29" name="Rectangle 11"/>
          <p:cNvSpPr/>
          <p:nvPr/>
        </p:nvSpPr>
        <p:spPr>
          <a:xfrm>
            <a:off x="11122200" y="1626120"/>
            <a:ext cx="515880" cy="515880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0" name="Rectangle 12"/>
          <p:cNvSpPr/>
          <p:nvPr/>
        </p:nvSpPr>
        <p:spPr>
          <a:xfrm>
            <a:off x="10941840" y="1776600"/>
            <a:ext cx="504000" cy="515880"/>
          </a:xfrm>
          <a:prstGeom prst="rect">
            <a:avLst/>
          </a:prstGeom>
          <a:noFill/>
          <a:ln w="28575">
            <a:solidFill>
              <a:srgbClr val="6A1F7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1" name="Rectangle 13"/>
          <p:cNvSpPr/>
          <p:nvPr/>
        </p:nvSpPr>
        <p:spPr>
          <a:xfrm>
            <a:off x="8885160" y="2994480"/>
            <a:ext cx="433080" cy="433080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2" name="Rectangle 14"/>
          <p:cNvSpPr/>
          <p:nvPr/>
        </p:nvSpPr>
        <p:spPr>
          <a:xfrm>
            <a:off x="8704800" y="3144600"/>
            <a:ext cx="423360" cy="433080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13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13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88" r:id="rId1"/>
    <p:sldLayoutId id="2147483689" r:id="rId2"/>
    <p:sldLayoutId id="2147483690" r:id="rId3"/>
    <p:sldLayoutId id="2147483691" r:id="rId4"/>
    <p:sldLayoutId id="2147483692" r:id="rId5"/>
    <p:sldLayoutId id="2147483693" r:id="rId6"/>
    <p:sldLayoutId id="2147483694" r:id="rId7"/>
    <p:sldLayoutId id="2147483695" r:id="rId8"/>
    <p:sldLayoutId id="2147483696" r:id="rId9"/>
    <p:sldLayoutId id="2147483697" r:id="rId10"/>
    <p:sldLayoutId id="2147483698" r:id="rId11"/>
    <p:sldLayoutId id="2147483699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5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6" name="Connector: Elbow 3"/>
          <p:cNvSpPr/>
          <p:nvPr/>
        </p:nvSpPr>
        <p:spPr>
          <a:xfrm flipV="1">
            <a:off x="0" y="844920"/>
            <a:ext cx="12210120" cy="5603040"/>
          </a:xfrm>
          <a:prstGeom prst="bentConnector3">
            <a:avLst>
              <a:gd name="adj1" fmla="val 78341"/>
            </a:avLst>
          </a:prstGeom>
          <a:noFill/>
          <a:ln w="57150">
            <a:solidFill>
              <a:srgbClr val="6A1F7A"/>
            </a:solidFill>
            <a:round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7" name="Rectangle 12"/>
          <p:cNvSpPr/>
          <p:nvPr/>
        </p:nvSpPr>
        <p:spPr>
          <a:xfrm>
            <a:off x="11395080" y="5849280"/>
            <a:ext cx="451440" cy="451440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8" name="Rectangle 13"/>
          <p:cNvSpPr/>
          <p:nvPr/>
        </p:nvSpPr>
        <p:spPr>
          <a:xfrm>
            <a:off x="11214360" y="5999760"/>
            <a:ext cx="441000" cy="451440"/>
          </a:xfrm>
          <a:prstGeom prst="rect">
            <a:avLst/>
          </a:prstGeom>
          <a:solidFill>
            <a:srgbClr val="9E71AC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19" name="Rectangle 14"/>
          <p:cNvSpPr/>
          <p:nvPr/>
        </p:nvSpPr>
        <p:spPr>
          <a:xfrm>
            <a:off x="9037800" y="405360"/>
            <a:ext cx="321120" cy="321120"/>
          </a:xfrm>
          <a:prstGeom prst="rect">
            <a:avLst/>
          </a:prstGeom>
          <a:solidFill>
            <a:srgbClr val="E47E8D"/>
          </a:solidFill>
          <a:ln w="2857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0" name="Rectangle 15"/>
          <p:cNvSpPr/>
          <p:nvPr/>
        </p:nvSpPr>
        <p:spPr>
          <a:xfrm>
            <a:off x="8857440" y="555840"/>
            <a:ext cx="313920" cy="321120"/>
          </a:xfrm>
          <a:prstGeom prst="rect">
            <a:avLst/>
          </a:prstGeom>
          <a:noFill/>
          <a:ln w="28575">
            <a:solidFill>
              <a:srgbClr val="6A1F7A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21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22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14" r:id="rId1"/>
    <p:sldLayoutId id="2147483715" r:id="rId2"/>
    <p:sldLayoutId id="2147483716" r:id="rId3"/>
    <p:sldLayoutId id="2147483717" r:id="rId4"/>
    <p:sldLayoutId id="2147483718" r:id="rId5"/>
    <p:sldLayoutId id="2147483719" r:id="rId6"/>
    <p:sldLayoutId id="2147483720" r:id="rId7"/>
    <p:sldLayoutId id="2147483721" r:id="rId8"/>
    <p:sldLayoutId id="2147483722" r:id="rId9"/>
    <p:sldLayoutId id="2147483723" r:id="rId10"/>
    <p:sldLayoutId id="2147483724" r:id="rId11"/>
    <p:sldLayoutId id="2147483725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6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9" name="Rectangle 9"/>
          <p:cNvSpPr/>
          <p:nvPr/>
        </p:nvSpPr>
        <p:spPr>
          <a:xfrm>
            <a:off x="0" y="0"/>
            <a:ext cx="12190680" cy="5150880"/>
          </a:xfrm>
          <a:prstGeom prst="rect">
            <a:avLst/>
          </a:prstGeom>
          <a:solidFill>
            <a:schemeClr val="tx1">
              <a:lumMod val="9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sp>
        <p:nvSpPr>
          <p:cNvPr id="260" name="Rectangle 6"/>
          <p:cNvSpPr/>
          <p:nvPr/>
        </p:nvSpPr>
        <p:spPr>
          <a:xfrm>
            <a:off x="2915640" y="1431720"/>
            <a:ext cx="6359400" cy="2729880"/>
          </a:xfrm>
          <a:prstGeom prst="rect">
            <a:avLst/>
          </a:prstGeom>
          <a:noFill/>
          <a:ln w="63500">
            <a:solidFill>
              <a:srgbClr val="6A1F7A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/>
        </p:style>
        <p:txBody>
          <a:bodyPr/>
          <a:lstStyle/>
          <a:p>
            <a:endParaRPr lang="en-US"/>
          </a:p>
        </p:txBody>
      </p:sp>
      <p:pic>
        <p:nvPicPr>
          <p:cNvPr id="261" name="Picture 7" descr="A picture containing text, red, sign, orange&#10;&#10;Description automatically generated"/>
          <p:cNvPicPr/>
          <p:nvPr/>
        </p:nvPicPr>
        <p:blipFill>
          <a:blip r:embed="rId14"/>
          <a:stretch/>
        </p:blipFill>
        <p:spPr>
          <a:xfrm>
            <a:off x="10991880" y="5744160"/>
            <a:ext cx="956880" cy="956880"/>
          </a:xfrm>
          <a:prstGeom prst="rect">
            <a:avLst/>
          </a:prstGeom>
          <a:ln w="0">
            <a:noFill/>
          </a:ln>
        </p:spPr>
      </p:pic>
      <p:sp>
        <p:nvSpPr>
          <p:cNvPr id="262" name="TextBox 1"/>
          <p:cNvSpPr/>
          <p:nvPr/>
        </p:nvSpPr>
        <p:spPr>
          <a:xfrm>
            <a:off x="3764880" y="2243520"/>
            <a:ext cx="4644720" cy="109512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VN" sz="6600" b="1" strike="noStrike" spc="-1">
                <a:solidFill>
                  <a:srgbClr val="6A1F7A"/>
                </a:solidFill>
                <a:latin typeface="Arial"/>
                <a:ea typeface="DejaVu Sans"/>
              </a:rPr>
              <a:t>Thank </a:t>
            </a:r>
            <a:r>
              <a:rPr lang="en-VN" sz="1800" b="0" strike="noStrike" spc="-1">
                <a:solidFill>
                  <a:srgbClr val="FFFFFF"/>
                </a:solidFill>
                <a:latin typeface="Arial"/>
                <a:ea typeface="DejaVu Sans"/>
              </a:rPr>
              <a:t> </a:t>
            </a:r>
            <a:r>
              <a:rPr lang="en-VN" sz="6600" b="1" strike="noStrike" spc="-1">
                <a:solidFill>
                  <a:srgbClr val="6A1F7A"/>
                </a:solidFill>
                <a:latin typeface="Arial"/>
                <a:ea typeface="DejaVu Sans"/>
              </a:rPr>
              <a:t>you</a:t>
            </a:r>
            <a:endParaRPr lang="en-GB" sz="6600" b="0" strike="noStrike" spc="-1">
              <a:latin typeface="Arial"/>
            </a:endParaRPr>
          </a:p>
        </p:txBody>
      </p:sp>
      <p:sp>
        <p:nvSpPr>
          <p:cNvPr id="263" name="PlaceHolder 1"/>
          <p:cNvSpPr>
            <a:spLocks noGrp="1"/>
          </p:cNvSpPr>
          <p:nvPr>
            <p:ph type="title"/>
          </p:nvPr>
        </p:nvSpPr>
        <p:spPr>
          <a:xfrm>
            <a:off x="609480" y="273600"/>
            <a:ext cx="10972440" cy="114480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ctr">
            <a:noAutofit/>
          </a:bodyPr>
          <a:lstStyle/>
          <a:p>
            <a:pPr algn="ctr">
              <a:buNone/>
            </a:pPr>
            <a:r>
              <a:rPr lang="en-GB" sz="4400" b="0" strike="noStrike" spc="-1">
                <a:latin typeface="Arial"/>
              </a:rPr>
              <a:t>Click to edit the title text format</a:t>
            </a:r>
          </a:p>
        </p:txBody>
      </p:sp>
      <p:sp>
        <p:nvSpPr>
          <p:cNvPr id="264" name="PlaceHolder 2"/>
          <p:cNvSpPr>
            <a:spLocks noGrp="1"/>
          </p:cNvSpPr>
          <p:nvPr>
            <p:ph type="body"/>
          </p:nvPr>
        </p:nvSpPr>
        <p:spPr>
          <a:xfrm>
            <a:off x="609480" y="1604520"/>
            <a:ext cx="10972440" cy="3977280"/>
          </a:xfrm>
          <a:prstGeom prst="rect">
            <a:avLst/>
          </a:prstGeom>
          <a:noFill/>
          <a:ln w="0">
            <a:noFill/>
          </a:ln>
        </p:spPr>
        <p:txBody>
          <a:bodyPr lIns="0" tIns="0" rIns="0" bIns="0" anchor="t">
            <a:normAutofit/>
          </a:bodyPr>
          <a:lstStyle/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3200" b="0" strike="noStrike" spc="-1">
                <a:latin typeface="Arial"/>
              </a:rPr>
              <a:t>Click to edit the outline text format</a:t>
            </a:r>
          </a:p>
          <a:p>
            <a:pPr marL="864000" lvl="1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800" b="0" strike="noStrike" spc="-1">
                <a:latin typeface="Arial"/>
              </a:rPr>
              <a:t>Second Outline Level</a:t>
            </a:r>
          </a:p>
          <a:p>
            <a:pPr marL="1296000" lvl="2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400" b="0" strike="noStrike" spc="-1">
                <a:latin typeface="Arial"/>
              </a:rPr>
              <a:t>Third Outline Level</a:t>
            </a:r>
          </a:p>
          <a:p>
            <a:pPr marL="1728000" lvl="3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lang="en-GB" sz="2000" b="0" strike="noStrike" spc="-1">
                <a:latin typeface="Arial"/>
              </a:rPr>
              <a:t>Fourth Outline Level</a:t>
            </a:r>
          </a:p>
          <a:p>
            <a:pPr marL="2160000" lvl="4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Fifth Outline Level</a:t>
            </a:r>
          </a:p>
          <a:p>
            <a:pPr marL="2592000" lvl="5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Sixth Outline Level</a:t>
            </a:r>
          </a:p>
          <a:p>
            <a:pPr marL="3024000" lvl="6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lang="en-GB" sz="2000" b="0" strike="noStrike" spc="-1">
                <a:latin typeface="Arial"/>
              </a:rPr>
              <a:t>Seventh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27" r:id="rId1"/>
    <p:sldLayoutId id="2147483728" r:id="rId2"/>
    <p:sldLayoutId id="2147483729" r:id="rId3"/>
    <p:sldLayoutId id="2147483730" r:id="rId4"/>
    <p:sldLayoutId id="2147483731" r:id="rId5"/>
    <p:sldLayoutId id="2147483732" r:id="rId6"/>
    <p:sldLayoutId id="2147483733" r:id="rId7"/>
    <p:sldLayoutId id="2147483734" r:id="rId8"/>
    <p:sldLayoutId id="2147483735" r:id="rId9"/>
    <p:sldLayoutId id="2147483736" r:id="rId10"/>
    <p:sldLayoutId id="2147483737" r:id="rId11"/>
    <p:sldLayoutId id="2147483738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3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49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49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49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3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49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49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49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49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49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49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28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nvhai248/astro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49.xml"/><Relationship Id="rId4" Type="http://schemas.openxmlformats.org/officeDocument/2006/relationships/image" Target="../media/image5.png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5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6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3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3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5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3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3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" name="PlaceHolder 1"/>
          <p:cNvSpPr>
            <a:spLocks noGrp="1"/>
          </p:cNvSpPr>
          <p:nvPr>
            <p:ph type="subTitle"/>
          </p:nvPr>
        </p:nvSpPr>
        <p:spPr>
          <a:xfrm>
            <a:off x="565560" y="6150240"/>
            <a:ext cx="4181760" cy="2926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rmAutofit fontScale="93000" lnSpcReduction="10000"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0" strike="noStrike" spc="-1">
                <a:solidFill>
                  <a:srgbClr val="3C3E41"/>
                </a:solidFill>
                <a:latin typeface="Arial"/>
                <a:ea typeface="DejaVu Sans"/>
              </a:rPr>
              <a:t>20</a:t>
            </a:r>
            <a:r>
              <a:rPr lang="en-US" sz="1600" b="0" strike="noStrike" spc="-1" baseline="30000">
                <a:solidFill>
                  <a:srgbClr val="3C3E41"/>
                </a:solidFill>
                <a:latin typeface="Arial"/>
                <a:ea typeface="DejaVu Sans"/>
              </a:rPr>
              <a:t>th</a:t>
            </a:r>
            <a:r>
              <a:rPr lang="en-US" sz="1600" b="0" strike="noStrike" spc="-1">
                <a:solidFill>
                  <a:srgbClr val="3C3E41"/>
                </a:solidFill>
                <a:latin typeface="Arial"/>
                <a:ea typeface="DejaVu Sans"/>
              </a:rPr>
              <a:t> Jun 2025</a:t>
            </a:r>
            <a:endParaRPr lang="en-GB" sz="1600" b="0" strike="noStrike" spc="-1">
              <a:latin typeface="Arial"/>
            </a:endParaRPr>
          </a:p>
        </p:txBody>
      </p:sp>
      <p:sp>
        <p:nvSpPr>
          <p:cNvPr id="308" name="PlaceHolder 2"/>
          <p:cNvSpPr>
            <a:spLocks noGrp="1"/>
          </p:cNvSpPr>
          <p:nvPr>
            <p:ph type="title"/>
          </p:nvPr>
        </p:nvSpPr>
        <p:spPr>
          <a:xfrm>
            <a:off x="2043360" y="1116360"/>
            <a:ext cx="5783760" cy="2958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0000"/>
          </a:bodyPr>
          <a:lstStyle/>
          <a:p>
            <a:pPr>
              <a:lnSpc>
                <a:spcPct val="100000"/>
              </a:lnSpc>
              <a:buNone/>
            </a:pPr>
            <a:r>
              <a:rPr lang="en-US" sz="4800" b="0" strike="noStrike" spc="-1" dirty="0">
                <a:solidFill>
                  <a:srgbClr val="6A1F7A"/>
                </a:solidFill>
                <a:latin typeface="Arial"/>
                <a:ea typeface="Arial"/>
              </a:rPr>
              <a:t>Introducing Astro: A next-generation framework for building lightning-fast, content-focused websites.</a:t>
            </a:r>
            <a:endParaRPr lang="en-GB" sz="4800" b="0" strike="noStrike" spc="-1" dirty="0">
              <a:latin typeface="Arial"/>
            </a:endParaRPr>
          </a:p>
        </p:txBody>
      </p:sp>
      <p:sp>
        <p:nvSpPr>
          <p:cNvPr id="309" name="PlaceHolder 3"/>
          <p:cNvSpPr>
            <a:spLocks noGrp="1"/>
          </p:cNvSpPr>
          <p:nvPr>
            <p:ph/>
          </p:nvPr>
        </p:nvSpPr>
        <p:spPr>
          <a:xfrm>
            <a:off x="566280" y="5740560"/>
            <a:ext cx="4181040" cy="36288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1600" b="1" strike="noStrike" spc="-1">
                <a:solidFill>
                  <a:srgbClr val="3C3E41"/>
                </a:solidFill>
                <a:latin typeface="Arial"/>
                <a:ea typeface="DejaVu Sans"/>
              </a:rPr>
              <a:t>Nashtech	.</a:t>
            </a:r>
            <a:endParaRPr lang="en-GB" sz="16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0" name="PlaceHolder 1"/>
          <p:cNvSpPr>
            <a:spLocks noGrp="1"/>
          </p:cNvSpPr>
          <p:nvPr>
            <p:ph type="title"/>
          </p:nvPr>
        </p:nvSpPr>
        <p:spPr>
          <a:xfrm>
            <a:off x="838080" y="405360"/>
            <a:ext cx="6981480" cy="537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4000" spc="-1" dirty="0">
                <a:solidFill>
                  <a:srgbClr val="6A1F7A"/>
                </a:solidFill>
                <a:ea typeface="Arial"/>
              </a:rPr>
              <a:t>What is Astro?</a:t>
            </a:r>
            <a:endParaRPr lang="en-GB" sz="4000" b="0" strike="noStrike" spc="-1" dirty="0">
              <a:latin typeface="Arial"/>
            </a:endParaRPr>
          </a:p>
        </p:txBody>
      </p:sp>
      <p:sp>
        <p:nvSpPr>
          <p:cNvPr id="341" name="PlaceHolder 4"/>
          <p:cNvSpPr/>
          <p:nvPr/>
        </p:nvSpPr>
        <p:spPr>
          <a:xfrm>
            <a:off x="838440" y="1290960"/>
            <a:ext cx="6981480" cy="48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spc="-1" dirty="0">
                <a:solidFill>
                  <a:srgbClr val="3C3E41"/>
                </a:solidFill>
                <a:ea typeface="Arial"/>
              </a:rPr>
              <a:t>Key Features That Make Astro Stand Out</a:t>
            </a:r>
            <a:endParaRPr lang="en-GB" sz="2800" b="0" strike="noStrike" spc="-1" dirty="0">
              <a:latin typeface="Arial"/>
            </a:endParaRPr>
          </a:p>
        </p:txBody>
      </p:sp>
      <p:sp>
        <p:nvSpPr>
          <p:cNvPr id="2" name="PlaceHolder 2">
            <a:extLst>
              <a:ext uri="{FF2B5EF4-FFF2-40B4-BE49-F238E27FC236}">
                <a16:creationId xmlns:a16="http://schemas.microsoft.com/office/drawing/2014/main" id="{C4A94704-CAFA-09D2-E255-6D541921B2D4}"/>
              </a:ext>
            </a:extLst>
          </p:cNvPr>
          <p:cNvSpPr txBox="1">
            <a:spLocks/>
          </p:cNvSpPr>
          <p:nvPr/>
        </p:nvSpPr>
        <p:spPr>
          <a:xfrm>
            <a:off x="838440" y="1884960"/>
            <a:ext cx="7080480" cy="279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GB" sz="1600" spc="-1" dirty="0"/>
              <a:t>Framework Agnostic: Works with React, Vue, Svelte, Solid, etc.</a:t>
            </a:r>
          </a:p>
          <a:p>
            <a:pPr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GB" sz="1600" spc="-1" dirty="0"/>
              <a:t>Markdown &amp; MDX Support: Write content easily for blogs or docs.</a:t>
            </a:r>
          </a:p>
          <a:p>
            <a:pPr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GB" sz="1600" spc="-1" dirty="0"/>
              <a:t>Built-in Image Optimization: Compress and serve responsive images.</a:t>
            </a:r>
          </a:p>
          <a:p>
            <a:pPr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GB" sz="1600" spc="-1" dirty="0"/>
              <a:t>Server-Side Rendering (SSR) and Static Site Generation (SSG) options.</a:t>
            </a:r>
          </a:p>
          <a:p>
            <a:pPr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GB" sz="1600" spc="-1" dirty="0"/>
              <a:t>Fast by Design: Astro pages often score 100/100 on Lighthouse.</a:t>
            </a:r>
            <a:endParaRPr lang="en-GB" sz="1600" spc="-1" dirty="0">
              <a:latin typeface="Arial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7" name="PlaceHolder 1"/>
          <p:cNvSpPr>
            <a:spLocks noGrp="1"/>
          </p:cNvSpPr>
          <p:nvPr>
            <p:ph/>
          </p:nvPr>
        </p:nvSpPr>
        <p:spPr>
          <a:xfrm>
            <a:off x="1480320" y="2178000"/>
            <a:ext cx="6938280" cy="2106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6A1F7A"/>
                </a:solidFill>
                <a:latin typeface="Arial"/>
                <a:ea typeface="Arial"/>
              </a:rPr>
              <a:t>The problem it’s solve</a:t>
            </a:r>
            <a:endParaRPr lang="en-GB" sz="4000" b="0" strike="noStrike" spc="-1" dirty="0">
              <a:latin typeface="Arial"/>
            </a:endParaRPr>
          </a:p>
        </p:txBody>
      </p:sp>
      <p:sp>
        <p:nvSpPr>
          <p:cNvPr id="348" name="PlaceHolder 2"/>
          <p:cNvSpPr>
            <a:spLocks noGrp="1"/>
          </p:cNvSpPr>
          <p:nvPr>
            <p:ph/>
          </p:nvPr>
        </p:nvSpPr>
        <p:spPr>
          <a:xfrm>
            <a:off x="10410840" y="221760"/>
            <a:ext cx="1648080" cy="1482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marL="228600" indent="-228600" algn="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6000" b="0" strike="noStrike" spc="-1">
                <a:solidFill>
                  <a:srgbClr val="3C3E41"/>
                </a:solidFill>
                <a:latin typeface="Arial"/>
                <a:ea typeface="DejaVu Sans"/>
              </a:rPr>
              <a:t>03</a:t>
            </a:r>
            <a:endParaRPr lang="en-GB" sz="6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9" name="PlaceHolder 1"/>
          <p:cNvSpPr>
            <a:spLocks noGrp="1"/>
          </p:cNvSpPr>
          <p:nvPr>
            <p:ph type="title"/>
          </p:nvPr>
        </p:nvSpPr>
        <p:spPr>
          <a:xfrm>
            <a:off x="838080" y="405360"/>
            <a:ext cx="7527960" cy="537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b="0" strike="noStrike" spc="-1" dirty="0">
                <a:solidFill>
                  <a:srgbClr val="D6001C"/>
                </a:solidFill>
                <a:latin typeface="Arial"/>
                <a:ea typeface="Arial"/>
              </a:rPr>
              <a:t>The problem astro solve</a:t>
            </a:r>
            <a:endParaRPr lang="en-GB" sz="3200" b="0" strike="noStrike" spc="-1" dirty="0">
              <a:latin typeface="Arial"/>
            </a:endParaRPr>
          </a:p>
        </p:txBody>
      </p:sp>
      <p:sp>
        <p:nvSpPr>
          <p:cNvPr id="350" name="PlaceHolder 3"/>
          <p:cNvSpPr/>
          <p:nvPr/>
        </p:nvSpPr>
        <p:spPr>
          <a:xfrm>
            <a:off x="938520" y="1086120"/>
            <a:ext cx="6981480" cy="48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spc="-1" dirty="0">
                <a:solidFill>
                  <a:srgbClr val="3C3E41"/>
                </a:solidFill>
                <a:ea typeface="Arial"/>
              </a:rPr>
              <a:t>Too Much JavaScript, Too Slow Websites</a:t>
            </a:r>
            <a:endParaRPr lang="en-GB" sz="2800" b="0" strike="noStrike" spc="-1" dirty="0">
              <a:latin typeface="Arial"/>
            </a:endParaRPr>
          </a:p>
        </p:txBody>
      </p:sp>
      <p:sp>
        <p:nvSpPr>
          <p:cNvPr id="351" name="TextBox 9"/>
          <p:cNvSpPr/>
          <p:nvPr/>
        </p:nvSpPr>
        <p:spPr>
          <a:xfrm>
            <a:off x="938520" y="1891800"/>
            <a:ext cx="6102720" cy="310401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GB" sz="18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lang="en-GB" spc="-1" dirty="0"/>
              <a:t>Many websites today use frameworks like React, Vue, or Angular.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lang="en-GB" spc="-1" dirty="0"/>
              <a:t>These frameworks often send large JavaScript bundles to the browser.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lang="en-GB" spc="-1" dirty="0"/>
              <a:t>Result:</a:t>
            </a:r>
          </a:p>
          <a:p>
            <a:pPr marL="685800" lvl="1" indent="-2286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lang="en-GB" spc="-1" dirty="0"/>
              <a:t>Slow page loads ⏳</a:t>
            </a:r>
          </a:p>
          <a:p>
            <a:pPr marL="685800" lvl="1" indent="-2286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lang="en-GB" spc="-1" dirty="0"/>
              <a:t>Poor performance on mobile devices 📱</a:t>
            </a:r>
          </a:p>
          <a:p>
            <a:pPr marL="685800" lvl="1" indent="-2286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lang="en-GB" spc="-1" dirty="0"/>
              <a:t>Lower SEO ranking and user experience</a:t>
            </a:r>
            <a:endParaRPr lang="en-GB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3" name="PlaceHolder 1"/>
          <p:cNvSpPr>
            <a:spLocks noGrp="1"/>
          </p:cNvSpPr>
          <p:nvPr>
            <p:ph type="title"/>
          </p:nvPr>
        </p:nvSpPr>
        <p:spPr>
          <a:xfrm>
            <a:off x="838080" y="405360"/>
            <a:ext cx="7527960" cy="537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3200" spc="-1" dirty="0">
                <a:solidFill>
                  <a:srgbClr val="D6001C"/>
                </a:solidFill>
                <a:ea typeface="Arial"/>
              </a:rPr>
              <a:t>The problem astro solve</a:t>
            </a:r>
            <a:endParaRPr lang="en-GB" sz="3200" b="0" strike="noStrike" spc="-1" dirty="0">
              <a:latin typeface="Arial"/>
            </a:endParaRPr>
          </a:p>
        </p:txBody>
      </p:sp>
      <p:sp>
        <p:nvSpPr>
          <p:cNvPr id="354" name="PlaceHolder 3"/>
          <p:cNvSpPr/>
          <p:nvPr/>
        </p:nvSpPr>
        <p:spPr>
          <a:xfrm>
            <a:off x="938520" y="1086120"/>
            <a:ext cx="6981480" cy="48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spc="-1" dirty="0">
                <a:solidFill>
                  <a:srgbClr val="3C3E41"/>
                </a:solidFill>
                <a:ea typeface="Arial"/>
              </a:rPr>
              <a:t>Content Websites Don’t Need Heavy Frameworks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355" name="TextBox 9"/>
          <p:cNvSpPr/>
          <p:nvPr/>
        </p:nvSpPr>
        <p:spPr>
          <a:xfrm>
            <a:off x="938520" y="1891800"/>
            <a:ext cx="6102720" cy="2598232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lang="en-US" spc="-1" dirty="0"/>
              <a:t>Most websites — blogs, marketing pages, documentation — are content-focused, not web apps.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lang="en-US" spc="-1" dirty="0"/>
              <a:t>They show mostly static content (text, images, articles).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lang="en-US" spc="-1" dirty="0"/>
              <a:t>Using app-style frameworks adds unnecessary complexity and extra JavaScript.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lang="en-US" spc="-1" dirty="0"/>
              <a:t>Developers needed a tool focused on speed and simplicity for content.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6" name="PlaceHolder 1"/>
          <p:cNvSpPr>
            <a:spLocks noGrp="1"/>
          </p:cNvSpPr>
          <p:nvPr>
            <p:ph type="title"/>
          </p:nvPr>
        </p:nvSpPr>
        <p:spPr>
          <a:xfrm>
            <a:off x="838080" y="405360"/>
            <a:ext cx="7527960" cy="537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3200" spc="-1" dirty="0">
                <a:solidFill>
                  <a:srgbClr val="D6001C"/>
                </a:solidFill>
                <a:ea typeface="Arial"/>
              </a:rPr>
              <a:t>The problem astro solve</a:t>
            </a:r>
            <a:endParaRPr lang="en-GB" sz="3200" b="0" strike="noStrike" spc="-1" dirty="0">
              <a:latin typeface="Arial"/>
            </a:endParaRPr>
          </a:p>
        </p:txBody>
      </p:sp>
      <p:sp>
        <p:nvSpPr>
          <p:cNvPr id="357" name="PlaceHolder 3"/>
          <p:cNvSpPr/>
          <p:nvPr/>
        </p:nvSpPr>
        <p:spPr>
          <a:xfrm>
            <a:off x="938520" y="1086120"/>
            <a:ext cx="6981480" cy="48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spc="-1" dirty="0">
                <a:solidFill>
                  <a:srgbClr val="3C3E41"/>
                </a:solidFill>
                <a:ea typeface="Arial"/>
              </a:rPr>
              <a:t>Astro’s Solution</a:t>
            </a:r>
            <a:endParaRPr lang="en-GB" sz="2800" b="0" strike="noStrike" spc="-1" dirty="0">
              <a:latin typeface="Arial"/>
            </a:endParaRPr>
          </a:p>
        </p:txBody>
      </p:sp>
      <p:sp>
        <p:nvSpPr>
          <p:cNvPr id="358" name="TextBox 9"/>
          <p:cNvSpPr/>
          <p:nvPr/>
        </p:nvSpPr>
        <p:spPr>
          <a:xfrm>
            <a:off x="938520" y="1891800"/>
            <a:ext cx="6102720" cy="335331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lang="en-GB" spc="-1" dirty="0"/>
              <a:t>Zero JavaScript by default: Only load JS when needed for interactivity.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lang="en-GB" spc="-1" dirty="0"/>
              <a:t>Pre-renders pages to static HTML for ultra-fast load times.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lang="en-GB" spc="-1" dirty="0"/>
              <a:t>Uses Islands Architecture — hydrate only interactive components.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lang="en-GB" spc="-1" dirty="0"/>
              <a:t>Delivers faster, lighter, and SEO-friendly websites.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lang="en-GB" spc="-1" dirty="0"/>
              <a:t>Lets developers combine different UI frameworks easily.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GB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9" name="PlaceHolder 1"/>
          <p:cNvSpPr>
            <a:spLocks noGrp="1"/>
          </p:cNvSpPr>
          <p:nvPr>
            <p:ph/>
          </p:nvPr>
        </p:nvSpPr>
        <p:spPr>
          <a:xfrm>
            <a:off x="1480320" y="2178000"/>
            <a:ext cx="6938280" cy="2106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000" b="1" spc="-1" dirty="0">
                <a:solidFill>
                  <a:srgbClr val="6A1F7A"/>
                </a:solidFill>
                <a:ea typeface="Arial"/>
              </a:rPr>
              <a:t>Core features &amp; Innovations</a:t>
            </a:r>
            <a:endParaRPr lang="en-GB" sz="4000" b="0" strike="noStrike" spc="-1" dirty="0">
              <a:latin typeface="Arial"/>
            </a:endParaRPr>
          </a:p>
        </p:txBody>
      </p:sp>
      <p:sp>
        <p:nvSpPr>
          <p:cNvPr id="360" name="PlaceHolder 2"/>
          <p:cNvSpPr>
            <a:spLocks noGrp="1"/>
          </p:cNvSpPr>
          <p:nvPr>
            <p:ph/>
          </p:nvPr>
        </p:nvSpPr>
        <p:spPr>
          <a:xfrm>
            <a:off x="10410840" y="221760"/>
            <a:ext cx="1648080" cy="1482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marL="228600" indent="-228600" algn="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6000" b="0" strike="noStrike" spc="-1">
                <a:solidFill>
                  <a:srgbClr val="3C3E41"/>
                </a:solidFill>
                <a:latin typeface="Arial"/>
                <a:ea typeface="DejaVu Sans"/>
              </a:rPr>
              <a:t>04</a:t>
            </a:r>
            <a:endParaRPr lang="en-GB" sz="6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1" name="PlaceHolder 1"/>
          <p:cNvSpPr>
            <a:spLocks noGrp="1"/>
          </p:cNvSpPr>
          <p:nvPr>
            <p:ph type="title"/>
          </p:nvPr>
        </p:nvSpPr>
        <p:spPr>
          <a:xfrm>
            <a:off x="838080" y="405360"/>
            <a:ext cx="6981480" cy="537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3200" spc="-1" dirty="0">
                <a:solidFill>
                  <a:srgbClr val="FF0000"/>
                </a:solidFill>
              </a:rPr>
              <a:t>Core features &amp; Innovations</a:t>
            </a:r>
            <a:endParaRPr lang="en-GB" sz="3200" b="0" strike="noStrike" spc="-1" dirty="0">
              <a:latin typeface="Arial"/>
            </a:endParaRPr>
          </a:p>
        </p:txBody>
      </p:sp>
      <p:sp>
        <p:nvSpPr>
          <p:cNvPr id="362" name="PlaceHolder 3"/>
          <p:cNvSpPr/>
          <p:nvPr/>
        </p:nvSpPr>
        <p:spPr>
          <a:xfrm>
            <a:off x="938520" y="1086120"/>
            <a:ext cx="6981480" cy="48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400" dirty="0"/>
              <a:t>Core Feature #1: Zero JavaScript by Default</a:t>
            </a:r>
            <a:endParaRPr lang="en-GB" sz="2400" b="0" strike="noStrike" spc="-1" dirty="0">
              <a:latin typeface="Arial"/>
            </a:endParaRPr>
          </a:p>
        </p:txBody>
      </p:sp>
      <p:sp>
        <p:nvSpPr>
          <p:cNvPr id="363" name="TextBox 9"/>
          <p:cNvSpPr/>
          <p:nvPr/>
        </p:nvSpPr>
        <p:spPr>
          <a:xfrm>
            <a:off x="938520" y="1891800"/>
            <a:ext cx="6102720" cy="2975771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GB" sz="18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lang="en-US" spc="-1" dirty="0"/>
              <a:t>Astro ships no JavaScript to the browser unless you explicitly add it.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lang="en-US" spc="-1" dirty="0"/>
              <a:t>Every page is pre-rendered to static HTML, so it loads instantly.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lang="en-US" spc="-1" dirty="0"/>
              <a:t>Users see content immediately — no waiting for scripts to run.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lang="en-US" spc="-1" dirty="0"/>
              <a:t>Ideal for blogs, marketing sites, and documentation.</a:t>
            </a:r>
            <a:endParaRPr lang="en-GB" sz="1800" b="0" strike="noStrike" spc="-1" dirty="0">
              <a:latin typeface="Arial"/>
            </a:endParaRPr>
          </a:p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GB" sz="1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4" name="PlaceHolder 1"/>
          <p:cNvSpPr>
            <a:spLocks noGrp="1"/>
          </p:cNvSpPr>
          <p:nvPr>
            <p:ph type="title"/>
          </p:nvPr>
        </p:nvSpPr>
        <p:spPr>
          <a:xfrm>
            <a:off x="838080" y="405360"/>
            <a:ext cx="6981480" cy="537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3200" spc="-1" dirty="0">
                <a:solidFill>
                  <a:srgbClr val="FF0000"/>
                </a:solidFill>
              </a:rPr>
              <a:t>Core features &amp; Innovations</a:t>
            </a:r>
            <a:endParaRPr lang="en-GB" sz="3200" b="0" strike="noStrike" spc="-1" dirty="0">
              <a:latin typeface="Arial"/>
            </a:endParaRPr>
          </a:p>
        </p:txBody>
      </p:sp>
      <p:sp>
        <p:nvSpPr>
          <p:cNvPr id="365" name="PlaceHolder 3"/>
          <p:cNvSpPr/>
          <p:nvPr/>
        </p:nvSpPr>
        <p:spPr>
          <a:xfrm>
            <a:off x="938520" y="1086120"/>
            <a:ext cx="6981480" cy="48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spc="-1" dirty="0">
                <a:solidFill>
                  <a:srgbClr val="3C3E41"/>
                </a:solidFill>
                <a:ea typeface="Arial"/>
              </a:rPr>
              <a:t>Core Feature #2: Islands Architecture</a:t>
            </a:r>
            <a:endParaRPr lang="en-GB" sz="2800" b="0" strike="noStrike" spc="-1" dirty="0">
              <a:latin typeface="Arial"/>
            </a:endParaRPr>
          </a:p>
        </p:txBody>
      </p:sp>
      <p:sp>
        <p:nvSpPr>
          <p:cNvPr id="366" name="TextBox 9"/>
          <p:cNvSpPr/>
          <p:nvPr/>
        </p:nvSpPr>
        <p:spPr>
          <a:xfrm>
            <a:off x="938520" y="1891800"/>
            <a:ext cx="6102720" cy="373085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90000"/>
              </a:lnSpc>
              <a:spcBef>
                <a:spcPts val="1001"/>
              </a:spcBef>
              <a:buNone/>
            </a:pPr>
            <a:endParaRPr lang="en-GB" sz="18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lang="en-GB" spc="-1" dirty="0"/>
              <a:t>Astro uses Islands Architecture to handle interactive components.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lang="en-GB" spc="-1" dirty="0"/>
              <a:t>Each “island” (e.g., a carousel, menu, or form) is hydrated independently.</a:t>
            </a: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lang="en-GB" spc="-1" dirty="0"/>
              <a:t>This means:</a:t>
            </a:r>
          </a:p>
          <a:p>
            <a:pPr marL="685800" lvl="1" indent="-2286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lang="en-GB" spc="-1" dirty="0"/>
              <a:t>Faster rendering</a:t>
            </a:r>
          </a:p>
          <a:p>
            <a:pPr marL="685800" lvl="1" indent="-2286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lang="en-GB" spc="-1" dirty="0"/>
              <a:t>Better performance</a:t>
            </a:r>
          </a:p>
          <a:p>
            <a:pPr marL="685800" lvl="1" indent="-2286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lang="en-GB" spc="-1" dirty="0"/>
              <a:t>Smaller JavaScript bundles</a:t>
            </a:r>
          </a:p>
          <a:p>
            <a:pPr marL="685800" lvl="1" indent="-22860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lang="en-GB" spc="-1" dirty="0"/>
              <a:t>Supports partial hydration — only interactive parts get JS.</a:t>
            </a:r>
            <a:endParaRPr lang="en-GB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7" name="PlaceHolder 1"/>
          <p:cNvSpPr>
            <a:spLocks noGrp="1"/>
          </p:cNvSpPr>
          <p:nvPr>
            <p:ph type="title"/>
          </p:nvPr>
        </p:nvSpPr>
        <p:spPr>
          <a:xfrm>
            <a:off x="838080" y="405360"/>
            <a:ext cx="6981480" cy="537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3200" spc="-1" dirty="0">
                <a:solidFill>
                  <a:srgbClr val="FF0000"/>
                </a:solidFill>
              </a:rPr>
              <a:t>Core features &amp; Innovations</a:t>
            </a:r>
            <a:endParaRPr lang="en-GB" sz="3200" b="0" strike="noStrike" spc="-1" dirty="0">
              <a:latin typeface="Arial"/>
            </a:endParaRPr>
          </a:p>
        </p:txBody>
      </p:sp>
      <p:sp>
        <p:nvSpPr>
          <p:cNvPr id="368" name="PlaceHolder 3"/>
          <p:cNvSpPr/>
          <p:nvPr/>
        </p:nvSpPr>
        <p:spPr>
          <a:xfrm>
            <a:off x="938520" y="1086120"/>
            <a:ext cx="6981480" cy="48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spc="-1" dirty="0">
                <a:solidFill>
                  <a:srgbClr val="000000"/>
                </a:solidFill>
              </a:rPr>
              <a:t>Core Innovations</a:t>
            </a:r>
            <a:endParaRPr lang="en-GB" sz="2800" b="0" strike="noStrike" spc="-1" dirty="0">
              <a:latin typeface="Arial"/>
            </a:endParaRPr>
          </a:p>
        </p:txBody>
      </p:sp>
      <p:sp>
        <p:nvSpPr>
          <p:cNvPr id="369" name="TextBox 9"/>
          <p:cNvSpPr/>
          <p:nvPr/>
        </p:nvSpPr>
        <p:spPr>
          <a:xfrm>
            <a:off x="1002528" y="1904616"/>
            <a:ext cx="7473960" cy="4292029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wrap="square" lIns="90000" tIns="45000" rIns="90000" bIns="45000" anchor="t">
            <a:spAutoFit/>
          </a:bodyPr>
          <a:lstStyle/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lang="en-GB" spc="-1" dirty="0"/>
              <a:t>Multi-framework support: Use React, Vue, Svelte, Solid, or just HTML — in the same project.</a:t>
            </a: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lang="en-GB" spc="-1" dirty="0"/>
              <a:t>Markdown &amp; MDX integration: Perfect for content-rich sites.</a:t>
            </a: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lang="en-GB" spc="-1" dirty="0"/>
              <a:t>Built-in image optimization: Automatically resizes and compresses images.</a:t>
            </a: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lang="en-GB" spc="-1" dirty="0"/>
              <a:t>Flexible rendering: Choose between Static Site Generation (SSG) or Server-Side Rendering (SSR).</a:t>
            </a:r>
          </a:p>
          <a:p>
            <a:pPr marL="228600" indent="-228600"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lang="en-GB" spc="-1" dirty="0"/>
              <a:t>Modern developer experience: Fast builds, TypeScript ready, file-based routing.</a:t>
            </a:r>
            <a:endParaRPr lang="en-GB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0" name="PlaceHolder 1"/>
          <p:cNvSpPr>
            <a:spLocks noGrp="1"/>
          </p:cNvSpPr>
          <p:nvPr>
            <p:ph/>
          </p:nvPr>
        </p:nvSpPr>
        <p:spPr>
          <a:xfrm>
            <a:off x="1480320" y="2178000"/>
            <a:ext cx="6938280" cy="2106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000" b="1" spc="-1" dirty="0">
                <a:solidFill>
                  <a:srgbClr val="6A1F7A"/>
                </a:solidFill>
                <a:ea typeface="Arial"/>
              </a:rPr>
              <a:t>Developer Experience</a:t>
            </a:r>
            <a:endParaRPr lang="en-GB" sz="4000" b="0" strike="noStrike" spc="-1" dirty="0">
              <a:latin typeface="Arial"/>
            </a:endParaRPr>
          </a:p>
        </p:txBody>
      </p:sp>
      <p:sp>
        <p:nvSpPr>
          <p:cNvPr id="371" name="PlaceHolder 2"/>
          <p:cNvSpPr>
            <a:spLocks noGrp="1"/>
          </p:cNvSpPr>
          <p:nvPr>
            <p:ph/>
          </p:nvPr>
        </p:nvSpPr>
        <p:spPr>
          <a:xfrm>
            <a:off x="10410840" y="221760"/>
            <a:ext cx="1648080" cy="1482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marL="228600" indent="-228600" algn="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6000" b="0" strike="noStrike" spc="-1">
                <a:solidFill>
                  <a:srgbClr val="3C3E41"/>
                </a:solidFill>
                <a:latin typeface="Arial"/>
                <a:ea typeface="DejaVu Sans"/>
              </a:rPr>
              <a:t>05</a:t>
            </a:r>
            <a:endParaRPr lang="en-GB" sz="6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0" name="PlaceHolder 1"/>
          <p:cNvSpPr>
            <a:spLocks noGrp="1"/>
          </p:cNvSpPr>
          <p:nvPr>
            <p:ph/>
          </p:nvPr>
        </p:nvSpPr>
        <p:spPr>
          <a:xfrm>
            <a:off x="5809320" y="1167840"/>
            <a:ext cx="5214600" cy="5334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ctr">
            <a:noAutofit/>
          </a:bodyPr>
          <a:lstStyle/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Arial"/>
              <a:buAutoNum type="arabicPeriod"/>
            </a:pPr>
            <a:r>
              <a:rPr lang="en-US" sz="2000" b="1" strike="noStrike" spc="-1" dirty="0">
                <a:solidFill>
                  <a:srgbClr val="3C3E41"/>
                </a:solidFill>
                <a:latin typeface="Arial"/>
                <a:ea typeface="Arial"/>
              </a:rPr>
              <a:t>Introducing &amp; Context</a:t>
            </a:r>
            <a:endParaRPr lang="en-GB" sz="2000" b="0" strike="noStrike" spc="-1" dirty="0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Arial"/>
              <a:buAutoNum type="arabicPeriod"/>
            </a:pPr>
            <a:r>
              <a:rPr lang="en-US" sz="2000" b="1" strike="noStrike" spc="-1" dirty="0">
                <a:solidFill>
                  <a:srgbClr val="3C3E41"/>
                </a:solidFill>
                <a:latin typeface="Arial"/>
                <a:ea typeface="Arial"/>
              </a:rPr>
              <a:t>What is Astro?</a:t>
            </a:r>
            <a:endParaRPr lang="en-GB" sz="2000" b="0" strike="noStrike" spc="-1" dirty="0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Arial"/>
              <a:buAutoNum type="arabicPeriod"/>
            </a:pPr>
            <a:r>
              <a:rPr lang="en-US" sz="2000" b="1" strike="noStrike" spc="-1" dirty="0">
                <a:solidFill>
                  <a:srgbClr val="3C3E41"/>
                </a:solidFill>
                <a:latin typeface="Arial"/>
                <a:ea typeface="Arial"/>
              </a:rPr>
              <a:t>The problem it solves</a:t>
            </a:r>
            <a:endParaRPr lang="en-GB" sz="2000" b="0" strike="noStrike" spc="-1" dirty="0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Arial"/>
              <a:buAutoNum type="arabicPeriod"/>
            </a:pPr>
            <a:r>
              <a:rPr lang="en-US" sz="2000" b="1" strike="noStrike" spc="-1" dirty="0">
                <a:solidFill>
                  <a:srgbClr val="3C3E41"/>
                </a:solidFill>
                <a:latin typeface="Arial"/>
                <a:ea typeface="Arial"/>
              </a:rPr>
              <a:t>Core features &amp; Innovations</a:t>
            </a:r>
            <a:endParaRPr lang="en-GB" sz="2000" b="0" strike="noStrike" spc="-1" dirty="0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Arial"/>
              <a:buAutoNum type="arabicPeriod"/>
            </a:pPr>
            <a:r>
              <a:rPr lang="en-US" sz="2000" b="1" strike="noStrike" spc="-1" dirty="0">
                <a:solidFill>
                  <a:srgbClr val="3C3E41"/>
                </a:solidFill>
                <a:latin typeface="Arial"/>
                <a:ea typeface="Arial"/>
              </a:rPr>
              <a:t>Developer Experience</a:t>
            </a:r>
            <a:endParaRPr lang="en-GB" sz="2000" b="0" strike="noStrike" spc="-1" dirty="0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Arial"/>
              <a:buAutoNum type="arabicPeriod"/>
            </a:pPr>
            <a:r>
              <a:rPr lang="en-US" sz="2000" b="1" strike="noStrike" spc="-1" dirty="0">
                <a:solidFill>
                  <a:srgbClr val="3C3E41"/>
                </a:solidFill>
                <a:latin typeface="Arial"/>
                <a:ea typeface="Arial"/>
              </a:rPr>
              <a:t>Use cases &amp; Real-world examples</a:t>
            </a:r>
            <a:endParaRPr lang="en-GB" sz="2000" b="0" strike="noStrike" spc="-1" dirty="0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Arial"/>
              <a:buAutoNum type="arabicPeriod"/>
            </a:pPr>
            <a:r>
              <a:rPr lang="en-US" sz="2000" b="1" strike="noStrike" spc="-1" dirty="0">
                <a:solidFill>
                  <a:srgbClr val="3C3E41"/>
                </a:solidFill>
                <a:latin typeface="Arial"/>
                <a:ea typeface="Arial"/>
              </a:rPr>
              <a:t>Demo</a:t>
            </a:r>
            <a:endParaRPr lang="en-GB" sz="2000" b="0" strike="noStrike" spc="-1" dirty="0">
              <a:latin typeface="Arial"/>
            </a:endParaRPr>
          </a:p>
          <a:p>
            <a:pPr marL="343080" indent="-343080">
              <a:lnSpc>
                <a:spcPct val="90000"/>
              </a:lnSpc>
              <a:spcBef>
                <a:spcPts val="1001"/>
              </a:spcBef>
              <a:buClr>
                <a:srgbClr val="D6001C"/>
              </a:buClr>
              <a:buFont typeface="Arial"/>
              <a:buAutoNum type="arabicPeriod"/>
            </a:pPr>
            <a:r>
              <a:rPr lang="en-US" sz="2000" b="1" strike="noStrike" spc="-1" dirty="0">
                <a:solidFill>
                  <a:srgbClr val="3C3E41"/>
                </a:solidFill>
                <a:latin typeface="Arial"/>
                <a:ea typeface="Arial"/>
              </a:rPr>
              <a:t>Q&amp;A</a:t>
            </a:r>
            <a:endParaRPr lang="en-GB" sz="2000" b="0" strike="noStrike" spc="-1" dirty="0">
              <a:latin typeface="Arial"/>
            </a:endParaRPr>
          </a:p>
          <a:p>
            <a:pPr marL="457200" indent="-228600">
              <a:lnSpc>
                <a:spcPct val="90000"/>
              </a:lnSpc>
              <a:spcBef>
                <a:spcPts val="499"/>
              </a:spcBef>
              <a:buNone/>
              <a:tabLst>
                <a:tab pos="0" algn="l"/>
              </a:tabLst>
            </a:pPr>
            <a:endParaRPr lang="en-GB" sz="2000" b="0" strike="noStrike" spc="-1" dirty="0">
              <a:latin typeface="Arial"/>
            </a:endParaRPr>
          </a:p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GB" sz="20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2" name="PlaceHolder 1"/>
          <p:cNvSpPr>
            <a:spLocks noGrp="1"/>
          </p:cNvSpPr>
          <p:nvPr>
            <p:ph type="title"/>
          </p:nvPr>
        </p:nvSpPr>
        <p:spPr>
          <a:xfrm>
            <a:off x="838080" y="405360"/>
            <a:ext cx="7984800" cy="537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3200" spc="-1" dirty="0">
                <a:solidFill>
                  <a:srgbClr val="D6001C"/>
                </a:solidFill>
                <a:ea typeface="Arial"/>
              </a:rPr>
              <a:t>Developer Experience</a:t>
            </a:r>
            <a:endParaRPr lang="en-GB" sz="3200" b="0" strike="noStrike" spc="-1" dirty="0">
              <a:latin typeface="Arial"/>
            </a:endParaRPr>
          </a:p>
        </p:txBody>
      </p:sp>
      <p:sp>
        <p:nvSpPr>
          <p:cNvPr id="373" name="PlaceHolder 2"/>
          <p:cNvSpPr>
            <a:spLocks noGrp="1"/>
          </p:cNvSpPr>
          <p:nvPr>
            <p:ph/>
          </p:nvPr>
        </p:nvSpPr>
        <p:spPr>
          <a:xfrm>
            <a:off x="1094040" y="1789200"/>
            <a:ext cx="6052680" cy="2831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87000" lnSpcReduction="10000"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lang="en-US" sz="1800" spc="-1" dirty="0"/>
              <a:t>Astro’s syntax is clean and beginner-friendly — similar to HTML and Markdown.</a:t>
            </a:r>
          </a:p>
          <a:p>
            <a:pPr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lang="en-US" sz="1800" spc="-1" dirty="0"/>
              <a:t>Developers can start a project in minutes using </a:t>
            </a:r>
            <a:r>
              <a:rPr lang="en-US" sz="1800" spc="-1" dirty="0" err="1"/>
              <a:t>npm</a:t>
            </a:r>
            <a:r>
              <a:rPr lang="en-US" sz="1800" spc="-1" dirty="0"/>
              <a:t> create </a:t>
            </a:r>
            <a:r>
              <a:rPr lang="en-US" sz="1800" spc="-1" dirty="0" err="1"/>
              <a:t>astro@latest</a:t>
            </a:r>
            <a:r>
              <a:rPr lang="en-US" sz="1800" spc="-1" dirty="0"/>
              <a:t>.</a:t>
            </a:r>
          </a:p>
          <a:p>
            <a:pPr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lang="en-US" sz="1800" spc="-1" dirty="0"/>
              <a:t>File-based routing makes navigation structure easy to manage.</a:t>
            </a:r>
          </a:p>
          <a:p>
            <a:pPr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lang="en-US" sz="1800" spc="-1" dirty="0"/>
              <a:t>Minimal configuration — focus on building, not setup.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374" name="PlaceHolder 3"/>
          <p:cNvSpPr/>
          <p:nvPr/>
        </p:nvSpPr>
        <p:spPr>
          <a:xfrm>
            <a:off x="938520" y="1086120"/>
            <a:ext cx="6981480" cy="48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spc="-1" dirty="0">
                <a:solidFill>
                  <a:srgbClr val="000000"/>
                </a:solidFill>
              </a:rPr>
              <a:t>Simplicity and Ease of Use</a:t>
            </a:r>
            <a:endParaRPr lang="en-GB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5" name="PlaceHolder 1"/>
          <p:cNvSpPr>
            <a:spLocks noGrp="1"/>
          </p:cNvSpPr>
          <p:nvPr>
            <p:ph type="title"/>
          </p:nvPr>
        </p:nvSpPr>
        <p:spPr>
          <a:xfrm>
            <a:off x="838080" y="405360"/>
            <a:ext cx="7984800" cy="537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3200" spc="-1" dirty="0">
                <a:solidFill>
                  <a:srgbClr val="D6001C"/>
                </a:solidFill>
                <a:ea typeface="Arial"/>
              </a:rPr>
              <a:t>Developer Experience</a:t>
            </a:r>
            <a:endParaRPr lang="en-GB" sz="3200" b="0" strike="noStrike" spc="-1" dirty="0">
              <a:latin typeface="Arial"/>
            </a:endParaRPr>
          </a:p>
        </p:txBody>
      </p:sp>
      <p:sp>
        <p:nvSpPr>
          <p:cNvPr id="376" name="PlaceHolder 2"/>
          <p:cNvSpPr>
            <a:spLocks noGrp="1"/>
          </p:cNvSpPr>
          <p:nvPr>
            <p:ph/>
          </p:nvPr>
        </p:nvSpPr>
        <p:spPr>
          <a:xfrm>
            <a:off x="1094040" y="1789200"/>
            <a:ext cx="6052680" cy="2831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85000" lnSpcReduction="10000"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lang="en-GB" sz="1800" spc="-1" dirty="0"/>
              <a:t>Hot Module Reloading (HMR): Instant preview while editing.</a:t>
            </a:r>
          </a:p>
          <a:p>
            <a:pPr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lang="en-GB" sz="1800" spc="-1" dirty="0"/>
              <a:t>TypeScript &amp; JSX support out of the box.</a:t>
            </a:r>
          </a:p>
          <a:p>
            <a:pPr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lang="en-GB" sz="1800" spc="-1" dirty="0"/>
              <a:t>Markdown &amp; MDX integration for content-driven projects.</a:t>
            </a:r>
          </a:p>
          <a:p>
            <a:pPr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lang="en-GB" sz="1800" spc="-1" dirty="0"/>
              <a:t>Works seamlessly with VS Code, Git, and popular build tools.</a:t>
            </a:r>
          </a:p>
          <a:p>
            <a:pPr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lang="en-GB" sz="1800" spc="-1" dirty="0"/>
              <a:t>Compatible with NPM packages and modern front-end libraries.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377" name="PlaceHolder 3"/>
          <p:cNvSpPr/>
          <p:nvPr/>
        </p:nvSpPr>
        <p:spPr>
          <a:xfrm>
            <a:off x="938520" y="1086120"/>
            <a:ext cx="6981480" cy="48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spc="-1" dirty="0">
                <a:solidFill>
                  <a:srgbClr val="000000"/>
                </a:solidFill>
              </a:rPr>
              <a:t>Modern Developer Tools</a:t>
            </a:r>
            <a:endParaRPr lang="en-GB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8" name="PlaceHolder 1"/>
          <p:cNvSpPr>
            <a:spLocks noGrp="1"/>
          </p:cNvSpPr>
          <p:nvPr>
            <p:ph type="title"/>
          </p:nvPr>
        </p:nvSpPr>
        <p:spPr>
          <a:xfrm>
            <a:off x="838080" y="405360"/>
            <a:ext cx="7984800" cy="537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3200" spc="-1" dirty="0">
                <a:solidFill>
                  <a:srgbClr val="D6001C"/>
                </a:solidFill>
                <a:ea typeface="Arial"/>
              </a:rPr>
              <a:t>Developer Experience</a:t>
            </a:r>
            <a:endParaRPr lang="en-GB" sz="3200" b="0" strike="noStrike" spc="-1" dirty="0">
              <a:latin typeface="Arial"/>
            </a:endParaRPr>
          </a:p>
        </p:txBody>
      </p:sp>
      <p:sp>
        <p:nvSpPr>
          <p:cNvPr id="379" name="PlaceHolder 2"/>
          <p:cNvSpPr>
            <a:spLocks noGrp="1"/>
          </p:cNvSpPr>
          <p:nvPr>
            <p:ph/>
          </p:nvPr>
        </p:nvSpPr>
        <p:spPr>
          <a:xfrm>
            <a:off x="1094040" y="1789200"/>
            <a:ext cx="6052680" cy="2831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7500" lnSpcReduction="20000"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lang="en-GB" sz="1800" spc="-1" dirty="0"/>
              <a:t>Use your </a:t>
            </a:r>
            <a:r>
              <a:rPr lang="en-GB" sz="1800" spc="-1" dirty="0" err="1"/>
              <a:t>favorite</a:t>
            </a:r>
            <a:r>
              <a:rPr lang="en-GB" sz="1800" spc="-1" dirty="0"/>
              <a:t> UI framework — React, Vue, Svelte, Solid, or plain HTML.</a:t>
            </a:r>
          </a:p>
          <a:p>
            <a:pPr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lang="en-GB" sz="1800" spc="-1" dirty="0"/>
              <a:t>Add features easily through Astro Integrations (e.g., Tailwind, Sitemap, Image).</a:t>
            </a:r>
          </a:p>
          <a:p>
            <a:pPr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lang="en-GB" sz="1800" spc="-1" dirty="0"/>
              <a:t>Deploy anywhere: Netlify, </a:t>
            </a:r>
            <a:r>
              <a:rPr lang="en-GB" sz="1800" spc="-1" dirty="0" err="1"/>
              <a:t>Vercel</a:t>
            </a:r>
            <a:r>
              <a:rPr lang="en-GB" sz="1800" spc="-1" dirty="0"/>
              <a:t>, Cloudflare, or your own server.</a:t>
            </a:r>
          </a:p>
          <a:p>
            <a:pPr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lang="en-GB" sz="1800" spc="-1" dirty="0"/>
              <a:t>Developers get the best of static and dynamic worlds — choose SSG or SSR.</a:t>
            </a:r>
          </a:p>
          <a:p>
            <a:pPr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lang="en-GB" sz="1800" spc="-1" dirty="0"/>
              <a:t>Excellent documentation and a friendly open-source community.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380" name="PlaceHolder 3"/>
          <p:cNvSpPr/>
          <p:nvPr/>
        </p:nvSpPr>
        <p:spPr>
          <a:xfrm>
            <a:off x="938520" y="1086120"/>
            <a:ext cx="6981480" cy="48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dirty="0"/>
              <a:t>Flexibility and Extensibility</a:t>
            </a:r>
            <a:endParaRPr lang="en-GB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1" name="PlaceHolder 1"/>
          <p:cNvSpPr>
            <a:spLocks noGrp="1"/>
          </p:cNvSpPr>
          <p:nvPr>
            <p:ph/>
          </p:nvPr>
        </p:nvSpPr>
        <p:spPr>
          <a:xfrm>
            <a:off x="1480320" y="2178000"/>
            <a:ext cx="6938280" cy="2106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000" b="1" spc="-1" dirty="0">
                <a:solidFill>
                  <a:srgbClr val="6A1F7A"/>
                </a:solidFill>
                <a:ea typeface="Arial"/>
              </a:rPr>
              <a:t>Use cases &amp; Real-world examples</a:t>
            </a:r>
          </a:p>
        </p:txBody>
      </p:sp>
      <p:sp>
        <p:nvSpPr>
          <p:cNvPr id="382" name="PlaceHolder 2"/>
          <p:cNvSpPr>
            <a:spLocks noGrp="1"/>
          </p:cNvSpPr>
          <p:nvPr>
            <p:ph/>
          </p:nvPr>
        </p:nvSpPr>
        <p:spPr>
          <a:xfrm>
            <a:off x="10410840" y="221760"/>
            <a:ext cx="1648080" cy="1482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marL="228600" indent="-228600" algn="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6000" b="0" strike="noStrike" spc="-1">
                <a:solidFill>
                  <a:srgbClr val="3C3E41"/>
                </a:solidFill>
                <a:latin typeface="Arial"/>
                <a:ea typeface="DejaVu Sans"/>
              </a:rPr>
              <a:t>06</a:t>
            </a:r>
            <a:endParaRPr lang="en-GB" sz="6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3" name="PlaceHolder 1"/>
          <p:cNvSpPr>
            <a:spLocks noGrp="1"/>
          </p:cNvSpPr>
          <p:nvPr>
            <p:ph type="title"/>
          </p:nvPr>
        </p:nvSpPr>
        <p:spPr>
          <a:xfrm>
            <a:off x="838080" y="405360"/>
            <a:ext cx="7984800" cy="537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3200" spc="-1" dirty="0">
                <a:solidFill>
                  <a:srgbClr val="D6001C"/>
                </a:solidFill>
                <a:ea typeface="Arial"/>
              </a:rPr>
              <a:t>Use cases &amp; Real-world examples</a:t>
            </a:r>
          </a:p>
        </p:txBody>
      </p:sp>
      <p:sp>
        <p:nvSpPr>
          <p:cNvPr id="384" name="PlaceHolder 2"/>
          <p:cNvSpPr>
            <a:spLocks noGrp="1"/>
          </p:cNvSpPr>
          <p:nvPr>
            <p:ph/>
          </p:nvPr>
        </p:nvSpPr>
        <p:spPr>
          <a:xfrm>
            <a:off x="1094040" y="1789200"/>
            <a:ext cx="6052680" cy="2831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0000" lnSpcReduction="20000"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lang="en-GB" sz="1800" spc="-1" dirty="0"/>
              <a:t>Blogs &amp; Portfolios → Fast loading, SEO-friendly, easy Markdown content.</a:t>
            </a:r>
          </a:p>
          <a:p>
            <a:pPr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lang="en-GB" sz="1800" spc="-1" dirty="0"/>
              <a:t>Marketing &amp; Landing Pages → Lightweight, highly optimized, easy to deploy.</a:t>
            </a:r>
          </a:p>
          <a:p>
            <a:pPr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lang="en-GB" sz="1800" spc="-1" dirty="0"/>
              <a:t>Documentation Sites → Integrates Markdown/MDX, supports code highlighting.</a:t>
            </a:r>
          </a:p>
          <a:p>
            <a:pPr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lang="en-GB" sz="1800" spc="-1" dirty="0"/>
              <a:t>News &amp; Content Hubs → Handles large volumes of static content efficiently.</a:t>
            </a:r>
          </a:p>
          <a:p>
            <a:pPr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lang="en-GB" sz="1800" spc="-1" dirty="0"/>
              <a:t>E-commerce Previews or Hybrid Sites → Combine static speed with dynamic parts.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385" name="PlaceHolder 3"/>
          <p:cNvSpPr/>
          <p:nvPr/>
        </p:nvSpPr>
        <p:spPr>
          <a:xfrm>
            <a:off x="938520" y="1086120"/>
            <a:ext cx="6981480" cy="48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spc="-1" dirty="0">
                <a:solidFill>
                  <a:srgbClr val="000000"/>
                </a:solidFill>
              </a:rPr>
              <a:t>Ideal Use Cases</a:t>
            </a:r>
            <a:endParaRPr lang="en-GB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6" name="PlaceHolder 1"/>
          <p:cNvSpPr>
            <a:spLocks noGrp="1"/>
          </p:cNvSpPr>
          <p:nvPr>
            <p:ph type="title"/>
          </p:nvPr>
        </p:nvSpPr>
        <p:spPr>
          <a:xfrm>
            <a:off x="838080" y="405360"/>
            <a:ext cx="7984800" cy="537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3200" spc="-1" dirty="0">
                <a:solidFill>
                  <a:srgbClr val="D6001C"/>
                </a:solidFill>
                <a:ea typeface="Arial"/>
              </a:rPr>
              <a:t>Use cases &amp; Real-world examples</a:t>
            </a:r>
          </a:p>
        </p:txBody>
      </p:sp>
      <p:sp>
        <p:nvSpPr>
          <p:cNvPr id="387" name="PlaceHolder 2"/>
          <p:cNvSpPr>
            <a:spLocks noGrp="1"/>
          </p:cNvSpPr>
          <p:nvPr>
            <p:ph/>
          </p:nvPr>
        </p:nvSpPr>
        <p:spPr>
          <a:xfrm>
            <a:off x="1094040" y="1789200"/>
            <a:ext cx="6052680" cy="2831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7500" lnSpcReduction="20000"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buNone/>
            </a:pPr>
            <a:endParaRPr lang="en-GB" sz="1800" b="0" strike="noStrike" spc="-1" dirty="0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lang="en-GB" sz="1800" spc="-1" dirty="0"/>
              <a:t>Google Chrome Developers Blog – migrated to Astro for faster page loads.</a:t>
            </a:r>
          </a:p>
          <a:p>
            <a:pPr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lang="en-GB" sz="1800" spc="-1" dirty="0" err="1"/>
              <a:t>Skypack</a:t>
            </a:r>
            <a:r>
              <a:rPr lang="en-GB" sz="1800" spc="-1" dirty="0"/>
              <a:t> – uses Astro for a clean, fast documentation experience.</a:t>
            </a:r>
          </a:p>
          <a:p>
            <a:pPr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lang="en-GB" sz="1800" spc="-1" dirty="0"/>
              <a:t>The Guardian Engineering Blog – built on Astro for static publishing.</a:t>
            </a:r>
          </a:p>
          <a:p>
            <a:pPr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lang="en-GB" sz="1800" spc="-1" dirty="0"/>
              <a:t>Astro’s own documentation site – showcases best practices in content and performance.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388" name="PlaceHolder 3"/>
          <p:cNvSpPr/>
          <p:nvPr/>
        </p:nvSpPr>
        <p:spPr>
          <a:xfrm>
            <a:off x="938520" y="1086120"/>
            <a:ext cx="6981480" cy="48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spc="-1" dirty="0">
                <a:solidFill>
                  <a:srgbClr val="000000"/>
                </a:solidFill>
              </a:rPr>
              <a:t>Real-World Examples</a:t>
            </a:r>
            <a:endParaRPr lang="en-GB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9" name="PlaceHolder 1"/>
          <p:cNvSpPr>
            <a:spLocks noGrp="1"/>
          </p:cNvSpPr>
          <p:nvPr>
            <p:ph type="title"/>
          </p:nvPr>
        </p:nvSpPr>
        <p:spPr>
          <a:xfrm>
            <a:off x="838080" y="405360"/>
            <a:ext cx="7984800" cy="537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3200" spc="-1" dirty="0">
                <a:solidFill>
                  <a:srgbClr val="D6001C"/>
                </a:solidFill>
                <a:ea typeface="Arial"/>
              </a:rPr>
              <a:t>Use cases &amp; Real-world examples</a:t>
            </a:r>
          </a:p>
        </p:txBody>
      </p:sp>
      <p:sp>
        <p:nvSpPr>
          <p:cNvPr id="390" name="PlaceHolder 2"/>
          <p:cNvSpPr>
            <a:spLocks noGrp="1"/>
          </p:cNvSpPr>
          <p:nvPr>
            <p:ph/>
          </p:nvPr>
        </p:nvSpPr>
        <p:spPr>
          <a:xfrm>
            <a:off x="1094040" y="1789200"/>
            <a:ext cx="6052680" cy="28310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77500" lnSpcReduction="20000"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lang="en-GB" sz="1800" spc="-1" dirty="0"/>
              <a:t>Faster performance: Up to 90% smaller JS bundles and instant page loads.</a:t>
            </a:r>
          </a:p>
          <a:p>
            <a:pPr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lang="en-GB" sz="1800" spc="-1" dirty="0"/>
              <a:t>Better SEO: Static HTML improves search engine visibility.</a:t>
            </a:r>
          </a:p>
          <a:p>
            <a:pPr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lang="en-GB" sz="1800" spc="-1" dirty="0"/>
              <a:t>Lower hosting costs: Static files are easy to deploy on CDNs.</a:t>
            </a:r>
          </a:p>
          <a:p>
            <a:pPr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lang="en-GB" sz="1800" spc="-1" dirty="0"/>
              <a:t>Improved user experience: Faster pages mean lower bounce rates.</a:t>
            </a:r>
          </a:p>
          <a:p>
            <a:pPr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</a:pPr>
            <a:r>
              <a:rPr lang="en-GB" sz="1800" spc="-1" dirty="0"/>
              <a:t>Developer satisfaction: Simpler codebase, fewer dependencies, easier maintenance.</a:t>
            </a:r>
            <a:endParaRPr lang="en-GB" sz="1800" b="0" strike="noStrike" spc="-1" dirty="0">
              <a:latin typeface="Arial"/>
            </a:endParaRPr>
          </a:p>
        </p:txBody>
      </p:sp>
      <p:sp>
        <p:nvSpPr>
          <p:cNvPr id="391" name="PlaceHolder 3"/>
          <p:cNvSpPr/>
          <p:nvPr/>
        </p:nvSpPr>
        <p:spPr>
          <a:xfrm>
            <a:off x="938520" y="1086120"/>
            <a:ext cx="6981480" cy="48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spc="-1" dirty="0">
                <a:solidFill>
                  <a:srgbClr val="000000"/>
                </a:solidFill>
              </a:rPr>
              <a:t>Results &amp; Impact</a:t>
            </a:r>
            <a:endParaRPr lang="en-GB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5" name="PlaceHolder 1"/>
          <p:cNvSpPr>
            <a:spLocks noGrp="1"/>
          </p:cNvSpPr>
          <p:nvPr>
            <p:ph/>
          </p:nvPr>
        </p:nvSpPr>
        <p:spPr>
          <a:xfrm>
            <a:off x="1480320" y="2178000"/>
            <a:ext cx="6938280" cy="2106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000" b="1" strike="noStrike" spc="-1">
                <a:solidFill>
                  <a:srgbClr val="6A1F7A"/>
                </a:solidFill>
                <a:latin typeface="Arial"/>
                <a:ea typeface="Arial"/>
              </a:rPr>
              <a:t>Demo</a:t>
            </a:r>
            <a:endParaRPr lang="en-GB" sz="4000" b="0" strike="noStrike" spc="-1">
              <a:latin typeface="Arial"/>
            </a:endParaRPr>
          </a:p>
        </p:txBody>
      </p:sp>
      <p:sp>
        <p:nvSpPr>
          <p:cNvPr id="396" name="PlaceHolder 2"/>
          <p:cNvSpPr>
            <a:spLocks noGrp="1"/>
          </p:cNvSpPr>
          <p:nvPr>
            <p:ph/>
          </p:nvPr>
        </p:nvSpPr>
        <p:spPr>
          <a:xfrm>
            <a:off x="10410840" y="221760"/>
            <a:ext cx="1648080" cy="1482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marL="228600" indent="-228600" algn="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6000" b="0" strike="noStrike" spc="-1">
                <a:solidFill>
                  <a:srgbClr val="3C3E41"/>
                </a:solidFill>
                <a:latin typeface="Arial"/>
                <a:ea typeface="DejaVu Sans"/>
              </a:rPr>
              <a:t>06</a:t>
            </a:r>
            <a:endParaRPr lang="en-GB" sz="6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7" name="PlaceHolder 1"/>
          <p:cNvSpPr>
            <a:spLocks noGrp="1"/>
          </p:cNvSpPr>
          <p:nvPr>
            <p:ph type="title"/>
          </p:nvPr>
        </p:nvSpPr>
        <p:spPr>
          <a:xfrm>
            <a:off x="838080" y="405360"/>
            <a:ext cx="6052680" cy="537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3200" b="0" strike="noStrike" spc="-1" dirty="0">
                <a:solidFill>
                  <a:srgbClr val="D6001C"/>
                </a:solidFill>
                <a:latin typeface="Arial"/>
                <a:ea typeface="Arial"/>
              </a:rPr>
              <a:t>Demo</a:t>
            </a:r>
            <a:endParaRPr lang="en-GB" sz="3200" b="0" strike="noStrike" spc="-1" dirty="0">
              <a:latin typeface="Arial"/>
            </a:endParaRPr>
          </a:p>
        </p:txBody>
      </p:sp>
      <p:sp>
        <p:nvSpPr>
          <p:cNvPr id="399" name="TextBox 2"/>
          <p:cNvSpPr/>
          <p:nvPr/>
        </p:nvSpPr>
        <p:spPr>
          <a:xfrm>
            <a:off x="838080" y="4676688"/>
            <a:ext cx="5978160" cy="367878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t">
            <a:spAutoFit/>
          </a:bodyPr>
          <a:lstStyle/>
          <a:p>
            <a:pPr>
              <a:lnSpc>
                <a:spcPct val="100000"/>
              </a:lnSpc>
              <a:buNone/>
            </a:pPr>
            <a:r>
              <a:rPr lang="en-US" dirty="0">
                <a:hlinkClick r:id="rId3"/>
              </a:rPr>
              <a:t>nvhai248/astro: Simple blog building by astro</a:t>
            </a:r>
            <a:endParaRPr lang="en-GB" sz="1800" b="0" strike="noStrike" spc="-1" dirty="0">
              <a:latin typeface="Arial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BFE044BB-1988-0E2A-6657-6AB8CE8EF48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38080" y="1051560"/>
            <a:ext cx="6274145" cy="3220450"/>
          </a:xfrm>
          <a:prstGeom prst="rect">
            <a:avLst/>
          </a:prstGeom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2" name="PlaceHolder 1"/>
          <p:cNvSpPr>
            <a:spLocks noGrp="1"/>
          </p:cNvSpPr>
          <p:nvPr>
            <p:ph/>
          </p:nvPr>
        </p:nvSpPr>
        <p:spPr>
          <a:xfrm>
            <a:off x="1480320" y="2178000"/>
            <a:ext cx="6938280" cy="2106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000" b="1" strike="noStrike" spc="-1">
                <a:solidFill>
                  <a:srgbClr val="6A1F7A"/>
                </a:solidFill>
                <a:latin typeface="Arial"/>
                <a:ea typeface="DejaVu Sans"/>
              </a:rPr>
              <a:t>Q&amp;A</a:t>
            </a:r>
            <a:endParaRPr lang="en-GB" sz="4000" b="0" strike="noStrike" spc="-1">
              <a:latin typeface="Arial"/>
            </a:endParaRPr>
          </a:p>
        </p:txBody>
      </p:sp>
      <p:sp>
        <p:nvSpPr>
          <p:cNvPr id="403" name="PlaceHolder 2"/>
          <p:cNvSpPr>
            <a:spLocks noGrp="1"/>
          </p:cNvSpPr>
          <p:nvPr>
            <p:ph/>
          </p:nvPr>
        </p:nvSpPr>
        <p:spPr>
          <a:xfrm>
            <a:off x="10410840" y="221760"/>
            <a:ext cx="1648080" cy="1482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marL="228600" indent="-228600" algn="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6000" b="0" strike="noStrike" spc="-1">
                <a:solidFill>
                  <a:srgbClr val="3C3E41"/>
                </a:solidFill>
                <a:latin typeface="Arial"/>
                <a:ea typeface="DejaVu Sans"/>
              </a:rPr>
              <a:t>07</a:t>
            </a:r>
            <a:endParaRPr lang="en-GB" sz="6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PlaceHolder 1"/>
          <p:cNvSpPr>
            <a:spLocks noGrp="1"/>
          </p:cNvSpPr>
          <p:nvPr>
            <p:ph/>
          </p:nvPr>
        </p:nvSpPr>
        <p:spPr>
          <a:xfrm>
            <a:off x="1480320" y="2178000"/>
            <a:ext cx="6938280" cy="2106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000" b="1" strike="noStrike" spc="-1">
                <a:solidFill>
                  <a:srgbClr val="6A1F7A"/>
                </a:solidFill>
                <a:latin typeface="Arial"/>
                <a:ea typeface="Arial"/>
              </a:rPr>
              <a:t>Introducing &amp; Context</a:t>
            </a:r>
            <a:endParaRPr lang="en-GB" sz="4000" b="0" strike="noStrike" spc="-1">
              <a:latin typeface="Arial"/>
            </a:endParaRPr>
          </a:p>
        </p:txBody>
      </p:sp>
      <p:sp>
        <p:nvSpPr>
          <p:cNvPr id="312" name="PlaceHolder 2"/>
          <p:cNvSpPr/>
          <p:nvPr/>
        </p:nvSpPr>
        <p:spPr>
          <a:xfrm>
            <a:off x="10383480" y="314640"/>
            <a:ext cx="1648080" cy="148284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b">
            <a:noAutofit/>
          </a:bodyPr>
          <a:lstStyle/>
          <a:p>
            <a:pPr marL="228600" indent="-228600" algn="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6000" b="0" strike="noStrike" spc="-1">
                <a:solidFill>
                  <a:srgbClr val="3C3E41"/>
                </a:solidFill>
                <a:latin typeface="Arial"/>
                <a:ea typeface="DejaVu Sans"/>
              </a:rPr>
              <a:t>01</a:t>
            </a:r>
            <a:endParaRPr lang="en-GB" sz="6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3" name="PlaceHolder 1"/>
          <p:cNvSpPr>
            <a:spLocks noGrp="1"/>
          </p:cNvSpPr>
          <p:nvPr>
            <p:ph type="title"/>
          </p:nvPr>
        </p:nvSpPr>
        <p:spPr>
          <a:xfrm>
            <a:off x="838080" y="405360"/>
            <a:ext cx="6981480" cy="537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000" b="0" strike="noStrike" spc="-1" dirty="0">
                <a:solidFill>
                  <a:srgbClr val="6A1F7A"/>
                </a:solidFill>
                <a:latin typeface="Arial"/>
                <a:ea typeface="Arial"/>
              </a:rPr>
              <a:t>Introducing &amp; Context</a:t>
            </a:r>
            <a:endParaRPr lang="en-GB" sz="4000" b="0" strike="noStrike" spc="-1" dirty="0">
              <a:latin typeface="Arial"/>
            </a:endParaRPr>
          </a:p>
        </p:txBody>
      </p:sp>
      <p:sp>
        <p:nvSpPr>
          <p:cNvPr id="314" name="PlaceHolder 2"/>
          <p:cNvSpPr>
            <a:spLocks noGrp="1"/>
          </p:cNvSpPr>
          <p:nvPr>
            <p:ph/>
          </p:nvPr>
        </p:nvSpPr>
        <p:spPr>
          <a:xfrm>
            <a:off x="838440" y="1884960"/>
            <a:ext cx="7080480" cy="279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85000" lnSpcReduction="20000"/>
          </a:bodyPr>
          <a:lstStyle/>
          <a:p>
            <a:pPr marL="228600" indent="-22860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GB" sz="1600" b="0" strike="noStrike" spc="-1" dirty="0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600" spc="-1" dirty="0"/>
              <a:t>Astro is a modern web framework designed for building fast, content-driven websites such as blogs, marketing pages, and documentation sites.</a:t>
            </a:r>
          </a:p>
          <a:p>
            <a:pPr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600" spc="-1" dirty="0"/>
              <a:t>Created with a focus on performance and simplicity.</a:t>
            </a:r>
          </a:p>
          <a:p>
            <a:pPr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600" spc="-1" dirty="0"/>
              <a:t>Uses the principle of “Islands Architecture” — only hydrate interactive components when needed.</a:t>
            </a:r>
          </a:p>
          <a:p>
            <a:pPr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600" spc="-1" dirty="0"/>
              <a:t>Supports multiple UI frameworks like React, Vue, Svelte, Solid, and more in the same project.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315" name="PlaceHolder 4"/>
          <p:cNvSpPr/>
          <p:nvPr/>
        </p:nvSpPr>
        <p:spPr>
          <a:xfrm>
            <a:off x="838440" y="1290960"/>
            <a:ext cx="6981480" cy="48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3C3E41"/>
                </a:solidFill>
                <a:latin typeface="Arial"/>
                <a:ea typeface="Arial"/>
              </a:rPr>
              <a:t>First look in Astro</a:t>
            </a:r>
            <a:endParaRPr lang="en-GB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6" name="PlaceHolder 1"/>
          <p:cNvSpPr>
            <a:spLocks noGrp="1"/>
          </p:cNvSpPr>
          <p:nvPr>
            <p:ph type="title"/>
          </p:nvPr>
        </p:nvSpPr>
        <p:spPr>
          <a:xfrm>
            <a:off x="838080" y="405360"/>
            <a:ext cx="6981480" cy="537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4000" spc="-1" dirty="0">
                <a:solidFill>
                  <a:srgbClr val="6A1F7A"/>
                </a:solidFill>
                <a:ea typeface="Arial"/>
              </a:rPr>
              <a:t>Introducing &amp; Context</a:t>
            </a:r>
            <a:endParaRPr lang="en-GB" sz="4000" b="0" strike="noStrike" spc="-1" dirty="0">
              <a:latin typeface="Arial"/>
            </a:endParaRPr>
          </a:p>
        </p:txBody>
      </p:sp>
      <p:sp>
        <p:nvSpPr>
          <p:cNvPr id="317" name="PlaceHolder 2"/>
          <p:cNvSpPr>
            <a:spLocks noGrp="1"/>
          </p:cNvSpPr>
          <p:nvPr>
            <p:ph/>
          </p:nvPr>
        </p:nvSpPr>
        <p:spPr>
          <a:xfrm>
            <a:off x="838440" y="1884960"/>
            <a:ext cx="7080480" cy="279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85000" lnSpcReduction="20000"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600" spc="-1" dirty="0"/>
              <a:t>Traditional JavaScript-heavy frameworks (e.g., React, Next.js) often send too much JavaScript to the browser → slower page loads.</a:t>
            </a:r>
          </a:p>
          <a:p>
            <a:pPr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600" spc="-1" dirty="0"/>
              <a:t>Many modern websites are content-focused, not app-like — they don’t need complex interactivity everywhere.</a:t>
            </a:r>
          </a:p>
          <a:p>
            <a:pPr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600" spc="-1" dirty="0"/>
              <a:t>Developers wanted a way to combine modern development tools with static-site speed.</a:t>
            </a:r>
          </a:p>
          <a:p>
            <a:pPr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600" spc="-1" dirty="0"/>
              <a:t>Astro was created to solve this by shipping zero JavaScript by default — unless you explicitly add interactivity.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318" name="PlaceHolder 4"/>
          <p:cNvSpPr/>
          <p:nvPr/>
        </p:nvSpPr>
        <p:spPr>
          <a:xfrm>
            <a:off x="838440" y="1290960"/>
            <a:ext cx="6981480" cy="48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3C3E41"/>
                </a:solidFill>
                <a:latin typeface="Arial"/>
                <a:ea typeface="Arial"/>
              </a:rPr>
              <a:t>Why Astro?</a:t>
            </a:r>
            <a:endParaRPr lang="en-GB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9" name="PlaceHolder 1"/>
          <p:cNvSpPr>
            <a:spLocks noGrp="1"/>
          </p:cNvSpPr>
          <p:nvPr>
            <p:ph type="title"/>
          </p:nvPr>
        </p:nvSpPr>
        <p:spPr>
          <a:xfrm>
            <a:off x="838080" y="405360"/>
            <a:ext cx="6981480" cy="537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4000" spc="-1" dirty="0">
                <a:solidFill>
                  <a:srgbClr val="6A1F7A"/>
                </a:solidFill>
                <a:ea typeface="Arial"/>
              </a:rPr>
              <a:t>Introducing &amp; Context</a:t>
            </a:r>
            <a:endParaRPr lang="en-GB" sz="4000" b="0" strike="noStrike" spc="-1" dirty="0">
              <a:latin typeface="Arial"/>
            </a:endParaRPr>
          </a:p>
        </p:txBody>
      </p:sp>
      <p:sp>
        <p:nvSpPr>
          <p:cNvPr id="320" name="PlaceHolder 2"/>
          <p:cNvSpPr>
            <a:spLocks noGrp="1"/>
          </p:cNvSpPr>
          <p:nvPr>
            <p:ph/>
          </p:nvPr>
        </p:nvSpPr>
        <p:spPr>
          <a:xfrm>
            <a:off x="838440" y="1884960"/>
            <a:ext cx="7080480" cy="279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2500"/>
          </a:bodyPr>
          <a:lstStyle/>
          <a:p>
            <a:pPr marL="228600" indent="-228600"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GB" sz="1600" b="0" strike="noStrike" spc="-1" dirty="0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600" spc="-1" dirty="0"/>
              <a:t>Performance-first: Load only what’s necessary.</a:t>
            </a:r>
          </a:p>
          <a:p>
            <a:pPr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600" spc="-1" dirty="0"/>
              <a:t>Content-focused: Optimized for blogs, marketing, and documentation sites.</a:t>
            </a:r>
          </a:p>
          <a:p>
            <a:pPr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600" spc="-1" dirty="0"/>
              <a:t>Flexible: Works with any UI framework or none at all.</a:t>
            </a:r>
          </a:p>
          <a:p>
            <a:pPr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600" spc="-1" dirty="0"/>
              <a:t>Developer-friendly: Simple setup, modern syntax, Markdown &amp; MDX support.</a:t>
            </a:r>
          </a:p>
          <a:p>
            <a:pPr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600" spc="-1" dirty="0"/>
              <a:t>Future-ready: Built for edge deployment and static hosting.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321" name="PlaceHolder 4"/>
          <p:cNvSpPr/>
          <p:nvPr/>
        </p:nvSpPr>
        <p:spPr>
          <a:xfrm>
            <a:off x="838440" y="1290960"/>
            <a:ext cx="6981480" cy="48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3C3E41"/>
                </a:solidFill>
                <a:latin typeface="Arial"/>
                <a:ea typeface="Arial"/>
              </a:rPr>
              <a:t>Key Goals of Astro</a:t>
            </a:r>
            <a:endParaRPr lang="en-GB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2" name="PlaceHolder 1"/>
          <p:cNvSpPr>
            <a:spLocks noGrp="1"/>
          </p:cNvSpPr>
          <p:nvPr>
            <p:ph/>
          </p:nvPr>
        </p:nvSpPr>
        <p:spPr>
          <a:xfrm>
            <a:off x="1480320" y="2178000"/>
            <a:ext cx="6938280" cy="21067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4000" b="1" strike="noStrike" spc="-1" dirty="0">
                <a:solidFill>
                  <a:srgbClr val="6A1F7A"/>
                </a:solidFill>
                <a:latin typeface="Arial"/>
                <a:ea typeface="Arial"/>
              </a:rPr>
              <a:t>What is Astro?</a:t>
            </a:r>
            <a:endParaRPr lang="en-GB" sz="4000" b="0" strike="noStrike" spc="-1" dirty="0">
              <a:latin typeface="Arial"/>
            </a:endParaRPr>
          </a:p>
        </p:txBody>
      </p:sp>
      <p:sp>
        <p:nvSpPr>
          <p:cNvPr id="333" name="PlaceHolder 2"/>
          <p:cNvSpPr>
            <a:spLocks noGrp="1"/>
          </p:cNvSpPr>
          <p:nvPr>
            <p:ph/>
          </p:nvPr>
        </p:nvSpPr>
        <p:spPr>
          <a:xfrm>
            <a:off x="10410840" y="221760"/>
            <a:ext cx="1648080" cy="148284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b">
            <a:noAutofit/>
          </a:bodyPr>
          <a:lstStyle/>
          <a:p>
            <a:pPr marL="228600" indent="-228600" algn="r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6000" b="0" strike="noStrike" spc="-1">
                <a:solidFill>
                  <a:srgbClr val="3C3E41"/>
                </a:solidFill>
                <a:latin typeface="Arial"/>
                <a:ea typeface="DejaVu Sans"/>
              </a:rPr>
              <a:t>02</a:t>
            </a:r>
            <a:endParaRPr lang="en-GB" sz="6000" b="0" strike="noStrike" spc="-1">
              <a:latin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4" name="PlaceHolder 1"/>
          <p:cNvSpPr>
            <a:spLocks noGrp="1"/>
          </p:cNvSpPr>
          <p:nvPr>
            <p:ph type="title"/>
          </p:nvPr>
        </p:nvSpPr>
        <p:spPr>
          <a:xfrm>
            <a:off x="838080" y="405360"/>
            <a:ext cx="6981480" cy="537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pPr>
              <a:lnSpc>
                <a:spcPct val="90000"/>
              </a:lnSpc>
              <a:buNone/>
            </a:pPr>
            <a:r>
              <a:rPr lang="en-US" sz="4000" b="0" strike="noStrike" spc="-1" dirty="0">
                <a:solidFill>
                  <a:srgbClr val="6A1F7A"/>
                </a:solidFill>
                <a:latin typeface="Arial"/>
                <a:ea typeface="Arial"/>
              </a:rPr>
              <a:t>What is Astro?</a:t>
            </a:r>
            <a:endParaRPr lang="en-GB" sz="4000" b="0" strike="noStrike" spc="-1" dirty="0">
              <a:latin typeface="Arial"/>
            </a:endParaRPr>
          </a:p>
        </p:txBody>
      </p:sp>
      <p:sp>
        <p:nvSpPr>
          <p:cNvPr id="335" name="PlaceHolder 2"/>
          <p:cNvSpPr>
            <a:spLocks noGrp="1"/>
          </p:cNvSpPr>
          <p:nvPr>
            <p:ph/>
          </p:nvPr>
        </p:nvSpPr>
        <p:spPr>
          <a:xfrm>
            <a:off x="838440" y="1884960"/>
            <a:ext cx="7080480" cy="279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600" spc="-1" dirty="0"/>
              <a:t>Astro is a modern, static-first web framework for building fast and content-focused websites.</a:t>
            </a:r>
          </a:p>
          <a:p>
            <a:pPr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600" spc="-1" dirty="0"/>
              <a:t>It helps developers create pages that load quickly by sending less JavaScript to the browser.</a:t>
            </a:r>
          </a:p>
          <a:p>
            <a:pPr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600" spc="-1" dirty="0"/>
              <a:t>Ideal for blogs, portfolios, marketing sites, and documentation.</a:t>
            </a:r>
          </a:p>
          <a:p>
            <a:pPr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US" sz="1600" spc="-1" dirty="0"/>
              <a:t>Developed and maintained by the Astro Open Source Community.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336" name="PlaceHolder 4"/>
          <p:cNvSpPr/>
          <p:nvPr/>
        </p:nvSpPr>
        <p:spPr>
          <a:xfrm>
            <a:off x="838440" y="1290960"/>
            <a:ext cx="6981480" cy="48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3C3E41"/>
                </a:solidFill>
                <a:latin typeface="Arial"/>
                <a:ea typeface="Arial"/>
              </a:rPr>
              <a:t>What is </a:t>
            </a:r>
            <a:r>
              <a:rPr lang="en-US" sz="2800" spc="-1" dirty="0">
                <a:solidFill>
                  <a:srgbClr val="3C3E41"/>
                </a:solidFill>
                <a:latin typeface="Arial"/>
                <a:ea typeface="Arial"/>
              </a:rPr>
              <a:t>Astro?</a:t>
            </a:r>
            <a:endParaRPr lang="en-GB" sz="2800" b="0" strike="noStrike" spc="-1" dirty="0">
              <a:latin typeface="Arial"/>
            </a:endParaRPr>
          </a:p>
        </p:txBody>
      </p:sp>
      <p:sp>
        <p:nvSpPr>
          <p:cNvPr id="2" name="AutoShape 2" descr="Astro Framework Logo PNG vector in SVG, PDF, AI, CDR format">
            <a:extLst>
              <a:ext uri="{FF2B5EF4-FFF2-40B4-BE49-F238E27FC236}">
                <a16:creationId xmlns:a16="http://schemas.microsoft.com/office/drawing/2014/main" id="{7CD55ED8-9688-CC41-25C3-BC29225C3C9B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5943600" y="3276600"/>
            <a:ext cx="304800" cy="30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7" name="PlaceHolder 1"/>
          <p:cNvSpPr>
            <a:spLocks noGrp="1"/>
          </p:cNvSpPr>
          <p:nvPr>
            <p:ph type="title"/>
          </p:nvPr>
        </p:nvSpPr>
        <p:spPr>
          <a:xfrm>
            <a:off x="838080" y="405360"/>
            <a:ext cx="6981480" cy="53712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Autofit/>
          </a:bodyPr>
          <a:lstStyle/>
          <a:p>
            <a:r>
              <a:rPr lang="en-US" sz="4000" spc="-1" dirty="0">
                <a:solidFill>
                  <a:srgbClr val="6A1F7A"/>
                </a:solidFill>
                <a:ea typeface="Arial"/>
              </a:rPr>
              <a:t>What is Astro?</a:t>
            </a:r>
            <a:endParaRPr lang="en-GB" sz="4000" b="0" strike="noStrike" spc="-1" dirty="0">
              <a:latin typeface="Arial"/>
            </a:endParaRPr>
          </a:p>
        </p:txBody>
      </p:sp>
      <p:sp>
        <p:nvSpPr>
          <p:cNvPr id="338" name="PlaceHolder 2"/>
          <p:cNvSpPr>
            <a:spLocks noGrp="1"/>
          </p:cNvSpPr>
          <p:nvPr>
            <p:ph/>
          </p:nvPr>
        </p:nvSpPr>
        <p:spPr>
          <a:xfrm>
            <a:off x="838440" y="1884960"/>
            <a:ext cx="7080480" cy="2793960"/>
          </a:xfrm>
          <a:prstGeom prst="rect">
            <a:avLst/>
          </a:prstGeom>
          <a:noFill/>
          <a:ln w="0">
            <a:noFill/>
          </a:ln>
        </p:spPr>
        <p:txBody>
          <a:bodyPr lIns="90000" tIns="45000" rIns="90000" bIns="45000" anchor="t">
            <a:normAutofit fontScale="92500"/>
          </a:bodyPr>
          <a:lstStyle/>
          <a:p>
            <a:pPr>
              <a:lnSpc>
                <a:spcPct val="150000"/>
              </a:lnSpc>
              <a:spcBef>
                <a:spcPts val="1001"/>
              </a:spcBef>
              <a:buNone/>
              <a:tabLst>
                <a:tab pos="0" algn="l"/>
              </a:tabLst>
            </a:pPr>
            <a:endParaRPr lang="en-GB" sz="1600" b="0" strike="noStrike" spc="-1" dirty="0">
              <a:latin typeface="Arial"/>
            </a:endParaRPr>
          </a:p>
          <a:p>
            <a:pPr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GB" sz="1600" spc="-1" dirty="0"/>
              <a:t>Uses Islands Architecture:</a:t>
            </a:r>
          </a:p>
          <a:p>
            <a:pPr lvl="1"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GB" sz="1200" spc="-1" dirty="0"/>
              <a:t>→ Only loads JavaScript for interactive parts of a page.</a:t>
            </a:r>
          </a:p>
          <a:p>
            <a:pPr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GB" sz="1600" spc="-1" dirty="0"/>
              <a:t>Zero JavaScript by default — unless interactivity is required.</a:t>
            </a:r>
          </a:p>
          <a:p>
            <a:pPr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GB" sz="1600" spc="-1" dirty="0"/>
              <a:t>Generates static HTML during build time for each page.</a:t>
            </a:r>
          </a:p>
          <a:p>
            <a:pPr>
              <a:lnSpc>
                <a:spcPct val="150000"/>
              </a:lnSpc>
              <a:spcBef>
                <a:spcPts val="1001"/>
              </a:spcBef>
              <a:buClr>
                <a:srgbClr val="D6001C"/>
              </a:buClr>
              <a:buFont typeface="Wingdings" charset="2"/>
              <a:buChar char=""/>
              <a:tabLst>
                <a:tab pos="0" algn="l"/>
              </a:tabLst>
            </a:pPr>
            <a:r>
              <a:rPr lang="en-GB" sz="1600" spc="-1" dirty="0"/>
              <a:t>Supports partial hydration: only hydrate dynamic components when necessary.</a:t>
            </a:r>
            <a:endParaRPr lang="en-GB" sz="1600" b="0" strike="noStrike" spc="-1" dirty="0">
              <a:latin typeface="Arial"/>
            </a:endParaRPr>
          </a:p>
        </p:txBody>
      </p:sp>
      <p:sp>
        <p:nvSpPr>
          <p:cNvPr id="339" name="PlaceHolder 4"/>
          <p:cNvSpPr/>
          <p:nvPr/>
        </p:nvSpPr>
        <p:spPr>
          <a:xfrm>
            <a:off x="838440" y="1290960"/>
            <a:ext cx="6981480" cy="484200"/>
          </a:xfrm>
          <a:prstGeom prst="rect">
            <a:avLst/>
          </a:prstGeom>
          <a:noFill/>
          <a:ln w="0">
            <a:noFill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/>
        </p:style>
        <p:txBody>
          <a:bodyPr lIns="90000" tIns="45000" rIns="90000" bIns="45000" anchor="ctr">
            <a:noAutofit/>
          </a:bodyPr>
          <a:lstStyle/>
          <a:p>
            <a:pPr marL="228600" indent="-228600">
              <a:lnSpc>
                <a:spcPct val="90000"/>
              </a:lnSpc>
              <a:spcBef>
                <a:spcPts val="1001"/>
              </a:spcBef>
              <a:buNone/>
              <a:tabLst>
                <a:tab pos="0" algn="l"/>
              </a:tabLst>
            </a:pPr>
            <a:r>
              <a:rPr lang="en-US" sz="2800" b="0" strike="noStrike" spc="-1" dirty="0">
                <a:solidFill>
                  <a:srgbClr val="3C3E41"/>
                </a:solidFill>
                <a:latin typeface="Arial"/>
                <a:ea typeface="Arial"/>
              </a:rPr>
              <a:t>How astro delivers speed</a:t>
            </a:r>
            <a:endParaRPr lang="en-GB" sz="2800" b="0" strike="noStrike" spc="-1" dirty="0">
              <a:latin typeface="Arial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5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6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7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3C3E41"/>
      </a:dk2>
      <a:lt2>
        <a:srgbClr val="C9CCD4"/>
      </a:lt2>
      <a:accent1>
        <a:srgbClr val="D6001C"/>
      </a:accent1>
      <a:accent2>
        <a:srgbClr val="6A1F7A"/>
      </a:accent2>
      <a:accent3>
        <a:srgbClr val="EA0F6B"/>
      </a:accent3>
      <a:accent4>
        <a:srgbClr val="F4AD33"/>
      </a:accent4>
      <a:accent5>
        <a:srgbClr val="0094D5"/>
      </a:accent5>
      <a:accent6>
        <a:srgbClr val="C9CCD4"/>
      </a:accent6>
      <a:hlink>
        <a:srgbClr val="0094D5"/>
      </a:hlink>
      <a:folHlink>
        <a:srgbClr val="6F717D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Metadata/LabelInfo.xml><?xml version="1.0" encoding="utf-8"?>
<clbl:labelList xmlns:clbl="http://schemas.microsoft.com/office/2020/mipLabelMetadata">
  <clbl:label id="{d9378963-1951-4715-a8fd-de017d62dd42}" enabled="1" method="Privileged" siteId="{f4308c54-0208-43d3-afad-1f8df2f678b7}" removed="0"/>
</clbl:labelList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1874</TotalTime>
  <Words>2285</Words>
  <Application>Microsoft Office PowerPoint</Application>
  <PresentationFormat>Widescreen</PresentationFormat>
  <Paragraphs>214</Paragraphs>
  <Slides>30</Slides>
  <Notes>20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6</vt:i4>
      </vt:variant>
      <vt:variant>
        <vt:lpstr>Slide Titles</vt:lpstr>
      </vt:variant>
      <vt:variant>
        <vt:i4>30</vt:i4>
      </vt:variant>
    </vt:vector>
  </HeadingPairs>
  <TitlesOfParts>
    <vt:vector size="40" baseType="lpstr">
      <vt:lpstr>Arial</vt:lpstr>
      <vt:lpstr>Symbol</vt:lpstr>
      <vt:lpstr>Times New Roman</vt:lpstr>
      <vt:lpstr>Wingdings</vt:lpstr>
      <vt:lpstr>Office Theme</vt:lpstr>
      <vt:lpstr>Office Theme</vt:lpstr>
      <vt:lpstr>Office Theme</vt:lpstr>
      <vt:lpstr>Office Theme</vt:lpstr>
      <vt:lpstr>Office Theme</vt:lpstr>
      <vt:lpstr>Office Theme</vt:lpstr>
      <vt:lpstr>Introducing Astro: A next-generation framework for building lightning-fast, content-focused websites.</vt:lpstr>
      <vt:lpstr>PowerPoint Presentation</vt:lpstr>
      <vt:lpstr>PowerPoint Presentation</vt:lpstr>
      <vt:lpstr>Introducing &amp; Context</vt:lpstr>
      <vt:lpstr>Introducing &amp; Context</vt:lpstr>
      <vt:lpstr>Introducing &amp; Context</vt:lpstr>
      <vt:lpstr>PowerPoint Presentation</vt:lpstr>
      <vt:lpstr>What is Astro?</vt:lpstr>
      <vt:lpstr>What is Astro?</vt:lpstr>
      <vt:lpstr>What is Astro?</vt:lpstr>
      <vt:lpstr>PowerPoint Presentation</vt:lpstr>
      <vt:lpstr>The problem astro solve</vt:lpstr>
      <vt:lpstr>The problem astro solve</vt:lpstr>
      <vt:lpstr>The problem astro solve</vt:lpstr>
      <vt:lpstr>PowerPoint Presentation</vt:lpstr>
      <vt:lpstr>Core features &amp; Innovations</vt:lpstr>
      <vt:lpstr>Core features &amp; Innovations</vt:lpstr>
      <vt:lpstr>Core features &amp; Innovations</vt:lpstr>
      <vt:lpstr>PowerPoint Presentation</vt:lpstr>
      <vt:lpstr>Developer Experience</vt:lpstr>
      <vt:lpstr>Developer Experience</vt:lpstr>
      <vt:lpstr>Developer Experience</vt:lpstr>
      <vt:lpstr>PowerPoint Presentation</vt:lpstr>
      <vt:lpstr>Use cases &amp; Real-world examples</vt:lpstr>
      <vt:lpstr>Use cases &amp; Real-world examples</vt:lpstr>
      <vt:lpstr>Use cases &amp; Real-world examples</vt:lpstr>
      <vt:lpstr>PowerPoint Presentation</vt:lpstr>
      <vt:lpstr>Demo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Accessibility Testing</dc:title>
  <dc:subject/>
  <dc:creator>Khoi Nguyen Anh</dc:creator>
  <dc:description/>
  <cp:lastModifiedBy>Hải Nguyễn Văn</cp:lastModifiedBy>
  <cp:revision>22</cp:revision>
  <dcterms:created xsi:type="dcterms:W3CDTF">2023-10-03T16:44:37Z</dcterms:created>
  <dcterms:modified xsi:type="dcterms:W3CDTF">2025-10-22T14:45:43Z</dcterms:modified>
  <dc:language>en-GB</dc:languag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0x010100B08DCD0EEA0F07498423205D54133588005BDD7FD28D2BD34BBCD2AAE5560BB20E003C0CDF3D40325847BF4CD81CFF0FE4D4</vt:lpwstr>
  </property>
  <property fmtid="{D5CDD505-2E9C-101B-9397-08002B2CF9AE}" pid="3" name="MediaServiceImageTags">
    <vt:lpwstr/>
  </property>
  <property fmtid="{D5CDD505-2E9C-101B-9397-08002B2CF9AE}" pid="4" name="Notes">
    <vt:i4>22</vt:i4>
  </property>
  <property fmtid="{D5CDD505-2E9C-101B-9397-08002B2CF9AE}" pid="5" name="OULanguage">
    <vt:lpwstr>3;#English|e0d36b11-db4e-4123-8f10-8157dedade86</vt:lpwstr>
  </property>
  <property fmtid="{D5CDD505-2E9C-101B-9397-08002B2CF9AE}" pid="6" name="PresentationFormat">
    <vt:lpwstr>Widescreen</vt:lpwstr>
  </property>
  <property fmtid="{D5CDD505-2E9C-101B-9397-08002B2CF9AE}" pid="7" name="Slides">
    <vt:i4>32</vt:i4>
  </property>
  <property fmtid="{D5CDD505-2E9C-101B-9397-08002B2CF9AE}" pid="8" name="TaxKeyword">
    <vt:lpwstr/>
  </property>
  <property fmtid="{D5CDD505-2E9C-101B-9397-08002B2CF9AE}" pid="9" name="TreeStructureCategory">
    <vt:lpwstr/>
  </property>
  <property fmtid="{D5CDD505-2E9C-101B-9397-08002B2CF9AE}" pid="10" name="_dlc_DocIdItemGuid">
    <vt:lpwstr>1c1c7778-e5ab-4a59-adbb-bb9d1907040c</vt:lpwstr>
  </property>
</Properties>
</file>