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</p:sldIdLst>
  <p:sldSz cx="12192000" cy="6896100"/>
  <p:notesSz cx="12192000" cy="6896100"/>
  <p:embeddedFontLst>
    <p:embeddedFont>
      <p:font typeface="DDPESW+Be Vietnam Pro Regular" panose="020B0604020202020204" charset="0"/>
      <p:regular r:id="rId25"/>
    </p:embeddedFont>
    <p:embeddedFont>
      <p:font typeface="FFISBH+Be Vietnam Pro Bold" panose="020B0604020202020204" charset="0"/>
      <p:regular r:id="rId26"/>
    </p:embeddedFont>
    <p:embeddedFont>
      <p:font typeface="GPUEFV+Be Vietnam Pro Bold" panose="020B0604020202020204" charset="0"/>
      <p:regular r:id="rId27"/>
    </p:embeddedFont>
    <p:embeddedFont>
      <p:font typeface="HAEKJE+Be Vietnam Pro Bold" panose="020B0604020202020204" charset="0"/>
      <p:regular r:id="rId28"/>
    </p:embeddedFont>
    <p:embeddedFont>
      <p:font typeface="KCSIRA+Be Vietnam Pro Regular" panose="020B0604020202020204" charset="0"/>
      <p:regular r:id="rId29"/>
    </p:embeddedFont>
    <p:embeddedFont>
      <p:font typeface="KWUDCV+Be Vietnam Pro Regular" panose="020B0604020202020204" charset="0"/>
      <p:regular r:id="rId30"/>
    </p:embeddedFont>
    <p:embeddedFont>
      <p:font typeface="OLOTRG+Be Vietnam Pro Regular" panose="020B0604020202020204" charset="0"/>
      <p:regular r:id="rId31"/>
    </p:embeddedFont>
    <p:embeddedFont>
      <p:font typeface="QEAOPD+Be Vietnam Pro Bold" panose="020B0604020202020204" charset="0"/>
      <p:regular r:id="rId32"/>
    </p:embeddedFont>
    <p:embeddedFont>
      <p:font typeface="SHIQRQ+Be Vietnam Pro Bold" panose="020B0604020202020204" charset="0"/>
      <p:regular r:id="rId33"/>
    </p:embeddedFont>
    <p:embeddedFont>
      <p:font typeface="VQWPTV+Be Vietnam Pro Regular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50"/>
    <a:srgbClr val="FFFFFF"/>
    <a:srgbClr val="00B050"/>
    <a:srgbClr val="F5F5F5"/>
    <a:srgbClr val="DFDFDF"/>
    <a:srgbClr val="EAEAEA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106" y="-30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96495-DE79-4A59-8A59-F0B0DE7878D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62013"/>
            <a:ext cx="4114800" cy="232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19463"/>
            <a:ext cx="9753600" cy="27146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50025"/>
            <a:ext cx="52832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50025"/>
            <a:ext cx="52832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EEC4D-BB45-41CE-B25D-067D7BD7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EEC4D-BB45-41CE-B25D-067D7BD7F5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EEC4D-BB45-41CE-B25D-067D7BD7F5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2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EEC4D-BB45-41CE-B25D-067D7BD7F5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EEC4D-BB45-41CE-B25D-067D7BD7F5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2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265B-F86E-D7C2-4C11-6D1DA66D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276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1BB7-5218-24F2-B44D-BACFC310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66" y="2459482"/>
            <a:ext cx="6797992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2E21-ECF8-0F19-AC95-CA9F34BB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276999"/>
          </a:xfrm>
        </p:spPr>
        <p:txBody>
          <a:bodyPr/>
          <a:lstStyle/>
          <a:p>
            <a:fld id="{795A79AC-BB74-46F6-9C79-5A250EA0F2B8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71C6-4470-6CD8-B535-D34D6DE4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C547-8E03-E4AB-1E22-FAD75F6B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276999"/>
          </a:xfrm>
        </p:spPr>
        <p:txBody>
          <a:bodyPr/>
          <a:lstStyle/>
          <a:p>
            <a:fld id="{DF6476D0-55F1-44C0-B49D-9C29045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200lab.io/blog/danh-muc-cac-loai-bieu-do-trong-data-visualization/" TargetMode="External"/><Relationship Id="rId3" Type="http://schemas.openxmlformats.org/officeDocument/2006/relationships/hyperlink" Target="https://statistics.laerd.com/" TargetMode="External"/><Relationship Id="rId7" Type="http://schemas.openxmlformats.org/officeDocument/2006/relationships/hyperlink" Target="https://lacviet.vn/truc-quan-hoa-du-lie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vi/what-is/data-visualization/" TargetMode="External"/><Relationship Id="rId5" Type="http://schemas.openxmlformats.org/officeDocument/2006/relationships/hyperlink" Target="http://www.stat.cmu.edu/~hseltman/309/Book/Book.pdf" TargetMode="External"/><Relationship Id="rId4" Type="http://schemas.openxmlformats.org/officeDocument/2006/relationships/hyperlink" Target="https://stats.oarc.ucla.edu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103A617-C4AE-9261-4164-CBAC03277AEF}"/>
              </a:ext>
            </a:extLst>
          </p:cNvPr>
          <p:cNvSpPr/>
          <p:nvPr/>
        </p:nvSpPr>
        <p:spPr>
          <a:xfrm>
            <a:off x="0" y="0"/>
            <a:ext cx="12192000" cy="6896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66831" y="1311714"/>
            <a:ext cx="10658338" cy="151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866"/>
              </a:lnSpc>
            </a:pPr>
            <a:r>
              <a:rPr sz="5050" b="1" dirty="0">
                <a:solidFill>
                  <a:srgbClr val="00B050"/>
                </a:solidFill>
                <a:latin typeface="DejaVu Sans"/>
                <a:cs typeface="DejaVu Sans"/>
              </a:rPr>
              <a:t>PHÂN TÍCH </a:t>
            </a:r>
            <a:r>
              <a:rPr sz="5050" b="1" spc="-350" dirty="0">
                <a:solidFill>
                  <a:srgbClr val="00B050"/>
                </a:solidFill>
                <a:latin typeface="DejaVu Sans"/>
                <a:cs typeface="DejaVu Sans"/>
              </a:rPr>
              <a:t>VÀ</a:t>
            </a:r>
            <a:r>
              <a:rPr sz="5050" b="1" spc="338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sz="5050" b="1" dirty="0">
                <a:solidFill>
                  <a:srgbClr val="00B050"/>
                </a:solidFill>
                <a:latin typeface="DejaVu Sans"/>
                <a:cs typeface="DejaVu Sans"/>
              </a:rPr>
              <a:t>KHÁM </a:t>
            </a:r>
            <a:r>
              <a:rPr sz="5050" b="1" dirty="0" err="1">
                <a:solidFill>
                  <a:srgbClr val="00B050"/>
                </a:solidFill>
                <a:latin typeface="DejaVu Sans"/>
                <a:cs typeface="DejaVu Sans"/>
              </a:rPr>
              <a:t>PHÁ</a:t>
            </a:r>
            <a:r>
              <a:rPr sz="5050" b="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endParaRPr lang="en-US" sz="5050" b="1" dirty="0">
              <a:solidFill>
                <a:srgbClr val="00B050"/>
              </a:solidFill>
              <a:latin typeface="DejaVu Sans"/>
              <a:cs typeface="DejaVu Sans"/>
            </a:endParaRPr>
          </a:p>
          <a:p>
            <a:pPr algn="ctr">
              <a:lnSpc>
                <a:spcPts val="5866"/>
              </a:lnSpc>
            </a:pPr>
            <a:r>
              <a:rPr sz="5050" b="1" dirty="0" err="1">
                <a:solidFill>
                  <a:srgbClr val="00B050"/>
                </a:solidFill>
                <a:latin typeface="DejaVu Sans"/>
                <a:cs typeface="DejaVu Sans"/>
              </a:rPr>
              <a:t>DỮ</a:t>
            </a:r>
            <a:r>
              <a:rPr lang="en-US" sz="5050" b="1" dirty="0">
                <a:solidFill>
                  <a:srgbClr val="00B050"/>
                </a:solidFill>
                <a:latin typeface="DejaVu Sans"/>
                <a:cs typeface="DejaVu Sans"/>
              </a:rPr>
              <a:t> LIỆU</a:t>
            </a:r>
            <a:endParaRPr sz="5050" b="1" dirty="0">
              <a:solidFill>
                <a:srgbClr val="00B050"/>
              </a:solidFill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400" y="2900271"/>
            <a:ext cx="11148476" cy="547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68" dirty="0">
                <a:latin typeface="DejaVu Sans"/>
                <a:cs typeface="DejaVu Sans"/>
              </a:rPr>
              <a:t>(EXPLORATORY</a:t>
            </a:r>
            <a:r>
              <a:rPr sz="3200" b="1" spc="49" dirty="0">
                <a:latin typeface="DejaVu Sans"/>
                <a:cs typeface="DejaVu Sans"/>
              </a:rPr>
              <a:t> </a:t>
            </a:r>
            <a:r>
              <a:rPr sz="3200" b="1" dirty="0">
                <a:latin typeface="DejaVu Sans"/>
                <a:cs typeface="DejaVu Sans"/>
              </a:rPr>
              <a:t>D</a:t>
            </a:r>
            <a:r>
              <a:rPr sz="3200" b="1" spc="-1426" dirty="0">
                <a:latin typeface="DejaVu Sans"/>
                <a:cs typeface="DejaVu Sans"/>
              </a:rPr>
              <a:t> </a:t>
            </a:r>
            <a:r>
              <a:rPr sz="3200" b="1" spc="-218" dirty="0">
                <a:latin typeface="DejaVu Sans"/>
                <a:cs typeface="DejaVu Sans"/>
              </a:rPr>
              <a:t>ATA</a:t>
            </a:r>
            <a:r>
              <a:rPr sz="3200" b="1" spc="197" dirty="0">
                <a:latin typeface="DejaVu Sans"/>
                <a:cs typeface="DejaVu Sans"/>
              </a:rPr>
              <a:t> </a:t>
            </a:r>
            <a:r>
              <a:rPr sz="3200" b="1" spc="-89" dirty="0">
                <a:latin typeface="DejaVu Sans"/>
                <a:cs typeface="DejaVu Sans"/>
              </a:rPr>
              <a:t>ANALYSIS</a:t>
            </a:r>
            <a:r>
              <a:rPr sz="3200" b="1" spc="69" dirty="0">
                <a:latin typeface="DejaVu Sans"/>
                <a:cs typeface="DejaVu Sans"/>
              </a:rPr>
              <a:t> </a:t>
            </a:r>
            <a:r>
              <a:rPr sz="3200" b="1" dirty="0">
                <a:latin typeface="DejaVu Sans"/>
                <a:cs typeface="DejaVu Sans"/>
              </a:rPr>
              <a:t>–</a:t>
            </a:r>
            <a:r>
              <a:rPr sz="3200" b="1" spc="-15" dirty="0">
                <a:latin typeface="DejaVu Sans"/>
                <a:cs typeface="DejaVu Sans"/>
              </a:rPr>
              <a:t> </a:t>
            </a:r>
            <a:r>
              <a:rPr sz="3200" b="1" spc="-14" dirty="0">
                <a:latin typeface="DejaVu Sans"/>
                <a:cs typeface="DejaVu Sans"/>
              </a:rPr>
              <a:t>EDA)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58924" y="4538437"/>
            <a:ext cx="2474149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spc="10" dirty="0">
                <a:latin typeface="DejaVu Sans"/>
                <a:cs typeface="DejaVu Sans"/>
              </a:rPr>
              <a:t>Thành</a:t>
            </a:r>
            <a:r>
              <a:rPr sz="2000" dirty="0">
                <a:latin typeface="DejaVu Sans"/>
                <a:cs typeface="DejaVu Sans"/>
              </a:rPr>
              <a:t> viên </a:t>
            </a:r>
            <a:r>
              <a:rPr sz="2000" spc="10" dirty="0">
                <a:latin typeface="DejaVu Sans"/>
                <a:cs typeface="DejaVu Sans"/>
              </a:rPr>
              <a:t>nhóm: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63018" y="4908539"/>
            <a:ext cx="4265960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2" dirty="0">
                <a:latin typeface="DejaVu Sans"/>
                <a:cs typeface="DejaVu Sans"/>
              </a:rPr>
              <a:t>Nguyễn</a:t>
            </a:r>
            <a:r>
              <a:rPr sz="1700" dirty="0">
                <a:latin typeface="DejaVu Sans"/>
                <a:cs typeface="DejaVu Sans"/>
              </a:rPr>
              <a:t> </a:t>
            </a:r>
            <a:r>
              <a:rPr sz="1700" spc="-14" dirty="0">
                <a:latin typeface="DejaVu Sans"/>
                <a:cs typeface="DejaVu Sans"/>
              </a:rPr>
              <a:t>Vũ</a:t>
            </a:r>
            <a:r>
              <a:rPr sz="1700" dirty="0">
                <a:latin typeface="DejaVu Sans"/>
                <a:cs typeface="DejaVu Sans"/>
              </a:rPr>
              <a:t> </a:t>
            </a:r>
            <a:r>
              <a:rPr sz="1700" spc="-14" dirty="0">
                <a:latin typeface="DejaVu Sans"/>
                <a:cs typeface="DejaVu Sans"/>
              </a:rPr>
              <a:t>Hào</a:t>
            </a:r>
            <a:r>
              <a:rPr sz="1700" dirty="0">
                <a:latin typeface="DejaVu Sans"/>
                <a:cs typeface="DejaVu Sans"/>
              </a:rPr>
              <a:t> –</a:t>
            </a:r>
            <a:r>
              <a:rPr sz="1700" spc="-17" dirty="0">
                <a:latin typeface="DejaVu Sans"/>
                <a:cs typeface="DejaVu Sans"/>
              </a:rPr>
              <a:t> </a:t>
            </a:r>
            <a:r>
              <a:rPr sz="1700" spc="-38" dirty="0">
                <a:latin typeface="DejaVu Sans"/>
                <a:cs typeface="DejaVu Sans"/>
              </a:rPr>
              <a:t>MSSV:</a:t>
            </a:r>
            <a:r>
              <a:rPr sz="1700" spc="25" dirty="0">
                <a:latin typeface="DejaVu Sans"/>
                <a:cs typeface="DejaVu Sans"/>
              </a:rPr>
              <a:t> </a:t>
            </a:r>
            <a:r>
              <a:rPr sz="1700" spc="-12" dirty="0">
                <a:latin typeface="DejaVu Sans"/>
                <a:cs typeface="DejaVu Sans"/>
              </a:rPr>
              <a:t>3122410098</a:t>
            </a:r>
          </a:p>
          <a:p>
            <a:pPr marL="0" marR="0" algn="just">
              <a:lnSpc>
                <a:spcPts val="1955"/>
              </a:lnSpc>
              <a:spcBef>
                <a:spcPts val="1044"/>
              </a:spcBef>
              <a:spcAft>
                <a:spcPts val="0"/>
              </a:spcAft>
            </a:pPr>
            <a:r>
              <a:rPr sz="1700" spc="-69" dirty="0">
                <a:latin typeface="DejaVu Sans"/>
                <a:cs typeface="DejaVu Sans"/>
              </a:rPr>
              <a:t>Trần</a:t>
            </a:r>
            <a:r>
              <a:rPr sz="1700" spc="50" dirty="0">
                <a:latin typeface="DejaVu Sans"/>
                <a:cs typeface="DejaVu Sans"/>
              </a:rPr>
              <a:t> </a:t>
            </a:r>
            <a:r>
              <a:rPr sz="1700" spc="-15" dirty="0">
                <a:latin typeface="DejaVu Sans"/>
                <a:cs typeface="DejaVu Sans"/>
              </a:rPr>
              <a:t>Duy</a:t>
            </a:r>
            <a:r>
              <a:rPr sz="1700" dirty="0">
                <a:latin typeface="DejaVu Sans"/>
                <a:cs typeface="DejaVu Sans"/>
              </a:rPr>
              <a:t> </a:t>
            </a:r>
            <a:r>
              <a:rPr sz="1700" spc="-12" dirty="0">
                <a:latin typeface="DejaVu Sans"/>
                <a:cs typeface="DejaVu Sans"/>
              </a:rPr>
              <a:t>Khương</a:t>
            </a:r>
            <a:r>
              <a:rPr sz="1700" dirty="0">
                <a:latin typeface="DejaVu Sans"/>
                <a:cs typeface="DejaVu Sans"/>
              </a:rPr>
              <a:t> –</a:t>
            </a:r>
            <a:r>
              <a:rPr sz="1700" spc="-17" dirty="0">
                <a:latin typeface="DejaVu Sans"/>
                <a:cs typeface="DejaVu Sans"/>
              </a:rPr>
              <a:t> </a:t>
            </a:r>
            <a:r>
              <a:rPr sz="1700" spc="-38" dirty="0">
                <a:latin typeface="DejaVu Sans"/>
                <a:cs typeface="DejaVu Sans"/>
              </a:rPr>
              <a:t>MSSV:</a:t>
            </a:r>
            <a:r>
              <a:rPr sz="1700" spc="25" dirty="0">
                <a:latin typeface="DejaVu Sans"/>
                <a:cs typeface="DejaVu Sans"/>
              </a:rPr>
              <a:t> </a:t>
            </a:r>
            <a:r>
              <a:rPr sz="1700" spc="-12" dirty="0">
                <a:latin typeface="DejaVu Sans"/>
                <a:cs typeface="DejaVu Sans"/>
              </a:rPr>
              <a:t>3122410192</a:t>
            </a:r>
            <a:endParaRPr lang="en-US" sz="1700" spc="-12" dirty="0">
              <a:latin typeface="DejaVu Sans"/>
              <a:cs typeface="DejaVu Sans"/>
            </a:endParaRPr>
          </a:p>
          <a:p>
            <a:pPr algn="just">
              <a:lnSpc>
                <a:spcPts val="1955"/>
              </a:lnSpc>
              <a:spcBef>
                <a:spcPts val="1044"/>
              </a:spcBef>
            </a:pPr>
            <a:r>
              <a:rPr lang="vi-VN" sz="1700" spc="-145" dirty="0">
                <a:latin typeface="DejaVu Sans"/>
                <a:cs typeface="DejaVu Sans"/>
              </a:rPr>
              <a:t>Võ</a:t>
            </a:r>
            <a:r>
              <a:rPr lang="vi-VN" sz="1700" spc="125" dirty="0">
                <a:latin typeface="DejaVu Sans"/>
                <a:cs typeface="DejaVu Sans"/>
              </a:rPr>
              <a:t> </a:t>
            </a:r>
            <a:r>
              <a:rPr lang="vi-VN" sz="1700" spc="-12" dirty="0">
                <a:latin typeface="DejaVu Sans"/>
                <a:cs typeface="DejaVu Sans"/>
              </a:rPr>
              <a:t>Thị</a:t>
            </a:r>
            <a:r>
              <a:rPr lang="vi-VN" sz="1700" dirty="0">
                <a:latin typeface="DejaVu Sans"/>
                <a:cs typeface="DejaVu Sans"/>
              </a:rPr>
              <a:t> </a:t>
            </a:r>
            <a:r>
              <a:rPr lang="vi-VN" sz="1700" spc="-12" dirty="0">
                <a:latin typeface="DejaVu Sans"/>
                <a:cs typeface="DejaVu Sans"/>
              </a:rPr>
              <a:t>Thương</a:t>
            </a:r>
            <a:r>
              <a:rPr lang="vi-VN" sz="1700" dirty="0">
                <a:latin typeface="DejaVu Sans"/>
                <a:cs typeface="DejaVu Sans"/>
              </a:rPr>
              <a:t> –</a:t>
            </a:r>
            <a:r>
              <a:rPr lang="vi-VN" sz="1700" spc="-17" dirty="0">
                <a:latin typeface="DejaVu Sans"/>
                <a:cs typeface="DejaVu Sans"/>
              </a:rPr>
              <a:t> </a:t>
            </a:r>
            <a:r>
              <a:rPr lang="vi-VN" sz="1700" spc="-38" dirty="0">
                <a:latin typeface="DejaVu Sans"/>
                <a:cs typeface="DejaVu Sans"/>
              </a:rPr>
              <a:t>MSSV:</a:t>
            </a:r>
            <a:r>
              <a:rPr lang="vi-VN" sz="1700" spc="25" dirty="0">
                <a:latin typeface="DejaVu Sans"/>
                <a:cs typeface="DejaVu Sans"/>
              </a:rPr>
              <a:t> </a:t>
            </a:r>
            <a:r>
              <a:rPr lang="vi-VN" sz="1700" spc="-12" dirty="0">
                <a:latin typeface="DejaVu Sans"/>
                <a:cs typeface="DejaVu Sans"/>
              </a:rPr>
              <a:t>3122410408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56212" y="6178463"/>
            <a:ext cx="227957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B050"/>
                </a:solidFill>
                <a:latin typeface="DejaVu Sans"/>
                <a:cs typeface="DejaVu Sans"/>
              </a:rPr>
              <a:t>Tp. Hồ Chí Minh,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" y="-656406"/>
            <a:ext cx="12191999" cy="7895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292223" y="1614017"/>
            <a:ext cx="2627814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3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ể</a:t>
            </a:r>
            <a:r>
              <a:rPr sz="1200" spc="37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s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sz="1200" spc="15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sz="1200" spc="4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ủ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a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m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ộ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ế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00563" y="1550327"/>
            <a:ext cx="269345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Quan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sát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spc="37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a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hai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ế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2223" y="1849189"/>
            <a:ext cx="3871618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Ướ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200" spc="-18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tính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d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ạ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i,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phát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giá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tr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ị</a:t>
            </a:r>
            <a:r>
              <a:rPr sz="12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ấ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ườ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ng.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00563" y="1797978"/>
            <a:ext cx="3560776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Xác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sz="1200" spc="-33" dirty="0">
                <a:solidFill>
                  <a:srgbClr val="1A237E"/>
                </a:solidFill>
                <a:latin typeface="DejaVu Sans"/>
                <a:cs typeface="DejaVu Sans"/>
              </a:rPr>
              <a:t>ị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nh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ươ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(d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ươ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ng,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7" dirty="0">
                <a:solidFill>
                  <a:srgbClr val="1A237E"/>
                </a:solidFill>
                <a:latin typeface="Liberation Sans"/>
                <a:cs typeface="Liberation Sans"/>
              </a:rPr>
              <a:t>âm)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ti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ề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sz="1200" spc="-2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năng.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92223" y="4728980"/>
            <a:ext cx="3063009" cy="21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Di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ễ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sz="1200" spc="4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5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v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ị</a:t>
            </a:r>
            <a:r>
              <a:rPr sz="12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trí: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min,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Q1,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median,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Q3,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max.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00563" y="4728980"/>
            <a:ext cx="2606446" cy="21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Giúp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so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sánh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d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sz="1200" spc="15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li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lo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ạ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92223" y="4997490"/>
            <a:ext cx="3626994" cy="21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Liberation Sans"/>
                <a:cs typeface="Liberation Sans"/>
              </a:rPr>
              <a:t>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ích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ể</a:t>
            </a:r>
            <a:r>
              <a:rPr sz="1200" spc="37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so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sánh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i,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phát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ngo</a:t>
            </a:r>
            <a:r>
              <a:rPr sz="1200" spc="15" dirty="0">
                <a:solidFill>
                  <a:srgbClr val="1A237E"/>
                </a:solidFill>
                <a:latin typeface="DejaVu Sans"/>
                <a:cs typeface="DejaVu Sans"/>
              </a:rPr>
              <a:t>ạ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lai.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10307" y="4997490"/>
            <a:ext cx="3393869" cy="21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qu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sz="1200" spc="4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ể</a:t>
            </a:r>
            <a:r>
              <a:rPr sz="1200" spc="37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Liberation Sans"/>
                <a:cs typeface="Liberation Sans"/>
              </a:rPr>
              <a:t>s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sz="1200" spc="15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khác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200" spc="-14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a</a:t>
            </a:r>
            <a:r>
              <a:rPr sz="1200" spc="-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sz="12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Liberation Sans"/>
                <a:cs typeface="Liberation Sans"/>
              </a:rPr>
              <a:t>nhóm.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ADFBD0-D224-EC72-149D-C1B99154D1E3}"/>
              </a:ext>
            </a:extLst>
          </p:cNvPr>
          <p:cNvSpPr/>
          <p:nvPr/>
        </p:nvSpPr>
        <p:spPr>
          <a:xfrm>
            <a:off x="419864" y="2240145"/>
            <a:ext cx="5532120" cy="14817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3496153" y="390412"/>
            <a:ext cx="5199694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1" dirty="0" err="1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lang="en-US" sz="1700" dirty="0" err="1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sz="1700" dirty="0" err="1">
                <a:solidFill>
                  <a:srgbClr val="1A237E"/>
                </a:solidFill>
                <a:latin typeface="Liberation Sans"/>
                <a:cs typeface="Liberation Sans"/>
              </a:rPr>
              <a:t>ích</a:t>
            </a:r>
            <a:r>
              <a:rPr sz="1700" spc="-1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1A237E"/>
                </a:solidFill>
                <a:latin typeface="Liberation Sans"/>
                <a:cs typeface="Liberation Sans"/>
              </a:rPr>
              <a:t>d</a:t>
            </a:r>
            <a:r>
              <a:rPr sz="1700" dirty="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sz="1700" spc="14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li</a:t>
            </a:r>
            <a:r>
              <a:rPr sz="1700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sz="1700" spc="-1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sz="1700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sz="1700" spc="-1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1A237E"/>
                </a:solidFill>
                <a:latin typeface="Liberation Sans"/>
                <a:cs typeface="Liberation Sans"/>
              </a:rPr>
              <a:t>qu</a:t>
            </a:r>
            <a:r>
              <a:rPr sz="1700" dirty="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sz="1700" spc="5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1A237E"/>
                </a:solidFill>
                <a:latin typeface="Liberation Sans"/>
                <a:cs typeface="Liberation Sans"/>
              </a:rPr>
              <a:t>v</a:t>
            </a:r>
            <a:r>
              <a:rPr sz="1700" spc="10" dirty="0">
                <a:solidFill>
                  <a:srgbClr val="1A237E"/>
                </a:solidFill>
                <a:latin typeface="DejaVu Sans"/>
                <a:cs typeface="DejaVu Sans"/>
              </a:rPr>
              <a:t>ớ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sz="1700" spc="-10" dirty="0">
                <a:solidFill>
                  <a:srgbClr val="1A237E"/>
                </a:solidFill>
                <a:latin typeface="Liberation Sans"/>
                <a:cs typeface="Liberation Sans"/>
              </a:rPr>
              <a:t> các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1A237E"/>
                </a:solidFill>
                <a:latin typeface="Liberation Sans"/>
                <a:cs typeface="Liberation Sans"/>
              </a:rPr>
              <a:t>công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700" dirty="0">
                <a:solidFill>
                  <a:srgbClr val="1A237E"/>
                </a:solidFill>
                <a:latin typeface="DejaVu Sans"/>
                <a:cs typeface="DejaVu Sans"/>
              </a:rPr>
              <a:t>ụ</a:t>
            </a:r>
            <a:r>
              <a:rPr sz="1700" spc="14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tr</a:t>
            </a:r>
            <a:r>
              <a:rPr sz="1700" spc="-27" dirty="0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sz="1700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700" spc="-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1A237E"/>
                </a:solidFill>
                <a:latin typeface="Liberation Sans"/>
                <a:cs typeface="Liberation Sans"/>
              </a:rPr>
              <a:t>quan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EDB4AB-8E2C-103D-DBAC-3195F00804A5}"/>
              </a:ext>
            </a:extLst>
          </p:cNvPr>
          <p:cNvSpPr/>
          <p:nvPr/>
        </p:nvSpPr>
        <p:spPr>
          <a:xfrm>
            <a:off x="1559496" y="1215802"/>
            <a:ext cx="1296144" cy="226897"/>
          </a:xfrm>
          <a:prstGeom prst="roundRect">
            <a:avLst/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D26B29-6984-25A0-C136-2D611884BACE}"/>
              </a:ext>
            </a:extLst>
          </p:cNvPr>
          <p:cNvSpPr/>
          <p:nvPr/>
        </p:nvSpPr>
        <p:spPr>
          <a:xfrm>
            <a:off x="7325021" y="1193916"/>
            <a:ext cx="1296144" cy="226897"/>
          </a:xfrm>
          <a:prstGeom prst="roundRect">
            <a:avLst/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7AEE34-954B-FE2F-2C35-B3A386C4BB26}"/>
              </a:ext>
            </a:extLst>
          </p:cNvPr>
          <p:cNvSpPr/>
          <p:nvPr/>
        </p:nvSpPr>
        <p:spPr>
          <a:xfrm>
            <a:off x="7454914" y="4323083"/>
            <a:ext cx="1296144" cy="226897"/>
          </a:xfrm>
          <a:prstGeom prst="roundRect">
            <a:avLst/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B2F895-0508-3B62-E100-414FB0D8067C}"/>
              </a:ext>
            </a:extLst>
          </p:cNvPr>
          <p:cNvSpPr/>
          <p:nvPr/>
        </p:nvSpPr>
        <p:spPr>
          <a:xfrm>
            <a:off x="1559496" y="4323083"/>
            <a:ext cx="864096" cy="211954"/>
          </a:xfrm>
          <a:prstGeom prst="roundRect">
            <a:avLst>
              <a:gd name="adj" fmla="val 50000"/>
            </a:avLst>
          </a:prstGeom>
          <a:solidFill>
            <a:srgbClr val="F3F4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1487111" y="1233070"/>
            <a:ext cx="155682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Histogram</a:t>
            </a:r>
            <a:endParaRPr sz="1350" b="1" dirty="0">
              <a:solidFill>
                <a:srgbClr val="1A237E"/>
              </a:solidFill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5021" y="1240663"/>
            <a:ext cx="155593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Scatter plot</a:t>
            </a:r>
            <a:endParaRPr sz="1350" b="1" dirty="0">
              <a:solidFill>
                <a:srgbClr val="1A237E"/>
              </a:solidFill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7111" y="4357620"/>
            <a:ext cx="116785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Box plot</a:t>
            </a:r>
            <a:endParaRPr sz="1350" b="1" dirty="0">
              <a:solidFill>
                <a:srgbClr val="1A237E"/>
              </a:solidFill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0525" y="4357620"/>
            <a:ext cx="1679443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Bar plot</a:t>
            </a:r>
            <a:endParaRPr sz="1350" b="1" dirty="0">
              <a:solidFill>
                <a:srgbClr val="1A237E"/>
              </a:solidFill>
              <a:latin typeface="Liberation Sans"/>
              <a:cs typeface="Liberation San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E180F5-9D3B-5143-5A9D-F4216283980B}"/>
              </a:ext>
            </a:extLst>
          </p:cNvPr>
          <p:cNvSpPr/>
          <p:nvPr/>
        </p:nvSpPr>
        <p:spPr>
          <a:xfrm>
            <a:off x="419864" y="-303097"/>
            <a:ext cx="12504712" cy="94973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960597" y="-100691"/>
            <a:ext cx="710543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sz="30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3000" b="1" spc="17" dirty="0" err="1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lang="en-US" sz="3000" b="1" spc="17" dirty="0" err="1">
                <a:solidFill>
                  <a:srgbClr val="1A237E"/>
                </a:solidFill>
                <a:latin typeface="Liberation Sans"/>
                <a:cs typeface="Liberation Sans"/>
              </a:rPr>
              <a:t>iểu</a:t>
            </a:r>
            <a:r>
              <a:rPr sz="3000" b="1" spc="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lang="en-US" sz="3000" b="1" spc="20" dirty="0" err="1">
                <a:solidFill>
                  <a:srgbClr val="1A237E"/>
                </a:solidFill>
                <a:latin typeface="Liberation Sans"/>
                <a:cs typeface="Liberation Sans"/>
              </a:rPr>
              <a:t>Đồ</a:t>
            </a:r>
            <a:r>
              <a:rPr lang="en-US" sz="3000" b="1" spc="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300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lang="en-US" sz="300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ơ</a:t>
            </a:r>
            <a:r>
              <a:rPr lang="en-US" sz="30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300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lang="en-US" sz="300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ả</a:t>
            </a:r>
            <a:r>
              <a:rPr sz="300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sz="3000" b="1" spc="2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Liberation Sans"/>
                <a:cs typeface="Liberation Sans"/>
              </a:rPr>
              <a:t>và</a:t>
            </a:r>
            <a:r>
              <a:rPr sz="3000" b="1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3000" b="1" spc="15" dirty="0">
                <a:solidFill>
                  <a:srgbClr val="4CAF50"/>
                </a:solidFill>
                <a:latin typeface="Liberation Sans"/>
                <a:cs typeface="Liberation Sans"/>
              </a:rPr>
              <a:t>Công</a:t>
            </a:r>
            <a:r>
              <a:rPr sz="3000" b="1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3000" b="1" dirty="0" err="1">
                <a:solidFill>
                  <a:srgbClr val="4CAF50"/>
                </a:solidFill>
                <a:latin typeface="Liberation Sans"/>
                <a:cs typeface="Liberation Sans"/>
              </a:rPr>
              <a:t>D</a:t>
            </a:r>
            <a:r>
              <a:rPr lang="en-US" sz="3000" b="1" dirty="0" err="1">
                <a:solidFill>
                  <a:srgbClr val="4CAF50"/>
                </a:solidFill>
                <a:latin typeface="Liberation Sans"/>
                <a:cs typeface="Liberation Sans"/>
              </a:rPr>
              <a:t>ụng</a:t>
            </a:r>
            <a:endParaRPr sz="3000" b="1" spc="14" dirty="0">
              <a:solidFill>
                <a:srgbClr val="4CAF50"/>
              </a:solidFill>
              <a:latin typeface="Liberation Sans"/>
              <a:cs typeface="Liberation San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449112-C18B-B8B0-A463-B973DC3D0E4E}"/>
              </a:ext>
            </a:extLst>
          </p:cNvPr>
          <p:cNvSpPr/>
          <p:nvPr/>
        </p:nvSpPr>
        <p:spPr>
          <a:xfrm>
            <a:off x="6283907" y="2336710"/>
            <a:ext cx="5532121" cy="1385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D9F97F-885C-A16A-74AC-89C967B4BEE2}"/>
              </a:ext>
            </a:extLst>
          </p:cNvPr>
          <p:cNvSpPr/>
          <p:nvPr/>
        </p:nvSpPr>
        <p:spPr>
          <a:xfrm>
            <a:off x="464799" y="5464274"/>
            <a:ext cx="5487185" cy="1385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09C16-8A3E-4D8A-E482-17C8D3E68526}"/>
              </a:ext>
            </a:extLst>
          </p:cNvPr>
          <p:cNvSpPr/>
          <p:nvPr/>
        </p:nvSpPr>
        <p:spPr>
          <a:xfrm>
            <a:off x="6312024" y="5464274"/>
            <a:ext cx="5487185" cy="1385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graph with a blue rectangle&#10;&#10;AI-generated content may be incorrect.">
            <a:extLst>
              <a:ext uri="{FF2B5EF4-FFF2-40B4-BE49-F238E27FC236}">
                <a16:creationId xmlns:a16="http://schemas.microsoft.com/office/drawing/2014/main" id="{A71803BA-2D53-8FEC-A3AD-AAC5578667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67" y="2110128"/>
            <a:ext cx="2616059" cy="1590390"/>
          </a:xfrm>
          <a:prstGeom prst="rect">
            <a:avLst/>
          </a:prstGeom>
        </p:spPr>
      </p:pic>
      <p:pic>
        <p:nvPicPr>
          <p:cNvPr id="30" name="Picture 29" descr="A graph of alcohol and alcohol&#10;&#10;AI-generated content may be incorrect.">
            <a:extLst>
              <a:ext uri="{FF2B5EF4-FFF2-40B4-BE49-F238E27FC236}">
                <a16:creationId xmlns:a16="http://schemas.microsoft.com/office/drawing/2014/main" id="{1AFE7130-C6D2-353C-745B-EDEECCEB53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16" y="2031509"/>
            <a:ext cx="1933623" cy="1611352"/>
          </a:xfrm>
          <a:prstGeom prst="rect">
            <a:avLst/>
          </a:prstGeom>
        </p:spPr>
      </p:pic>
      <p:pic>
        <p:nvPicPr>
          <p:cNvPr id="32" name="Picture 31" descr="A chart with blue squares and white text&#10;&#10;AI-generated content may be incorrect.">
            <a:extLst>
              <a:ext uri="{FF2B5EF4-FFF2-40B4-BE49-F238E27FC236}">
                <a16:creationId xmlns:a16="http://schemas.microsoft.com/office/drawing/2014/main" id="{F11A32CF-69D9-7E34-8752-E3A799B8AE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70" y="5164690"/>
            <a:ext cx="2073452" cy="1555089"/>
          </a:xfrm>
          <a:prstGeom prst="rect">
            <a:avLst/>
          </a:prstGeom>
        </p:spPr>
      </p:pic>
      <p:pic>
        <p:nvPicPr>
          <p:cNvPr id="34" name="Picture 33" descr="A graph of blue bars&#10;&#10;AI-generated content may be incorrect.">
            <a:extLst>
              <a:ext uri="{FF2B5EF4-FFF2-40B4-BE49-F238E27FC236}">
                <a16:creationId xmlns:a16="http://schemas.microsoft.com/office/drawing/2014/main" id="{3AB34195-7CD3-2DB5-4ABD-312958CF9B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696" y="5195764"/>
            <a:ext cx="2101956" cy="15764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" y="0"/>
            <a:ext cx="12191999" cy="723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49" y="423714"/>
            <a:ext cx="1107417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0" dirty="0">
                <a:solidFill>
                  <a:srgbClr val="1A237E"/>
                </a:solidFill>
                <a:latin typeface="Liberation Sans"/>
                <a:cs typeface="Liberation Sans"/>
              </a:rPr>
              <a:t>Case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1A237E"/>
                </a:solidFill>
                <a:latin typeface="Liberation Sans"/>
                <a:cs typeface="Liberation Sans"/>
              </a:rPr>
              <a:t>Study: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 Tích Đ</a:t>
            </a:r>
            <a:r>
              <a:rPr sz="2500" b="1" spc="893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2500" b="1" spc="1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-127" dirty="0">
                <a:solidFill>
                  <a:srgbClr val="1A237E"/>
                </a:solidFill>
                <a:latin typeface="Liberation Sans"/>
                <a:cs typeface="Liberation Sans"/>
              </a:rPr>
              <a:t>Tr</a:t>
            </a:r>
            <a:r>
              <a:rPr sz="2500" b="1" spc="1014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11" dirty="0">
                <a:solidFill>
                  <a:srgbClr val="1A237E"/>
                </a:solidFill>
                <a:latin typeface="Liberation Sans"/>
                <a:cs typeface="Liberation Sans"/>
              </a:rPr>
              <a:t>Hóa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 H</a:t>
            </a:r>
            <a:r>
              <a:rPr sz="2500" b="1" spc="893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2500" b="1" spc="1742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Liberation Sans"/>
                <a:cs typeface="Liberation Sans"/>
              </a:rPr>
              <a:t>nh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 H</a:t>
            </a:r>
            <a:r>
              <a:rPr sz="2500" b="1" spc="2469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Liberation Sans"/>
                <a:cs typeface="Liberation Sans"/>
              </a:rPr>
              <a:t>ng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 đ</a:t>
            </a:r>
            <a:r>
              <a:rPr sz="2500" b="1" spc="892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n</a:t>
            </a:r>
            <a:r>
              <a:rPr sz="2500" b="1" spc="15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Liberation Sans"/>
                <a:cs typeface="Liberation Sans"/>
              </a:rPr>
              <a:t>Ch</a:t>
            </a:r>
            <a:r>
              <a:rPr sz="2500" b="1" spc="877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t</a:t>
            </a:r>
            <a:r>
              <a:rPr sz="2500" b="1" spc="10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L</a:t>
            </a:r>
            <a:r>
              <a:rPr sz="2500" b="1" spc="2467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Liberation Sans"/>
                <a:cs typeface="Liberation Sans"/>
              </a:rPr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2703" y="767637"/>
            <a:ext cx="978856" cy="395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R</a:t>
            </a:r>
            <a:r>
              <a:rPr sz="2500" b="1" spc="2469" dirty="0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Liberation Sans"/>
                <a:cs typeface="Liberation Sans"/>
              </a:rPr>
              <a:t>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499" y="1575113"/>
            <a:ext cx="875762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sz="1350" b="1" spc="444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c tiêu: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Quan sát s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sz="135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thay đ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ổ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i c</a:t>
            </a:r>
            <a:r>
              <a:rPr sz="1350" spc="-31" dirty="0">
                <a:solidFill>
                  <a:srgbClr val="1A237E"/>
                </a:solidFill>
                <a:latin typeface="DejaVu Sans"/>
                <a:cs typeface="DejaVu Sans"/>
              </a:rPr>
              <a:t>ủ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a các đ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ặ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c tr</a:t>
            </a:r>
            <a:r>
              <a:rPr sz="1350" spc="-31" dirty="0">
                <a:solidFill>
                  <a:srgbClr val="1A237E"/>
                </a:solidFill>
                <a:latin typeface="DejaVu Sans"/>
                <a:cs typeface="DejaVu Sans"/>
              </a:rPr>
              <a:t>ư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ng hóa h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ọ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c theo các m</a:t>
            </a:r>
            <a:r>
              <a:rPr sz="1350" spc="-31" dirty="0">
                <a:solidFill>
                  <a:srgbClr val="1A237E"/>
                </a:solidFill>
                <a:latin typeface="DejaVu Sans"/>
                <a:cs typeface="DejaVu Sans"/>
              </a:rPr>
              <a:t>ứ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c ch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ấ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t l</a:t>
            </a:r>
            <a:r>
              <a:rPr sz="1350" spc="-15" dirty="0">
                <a:solidFill>
                  <a:srgbClr val="1A237E"/>
                </a:solidFill>
                <a:latin typeface="DejaVu Sans"/>
                <a:cs typeface="DejaVu Sans"/>
              </a:rPr>
              <a:t>ượ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ng r</a:t>
            </a:r>
            <a:r>
              <a:rPr sz="1350" spc="-15" dirty="0">
                <a:solidFill>
                  <a:srgbClr val="1A237E"/>
                </a:solidFill>
                <a:latin typeface="DejaVu Sans"/>
                <a:cs typeface="DejaVu Sans"/>
              </a:rPr>
              <a:t>ượ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u (Quality) b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ằ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ng Boxplot.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0128" y="2283350"/>
            <a:ext cx="4033174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1A237E"/>
                </a:solidFill>
                <a:latin typeface="Liberation Sans"/>
                <a:cs typeface="Liberation Sans"/>
              </a:rPr>
              <a:t>Tác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đ</a:t>
            </a:r>
            <a:r>
              <a:rPr sz="1700" b="1" spc="56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Tích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c</a:t>
            </a:r>
            <a:r>
              <a:rPr sz="1700" b="1" spc="56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700" b="1" spc="-1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(Tăng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theo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Quality)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33119" y="2283350"/>
            <a:ext cx="4435403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1A237E"/>
                </a:solidFill>
                <a:latin typeface="Liberation Sans"/>
                <a:cs typeface="Liberation Sans"/>
              </a:rPr>
              <a:t>Tác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đ</a:t>
            </a:r>
            <a:r>
              <a:rPr sz="1700" b="1" spc="56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20" dirty="0">
                <a:solidFill>
                  <a:srgbClr val="1A237E"/>
                </a:solidFill>
                <a:latin typeface="Liberation Sans"/>
                <a:cs typeface="Liberation Sans"/>
              </a:rPr>
              <a:t>Tiêu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c</a:t>
            </a:r>
            <a:r>
              <a:rPr sz="1700" b="1" spc="56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700" b="1" spc="-1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(Gi</a:t>
            </a:r>
            <a:r>
              <a:rPr sz="1700" b="1" spc="582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sz="1700" b="1" spc="-23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Liberation Sans"/>
                <a:cs typeface="Liberation Sans"/>
              </a:rPr>
              <a:t>khi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Quality</a:t>
            </a:r>
            <a:r>
              <a:rPr sz="1700" b="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Liberation Sans"/>
                <a:cs typeface="Liberation Sans"/>
              </a:rPr>
              <a:t>tăng)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827" y="2880038"/>
            <a:ext cx="3622927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Alcohol (N</a:t>
            </a:r>
            <a:r>
              <a:rPr sz="1350" b="1" spc="446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ng đ</a:t>
            </a:r>
            <a:r>
              <a:rPr sz="1350" b="1" spc="818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sz="1350" b="1" spc="446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n):</a:t>
            </a:r>
            <a:r>
              <a:rPr sz="1350" b="1" spc="-25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Tăng rõ r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t.</a:t>
            </a:r>
          </a:p>
          <a:p>
            <a:pPr marL="0" marR="0">
              <a:lnSpc>
                <a:spcPts val="1564"/>
              </a:lnSpc>
              <a:spcBef>
                <a:spcPts val="1435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Sulphates (Mu</a:t>
            </a:r>
            <a:r>
              <a:rPr sz="1350" b="1" spc="450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i Sunfat):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Có xu h</a:t>
            </a:r>
            <a:r>
              <a:rPr sz="1350" spc="-15" dirty="0">
                <a:solidFill>
                  <a:srgbClr val="1A237E"/>
                </a:solidFill>
                <a:latin typeface="DejaVu Sans"/>
                <a:cs typeface="DejaVu Sans"/>
              </a:rPr>
              <a:t>ướ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ng </a:t>
            </a:r>
            <a:r>
              <a:rPr sz="1350" dirty="0" err="1">
                <a:solidFill>
                  <a:srgbClr val="1A237E"/>
                </a:solidFill>
                <a:latin typeface="Liberation Sans"/>
                <a:cs typeface="Liberation Sans"/>
              </a:rPr>
              <a:t>tăng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07819" y="2880038"/>
            <a:ext cx="350869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17" dirty="0">
                <a:solidFill>
                  <a:srgbClr val="1A237E"/>
                </a:solidFill>
                <a:latin typeface="Liberation Sans"/>
                <a:cs typeface="Liberation Sans"/>
              </a:rPr>
              <a:t>Volatile</a:t>
            </a:r>
            <a:r>
              <a:rPr sz="1350" b="1" spc="-37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Acidity (Axit bay h</a:t>
            </a:r>
            <a:r>
              <a:rPr lang="en-US"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   </a:t>
            </a:r>
            <a:r>
              <a:rPr lang="en-US" sz="1350" b="1" dirty="0" err="1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):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m rõ r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07819" y="3261038"/>
            <a:ext cx="3348596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Chlorides (Hàm l</a:t>
            </a:r>
            <a:r>
              <a:rPr sz="1350" b="1" spc="1272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ng mu</a:t>
            </a:r>
            <a:r>
              <a:rPr sz="1350" b="1" spc="451" dirty="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Liberation Sans"/>
                <a:cs typeface="Liberation Sans"/>
              </a:rPr>
              <a:t>i): 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m d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ầ</a:t>
            </a:r>
            <a:r>
              <a:rPr sz="1350" dirty="0">
                <a:solidFill>
                  <a:srgbClr val="1A237E"/>
                </a:solidFill>
                <a:latin typeface="Liberation Sans"/>
                <a:cs typeface="Liberation Sans"/>
              </a:rPr>
              <a:t>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71589" y="6662218"/>
            <a:ext cx="5000948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6B7280"/>
                </a:solidFill>
                <a:latin typeface="Liberation Sans"/>
                <a:cs typeface="Liberation Sans"/>
              </a:rPr>
              <a:t>Minh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h</a:t>
            </a:r>
            <a:r>
              <a:rPr sz="1200" spc="15" dirty="0">
                <a:solidFill>
                  <a:srgbClr val="6B7280"/>
                </a:solidFill>
                <a:latin typeface="DejaVu Sans"/>
                <a:cs typeface="DejaVu Sans"/>
              </a:rPr>
              <a:t>ọ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a: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6B7280"/>
                </a:solidFill>
                <a:latin typeface="DejaVu Sans"/>
                <a:cs typeface="DejaVu Sans"/>
              </a:rPr>
              <a:t>ể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đ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ồ</a:t>
            </a:r>
            <a:r>
              <a:rPr sz="1200" spc="41" dirty="0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sz="1200" spc="-12" dirty="0">
                <a:solidFill>
                  <a:srgbClr val="6B7280"/>
                </a:solidFill>
                <a:latin typeface="Liberation Sans"/>
                <a:cs typeface="Liberation Sans"/>
              </a:rPr>
              <a:t>Boxplot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Liberation Sans"/>
                <a:cs typeface="Liberation Sans"/>
              </a:rPr>
              <a:t>theo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6B7280"/>
                </a:solidFill>
                <a:latin typeface="Liberation Sans"/>
                <a:cs typeface="Liberation Sans"/>
              </a:rPr>
              <a:t>ch</a:t>
            </a:r>
            <a:r>
              <a:rPr sz="1200" spc="15" dirty="0">
                <a:solidFill>
                  <a:srgbClr val="6B7280"/>
                </a:solidFill>
                <a:latin typeface="DejaVu Sans"/>
                <a:cs typeface="DejaVu Sans"/>
              </a:rPr>
              <a:t>ấ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t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l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ượ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ng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r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ượ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6B7280"/>
                </a:solidFill>
                <a:latin typeface="Liberation Sans"/>
                <a:cs typeface="Liberation Sans"/>
              </a:rPr>
              <a:t>(Ví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6B7280"/>
                </a:solidFill>
                <a:latin typeface="Liberation Sans"/>
                <a:cs typeface="Liberation Sans"/>
              </a:rPr>
              <a:t>d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ụ</a:t>
            </a:r>
            <a:r>
              <a:rPr sz="1200" spc="15" dirty="0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sz="1200" spc="-12" dirty="0">
                <a:solidFill>
                  <a:srgbClr val="6B7280"/>
                </a:solidFill>
                <a:latin typeface="Liberation Sans"/>
                <a:cs typeface="Liberation Sans"/>
              </a:rPr>
              <a:t>Hình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6B7280"/>
                </a:solidFill>
                <a:latin typeface="Liberation Sans"/>
                <a:cs typeface="Liberation Sans"/>
              </a:rPr>
              <a:t>2.15,</a:t>
            </a:r>
            <a:r>
              <a:rPr sz="1200" dirty="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Liberation Sans"/>
                <a:cs typeface="Liberation Sans"/>
              </a:rPr>
              <a:t>2.17).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60B72-3E0A-E52F-2E4F-BF1AD823F2F3}"/>
              </a:ext>
            </a:extLst>
          </p:cNvPr>
          <p:cNvSpPr/>
          <p:nvPr/>
        </p:nvSpPr>
        <p:spPr>
          <a:xfrm>
            <a:off x="407368" y="4240138"/>
            <a:ext cx="11665296" cy="266955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Hình ảnh 1">
            <a:extLst>
              <a:ext uri="{FF2B5EF4-FFF2-40B4-BE49-F238E27FC236}">
                <a16:creationId xmlns:a16="http://schemas.microsoft.com/office/drawing/2014/main" id="{21085E66-D859-61A5-FEBD-86D9B8A6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8" y="4222696"/>
            <a:ext cx="5095962" cy="2517631"/>
          </a:xfrm>
          <a:prstGeom prst="rect">
            <a:avLst/>
          </a:prstGeom>
        </p:spPr>
      </p:pic>
      <p:pic>
        <p:nvPicPr>
          <p:cNvPr id="16" name="Hình ảnh 1">
            <a:extLst>
              <a:ext uri="{FF2B5EF4-FFF2-40B4-BE49-F238E27FC236}">
                <a16:creationId xmlns:a16="http://schemas.microsoft.com/office/drawing/2014/main" id="{2B75290A-E199-8142-CB6F-6657C9EE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014"/>
          <a:stretch>
            <a:fillRect/>
          </a:stretch>
        </p:blipFill>
        <p:spPr>
          <a:xfrm>
            <a:off x="6480140" y="4228417"/>
            <a:ext cx="5199528" cy="2567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" y="-892731"/>
            <a:ext cx="12191999" cy="815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7295" y="-2550"/>
            <a:ext cx="1067740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2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0" dirty="0">
                <a:solidFill>
                  <a:srgbClr val="1A237E"/>
                </a:solidFill>
                <a:latin typeface="DejaVu Sans"/>
                <a:cs typeface="DejaVu Sans"/>
              </a:rPr>
              <a:t>Giữa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1A237E"/>
                </a:solidFill>
                <a:latin typeface="DejaVu Sans"/>
                <a:cs typeface="DejaVu Sans"/>
              </a:rPr>
              <a:t>Yếu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1A237E"/>
                </a:solidFill>
                <a:latin typeface="DejaVu Sans"/>
                <a:cs typeface="DejaVu Sans"/>
              </a:rPr>
              <a:t>Tố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1A237E"/>
                </a:solidFill>
                <a:latin typeface="DejaVu Sans"/>
                <a:cs typeface="DejaVu Sans"/>
              </a:rPr>
              <a:t>Học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1" dirty="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 err="1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2" dirty="0" err="1">
                <a:solidFill>
                  <a:srgbClr val="1A237E"/>
                </a:solidFill>
                <a:latin typeface="DejaVu Sans"/>
                <a:cs typeface="DejaVu Sans"/>
              </a:rPr>
              <a:t>Rượu</a:t>
            </a:r>
            <a:endParaRPr sz="2500" b="1" spc="12" dirty="0">
              <a:solidFill>
                <a:srgbClr val="1A237E"/>
              </a:solidFill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649" y="567730"/>
            <a:ext cx="10816213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Định lượng độ mạnh và hướng của mối quan hệ tuyến tính giữa các biến, cung cấp cái nhìn sâu sắc về các yếu tố ảnh hưởng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đến chất lượng rượu.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0999" y="1215802"/>
            <a:ext cx="3999010" cy="581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7" dirty="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Nổi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Bật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với</a:t>
            </a:r>
          </a:p>
          <a:p>
            <a:pPr marL="0" marR="0">
              <a:lnSpc>
                <a:spcPts val="1955"/>
              </a:lnSpc>
              <a:spcBef>
                <a:spcPts val="319"/>
              </a:spcBef>
              <a:spcAft>
                <a:spcPts val="0"/>
              </a:spcAft>
            </a:pP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Rượu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1499" y="2223914"/>
            <a:ext cx="947030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Alcohol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1499" y="2511946"/>
            <a:ext cx="305212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thuận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nhất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(~0.48).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0393" y="2871986"/>
            <a:ext cx="1471773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DejaVu Sans"/>
                <a:cs typeface="DejaVu Sans"/>
              </a:rPr>
              <a:t>Tương quan thuận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28070" y="2871986"/>
            <a:ext cx="101198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DejaVu Sans"/>
                <a:cs typeface="DejaVu Sans"/>
              </a:rPr>
              <a:t>Giá trị: 0.48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5887" y="3667310"/>
            <a:ext cx="1786571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Volatile</a:t>
            </a:r>
            <a:r>
              <a:rPr sz="1500" b="1" spc="1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Acidity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7010" y="3967084"/>
            <a:ext cx="322173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nghịch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nhất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(~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DejaVu Sans"/>
                <a:cs typeface="DejaVu Sans"/>
              </a:rPr>
              <a:t>-0.39).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60393" y="4276150"/>
            <a:ext cx="1535582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DejaVu Sans"/>
                <a:cs typeface="DejaVu Sans"/>
              </a:rPr>
              <a:t>Tương quan nghịch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81891" y="4292866"/>
            <a:ext cx="106511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FFFFFF"/>
                </a:solidFill>
                <a:latin typeface="DejaVu Sans"/>
                <a:cs typeface="DejaVu Sans"/>
              </a:rPr>
              <a:t>Giá trị: -0.39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5319" y="5030469"/>
            <a:ext cx="2578616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Các </a:t>
            </a: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Quan </a:t>
            </a: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Khác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5041" y="5404708"/>
            <a:ext cx="3885982" cy="42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1" dirty="0">
                <a:solidFill>
                  <a:srgbClr val="1A237E"/>
                </a:solidFill>
                <a:latin typeface="DejaVu Sans"/>
                <a:cs typeface="DejaVu Sans"/>
              </a:rPr>
              <a:t>Citric</a:t>
            </a:r>
            <a:r>
              <a:rPr sz="12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4" dirty="0">
                <a:solidFill>
                  <a:srgbClr val="1A237E"/>
                </a:solidFill>
                <a:latin typeface="DejaVu Sans"/>
                <a:cs typeface="DejaVu Sans"/>
              </a:rPr>
              <a:t>Acid</a:t>
            </a:r>
            <a:r>
              <a:rPr sz="1200" b="1" spc="-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A237E"/>
                </a:solidFill>
                <a:latin typeface="DejaVu Sans"/>
                <a:cs typeface="DejaVu Sans"/>
              </a:rPr>
              <a:t>&amp;</a:t>
            </a:r>
            <a:r>
              <a:rPr sz="1200" b="1" spc="-3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1A237E"/>
                </a:solidFill>
                <a:latin typeface="DejaVu Sans"/>
                <a:cs typeface="DejaVu Sans"/>
              </a:rPr>
              <a:t>Sulphates:</a:t>
            </a:r>
            <a:r>
              <a:rPr sz="1200" b="1" spc="-37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thuận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vừa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phải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với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lượng.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95088" y="6227504"/>
            <a:ext cx="2879657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Biểu đồ Ma trận Tương quan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71125" y="6028676"/>
            <a:ext cx="3945588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4" dirty="0">
                <a:solidFill>
                  <a:srgbClr val="1A237E"/>
                </a:solidFill>
                <a:latin typeface="DejaVu Sans"/>
                <a:cs typeface="DejaVu Sans"/>
              </a:rPr>
              <a:t>Fixed</a:t>
            </a:r>
            <a:r>
              <a:rPr sz="1200" b="1" spc="-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27" dirty="0">
                <a:solidFill>
                  <a:srgbClr val="1A237E"/>
                </a:solidFill>
                <a:latin typeface="DejaVu Sans"/>
                <a:cs typeface="DejaVu Sans"/>
              </a:rPr>
              <a:t>Acidity,</a:t>
            </a:r>
            <a:r>
              <a:rPr sz="12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1" dirty="0">
                <a:solidFill>
                  <a:srgbClr val="1A237E"/>
                </a:solidFill>
                <a:latin typeface="DejaVu Sans"/>
                <a:cs typeface="DejaVu Sans"/>
              </a:rPr>
              <a:t>Citric</a:t>
            </a:r>
            <a:r>
              <a:rPr sz="12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1A237E"/>
                </a:solidFill>
                <a:latin typeface="DejaVu Sans"/>
                <a:cs typeface="DejaVu Sans"/>
              </a:rPr>
              <a:t>Acid,</a:t>
            </a:r>
            <a:r>
              <a:rPr sz="12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1A237E"/>
                </a:solidFill>
                <a:latin typeface="DejaVu Sans"/>
                <a:cs typeface="DejaVu Sans"/>
              </a:rPr>
              <a:t>Density:</a:t>
            </a:r>
            <a:r>
              <a:rPr sz="1200" b="1" spc="-3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49283" y="6242604"/>
            <a:ext cx="1331461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thuận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lẫn</a:t>
            </a:r>
            <a:r>
              <a:rPr sz="1200" spc="-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nhau.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46546" y="6527444"/>
            <a:ext cx="353346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8" dirty="0">
                <a:solidFill>
                  <a:srgbClr val="1A237E"/>
                </a:solidFill>
                <a:latin typeface="DejaVu Sans"/>
                <a:cs typeface="DejaVu Sans"/>
              </a:rPr>
              <a:t>pH:</a:t>
            </a:r>
            <a:r>
              <a:rPr sz="1200" b="1" spc="-3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nghịch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nhẹ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với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43" dirty="0">
                <a:solidFill>
                  <a:srgbClr val="1A237E"/>
                </a:solidFill>
                <a:latin typeface="DejaVu Sans"/>
                <a:cs typeface="DejaVu Sans"/>
              </a:rPr>
              <a:t>Fixed</a:t>
            </a:r>
            <a:r>
              <a:rPr sz="1200" spc="2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31" dirty="0">
                <a:solidFill>
                  <a:srgbClr val="1A237E"/>
                </a:solidFill>
                <a:latin typeface="DejaVu Sans"/>
                <a:cs typeface="DejaVu Sans"/>
              </a:rPr>
              <a:t>acidity.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549383" y="7605947"/>
            <a:ext cx="141401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Nguồn: [Hình 2. 19]</a:t>
            </a:r>
          </a:p>
        </p:txBody>
      </p:sp>
      <p:pic>
        <p:nvPicPr>
          <p:cNvPr id="23" name="Picture 22" descr="A screenshot of a graph&#10;&#10;AI-generated content may be incorrect.">
            <a:extLst>
              <a:ext uri="{FF2B5EF4-FFF2-40B4-BE49-F238E27FC236}">
                <a16:creationId xmlns:a16="http://schemas.microsoft.com/office/drawing/2014/main" id="{B03CCA0F-62D0-7EC8-F23E-75FA0654D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9277" r="14498"/>
          <a:stretch>
            <a:fillRect/>
          </a:stretch>
        </p:blipFill>
        <p:spPr>
          <a:xfrm>
            <a:off x="5608301" y="1506671"/>
            <a:ext cx="6241480" cy="45040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966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95562" y="291749"/>
            <a:ext cx="7154365" cy="45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6"/>
              </a:lnSpc>
              <a:spcBef>
                <a:spcPts val="0"/>
              </a:spcBef>
              <a:spcAft>
                <a:spcPts val="0"/>
              </a:spcAft>
            </a:pPr>
            <a:r>
              <a:rPr sz="215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Y</a:t>
            </a:r>
            <a:r>
              <a:rPr sz="2150" b="1" spc="2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2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u</a:t>
            </a:r>
            <a:r>
              <a:rPr sz="2150" b="1" spc="4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2150" b="1" spc="2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</a:t>
            </a:r>
            <a:r>
              <a:rPr sz="2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ố</a:t>
            </a:r>
            <a:r>
              <a:rPr sz="215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2150" b="1" spc="3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D</a:t>
            </a:r>
            <a:r>
              <a:rPr sz="2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ự</a:t>
            </a:r>
            <a:r>
              <a:rPr sz="2150" b="1" spc="-3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2150" b="1" spc="38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Đ</a:t>
            </a:r>
            <a:r>
              <a:rPr sz="2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oán</a:t>
            </a:r>
            <a:r>
              <a:rPr sz="2150" b="1" spc="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2150" b="1" spc="-23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B</a:t>
            </a:r>
            <a:r>
              <a:rPr sz="2150" b="1" spc="20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ệ</a:t>
            </a:r>
            <a:r>
              <a:rPr sz="2150" b="1" spc="-1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nh</a:t>
            </a:r>
            <a:r>
              <a:rPr sz="2150" b="1" spc="83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2150" b="1" spc="3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Ti</a:t>
            </a:r>
            <a:r>
              <a:rPr sz="2150" b="1" spc="20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ể</a:t>
            </a:r>
            <a:r>
              <a:rPr sz="2150" b="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u</a:t>
            </a:r>
            <a:r>
              <a:rPr sz="2150" b="1" spc="4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2150" b="1" spc="20" dirty="0">
                <a:solidFill>
                  <a:srgbClr val="4CAF50"/>
                </a:solidFill>
                <a:latin typeface="GPUEFV+Be Vietnam Pro Bold"/>
                <a:cs typeface="GPUEFV+Be Vietnam Pro Bold"/>
              </a:rPr>
              <a:t>Đư</a:t>
            </a:r>
            <a:r>
              <a:rPr sz="2150" b="1" spc="10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ờ</a:t>
            </a:r>
            <a:r>
              <a:rPr sz="2150" b="1" spc="-1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ng</a:t>
            </a:r>
            <a:r>
              <a:rPr sz="2150" b="1" spc="49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7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(D</a:t>
            </a:r>
            <a:r>
              <a:rPr sz="17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1750" spc="-46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li</a:t>
            </a:r>
            <a:r>
              <a:rPr sz="1750" spc="-15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7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u</a:t>
            </a:r>
            <a:r>
              <a:rPr sz="1750" spc="-4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7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Pima</a:t>
            </a:r>
            <a:r>
              <a:rPr sz="1750" spc="-2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750" spc="-1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Indians)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0359" y="944586"/>
            <a:ext cx="4218397" cy="74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sz="1300" b="1" spc="-2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M</a:t>
            </a:r>
            <a:r>
              <a:rPr sz="1300" b="1" spc="-3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ụ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 Tiêu</a:t>
            </a:r>
            <a:r>
              <a:rPr sz="1300" b="1" spc="-2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Nghiên</a:t>
            </a:r>
            <a:r>
              <a:rPr sz="1300" b="1" spc="-3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3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</a:t>
            </a:r>
            <a:r>
              <a:rPr sz="1300" b="1" spc="-3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ứ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u</a:t>
            </a:r>
          </a:p>
          <a:p>
            <a:pPr marL="0" marR="0">
              <a:lnSpc>
                <a:spcPts val="1757"/>
              </a:lnSpc>
              <a:spcBef>
                <a:spcPts val="0"/>
              </a:spcBef>
              <a:spcAft>
                <a:spcPts val="0"/>
              </a:spcAft>
            </a:pPr>
            <a:r>
              <a:rPr sz="1150" spc="2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So</a:t>
            </a:r>
            <a:r>
              <a:rPr sz="115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1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sánh</a:t>
            </a:r>
            <a:r>
              <a:rPr sz="1150" spc="3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phân</a:t>
            </a:r>
            <a:r>
              <a:rPr sz="1150" spc="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</a:t>
            </a:r>
            <a:r>
              <a:rPr sz="11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1150" spc="12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150" spc="-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các</a:t>
            </a:r>
            <a:r>
              <a:rPr sz="1150" spc="2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bi</a:t>
            </a:r>
            <a:r>
              <a:rPr sz="1150" spc="-25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ế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</a:t>
            </a:r>
            <a:r>
              <a:rPr sz="1150" spc="5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</a:t>
            </a:r>
            <a:r>
              <a:rPr sz="11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ủ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i</a:t>
            </a:r>
            <a:r>
              <a:rPr sz="115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-7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ro</a:t>
            </a:r>
            <a:r>
              <a:rPr sz="1150" spc="1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gi</a:t>
            </a:r>
            <a:r>
              <a:rPr sz="11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a</a:t>
            </a:r>
            <a:r>
              <a:rPr sz="1150" spc="46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nhóm</a:t>
            </a:r>
            <a:r>
              <a:rPr sz="1150" spc="5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-3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có</a:t>
            </a:r>
            <a:r>
              <a:rPr sz="1150" spc="66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ti</a:t>
            </a:r>
            <a:r>
              <a:rPr sz="1150" spc="-25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ể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u</a:t>
            </a:r>
            <a:r>
              <a:rPr sz="1150" spc="6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đư</a:t>
            </a:r>
            <a:r>
              <a:rPr sz="11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ờ</a:t>
            </a:r>
            <a:r>
              <a:rPr sz="1150" spc="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</a:p>
          <a:p>
            <a:pPr marL="0" marR="0">
              <a:lnSpc>
                <a:spcPts val="1757"/>
              </a:lnSpc>
              <a:spcBef>
                <a:spcPts val="42"/>
              </a:spcBef>
              <a:spcAft>
                <a:spcPts val="0"/>
              </a:spcAft>
            </a:pP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(Outcome=1)</a:t>
            </a:r>
            <a:r>
              <a:rPr sz="1150" spc="46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và</a:t>
            </a:r>
            <a:r>
              <a:rPr sz="115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14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không</a:t>
            </a:r>
            <a:r>
              <a:rPr sz="115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spc="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ti</a:t>
            </a:r>
            <a:r>
              <a:rPr sz="1150" spc="-25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ể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u</a:t>
            </a:r>
            <a:r>
              <a:rPr sz="1150" spc="6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đư</a:t>
            </a:r>
            <a:r>
              <a:rPr sz="115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ờ</a:t>
            </a:r>
            <a:r>
              <a:rPr sz="1150" spc="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150" spc="3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15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(Outcome=0).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61521" y="948477"/>
            <a:ext cx="3268461" cy="842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7"/>
              </a:lnSpc>
              <a:spcBef>
                <a:spcPts val="0"/>
              </a:spcBef>
              <a:spcAft>
                <a:spcPts val="0"/>
              </a:spcAft>
            </a:pPr>
            <a:r>
              <a:rPr sz="1150" b="1" spc="-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`Glucose`:</a:t>
            </a:r>
            <a:r>
              <a:rPr sz="1150" b="1" spc="4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Y</a:t>
            </a:r>
            <a:r>
              <a:rPr sz="1150" b="1" spc="-36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u</a:t>
            </a:r>
            <a:r>
              <a:rPr sz="1150" b="1" spc="3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2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ố</a:t>
            </a:r>
            <a:r>
              <a:rPr sz="115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150" b="1" spc="-1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d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ự</a:t>
            </a:r>
            <a:r>
              <a:rPr sz="115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150" b="1" spc="37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đ</a:t>
            </a:r>
            <a:r>
              <a:rPr sz="1150" b="1" spc="-1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oán</a:t>
            </a:r>
            <a:r>
              <a:rPr sz="115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2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m</a:t>
            </a:r>
            <a:r>
              <a:rPr sz="1150" b="1" spc="-11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ạ</a:t>
            </a:r>
            <a:r>
              <a:rPr sz="1150" b="1" spc="-12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nh</a:t>
            </a:r>
            <a:r>
              <a:rPr sz="1150" b="1" spc="23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150" b="1" spc="-18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nh</a:t>
            </a:r>
            <a:r>
              <a:rPr sz="1150" b="1" spc="-11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ấ</a:t>
            </a:r>
            <a:r>
              <a:rPr sz="1150" b="1" spc="2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t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.</a:t>
            </a:r>
          </a:p>
          <a:p>
            <a:pPr marL="0" marR="0">
              <a:lnSpc>
                <a:spcPts val="1757"/>
              </a:lnSpc>
              <a:spcBef>
                <a:spcPts val="442"/>
              </a:spcBef>
              <a:spcAft>
                <a:spcPts val="0"/>
              </a:spcAft>
            </a:pPr>
            <a:r>
              <a:rPr sz="1150" b="1" spc="-1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`BMI`:</a:t>
            </a:r>
            <a:r>
              <a:rPr sz="1150" b="1" spc="3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-5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Xu</a:t>
            </a:r>
            <a:r>
              <a:rPr sz="1150" b="1" spc="9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-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h</a:t>
            </a:r>
            <a:r>
              <a:rPr sz="1150" b="1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ư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ớ</a:t>
            </a:r>
            <a:r>
              <a:rPr sz="1150" b="1" spc="-12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</a:t>
            </a:r>
            <a:r>
              <a:rPr sz="1150" b="1" spc="4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1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cao</a:t>
            </a:r>
            <a:r>
              <a:rPr sz="1150" b="1" spc="18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150" b="1" spc="-23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h</a:t>
            </a:r>
            <a:r>
              <a:rPr sz="1150" b="1" spc="-18" dirty="0">
                <a:solidFill>
                  <a:srgbClr val="4CAF50"/>
                </a:solidFill>
                <a:latin typeface="GPUEFV+Be Vietnam Pro Bold"/>
                <a:cs typeface="GPUEFV+Be Vietnam Pro Bold"/>
              </a:rPr>
              <a:t>ơ</a:t>
            </a:r>
            <a:r>
              <a:rPr sz="1150" b="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</a:t>
            </a:r>
            <a:r>
              <a:rPr sz="1150" b="1" spc="23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ở</a:t>
            </a:r>
            <a:r>
              <a:rPr sz="115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150" b="1" spc="-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nhóm</a:t>
            </a:r>
            <a:r>
              <a:rPr sz="1150" b="1" spc="69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2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m</a:t>
            </a:r>
            <a:r>
              <a:rPr sz="1150" b="1" spc="-1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ắ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</a:t>
            </a:r>
            <a:r>
              <a:rPr sz="1150" b="1" spc="62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-1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b</a:t>
            </a:r>
            <a:r>
              <a:rPr sz="1150" b="1" spc="-36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ệ</a:t>
            </a:r>
            <a:r>
              <a:rPr sz="1150" b="1" spc="-1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nh.</a:t>
            </a:r>
          </a:p>
          <a:p>
            <a:pPr marL="0" marR="0">
              <a:lnSpc>
                <a:spcPts val="1757"/>
              </a:lnSpc>
              <a:spcBef>
                <a:spcPts val="517"/>
              </a:spcBef>
              <a:spcAft>
                <a:spcPts val="0"/>
              </a:spcAft>
            </a:pPr>
            <a:r>
              <a:rPr sz="1150" b="1" spc="-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`Tu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ổ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i`:</a:t>
            </a:r>
            <a:r>
              <a:rPr sz="1150" b="1" spc="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Y</a:t>
            </a:r>
            <a:r>
              <a:rPr sz="1150" b="1" spc="-36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u</a:t>
            </a:r>
            <a:r>
              <a:rPr sz="1150" b="1" spc="3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2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</a:t>
            </a:r>
            <a:r>
              <a:rPr sz="115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ố</a:t>
            </a:r>
            <a:r>
              <a:rPr sz="115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15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r</a:t>
            </a:r>
            <a:r>
              <a:rPr sz="1150" b="1" spc="-15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ủ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i</a:t>
            </a:r>
            <a:r>
              <a:rPr sz="1150" b="1" spc="69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ro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150" b="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quan</a:t>
            </a:r>
            <a:r>
              <a:rPr sz="1150" b="1" spc="3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150" b="1" spc="25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tr</a:t>
            </a:r>
            <a:r>
              <a:rPr sz="1150" b="1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ọ</a:t>
            </a:r>
            <a:r>
              <a:rPr sz="1150" b="1" spc="-1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ng</a:t>
            </a:r>
            <a:r>
              <a:rPr sz="115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5435" y="2106636"/>
            <a:ext cx="2227166" cy="289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sz="1300" b="1" spc="-3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1.</a:t>
            </a:r>
            <a:r>
              <a:rPr sz="1300" b="1" spc="5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Glucose</a:t>
            </a:r>
            <a:r>
              <a:rPr sz="1300" b="1" spc="2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1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(</a:t>
            </a:r>
            <a:r>
              <a:rPr sz="1300" b="1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Đư</a:t>
            </a:r>
            <a:r>
              <a:rPr sz="1300" b="1" spc="-3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ờ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huy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130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24101" y="2106636"/>
            <a:ext cx="2322416" cy="289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sz="1300" b="1" spc="-3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2.</a:t>
            </a:r>
            <a:r>
              <a:rPr sz="1300" b="1" spc="5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2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BMI</a:t>
            </a:r>
            <a:r>
              <a:rPr sz="1300" b="1" spc="2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(Ch</a:t>
            </a:r>
            <a:r>
              <a:rPr sz="130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ỉ</a:t>
            </a:r>
            <a:r>
              <a:rPr sz="1300" b="1" spc="-43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00" b="1" spc="-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s</a:t>
            </a:r>
            <a:r>
              <a:rPr sz="130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ố</a:t>
            </a:r>
            <a:r>
              <a:rPr sz="1300" b="1" spc="-55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kh</a:t>
            </a:r>
            <a:r>
              <a:rPr sz="1300" b="1" spc="-3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ố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i c</a:t>
            </a:r>
            <a:r>
              <a:rPr sz="1300" b="1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ơ</a:t>
            </a:r>
            <a:r>
              <a:rPr sz="1300" b="1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00" b="1" spc="3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th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ể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82917" y="2106636"/>
            <a:ext cx="1560417" cy="289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sz="1300" b="1" spc="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3.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28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Age</a:t>
            </a:r>
            <a:r>
              <a:rPr sz="1300" b="1" spc="5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(Tu</a:t>
            </a:r>
            <a:r>
              <a:rPr sz="1300" b="1" spc="-3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ổ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i tác)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3760" y="2400289"/>
            <a:ext cx="3141762" cy="233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Nhóm</a:t>
            </a:r>
            <a:r>
              <a:rPr sz="1000" spc="-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ắ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</a:t>
            </a:r>
            <a:r>
              <a:rPr sz="1000" spc="-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có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ứ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4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Glucose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cao</a:t>
            </a: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h</a:t>
            </a:r>
            <a:r>
              <a:rPr sz="1000" spc="33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ơ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9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rõ</a:t>
            </a:r>
            <a:r>
              <a:rPr sz="1000" spc="11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22427" y="2400289"/>
            <a:ext cx="3389412" cy="233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Nhóm</a:t>
            </a:r>
            <a:r>
              <a:rPr sz="1000" spc="-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ắ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</a:t>
            </a:r>
            <a:r>
              <a:rPr sz="1000" spc="-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có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4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xu</a:t>
            </a:r>
            <a:r>
              <a:rPr sz="1000" spc="-1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h</a:t>
            </a:r>
            <a:r>
              <a:rPr sz="1000" spc="23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ư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ớ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có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ch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ỉ</a:t>
            </a:r>
            <a:r>
              <a:rPr sz="10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s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10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000" spc="-14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BMI</a:t>
            </a:r>
            <a:r>
              <a:rPr sz="1000" spc="-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cao</a:t>
            </a: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h</a:t>
            </a:r>
            <a:r>
              <a:rPr sz="1000" spc="33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ơ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81242" y="2400289"/>
            <a:ext cx="3512466" cy="414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Nhóm</a:t>
            </a:r>
            <a:r>
              <a:rPr sz="1000" spc="-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ắ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</a:t>
            </a:r>
            <a:r>
              <a:rPr sz="1000" spc="-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th</a:t>
            </a:r>
            <a:r>
              <a:rPr sz="1000" spc="23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ư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ờ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3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l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ớ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tu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ổ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i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h</a:t>
            </a:r>
            <a:r>
              <a:rPr sz="1000" spc="33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ơ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n,</a:t>
            </a:r>
            <a:r>
              <a:rPr sz="1000" spc="-34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ph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ả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ánh</a:t>
            </a:r>
            <a:r>
              <a:rPr sz="1000" spc="-1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y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ế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u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ố</a:t>
            </a:r>
          </a:p>
          <a:p>
            <a:pPr marL="0" marR="0">
              <a:lnSpc>
                <a:spcPts val="1425"/>
              </a:lnSpc>
              <a:spcBef>
                <a:spcPts val="50"/>
              </a:spcBef>
              <a:spcAft>
                <a:spcPts val="0"/>
              </a:spcAft>
            </a:pPr>
            <a:r>
              <a:rPr sz="1000" spc="-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ủ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i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2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ro.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06872" y="3871150"/>
            <a:ext cx="1888757" cy="20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850" spc="17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Phân</a:t>
            </a:r>
            <a:r>
              <a:rPr sz="850" spc="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46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b</a:t>
            </a:r>
            <a:r>
              <a:rPr sz="850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850" spc="57" dirty="0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Glucose</a:t>
            </a:r>
            <a:r>
              <a:rPr sz="850" spc="34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-1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gi</a:t>
            </a:r>
            <a:r>
              <a:rPr sz="850" spc="23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8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a hai</a:t>
            </a:r>
            <a:r>
              <a:rPr sz="850" spc="25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nhóm.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84750" y="3871150"/>
            <a:ext cx="1650632" cy="20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850" spc="17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Phân</a:t>
            </a:r>
            <a:r>
              <a:rPr sz="850" spc="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46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b</a:t>
            </a:r>
            <a:r>
              <a:rPr sz="850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850" spc="57" dirty="0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sz="850" spc="25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BMI</a:t>
            </a:r>
            <a:r>
              <a:rPr sz="8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-1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gi</a:t>
            </a:r>
            <a:r>
              <a:rPr sz="850" spc="23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8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a hai</a:t>
            </a:r>
            <a:r>
              <a:rPr sz="850" spc="25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nhóm.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29128" y="4052125"/>
            <a:ext cx="1679207" cy="20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850" spc="17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Phân</a:t>
            </a:r>
            <a:r>
              <a:rPr sz="850" spc="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46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b</a:t>
            </a:r>
            <a:r>
              <a:rPr sz="850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850" spc="57" dirty="0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sz="850" spc="-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Tu</a:t>
            </a:r>
            <a:r>
              <a:rPr sz="850" spc="46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ổ</a:t>
            </a:r>
            <a:r>
              <a:rPr sz="8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i</a:t>
            </a:r>
            <a:r>
              <a:rPr sz="850" spc="3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</a:t>
            </a:r>
            <a:r>
              <a:rPr sz="850" spc="-1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gi</a:t>
            </a:r>
            <a:r>
              <a:rPr sz="850" spc="23" dirty="0">
                <a:solidFill>
                  <a:srgbClr val="6B7280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850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a hai</a:t>
            </a:r>
            <a:r>
              <a:rPr sz="850" spc="25" dirty="0">
                <a:solidFill>
                  <a:srgbClr val="6B7280"/>
                </a:solidFill>
                <a:latin typeface="DDPESW+Be Vietnam Pro Regular"/>
                <a:cs typeface="DDPESW+Be Vietnam Pro Regular"/>
              </a:rPr>
              <a:t> nhóm.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42831" y="6573861"/>
            <a:ext cx="4712831" cy="546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sz="1300" b="1" spc="-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K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</a:t>
            </a:r>
            <a:r>
              <a:rPr sz="130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lu</a:t>
            </a:r>
            <a:r>
              <a:rPr sz="1300" b="1" spc="-37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ậ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n:</a:t>
            </a:r>
            <a:r>
              <a:rPr sz="1300" b="1" spc="4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Glucose, </a:t>
            </a:r>
            <a:r>
              <a:rPr sz="1300" b="1" spc="-18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BMI,</a:t>
            </a:r>
            <a:r>
              <a:rPr sz="1300" b="1" spc="18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300" b="1" spc="-2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và</a:t>
            </a:r>
            <a:r>
              <a:rPr sz="1300" b="1" spc="-14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 </a:t>
            </a:r>
            <a:r>
              <a:rPr sz="1300" b="1" spc="-40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Tu</a:t>
            </a:r>
            <a:r>
              <a:rPr sz="1300" b="1" spc="-30" dirty="0">
                <a:solidFill>
                  <a:srgbClr val="4CAF50"/>
                </a:solidFill>
                <a:latin typeface="QEAOPD+Be Vietnam Pro Bold"/>
                <a:cs typeface="QEAOPD+Be Vietnam Pro Bold"/>
              </a:rPr>
              <a:t>ổ</a:t>
            </a:r>
            <a:r>
              <a:rPr sz="1300" b="1" dirty="0">
                <a:solidFill>
                  <a:srgbClr val="4CAF50"/>
                </a:solidFill>
                <a:latin typeface="FFISBH+Be Vietnam Pro Bold"/>
                <a:cs typeface="FFISBH+Be Vietnam Pro Bold"/>
              </a:rPr>
              <a:t>i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là</a:t>
            </a:r>
            <a:r>
              <a:rPr sz="1300" b="1" spc="-36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các</a:t>
            </a:r>
            <a:r>
              <a:rPr sz="1300" b="1" spc="23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1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bi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ế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</a:t>
            </a:r>
            <a:r>
              <a:rPr sz="1300" b="1" spc="-2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quan</a:t>
            </a:r>
            <a:r>
              <a:rPr sz="1300" b="1" spc="-2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tr</a:t>
            </a:r>
            <a:r>
              <a:rPr sz="1300" b="1" spc="-3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ọ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</a:t>
            </a:r>
          </a:p>
          <a:p>
            <a:pPr marL="0" marR="0">
              <a:lnSpc>
                <a:spcPts val="1976"/>
              </a:lnSpc>
              <a:spcBef>
                <a:spcPts val="48"/>
              </a:spcBef>
              <a:spcAft>
                <a:spcPts val="0"/>
              </a:spcAft>
            </a:pP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nh</a:t>
            </a:r>
            <a:r>
              <a:rPr sz="1300" b="1" spc="-37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ấ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</a:t>
            </a:r>
            <a:r>
              <a:rPr sz="130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15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trong vi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ệ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 </a:t>
            </a:r>
            <a:r>
              <a:rPr sz="130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d</a:t>
            </a:r>
            <a:r>
              <a:rPr sz="130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ự</a:t>
            </a:r>
            <a:r>
              <a:rPr sz="1300" b="1" spc="-56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00" b="1" spc="10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đ</a:t>
            </a:r>
            <a:r>
              <a:rPr sz="1300" b="1" spc="-34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oán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kh</a:t>
            </a:r>
            <a:r>
              <a:rPr sz="1300" b="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ả</a:t>
            </a:r>
            <a:r>
              <a:rPr sz="1300" b="1" spc="-62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</a:t>
            </a:r>
            <a:r>
              <a:rPr sz="1300" b="1" spc="-37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ă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-4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m</a:t>
            </a:r>
            <a:r>
              <a:rPr sz="1300" b="1" spc="-37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ắ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c </a:t>
            </a:r>
            <a:r>
              <a:rPr sz="1300" b="1" spc="3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b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ệ</a:t>
            </a:r>
            <a:r>
              <a:rPr sz="1300" b="1" spc="-27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nh</a:t>
            </a:r>
            <a:r>
              <a:rPr sz="1300" b="1" spc="62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spc="1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ti</a:t>
            </a:r>
            <a:r>
              <a:rPr sz="1300" b="1" spc="21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ể</a:t>
            </a:r>
            <a:r>
              <a:rPr sz="1300" b="1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u</a:t>
            </a:r>
            <a:r>
              <a:rPr sz="1300" b="1" spc="-12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 </a:t>
            </a:r>
            <a:r>
              <a:rPr sz="1300" b="1" dirty="0">
                <a:solidFill>
                  <a:srgbClr val="1A237E"/>
                </a:solidFill>
                <a:latin typeface="GPUEFV+Be Vietnam Pro Bold"/>
                <a:cs typeface="GPUEFV+Be Vietnam Pro Bold"/>
              </a:rPr>
              <a:t>đư</a:t>
            </a:r>
            <a:r>
              <a:rPr sz="1300" b="1" spc="-30" dirty="0">
                <a:solidFill>
                  <a:srgbClr val="1A237E"/>
                </a:solidFill>
                <a:latin typeface="HAEKJE+Be Vietnam Pro Bold"/>
                <a:cs typeface="HAEKJE+Be Vietnam Pro Bold"/>
              </a:rPr>
              <a:t>ờ</a:t>
            </a:r>
            <a:r>
              <a:rPr sz="1300" b="1" spc="-30" dirty="0">
                <a:solidFill>
                  <a:srgbClr val="1A237E"/>
                </a:solidFill>
                <a:latin typeface="SHIQRQ+Be Vietnam Pro Bold"/>
                <a:cs typeface="SHIQRQ+Be Vietnam Pro Bold"/>
              </a:rPr>
              <a:t>ng.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0686" y="8515339"/>
            <a:ext cx="5564873" cy="414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sz="1000" spc="-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Ma</a:t>
            </a:r>
            <a:r>
              <a:rPr sz="1000" spc="56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tr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ậ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</a:t>
            </a:r>
            <a:r>
              <a:rPr sz="1000" spc="2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t</a:t>
            </a:r>
            <a:r>
              <a:rPr sz="1000" spc="28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ươ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3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quan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ủ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10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i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liên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h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-34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d</a:t>
            </a:r>
            <a:r>
              <a:rPr sz="1000" spc="28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ươ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34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gi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ữ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a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Glucose,</a:t>
            </a:r>
            <a:r>
              <a:rPr sz="1000" spc="-2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BMI,</a:t>
            </a:r>
            <a:r>
              <a:rPr sz="1000" spc="1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Age</a:t>
            </a:r>
            <a:r>
              <a:rPr sz="1000" spc="-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và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31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nguy</a:t>
            </a:r>
            <a:r>
              <a:rPr sz="1000" spc="-1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-12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  <a:r>
              <a:rPr sz="1000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ơ</a:t>
            </a:r>
            <a:r>
              <a:rPr sz="1000" dirty="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1000" spc="21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ắ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c</a:t>
            </a:r>
          </a:p>
          <a:p>
            <a:pPr marL="0" marR="0">
              <a:lnSpc>
                <a:spcPts val="1425"/>
              </a:lnSpc>
              <a:spcBef>
                <a:spcPts val="50"/>
              </a:spcBef>
              <a:spcAft>
                <a:spcPts val="0"/>
              </a:spcAft>
            </a:pPr>
            <a:r>
              <a:rPr sz="1000" spc="23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b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ệ</a:t>
            </a:r>
            <a:r>
              <a:rPr sz="1000" spc="27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nh</a:t>
            </a:r>
            <a:r>
              <a:rPr sz="1000" spc="-15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ti</a:t>
            </a:r>
            <a:r>
              <a:rPr sz="1000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ể</a:t>
            </a:r>
            <a:r>
              <a:rPr sz="1000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u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1000" spc="18" dirty="0">
                <a:solidFill>
                  <a:srgbClr val="1A237E"/>
                </a:solidFill>
                <a:latin typeface="KWUDCV+Be Vietnam Pro Regular"/>
                <a:cs typeface="KWUDCV+Be Vietnam Pro Regular"/>
              </a:rPr>
              <a:t>đư</a:t>
            </a:r>
            <a:r>
              <a:rPr sz="1000" spc="23" dirty="0">
                <a:solidFill>
                  <a:srgbClr val="1A237E"/>
                </a:solidFill>
                <a:latin typeface="KCSIRA+Be Vietnam Pro Regular"/>
                <a:cs typeface="KCSIRA+Be Vietnam Pro Regular"/>
              </a:rPr>
              <a:t>ờ</a:t>
            </a:r>
            <a:r>
              <a:rPr sz="1000" spc="28" dirty="0">
                <a:solidFill>
                  <a:srgbClr val="1A237E"/>
                </a:solidFill>
                <a:latin typeface="VQWPTV+Be Vietnam Pro Regular"/>
                <a:cs typeface="VQWPTV+Be Vietnam Pro Regular"/>
              </a:rPr>
              <a:t>ng.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2066" y="8976550"/>
            <a:ext cx="1375479" cy="20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850" spc="25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M</a:t>
            </a:r>
            <a:r>
              <a:rPr sz="850" spc="46" dirty="0">
                <a:solidFill>
                  <a:srgbClr val="3730A3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850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i</a:t>
            </a:r>
            <a:r>
              <a:rPr sz="850" spc="30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850" spc="10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t</a:t>
            </a:r>
            <a:r>
              <a:rPr sz="850" dirty="0">
                <a:solidFill>
                  <a:srgbClr val="3730A3"/>
                </a:solidFill>
                <a:latin typeface="KWUDCV+Be Vietnam Pro Regular"/>
                <a:cs typeface="KWUDCV+Be Vietnam Pro Regular"/>
              </a:rPr>
              <a:t>ươ</a:t>
            </a:r>
            <a:r>
              <a:rPr sz="850" spc="37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ng</a:t>
            </a:r>
            <a:r>
              <a:rPr sz="850" spc="-30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850" spc="23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quan</a:t>
            </a:r>
            <a:r>
              <a:rPr sz="850" spc="43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 </a:t>
            </a:r>
            <a:r>
              <a:rPr sz="850" spc="46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d</a:t>
            </a:r>
            <a:r>
              <a:rPr sz="850" dirty="0">
                <a:solidFill>
                  <a:srgbClr val="3730A3"/>
                </a:solidFill>
                <a:latin typeface="KWUDCV+Be Vietnam Pro Regular"/>
                <a:cs typeface="KWUDCV+Be Vietnam Pro Regular"/>
              </a:rPr>
              <a:t>ươ</a:t>
            </a:r>
            <a:r>
              <a:rPr sz="850" spc="37" dirty="0">
                <a:solidFill>
                  <a:srgbClr val="3730A3"/>
                </a:solidFill>
                <a:latin typeface="VQWPTV+Be Vietnam Pro Regular"/>
                <a:cs typeface="VQWPTV+Be Vietnam Pro Regular"/>
              </a:rPr>
              <a:t>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57102" y="8976550"/>
            <a:ext cx="832445" cy="20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850" spc="34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Y</a:t>
            </a:r>
            <a:r>
              <a:rPr sz="850" dirty="0">
                <a:solidFill>
                  <a:srgbClr val="991B1B"/>
                </a:solidFill>
                <a:latin typeface="KCSIRA+Be Vietnam Pro Regular"/>
                <a:cs typeface="KCSIRA+Be Vietnam Pro Regular"/>
              </a:rPr>
              <a:t>ế</a:t>
            </a:r>
            <a:r>
              <a:rPr sz="850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u</a:t>
            </a:r>
            <a:r>
              <a:rPr sz="850" spc="73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 </a:t>
            </a:r>
            <a:r>
              <a:rPr sz="850" spc="10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t</a:t>
            </a:r>
            <a:r>
              <a:rPr sz="850" dirty="0">
                <a:solidFill>
                  <a:srgbClr val="991B1B"/>
                </a:solidFill>
                <a:latin typeface="KCSIRA+Be Vietnam Pro Regular"/>
                <a:cs typeface="KCSIRA+Be Vietnam Pro Regular"/>
              </a:rPr>
              <a:t>ố</a:t>
            </a:r>
            <a:r>
              <a:rPr sz="850" spc="57" dirty="0">
                <a:solidFill>
                  <a:srgbClr val="991B1B"/>
                </a:solidFill>
                <a:latin typeface="Times New Roman"/>
                <a:cs typeface="Times New Roman"/>
              </a:rPr>
              <a:t> </a:t>
            </a:r>
            <a:r>
              <a:rPr sz="850" spc="41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r</a:t>
            </a:r>
            <a:r>
              <a:rPr sz="850" spc="23" dirty="0">
                <a:solidFill>
                  <a:srgbClr val="991B1B"/>
                </a:solidFill>
                <a:latin typeface="KCSIRA+Be Vietnam Pro Regular"/>
                <a:cs typeface="KCSIRA+Be Vietnam Pro Regular"/>
              </a:rPr>
              <a:t>ủ</a:t>
            </a:r>
            <a:r>
              <a:rPr sz="850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i</a:t>
            </a:r>
            <a:r>
              <a:rPr sz="850" spc="30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 </a:t>
            </a:r>
            <a:r>
              <a:rPr sz="850" spc="41" dirty="0">
                <a:solidFill>
                  <a:srgbClr val="991B1B"/>
                </a:solidFill>
                <a:latin typeface="OLOTRG+Be Vietnam Pro Regular"/>
                <a:cs typeface="OLOTRG+Be Vietnam Pro Regular"/>
              </a:rPr>
              <a:t>ro</a:t>
            </a:r>
          </a:p>
        </p:txBody>
      </p:sp>
      <p:pic>
        <p:nvPicPr>
          <p:cNvPr id="19" name="Hình ảnh 1">
            <a:extLst>
              <a:ext uri="{FF2B5EF4-FFF2-40B4-BE49-F238E27FC236}">
                <a16:creationId xmlns:a16="http://schemas.microsoft.com/office/drawing/2014/main" id="{F15187B3-9C33-3D82-137E-17A1BA44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02394"/>
            <a:ext cx="5564874" cy="37749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1461" y="0"/>
            <a:ext cx="12191999" cy="834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4170" y="356369"/>
            <a:ext cx="9415822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7" dirty="0" err="1">
                <a:solidFill>
                  <a:srgbClr val="4CAF50"/>
                </a:solidFill>
                <a:latin typeface="DejaVu Sans"/>
                <a:cs typeface="DejaVu Sans"/>
              </a:rPr>
              <a:t>Phân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DejaVu Sans"/>
                <a:cs typeface="DejaVu Sans"/>
              </a:rPr>
              <a:t>Tích</a:t>
            </a:r>
            <a:r>
              <a:rPr sz="30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Đơn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Biến</a:t>
            </a:r>
            <a:r>
              <a:rPr sz="3000" b="1" spc="1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1A237E"/>
                </a:solidFill>
                <a:latin typeface="DejaVu Sans"/>
                <a:cs typeface="DejaVu Sans"/>
              </a:rPr>
              <a:t>(Univariate)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2110" y="1257755"/>
            <a:ext cx="1455515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nghĩa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5101" y="1257755"/>
            <a:ext cx="1221212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8" dirty="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đích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9656" y="1640264"/>
            <a:ext cx="5130277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Kỹ thuật phân tích tập trung vào nghiên cứu một biến duy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nhất để mô tả đặc điểm cơ bản.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2648" y="1640264"/>
            <a:ext cx="5116871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Hiểu </a:t>
            </a:r>
            <a:r>
              <a:rPr sz="1350" spc="-31" dirty="0">
                <a:solidFill>
                  <a:srgbClr val="1A237E"/>
                </a:solidFill>
                <a:latin typeface="DejaVu Sans"/>
                <a:cs typeface="DejaVu Sans"/>
              </a:rPr>
              <a:t>rõ</a:t>
            </a:r>
            <a:r>
              <a:rPr sz="1350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đặc điểm của biến, tìm kiếm mô hình, đo lường xu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hướng trung tâm và độ phân tán.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5492" y="2317294"/>
            <a:ext cx="146377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Khám phá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83358" y="2317294"/>
            <a:ext cx="107353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độc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lập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88483" y="2317294"/>
            <a:ext cx="142439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Thông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tin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 chi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tiết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86910" y="2317294"/>
            <a:ext cx="1562614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nền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tảng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3453" y="3011110"/>
            <a:ext cx="1673144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Công cụ chính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66444" y="3011110"/>
            <a:ext cx="3071526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Thực hành: </a:t>
            </a: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liệu Giá nhà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4270" y="3430964"/>
            <a:ext cx="3497379" cy="579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Thống </a:t>
            </a:r>
            <a:r>
              <a:rPr sz="1350" spc="-51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350" spc="4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tóm tắt (Mean, Median, STD)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Biểu đồ trực quan (Histogram, </a:t>
            </a:r>
            <a:r>
              <a:rPr sz="1350" spc="-10" dirty="0">
                <a:solidFill>
                  <a:srgbClr val="1A237E"/>
                </a:solidFill>
                <a:latin typeface="DejaVu Sans"/>
                <a:cs typeface="DejaVu Sans"/>
              </a:rPr>
              <a:t>Boxplot)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32648" y="3430964"/>
            <a:ext cx="5446451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Biến Price (Giá nhà):</a:t>
            </a:r>
            <a:r>
              <a:rPr sz="1350" b="1" spc="-4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Phân bố lệch phải </a:t>
            </a:r>
            <a:r>
              <a:rPr sz="1350" spc="-31" dirty="0">
                <a:solidFill>
                  <a:srgbClr val="1A237E"/>
                </a:solidFill>
                <a:latin typeface="DejaVu Sans"/>
                <a:cs typeface="DejaVu Sans"/>
              </a:rPr>
              <a:t>rõ</a:t>
            </a:r>
            <a:r>
              <a:rPr sz="1350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rệt, tồn tại giá trị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32648" y="3688139"/>
            <a:ext cx="1674047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ngoại lai đáng kể.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432648" y="4031039"/>
            <a:ext cx="5504878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Biến Area (Diện tích nhà):</a:t>
            </a:r>
            <a:r>
              <a:rPr sz="1350" b="1" spc="-4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Phân bố lệch phải nhẹ, có outlier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32648" y="4288214"/>
            <a:ext cx="1075182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tiềm năng.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80999" y="4801810"/>
            <a:ext cx="4862793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Minh họa: Phân bố của Giá nhà và Diện tích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45919" y="4962980"/>
            <a:ext cx="3709703" cy="130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182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từ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Đơn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</a:p>
          <a:p>
            <a:pPr marL="0" marR="0">
              <a:lnSpc>
                <a:spcPts val="1564"/>
              </a:lnSpc>
              <a:spcBef>
                <a:spcPts val="1131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Phát hiện nhanh bất thường dữ liệu.</a:t>
            </a:r>
          </a:p>
          <a:p>
            <a:pPr marL="0" marR="0">
              <a:lnSpc>
                <a:spcPts val="1564"/>
              </a:lnSpc>
              <a:spcBef>
                <a:spcPts val="10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Định hướng xử lý và làm sạch dữ liệu.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Cơ sở cho mô hình dự đoán tốt hơn.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80999" y="5089069"/>
            <a:ext cx="4771552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0" dirty="0">
                <a:solidFill>
                  <a:srgbClr val="6B7280"/>
                </a:solidFill>
                <a:latin typeface="DejaVu Sans"/>
                <a:cs typeface="DejaVu Sans"/>
              </a:rPr>
              <a:t>Boxplot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6B7280"/>
                </a:solidFill>
                <a:latin typeface="DejaVu Sans"/>
                <a:cs typeface="DejaVu Sans"/>
              </a:rPr>
              <a:t>hiển</a:t>
            </a:r>
            <a:r>
              <a:rPr sz="1200" spc="-1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6B7280"/>
                </a:solidFill>
                <a:latin typeface="DejaVu Sans"/>
                <a:cs typeface="DejaVu Sans"/>
              </a:rPr>
              <a:t>thị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bố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và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ngoại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6B7280"/>
                </a:solidFill>
                <a:latin typeface="DejaVu Sans"/>
                <a:cs typeface="DejaVu Sans"/>
              </a:rPr>
              <a:t>lai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của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Price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6B7280"/>
                </a:solidFill>
                <a:latin typeface="DejaVu Sans"/>
                <a:cs typeface="DejaVu Sans"/>
              </a:rPr>
              <a:t>và</a:t>
            </a:r>
            <a:r>
              <a:rPr sz="1200" dirty="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6B7280"/>
                </a:solidFill>
                <a:latin typeface="DejaVu Sans"/>
                <a:cs typeface="DejaVu Sans"/>
              </a:rPr>
              <a:t>Area.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688483" y="6451144"/>
            <a:ext cx="1519170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481714" y="6451144"/>
            <a:ext cx="147259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Chuẩn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bị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23" dirty="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</a:p>
        </p:txBody>
      </p:sp>
      <p:pic>
        <p:nvPicPr>
          <p:cNvPr id="25" name="Picture 24" descr="A graph of a bar graph&#10;&#10;AI-generated content may be incorrect.">
            <a:extLst>
              <a:ext uri="{FF2B5EF4-FFF2-40B4-BE49-F238E27FC236}">
                <a16:creationId xmlns:a16="http://schemas.microsoft.com/office/drawing/2014/main" id="{2780F48C-52EB-AE18-CE00-73B6CDD15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8" y="5471931"/>
            <a:ext cx="4013161" cy="22898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7971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8272" y="356877"/>
            <a:ext cx="6647785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sz="3000" b="1" spc="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1A237E"/>
                </a:solidFill>
                <a:latin typeface="DejaVu Sans"/>
                <a:cs typeface="DejaVu Sans"/>
              </a:rPr>
              <a:t>Hai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sz="3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1A237E"/>
                </a:solidFill>
                <a:latin typeface="DejaVu Sans"/>
                <a:cs typeface="DejaVu Sans"/>
              </a:rPr>
              <a:t>(Bivariate)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6261" y="806904"/>
            <a:ext cx="5971915" cy="410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Công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Cụ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Khám</a:t>
            </a:r>
            <a:r>
              <a:rPr sz="25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Phá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5" dirty="0">
                <a:solidFill>
                  <a:srgbClr val="4CAF50"/>
                </a:solidFill>
                <a:latin typeface="DejaVu Sans"/>
                <a:cs typeface="DejaVu Sans"/>
              </a:rPr>
              <a:t>Mối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4CAF50"/>
                </a:solidFill>
                <a:latin typeface="DejaVu Sans"/>
                <a:cs typeface="DejaVu Sans"/>
              </a:rPr>
              <a:t>Quan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5" dirty="0">
                <a:solidFill>
                  <a:srgbClr val="4CAF50"/>
                </a:solidFill>
                <a:latin typeface="DejaVu Sans"/>
                <a:cs typeface="DejaVu Sans"/>
              </a:rPr>
              <a:t>Hệ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20" y="2269364"/>
            <a:ext cx="800714" cy="17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1A237E"/>
                </a:solidFill>
                <a:latin typeface="DejaVu Sans"/>
                <a:cs typeface="DejaVu Sans"/>
              </a:rPr>
              <a:t>Định nghĩa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92584" y="2574223"/>
            <a:ext cx="4508092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Phương pháp thống </a:t>
            </a:r>
            <a:r>
              <a:rPr sz="1350" spc="-51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350" spc="4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nhằm kiểm tra mối quan hệ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giữa hai biến riêng biệt.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8420" y="3383789"/>
            <a:ext cx="684852" cy="17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1A237E"/>
                </a:solidFill>
                <a:latin typeface="DejaVu Sans"/>
                <a:cs typeface="DejaVu Sans"/>
              </a:rPr>
              <a:t>Mục đích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92584" y="3698173"/>
            <a:ext cx="4445177" cy="74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Xác định liệu hai biến có liên quan, ảnh hưởng lẫn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nhau không, và đánh giá cường độ/hướng của mối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quan hệ.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87623" y="7003289"/>
            <a:ext cx="1259476" cy="17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FFFF"/>
                </a:solidFill>
                <a:latin typeface="DejaVu Sans"/>
                <a:cs typeface="DejaVu Sans"/>
              </a:rPr>
              <a:t>So sánh phân phối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89352" y="7003289"/>
            <a:ext cx="1004817" cy="17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FFFF"/>
                </a:solidFill>
                <a:latin typeface="DejaVu Sans"/>
                <a:cs typeface="DejaVu Sans"/>
              </a:rPr>
              <a:t>Mật độ dữ liệu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934609-9BD3-82F3-FE5B-47D66521ACC6}"/>
              </a:ext>
            </a:extLst>
          </p:cNvPr>
          <p:cNvSpPr/>
          <p:nvPr/>
        </p:nvSpPr>
        <p:spPr>
          <a:xfrm>
            <a:off x="211323" y="5442270"/>
            <a:ext cx="12025336" cy="226349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1254" y="6001713"/>
            <a:ext cx="238096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4" dirty="0">
                <a:solidFill>
                  <a:srgbClr val="002060"/>
                </a:solidFill>
                <a:latin typeface="DejaVu Sans"/>
                <a:cs typeface="DejaVu Sans"/>
              </a:rPr>
              <a:t>Grouped</a:t>
            </a:r>
            <a:r>
              <a:rPr sz="1700" b="1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002060"/>
                </a:solidFill>
                <a:latin typeface="DejaVu Sans"/>
                <a:cs typeface="DejaVu Sans"/>
              </a:rPr>
              <a:t>Box</a:t>
            </a:r>
            <a:r>
              <a:rPr sz="1700" b="1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002060"/>
                </a:solidFill>
                <a:latin typeface="DejaVu Sans"/>
                <a:cs typeface="DejaVu Sans"/>
              </a:rPr>
              <a:t>Plots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32983" y="6001713"/>
            <a:ext cx="1510491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5" dirty="0">
                <a:solidFill>
                  <a:srgbClr val="002060"/>
                </a:solidFill>
                <a:latin typeface="DejaVu Sans"/>
                <a:cs typeface="DejaVu Sans"/>
              </a:rPr>
              <a:t>Violin</a:t>
            </a:r>
            <a:r>
              <a:rPr sz="1700" b="1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002060"/>
                </a:solidFill>
                <a:latin typeface="DejaVu Sans"/>
                <a:cs typeface="DejaVu Sans"/>
              </a:rPr>
              <a:t>Plots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2262" y="6431848"/>
            <a:ext cx="517515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Rất hiệu quả để so sánh sự phân phối của biến số giữa các</a:t>
            </a:r>
          </a:p>
          <a:p>
            <a:pPr marL="0" marR="0">
              <a:lnSpc>
                <a:spcPts val="1564"/>
              </a:lnSpc>
              <a:spcBef>
                <a:spcPts val="110"/>
              </a:spcBef>
              <a:spcAft>
                <a:spcPts val="0"/>
              </a:spcAft>
            </a:pP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nhóm phân loại.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23991" y="6431848"/>
            <a:ext cx="5077597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Tương tự </a:t>
            </a:r>
            <a:r>
              <a:rPr sz="1350" spc="-25" dirty="0">
                <a:solidFill>
                  <a:srgbClr val="002060"/>
                </a:solidFill>
                <a:latin typeface="DejaVu Sans"/>
                <a:cs typeface="DejaVu Sans"/>
              </a:rPr>
              <a:t>Box</a:t>
            </a:r>
            <a:r>
              <a:rPr sz="1350" spc="18" dirty="0">
                <a:solidFill>
                  <a:srgbClr val="00206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Plot nhưng thể hiện thêm mật độ phân phối</a:t>
            </a:r>
          </a:p>
          <a:p>
            <a:pPr marL="0" marR="0">
              <a:lnSpc>
                <a:spcPts val="1564"/>
              </a:lnSpc>
              <a:spcBef>
                <a:spcPts val="110"/>
              </a:spcBef>
              <a:spcAft>
                <a:spcPts val="0"/>
              </a:spcAft>
            </a:pPr>
            <a:r>
              <a:rPr sz="1350" dirty="0">
                <a:solidFill>
                  <a:srgbClr val="002060"/>
                </a:solidFill>
                <a:latin typeface="DejaVu Sans"/>
                <a:cs typeface="DejaVu Sans"/>
              </a:rPr>
              <a:t>của dữ liệu.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7B705-9830-985B-0C7B-357A7B731394}"/>
              </a:ext>
            </a:extLst>
          </p:cNvPr>
          <p:cNvSpPr/>
          <p:nvPr/>
        </p:nvSpPr>
        <p:spPr>
          <a:xfrm>
            <a:off x="6223991" y="1908190"/>
            <a:ext cx="5560641" cy="2489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7262" y="4834659"/>
            <a:ext cx="495475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5" dirty="0">
                <a:solidFill>
                  <a:srgbClr val="1A237E"/>
                </a:solidFill>
                <a:latin typeface="DejaVu Sans"/>
                <a:cs typeface="DejaVu Sans"/>
              </a:rPr>
              <a:t>Biểu</a:t>
            </a:r>
            <a:r>
              <a:rPr sz="12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8" dirty="0">
                <a:solidFill>
                  <a:srgbClr val="1A237E"/>
                </a:solidFill>
                <a:latin typeface="DejaVu Sans"/>
                <a:cs typeface="DejaVu Sans"/>
              </a:rPr>
              <a:t>đồ</a:t>
            </a:r>
            <a:r>
              <a:rPr sz="12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1A237E"/>
                </a:solidFill>
                <a:latin typeface="DejaVu Sans"/>
                <a:cs typeface="DejaVu Sans"/>
              </a:rPr>
              <a:t>Scatter</a:t>
            </a:r>
            <a:r>
              <a:rPr sz="12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4" dirty="0">
                <a:solidFill>
                  <a:srgbClr val="1A237E"/>
                </a:solidFill>
                <a:latin typeface="DejaVu Sans"/>
                <a:cs typeface="DejaVu Sans"/>
              </a:rPr>
              <a:t>Plot:</a:t>
            </a:r>
            <a:r>
              <a:rPr sz="1200" b="1" spc="-3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sát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(tương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dương,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1A237E"/>
                </a:solidFill>
                <a:latin typeface="DejaVu Sans"/>
                <a:cs typeface="DejaVu Sans"/>
              </a:rPr>
              <a:t>âm,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không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quan,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 err="1">
                <a:solidFill>
                  <a:srgbClr val="1A237E"/>
                </a:solidFill>
                <a:latin typeface="DejaVu Sans"/>
                <a:cs typeface="DejaVu Sans"/>
              </a:rPr>
              <a:t>tuyến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).</a:t>
            </a:r>
            <a:endParaRPr lang="en-US" sz="1200" spc="-15" dirty="0">
              <a:solidFill>
                <a:srgbClr val="1A237E"/>
              </a:solidFill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7262" y="1591638"/>
            <a:ext cx="4224368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(Numerical)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vs.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(Numerical)</a:t>
            </a:r>
          </a:p>
        </p:txBody>
      </p:sp>
      <p:pic>
        <p:nvPicPr>
          <p:cNvPr id="18" name="Picture 17" descr="Green dots in the sky&#10;&#10;AI-generated content may be incorrect.">
            <a:extLst>
              <a:ext uri="{FF2B5EF4-FFF2-40B4-BE49-F238E27FC236}">
                <a16:creationId xmlns:a16="http://schemas.microsoft.com/office/drawing/2014/main" id="{79257A9E-6B08-3983-F93F-86169DCDA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838" y="1831610"/>
            <a:ext cx="2894146" cy="28941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812" y="-127513"/>
            <a:ext cx="12191999" cy="7322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6300" y="346209"/>
            <a:ext cx="11531553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0" dirty="0">
                <a:solidFill>
                  <a:srgbClr val="1A237E"/>
                </a:solidFill>
                <a:latin typeface="DejaVu Sans"/>
                <a:cs typeface="DejaVu Sans"/>
              </a:rPr>
              <a:t>(</a:t>
            </a:r>
            <a:r>
              <a:rPr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Correlation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)</a:t>
            </a:r>
            <a:r>
              <a:rPr sz="3000" b="1" spc="1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vs.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Hiệp</a:t>
            </a:r>
            <a:r>
              <a:rPr sz="3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sz="3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1" dirty="0">
                <a:solidFill>
                  <a:srgbClr val="1A237E"/>
                </a:solidFill>
                <a:latin typeface="DejaVu Sans"/>
                <a:cs typeface="DejaVu Sans"/>
              </a:rPr>
              <a:t>(</a:t>
            </a:r>
            <a:r>
              <a:rPr sz="3000" b="1" spc="15" dirty="0">
                <a:solidFill>
                  <a:srgbClr val="4CAF50"/>
                </a:solidFill>
                <a:latin typeface="DejaVu Sans"/>
                <a:cs typeface="DejaVu Sans"/>
              </a:rPr>
              <a:t>Covariance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9294" y="1074636"/>
            <a:ext cx="3459844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Hiệp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Biến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(Covariance)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96880" y="1074636"/>
            <a:ext cx="3836197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(Correlation)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649" y="1762700"/>
            <a:ext cx="111452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đích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84205" y="1762700"/>
            <a:ext cx="1114524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đích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8649" y="2058729"/>
            <a:ext cx="4212456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Chỉ đo chiều hướng của mối quan hệ tuyến tính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(dương, âm, hoặc 0).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84205" y="2058729"/>
            <a:ext cx="4561150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Đo lường cả chiều hướng và độ mạnh. Là phiên bản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đã được chuẩn hóa của Hiệp biến.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29101" y="3039804"/>
            <a:ext cx="476181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Thang đo: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spc="-11" dirty="0">
                <a:solidFill>
                  <a:srgbClr val="1A237E"/>
                </a:solidFill>
                <a:latin typeface="DejaVu Sans"/>
                <a:cs typeface="DejaVu Sans"/>
              </a:rPr>
              <a:t>Luôn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1A237E"/>
                </a:solidFill>
                <a:latin typeface="DejaVu Sans"/>
                <a:cs typeface="DejaVu Sans"/>
              </a:rPr>
              <a:t>trong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 khoảng [-1, +1], không đơn vị.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3545" y="3296979"/>
            <a:ext cx="4407624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Thang đo: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Không giới hạn, phụ thuộc đơn vị gốc.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29101" y="3716079"/>
            <a:ext cx="4824286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Ưu điểm: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Đánh giá độ mạnh khách quan, so sánh cặp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3545" y="3973254"/>
            <a:ext cx="4345751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Hạn chế: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Không thể kết luận độ mạnh từ độ lớn.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29101" y="3973254"/>
            <a:ext cx="575619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biến.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81499" y="5926634"/>
            <a:ext cx="358114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4B5563"/>
                </a:solidFill>
                <a:latin typeface="DejaVu Sans"/>
                <a:cs typeface="DejaVu Sans"/>
              </a:rPr>
              <a:t>Visualizing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4B5563"/>
                </a:solidFill>
                <a:latin typeface="DejaVu Sans"/>
                <a:cs typeface="DejaVu Sans"/>
              </a:rPr>
              <a:t>relationships: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A</a:t>
            </a:r>
            <a:r>
              <a:rPr sz="1200" spc="-25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4B5563"/>
                </a:solidFill>
                <a:latin typeface="DejaVu Sans"/>
                <a:cs typeface="DejaVu Sans"/>
              </a:rPr>
              <a:t>correlation</a:t>
            </a:r>
            <a:r>
              <a:rPr sz="1200" dirty="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4B5563"/>
                </a:solidFill>
                <a:latin typeface="DejaVu Sans"/>
                <a:cs typeface="DejaVu Sans"/>
              </a:rPr>
              <a:t>matrix.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83432" y="6413743"/>
            <a:ext cx="9875043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Cảnh báo: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"Tương quan không bao hàm nhân quả". Mối quan hệ có thể do Biến ẩn hoặc do Quan hệ ngẫu nhiên.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784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0682" y="334315"/>
            <a:ext cx="10942880" cy="63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20" dirty="0">
                <a:solidFill>
                  <a:srgbClr val="1A237E"/>
                </a:solidFill>
                <a:latin typeface="DejaVu Sans"/>
                <a:cs typeface="DejaVu Sans"/>
              </a:rPr>
              <a:t>SweetViz:</a:t>
            </a:r>
            <a:r>
              <a:rPr sz="405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4050" b="1" spc="-12" dirty="0">
                <a:solidFill>
                  <a:srgbClr val="4CAF50"/>
                </a:solidFill>
                <a:latin typeface="DejaVu Sans"/>
                <a:cs typeface="DejaVu Sans"/>
              </a:rPr>
              <a:t>Thư</a:t>
            </a:r>
            <a:r>
              <a:rPr sz="405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4050" b="1" spc="-34" dirty="0">
                <a:solidFill>
                  <a:srgbClr val="4CAF50"/>
                </a:solidFill>
                <a:latin typeface="DejaVu Sans"/>
                <a:cs typeface="DejaVu Sans"/>
              </a:rPr>
              <a:t>Viện</a:t>
            </a:r>
            <a:r>
              <a:rPr sz="4050" b="1" spc="15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4050" b="1" spc="-12" dirty="0">
                <a:solidFill>
                  <a:srgbClr val="4CAF50"/>
                </a:solidFill>
                <a:latin typeface="DejaVu Sans"/>
                <a:cs typeface="DejaVu Sans"/>
              </a:rPr>
              <a:t>Tự</a:t>
            </a:r>
            <a:r>
              <a:rPr sz="405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4050" b="1" spc="-14" dirty="0">
                <a:solidFill>
                  <a:srgbClr val="4CAF50"/>
                </a:solidFill>
                <a:latin typeface="DejaVu Sans"/>
                <a:cs typeface="DejaVu Sans"/>
              </a:rPr>
              <a:t>Động</a:t>
            </a:r>
            <a:r>
              <a:rPr sz="405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4050" b="1" spc="-14" dirty="0">
                <a:solidFill>
                  <a:srgbClr val="4CAF50"/>
                </a:solidFill>
                <a:latin typeface="DejaVu Sans"/>
                <a:cs typeface="DejaVu Sans"/>
              </a:rPr>
              <a:t>Hóa</a:t>
            </a:r>
            <a:r>
              <a:rPr sz="405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4050" b="1" spc="-14" dirty="0">
                <a:solidFill>
                  <a:srgbClr val="4CAF50"/>
                </a:solidFill>
                <a:latin typeface="DejaVu Sans"/>
                <a:cs typeface="DejaVu Sans"/>
              </a:rPr>
              <a:t>EDA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6984" y="1343495"/>
            <a:ext cx="1551223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Giới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thiệu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9976" y="1343495"/>
            <a:ext cx="3445232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Những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tính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năng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chính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5647" y="1822008"/>
            <a:ext cx="4274159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374151"/>
                </a:solidFill>
                <a:latin typeface="DejaVu Sans"/>
                <a:cs typeface="DejaVu Sans"/>
              </a:rPr>
              <a:t>Sweetviz là thư viện Python </a:t>
            </a:r>
            <a:r>
              <a:rPr sz="1500" spc="10" dirty="0">
                <a:solidFill>
                  <a:srgbClr val="374151"/>
                </a:solidFill>
                <a:latin typeface="DejaVu Sans"/>
                <a:cs typeface="DejaVu Sans"/>
              </a:rPr>
              <a:t>mã</a:t>
            </a:r>
            <a:r>
              <a:rPr sz="1500" dirty="0">
                <a:solidFill>
                  <a:srgbClr val="374151"/>
                </a:solidFill>
                <a:latin typeface="DejaVu Sans"/>
                <a:cs typeface="DejaVu Sans"/>
              </a:rPr>
              <a:t> nguồn mở.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6567" y="1860108"/>
            <a:ext cx="4673507" cy="861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Phân tích biến </a:t>
            </a:r>
            <a:r>
              <a:rPr sz="1500" b="1" spc="10" dirty="0">
                <a:solidFill>
                  <a:srgbClr val="1F2937"/>
                </a:solidFill>
                <a:latin typeface="DejaVu Sans"/>
                <a:cs typeface="DejaVu Sans"/>
              </a:rPr>
              <a:t>mục</a:t>
            </a: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 tiêu </a:t>
            </a:r>
            <a:r>
              <a:rPr sz="1500" b="1" spc="-21" dirty="0">
                <a:solidFill>
                  <a:srgbClr val="1F2937"/>
                </a:solidFill>
                <a:latin typeface="DejaVu Sans"/>
                <a:cs typeface="DejaVu Sans"/>
              </a:rPr>
              <a:t>(Target</a:t>
            </a:r>
            <a:r>
              <a:rPr sz="1500" b="1" spc="31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analysis):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Cho thấy mối liên hệ của biến mục tiêu với các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đặc trưng khác.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6984" y="2203008"/>
            <a:ext cx="4633045" cy="566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663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374151"/>
                </a:solidFill>
                <a:latin typeface="DejaVu Sans"/>
                <a:cs typeface="DejaVu Sans"/>
              </a:rPr>
              <a:t>Dùng để Exploratory Data Analysis (EDA) tự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374151"/>
                </a:solidFill>
                <a:latin typeface="DejaVu Sans"/>
                <a:cs typeface="DejaVu Sans"/>
              </a:rPr>
              <a:t>động.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5647" y="2888808"/>
            <a:ext cx="4006706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374151"/>
                </a:solidFill>
                <a:latin typeface="DejaVu Sans"/>
                <a:cs typeface="DejaVu Sans"/>
              </a:rPr>
              <a:t>Tạo báo cáo HTML trực quan, tương tác.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36567" y="2926908"/>
            <a:ext cx="4654233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So sánh hai tập dữ liệu:</a:t>
            </a:r>
            <a:r>
              <a:rPr sz="1500" b="1" spc="-43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So sánh DataFrame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36567" y="3231708"/>
            <a:ext cx="4732289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(ví dụ: train và test) về phân bố và giá trị thiếu.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36567" y="3698433"/>
            <a:ext cx="4817147" cy="861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Liên kết giữa các loại biến hỗn hợp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(Associations):</a:t>
            </a:r>
            <a:r>
              <a:rPr sz="1500" b="1" spc="-43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Dùng Pearson, correlation</a:t>
            </a:r>
            <a:r>
              <a:rPr sz="1500" spc="11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ratio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để đánh giá mối liên hệ.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0510" y="3991445"/>
            <a:ext cx="1396232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2" dirty="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tiêu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1518" y="4508058"/>
            <a:ext cx="4387322" cy="566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Có cái nhìn tổng quan về dữ liệu nhanh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chóng: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36567" y="4765233"/>
            <a:ext cx="4771091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Báo cáo thống </a:t>
            </a:r>
            <a:r>
              <a:rPr sz="1500" b="1" spc="-33" dirty="0">
                <a:solidFill>
                  <a:srgbClr val="1F2937"/>
                </a:solidFill>
                <a:latin typeface="DejaVu Sans"/>
                <a:cs typeface="DejaVu Sans"/>
              </a:rPr>
              <a:t>kê</a:t>
            </a:r>
            <a:r>
              <a:rPr sz="1500" b="1" spc="44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DejaVu Sans"/>
                <a:cs typeface="DejaVu Sans"/>
              </a:rPr>
              <a:t>tự động:</a:t>
            </a:r>
            <a:r>
              <a:rPr sz="1500" b="1" spc="-44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Tính số lượng, giá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36567" y="5060508"/>
            <a:ext cx="330099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F2937"/>
                </a:solidFill>
                <a:latin typeface="DejaVu Sans"/>
                <a:cs typeface="DejaVu Sans"/>
              </a:rPr>
              <a:t>trị thiếu, Skewness, Kurtosis,</a:t>
            </a:r>
            <a:r>
              <a:rPr sz="1500" spc="1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spc="-55" dirty="0">
                <a:solidFill>
                  <a:srgbClr val="1F2937"/>
                </a:solidFill>
                <a:latin typeface="DejaVu Sans"/>
                <a:cs typeface="DejaVu Sans"/>
              </a:rPr>
              <a:t>v.</a:t>
            </a:r>
            <a:r>
              <a:rPr sz="1500" spc="-473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500" spc="-55" dirty="0">
                <a:solidFill>
                  <a:srgbClr val="1F2937"/>
                </a:solidFill>
                <a:latin typeface="DejaVu Sans"/>
                <a:cs typeface="DejaVu Sans"/>
              </a:rPr>
              <a:t>v.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20067" y="5347768"/>
            <a:ext cx="756688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F2937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F2937"/>
                </a:solidFill>
                <a:latin typeface="DejaVu Sans"/>
                <a:cs typeface="DejaVu Sans"/>
              </a:rPr>
              <a:t>bố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05173" y="5347768"/>
            <a:ext cx="964784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8" dirty="0">
                <a:solidFill>
                  <a:srgbClr val="1F2937"/>
                </a:solidFill>
                <a:latin typeface="DejaVu Sans"/>
                <a:cs typeface="DejaVu Sans"/>
              </a:rPr>
              <a:t>Mối</a:t>
            </a: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liên</a:t>
            </a:r>
            <a:r>
              <a:rPr sz="1200" spc="-14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F2937"/>
                </a:solidFill>
                <a:latin typeface="DejaVu Sans"/>
                <a:cs typeface="DejaVu Sans"/>
              </a:rPr>
              <a:t>hệ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98489" y="5347768"/>
            <a:ext cx="103840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1F2937"/>
                </a:solidFill>
                <a:latin typeface="DejaVu Sans"/>
                <a:cs typeface="DejaVu Sans"/>
              </a:rPr>
              <a:t>Giá</a:t>
            </a:r>
            <a:r>
              <a:rPr sz="1200" spc="-10" dirty="0">
                <a:solidFill>
                  <a:srgbClr val="1F2937"/>
                </a:solidFill>
                <a:latin typeface="DejaVu Sans"/>
                <a:cs typeface="DejaVu Sans"/>
              </a:rPr>
              <a:t> trị</a:t>
            </a:r>
            <a:r>
              <a:rPr sz="1200" dirty="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1F2937"/>
                </a:solidFill>
                <a:latin typeface="DejaVu Sans"/>
                <a:cs typeface="DejaVu Sans"/>
              </a:rPr>
              <a:t>thiếu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7B08AE-73EC-682B-AC6D-A44135B3D6D1}"/>
              </a:ext>
            </a:extLst>
          </p:cNvPr>
          <p:cNvSpPr/>
          <p:nvPr/>
        </p:nvSpPr>
        <p:spPr>
          <a:xfrm>
            <a:off x="211323" y="6066204"/>
            <a:ext cx="11645317" cy="163955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1089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56420" y="376231"/>
            <a:ext cx="7231536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312E81"/>
                </a:solidFill>
                <a:latin typeface="Liberation Sans"/>
                <a:cs typeface="Liberation Sans"/>
              </a:rPr>
              <a:t>SweetViz: </a:t>
            </a:r>
            <a:r>
              <a:rPr sz="3000" b="1" spc="14" dirty="0">
                <a:solidFill>
                  <a:srgbClr val="16A34A"/>
                </a:solidFill>
                <a:latin typeface="Liberation Sans"/>
                <a:cs typeface="Liberation Sans"/>
              </a:rPr>
              <a:t>Phân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spc="10" dirty="0">
                <a:solidFill>
                  <a:srgbClr val="16A34A"/>
                </a:solidFill>
                <a:latin typeface="Liberation Sans"/>
                <a:cs typeface="Liberation Sans"/>
              </a:rPr>
              <a:t>Tích 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Đ</a:t>
            </a:r>
            <a:r>
              <a:rPr sz="3000" b="1" spc="1057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n</a:t>
            </a:r>
            <a:r>
              <a:rPr sz="3000" b="1" spc="20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spc="17" dirty="0">
                <a:solidFill>
                  <a:srgbClr val="16A34A"/>
                </a:solidFill>
                <a:latin typeface="Liberation Sans"/>
                <a:cs typeface="Liberation Sans"/>
              </a:rPr>
              <a:t>Bi</a:t>
            </a:r>
            <a:r>
              <a:rPr sz="3000" b="1" spc="1031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n</a:t>
            </a:r>
            <a:r>
              <a:rPr sz="3000" b="1" spc="20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spc="15" dirty="0">
                <a:solidFill>
                  <a:srgbClr val="16A34A"/>
                </a:solidFill>
                <a:latin typeface="Liberation Sans"/>
                <a:cs typeface="Liberation Sans"/>
              </a:rPr>
              <a:t>Chi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spc="-40" dirty="0">
                <a:solidFill>
                  <a:srgbClr val="16A34A"/>
                </a:solidFill>
                <a:latin typeface="Liberation Sans"/>
                <a:cs typeface="Liberation Sans"/>
              </a:rPr>
              <a:t>Ti</a:t>
            </a:r>
            <a:r>
              <a:rPr sz="3000" b="1" spc="1088" dirty="0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16A34A"/>
                </a:solidFill>
                <a:latin typeface="Liberation Sans"/>
                <a:cs typeface="Liberation Sans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92167" y="2425696"/>
            <a:ext cx="2993745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sz="2000" b="1" spc="644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2000" b="1" spc="10" dirty="0">
                <a:solidFill>
                  <a:srgbClr val="312E81"/>
                </a:solidFill>
                <a:latin typeface="Liberation Sans"/>
                <a:cs typeface="Liberation Sans"/>
              </a:rPr>
              <a:t>ng</a:t>
            </a:r>
            <a:r>
              <a:rPr sz="2000" b="1" dirty="0">
                <a:solidFill>
                  <a:srgbClr val="312E81"/>
                </a:solidFill>
                <a:latin typeface="Liberation Sans"/>
                <a:cs typeface="Liberation Sans"/>
              </a:rPr>
              <a:t> kê </a:t>
            </a:r>
            <a:r>
              <a:rPr sz="2000" b="1" spc="12" dirty="0">
                <a:solidFill>
                  <a:srgbClr val="312E81"/>
                </a:solidFill>
                <a:latin typeface="Liberation Sans"/>
                <a:cs typeface="Liberation Sans"/>
              </a:rPr>
              <a:t>Mô</a:t>
            </a:r>
            <a:r>
              <a:rPr sz="2000" b="1" dirty="0">
                <a:solidFill>
                  <a:srgbClr val="312E81"/>
                </a:solidFill>
                <a:latin typeface="Liberation Sans"/>
                <a:cs typeface="Liberation Sans"/>
              </a:rPr>
              <a:t> t</a:t>
            </a:r>
            <a:r>
              <a:rPr sz="2000" b="1" spc="121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2000" b="1" spc="10" dirty="0">
                <a:solidFill>
                  <a:srgbClr val="312E81"/>
                </a:solidFill>
                <a:latin typeface="Liberation Sans"/>
                <a:cs typeface="Liberation Sans"/>
              </a:rPr>
              <a:t>Chi</a:t>
            </a:r>
            <a:r>
              <a:rPr sz="2000" b="1" dirty="0">
                <a:solidFill>
                  <a:srgbClr val="312E81"/>
                </a:solidFill>
                <a:latin typeface="Liberation Sans"/>
                <a:cs typeface="Liberation Sans"/>
              </a:rPr>
              <a:t> ti</a:t>
            </a:r>
            <a:r>
              <a:rPr sz="2000" b="1" spc="717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312E81"/>
                </a:solidFill>
                <a:latin typeface="Liberation Sans"/>
                <a:cs typeface="Liberation Sans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34620" y="2950630"/>
            <a:ext cx="3352254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25" dirty="0">
                <a:solidFill>
                  <a:srgbClr val="312E81"/>
                </a:solidFill>
                <a:latin typeface="Liberation Sans"/>
                <a:cs typeface="Liberation Sans"/>
              </a:rPr>
              <a:t>VALUES</a:t>
            </a:r>
            <a:r>
              <a:rPr sz="1350" b="1" spc="18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/ MISSING / DISTINCT / ZEROS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34620" y="3331630"/>
            <a:ext cx="3935109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Các ch</a:t>
            </a:r>
            <a:r>
              <a:rPr sz="1350" b="1" spc="373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sz="1350" b="1" spc="818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phân v : 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MIN, Q1, MEDIAN, Q3, MAX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4620" y="3718238"/>
            <a:ext cx="5000166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Đ</a:t>
            </a:r>
            <a:r>
              <a:rPr sz="1350" b="1" spc="818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phân tán và hình d</a:t>
            </a:r>
            <a:r>
              <a:rPr sz="1350" b="1" spc="446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312E81"/>
                </a:solidFill>
                <a:latin typeface="Liberation Sans"/>
                <a:cs typeface="Liberation Sans"/>
              </a:rPr>
              <a:t>ng: 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STD, </a:t>
            </a:r>
            <a:r>
              <a:rPr sz="1350" spc="-12" dirty="0">
                <a:solidFill>
                  <a:srgbClr val="312E81"/>
                </a:solidFill>
                <a:latin typeface="Liberation Sans"/>
                <a:cs typeface="Liberation Sans"/>
              </a:rPr>
              <a:t>KURT</a:t>
            </a:r>
            <a:r>
              <a:rPr sz="1350" spc="-17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(Đ</a:t>
            </a:r>
            <a:r>
              <a:rPr sz="1350" dirty="0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  <a:r>
              <a:rPr sz="1350" spc="34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nh</a:t>
            </a:r>
            <a:r>
              <a:rPr sz="1350" dirty="0">
                <a:solidFill>
                  <a:srgbClr val="312E81"/>
                </a:solidFill>
                <a:latin typeface="DejaVu Sans"/>
                <a:cs typeface="DejaVu Sans"/>
              </a:rPr>
              <a:t>ọ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n), SKEW (Đ</a:t>
            </a:r>
            <a:r>
              <a:rPr sz="1350" dirty="0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34620" y="3975413"/>
            <a:ext cx="532447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l</a:t>
            </a:r>
            <a:r>
              <a:rPr sz="1350" dirty="0">
                <a:solidFill>
                  <a:srgbClr val="312E81"/>
                </a:solidFill>
                <a:latin typeface="DejaVu Sans"/>
                <a:cs typeface="DejaVu Sans"/>
              </a:rPr>
              <a:t>ệ</a:t>
            </a:r>
            <a:r>
              <a:rPr sz="1350" dirty="0">
                <a:solidFill>
                  <a:srgbClr val="312E81"/>
                </a:solidFill>
                <a:latin typeface="Liberation Sans"/>
                <a:cs typeface="Liberation Sans"/>
              </a:rPr>
              <a:t>ch)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6699" y="5033443"/>
            <a:ext cx="5061401" cy="21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5" dirty="0">
                <a:solidFill>
                  <a:srgbClr val="312E81"/>
                </a:solidFill>
                <a:latin typeface="Liberation Sans"/>
                <a:cs typeface="Liberation Sans"/>
              </a:rPr>
              <a:t>Sau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khi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ch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ọ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m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t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n,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5" dirty="0">
                <a:solidFill>
                  <a:srgbClr val="312E81"/>
                </a:solidFill>
                <a:latin typeface="Liberation Sans"/>
                <a:cs typeface="Liberation Sans"/>
              </a:rPr>
              <a:t>SweetViz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ể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ị</a:t>
            </a:r>
            <a:r>
              <a:rPr sz="1200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các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thông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sz="1200" spc="41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ng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kê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mô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t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ả</a:t>
            </a:r>
            <a:r>
              <a:rPr sz="1200" spc="40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6699" y="5252518"/>
            <a:ext cx="225951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ể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u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4" dirty="0" err="1">
                <a:solidFill>
                  <a:srgbClr val="312E81"/>
                </a:solidFill>
                <a:latin typeface="Liberation Sans"/>
                <a:cs typeface="Liberation Sans"/>
              </a:rPr>
              <a:t>đ</a:t>
            </a:r>
            <a:r>
              <a:rPr sz="1200" dirty="0" err="1">
                <a:solidFill>
                  <a:srgbClr val="312E81"/>
                </a:solidFill>
                <a:latin typeface="DejaVu Sans"/>
                <a:cs typeface="DejaVu Sans"/>
              </a:rPr>
              <a:t>ồ</a:t>
            </a:r>
            <a:r>
              <a:rPr sz="1200" spc="41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Histogram.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3985" y="9824518"/>
            <a:ext cx="5039181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8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u</a:t>
            </a:r>
            <a:r>
              <a:rPr sz="1200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12E81"/>
                </a:solidFill>
                <a:latin typeface="Liberation Sans"/>
                <a:cs typeface="Liberation Sans"/>
              </a:rPr>
              <a:t>c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t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12E81"/>
                </a:solidFill>
                <a:latin typeface="Liberation Sans"/>
                <a:cs typeface="Liberation Sans"/>
              </a:rPr>
              <a:t>cao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bên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12E81"/>
                </a:solidFill>
                <a:latin typeface="Liberation Sans"/>
                <a:cs typeface="Liberation Sans"/>
              </a:rPr>
              <a:t>trái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đuôi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12E81"/>
                </a:solidFill>
                <a:latin typeface="Liberation Sans"/>
                <a:cs typeface="Liberation Sans"/>
              </a:rPr>
              <a:t>kéo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dài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312E81"/>
                </a:solidFill>
                <a:latin typeface="Liberation Sans"/>
                <a:cs typeface="Liberation Sans"/>
              </a:rPr>
              <a:t>sang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ph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ả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i,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đó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là</a:t>
            </a:r>
            <a:r>
              <a:rPr sz="1200" spc="-15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phân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ph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i</a:t>
            </a:r>
            <a:r>
              <a:rPr sz="1200" spc="-1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l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ệ</a:t>
            </a:r>
            <a:r>
              <a:rPr sz="1200" spc="-11" dirty="0">
                <a:solidFill>
                  <a:srgbClr val="312E81"/>
                </a:solidFill>
                <a:latin typeface="Liberation Sans"/>
                <a:cs typeface="Liberation Sans"/>
              </a:rPr>
              <a:t>ch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312E81"/>
                </a:solidFill>
                <a:latin typeface="Liberation Sans"/>
                <a:cs typeface="Liberation Sans"/>
              </a:rPr>
              <a:t>ph</a:t>
            </a:r>
            <a:r>
              <a:rPr sz="1200" spc="15" dirty="0">
                <a:solidFill>
                  <a:srgbClr val="312E81"/>
                </a:solidFill>
                <a:latin typeface="DejaVu Sans"/>
                <a:cs typeface="DejaVu Sans"/>
              </a:rPr>
              <a:t>ả</a:t>
            </a:r>
            <a:r>
              <a:rPr sz="1200" dirty="0">
                <a:solidFill>
                  <a:srgbClr val="312E81"/>
                </a:solidFill>
                <a:latin typeface="Liberation Sans"/>
                <a:cs typeface="Liberation Sans"/>
              </a:rPr>
              <a:t>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3985" y="10047020"/>
            <a:ext cx="1140033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312E81"/>
                </a:solidFill>
                <a:latin typeface="Liberation Sans"/>
                <a:cs typeface="Liberation Sans"/>
              </a:rPr>
              <a:t>(right-skewed).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58259" y="10129318"/>
            <a:ext cx="487357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ể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ị</a:t>
            </a:r>
            <a:r>
              <a:rPr sz="1200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Pearson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correlations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gi</a:t>
            </a:r>
            <a:r>
              <a:rPr sz="1200" spc="-10" dirty="0">
                <a:solidFill>
                  <a:srgbClr val="312E81"/>
                </a:solidFill>
                <a:latin typeface="DejaVu Sans"/>
                <a:cs typeface="DejaVu Sans"/>
              </a:rPr>
              <a:t>ữ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a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đang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xem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các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sz="1200" spc="41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khác.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F204B-0F72-0316-C8B3-13B6BE08D877}"/>
              </a:ext>
            </a:extLst>
          </p:cNvPr>
          <p:cNvSpPr/>
          <p:nvPr/>
        </p:nvSpPr>
        <p:spPr>
          <a:xfrm>
            <a:off x="504266" y="1026921"/>
            <a:ext cx="5400600" cy="39309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AE327D-647B-2D8E-B121-8108EA78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44" y="1058441"/>
            <a:ext cx="3935109" cy="39309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4B554D-305A-7CB9-FEA8-039D1513E5EC}"/>
              </a:ext>
            </a:extLst>
          </p:cNvPr>
          <p:cNvSpPr/>
          <p:nvPr/>
        </p:nvSpPr>
        <p:spPr>
          <a:xfrm>
            <a:off x="704216" y="5947345"/>
            <a:ext cx="4906412" cy="9487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839416" y="6207218"/>
            <a:ext cx="286109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12E81"/>
                </a:solidFill>
                <a:latin typeface="DejaVu Sans"/>
                <a:cs typeface="Liberation Sans"/>
              </a:rPr>
              <a:t>Histogram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83171A-00BE-3D93-982E-58FA4B362ABE}"/>
              </a:ext>
            </a:extLst>
          </p:cNvPr>
          <p:cNvSpPr/>
          <p:nvPr/>
        </p:nvSpPr>
        <p:spPr>
          <a:xfrm>
            <a:off x="6392167" y="5993691"/>
            <a:ext cx="4906412" cy="3241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81092D-0595-EEAD-B1A2-2702DA78F19F}"/>
              </a:ext>
            </a:extLst>
          </p:cNvPr>
          <p:cNvSpPr/>
          <p:nvPr/>
        </p:nvSpPr>
        <p:spPr>
          <a:xfrm>
            <a:off x="191344" y="5700461"/>
            <a:ext cx="11665296" cy="5092405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2E8213-BB27-FC42-E7A6-5423C807D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51" y="8289466"/>
            <a:ext cx="5205895" cy="42297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662" y="0"/>
            <a:ext cx="12191999" cy="7666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3225" y="430437"/>
            <a:ext cx="10737799" cy="392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1A237E"/>
                </a:solidFill>
                <a:latin typeface="DejaVu Sans"/>
                <a:cs typeface="DejaVu Sans"/>
              </a:rPr>
              <a:t>SweetViz: Giao Diện </a:t>
            </a:r>
            <a:r>
              <a:rPr sz="2400" b="1" dirty="0">
                <a:solidFill>
                  <a:srgbClr val="4CAF50"/>
                </a:solidFill>
                <a:latin typeface="DejaVu Sans"/>
                <a:cs typeface="DejaVu Sans"/>
              </a:rPr>
              <a:t>Associations</a:t>
            </a:r>
            <a:r>
              <a:rPr sz="2400" b="1" spc="235" dirty="0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A237E"/>
                </a:solidFill>
                <a:latin typeface="DejaVu Sans"/>
                <a:cs typeface="DejaVu Sans"/>
              </a:rPr>
              <a:t>(Mối Liên Hệ Giữa Các Biến)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998" y="1496388"/>
            <a:ext cx="3919378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tròn: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Pearson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63989" y="1496388"/>
            <a:ext cx="3454688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vuông: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Chỉ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hiệp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hội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9637" y="2088448"/>
            <a:ext cx="4658677" cy="1389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Mục đích: Đo mối liên hệ giữa hai biến số</a:t>
            </a:r>
          </a:p>
          <a:p>
            <a:pPr marL="0" marR="0">
              <a:lnSpc>
                <a:spcPts val="1564"/>
              </a:lnSpc>
              <a:spcBef>
                <a:spcPts val="146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Kích thước: Thể hiện độ lớn tuyệt đối của |r|</a:t>
            </a:r>
          </a:p>
          <a:p>
            <a:pPr marL="0" marR="0">
              <a:lnSpc>
                <a:spcPts val="1564"/>
              </a:lnSpc>
              <a:spcBef>
                <a:spcPts val="14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Màu sắc xanh đậm: Tương quan dương mạnh (≈ +1)</a:t>
            </a:r>
          </a:p>
          <a:p>
            <a:pPr marL="0" marR="0">
              <a:lnSpc>
                <a:spcPts val="1564"/>
              </a:lnSpc>
              <a:spcBef>
                <a:spcPts val="14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Màu sắc đỏ: Tương quan âm mạnh (≈ -1)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52628" y="2088448"/>
            <a:ext cx="4388142" cy="627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Mục đích: Đo mối liên hệ biến phân loại / hỗn hợp</a:t>
            </a:r>
          </a:p>
          <a:p>
            <a:pPr marL="0" marR="0">
              <a:lnSpc>
                <a:spcPts val="1564"/>
              </a:lnSpc>
              <a:spcBef>
                <a:spcPts val="146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Thang đo: Giá trị từ 0 đến 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52628" y="2859973"/>
            <a:ext cx="3825962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Độ đậm/Kích thước: Mối liên hệ càng mạnh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24636" y="3309157"/>
            <a:ext cx="106678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Biến phân loại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37437" y="3309157"/>
            <a:ext cx="99823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Biến hỗn hợp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81776" y="3309157"/>
            <a:ext cx="109716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Chỉ số hiệp hội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1645" y="3699682"/>
            <a:ext cx="621323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Biến số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49003" y="3699682"/>
            <a:ext cx="754247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A237E"/>
                </a:solidFill>
                <a:latin typeface="DejaVu Sans"/>
                <a:cs typeface="DejaVu Sans"/>
              </a:rPr>
              <a:t>Pearson 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D0675-E492-26A5-7DDD-966DD6812913}"/>
              </a:ext>
            </a:extLst>
          </p:cNvPr>
          <p:cNvSpPr/>
          <p:nvPr/>
        </p:nvSpPr>
        <p:spPr>
          <a:xfrm>
            <a:off x="191344" y="4177806"/>
            <a:ext cx="11881320" cy="318465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F4CB48-00EC-E907-AB69-4C52A7C1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24" y="4097630"/>
            <a:ext cx="2880320" cy="2903478"/>
          </a:xfrm>
          <a:prstGeom prst="rect">
            <a:avLst/>
          </a:prstGeom>
        </p:spPr>
      </p:pic>
      <p:sp>
        <p:nvSpPr>
          <p:cNvPr id="16" name="object 15">
            <a:extLst>
              <a:ext uri="{FF2B5EF4-FFF2-40B4-BE49-F238E27FC236}">
                <a16:creationId xmlns:a16="http://schemas.microsoft.com/office/drawing/2014/main" id="{B22A5B21-D1A2-81CD-F07E-D224FCFDCC4E}"/>
              </a:ext>
            </a:extLst>
          </p:cNvPr>
          <p:cNvSpPr txBox="1"/>
          <p:nvPr/>
        </p:nvSpPr>
        <p:spPr>
          <a:xfrm>
            <a:off x="832673" y="5376556"/>
            <a:ext cx="487357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Hi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ể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ị</a:t>
            </a:r>
            <a:r>
              <a:rPr sz="1200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Pearson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correlations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gi</a:t>
            </a:r>
            <a:r>
              <a:rPr sz="1200" spc="-10" dirty="0">
                <a:solidFill>
                  <a:srgbClr val="312E81"/>
                </a:solidFill>
                <a:latin typeface="DejaVu Sans"/>
                <a:cs typeface="DejaVu Sans"/>
              </a:rPr>
              <a:t>ữ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a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đang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xem</a:t>
            </a:r>
            <a:r>
              <a:rPr sz="1200" i="1" spc="-14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các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sz="1200" spc="11" dirty="0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sz="1200" i="1" dirty="0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sz="1200" i="1" spc="-20" dirty="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sz="1200" dirty="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sz="1200" spc="41" dirty="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sz="1200" i="1" spc="-12" dirty="0">
                <a:solidFill>
                  <a:srgbClr val="312E81"/>
                </a:solidFill>
                <a:latin typeface="Liberation Sans"/>
                <a:cs typeface="Liberation Sans"/>
              </a:rPr>
              <a:t>khác.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5880" y="4428691"/>
            <a:ext cx="4464496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46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A237E"/>
                </a:solidFill>
                <a:latin typeface="DejaVu Sans"/>
                <a:cs typeface="DejaVu Sans"/>
              </a:rPr>
              <a:t>Mục tiêu: </a:t>
            </a:r>
            <a:r>
              <a:rPr sz="1600" spc="-55" dirty="0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sz="1600" spc="5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600" dirty="0">
                <a:solidFill>
                  <a:srgbClr val="1A237E"/>
                </a:solidFill>
                <a:latin typeface="DejaVu Sans"/>
                <a:cs typeface="DejaVu Sans"/>
              </a:rPr>
              <a:t>quan hóa mối liên hệ giữa các cặp biến để khám phá sâu sắc dữ liệu.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63EA45-05AD-EF49-D691-FFAE9046E669}"/>
              </a:ext>
            </a:extLst>
          </p:cNvPr>
          <p:cNvSpPr/>
          <p:nvPr/>
        </p:nvSpPr>
        <p:spPr>
          <a:xfrm>
            <a:off x="-96688" y="0"/>
            <a:ext cx="12192000" cy="6896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F83CB-6F3C-2CC2-684A-19B993C1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03" y="341424"/>
            <a:ext cx="6797992" cy="49244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8250"/>
                </a:solidFill>
                <a:latin typeface="DejaVu Sans"/>
                <a:ea typeface="Roboto Mono" panose="00000009000000000000" pitchFamily="49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980B-5E1C-71BF-E569-AD72516D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298"/>
            <a:ext cx="10515600" cy="389787"/>
          </a:xfrm>
          <a:ln w="6350">
            <a:noFill/>
          </a:ln>
        </p:spPr>
        <p:txBody>
          <a:bodyPr/>
          <a:lstStyle/>
          <a:p>
            <a:pPr>
              <a:lnSpc>
                <a:spcPts val="3520"/>
              </a:lnSpc>
            </a:pPr>
            <a:r>
              <a:rPr lang="en-US" sz="2000" b="1" spc="-43" dirty="0">
                <a:solidFill>
                  <a:srgbClr val="00B050"/>
                </a:solidFill>
                <a:latin typeface="DejaVu Sans"/>
                <a:cs typeface="DejaVu Sans"/>
              </a:rPr>
              <a:t>1. Vai</a:t>
            </a:r>
            <a:r>
              <a:rPr lang="en-US" sz="2000" b="1" spc="60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-101" dirty="0" err="1">
                <a:solidFill>
                  <a:srgbClr val="00B050"/>
                </a:solidFill>
                <a:latin typeface="DejaVu Sans"/>
                <a:cs typeface="DejaVu Sans"/>
              </a:rPr>
              <a:t>Trò</a:t>
            </a:r>
            <a:r>
              <a:rPr lang="en-US" sz="2000" b="1" spc="125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7" dirty="0" err="1">
                <a:solidFill>
                  <a:srgbClr val="00B050"/>
                </a:solidFill>
                <a:latin typeface="DejaVu Sans"/>
                <a:cs typeface="DejaVu Sans"/>
              </a:rPr>
              <a:t>Của</a:t>
            </a:r>
            <a:r>
              <a:rPr lang="en-US" sz="2000" b="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7" dirty="0" err="1">
                <a:solidFill>
                  <a:srgbClr val="00B050"/>
                </a:solidFill>
                <a:latin typeface="DejaVu Sans"/>
                <a:cs typeface="DejaVu Sans"/>
              </a:rPr>
              <a:t>Phân</a:t>
            </a:r>
            <a:r>
              <a:rPr lang="en-US" sz="2000" b="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2" dirty="0" err="1">
                <a:solidFill>
                  <a:srgbClr val="00B050"/>
                </a:solidFill>
                <a:latin typeface="DejaVu Sans"/>
                <a:cs typeface="DejaVu Sans"/>
              </a:rPr>
              <a:t>Tích</a:t>
            </a:r>
            <a:r>
              <a:rPr lang="en-US" sz="2000" b="1" spc="1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7" dirty="0" err="1">
                <a:solidFill>
                  <a:srgbClr val="00B050"/>
                </a:solidFill>
                <a:latin typeface="DejaVu Sans"/>
                <a:cs typeface="DejaVu Sans"/>
              </a:rPr>
              <a:t>Khám</a:t>
            </a:r>
            <a:r>
              <a:rPr lang="en-US" sz="2000" b="1" spc="15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7" dirty="0" err="1">
                <a:solidFill>
                  <a:srgbClr val="00B050"/>
                </a:solidFill>
                <a:latin typeface="DejaVu Sans"/>
                <a:cs typeface="DejaVu Sans"/>
              </a:rPr>
              <a:t>Phá</a:t>
            </a:r>
            <a:r>
              <a:rPr lang="en-US" sz="2000" b="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8" dirty="0" err="1">
                <a:solidFill>
                  <a:srgbClr val="00B050"/>
                </a:solidFill>
                <a:latin typeface="DejaVu Sans"/>
                <a:cs typeface="DejaVu Sans"/>
              </a:rPr>
              <a:t>Dữ</a:t>
            </a:r>
            <a:r>
              <a:rPr lang="en-US" sz="2000" b="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2" dirty="0">
                <a:solidFill>
                  <a:srgbClr val="00B050"/>
                </a:solidFill>
                <a:latin typeface="DejaVu Sans"/>
                <a:cs typeface="DejaVu Sans"/>
              </a:rPr>
              <a:t>Liệu</a:t>
            </a:r>
            <a:r>
              <a:rPr lang="en-US" sz="2000" b="1" spc="11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spc="15" dirty="0">
                <a:solidFill>
                  <a:srgbClr val="00B050"/>
                </a:solidFill>
                <a:latin typeface="DejaVu Sans"/>
                <a:cs typeface="DejaVu Sans"/>
              </a:rPr>
              <a:t>(EDA)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5F94AD-115F-101D-BE19-79AA27C2BC00}"/>
              </a:ext>
            </a:extLst>
          </p:cNvPr>
          <p:cNvCxnSpPr>
            <a:cxnSpLocks/>
          </p:cNvCxnSpPr>
          <p:nvPr/>
        </p:nvCxnSpPr>
        <p:spPr>
          <a:xfrm>
            <a:off x="1446334" y="5320258"/>
            <a:ext cx="929933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2D46D3-1C8C-3C08-68EE-49A5F1537E36}"/>
              </a:ext>
            </a:extLst>
          </p:cNvPr>
          <p:cNvSpPr txBox="1">
            <a:spLocks/>
          </p:cNvSpPr>
          <p:nvPr/>
        </p:nvSpPr>
        <p:spPr>
          <a:xfrm>
            <a:off x="838200" y="2092516"/>
            <a:ext cx="10515600" cy="389787"/>
          </a:xfrm>
          <a:prstGeom prst="rect">
            <a:avLst/>
          </a:prstGeom>
          <a:ln w="6350">
            <a:noFill/>
          </a:ln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20"/>
              </a:lnSpc>
            </a:pP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2. </a:t>
            </a:r>
            <a:r>
              <a:rPr lang="vi-VN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Thống Kê Mô Tả – Các Thước Đo Trung Tâm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63331C-C3E1-0150-FB46-C12449A94AC8}"/>
              </a:ext>
            </a:extLst>
          </p:cNvPr>
          <p:cNvSpPr txBox="1">
            <a:spLocks/>
          </p:cNvSpPr>
          <p:nvPr/>
        </p:nvSpPr>
        <p:spPr>
          <a:xfrm>
            <a:off x="838200" y="2856403"/>
            <a:ext cx="10515600" cy="389787"/>
          </a:xfrm>
          <a:prstGeom prst="rect">
            <a:avLst/>
          </a:prstGeom>
          <a:ln w="6350">
            <a:noFill/>
          </a:ln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20"/>
              </a:lnSpc>
            </a:pP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3. </a:t>
            </a:r>
            <a:r>
              <a:rPr lang="vi-VN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Trực Quan Hóa Dữ Liệu (Data Visualization)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488276D-11B7-E7F4-49BB-DB18D66A683F}"/>
              </a:ext>
            </a:extLst>
          </p:cNvPr>
          <p:cNvSpPr txBox="1">
            <a:spLocks/>
          </p:cNvSpPr>
          <p:nvPr/>
        </p:nvSpPr>
        <p:spPr>
          <a:xfrm>
            <a:off x="838200" y="3615744"/>
            <a:ext cx="10515600" cy="389787"/>
          </a:xfrm>
          <a:prstGeom prst="rect">
            <a:avLst/>
          </a:prstGeom>
          <a:ln w="6350">
            <a:noFill/>
          </a:ln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20"/>
              </a:lnSpc>
            </a:pP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4. </a:t>
            </a:r>
            <a:r>
              <a:rPr lang="vi-VN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Phân Tích Đơn Biến (Univariate)</a:t>
            </a: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kern="0" spc="-43" dirty="0" err="1">
                <a:solidFill>
                  <a:srgbClr val="00B050"/>
                </a:solidFill>
                <a:latin typeface="DejaVu Sans"/>
                <a:cs typeface="DejaVu Sans"/>
              </a:rPr>
              <a:t>và</a:t>
            </a: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kern="0" spc="-43" dirty="0" err="1">
                <a:solidFill>
                  <a:srgbClr val="00B050"/>
                </a:solidFill>
                <a:latin typeface="DejaVu Sans"/>
                <a:cs typeface="DejaVu Sans"/>
              </a:rPr>
              <a:t>Phân</a:t>
            </a: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 </a:t>
            </a:r>
            <a:r>
              <a:rPr lang="en-US" sz="2000" b="1" kern="0" spc="-43" dirty="0" err="1">
                <a:solidFill>
                  <a:srgbClr val="00B050"/>
                </a:solidFill>
                <a:latin typeface="DejaVu Sans"/>
                <a:cs typeface="DejaVu Sans"/>
              </a:rPr>
              <a:t>Tích</a:t>
            </a: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 Hai </a:t>
            </a:r>
            <a:r>
              <a:rPr lang="en-US" sz="2000" b="1" kern="0" spc="-43" dirty="0" err="1">
                <a:solidFill>
                  <a:srgbClr val="00B050"/>
                </a:solidFill>
                <a:latin typeface="DejaVu Sans"/>
                <a:cs typeface="DejaVu Sans"/>
              </a:rPr>
              <a:t>Biến</a:t>
            </a:r>
            <a:r>
              <a:rPr lang="en-US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 (Bivariate)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B911BB-C839-0A1E-2C97-62E6A05B388C}"/>
              </a:ext>
            </a:extLst>
          </p:cNvPr>
          <p:cNvSpPr txBox="1">
            <a:spLocks/>
          </p:cNvSpPr>
          <p:nvPr/>
        </p:nvSpPr>
        <p:spPr>
          <a:xfrm>
            <a:off x="838200" y="4379631"/>
            <a:ext cx="10515600" cy="389787"/>
          </a:xfrm>
          <a:prstGeom prst="rect">
            <a:avLst/>
          </a:prstGeom>
          <a:ln w="6350">
            <a:noFill/>
          </a:ln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20"/>
              </a:lnSpc>
            </a:pPr>
            <a:r>
              <a:rPr lang="it-IT" sz="2000" b="1" kern="0" spc="-43" dirty="0">
                <a:solidFill>
                  <a:srgbClr val="00B050"/>
                </a:solidFill>
                <a:latin typeface="DejaVu Sans"/>
                <a:cs typeface="DejaVu Sans"/>
              </a:rPr>
              <a:t>5. Tổng Kết</a:t>
            </a:r>
          </a:p>
        </p:txBody>
      </p:sp>
    </p:spTree>
    <p:extLst>
      <p:ext uri="{BB962C8B-B14F-4D97-AF65-F5344CB8AC3E}">
        <p14:creationId xmlns:p14="http://schemas.microsoft.com/office/powerpoint/2010/main" val="2696925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52350"/>
            <a:ext cx="12191999" cy="8084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91470" y="63674"/>
            <a:ext cx="5961333" cy="63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Tổng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Kết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-74" dirty="0">
                <a:solidFill>
                  <a:srgbClr val="1A237E"/>
                </a:solidFill>
                <a:latin typeface="DejaVu Sans"/>
                <a:cs typeface="DejaVu Sans"/>
              </a:rPr>
              <a:t>Va</a:t>
            </a:r>
            <a:r>
              <a:rPr sz="3000" b="1" spc="-102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i</a:t>
            </a: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-101" dirty="0">
                <a:solidFill>
                  <a:srgbClr val="1A237E"/>
                </a:solidFill>
                <a:latin typeface="DejaVu Sans"/>
                <a:cs typeface="DejaVu Sans"/>
              </a:rPr>
              <a:t>Trò</a:t>
            </a:r>
            <a:r>
              <a:rPr sz="3000" b="1" spc="1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4050" b="1" spc="-14" dirty="0">
                <a:solidFill>
                  <a:srgbClr val="4CAF50"/>
                </a:solidFill>
                <a:latin typeface="DejaVu Sans"/>
                <a:cs typeface="DejaVu Sans"/>
              </a:rPr>
              <a:t>EDA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9053" y="2079898"/>
            <a:ext cx="1765976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8" dirty="0">
                <a:solidFill>
                  <a:srgbClr val="F3F4F6"/>
                </a:solidFill>
                <a:latin typeface="DejaVu Sans"/>
                <a:cs typeface="DejaVu Sans"/>
              </a:rPr>
              <a:t>Nền</a:t>
            </a:r>
            <a:r>
              <a:rPr sz="1200" b="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F3F4F6"/>
                </a:solidFill>
                <a:latin typeface="DejaVu Sans"/>
                <a:cs typeface="DejaVu Sans"/>
              </a:rPr>
              <a:t>tảng</a:t>
            </a:r>
            <a:r>
              <a:rPr sz="1200" b="1" spc="-10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F3F4F6"/>
                </a:solidFill>
                <a:latin typeface="DejaVu Sans"/>
                <a:cs typeface="DejaVu Sans"/>
              </a:rPr>
              <a:t>Phân</a:t>
            </a:r>
            <a:r>
              <a:rPr sz="1200" b="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1" dirty="0">
                <a:solidFill>
                  <a:srgbClr val="F3F4F6"/>
                </a:solidFill>
                <a:latin typeface="DejaVu Sans"/>
                <a:cs typeface="DejaVu Sans"/>
              </a:rPr>
              <a:t>tích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56782" y="2079898"/>
            <a:ext cx="160110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7" dirty="0">
                <a:solidFill>
                  <a:srgbClr val="F3F4F6"/>
                </a:solidFill>
                <a:latin typeface="DejaVu Sans"/>
                <a:cs typeface="DejaVu Sans"/>
              </a:rPr>
              <a:t>Phát</a:t>
            </a:r>
            <a:r>
              <a:rPr sz="1200" b="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4" dirty="0">
                <a:solidFill>
                  <a:srgbClr val="F3F4F6"/>
                </a:solidFill>
                <a:latin typeface="DejaVu Sans"/>
                <a:cs typeface="DejaVu Sans"/>
              </a:rPr>
              <a:t>hiện</a:t>
            </a:r>
            <a:r>
              <a:rPr sz="1200" b="1" spc="-1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20" dirty="0">
                <a:solidFill>
                  <a:srgbClr val="F3F4F6"/>
                </a:solidFill>
                <a:latin typeface="DejaVu Sans"/>
                <a:cs typeface="DejaVu Sans"/>
              </a:rPr>
              <a:t>Dữ</a:t>
            </a:r>
            <a:r>
              <a:rPr sz="1200" b="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3F4F6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39857" y="2079898"/>
            <a:ext cx="162580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7" dirty="0">
                <a:solidFill>
                  <a:srgbClr val="F3F4F6"/>
                </a:solidFill>
                <a:latin typeface="DejaVu Sans"/>
                <a:cs typeface="DejaVu Sans"/>
              </a:rPr>
              <a:t>Công</a:t>
            </a:r>
            <a:r>
              <a:rPr sz="1200" b="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F3F4F6"/>
                </a:solidFill>
                <a:latin typeface="DejaVu Sans"/>
                <a:cs typeface="DejaVu Sans"/>
              </a:rPr>
              <a:t>cụ</a:t>
            </a:r>
            <a:r>
              <a:rPr sz="1200" b="1" spc="-11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F3F4F6"/>
                </a:solidFill>
                <a:latin typeface="DejaVu Sans"/>
                <a:cs typeface="DejaVu Sans"/>
              </a:rPr>
              <a:t>Hiệu</a:t>
            </a:r>
            <a:r>
              <a:rPr sz="1200" b="1" spc="-10" dirty="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sz="1200" b="1" spc="-18" dirty="0">
                <a:solidFill>
                  <a:srgbClr val="F3F4F6"/>
                </a:solidFill>
                <a:latin typeface="DejaVu Sans"/>
                <a:cs typeface="DejaVu Sans"/>
              </a:rPr>
              <a:t>quả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1832" y="2620704"/>
            <a:ext cx="3329910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Kết hợp Thống </a:t>
            </a:r>
            <a:r>
              <a:rPr sz="1350" spc="-51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350" spc="4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Mô tả và </a:t>
            </a:r>
            <a:r>
              <a:rPr sz="1350" spc="-51" dirty="0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sz="1350" spc="46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</a:p>
          <a:p>
            <a:pPr marL="161776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hóa Dữ liệu, xây dựng cơ sở vững</a:t>
            </a:r>
          </a:p>
          <a:p>
            <a:pPr marL="336053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chắc cho phân tích nâng </a:t>
            </a:r>
            <a:r>
              <a:rPr sz="1350" spc="-11" dirty="0">
                <a:solidFill>
                  <a:srgbClr val="1A237E"/>
                </a:solidFill>
                <a:latin typeface="DejaVu Sans"/>
                <a:cs typeface="DejaVu Sans"/>
              </a:rPr>
              <a:t>cao.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9383" y="2620704"/>
            <a:ext cx="3145409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spc="-115" dirty="0">
                <a:solidFill>
                  <a:srgbClr val="1A237E"/>
                </a:solidFill>
                <a:latin typeface="DejaVu Sans"/>
                <a:cs typeface="DejaVu Sans"/>
              </a:rPr>
              <a:t>Tó</a:t>
            </a:r>
            <a:r>
              <a:rPr sz="1350" spc="-43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m tắt đặc điểm, nhận diện giá trị</a:t>
            </a:r>
          </a:p>
          <a:p>
            <a:pPr marL="65037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thiếu, ngoại lai, và khám phá mối</a:t>
            </a:r>
          </a:p>
          <a:p>
            <a:pPr marL="339179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quan hệ/xu hướng tiềm ẩn.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0213" y="2620704"/>
            <a:ext cx="3374339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6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Sử dụng thư viện Python chuyên biệt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(Matplotlib, Seaborn, SweetViz) tối ưu</a:t>
            </a:r>
          </a:p>
          <a:p>
            <a:pPr marL="267444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hóa quá trình phân tích dữ liệu.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32637" y="5239325"/>
            <a:ext cx="3121870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Thành phần Giá trị của EDA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24134A-09B2-A0AE-E4D0-DB9574DA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4712621"/>
            <a:ext cx="11665296" cy="2047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E87EF6-F032-FCDD-FB69-DD3BE509782A}"/>
              </a:ext>
            </a:extLst>
          </p:cNvPr>
          <p:cNvSpPr txBox="1"/>
          <p:nvPr/>
        </p:nvSpPr>
        <p:spPr>
          <a:xfrm>
            <a:off x="3298630" y="5562819"/>
            <a:ext cx="6325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EDA </a:t>
            </a:r>
            <a:r>
              <a:rPr lang="en-US" sz="2800" dirty="0" err="1">
                <a:solidFill>
                  <a:schemeClr val="tx2"/>
                </a:solidFill>
              </a:rPr>
              <a:t>chuyển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đổi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dữ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thô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thành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dữ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có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thể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thực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hiện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được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FA8CAB-E3D7-04DE-8958-2A82B6EFCDEA}"/>
              </a:ext>
            </a:extLst>
          </p:cNvPr>
          <p:cNvSpPr/>
          <p:nvPr/>
        </p:nvSpPr>
        <p:spPr>
          <a:xfrm>
            <a:off x="-11505" y="-30728"/>
            <a:ext cx="12192000" cy="6896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239E4D-9AEE-53C5-4A37-03F997B1E936}"/>
              </a:ext>
            </a:extLst>
          </p:cNvPr>
          <p:cNvSpPr/>
          <p:nvPr/>
        </p:nvSpPr>
        <p:spPr>
          <a:xfrm>
            <a:off x="191344" y="1071784"/>
            <a:ext cx="11809312" cy="5285045"/>
          </a:xfrm>
          <a:prstGeom prst="roundRect">
            <a:avLst>
              <a:gd name="adj" fmla="val 5891"/>
            </a:avLst>
          </a:prstGeom>
          <a:solidFill>
            <a:srgbClr val="FFFFFF"/>
          </a:solidFill>
          <a:ln>
            <a:solidFill>
              <a:srgbClr val="0082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FBB33-E736-0EBE-371A-82CAAC5A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359815"/>
            <a:ext cx="11665296" cy="470898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[1] Bradley University Online, “What’s the difference between descriptive and inferential statistics?”,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Bradley University Online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[Online]. Available: https://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onlinedegrees.bradley.edu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/blog/descriptive-vs-inferential-statistics/.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[2]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Laerd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Statistics, “Descriptive and inferential statistics,”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Laerd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Statistics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2018. [Online]. Available: </a:t>
            </a:r>
            <a:r>
              <a:rPr lang="en-US" u="sng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u="sng" dirty="0" err="1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statistics.laerd.com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[3] D. S. Moore, G. P. McCabe, and B. A. Craig,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Introduction to the Practice of Statistics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9th ed. New York, NY: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W.H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 Freeman and Company, 2017.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[4] UCLA Institute for Digital Research and Education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IDRE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), “What is a normal distribution?”,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UCLA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IDRE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2023. [Online]. Available: </a:t>
            </a:r>
            <a:r>
              <a:rPr lang="en-US" u="sng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u="sng" dirty="0" err="1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stats.oarc.ucla.edu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[5] H. J. Seltman,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Experimental Design and Analysis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Carnegie Mellon University, 2018. [Online]. Available: </a:t>
            </a:r>
            <a:r>
              <a:rPr lang="en-US" u="sng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u="sng" dirty="0" err="1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www.stat.cmu.edu</a:t>
            </a:r>
            <a:r>
              <a:rPr lang="en-US" u="sng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/~</a:t>
            </a:r>
            <a:r>
              <a:rPr lang="en-US" u="sng" dirty="0" err="1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hseltman</a:t>
            </a:r>
            <a:r>
              <a:rPr lang="en-US" u="sng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/309/Book/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Book.pdf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[6] ChatGPT, “Trao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tích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về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kê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tả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suy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luận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,”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OpenAI ChatGPT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2025.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[7] Gemini AI, “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biệt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kê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tả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kê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suy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luận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,”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Google DeepMind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2025.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[8] Amazon Web Services (AWS), “What is data visualization?”,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AWS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[Online]. Available: </a:t>
            </a:r>
            <a:r>
              <a:rPr lang="en-US" u="sng" dirty="0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u="sng" dirty="0" err="1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aws.amazon.com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/vi/what-is/data-visualization/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[9]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Lạc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Việt, “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Trực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quan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hóa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dữ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liệu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,”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Lạc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Việt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[Online]. Available: </a:t>
            </a:r>
            <a:r>
              <a:rPr lang="en-US" u="sng" dirty="0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u="sng" dirty="0" err="1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lacviet.vn</a:t>
            </a:r>
            <a:r>
              <a:rPr lang="en-US" u="sng" dirty="0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u="sng" dirty="0" err="1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truc</a:t>
            </a:r>
            <a:r>
              <a:rPr lang="en-US" u="sng" dirty="0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</a:t>
            </a:r>
            <a:r>
              <a:rPr lang="en-US" u="sng" dirty="0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hoa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-du-lieu/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[10]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200Lab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“Danh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mục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loại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biểu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đồ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data visualization,” </a:t>
            </a:r>
            <a:r>
              <a:rPr lang="en-US" i="1" dirty="0" err="1">
                <a:solidFill>
                  <a:schemeClr val="tx2">
                    <a:lumMod val="75000"/>
                  </a:schemeClr>
                </a:solidFill>
              </a:rPr>
              <a:t>200Lab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Blog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[Online]. Available: 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200lab.io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/blog/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danh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muc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cac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loai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bieu</a:t>
            </a:r>
            <a:r>
              <a:rPr lang="en-US" u="sng" dirty="0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-do-</a:t>
            </a:r>
            <a:r>
              <a:rPr lang="en-US" u="sng" dirty="0" err="1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trong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-data-visualization/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CAD1E1-B955-CCCA-66AF-B93215F00FC3}"/>
              </a:ext>
            </a:extLst>
          </p:cNvPr>
          <p:cNvSpPr txBox="1">
            <a:spLocks/>
          </p:cNvSpPr>
          <p:nvPr/>
        </p:nvSpPr>
        <p:spPr>
          <a:xfrm>
            <a:off x="1670350" y="417319"/>
            <a:ext cx="882829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kern="0" dirty="0">
                <a:solidFill>
                  <a:srgbClr val="00825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TÀI LIỆU THAM </a:t>
            </a:r>
            <a:r>
              <a:rPr lang="en-US" sz="3600" b="1" kern="0" dirty="0" err="1">
                <a:solidFill>
                  <a:srgbClr val="00825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KHẢO</a:t>
            </a:r>
            <a:endParaRPr lang="en-US" sz="3600" b="1" kern="0" dirty="0">
              <a:solidFill>
                <a:srgbClr val="008250"/>
              </a:solidFill>
              <a:latin typeface="Arial" panose="020B0604020202020204" pitchFamily="34" charset="0"/>
              <a:ea typeface="Roboto Mono" panose="00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1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05A3A-7B70-1127-A997-C6EA502BF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E91BD7-B189-6D6A-2B91-5A26AAB61B74}"/>
              </a:ext>
            </a:extLst>
          </p:cNvPr>
          <p:cNvSpPr/>
          <p:nvPr/>
        </p:nvSpPr>
        <p:spPr>
          <a:xfrm>
            <a:off x="0" y="0"/>
            <a:ext cx="12192000" cy="6896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4FC2B-B9CD-4518-C458-CC91B01F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855" y="2583954"/>
            <a:ext cx="8828290" cy="2462213"/>
          </a:xfrm>
        </p:spPr>
        <p:txBody>
          <a:bodyPr/>
          <a:lstStyle/>
          <a:p>
            <a:r>
              <a:rPr lang="en-US" sz="8000" dirty="0">
                <a:solidFill>
                  <a:srgbClr val="008250"/>
                </a:solidFill>
                <a:latin typeface="Arial" panose="020B0604020202020204" pitchFamily="34" charset="0"/>
                <a:ea typeface="Roboto Mono" panose="00000009000000000000" pitchFamily="49" charset="0"/>
                <a:cs typeface="Arial" panose="020B0604020202020204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7124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837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8671" y="357892"/>
            <a:ext cx="10266826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-43" dirty="0">
                <a:solidFill>
                  <a:srgbClr val="1A237E"/>
                </a:solidFill>
                <a:latin typeface="DejaVu Sans"/>
                <a:cs typeface="DejaVu Sans"/>
              </a:rPr>
              <a:t>Vai</a:t>
            </a:r>
            <a:r>
              <a:rPr sz="3000" b="1" spc="6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-101" dirty="0">
                <a:solidFill>
                  <a:srgbClr val="1A237E"/>
                </a:solidFill>
                <a:latin typeface="DejaVu Sans"/>
                <a:cs typeface="DejaVu Sans"/>
              </a:rPr>
              <a:t>Trò</a:t>
            </a:r>
            <a:r>
              <a:rPr sz="3000" b="1" spc="1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Phân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DejaVu Sans"/>
                <a:cs typeface="DejaVu Sans"/>
              </a:rPr>
              <a:t>Tích</a:t>
            </a:r>
            <a:r>
              <a:rPr sz="30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Khám</a:t>
            </a:r>
            <a:r>
              <a:rPr sz="3000" b="1" spc="15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Phá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sz="30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(EDA)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7756" y="1354529"/>
            <a:ext cx="1914659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Khái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niệm</a:t>
            </a:r>
            <a:r>
              <a:rPr sz="1700" b="1" spc="-17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EDA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1556" y="1832288"/>
            <a:ext cx="6312497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spc="-17" dirty="0">
                <a:solidFill>
                  <a:srgbClr val="1A237E"/>
                </a:solidFill>
                <a:latin typeface="DejaVu Sans"/>
                <a:cs typeface="DejaVu Sans"/>
              </a:rPr>
              <a:t>EDA</a:t>
            </a:r>
            <a:r>
              <a:rPr sz="1350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là quá trình </a:t>
            </a: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phân tích</a:t>
            </a:r>
            <a:r>
              <a:rPr sz="1350" b="1" spc="-43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và </a:t>
            </a: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khám phá dữ liệu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, là trọng tâm của bài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1556" y="2089463"/>
            <a:ext cx="114378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tập lớn </a:t>
            </a:r>
            <a:r>
              <a:rPr sz="1350" spc="-50" dirty="0">
                <a:solidFill>
                  <a:srgbClr val="1A237E"/>
                </a:solidFill>
                <a:latin typeface="DejaVu Sans"/>
                <a:cs typeface="DejaVu Sans"/>
              </a:rPr>
              <a:t>này.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631" y="2518843"/>
            <a:ext cx="142113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59260" y="2518843"/>
            <a:ext cx="148396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Khám phá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0999" y="3184083"/>
            <a:ext cx="2694584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tiêu chính của EDA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58149" y="3611954"/>
            <a:ext cx="2070963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Tầm</a:t>
            </a:r>
            <a:r>
              <a:rPr sz="1700" b="1" spc="-15" dirty="0">
                <a:solidFill>
                  <a:srgbClr val="1A237E"/>
                </a:solidFill>
                <a:latin typeface="DejaVu Sans"/>
                <a:cs typeface="DejaVu Sans"/>
              </a:rPr>
              <a:t> quan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trọng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48459" y="3680893"/>
            <a:ext cx="2642355" cy="640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Xác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4" dirty="0">
                <a:solidFill>
                  <a:srgbClr val="4CAF50"/>
                </a:solidFill>
                <a:latin typeface="DejaVu Sans"/>
                <a:cs typeface="DejaVu Sans"/>
              </a:rPr>
              <a:t>"trông</a:t>
            </a:r>
            <a:r>
              <a:rPr sz="1200" b="1" spc="-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8" dirty="0">
                <a:solidFill>
                  <a:srgbClr val="4CAF50"/>
                </a:solidFill>
                <a:latin typeface="DejaVu Sans"/>
                <a:cs typeface="DejaVu Sans"/>
              </a:rPr>
              <a:t>như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4CAF50"/>
                </a:solidFill>
                <a:latin typeface="DejaVu Sans"/>
                <a:cs typeface="DejaVu Sans"/>
              </a:rPr>
              <a:t>thế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b="1" spc="-15" dirty="0">
                <a:solidFill>
                  <a:srgbClr val="4CAF50"/>
                </a:solidFill>
                <a:latin typeface="DejaVu Sans"/>
                <a:cs typeface="DejaVu Sans"/>
              </a:rPr>
              <a:t>nào"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: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cấu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1A237E"/>
                </a:solidFill>
                <a:latin typeface="DejaVu Sans"/>
                <a:cs typeface="DejaVu Sans"/>
              </a:rPr>
              <a:t>trúc,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xu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hướng,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tán.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32259" y="3785668"/>
            <a:ext cx="237866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1A237E"/>
                </a:solidFill>
                <a:latin typeface="DejaVu Sans"/>
                <a:cs typeface="DejaVu Sans"/>
              </a:rPr>
              <a:t>Áp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kỹ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thuật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thống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56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200" spc="33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để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2259" y="4004743"/>
            <a:ext cx="239646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4" dirty="0">
                <a:solidFill>
                  <a:srgbClr val="4CAF50"/>
                </a:solidFill>
                <a:latin typeface="DejaVu Sans"/>
                <a:cs typeface="DejaVu Sans"/>
              </a:rPr>
              <a:t>hiểu</a:t>
            </a:r>
            <a:r>
              <a:rPr sz="1200" b="1" spc="-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4CAF50"/>
                </a:solidFill>
                <a:latin typeface="DejaVu Sans"/>
                <a:cs typeface="DejaVu Sans"/>
              </a:rPr>
              <a:t>sâu</a:t>
            </a:r>
            <a:r>
              <a:rPr sz="1200" b="1" spc="-4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về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bản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511950" y="4099238"/>
            <a:ext cx="4222452" cy="74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spc="-17" dirty="0">
                <a:solidFill>
                  <a:srgbClr val="1A237E"/>
                </a:solidFill>
                <a:latin typeface="DejaVu Sans"/>
                <a:cs typeface="DejaVu Sans"/>
              </a:rPr>
              <a:t>EDA</a:t>
            </a:r>
            <a:r>
              <a:rPr sz="1350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tạo nền tảng vững chắc cho các bước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phân tích nâng cao</a:t>
            </a:r>
            <a:r>
              <a:rPr sz="1350" b="1" spc="-43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như mô hình hóa hoặc dự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đoán.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32259" y="4700068"/>
            <a:ext cx="2635722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Phát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hiện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20" dirty="0">
                <a:solidFill>
                  <a:srgbClr val="4CAF50"/>
                </a:solidFill>
                <a:latin typeface="DejaVu Sans"/>
                <a:cs typeface="DejaVu Sans"/>
              </a:rPr>
              <a:t>mối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4CAF50"/>
                </a:solidFill>
                <a:latin typeface="DejaVu Sans"/>
                <a:cs typeface="DejaVu Sans"/>
              </a:rPr>
              <a:t>quan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8" dirty="0">
                <a:solidFill>
                  <a:srgbClr val="4CAF50"/>
                </a:solidFill>
                <a:latin typeface="DejaVu Sans"/>
                <a:cs typeface="DejaVu Sans"/>
              </a:rPr>
              <a:t>hệ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1" dirty="0">
                <a:solidFill>
                  <a:srgbClr val="4CAF50"/>
                </a:solidFill>
                <a:latin typeface="DejaVu Sans"/>
                <a:cs typeface="DejaVu Sans"/>
              </a:rPr>
              <a:t>tiềm</a:t>
            </a:r>
            <a:r>
              <a:rPr sz="1200" b="1" spc="-2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4CAF50"/>
                </a:solidFill>
                <a:latin typeface="DejaVu Sans"/>
                <a:cs typeface="DejaVu Sans"/>
              </a:rPr>
              <a:t>ẩn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48459" y="4700068"/>
            <a:ext cx="263537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Kết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hợp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phương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pháp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để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báo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cáo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32259" y="4919143"/>
            <a:ext cx="141192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giữa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số.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48459" y="4919143"/>
            <a:ext cx="2332730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trở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nên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b="1" spc="-14" dirty="0">
                <a:solidFill>
                  <a:srgbClr val="4CAF50"/>
                </a:solidFill>
                <a:latin typeface="DejaVu Sans"/>
                <a:cs typeface="DejaVu Sans"/>
              </a:rPr>
              <a:t>trực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4CAF50"/>
                </a:solidFill>
                <a:latin typeface="DejaVu Sans"/>
                <a:cs typeface="DejaVu Sans"/>
              </a:rPr>
              <a:t>quan,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8" dirty="0">
                <a:solidFill>
                  <a:srgbClr val="4CAF50"/>
                </a:solidFill>
                <a:latin typeface="DejaVu Sans"/>
                <a:cs typeface="DejaVu Sans"/>
              </a:rPr>
              <a:t>dễ</a:t>
            </a:r>
            <a:r>
              <a:rPr sz="12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4CAF50"/>
                </a:solidFill>
                <a:latin typeface="DejaVu Sans"/>
                <a:cs typeface="DejaVu Sans"/>
              </a:rPr>
              <a:t>hiểu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20024" y="5033443"/>
            <a:ext cx="1910655" cy="1021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1A237E"/>
                </a:solidFill>
                <a:latin typeface="DejaVu Sans"/>
                <a:cs typeface="DejaVu Sans"/>
              </a:rPr>
              <a:t>Nền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tảng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vững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chắc</a:t>
            </a:r>
          </a:p>
          <a:p>
            <a:pPr marL="0" marR="0">
              <a:lnSpc>
                <a:spcPts val="1368"/>
              </a:lnSpc>
              <a:spcBef>
                <a:spcPts val="1806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nâng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cao</a:t>
            </a:r>
          </a:p>
          <a:p>
            <a:pPr marL="0" marR="0">
              <a:lnSpc>
                <a:spcPts val="1368"/>
              </a:lnSpc>
              <a:spcBef>
                <a:spcPts val="1731"/>
              </a:spcBef>
              <a:spcAft>
                <a:spcPts val="0"/>
              </a:spcAft>
            </a:pPr>
            <a:r>
              <a:rPr sz="1200" spc="-20" dirty="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&amp;</a:t>
            </a:r>
            <a:r>
              <a:rPr sz="1200" spc="-27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Dự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đoán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11584" y="7509188"/>
            <a:ext cx="1748541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95" dirty="0">
                <a:solidFill>
                  <a:srgbClr val="1A237E"/>
                </a:solidFill>
                <a:latin typeface="DejaVu Sans"/>
                <a:cs typeface="DejaVu Sans"/>
              </a:rPr>
              <a:t>Lý</a:t>
            </a:r>
            <a:r>
              <a:rPr sz="1350" b="1" spc="8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thuyết cơ bản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111055" y="7509188"/>
            <a:ext cx="212222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Thực hành ứng dụng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355186" y="7509188"/>
            <a:ext cx="2206339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Phân tích chuyên sâu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63376" y="7766363"/>
            <a:ext cx="1645108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Thống </a:t>
            </a:r>
            <a:r>
              <a:rPr sz="1350" b="1" spc="-40" dirty="0">
                <a:solidFill>
                  <a:srgbClr val="4CAF50"/>
                </a:solidFill>
                <a:latin typeface="DejaVu Sans"/>
                <a:cs typeface="DejaVu Sans"/>
              </a:rPr>
              <a:t>kê</a:t>
            </a:r>
            <a:r>
              <a:rPr sz="1350" b="1" spc="3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mô tả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417641" y="7766363"/>
            <a:ext cx="150918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40" dirty="0">
                <a:solidFill>
                  <a:srgbClr val="4CAF50"/>
                </a:solidFill>
                <a:latin typeface="DejaVu Sans"/>
                <a:cs typeface="DejaVu Sans"/>
              </a:rPr>
              <a:t>Trực</a:t>
            </a:r>
            <a:r>
              <a:rPr sz="1350" b="1" spc="3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quan hóa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25148" y="7766363"/>
            <a:ext cx="1866641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Đơn biến/Hai biến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9624" y="379295"/>
            <a:ext cx="9784997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2" dirty="0" err="1">
                <a:solidFill>
                  <a:srgbClr val="4CAF50"/>
                </a:solidFill>
                <a:latin typeface="DejaVu Sans"/>
                <a:cs typeface="DejaVu Sans"/>
              </a:rPr>
              <a:t>Thống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-30" dirty="0">
                <a:solidFill>
                  <a:srgbClr val="4CAF50"/>
                </a:solidFill>
                <a:latin typeface="DejaVu Sans"/>
                <a:cs typeface="DejaVu Sans"/>
              </a:rPr>
              <a:t>Kê</a:t>
            </a:r>
            <a:r>
              <a:rPr sz="2500" b="1" spc="49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8" dirty="0">
                <a:solidFill>
                  <a:srgbClr val="4CAF50"/>
                </a:solidFill>
                <a:latin typeface="DejaVu Sans"/>
                <a:cs typeface="DejaVu Sans"/>
              </a:rPr>
              <a:t>Mô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Tả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–</a:t>
            </a:r>
            <a:r>
              <a:rPr sz="2500" b="1" spc="15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Các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Thước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5" dirty="0">
                <a:solidFill>
                  <a:srgbClr val="4CAF50"/>
                </a:solidFill>
                <a:latin typeface="DejaVu Sans"/>
                <a:cs typeface="DejaVu Sans"/>
              </a:rPr>
              <a:t>Đo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-46" dirty="0">
                <a:solidFill>
                  <a:srgbClr val="4CAF50"/>
                </a:solidFill>
                <a:latin typeface="DejaVu Sans"/>
                <a:cs typeface="DejaVu Sans"/>
              </a:rPr>
              <a:t>Trung</a:t>
            </a:r>
            <a:r>
              <a:rPr sz="2500" b="1" spc="6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-58" dirty="0">
                <a:solidFill>
                  <a:srgbClr val="4CAF50"/>
                </a:solidFill>
                <a:latin typeface="DejaVu Sans"/>
                <a:cs typeface="DejaVu Sans"/>
              </a:rPr>
              <a:t>Tâm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656" y="1211654"/>
            <a:ext cx="3567081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Nghĩa: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Thống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46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700" b="1" spc="23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20" dirty="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Tả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656" y="1727513"/>
            <a:ext cx="5325657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Là nhánh thống </a:t>
            </a:r>
            <a:r>
              <a:rPr sz="1350" spc="-51" dirty="0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sz="1350" spc="4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sử dụng các phương pháp để tóm tắt,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sắp xếp, và mô tả các đặc điểm chính của tập dữ liệu đã thu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thập.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556" y="3479358"/>
            <a:ext cx="3406765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Thước đo Xu hướng </a:t>
            </a:r>
            <a:r>
              <a:rPr sz="1500" b="1" spc="-27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500" b="1" spc="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tâm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94548" y="3479358"/>
            <a:ext cx="2530248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Thước đo </a:t>
            </a: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phân tán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5435" y="3899213"/>
            <a:ext cx="1919059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3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bình (Mean)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08426" y="3899213"/>
            <a:ext cx="226434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Phương sai </a:t>
            </a:r>
            <a:r>
              <a:rPr sz="1350" b="1" spc="-11" dirty="0">
                <a:solidFill>
                  <a:srgbClr val="1A237E"/>
                </a:solidFill>
                <a:latin typeface="DejaVu Sans"/>
                <a:cs typeface="DejaVu Sans"/>
              </a:rPr>
              <a:t>(Variance)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5435" y="4147618"/>
            <a:ext cx="5028701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Thước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phổ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biến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nhất,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thể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hiện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tâm.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Nhạy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cảm</a:t>
            </a: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với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ngoại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lai.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08426" y="4147618"/>
            <a:ext cx="5032861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8" dirty="0">
                <a:solidFill>
                  <a:srgbClr val="374151"/>
                </a:solidFill>
                <a:latin typeface="DejaVu Sans"/>
                <a:cs typeface="DejaVu Sans"/>
              </a:rPr>
              <a:t>Đo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lường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151"/>
                </a:solidFill>
                <a:latin typeface="DejaVu Sans"/>
                <a:cs typeface="DejaVu Sans"/>
              </a:rPr>
              <a:t>mức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độ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tán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quanh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bình.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Khó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diễn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giải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đơn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phương.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5435" y="4708838"/>
            <a:ext cx="1845857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3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vị (Median)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08426" y="4708838"/>
            <a:ext cx="2104453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Độ lệch chuẩn (STD)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5435" y="4957243"/>
            <a:ext cx="5037376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nằm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chính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giữa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tập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liệu.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Đáng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tin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cậy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hơn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khi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bị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lệch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hoặc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có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ngoại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lai.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08426" y="4957243"/>
            <a:ext cx="4857370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Có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cùng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đơn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với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gốc,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giúp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việc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diễn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giải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trực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quan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và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dễ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dàng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hơn.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65435" y="5527988"/>
            <a:ext cx="126083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Mốt (Mode)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65435" y="5766868"/>
            <a:ext cx="4782005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xuất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hiện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thường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xuyên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nhất.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Hữu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ích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loại.</a:t>
            </a:r>
          </a:p>
        </p:txBody>
      </p:sp>
      <p:pic>
        <p:nvPicPr>
          <p:cNvPr id="20" name="Picture 19" descr="A close-up of a chart&#10;&#10;AI-generated content may be incorrect.">
            <a:extLst>
              <a:ext uri="{FF2B5EF4-FFF2-40B4-BE49-F238E27FC236}">
                <a16:creationId xmlns:a16="http://schemas.microsoft.com/office/drawing/2014/main" id="{6B407B3B-0C8E-F1DA-A2F4-70D8E1AFF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1010297"/>
            <a:ext cx="3093643" cy="20624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7342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9956" y="356369"/>
            <a:ext cx="9704237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Dạng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1A237E"/>
                </a:solidFill>
                <a:latin typeface="DejaVu Sans"/>
                <a:cs typeface="DejaVu Sans"/>
              </a:rPr>
              <a:t>Phối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sz="3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Khoảng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4CAF50"/>
                </a:solidFill>
                <a:latin typeface="DejaVu Sans"/>
                <a:cs typeface="DejaVu Sans"/>
              </a:rPr>
              <a:t>Tứ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Phân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Vị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(IQR)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999" y="1170521"/>
            <a:ext cx="3870706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Dạng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Bố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Cơ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Bản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22540" y="1427696"/>
            <a:ext cx="3715078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Khoảng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Tứ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Vị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(IQR)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4010" y="1963360"/>
            <a:ext cx="2709947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Đối xứng (Symmetrical)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1197" y="2030035"/>
            <a:ext cx="1325445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Định nghĩa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1556" y="2336344"/>
            <a:ext cx="3240347" cy="42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Hình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dạng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đối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xứng,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điển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hình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là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 phân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bố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chuẩn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(Mean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=</a:t>
            </a:r>
            <a:r>
              <a:rPr sz="1200" spc="-28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Median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=</a:t>
            </a:r>
            <a:r>
              <a:rPr sz="1200" spc="-28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Mode).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31197" y="2364164"/>
            <a:ext cx="4911094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Là khoảng cách giữa Tứ phân vị thứ ba (Q3) và Tứ phân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vị thứ nhất (Q1).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16476" y="3066300"/>
            <a:ext cx="1483038" cy="23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22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Liberation Mono"/>
                <a:cs typeface="Liberation Mono"/>
              </a:rPr>
              <a:t>IQR = Q3 – Q1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4010" y="3315910"/>
            <a:ext cx="2402941" cy="556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Lệch phải (Positively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Skewed)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31197" y="3658810"/>
            <a:ext cx="964437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Ý</a:t>
            </a:r>
            <a:r>
              <a:rPr sz="1500" b="1" spc="1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nghĩa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1556" y="3974644"/>
            <a:ext cx="3123805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Đuôi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36" dirty="0">
                <a:solidFill>
                  <a:srgbClr val="374151"/>
                </a:solidFill>
                <a:latin typeface="DejaVu Sans"/>
                <a:cs typeface="DejaVu Sans"/>
              </a:rPr>
              <a:t>kéo</a:t>
            </a:r>
            <a:r>
              <a:rPr sz="1200" spc="12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dài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về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lớn,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46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2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&gt;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46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2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vị.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31197" y="3992939"/>
            <a:ext cx="4965393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Đo độ phân tán của 50% dữ liệu ở giữa, thể hiện sự biến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động của phần trung tâm của tập dữ liệu.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31197" y="4773235"/>
            <a:ext cx="871067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-33" dirty="0">
                <a:solidFill>
                  <a:srgbClr val="1A237E"/>
                </a:solidFill>
                <a:latin typeface="DejaVu Sans"/>
                <a:cs typeface="DejaVu Sans"/>
              </a:rPr>
              <a:t>Vai</a:t>
            </a:r>
            <a:r>
              <a:rPr sz="1500" b="1" spc="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trò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4010" y="4935160"/>
            <a:ext cx="2420472" cy="556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Lệch trái (Negatively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Skewed)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31197" y="5107364"/>
            <a:ext cx="4544745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Là thước đo độ phân tán đáng tin cậy khi dữ liệu có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374151"/>
                </a:solidFill>
                <a:latin typeface="DejaVu Sans"/>
                <a:cs typeface="DejaVu Sans"/>
              </a:rPr>
              <a:t>chứa giá trị ngoại lai hoặc phân bố bị lệch.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51556" y="5593894"/>
            <a:ext cx="3176940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Đuôi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36" dirty="0">
                <a:solidFill>
                  <a:srgbClr val="374151"/>
                </a:solidFill>
                <a:latin typeface="DejaVu Sans"/>
                <a:cs typeface="DejaVu Sans"/>
              </a:rPr>
              <a:t>kéo</a:t>
            </a:r>
            <a:r>
              <a:rPr sz="1200" spc="12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dài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về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nhỏ,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46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2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&lt;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46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2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vị.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65168" y="5822494"/>
            <a:ext cx="38328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20" dirty="0">
                <a:solidFill>
                  <a:srgbClr val="1A237E"/>
                </a:solidFill>
                <a:latin typeface="DejaVu Sans"/>
                <a:cs typeface="DejaVu Sans"/>
              </a:rPr>
              <a:t>Q1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181405" y="5822494"/>
            <a:ext cx="383283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20" dirty="0">
                <a:solidFill>
                  <a:srgbClr val="1A237E"/>
                </a:solidFill>
                <a:latin typeface="DejaVu Sans"/>
                <a:cs typeface="DejaVu Sans"/>
              </a:rPr>
              <a:t>Q3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198940" y="5945564"/>
            <a:ext cx="1832044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IQR (50% dữ liệu)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408985" y="6709073"/>
            <a:ext cx="379553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Min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806010" y="6709073"/>
            <a:ext cx="61802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Median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422706" y="6709073"/>
            <a:ext cx="417058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Max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8785" y="-584398"/>
            <a:ext cx="12191999" cy="7971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396102" y="1195533"/>
            <a:ext cx="3585708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2.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lý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Giá trị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Ngoại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lai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08426" y="1680197"/>
            <a:ext cx="118736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Phát hiện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6835" y="1717733"/>
            <a:ext cx="2092266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Loại bỏ (Deletion)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95324" y="1927977"/>
            <a:ext cx="3348212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Dùng </a:t>
            </a:r>
            <a:r>
              <a:rPr sz="1350" spc="-10" dirty="0">
                <a:solidFill>
                  <a:srgbClr val="1A237E"/>
                </a:solidFill>
                <a:latin typeface="DejaVu Sans"/>
                <a:cs typeface="DejaVu Sans"/>
              </a:rPr>
              <a:t>Boxplot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 hoặc quy tắc 1.5 x </a:t>
            </a:r>
            <a:r>
              <a:rPr sz="1350" spc="-20" dirty="0">
                <a:solidFill>
                  <a:srgbClr val="1A237E"/>
                </a:solidFill>
                <a:latin typeface="DejaVu Sans"/>
                <a:cs typeface="DejaVu Sans"/>
              </a:rPr>
              <a:t>IQR.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6835" y="2019996"/>
            <a:ext cx="501863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Áp dụng nếu số lượng giá trị thiếu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nhỏ</a:t>
            </a:r>
            <a:r>
              <a:rPr sz="1350" b="1" spc="-4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và phân bố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ngẫu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5364" y="2256787"/>
            <a:ext cx="745474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nhiên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94548" y="2664092"/>
            <a:ext cx="251946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-60" dirty="0">
                <a:solidFill>
                  <a:srgbClr val="1A237E"/>
                </a:solidFill>
                <a:latin typeface="DejaVu Sans"/>
                <a:cs typeface="DejaVu Sans"/>
              </a:rPr>
              <a:t>Tác</a:t>
            </a:r>
            <a:r>
              <a:rPr sz="1500" b="1" spc="7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động &amp;</a:t>
            </a:r>
            <a:r>
              <a:rPr sz="1500" b="1" spc="1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Cách xử lý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578" y="2675523"/>
            <a:ext cx="3334189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Thay</a:t>
            </a:r>
            <a:r>
              <a:rPr sz="1500" b="1" spc="1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thế (Simple Imputation)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16071" y="2968512"/>
            <a:ext cx="4801808" cy="579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CAF50"/>
                </a:solidFill>
                <a:latin typeface="DejaVu Sans"/>
                <a:cs typeface="DejaVu Sans"/>
              </a:rPr>
              <a:t>•</a:t>
            </a:r>
            <a:r>
              <a:rPr sz="1350" spc="329" dirty="0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sz="1350" b="1" spc="-61" dirty="0">
                <a:solidFill>
                  <a:srgbClr val="1A237E"/>
                </a:solidFill>
                <a:latin typeface="DejaVu Sans"/>
                <a:cs typeface="DejaVu Sans"/>
              </a:rPr>
              <a:t>Tác</a:t>
            </a:r>
            <a:r>
              <a:rPr sz="1350" b="1" spc="54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động: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Ngoại lai làm </a:t>
            </a:r>
            <a:r>
              <a:rPr sz="1350" spc="-4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spc="36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bình bị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sai lệch lớn.</a:t>
            </a:r>
          </a:p>
          <a:p>
            <a:pPr marL="166091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Nếu là lỗi nhập liệu:</a:t>
            </a:r>
            <a:r>
              <a:rPr sz="1350" b="1" spc="-4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cần loại bỏ hoặc sửa chữa.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9578" y="3060626"/>
            <a:ext cx="4470751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CAF50"/>
                </a:solidFill>
                <a:latin typeface="DejaVu Sans"/>
                <a:cs typeface="DejaVu Sans"/>
              </a:rPr>
              <a:t>•</a:t>
            </a:r>
            <a:r>
              <a:rPr sz="1350" spc="329" dirty="0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sz="1350" b="1" spc="-3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bình (Mean):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Dùng với dữ liệu đối xứng.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9000" y="3423888"/>
            <a:ext cx="5228858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CAF50"/>
                </a:solidFill>
                <a:latin typeface="DejaVu Sans"/>
                <a:cs typeface="DejaVu Sans"/>
              </a:rPr>
              <a:t>•</a:t>
            </a:r>
            <a:r>
              <a:rPr sz="1350" spc="329" dirty="0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sz="1350" b="1" spc="-3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vị (Median):</a:t>
            </a:r>
            <a:r>
              <a:rPr sz="1350" b="1" spc="-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Ưu tiên khi dữ liệu có ngoại lai hoặc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74690" y="3571115"/>
            <a:ext cx="502304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Nếu là quan sát hợp lệ:</a:t>
            </a:r>
            <a:r>
              <a:rPr sz="1350" b="1" spc="-4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nên sử dụng </a:t>
            </a:r>
            <a:r>
              <a:rPr sz="1350" spc="-4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spc="36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vị/IQR thay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20128" y="3689764"/>
            <a:ext cx="77071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bị lệch.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74690" y="3815174"/>
            <a:ext cx="171017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vì </a:t>
            </a:r>
            <a:r>
              <a:rPr sz="1350" spc="-4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spc="36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bình/STD.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11692" y="5129378"/>
            <a:ext cx="5476473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Hiểu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rõ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sự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khác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biệt: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47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70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bình</a:t>
            </a: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vs.</a:t>
            </a:r>
            <a:r>
              <a:rPr sz="17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47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70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1A237E"/>
                </a:solidFill>
                <a:latin typeface="DejaVu Sans"/>
                <a:cs typeface="DejaVu Sans"/>
              </a:rPr>
              <a:t>vị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01248" y="5539532"/>
            <a:ext cx="4931202" cy="74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33" dirty="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sz="1350" b="1" spc="2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A237E"/>
                </a:solidFill>
                <a:latin typeface="DejaVu Sans"/>
                <a:cs typeface="DejaVu Sans"/>
              </a:rPr>
              <a:t>bình</a:t>
            </a:r>
            <a:r>
              <a:rPr sz="1350" b="1" spc="-43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rất nhạy cảm với ngoại lai, </a:t>
            </a:r>
            <a:r>
              <a:rPr sz="1350" spc="-10" dirty="0">
                <a:solidFill>
                  <a:srgbClr val="1A237E"/>
                </a:solidFill>
                <a:latin typeface="DejaVu Sans"/>
                <a:cs typeface="DejaVu Sans"/>
              </a:rPr>
              <a:t>trong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 khi </a:t>
            </a:r>
            <a:r>
              <a:rPr sz="1350" b="1" spc="-33" dirty="0">
                <a:solidFill>
                  <a:srgbClr val="4CAF50"/>
                </a:solidFill>
                <a:latin typeface="DejaVu Sans"/>
                <a:cs typeface="DejaVu Sans"/>
              </a:rPr>
              <a:t>Trung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b="1" dirty="0">
                <a:solidFill>
                  <a:srgbClr val="4CAF50"/>
                </a:solidFill>
                <a:latin typeface="DejaVu Sans"/>
                <a:cs typeface="DejaVu Sans"/>
              </a:rPr>
              <a:t>vị</a:t>
            </a:r>
            <a:r>
              <a:rPr sz="1350" b="1" spc="-4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giữ vững tính ổn định, phản ánh chính xác hơn giá trị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trung tâm khi có các điểm bất thường.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B0999D-FE4B-A984-2DF6-D353404A3BD9}"/>
              </a:ext>
            </a:extLst>
          </p:cNvPr>
          <p:cNvSpPr/>
          <p:nvPr/>
        </p:nvSpPr>
        <p:spPr>
          <a:xfrm>
            <a:off x="191344" y="279698"/>
            <a:ext cx="770710" cy="74061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4BDDBF-F281-C230-F7C7-AC12409AA1B5}"/>
              </a:ext>
            </a:extLst>
          </p:cNvPr>
          <p:cNvSpPr/>
          <p:nvPr/>
        </p:nvSpPr>
        <p:spPr>
          <a:xfrm>
            <a:off x="6030538" y="295741"/>
            <a:ext cx="770710" cy="74061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299567" y="279698"/>
            <a:ext cx="9745116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2" dirty="0">
                <a:solidFill>
                  <a:srgbClr val="1A237E"/>
                </a:solidFill>
                <a:latin typeface="DejaVu Sans"/>
                <a:cs typeface="DejaVu Sans"/>
              </a:rPr>
              <a:t>Tiền</a:t>
            </a:r>
            <a:r>
              <a:rPr sz="3000" b="1" spc="1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sz="3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-57" dirty="0">
                <a:solidFill>
                  <a:srgbClr val="1A237E"/>
                </a:solidFill>
                <a:latin typeface="DejaVu Sans"/>
                <a:cs typeface="DejaVu Sans"/>
              </a:rPr>
              <a:t>Lý:</a:t>
            </a:r>
            <a:r>
              <a:rPr sz="3000" b="1" spc="75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Xử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-189" dirty="0">
                <a:solidFill>
                  <a:srgbClr val="4CAF50"/>
                </a:solidFill>
                <a:latin typeface="DejaVu Sans"/>
                <a:cs typeface="DejaVu Sans"/>
              </a:rPr>
              <a:t>Lý</a:t>
            </a:r>
            <a:r>
              <a:rPr sz="3000" b="1" spc="21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Thiếu</a:t>
            </a:r>
            <a:r>
              <a:rPr sz="3000" b="1" spc="1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sz="30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4CAF50"/>
                </a:solidFill>
                <a:latin typeface="DejaVu Sans"/>
                <a:cs typeface="DejaVu Sans"/>
              </a:rPr>
              <a:t>và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Ngoại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4CAF50"/>
                </a:solidFill>
                <a:latin typeface="DejaVu Sans"/>
                <a:cs typeface="DejaVu Sans"/>
              </a:rPr>
              <a:t>Lai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EF3810-5AEE-298D-89B1-11FF8B7D7765}"/>
              </a:ext>
            </a:extLst>
          </p:cNvPr>
          <p:cNvSpPr/>
          <p:nvPr/>
        </p:nvSpPr>
        <p:spPr>
          <a:xfrm>
            <a:off x="463415" y="1292844"/>
            <a:ext cx="554686" cy="4728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76699" y="1272244"/>
            <a:ext cx="3115002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1.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1" dirty="0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lý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Giá trị Thiếu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0F0332-2AD5-F6B0-4D40-0E65BE2EED4E}"/>
              </a:ext>
            </a:extLst>
          </p:cNvPr>
          <p:cNvSpPr/>
          <p:nvPr/>
        </p:nvSpPr>
        <p:spPr>
          <a:xfrm>
            <a:off x="0" y="0"/>
            <a:ext cx="12192000" cy="6896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graph with a blue rectangle&#10;&#10;AI-generated content may be incorrect.">
            <a:extLst>
              <a:ext uri="{FF2B5EF4-FFF2-40B4-BE49-F238E27FC236}">
                <a16:creationId xmlns:a16="http://schemas.microsoft.com/office/drawing/2014/main" id="{6154F857-A56E-B443-9877-28DD4435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0" y="207690"/>
            <a:ext cx="4987677" cy="3384376"/>
          </a:xfrm>
          <a:prstGeom prst="rect">
            <a:avLst/>
          </a:prstGeom>
        </p:spPr>
      </p:pic>
      <p:sp>
        <p:nvSpPr>
          <p:cNvPr id="7" name="object 12">
            <a:extLst>
              <a:ext uri="{FF2B5EF4-FFF2-40B4-BE49-F238E27FC236}">
                <a16:creationId xmlns:a16="http://schemas.microsoft.com/office/drawing/2014/main" id="{17DDCD3B-229B-7DFB-B28C-F417C5CF70DE}"/>
              </a:ext>
            </a:extLst>
          </p:cNvPr>
          <p:cNvSpPr txBox="1"/>
          <p:nvPr/>
        </p:nvSpPr>
        <p:spPr>
          <a:xfrm>
            <a:off x="676275" y="3981405"/>
            <a:ext cx="1083945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1A237E"/>
                </a:solidFill>
                <a:latin typeface="DejaVu Sans"/>
                <a:cs typeface="DejaVu Sans"/>
              </a:rPr>
              <a:t>Ở </a:t>
            </a:r>
            <a:r>
              <a:rPr lang="vi-VN" sz="1500" dirty="0">
                <a:solidFill>
                  <a:srgbClr val="1A237E"/>
                </a:solidFill>
                <a:latin typeface="DejaVu Sans"/>
                <a:cs typeface="DejaVu Sans"/>
              </a:rPr>
              <a:t>tập dữ liệu về phân loại chất lượng rượu đỏ</a:t>
            </a:r>
            <a:r>
              <a:rPr lang="en-US" sz="1500" dirty="0">
                <a:solidFill>
                  <a:srgbClr val="1A237E"/>
                </a:solidFill>
                <a:latin typeface="DejaVu Sans"/>
                <a:cs typeface="DejaVu Sans"/>
              </a:rPr>
              <a:t>: </a:t>
            </a:r>
            <a:r>
              <a:rPr lang="vi-VN" sz="1500" dirty="0">
                <a:solidFill>
                  <a:srgbClr val="1A237E"/>
                </a:solidFill>
                <a:latin typeface="DejaVu Sans"/>
                <a:cs typeface="DejaVu Sans"/>
              </a:rPr>
              <a:t>phân bố chất lượng có xu hướng lệch trái (Negatively Skewed). Điều này ngụ ý rằng đa số các mẫu rượu vang đạt được mức chất lượng cao (50% mẫu đạt 6 điểm trở lên), nhưng có một số lượng nhỏ các mẫu có chất lượng rất thấp (điểm 3 và 4) đã kéo điểm Trung bình xuống dưới Trung vị.</a:t>
            </a:r>
            <a:endParaRPr lang="en-US" sz="1500" dirty="0">
              <a:solidFill>
                <a:srgbClr val="1A237E"/>
              </a:solidFill>
              <a:latin typeface="DejaVu Sans"/>
              <a:cs typeface="DejaVu Sans"/>
            </a:endParaRPr>
          </a:p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>
              <a:solidFill>
                <a:srgbClr val="1A237E"/>
              </a:solidFill>
              <a:latin typeface="DejaVu Sans"/>
              <a:cs typeface="DejaVu Sans"/>
            </a:endParaRPr>
          </a:p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1A237E"/>
                </a:solidFill>
                <a:latin typeface="DejaVu Sans"/>
                <a:cs typeface="DejaVu Sans"/>
              </a:rPr>
              <a:t>&gt;&gt; </a:t>
            </a:r>
            <a:r>
              <a:rPr lang="vi-VN" sz="1500" b="1" dirty="0">
                <a:solidFill>
                  <a:srgbClr val="1A237E"/>
                </a:solidFill>
                <a:latin typeface="DejaVu Sans"/>
                <a:cs typeface="DejaVu Sans"/>
              </a:rPr>
              <a:t>Trung vị (6.0) là thước đo xu hướng tập trung đáng tin cậy hơn Trung bình (5.64)</a:t>
            </a:r>
            <a:r>
              <a:rPr lang="en-US" sz="1500" b="1" dirty="0">
                <a:solidFill>
                  <a:srgbClr val="1A237E"/>
                </a:solidFill>
                <a:latin typeface="DejaVu Sans"/>
                <a:cs typeface="DejaVu Sans"/>
              </a:rPr>
              <a:t>.</a:t>
            </a:r>
            <a:endParaRPr sz="1500" b="1" dirty="0">
              <a:solidFill>
                <a:srgbClr val="1A237E"/>
              </a:solidFill>
              <a:latin typeface="DejaVu Sans"/>
              <a:cs typeface="DejaVu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4C482-4260-9827-A1CE-B7E39FC17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554" y="851004"/>
            <a:ext cx="6190009" cy="27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440382"/>
            <a:ext cx="12191999" cy="7779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8462" y="207690"/>
            <a:ext cx="10747396" cy="410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1" dirty="0">
                <a:solidFill>
                  <a:srgbClr val="1A237E"/>
                </a:solidFill>
                <a:latin typeface="DejaVu Sans"/>
                <a:cs typeface="DejaVu Sans"/>
              </a:rPr>
              <a:t>Case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1" dirty="0">
                <a:solidFill>
                  <a:srgbClr val="1A237E"/>
                </a:solidFill>
                <a:latin typeface="DejaVu Sans"/>
                <a:cs typeface="DejaVu Sans"/>
              </a:rPr>
              <a:t>Study:</a:t>
            </a:r>
            <a:r>
              <a:rPr sz="25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4CAF50"/>
                </a:solidFill>
                <a:latin typeface="DejaVu Sans"/>
                <a:cs typeface="DejaVu Sans"/>
              </a:rPr>
              <a:t>Xử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-159" dirty="0">
                <a:solidFill>
                  <a:srgbClr val="4CAF50"/>
                </a:solidFill>
                <a:latin typeface="DejaVu Sans"/>
                <a:cs typeface="DejaVu Sans"/>
              </a:rPr>
              <a:t>Lý</a:t>
            </a:r>
            <a:r>
              <a:rPr sz="2500" b="1" spc="177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DejaVu Sans"/>
                <a:cs typeface="DejaVu Sans"/>
              </a:rPr>
              <a:t>Giá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-132" dirty="0">
                <a:solidFill>
                  <a:srgbClr val="4CAF50"/>
                </a:solidFill>
                <a:latin typeface="DejaVu Sans"/>
                <a:cs typeface="DejaVu Sans"/>
              </a:rPr>
              <a:t>Tr</a:t>
            </a:r>
            <a:r>
              <a:rPr sz="2500" b="1" spc="-860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ị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0</a:t>
            </a:r>
            <a:r>
              <a:rPr sz="2500" b="1" spc="18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DejaVu Sans"/>
                <a:cs typeface="DejaVu Sans"/>
              </a:rPr>
              <a:t>trong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5" dirty="0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2" dirty="0">
                <a:solidFill>
                  <a:srgbClr val="4CAF50"/>
                </a:solidFill>
                <a:latin typeface="DejaVu Sans"/>
                <a:cs typeface="DejaVu Sans"/>
              </a:rPr>
              <a:t>Bệnh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0" dirty="0">
                <a:solidFill>
                  <a:srgbClr val="4CAF50"/>
                </a:solidFill>
                <a:latin typeface="DejaVu Sans"/>
                <a:cs typeface="DejaVu Sans"/>
              </a:rPr>
              <a:t>Tiểu</a:t>
            </a:r>
            <a:r>
              <a:rPr sz="25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2500" b="1" spc="14" dirty="0">
                <a:solidFill>
                  <a:srgbClr val="4CAF50"/>
                </a:solidFill>
                <a:latin typeface="DejaVu Sans"/>
                <a:cs typeface="DejaVu Sans"/>
              </a:rPr>
              <a:t>Đường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31828" y="783572"/>
            <a:ext cx="2963717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Bước 1: Thay</a:t>
            </a:r>
            <a:r>
              <a:rPr sz="1500" b="1" spc="1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Thế Giá </a:t>
            </a:r>
            <a:r>
              <a:rPr sz="1500" b="1" spc="-50" dirty="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sz="1500" b="1" spc="5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9274" y="890726"/>
            <a:ext cx="4605870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Các biến y học (Glucose, </a:t>
            </a:r>
            <a:r>
              <a:rPr sz="1350" spc="-10" dirty="0">
                <a:solidFill>
                  <a:srgbClr val="1A237E"/>
                </a:solidFill>
                <a:latin typeface="DejaVu Sans"/>
                <a:cs typeface="DejaVu Sans"/>
              </a:rPr>
              <a:t>BloodPressure,</a:t>
            </a: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 Insulin,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BMI, SkinThickness) chứa giá trị 0 không hợp lý, cần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được xử lý để đảm bảo độ chính xác của dữ liệu.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31828" y="1076869"/>
            <a:ext cx="4781724" cy="42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Chuyển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đổi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các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0</a:t>
            </a:r>
            <a:r>
              <a:rPr sz="1200" spc="-23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không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hợp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lý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374151"/>
                </a:solidFill>
                <a:latin typeface="DejaVu Sans"/>
                <a:cs typeface="DejaVu Sans"/>
              </a:rPr>
              <a:t>trong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 thành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NaN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(giá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khuyết)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để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chuẩn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bị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bước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tiếp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374151"/>
                </a:solidFill>
                <a:latin typeface="DejaVu Sans"/>
                <a:cs typeface="DejaVu Sans"/>
              </a:rPr>
              <a:t>theo.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769" y="1660605"/>
            <a:ext cx="595325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Xử lý 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65433" y="1676405"/>
            <a:ext cx="1362905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Chuyển thành NaN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71464" y="1823393"/>
            <a:ext cx="1092232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74151"/>
                </a:solidFill>
                <a:latin typeface="DejaVu Sans"/>
                <a:cs typeface="DejaVu Sans"/>
              </a:rPr>
              <a:t>Vấn đề Dữ liệu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23592" y="1820772"/>
            <a:ext cx="170606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374151"/>
                </a:solidFill>
                <a:latin typeface="DejaVu Sans"/>
                <a:cs typeface="DejaVu Sans"/>
              </a:rPr>
              <a:t>Giá trị Y tế không hợp lệ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39182" y="2455029"/>
            <a:ext cx="4378311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Bước 2: Điền Giá </a:t>
            </a:r>
            <a:r>
              <a:rPr sz="1500" b="1" spc="-50" dirty="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sz="1500" b="1" spc="58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Thiếu (Imputation)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70942" y="2802037"/>
            <a:ext cx="4703495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Áp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dụng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phương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pháp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Điền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46" dirty="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sz="1200" spc="2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(Mean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Imputation)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để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xử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lý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374151"/>
                </a:solidFill>
                <a:latin typeface="DejaVu Sans"/>
                <a:cs typeface="DejaVu Sans"/>
              </a:rPr>
              <a:t>các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7" dirty="0">
                <a:solidFill>
                  <a:srgbClr val="374151"/>
                </a:solidFill>
                <a:latin typeface="DejaVu Sans"/>
                <a:cs typeface="DejaVu Sans"/>
              </a:rPr>
              <a:t>NaN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đã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151"/>
                </a:solidFill>
                <a:latin typeface="DejaVu Sans"/>
                <a:cs typeface="DejaVu Sans"/>
              </a:rPr>
              <a:t>tạo.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44888" y="3270856"/>
            <a:ext cx="1240411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Mean Imputation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13686" y="3258053"/>
            <a:ext cx="861987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Điền giá trị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31828" y="4069447"/>
            <a:ext cx="4109080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Bước 3: Chuẩn Hóa </a:t>
            </a:r>
            <a:r>
              <a:rPr sz="1500" b="1" spc="10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500" b="1" dirty="0">
                <a:solidFill>
                  <a:srgbClr val="1A237E"/>
                </a:solidFill>
                <a:latin typeface="DejaVu Sans"/>
                <a:cs typeface="DejaVu Sans"/>
              </a:rPr>
              <a:t> Liệu (Scaling)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43333" y="4344196"/>
            <a:ext cx="485289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Sử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dụng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374151"/>
                </a:solidFill>
                <a:latin typeface="DejaVu Sans"/>
                <a:cs typeface="DejaVu Sans"/>
              </a:rPr>
              <a:t>MinMaxScaler</a:t>
            </a:r>
            <a:r>
              <a:rPr sz="1200" b="1" spc="79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của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Scikit-learn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để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đưa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toàn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bộ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70942" y="4598810"/>
            <a:ext cx="2924792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về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khoảng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[0,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1],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374151"/>
                </a:solidFill>
                <a:latin typeface="DejaVu Sans"/>
                <a:cs typeface="DejaVu Sans"/>
              </a:rPr>
              <a:t>tối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ưu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374151"/>
                </a:solidFill>
                <a:latin typeface="DejaVu Sans"/>
                <a:cs typeface="DejaVu Sans"/>
              </a:rPr>
              <a:t>cho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23" dirty="0">
                <a:solidFill>
                  <a:srgbClr val="374151"/>
                </a:solidFill>
                <a:latin typeface="DejaVu Sans"/>
                <a:cs typeface="DejaVu Sans"/>
              </a:rPr>
              <a:t>mô</a:t>
            </a:r>
            <a:r>
              <a:rPr sz="1200" dirty="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374151"/>
                </a:solidFill>
                <a:latin typeface="DejaVu Sans"/>
                <a:cs typeface="DejaVu Sans"/>
              </a:rPr>
              <a:t>hình.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31694" y="4860366"/>
            <a:ext cx="1822624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Hội tụ mô hình nhanh hơn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982545" y="5174791"/>
            <a:ext cx="104126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MinMaxScaler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082079" y="5194170"/>
            <a:ext cx="87223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Scikit-learn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081293" y="5193372"/>
            <a:ext cx="1186219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B5563"/>
                </a:solidFill>
                <a:latin typeface="DejaVu Sans"/>
                <a:cs typeface="DejaVu Sans"/>
              </a:rPr>
              <a:t>Chuẩn hóa [0,1]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054206" y="5906485"/>
            <a:ext cx="4242934" cy="74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Chuẩn hóa dữ liệu giúp mô hình học máy hội tụ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nhanh hơn, cải thiện hiệu suất và độ ổn định dự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1A237E"/>
                </a:solidFill>
                <a:latin typeface="DejaVu Sans"/>
                <a:cs typeface="DejaVu Sans"/>
              </a:rPr>
              <a:t>đoán.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87886" y="6312974"/>
            <a:ext cx="51160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Minh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họa: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sz="1200" spc="-14" dirty="0">
                <a:solidFill>
                  <a:srgbClr val="1A237E"/>
                </a:solidFill>
                <a:latin typeface="DejaVu Sans"/>
                <a:cs typeface="DejaVu Sans"/>
              </a:rPr>
              <a:t> sau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khi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1A237E"/>
                </a:solidFill>
                <a:latin typeface="DejaVu Sans"/>
                <a:cs typeface="DejaVu Sans"/>
              </a:rPr>
              <a:t>áp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 err="1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  <a:r>
              <a:rPr sz="120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200" spc="-15" dirty="0" err="1">
                <a:solidFill>
                  <a:srgbClr val="1A237E"/>
                </a:solidFill>
                <a:latin typeface="DejaVu Sans"/>
                <a:cs typeface="DejaVu Sans"/>
              </a:rPr>
              <a:t>MinMaxScaler</a:t>
            </a:r>
            <a:endParaRPr sz="1200" spc="-14" dirty="0">
              <a:solidFill>
                <a:srgbClr val="1A237E"/>
              </a:solidFill>
              <a:latin typeface="DejaVu Sans"/>
              <a:cs typeface="DejaVu Sans"/>
            </a:endParaRPr>
          </a:p>
        </p:txBody>
      </p:sp>
      <p:pic>
        <p:nvPicPr>
          <p:cNvPr id="24" name="Hình ảnh 1">
            <a:extLst>
              <a:ext uri="{FF2B5EF4-FFF2-40B4-BE49-F238E27FC236}">
                <a16:creationId xmlns:a16="http://schemas.microsoft.com/office/drawing/2014/main" id="{D406978A-6706-21A6-5809-EB78DC34F7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735"/>
          <a:stretch>
            <a:fillRect/>
          </a:stretch>
        </p:blipFill>
        <p:spPr>
          <a:xfrm>
            <a:off x="514685" y="3088010"/>
            <a:ext cx="5372715" cy="2856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2293" y="-7608"/>
            <a:ext cx="12191999" cy="875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85174" y="488836"/>
            <a:ext cx="9577063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20"/>
              </a:lnSpc>
            </a:pPr>
            <a:r>
              <a:rPr sz="3000" b="1" spc="-72" dirty="0" err="1">
                <a:solidFill>
                  <a:srgbClr val="4CAF50"/>
                </a:solidFill>
                <a:latin typeface="DejaVu Sans"/>
                <a:cs typeface="DejaVu Sans"/>
              </a:rPr>
              <a:t>Trực</a:t>
            </a:r>
            <a:r>
              <a:rPr sz="3000" b="1" spc="93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7" dirty="0">
                <a:solidFill>
                  <a:srgbClr val="4CAF50"/>
                </a:solidFill>
                <a:latin typeface="DejaVu Sans"/>
                <a:cs typeface="DejaVu Sans"/>
              </a:rPr>
              <a:t>Quan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Hóa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8" dirty="0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sz="3000" b="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2" dirty="0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sz="3000" b="1" spc="11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(Data</a:t>
            </a:r>
            <a:r>
              <a:rPr lang="en-US" sz="3000" b="1" spc="14" dirty="0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lang="en-US" sz="3000" b="1" dirty="0">
                <a:solidFill>
                  <a:srgbClr val="4CAF50"/>
                </a:solidFill>
                <a:latin typeface="DejaVu Sans"/>
                <a:cs typeface="DejaVu Sans"/>
              </a:rPr>
              <a:t>Visualization)</a:t>
            </a:r>
          </a:p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endParaRPr sz="3000" b="1" spc="14" dirty="0">
              <a:solidFill>
                <a:srgbClr val="4CAF50"/>
              </a:solidFill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556" y="1591145"/>
            <a:ext cx="3831824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28" dirty="0">
                <a:solidFill>
                  <a:srgbClr val="1A237E"/>
                </a:solidFill>
                <a:latin typeface="DejaVu Sans"/>
                <a:cs typeface="DejaVu Sans"/>
              </a:rPr>
              <a:t>Vai</a:t>
            </a:r>
            <a:r>
              <a:rPr sz="2000" b="1" spc="40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trò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-47" dirty="0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sz="2000" b="1" spc="6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74023" y="1676870"/>
            <a:ext cx="4627531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Thư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viện </a:t>
            </a:r>
            <a:r>
              <a:rPr sz="2000" b="1" spc="-47" dirty="0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sz="2000" b="1" spc="62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sz="2000" b="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2000" b="1" spc="18" dirty="0">
                <a:solidFill>
                  <a:srgbClr val="1A237E"/>
                </a:solidFill>
                <a:latin typeface="DejaVu Sans"/>
                <a:cs typeface="DejaVu Sans"/>
              </a:rPr>
              <a:t>Python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8149" y="2079183"/>
            <a:ext cx="4513957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Sử dụng yếu tố hình ảnh để trình bày dữ liệu.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25579" y="2192729"/>
            <a:ext cx="1384116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1A237E"/>
                </a:solidFill>
                <a:latin typeface="DejaVu Sans"/>
                <a:cs typeface="DejaVu Sans"/>
              </a:rPr>
              <a:t>Matplotlib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8149" y="2498283"/>
            <a:ext cx="4819571" cy="566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Chuyển đổi dữ liệu phức tạp thành hình ảnh trực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quan, dễ xử </a:t>
            </a:r>
            <a:r>
              <a:rPr sz="1500" spc="-68" dirty="0">
                <a:solidFill>
                  <a:srgbClr val="1A237E"/>
                </a:solidFill>
                <a:latin typeface="DejaVu Sans"/>
                <a:cs typeface="DejaVu Sans"/>
              </a:rPr>
              <a:t>lý.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25579" y="2489513"/>
            <a:ext cx="4293115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Thư viện cơ bản, linh hoạt tùy chỉnh mọi chi tiết.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24128" y="2824397"/>
            <a:ext cx="601574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Cơ bản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39434" y="2824397"/>
            <a:ext cx="750248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Linh hoạt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25579" y="3192854"/>
            <a:ext cx="1151170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4" dirty="0">
                <a:solidFill>
                  <a:srgbClr val="1A237E"/>
                </a:solidFill>
                <a:latin typeface="DejaVu Sans"/>
                <a:cs typeface="DejaVu Sans"/>
              </a:rPr>
              <a:t>Seaborn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8149" y="3231708"/>
            <a:ext cx="4410004" cy="556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Giúp người </a:t>
            </a:r>
            <a:r>
              <a:rPr sz="1500" spc="-15" dirty="0">
                <a:solidFill>
                  <a:srgbClr val="1A237E"/>
                </a:solidFill>
                <a:latin typeface="DejaVu Sans"/>
                <a:cs typeface="DejaVu Sans"/>
              </a:rPr>
              <a:t>xem</a:t>
            </a:r>
            <a:r>
              <a:rPr sz="1500" spc="31" dirty="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"nhìn thấy" thông tin nhanh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chóng.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25579" y="3499163"/>
            <a:ext cx="4571387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Giao diện thân thiện, mạnh mẽ </a:t>
            </a:r>
            <a:r>
              <a:rPr sz="1350" spc="-10" dirty="0">
                <a:solidFill>
                  <a:srgbClr val="4B5563"/>
                </a:solidFill>
                <a:latin typeface="DejaVu Sans"/>
                <a:cs typeface="DejaVu Sans"/>
              </a:rPr>
              <a:t>trong</a:t>
            </a: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 trực quan hóa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thống </a:t>
            </a:r>
            <a:r>
              <a:rPr sz="1350" spc="-28" dirty="0">
                <a:solidFill>
                  <a:srgbClr val="4B5563"/>
                </a:solidFill>
                <a:latin typeface="DejaVu Sans"/>
                <a:cs typeface="DejaVu Sans"/>
              </a:rPr>
              <a:t>kê.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08149" y="3955608"/>
            <a:ext cx="4519112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1A237E"/>
                </a:solidFill>
                <a:latin typeface="DejaVu Sans"/>
                <a:cs typeface="DejaVu Sans"/>
              </a:rPr>
              <a:t>Hỗ trợ ra quyết định nhanh và chính xác hơn.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24128" y="4081697"/>
            <a:ext cx="741377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Thống </a:t>
            </a:r>
            <a:r>
              <a:rPr sz="1000" spc="-31" dirty="0">
                <a:solidFill>
                  <a:srgbClr val="166534"/>
                </a:solidFill>
                <a:latin typeface="DejaVu Sans"/>
                <a:cs typeface="DejaVu Sans"/>
              </a:rPr>
              <a:t>kê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479332" y="4081697"/>
            <a:ext cx="838686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Thân thiện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25579" y="4459679"/>
            <a:ext cx="842694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1A237E"/>
                </a:solidFill>
                <a:latin typeface="DejaVu Sans"/>
                <a:cs typeface="DejaVu Sans"/>
              </a:rPr>
              <a:t>Plotly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25579" y="4756463"/>
            <a:ext cx="4408908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Tạo biểu đồ tương tác, phù hợp cho dashboard và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4B5563"/>
                </a:solidFill>
                <a:latin typeface="DejaVu Sans"/>
                <a:cs typeface="DejaVu Sans"/>
              </a:rPr>
              <a:t>báo cáo trực tuyến.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24128" y="5348522"/>
            <a:ext cx="79206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Tương tác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529934" y="5348522"/>
            <a:ext cx="849174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166534"/>
                </a:solidFill>
                <a:latin typeface="DejaVu Sans"/>
                <a:cs typeface="DejaVu Sans"/>
              </a:rPr>
              <a:t>Dashboard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20EAC5-9F66-688C-CFC0-A03592745E86}"/>
              </a:ext>
            </a:extLst>
          </p:cNvPr>
          <p:cNvSpPr/>
          <p:nvPr/>
        </p:nvSpPr>
        <p:spPr>
          <a:xfrm>
            <a:off x="0" y="5968329"/>
            <a:ext cx="12504712" cy="294453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3359</Words>
  <Application>Microsoft Office PowerPoint</Application>
  <PresentationFormat>Custom</PresentationFormat>
  <Paragraphs>374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Calibri</vt:lpstr>
      <vt:lpstr>DejaVu Sans</vt:lpstr>
      <vt:lpstr>FFISBH+Be Vietnam Pro Bold</vt:lpstr>
      <vt:lpstr>SHIQRQ+Be Vietnam Pro Bold</vt:lpstr>
      <vt:lpstr>Times New Roman</vt:lpstr>
      <vt:lpstr>OLOTRG+Be Vietnam Pro Regular</vt:lpstr>
      <vt:lpstr>KWUDCV+Be Vietnam Pro Regular</vt:lpstr>
      <vt:lpstr>Aptos</vt:lpstr>
      <vt:lpstr>GPUEFV+Be Vietnam Pro Bold</vt:lpstr>
      <vt:lpstr>DDPESW+Be Vietnam Pro Regular</vt:lpstr>
      <vt:lpstr>KCSIRA+Be Vietnam Pro Regular</vt:lpstr>
      <vt:lpstr>Arial</vt:lpstr>
      <vt:lpstr>VQWPTV+Be Vietnam Pro Regular</vt:lpstr>
      <vt:lpstr>QEAOPD+Be Vietnam Pro Bold</vt:lpstr>
      <vt:lpstr>HAEKJE+Be Vietnam Pro Bold</vt:lpstr>
      <vt:lpstr>Liberation Mono</vt:lpstr>
      <vt:lpstr>Liberation Sans</vt:lpstr>
      <vt:lpstr>Theme Office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[1] Bradley University Online, “What’s the difference between descriptive and inferential statistics?”, Bradley University Online, [Online]. Available: https://onlinedegrees.bradley.edu/blog/descriptive-vs-inferential-statistics/. [2] Laerd Statistics, “Descriptive and inferential statistics,” Laerd Statistics, 2018. [Online]. Available: https://statistics.laerd.com/. [3] D. S. Moore, G. P. McCabe, and B. A. Craig, Introduction to the Practice of Statistics, 9th ed. New York, NY: W.H. Freeman and Company, 2017. [4] UCLA Institute for Digital Research and Education (IDRE), “What is a normal distribution?”, UCLA IDRE, 2023. [Online]. Available: https://stats.oarc.ucla.edu/. [5] H. J. Seltman, Experimental Design and Analysis, Carnegie Mellon University, 2018. [Online]. Available: http://www.stat.cmu.edu/~hseltman/309/Book/Book.pdf. [6] ChatGPT, “Trao đổi và phân tích về thống kê mô tả và suy luận,” OpenAI ChatGPT, 2025. [7] Gemini AI, “Phân biệt thống kê mô tả và thống kê suy luận,” Google DeepMind, 2025. [8] Amazon Web Services (AWS), “What is data visualization?”, AWS, [Online]. Available: https://aws.amazon.com/vi/what-is/data-visualization/. [9] Lạc Việt, “Trực quan hóa dữ liệu,” Lạc Việt, [Online]. Available: https://lacviet.vn/truc-quan-hoa-du-lieu/. [10] 200Lab, “Danh mục các loại biểu đồ trong data visualization,” 200Lab Blog, [Online]. Available: https://200lab.io/blog/danh-muc-cac-loai-bieu-do-trong-data-visualization/.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Nguyen Bi</cp:lastModifiedBy>
  <cp:revision>16</cp:revision>
  <dcterms:modified xsi:type="dcterms:W3CDTF">2025-10-10T16:08:50Z</dcterms:modified>
</cp:coreProperties>
</file>