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96100"/>
  <p:notesSz cx="12192000" cy="6896100"/>
  <p:embeddedFontLst>
    <p:embeddedFont>
      <p:font typeface="VAHIPH+Be Vietnam Pro Bold"/>
      <p:regular r:id="rId24"/>
    </p:embeddedFont>
    <p:embeddedFont>
      <p:font typeface="ALGKHW+Be Vietnam Pro Bold"/>
      <p:regular r:id="rId25"/>
    </p:embeddedFont>
    <p:embeddedFont>
      <p:font typeface="GLECPT+Be Vietnam Pro Bold"/>
      <p:regular r:id="rId26"/>
    </p:embeddedFont>
    <p:embeddedFont>
      <p:font typeface="JKLALI+Be Vietnam Pro Bold"/>
      <p:regular r:id="rId27"/>
    </p:embeddedFont>
    <p:embeddedFont>
      <p:font typeface="WACNFP+Be Vietnam Pro Bold"/>
      <p:regular r:id="rId28"/>
    </p:embeddedFont>
    <p:embeddedFont>
      <p:font typeface="OEDLAA+Be Vietnam Pro Regular"/>
      <p:regular r:id="rId29"/>
    </p:embeddedFont>
    <p:embeddedFont>
      <p:font typeface="PVSPSS+Be Vietnam Pro Regular"/>
      <p:regular r:id="rId30"/>
    </p:embeddedFont>
    <p:embeddedFont>
      <p:font typeface="AARFUW+Be Vietnam Pro Regular"/>
      <p:regular r:id="rId31"/>
    </p:embeddedFont>
    <p:embeddedFont>
      <p:font typeface="EMJTKG+Be Vietnam Pro Regular"/>
      <p:regular r:id="rId32"/>
    </p:embeddedFont>
    <p:embeddedFont>
      <p:font typeface="HEBVHQ+Be Vietnam Pro Regular"/>
      <p:regular r:id="rId3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font" Target="fonts/font1.fntdata" /><Relationship Id="rId25" Type="http://schemas.openxmlformats.org/officeDocument/2006/relationships/font" Target="fonts/font2.fntdata" /><Relationship Id="rId26" Type="http://schemas.openxmlformats.org/officeDocument/2006/relationships/font" Target="fonts/font3.fntdata" /><Relationship Id="rId27" Type="http://schemas.openxmlformats.org/officeDocument/2006/relationships/font" Target="fonts/font4.fntdata" /><Relationship Id="rId28" Type="http://schemas.openxmlformats.org/officeDocument/2006/relationships/font" Target="fonts/font5.fntdata" /><Relationship Id="rId29" Type="http://schemas.openxmlformats.org/officeDocument/2006/relationships/font" Target="fonts/font6.fntdata" /><Relationship Id="rId3" Type="http://schemas.openxmlformats.org/officeDocument/2006/relationships/viewProps" Target="viewProps.xml" /><Relationship Id="rId30" Type="http://schemas.openxmlformats.org/officeDocument/2006/relationships/font" Target="fonts/font7.fntdata" /><Relationship Id="rId31" Type="http://schemas.openxmlformats.org/officeDocument/2006/relationships/font" Target="fonts/font8.fntdata" /><Relationship Id="rId32" Type="http://schemas.openxmlformats.org/officeDocument/2006/relationships/font" Target="fonts/font9.fntdata" /><Relationship Id="rId33" Type="http://schemas.openxmlformats.org/officeDocument/2006/relationships/font" Target="fonts/font10.fntdata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85051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42962" y="404552"/>
            <a:ext cx="10658338" cy="7830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866"/>
              </a:lnSpc>
              <a:spcBef>
                <a:spcPts val="0"/>
              </a:spcBef>
              <a:spcAft>
                <a:spcPts val="0"/>
              </a:spcAft>
            </a:pPr>
            <a:r>
              <a:rPr dirty="0" sz="5050" b="1">
                <a:solidFill>
                  <a:srgbClr val="ffffff"/>
                </a:solidFill>
                <a:latin typeface="DejaVu Sans"/>
                <a:cs typeface="DejaVu Sans"/>
              </a:rPr>
              <a:t>PHÂN</a:t>
            </a:r>
            <a:r>
              <a:rPr dirty="0" sz="50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5050" b="1">
                <a:solidFill>
                  <a:srgbClr val="ffffff"/>
                </a:solidFill>
                <a:latin typeface="DejaVu Sans"/>
                <a:cs typeface="DejaVu Sans"/>
              </a:rPr>
              <a:t>TÍCH</a:t>
            </a:r>
            <a:r>
              <a:rPr dirty="0" sz="50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5050" spc="-350" b="1">
                <a:solidFill>
                  <a:srgbClr val="ffffff"/>
                </a:solidFill>
                <a:latin typeface="DejaVu Sans"/>
                <a:cs typeface="DejaVu Sans"/>
              </a:rPr>
              <a:t>VÀ</a:t>
            </a:r>
            <a:r>
              <a:rPr dirty="0" sz="5050" spc="338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5050" b="1">
                <a:solidFill>
                  <a:srgbClr val="ffffff"/>
                </a:solidFill>
                <a:latin typeface="DejaVu Sans"/>
                <a:cs typeface="DejaVu Sans"/>
              </a:rPr>
              <a:t>KHÁM</a:t>
            </a:r>
            <a:r>
              <a:rPr dirty="0" sz="50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5050" b="1">
                <a:solidFill>
                  <a:srgbClr val="ffffff"/>
                </a:solidFill>
                <a:latin typeface="DejaVu Sans"/>
                <a:cs typeface="DejaVu Sans"/>
              </a:rPr>
              <a:t>PHÁ</a:t>
            </a:r>
            <a:r>
              <a:rPr dirty="0" sz="50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5050" b="1">
                <a:solidFill>
                  <a:srgbClr val="ffffff"/>
                </a:solidFill>
                <a:latin typeface="DejaVu Sans"/>
                <a:cs typeface="DejaVu Sans"/>
              </a:rPr>
              <a:t>DỮ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94560" y="1204652"/>
            <a:ext cx="1755174" cy="78308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866"/>
              </a:lnSpc>
              <a:spcBef>
                <a:spcPts val="0"/>
              </a:spcBef>
              <a:spcAft>
                <a:spcPts val="0"/>
              </a:spcAft>
            </a:pPr>
            <a:r>
              <a:rPr dirty="0" sz="5050" b="1">
                <a:solidFill>
                  <a:srgbClr val="ffffff"/>
                </a:solidFill>
                <a:latin typeface="DejaVu Sans"/>
                <a:cs typeface="DejaVu Sans"/>
              </a:rPr>
              <a:t>LIỆU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7842" y="2018716"/>
            <a:ext cx="11148476" cy="6341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-68" b="1">
                <a:solidFill>
                  <a:srgbClr val="4caf50"/>
                </a:solidFill>
                <a:latin typeface="DejaVu Sans"/>
                <a:cs typeface="DejaVu Sans"/>
              </a:rPr>
              <a:t>(EXPLORATORY</a:t>
            </a:r>
            <a:r>
              <a:rPr dirty="0" sz="4050" spc="49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4050" b="1">
                <a:solidFill>
                  <a:srgbClr val="4caf50"/>
                </a:solidFill>
                <a:latin typeface="DejaVu Sans"/>
                <a:cs typeface="DejaVu Sans"/>
              </a:rPr>
              <a:t>D</a:t>
            </a:r>
            <a:r>
              <a:rPr dirty="0" sz="4050" spc="-1426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4050" spc="-218" b="1">
                <a:solidFill>
                  <a:srgbClr val="4caf50"/>
                </a:solidFill>
                <a:latin typeface="DejaVu Sans"/>
                <a:cs typeface="DejaVu Sans"/>
              </a:rPr>
              <a:t>ATA</a:t>
            </a:r>
            <a:r>
              <a:rPr dirty="0" sz="4050" spc="197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4050" spc="-89" b="1">
                <a:solidFill>
                  <a:srgbClr val="4caf50"/>
                </a:solidFill>
                <a:latin typeface="DejaVu Sans"/>
                <a:cs typeface="DejaVu Sans"/>
              </a:rPr>
              <a:t>ANALYSIS</a:t>
            </a:r>
            <a:r>
              <a:rPr dirty="0" sz="4050" spc="69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4050" b="1">
                <a:solidFill>
                  <a:srgbClr val="4caf50"/>
                </a:solidFill>
                <a:latin typeface="DejaVu Sans"/>
                <a:cs typeface="DejaVu Sans"/>
              </a:rPr>
              <a:t>–</a:t>
            </a:r>
            <a:r>
              <a:rPr dirty="0" sz="4050" spc="-15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4050" spc="-14" b="1">
                <a:solidFill>
                  <a:srgbClr val="4caf50"/>
                </a:solidFill>
                <a:latin typeface="DejaVu Sans"/>
                <a:cs typeface="DejaVu Sans"/>
              </a:rPr>
              <a:t>EDA)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94682" y="2920946"/>
            <a:ext cx="4554999" cy="410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12">
                <a:solidFill>
                  <a:srgbClr val="ffffff"/>
                </a:solidFill>
                <a:latin typeface="DejaVu Sans"/>
                <a:cs typeface="DejaVu Sans"/>
              </a:rPr>
              <a:t>Học</a:t>
            </a:r>
            <a:r>
              <a:rPr dirty="0" sz="2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500" spc="11">
                <a:solidFill>
                  <a:srgbClr val="ffffff"/>
                </a:solidFill>
                <a:latin typeface="DejaVu Sans"/>
                <a:cs typeface="DejaVu Sans"/>
              </a:rPr>
              <a:t>phần:</a:t>
            </a:r>
            <a:r>
              <a:rPr dirty="0" sz="2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500" spc="10">
                <a:solidFill>
                  <a:srgbClr val="ffffff"/>
                </a:solidFill>
                <a:latin typeface="DejaVu Sans"/>
                <a:cs typeface="DejaVu Sans"/>
              </a:rPr>
              <a:t>Phân</a:t>
            </a:r>
            <a:r>
              <a:rPr dirty="0" sz="2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500">
                <a:solidFill>
                  <a:srgbClr val="ffffff"/>
                </a:solidFill>
                <a:latin typeface="DejaVu Sans"/>
                <a:cs typeface="DejaVu Sans"/>
              </a:rPr>
              <a:t>tích</a:t>
            </a:r>
            <a:r>
              <a:rPr dirty="0" sz="2500" spc="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500" spc="11">
                <a:solidFill>
                  <a:srgbClr val="ffffff"/>
                </a:solidFill>
                <a:latin typeface="DejaVu Sans"/>
                <a:cs typeface="DejaVu Sans"/>
              </a:rPr>
              <a:t>dữ</a:t>
            </a:r>
            <a:r>
              <a:rPr dirty="0" sz="2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500">
                <a:solidFill>
                  <a:srgbClr val="ffffff"/>
                </a:solidFill>
                <a:latin typeface="DejaVu Sans"/>
                <a:cs typeface="DejaVu Sans"/>
              </a:rPr>
              <a:t>liệu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138314" y="4170896"/>
            <a:ext cx="5176975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Giảng</a:t>
            </a: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viên</a:t>
            </a: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DejaVu Sans"/>
                <a:cs typeface="DejaVu Sans"/>
              </a:rPr>
              <a:t>hướng</a:t>
            </a: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DejaVu Sans"/>
                <a:cs typeface="DejaVu Sans"/>
              </a:rPr>
              <a:t>dẫn:</a:t>
            </a: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DejaVu Sans"/>
                <a:cs typeface="DejaVu Sans"/>
              </a:rPr>
              <a:t>ThS.</a:t>
            </a: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 spc="11">
                <a:solidFill>
                  <a:srgbClr val="ffffff"/>
                </a:solidFill>
                <a:latin typeface="DejaVu Sans"/>
                <a:cs typeface="DejaVu Sans"/>
              </a:rPr>
              <a:t>Đỗ</a:t>
            </a: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DejaVu Sans"/>
                <a:cs typeface="DejaVu Sans"/>
              </a:rPr>
              <a:t>Như</a:t>
            </a: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 spc="-72">
                <a:solidFill>
                  <a:srgbClr val="ffffff"/>
                </a:solidFill>
                <a:latin typeface="DejaVu Sans"/>
                <a:cs typeface="DejaVu Sans"/>
              </a:rPr>
              <a:t>Tài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31791" y="5028146"/>
            <a:ext cx="2474149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>
                <a:solidFill>
                  <a:srgbClr val="ffffff"/>
                </a:solidFill>
                <a:latin typeface="DejaVu Sans"/>
                <a:cs typeface="DejaVu Sans"/>
              </a:rPr>
              <a:t>Thành</a:t>
            </a: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viên</a:t>
            </a:r>
            <a:r>
              <a:rPr dirty="0" sz="2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000" spc="10">
                <a:solidFill>
                  <a:srgbClr val="ffffff"/>
                </a:solidFill>
                <a:latin typeface="DejaVu Sans"/>
                <a:cs typeface="DejaVu Sans"/>
              </a:rPr>
              <a:t>nhóm: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66344" y="5458280"/>
            <a:ext cx="4299342" cy="667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2">
                <a:solidFill>
                  <a:srgbClr val="ffffff"/>
                </a:solidFill>
                <a:latin typeface="DejaVu Sans"/>
                <a:cs typeface="DejaVu Sans"/>
              </a:rPr>
              <a:t>Nguyễn</a:t>
            </a:r>
            <a:r>
              <a:rPr dirty="0" sz="17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4">
                <a:solidFill>
                  <a:srgbClr val="ffffff"/>
                </a:solidFill>
                <a:latin typeface="DejaVu Sans"/>
                <a:cs typeface="DejaVu Sans"/>
              </a:rPr>
              <a:t>Vũ</a:t>
            </a:r>
            <a:r>
              <a:rPr dirty="0" sz="17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4">
                <a:solidFill>
                  <a:srgbClr val="ffffff"/>
                </a:solidFill>
                <a:latin typeface="DejaVu Sans"/>
                <a:cs typeface="DejaVu Sans"/>
              </a:rPr>
              <a:t>Hào</a:t>
            </a:r>
            <a:r>
              <a:rPr dirty="0" sz="17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>
                <a:solidFill>
                  <a:srgbClr val="ffffff"/>
                </a:solidFill>
                <a:latin typeface="DejaVu Sans"/>
                <a:cs typeface="DejaVu Sans"/>
              </a:rPr>
              <a:t>–</a:t>
            </a:r>
            <a:r>
              <a:rPr dirty="0" sz="1700" spc="-17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38">
                <a:solidFill>
                  <a:srgbClr val="ffffff"/>
                </a:solidFill>
                <a:latin typeface="DejaVu Sans"/>
                <a:cs typeface="DejaVu Sans"/>
              </a:rPr>
              <a:t>MSSV:</a:t>
            </a:r>
            <a:r>
              <a:rPr dirty="0" sz="170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2">
                <a:solidFill>
                  <a:srgbClr val="ffffff"/>
                </a:solidFill>
                <a:latin typeface="DejaVu Sans"/>
                <a:cs typeface="DejaVu Sans"/>
              </a:rPr>
              <a:t>3122410098</a:t>
            </a:r>
          </a:p>
          <a:p>
            <a:pPr marL="0" marR="0">
              <a:lnSpc>
                <a:spcPts val="1955"/>
              </a:lnSpc>
              <a:spcBef>
                <a:spcPts val="1044"/>
              </a:spcBef>
              <a:spcAft>
                <a:spcPts val="0"/>
              </a:spcAft>
            </a:pPr>
            <a:r>
              <a:rPr dirty="0" sz="1700" spc="-69">
                <a:solidFill>
                  <a:srgbClr val="ffffff"/>
                </a:solidFill>
                <a:latin typeface="DejaVu Sans"/>
                <a:cs typeface="DejaVu Sans"/>
              </a:rPr>
              <a:t>Trần</a:t>
            </a:r>
            <a:r>
              <a:rPr dirty="0" sz="1700" spc="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5">
                <a:solidFill>
                  <a:srgbClr val="ffffff"/>
                </a:solidFill>
                <a:latin typeface="DejaVu Sans"/>
                <a:cs typeface="DejaVu Sans"/>
              </a:rPr>
              <a:t>Duy</a:t>
            </a:r>
            <a:r>
              <a:rPr dirty="0" sz="17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2">
                <a:solidFill>
                  <a:srgbClr val="ffffff"/>
                </a:solidFill>
                <a:latin typeface="DejaVu Sans"/>
                <a:cs typeface="DejaVu Sans"/>
              </a:rPr>
              <a:t>Khương</a:t>
            </a:r>
            <a:r>
              <a:rPr dirty="0" sz="17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>
                <a:solidFill>
                  <a:srgbClr val="ffffff"/>
                </a:solidFill>
                <a:latin typeface="DejaVu Sans"/>
                <a:cs typeface="DejaVu Sans"/>
              </a:rPr>
              <a:t>–</a:t>
            </a:r>
            <a:r>
              <a:rPr dirty="0" sz="1700" spc="-17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38">
                <a:solidFill>
                  <a:srgbClr val="ffffff"/>
                </a:solidFill>
                <a:latin typeface="DejaVu Sans"/>
                <a:cs typeface="DejaVu Sans"/>
              </a:rPr>
              <a:t>MSSV:</a:t>
            </a:r>
            <a:r>
              <a:rPr dirty="0" sz="170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2">
                <a:solidFill>
                  <a:srgbClr val="ffffff"/>
                </a:solidFill>
                <a:latin typeface="DejaVu Sans"/>
                <a:cs typeface="DejaVu Sans"/>
              </a:rPr>
              <a:t>3122410192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66344" y="6220280"/>
            <a:ext cx="3996209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45">
                <a:solidFill>
                  <a:srgbClr val="ffffff"/>
                </a:solidFill>
                <a:latin typeface="DejaVu Sans"/>
                <a:cs typeface="DejaVu Sans"/>
              </a:rPr>
              <a:t>Võ</a:t>
            </a:r>
            <a:r>
              <a:rPr dirty="0" sz="1700" spc="1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2">
                <a:solidFill>
                  <a:srgbClr val="ffffff"/>
                </a:solidFill>
                <a:latin typeface="DejaVu Sans"/>
                <a:cs typeface="DejaVu Sans"/>
              </a:rPr>
              <a:t>Thị</a:t>
            </a:r>
            <a:r>
              <a:rPr dirty="0" sz="17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2">
                <a:solidFill>
                  <a:srgbClr val="ffffff"/>
                </a:solidFill>
                <a:latin typeface="DejaVu Sans"/>
                <a:cs typeface="DejaVu Sans"/>
              </a:rPr>
              <a:t>Thương</a:t>
            </a:r>
            <a:r>
              <a:rPr dirty="0" sz="17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>
                <a:solidFill>
                  <a:srgbClr val="ffffff"/>
                </a:solidFill>
                <a:latin typeface="DejaVu Sans"/>
                <a:cs typeface="DejaVu Sans"/>
              </a:rPr>
              <a:t>–</a:t>
            </a:r>
            <a:r>
              <a:rPr dirty="0" sz="1700" spc="-17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38">
                <a:solidFill>
                  <a:srgbClr val="ffffff"/>
                </a:solidFill>
                <a:latin typeface="DejaVu Sans"/>
                <a:cs typeface="DejaVu Sans"/>
              </a:rPr>
              <a:t>MSSV:</a:t>
            </a:r>
            <a:r>
              <a:rPr dirty="0" sz="1700" spc="25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2">
                <a:solidFill>
                  <a:srgbClr val="ffffff"/>
                </a:solidFill>
                <a:latin typeface="DejaVu Sans"/>
                <a:cs typeface="DejaVu Sans"/>
              </a:rPr>
              <a:t>3122410408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683798" y="6230560"/>
            <a:ext cx="2279572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Tp.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Hồ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Chí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Minh,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ffffff"/>
                </a:solidFill>
                <a:latin typeface="DejaVu Sans"/>
                <a:cs typeface="DejaVu Sans"/>
              </a:rPr>
              <a:t>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8153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0999" y="379295"/>
            <a:ext cx="10677409" cy="791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12" b="1">
                <a:solidFill>
                  <a:srgbClr val="1a237e"/>
                </a:solidFill>
                <a:latin typeface="DejaVu Sans"/>
                <a:cs typeface="DejaVu Sans"/>
              </a:rPr>
              <a:t>Tương</a:t>
            </a:r>
            <a:r>
              <a:rPr dirty="0" sz="2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500" spc="14" b="1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dirty="0" sz="2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500" spc="10" b="1">
                <a:solidFill>
                  <a:srgbClr val="1a237e"/>
                </a:solidFill>
                <a:latin typeface="DejaVu Sans"/>
                <a:cs typeface="DejaVu Sans"/>
              </a:rPr>
              <a:t>Giữa</a:t>
            </a:r>
            <a:r>
              <a:rPr dirty="0" sz="2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500" spc="12" b="1">
                <a:solidFill>
                  <a:srgbClr val="1a237e"/>
                </a:solidFill>
                <a:latin typeface="DejaVu Sans"/>
                <a:cs typeface="DejaVu Sans"/>
              </a:rPr>
              <a:t>Các</a:t>
            </a:r>
            <a:r>
              <a:rPr dirty="0" sz="2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500" spc="12" b="1">
                <a:solidFill>
                  <a:srgbClr val="1a237e"/>
                </a:solidFill>
                <a:latin typeface="DejaVu Sans"/>
                <a:cs typeface="DejaVu Sans"/>
              </a:rPr>
              <a:t>Yếu</a:t>
            </a:r>
            <a:r>
              <a:rPr dirty="0" sz="2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500" spc="12" b="1">
                <a:solidFill>
                  <a:srgbClr val="1a237e"/>
                </a:solidFill>
                <a:latin typeface="DejaVu Sans"/>
                <a:cs typeface="DejaVu Sans"/>
              </a:rPr>
              <a:t>Tố</a:t>
            </a:r>
            <a:r>
              <a:rPr dirty="0" sz="2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500" spc="14" b="1">
                <a:solidFill>
                  <a:srgbClr val="1a237e"/>
                </a:solidFill>
                <a:latin typeface="DejaVu Sans"/>
                <a:cs typeface="DejaVu Sans"/>
              </a:rPr>
              <a:t>Hóa</a:t>
            </a:r>
            <a:r>
              <a:rPr dirty="0" sz="2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500" spc="14" b="1">
                <a:solidFill>
                  <a:srgbClr val="1a237e"/>
                </a:solidFill>
                <a:latin typeface="DejaVu Sans"/>
                <a:cs typeface="DejaVu Sans"/>
              </a:rPr>
              <a:t>Học</a:t>
            </a:r>
            <a:r>
              <a:rPr dirty="0" sz="2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500" spc="11" b="1">
                <a:solidFill>
                  <a:srgbClr val="1a237e"/>
                </a:solidFill>
                <a:latin typeface="DejaVu Sans"/>
                <a:cs typeface="DejaVu Sans"/>
              </a:rPr>
              <a:t>và</a:t>
            </a:r>
            <a:r>
              <a:rPr dirty="0" sz="2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500" spc="12" b="1">
                <a:solidFill>
                  <a:srgbClr val="1a237e"/>
                </a:solidFill>
                <a:latin typeface="DejaVu Sans"/>
                <a:cs typeface="DejaVu Sans"/>
              </a:rPr>
              <a:t>Chất</a:t>
            </a:r>
            <a:r>
              <a:rPr dirty="0" sz="2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500" spc="12" b="1">
                <a:solidFill>
                  <a:srgbClr val="1a237e"/>
                </a:solidFill>
                <a:latin typeface="DejaVu Sans"/>
                <a:cs typeface="DejaVu Sans"/>
              </a:rPr>
              <a:t>Lượng</a:t>
            </a:r>
            <a:r>
              <a:rPr dirty="0" sz="2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500" spc="12" b="1">
                <a:solidFill>
                  <a:srgbClr val="1a237e"/>
                </a:solidFill>
                <a:latin typeface="DejaVu Sans"/>
                <a:cs typeface="DejaVu Sans"/>
              </a:rPr>
              <a:t>Rượu</a:t>
            </a:r>
          </a:p>
          <a:p>
            <a:pPr marL="0" marR="0">
              <a:lnSpc>
                <a:spcPts val="2932"/>
              </a:lnSpc>
              <a:spcBef>
                <a:spcPts val="67"/>
              </a:spcBef>
              <a:spcAft>
                <a:spcPts val="0"/>
              </a:spcAft>
            </a:pPr>
            <a:r>
              <a:rPr dirty="0" sz="2500" spc="12" b="1">
                <a:solidFill>
                  <a:srgbClr val="4caf50"/>
                </a:solidFill>
                <a:latin typeface="DejaVu Sans"/>
                <a:cs typeface="DejaVu Sans"/>
              </a:rPr>
              <a:t>(Heatmap)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8649" y="1384613"/>
            <a:ext cx="10816213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Định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lượng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độ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mạnh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và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hướng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của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mối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hệ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tuyến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tính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giữa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các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biến,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cung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cấp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cái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nhìn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sâu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sắc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về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các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yếu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tố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ảnh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hưởng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đến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chất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lượng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rượu.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0999" y="2154629"/>
            <a:ext cx="3999010" cy="5817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5" b="1">
                <a:solidFill>
                  <a:srgbClr val="1a237e"/>
                </a:solidFill>
                <a:latin typeface="DejaVu Sans"/>
                <a:cs typeface="DejaVu Sans"/>
              </a:rPr>
              <a:t>Các</a:t>
            </a:r>
            <a:r>
              <a:rPr dirty="0" sz="17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17" b="1">
                <a:solidFill>
                  <a:srgbClr val="1a237e"/>
                </a:solidFill>
                <a:latin typeface="DejaVu Sans"/>
                <a:cs typeface="DejaVu Sans"/>
              </a:rPr>
              <a:t>Mối</a:t>
            </a:r>
            <a:r>
              <a:rPr dirty="0" sz="17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1a237e"/>
                </a:solidFill>
                <a:latin typeface="DejaVu Sans"/>
                <a:cs typeface="DejaVu Sans"/>
              </a:rPr>
              <a:t>Tương</a:t>
            </a:r>
            <a:r>
              <a:rPr dirty="0" sz="17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15" b="1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dirty="0" sz="17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15" b="1">
                <a:solidFill>
                  <a:srgbClr val="1a237e"/>
                </a:solidFill>
                <a:latin typeface="DejaVu Sans"/>
                <a:cs typeface="DejaVu Sans"/>
              </a:rPr>
              <a:t>Nổi</a:t>
            </a:r>
            <a:r>
              <a:rPr dirty="0" sz="17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15" b="1">
                <a:solidFill>
                  <a:srgbClr val="1a237e"/>
                </a:solidFill>
                <a:latin typeface="DejaVu Sans"/>
                <a:cs typeface="DejaVu Sans"/>
              </a:rPr>
              <a:t>Bật</a:t>
            </a:r>
            <a:r>
              <a:rPr dirty="0" sz="17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1a237e"/>
                </a:solidFill>
                <a:latin typeface="DejaVu Sans"/>
                <a:cs typeface="DejaVu Sans"/>
              </a:rPr>
              <a:t>với</a:t>
            </a:r>
          </a:p>
          <a:p>
            <a:pPr marL="0" marR="0">
              <a:lnSpc>
                <a:spcPts val="1955"/>
              </a:lnSpc>
              <a:spcBef>
                <a:spcPts val="319"/>
              </a:spcBef>
              <a:spcAft>
                <a:spcPts val="0"/>
              </a:spcAft>
            </a:pPr>
            <a:r>
              <a:rPr dirty="0" sz="1700" spc="-15" b="1">
                <a:solidFill>
                  <a:srgbClr val="1a237e"/>
                </a:solidFill>
                <a:latin typeface="DejaVu Sans"/>
                <a:cs typeface="DejaVu Sans"/>
              </a:rPr>
              <a:t>Chất</a:t>
            </a:r>
            <a:r>
              <a:rPr dirty="0" sz="17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1a237e"/>
                </a:solidFill>
                <a:latin typeface="DejaVu Sans"/>
                <a:cs typeface="DejaVu Sans"/>
              </a:rPr>
              <a:t>Lượng</a:t>
            </a:r>
            <a:r>
              <a:rPr dirty="0" sz="17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15" b="1">
                <a:solidFill>
                  <a:srgbClr val="1a237e"/>
                </a:solidFill>
                <a:latin typeface="DejaVu Sans"/>
                <a:cs typeface="DejaVu Sans"/>
              </a:rPr>
              <a:t>Rượu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41499" y="3098358"/>
            <a:ext cx="947030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Alcohol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41499" y="3423718"/>
            <a:ext cx="3052129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Tương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1a237e"/>
                </a:solidFill>
                <a:latin typeface="DejaVu Sans"/>
                <a:cs typeface="DejaVu Sans"/>
              </a:rPr>
              <a:t>thuận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1a237e"/>
                </a:solidFill>
                <a:latin typeface="DejaVu Sans"/>
                <a:cs typeface="DejaVu Sans"/>
              </a:rPr>
              <a:t>mạnh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nhất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1a237e"/>
                </a:solidFill>
                <a:latin typeface="DejaVu Sans"/>
                <a:cs typeface="DejaVu Sans"/>
              </a:rPr>
              <a:t>(~0.48).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69491" y="3757847"/>
            <a:ext cx="1471773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Tương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quan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thuận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830115" y="3757847"/>
            <a:ext cx="1011989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Giá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trị: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0.48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41499" y="4508058"/>
            <a:ext cx="1786571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Volatile</a:t>
            </a:r>
            <a:r>
              <a:rPr dirty="0" sz="1500" spc="18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Acidity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41499" y="4833418"/>
            <a:ext cx="3221739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Tương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1a237e"/>
                </a:solidFill>
                <a:latin typeface="DejaVu Sans"/>
                <a:cs typeface="DejaVu Sans"/>
              </a:rPr>
              <a:t>nghịch</a:t>
            </a:r>
            <a:r>
              <a:rPr dirty="0" sz="1200" spc="-1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1a237e"/>
                </a:solidFill>
                <a:latin typeface="DejaVu Sans"/>
                <a:cs typeface="DejaVu Sans"/>
              </a:rPr>
              <a:t>mạnh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nhất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1a237e"/>
                </a:solidFill>
                <a:latin typeface="DejaVu Sans"/>
                <a:cs typeface="DejaVu Sans"/>
              </a:rPr>
              <a:t>(~</a:t>
            </a:r>
            <a:r>
              <a:rPr dirty="0" sz="1200" spc="-18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1a237e"/>
                </a:solidFill>
                <a:latin typeface="DejaVu Sans"/>
                <a:cs typeface="DejaVu Sans"/>
              </a:rPr>
              <a:t>-0.39).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69491" y="5167547"/>
            <a:ext cx="1535582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Tương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quan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nghịch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93962" y="5167547"/>
            <a:ext cx="1065110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Giá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trị: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-0.39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51556" y="5917758"/>
            <a:ext cx="2578616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Các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spc="10" b="1">
                <a:solidFill>
                  <a:srgbClr val="1a237e"/>
                </a:solidFill>
                <a:latin typeface="DejaVu Sans"/>
                <a:cs typeface="DejaVu Sans"/>
              </a:rPr>
              <a:t>Mối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spc="10" b="1">
                <a:solidFill>
                  <a:srgbClr val="1a237e"/>
                </a:solidFill>
                <a:latin typeface="DejaVu Sans"/>
                <a:cs typeface="DejaVu Sans"/>
              </a:rPr>
              <a:t>Hệ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Khác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65435" y="6281218"/>
            <a:ext cx="3885982" cy="421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1" b="1">
                <a:solidFill>
                  <a:srgbClr val="1a237e"/>
                </a:solidFill>
                <a:latin typeface="DejaVu Sans"/>
                <a:cs typeface="DejaVu Sans"/>
              </a:rPr>
              <a:t>Citric</a:t>
            </a:r>
            <a:r>
              <a:rPr dirty="0" sz="1200" spc="-1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4" b="1">
                <a:solidFill>
                  <a:srgbClr val="1a237e"/>
                </a:solidFill>
                <a:latin typeface="DejaVu Sans"/>
                <a:cs typeface="DejaVu Sans"/>
              </a:rPr>
              <a:t>Acid</a:t>
            </a:r>
            <a:r>
              <a:rPr dirty="0" sz="1200" spc="-11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b="1">
                <a:solidFill>
                  <a:srgbClr val="1a237e"/>
                </a:solidFill>
                <a:latin typeface="DejaVu Sans"/>
                <a:cs typeface="DejaVu Sans"/>
              </a:rPr>
              <a:t>&amp;</a:t>
            </a:r>
            <a:r>
              <a:rPr dirty="0" sz="1200" spc="-3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 b="1">
                <a:solidFill>
                  <a:srgbClr val="1a237e"/>
                </a:solidFill>
                <a:latin typeface="DejaVu Sans"/>
                <a:cs typeface="DejaVu Sans"/>
              </a:rPr>
              <a:t>Sulphates:</a:t>
            </a:r>
            <a:r>
              <a:rPr dirty="0" sz="1200" spc="-37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Tương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1a237e"/>
                </a:solidFill>
                <a:latin typeface="DejaVu Sans"/>
                <a:cs typeface="DejaVu Sans"/>
              </a:rPr>
              <a:t>thuận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vừa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phải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với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Chất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1a237e"/>
                </a:solidFill>
                <a:latin typeface="DejaVu Sans"/>
                <a:cs typeface="DejaVu Sans"/>
              </a:rPr>
              <a:t>lượng.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095082" y="6728138"/>
            <a:ext cx="2879657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Biểu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đồ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Ma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trận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Tương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65435" y="6833668"/>
            <a:ext cx="3945588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4" b="1">
                <a:solidFill>
                  <a:srgbClr val="1a237e"/>
                </a:solidFill>
                <a:latin typeface="DejaVu Sans"/>
                <a:cs typeface="DejaVu Sans"/>
              </a:rPr>
              <a:t>Fixed</a:t>
            </a:r>
            <a:r>
              <a:rPr dirty="0" sz="1200" spc="-11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27" b="1">
                <a:solidFill>
                  <a:srgbClr val="1a237e"/>
                </a:solidFill>
                <a:latin typeface="DejaVu Sans"/>
                <a:cs typeface="DejaVu Sans"/>
              </a:rPr>
              <a:t>Acidity,</a:t>
            </a:r>
            <a:r>
              <a:rPr dirty="0" sz="12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1" b="1">
                <a:solidFill>
                  <a:srgbClr val="1a237e"/>
                </a:solidFill>
                <a:latin typeface="DejaVu Sans"/>
                <a:cs typeface="DejaVu Sans"/>
              </a:rPr>
              <a:t>Citric</a:t>
            </a:r>
            <a:r>
              <a:rPr dirty="0" sz="1200" spc="-1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 b="1">
                <a:solidFill>
                  <a:srgbClr val="1a237e"/>
                </a:solidFill>
                <a:latin typeface="DejaVu Sans"/>
                <a:cs typeface="DejaVu Sans"/>
              </a:rPr>
              <a:t>Acid,</a:t>
            </a:r>
            <a:r>
              <a:rPr dirty="0" sz="12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 b="1">
                <a:solidFill>
                  <a:srgbClr val="1a237e"/>
                </a:solidFill>
                <a:latin typeface="DejaVu Sans"/>
                <a:cs typeface="DejaVu Sans"/>
              </a:rPr>
              <a:t>Density:</a:t>
            </a:r>
            <a:r>
              <a:rPr dirty="0" sz="1200" spc="-38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Tương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393679" y="7015397"/>
            <a:ext cx="6282477" cy="3585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Biểu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đồ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ma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trận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tương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quan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toàn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diện,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trực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quan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hóa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cường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độ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và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hướng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của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mối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quan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hệ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giữa</a:t>
            </a:r>
          </a:p>
          <a:p>
            <a:pPr marL="1906934" marR="0">
              <a:lnSpc>
                <a:spcPts val="1173"/>
              </a:lnSpc>
              <a:spcBef>
                <a:spcPts val="126"/>
              </a:spcBef>
              <a:spcAft>
                <a:spcPts val="0"/>
              </a:spcAft>
            </a:pP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các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biến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hóa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học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trong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dữ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liệu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rượu.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65435" y="7052743"/>
            <a:ext cx="1331461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4">
                <a:solidFill>
                  <a:srgbClr val="1a237e"/>
                </a:solidFill>
                <a:latin typeface="DejaVu Sans"/>
                <a:cs typeface="DejaVu Sans"/>
              </a:rPr>
              <a:t>thuận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1a237e"/>
                </a:solidFill>
                <a:latin typeface="DejaVu Sans"/>
                <a:cs typeface="DejaVu Sans"/>
              </a:rPr>
              <a:t>lẫn</a:t>
            </a:r>
            <a:r>
              <a:rPr dirty="0" sz="1200" spc="-1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nhau.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65435" y="7395643"/>
            <a:ext cx="3533463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8" b="1">
                <a:solidFill>
                  <a:srgbClr val="1a237e"/>
                </a:solidFill>
                <a:latin typeface="DejaVu Sans"/>
                <a:cs typeface="DejaVu Sans"/>
              </a:rPr>
              <a:t>pH:</a:t>
            </a:r>
            <a:r>
              <a:rPr dirty="0" sz="1200" spc="-34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Tương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1a237e"/>
                </a:solidFill>
                <a:latin typeface="DejaVu Sans"/>
                <a:cs typeface="DejaVu Sans"/>
              </a:rPr>
              <a:t>nghịch</a:t>
            </a:r>
            <a:r>
              <a:rPr dirty="0" sz="1200" spc="-1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nhẹ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với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43">
                <a:solidFill>
                  <a:srgbClr val="1a237e"/>
                </a:solidFill>
                <a:latin typeface="DejaVu Sans"/>
                <a:cs typeface="DejaVu Sans"/>
              </a:rPr>
              <a:t>Fixed</a:t>
            </a:r>
            <a:r>
              <a:rPr dirty="0" sz="1200" spc="2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31">
                <a:solidFill>
                  <a:srgbClr val="1a237e"/>
                </a:solidFill>
                <a:latin typeface="DejaVu Sans"/>
                <a:cs typeface="DejaVu Sans"/>
              </a:rPr>
              <a:t>acidity.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0549383" y="7605947"/>
            <a:ext cx="1414019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1a237e"/>
                </a:solidFill>
                <a:latin typeface="DejaVu Sans"/>
                <a:cs typeface="DejaVu Sans"/>
              </a:rPr>
              <a:t>Nguồn:</a:t>
            </a:r>
            <a:r>
              <a:rPr dirty="0" sz="10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1a237e"/>
                </a:solidFill>
                <a:latin typeface="DejaVu Sans"/>
                <a:cs typeface="DejaVu Sans"/>
              </a:rPr>
              <a:t>[Hình</a:t>
            </a:r>
            <a:r>
              <a:rPr dirty="0" sz="10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1a237e"/>
                </a:solidFill>
                <a:latin typeface="DejaVu Sans"/>
                <a:cs typeface="DejaVu Sans"/>
              </a:rPr>
              <a:t>2.</a:t>
            </a:r>
            <a:r>
              <a:rPr dirty="0" sz="10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1a237e"/>
                </a:solidFill>
                <a:latin typeface="DejaVu Sans"/>
                <a:cs typeface="DejaVu Sans"/>
              </a:rPr>
              <a:t>19]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96647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95562" y="291749"/>
            <a:ext cx="7154365" cy="4567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96"/>
              </a:lnSpc>
              <a:spcBef>
                <a:spcPts val="0"/>
              </a:spcBef>
              <a:spcAft>
                <a:spcPts val="0"/>
              </a:spcAft>
            </a:pPr>
            <a:r>
              <a:rPr dirty="0" sz="2150" spc="31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Y</a:t>
            </a:r>
            <a:r>
              <a:rPr dirty="0" sz="2150" spc="20" b="1">
                <a:solidFill>
                  <a:srgbClr val="1a237e"/>
                </a:solidFill>
                <a:latin typeface="ALGKHW+Be Vietnam Pro Bold"/>
                <a:cs typeface="ALGKHW+Be Vietnam Pro Bold"/>
              </a:rPr>
              <a:t>ế</a:t>
            </a:r>
            <a:r>
              <a:rPr dirty="0" sz="215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u</a:t>
            </a:r>
            <a:r>
              <a:rPr dirty="0" sz="2150" spc="4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 </a:t>
            </a:r>
            <a:r>
              <a:rPr dirty="0" sz="2150" spc="25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T</a:t>
            </a:r>
            <a:r>
              <a:rPr dirty="0" sz="2150" b="1">
                <a:solidFill>
                  <a:srgbClr val="1a237e"/>
                </a:solidFill>
                <a:latin typeface="ALGKHW+Be Vietnam Pro Bold"/>
                <a:cs typeface="ALGKHW+Be Vietnam Pro Bold"/>
              </a:rPr>
              <a:t>ố</a:t>
            </a:r>
            <a:r>
              <a:rPr dirty="0" sz="2150" b="1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dirty="0" sz="2150" spc="34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D</a:t>
            </a:r>
            <a:r>
              <a:rPr dirty="0" sz="2150" b="1">
                <a:solidFill>
                  <a:srgbClr val="1a237e"/>
                </a:solidFill>
                <a:latin typeface="ALGKHW+Be Vietnam Pro Bold"/>
                <a:cs typeface="ALGKHW+Be Vietnam Pro Bold"/>
              </a:rPr>
              <a:t>ự</a:t>
            </a:r>
            <a:r>
              <a:rPr dirty="0" sz="2150" spc="-30" b="1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dirty="0" sz="2150" spc="38" b="1">
                <a:solidFill>
                  <a:srgbClr val="1a237e"/>
                </a:solidFill>
                <a:latin typeface="GLECPT+Be Vietnam Pro Bold"/>
                <a:cs typeface="GLECPT+Be Vietnam Pro Bold"/>
              </a:rPr>
              <a:t>Đ</a:t>
            </a:r>
            <a:r>
              <a:rPr dirty="0" sz="215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oán</a:t>
            </a:r>
            <a:r>
              <a:rPr dirty="0" sz="2150" spc="15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 </a:t>
            </a:r>
            <a:r>
              <a:rPr dirty="0" sz="2150" spc="-23" b="1">
                <a:solidFill>
                  <a:srgbClr val="4caf50"/>
                </a:solidFill>
                <a:latin typeface="JKLALI+Be Vietnam Pro Bold"/>
                <a:cs typeface="JKLALI+Be Vietnam Pro Bold"/>
              </a:rPr>
              <a:t>B</a:t>
            </a:r>
            <a:r>
              <a:rPr dirty="0" sz="2150" spc="20" b="1">
                <a:solidFill>
                  <a:srgbClr val="4caf50"/>
                </a:solidFill>
                <a:latin typeface="WACNFP+Be Vietnam Pro Bold"/>
                <a:cs typeface="WACNFP+Be Vietnam Pro Bold"/>
              </a:rPr>
              <a:t>ệ</a:t>
            </a:r>
            <a:r>
              <a:rPr dirty="0" sz="2150" spc="-10" b="1">
                <a:solidFill>
                  <a:srgbClr val="4caf50"/>
                </a:solidFill>
                <a:latin typeface="JKLALI+Be Vietnam Pro Bold"/>
                <a:cs typeface="JKLALI+Be Vietnam Pro Bold"/>
              </a:rPr>
              <a:t>nh</a:t>
            </a:r>
            <a:r>
              <a:rPr dirty="0" sz="2150" spc="83" b="1">
                <a:solidFill>
                  <a:srgbClr val="4caf50"/>
                </a:solidFill>
                <a:latin typeface="JKLALI+Be Vietnam Pro Bold"/>
                <a:cs typeface="JKLALI+Be Vietnam Pro Bold"/>
              </a:rPr>
              <a:t> </a:t>
            </a:r>
            <a:r>
              <a:rPr dirty="0" sz="2150" spc="31" b="1">
                <a:solidFill>
                  <a:srgbClr val="4caf50"/>
                </a:solidFill>
                <a:latin typeface="JKLALI+Be Vietnam Pro Bold"/>
                <a:cs typeface="JKLALI+Be Vietnam Pro Bold"/>
              </a:rPr>
              <a:t>Ti</a:t>
            </a:r>
            <a:r>
              <a:rPr dirty="0" sz="2150" spc="20" b="1">
                <a:solidFill>
                  <a:srgbClr val="4caf50"/>
                </a:solidFill>
                <a:latin typeface="WACNFP+Be Vietnam Pro Bold"/>
                <a:cs typeface="WACNFP+Be Vietnam Pro Bold"/>
              </a:rPr>
              <a:t>ể</a:t>
            </a:r>
            <a:r>
              <a:rPr dirty="0" sz="2150" b="1">
                <a:solidFill>
                  <a:srgbClr val="4caf50"/>
                </a:solidFill>
                <a:latin typeface="JKLALI+Be Vietnam Pro Bold"/>
                <a:cs typeface="JKLALI+Be Vietnam Pro Bold"/>
              </a:rPr>
              <a:t>u</a:t>
            </a:r>
            <a:r>
              <a:rPr dirty="0" sz="2150" spc="40" b="1">
                <a:solidFill>
                  <a:srgbClr val="4caf50"/>
                </a:solidFill>
                <a:latin typeface="JKLALI+Be Vietnam Pro Bold"/>
                <a:cs typeface="JKLALI+Be Vietnam Pro Bold"/>
              </a:rPr>
              <a:t> </a:t>
            </a:r>
            <a:r>
              <a:rPr dirty="0" sz="2150" spc="20" b="1">
                <a:solidFill>
                  <a:srgbClr val="4caf50"/>
                </a:solidFill>
                <a:latin typeface="GLECPT+Be Vietnam Pro Bold"/>
                <a:cs typeface="GLECPT+Be Vietnam Pro Bold"/>
              </a:rPr>
              <a:t>Đư</a:t>
            </a:r>
            <a:r>
              <a:rPr dirty="0" sz="2150" spc="10" b="1">
                <a:solidFill>
                  <a:srgbClr val="4caf50"/>
                </a:solidFill>
                <a:latin typeface="WACNFP+Be Vietnam Pro Bold"/>
                <a:cs typeface="WACNFP+Be Vietnam Pro Bold"/>
              </a:rPr>
              <a:t>ờ</a:t>
            </a:r>
            <a:r>
              <a:rPr dirty="0" sz="2150" spc="-10" b="1">
                <a:solidFill>
                  <a:srgbClr val="4caf50"/>
                </a:solidFill>
                <a:latin typeface="JKLALI+Be Vietnam Pro Bold"/>
                <a:cs typeface="JKLALI+Be Vietnam Pro Bold"/>
              </a:rPr>
              <a:t>ng</a:t>
            </a:r>
            <a:r>
              <a:rPr dirty="0" sz="2150" spc="49" b="1">
                <a:solidFill>
                  <a:srgbClr val="4caf50"/>
                </a:solidFill>
                <a:latin typeface="JKLALI+Be Vietnam Pro Bold"/>
                <a:cs typeface="JKLALI+Be Vietnam Pro Bold"/>
              </a:rPr>
              <a:t> </a:t>
            </a:r>
            <a:r>
              <a:rPr dirty="0" sz="175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(D</a:t>
            </a:r>
            <a:r>
              <a:rPr dirty="0" sz="1750">
                <a:solidFill>
                  <a:srgbClr val="1a237e"/>
                </a:solidFill>
                <a:latin typeface="PVSPSS+Be Vietnam Pro Regular"/>
                <a:cs typeface="PVSPSS+Be Vietnam Pro Regular"/>
              </a:rPr>
              <a:t>ữ</a:t>
            </a:r>
            <a:r>
              <a:rPr dirty="0" sz="1750" spc="-46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li</a:t>
            </a:r>
            <a:r>
              <a:rPr dirty="0" sz="1750" spc="-15">
                <a:solidFill>
                  <a:srgbClr val="1a237e"/>
                </a:solidFill>
                <a:latin typeface="PVSPSS+Be Vietnam Pro Regular"/>
                <a:cs typeface="PVSPSS+Be Vietnam Pro Regular"/>
              </a:rPr>
              <a:t>ệ</a:t>
            </a:r>
            <a:r>
              <a:rPr dirty="0" sz="175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u</a:t>
            </a:r>
            <a:r>
              <a:rPr dirty="0" sz="1750" spc="-43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75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Pima</a:t>
            </a:r>
            <a:r>
              <a:rPr dirty="0" sz="1750" spc="-25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750" spc="-1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Indians)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0359" y="944586"/>
            <a:ext cx="4218397" cy="7415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6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-28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M</a:t>
            </a:r>
            <a:r>
              <a:rPr dirty="0" sz="1300" spc="-31" b="1">
                <a:solidFill>
                  <a:srgbClr val="1a237e"/>
                </a:solidFill>
                <a:latin typeface="ALGKHW+Be Vietnam Pro Bold"/>
                <a:cs typeface="ALGKHW+Be Vietnam Pro Bold"/>
              </a:rPr>
              <a:t>ụ</a:t>
            </a:r>
            <a:r>
              <a:rPr dirty="0" sz="130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c</a:t>
            </a:r>
            <a:r>
              <a:rPr dirty="0" sz="130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 </a:t>
            </a:r>
            <a:r>
              <a:rPr dirty="0" sz="130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Tiêu</a:t>
            </a:r>
            <a:r>
              <a:rPr dirty="0" sz="1300" spc="-2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 </a:t>
            </a:r>
            <a:r>
              <a:rPr dirty="0" sz="130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Nghiên</a:t>
            </a:r>
            <a:r>
              <a:rPr dirty="0" sz="1300" spc="-3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 </a:t>
            </a:r>
            <a:r>
              <a:rPr dirty="0" sz="1300" spc="-38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C</a:t>
            </a:r>
            <a:r>
              <a:rPr dirty="0" sz="1300" spc="-31" b="1">
                <a:solidFill>
                  <a:srgbClr val="1a237e"/>
                </a:solidFill>
                <a:latin typeface="ALGKHW+Be Vietnam Pro Bold"/>
                <a:cs typeface="ALGKHW+Be Vietnam Pro Bold"/>
              </a:rPr>
              <a:t>ứ</a:t>
            </a:r>
            <a:r>
              <a:rPr dirty="0" sz="130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u</a:t>
            </a:r>
          </a:p>
          <a:p>
            <a:pPr marL="0" marR="0">
              <a:lnSpc>
                <a:spcPts val="17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 spc="2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So</a:t>
            </a:r>
            <a:r>
              <a:rPr dirty="0" sz="1150" spc="27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150" spc="1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sánh</a:t>
            </a:r>
            <a:r>
              <a:rPr dirty="0" sz="1150" spc="3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15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phân</a:t>
            </a:r>
            <a:r>
              <a:rPr dirty="0" sz="1150" spc="5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15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b</a:t>
            </a:r>
            <a:r>
              <a:rPr dirty="0" sz="1150">
                <a:solidFill>
                  <a:srgbClr val="1a237e"/>
                </a:solidFill>
                <a:latin typeface="PVSPSS+Be Vietnam Pro Regular"/>
                <a:cs typeface="PVSPSS+Be Vietnam Pro Regular"/>
              </a:rPr>
              <a:t>ố</a:t>
            </a:r>
            <a:r>
              <a:rPr dirty="0" sz="1150" spc="12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dirty="0" sz="1150" spc="-15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các</a:t>
            </a:r>
            <a:r>
              <a:rPr dirty="0" sz="1150" spc="2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15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bi</a:t>
            </a:r>
            <a:r>
              <a:rPr dirty="0" sz="1150" spc="-25">
                <a:solidFill>
                  <a:srgbClr val="1a237e"/>
                </a:solidFill>
                <a:latin typeface="PVSPSS+Be Vietnam Pro Regular"/>
                <a:cs typeface="PVSPSS+Be Vietnam Pro Regular"/>
              </a:rPr>
              <a:t>ế</a:t>
            </a:r>
            <a:r>
              <a:rPr dirty="0" sz="115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n</a:t>
            </a:r>
            <a:r>
              <a:rPr dirty="0" sz="1150" spc="51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15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r</a:t>
            </a:r>
            <a:r>
              <a:rPr dirty="0" sz="1150">
                <a:solidFill>
                  <a:srgbClr val="1a237e"/>
                </a:solidFill>
                <a:latin typeface="PVSPSS+Be Vietnam Pro Regular"/>
                <a:cs typeface="PVSPSS+Be Vietnam Pro Regular"/>
              </a:rPr>
              <a:t>ủ</a:t>
            </a:r>
            <a:r>
              <a:rPr dirty="0" sz="115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i</a:t>
            </a:r>
            <a:r>
              <a:rPr dirty="0" sz="1150" spc="31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150" spc="-75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ro</a:t>
            </a:r>
            <a:r>
              <a:rPr dirty="0" sz="1150" spc="123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15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gi</a:t>
            </a:r>
            <a:r>
              <a:rPr dirty="0" sz="1150">
                <a:solidFill>
                  <a:srgbClr val="1a237e"/>
                </a:solidFill>
                <a:latin typeface="PVSPSS+Be Vietnam Pro Regular"/>
                <a:cs typeface="PVSPSS+Be Vietnam Pro Regular"/>
              </a:rPr>
              <a:t>ữ</a:t>
            </a:r>
            <a:r>
              <a:rPr dirty="0" sz="115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a</a:t>
            </a:r>
            <a:r>
              <a:rPr dirty="0" sz="1150" spc="46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15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nhóm</a:t>
            </a:r>
            <a:r>
              <a:rPr dirty="0" sz="1150" spc="51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150" spc="-3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có</a:t>
            </a:r>
            <a:r>
              <a:rPr dirty="0" sz="1150" spc="66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150" spc="15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ti</a:t>
            </a:r>
            <a:r>
              <a:rPr dirty="0" sz="1150" spc="-25">
                <a:solidFill>
                  <a:srgbClr val="1a237e"/>
                </a:solidFill>
                <a:latin typeface="PVSPSS+Be Vietnam Pro Regular"/>
                <a:cs typeface="PVSPSS+Be Vietnam Pro Regular"/>
              </a:rPr>
              <a:t>ể</a:t>
            </a:r>
            <a:r>
              <a:rPr dirty="0" sz="115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u</a:t>
            </a:r>
            <a:r>
              <a:rPr dirty="0" sz="1150" spc="6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150">
                <a:solidFill>
                  <a:srgbClr val="1a237e"/>
                </a:solidFill>
                <a:latin typeface="AARFUW+Be Vietnam Pro Regular"/>
                <a:cs typeface="AARFUW+Be Vietnam Pro Regular"/>
              </a:rPr>
              <a:t>đư</a:t>
            </a:r>
            <a:r>
              <a:rPr dirty="0" sz="1150">
                <a:solidFill>
                  <a:srgbClr val="1a237e"/>
                </a:solidFill>
                <a:latin typeface="PVSPSS+Be Vietnam Pro Regular"/>
                <a:cs typeface="PVSPSS+Be Vietnam Pro Regular"/>
              </a:rPr>
              <a:t>ờ</a:t>
            </a:r>
            <a:r>
              <a:rPr dirty="0" sz="1150" spc="15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ng</a:t>
            </a:r>
          </a:p>
          <a:p>
            <a:pPr marL="0" marR="0">
              <a:lnSpc>
                <a:spcPts val="1757"/>
              </a:lnSpc>
              <a:spcBef>
                <a:spcPts val="42"/>
              </a:spcBef>
              <a:spcAft>
                <a:spcPts val="0"/>
              </a:spcAft>
            </a:pPr>
            <a:r>
              <a:rPr dirty="0" sz="115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(Outcome=1)</a:t>
            </a:r>
            <a:r>
              <a:rPr dirty="0" sz="1150" spc="46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150" spc="12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và</a:t>
            </a:r>
            <a:r>
              <a:rPr dirty="0" sz="1150" spc="21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150" spc="14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không</a:t>
            </a:r>
            <a:r>
              <a:rPr dirty="0" sz="1150" spc="31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150" spc="15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ti</a:t>
            </a:r>
            <a:r>
              <a:rPr dirty="0" sz="1150" spc="-25">
                <a:solidFill>
                  <a:srgbClr val="1a237e"/>
                </a:solidFill>
                <a:latin typeface="PVSPSS+Be Vietnam Pro Regular"/>
                <a:cs typeface="PVSPSS+Be Vietnam Pro Regular"/>
              </a:rPr>
              <a:t>ể</a:t>
            </a:r>
            <a:r>
              <a:rPr dirty="0" sz="115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u</a:t>
            </a:r>
            <a:r>
              <a:rPr dirty="0" sz="1150" spc="6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150">
                <a:solidFill>
                  <a:srgbClr val="1a237e"/>
                </a:solidFill>
                <a:latin typeface="AARFUW+Be Vietnam Pro Regular"/>
                <a:cs typeface="AARFUW+Be Vietnam Pro Regular"/>
              </a:rPr>
              <a:t>đư</a:t>
            </a:r>
            <a:r>
              <a:rPr dirty="0" sz="1150">
                <a:solidFill>
                  <a:srgbClr val="1a237e"/>
                </a:solidFill>
                <a:latin typeface="PVSPSS+Be Vietnam Pro Regular"/>
                <a:cs typeface="PVSPSS+Be Vietnam Pro Regular"/>
              </a:rPr>
              <a:t>ờ</a:t>
            </a:r>
            <a:r>
              <a:rPr dirty="0" sz="1150" spc="15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ng</a:t>
            </a:r>
            <a:r>
              <a:rPr dirty="0" sz="1150" spc="3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15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(Outcome=0).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61521" y="948477"/>
            <a:ext cx="3268461" cy="8423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150" spc="-15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`Glucose`:</a:t>
            </a:r>
            <a:r>
              <a:rPr dirty="0" sz="1150" spc="4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 </a:t>
            </a:r>
            <a:r>
              <a:rPr dirty="0" sz="115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Y</a:t>
            </a:r>
            <a:r>
              <a:rPr dirty="0" sz="1150" spc="-36" b="1">
                <a:solidFill>
                  <a:srgbClr val="1a237e"/>
                </a:solidFill>
                <a:latin typeface="ALGKHW+Be Vietnam Pro Bold"/>
                <a:cs typeface="ALGKHW+Be Vietnam Pro Bold"/>
              </a:rPr>
              <a:t>ế</a:t>
            </a:r>
            <a:r>
              <a:rPr dirty="0" sz="115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u</a:t>
            </a:r>
            <a:r>
              <a:rPr dirty="0" sz="1150" spc="34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 </a:t>
            </a:r>
            <a:r>
              <a:rPr dirty="0" sz="1150" spc="2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t</a:t>
            </a:r>
            <a:r>
              <a:rPr dirty="0" sz="1150" b="1">
                <a:solidFill>
                  <a:srgbClr val="1a237e"/>
                </a:solidFill>
                <a:latin typeface="ALGKHW+Be Vietnam Pro Bold"/>
                <a:cs typeface="ALGKHW+Be Vietnam Pro Bold"/>
              </a:rPr>
              <a:t>ố</a:t>
            </a:r>
            <a:r>
              <a:rPr dirty="0" sz="1150" b="1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dirty="0" sz="1150" spc="-18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d</a:t>
            </a:r>
            <a:r>
              <a:rPr dirty="0" sz="1150" b="1">
                <a:solidFill>
                  <a:srgbClr val="1a237e"/>
                </a:solidFill>
                <a:latin typeface="ALGKHW+Be Vietnam Pro Bold"/>
                <a:cs typeface="ALGKHW+Be Vietnam Pro Bold"/>
              </a:rPr>
              <a:t>ự</a:t>
            </a:r>
            <a:r>
              <a:rPr dirty="0" sz="1150" b="1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dirty="0" sz="1150" spc="37" b="1">
                <a:solidFill>
                  <a:srgbClr val="1a237e"/>
                </a:solidFill>
                <a:latin typeface="GLECPT+Be Vietnam Pro Bold"/>
                <a:cs typeface="GLECPT+Be Vietnam Pro Bold"/>
              </a:rPr>
              <a:t>đ</a:t>
            </a:r>
            <a:r>
              <a:rPr dirty="0" sz="1150" spc="-1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oán</a:t>
            </a:r>
            <a:r>
              <a:rPr dirty="0" sz="1150" spc="31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 </a:t>
            </a:r>
            <a:r>
              <a:rPr dirty="0" sz="1150" spc="20" b="1">
                <a:solidFill>
                  <a:srgbClr val="4caf50"/>
                </a:solidFill>
                <a:latin typeface="JKLALI+Be Vietnam Pro Bold"/>
                <a:cs typeface="JKLALI+Be Vietnam Pro Bold"/>
              </a:rPr>
              <a:t>m</a:t>
            </a:r>
            <a:r>
              <a:rPr dirty="0" sz="1150" spc="-11" b="1">
                <a:solidFill>
                  <a:srgbClr val="4caf50"/>
                </a:solidFill>
                <a:latin typeface="WACNFP+Be Vietnam Pro Bold"/>
                <a:cs typeface="WACNFP+Be Vietnam Pro Bold"/>
              </a:rPr>
              <a:t>ạ</a:t>
            </a:r>
            <a:r>
              <a:rPr dirty="0" sz="1150" spc="-12" b="1">
                <a:solidFill>
                  <a:srgbClr val="4caf50"/>
                </a:solidFill>
                <a:latin typeface="JKLALI+Be Vietnam Pro Bold"/>
                <a:cs typeface="JKLALI+Be Vietnam Pro Bold"/>
              </a:rPr>
              <a:t>nh</a:t>
            </a:r>
            <a:r>
              <a:rPr dirty="0" sz="1150" spc="23" b="1">
                <a:solidFill>
                  <a:srgbClr val="4caf50"/>
                </a:solidFill>
                <a:latin typeface="JKLALI+Be Vietnam Pro Bold"/>
                <a:cs typeface="JKLALI+Be Vietnam Pro Bold"/>
              </a:rPr>
              <a:t> </a:t>
            </a:r>
            <a:r>
              <a:rPr dirty="0" sz="1150" spc="-18" b="1">
                <a:solidFill>
                  <a:srgbClr val="4caf50"/>
                </a:solidFill>
                <a:latin typeface="JKLALI+Be Vietnam Pro Bold"/>
                <a:cs typeface="JKLALI+Be Vietnam Pro Bold"/>
              </a:rPr>
              <a:t>nh</a:t>
            </a:r>
            <a:r>
              <a:rPr dirty="0" sz="1150" spc="-11" b="1">
                <a:solidFill>
                  <a:srgbClr val="4caf50"/>
                </a:solidFill>
                <a:latin typeface="WACNFP+Be Vietnam Pro Bold"/>
                <a:cs typeface="WACNFP+Be Vietnam Pro Bold"/>
              </a:rPr>
              <a:t>ấ</a:t>
            </a:r>
            <a:r>
              <a:rPr dirty="0" sz="1150" spc="20" b="1">
                <a:solidFill>
                  <a:srgbClr val="4caf50"/>
                </a:solidFill>
                <a:latin typeface="JKLALI+Be Vietnam Pro Bold"/>
                <a:cs typeface="JKLALI+Be Vietnam Pro Bold"/>
              </a:rPr>
              <a:t>t</a:t>
            </a:r>
            <a:r>
              <a:rPr dirty="0" sz="115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.</a:t>
            </a:r>
          </a:p>
          <a:p>
            <a:pPr marL="0" marR="0">
              <a:lnSpc>
                <a:spcPts val="1757"/>
              </a:lnSpc>
              <a:spcBef>
                <a:spcPts val="442"/>
              </a:spcBef>
              <a:spcAft>
                <a:spcPts val="0"/>
              </a:spcAft>
            </a:pPr>
            <a:r>
              <a:rPr dirty="0" sz="1150" spc="-1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`BMI`:</a:t>
            </a:r>
            <a:r>
              <a:rPr dirty="0" sz="1150" spc="37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 </a:t>
            </a:r>
            <a:r>
              <a:rPr dirty="0" sz="1150" spc="-58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Xu</a:t>
            </a:r>
            <a:r>
              <a:rPr dirty="0" sz="1150" spc="93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 </a:t>
            </a:r>
            <a:r>
              <a:rPr dirty="0" sz="1150" spc="-23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h</a:t>
            </a:r>
            <a:r>
              <a:rPr dirty="0" sz="1150" b="1">
                <a:solidFill>
                  <a:srgbClr val="1a237e"/>
                </a:solidFill>
                <a:latin typeface="GLECPT+Be Vietnam Pro Bold"/>
                <a:cs typeface="GLECPT+Be Vietnam Pro Bold"/>
              </a:rPr>
              <a:t>ư</a:t>
            </a:r>
            <a:r>
              <a:rPr dirty="0" sz="1150" b="1">
                <a:solidFill>
                  <a:srgbClr val="1a237e"/>
                </a:solidFill>
                <a:latin typeface="ALGKHW+Be Vietnam Pro Bold"/>
                <a:cs typeface="ALGKHW+Be Vietnam Pro Bold"/>
              </a:rPr>
              <a:t>ớ</a:t>
            </a:r>
            <a:r>
              <a:rPr dirty="0" sz="1150" spc="-12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ng</a:t>
            </a:r>
            <a:r>
              <a:rPr dirty="0" sz="1150" spc="4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 </a:t>
            </a:r>
            <a:r>
              <a:rPr dirty="0" sz="1150" spc="10" b="1">
                <a:solidFill>
                  <a:srgbClr val="4caf50"/>
                </a:solidFill>
                <a:latin typeface="JKLALI+Be Vietnam Pro Bold"/>
                <a:cs typeface="JKLALI+Be Vietnam Pro Bold"/>
              </a:rPr>
              <a:t>cao</a:t>
            </a:r>
            <a:r>
              <a:rPr dirty="0" sz="1150" spc="18" b="1">
                <a:solidFill>
                  <a:srgbClr val="4caf50"/>
                </a:solidFill>
                <a:latin typeface="JKLALI+Be Vietnam Pro Bold"/>
                <a:cs typeface="JKLALI+Be Vietnam Pro Bold"/>
              </a:rPr>
              <a:t> </a:t>
            </a:r>
            <a:r>
              <a:rPr dirty="0" sz="1150" spc="-23" b="1">
                <a:solidFill>
                  <a:srgbClr val="4caf50"/>
                </a:solidFill>
                <a:latin typeface="JKLALI+Be Vietnam Pro Bold"/>
                <a:cs typeface="JKLALI+Be Vietnam Pro Bold"/>
              </a:rPr>
              <a:t>h</a:t>
            </a:r>
            <a:r>
              <a:rPr dirty="0" sz="1150" spc="-18" b="1">
                <a:solidFill>
                  <a:srgbClr val="4caf50"/>
                </a:solidFill>
                <a:latin typeface="GLECPT+Be Vietnam Pro Bold"/>
                <a:cs typeface="GLECPT+Be Vietnam Pro Bold"/>
              </a:rPr>
              <a:t>ơ</a:t>
            </a:r>
            <a:r>
              <a:rPr dirty="0" sz="1150" b="1">
                <a:solidFill>
                  <a:srgbClr val="4caf50"/>
                </a:solidFill>
                <a:latin typeface="JKLALI+Be Vietnam Pro Bold"/>
                <a:cs typeface="JKLALI+Be Vietnam Pro Bold"/>
              </a:rPr>
              <a:t>n</a:t>
            </a:r>
            <a:r>
              <a:rPr dirty="0" sz="1150" spc="23" b="1">
                <a:solidFill>
                  <a:srgbClr val="4caf50"/>
                </a:solidFill>
                <a:latin typeface="JKLALI+Be Vietnam Pro Bold"/>
                <a:cs typeface="JKLALI+Be Vietnam Pro Bold"/>
              </a:rPr>
              <a:t> </a:t>
            </a:r>
            <a:r>
              <a:rPr dirty="0" sz="1150" b="1">
                <a:solidFill>
                  <a:srgbClr val="1a237e"/>
                </a:solidFill>
                <a:latin typeface="ALGKHW+Be Vietnam Pro Bold"/>
                <a:cs typeface="ALGKHW+Be Vietnam Pro Bold"/>
              </a:rPr>
              <a:t>ở</a:t>
            </a:r>
            <a:r>
              <a:rPr dirty="0" sz="1150" b="1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dirty="0" sz="1150" spc="-15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nhóm</a:t>
            </a:r>
            <a:r>
              <a:rPr dirty="0" sz="1150" spc="69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 </a:t>
            </a:r>
            <a:r>
              <a:rPr dirty="0" sz="1150" spc="2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m</a:t>
            </a:r>
            <a:r>
              <a:rPr dirty="0" sz="1150" spc="-11" b="1">
                <a:solidFill>
                  <a:srgbClr val="1a237e"/>
                </a:solidFill>
                <a:latin typeface="ALGKHW+Be Vietnam Pro Bold"/>
                <a:cs typeface="ALGKHW+Be Vietnam Pro Bold"/>
              </a:rPr>
              <a:t>ắ</a:t>
            </a:r>
            <a:r>
              <a:rPr dirty="0" sz="115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c</a:t>
            </a:r>
            <a:r>
              <a:rPr dirty="0" sz="1150" spc="62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 </a:t>
            </a:r>
            <a:r>
              <a:rPr dirty="0" sz="1150" spc="-18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b</a:t>
            </a:r>
            <a:r>
              <a:rPr dirty="0" sz="1150" spc="-36" b="1">
                <a:solidFill>
                  <a:srgbClr val="1a237e"/>
                </a:solidFill>
                <a:latin typeface="ALGKHW+Be Vietnam Pro Bold"/>
                <a:cs typeface="ALGKHW+Be Vietnam Pro Bold"/>
              </a:rPr>
              <a:t>ệ</a:t>
            </a:r>
            <a:r>
              <a:rPr dirty="0" sz="1150" spc="-18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nh.</a:t>
            </a:r>
          </a:p>
          <a:p>
            <a:pPr marL="0" marR="0">
              <a:lnSpc>
                <a:spcPts val="1757"/>
              </a:lnSpc>
              <a:spcBef>
                <a:spcPts val="517"/>
              </a:spcBef>
              <a:spcAft>
                <a:spcPts val="0"/>
              </a:spcAft>
            </a:pPr>
            <a:r>
              <a:rPr dirty="0" sz="1150" spc="-23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`Tu</a:t>
            </a:r>
            <a:r>
              <a:rPr dirty="0" sz="1150" b="1">
                <a:solidFill>
                  <a:srgbClr val="1a237e"/>
                </a:solidFill>
                <a:latin typeface="ALGKHW+Be Vietnam Pro Bold"/>
                <a:cs typeface="ALGKHW+Be Vietnam Pro Bold"/>
              </a:rPr>
              <a:t>ổ</a:t>
            </a:r>
            <a:r>
              <a:rPr dirty="0" sz="115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i`:</a:t>
            </a:r>
            <a:r>
              <a:rPr dirty="0" sz="1150" spc="23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 </a:t>
            </a:r>
            <a:r>
              <a:rPr dirty="0" sz="115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Y</a:t>
            </a:r>
            <a:r>
              <a:rPr dirty="0" sz="1150" spc="-36" b="1">
                <a:solidFill>
                  <a:srgbClr val="1a237e"/>
                </a:solidFill>
                <a:latin typeface="ALGKHW+Be Vietnam Pro Bold"/>
                <a:cs typeface="ALGKHW+Be Vietnam Pro Bold"/>
              </a:rPr>
              <a:t>ế</a:t>
            </a:r>
            <a:r>
              <a:rPr dirty="0" sz="115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u</a:t>
            </a:r>
            <a:r>
              <a:rPr dirty="0" sz="1150" spc="34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 </a:t>
            </a:r>
            <a:r>
              <a:rPr dirty="0" sz="1150" spc="2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t</a:t>
            </a:r>
            <a:r>
              <a:rPr dirty="0" sz="1150" b="1">
                <a:solidFill>
                  <a:srgbClr val="1a237e"/>
                </a:solidFill>
                <a:latin typeface="ALGKHW+Be Vietnam Pro Bold"/>
                <a:cs typeface="ALGKHW+Be Vietnam Pro Bold"/>
              </a:rPr>
              <a:t>ố</a:t>
            </a:r>
            <a:r>
              <a:rPr dirty="0" sz="1150" b="1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dirty="0" sz="1150" spc="31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r</a:t>
            </a:r>
            <a:r>
              <a:rPr dirty="0" sz="1150" spc="-15" b="1">
                <a:solidFill>
                  <a:srgbClr val="1a237e"/>
                </a:solidFill>
                <a:latin typeface="ALGKHW+Be Vietnam Pro Bold"/>
                <a:cs typeface="ALGKHW+Be Vietnam Pro Bold"/>
              </a:rPr>
              <a:t>ủ</a:t>
            </a:r>
            <a:r>
              <a:rPr dirty="0" sz="115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i</a:t>
            </a:r>
            <a:r>
              <a:rPr dirty="0" sz="1150" spc="69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 </a:t>
            </a:r>
            <a:r>
              <a:rPr dirty="0" sz="1150" spc="31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ro</a:t>
            </a:r>
            <a:r>
              <a:rPr dirty="0" sz="115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 </a:t>
            </a:r>
            <a:r>
              <a:rPr dirty="0" sz="1150" b="1">
                <a:solidFill>
                  <a:srgbClr val="4caf50"/>
                </a:solidFill>
                <a:latin typeface="JKLALI+Be Vietnam Pro Bold"/>
                <a:cs typeface="JKLALI+Be Vietnam Pro Bold"/>
              </a:rPr>
              <a:t>quan</a:t>
            </a:r>
            <a:r>
              <a:rPr dirty="0" sz="1150" spc="31" b="1">
                <a:solidFill>
                  <a:srgbClr val="4caf50"/>
                </a:solidFill>
                <a:latin typeface="JKLALI+Be Vietnam Pro Bold"/>
                <a:cs typeface="JKLALI+Be Vietnam Pro Bold"/>
              </a:rPr>
              <a:t> </a:t>
            </a:r>
            <a:r>
              <a:rPr dirty="0" sz="1150" spc="25" b="1">
                <a:solidFill>
                  <a:srgbClr val="4caf50"/>
                </a:solidFill>
                <a:latin typeface="JKLALI+Be Vietnam Pro Bold"/>
                <a:cs typeface="JKLALI+Be Vietnam Pro Bold"/>
              </a:rPr>
              <a:t>tr</a:t>
            </a:r>
            <a:r>
              <a:rPr dirty="0" sz="1150" b="1">
                <a:solidFill>
                  <a:srgbClr val="4caf50"/>
                </a:solidFill>
                <a:latin typeface="WACNFP+Be Vietnam Pro Bold"/>
                <a:cs typeface="WACNFP+Be Vietnam Pro Bold"/>
              </a:rPr>
              <a:t>ọ</a:t>
            </a:r>
            <a:r>
              <a:rPr dirty="0" sz="1150" spc="-10" b="1">
                <a:solidFill>
                  <a:srgbClr val="4caf50"/>
                </a:solidFill>
                <a:latin typeface="JKLALI+Be Vietnam Pro Bold"/>
                <a:cs typeface="JKLALI+Be Vietnam Pro Bold"/>
              </a:rPr>
              <a:t>ng</a:t>
            </a:r>
            <a:r>
              <a:rPr dirty="0" sz="115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5435" y="2106636"/>
            <a:ext cx="2227166" cy="2891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6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-34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1.</a:t>
            </a:r>
            <a:r>
              <a:rPr dirty="0" sz="1300" spc="5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 </a:t>
            </a:r>
            <a:r>
              <a:rPr dirty="0" sz="130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Glucose</a:t>
            </a:r>
            <a:r>
              <a:rPr dirty="0" sz="1300" spc="28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 </a:t>
            </a:r>
            <a:r>
              <a:rPr dirty="0" sz="1300" spc="1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(</a:t>
            </a:r>
            <a:r>
              <a:rPr dirty="0" sz="1300" b="1">
                <a:solidFill>
                  <a:srgbClr val="1a237e"/>
                </a:solidFill>
                <a:latin typeface="GLECPT+Be Vietnam Pro Bold"/>
                <a:cs typeface="GLECPT+Be Vietnam Pro Bold"/>
              </a:rPr>
              <a:t>Đư</a:t>
            </a:r>
            <a:r>
              <a:rPr dirty="0" sz="1300" spc="-30" b="1">
                <a:solidFill>
                  <a:srgbClr val="1a237e"/>
                </a:solidFill>
                <a:latin typeface="ALGKHW+Be Vietnam Pro Bold"/>
                <a:cs typeface="ALGKHW+Be Vietnam Pro Bold"/>
              </a:rPr>
              <a:t>ờ</a:t>
            </a:r>
            <a:r>
              <a:rPr dirty="0" sz="1300" spc="-27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ng</a:t>
            </a:r>
            <a:r>
              <a:rPr dirty="0" sz="130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 </a:t>
            </a:r>
            <a:r>
              <a:rPr dirty="0" sz="130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huy</a:t>
            </a:r>
            <a:r>
              <a:rPr dirty="0" sz="1300" spc="21" b="1">
                <a:solidFill>
                  <a:srgbClr val="1a237e"/>
                </a:solidFill>
                <a:latin typeface="ALGKHW+Be Vietnam Pro Bold"/>
                <a:cs typeface="ALGKHW+Be Vietnam Pro Bold"/>
              </a:rPr>
              <a:t>ế</a:t>
            </a:r>
            <a:r>
              <a:rPr dirty="0" sz="1300" spc="31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t)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24101" y="2106636"/>
            <a:ext cx="2322416" cy="2891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6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-37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2.</a:t>
            </a:r>
            <a:r>
              <a:rPr dirty="0" sz="1300" spc="54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 </a:t>
            </a:r>
            <a:r>
              <a:rPr dirty="0" sz="1300" spc="-25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BMI</a:t>
            </a:r>
            <a:r>
              <a:rPr dirty="0" sz="1300" spc="25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 </a:t>
            </a:r>
            <a:r>
              <a:rPr dirty="0" sz="130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(Ch</a:t>
            </a:r>
            <a:r>
              <a:rPr dirty="0" sz="1300" b="1">
                <a:solidFill>
                  <a:srgbClr val="1a237e"/>
                </a:solidFill>
                <a:latin typeface="ALGKHW+Be Vietnam Pro Bold"/>
                <a:cs typeface="ALGKHW+Be Vietnam Pro Bold"/>
              </a:rPr>
              <a:t>ỉ</a:t>
            </a:r>
            <a:r>
              <a:rPr dirty="0" sz="1300" spc="-43" b="1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dirty="0" sz="1300" spc="-23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s</a:t>
            </a:r>
            <a:r>
              <a:rPr dirty="0" sz="1300" b="1">
                <a:solidFill>
                  <a:srgbClr val="1a237e"/>
                </a:solidFill>
                <a:latin typeface="ALGKHW+Be Vietnam Pro Bold"/>
                <a:cs typeface="ALGKHW+Be Vietnam Pro Bold"/>
              </a:rPr>
              <a:t>ố</a:t>
            </a:r>
            <a:r>
              <a:rPr dirty="0" sz="1300" spc="-55" b="1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dirty="0" sz="130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kh</a:t>
            </a:r>
            <a:r>
              <a:rPr dirty="0" sz="1300" spc="-30" b="1">
                <a:solidFill>
                  <a:srgbClr val="1a237e"/>
                </a:solidFill>
                <a:latin typeface="ALGKHW+Be Vietnam Pro Bold"/>
                <a:cs typeface="ALGKHW+Be Vietnam Pro Bold"/>
              </a:rPr>
              <a:t>ố</a:t>
            </a:r>
            <a:r>
              <a:rPr dirty="0" sz="130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i</a:t>
            </a:r>
            <a:r>
              <a:rPr dirty="0" sz="130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 </a:t>
            </a:r>
            <a:r>
              <a:rPr dirty="0" sz="130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c</a:t>
            </a:r>
            <a:r>
              <a:rPr dirty="0" sz="1300" b="1">
                <a:solidFill>
                  <a:srgbClr val="1a237e"/>
                </a:solidFill>
                <a:latin typeface="GLECPT+Be Vietnam Pro Bold"/>
                <a:cs typeface="GLECPT+Be Vietnam Pro Bold"/>
              </a:rPr>
              <a:t>ơ</a:t>
            </a:r>
            <a:r>
              <a:rPr dirty="0" sz="1300" b="1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dirty="0" sz="1300" spc="33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th</a:t>
            </a:r>
            <a:r>
              <a:rPr dirty="0" sz="1300" spc="21" b="1">
                <a:solidFill>
                  <a:srgbClr val="1a237e"/>
                </a:solidFill>
                <a:latin typeface="ALGKHW+Be Vietnam Pro Bold"/>
                <a:cs typeface="ALGKHW+Be Vietnam Pro Bold"/>
              </a:rPr>
              <a:t>ể</a:t>
            </a:r>
            <a:r>
              <a:rPr dirty="0" sz="130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82917" y="2106636"/>
            <a:ext cx="1560417" cy="2891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6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15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3.</a:t>
            </a:r>
            <a:r>
              <a:rPr dirty="0" sz="130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 </a:t>
            </a:r>
            <a:r>
              <a:rPr dirty="0" sz="1300" spc="-28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Age</a:t>
            </a:r>
            <a:r>
              <a:rPr dirty="0" sz="1300" spc="5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 </a:t>
            </a:r>
            <a:r>
              <a:rPr dirty="0" sz="1300" spc="-23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(Tu</a:t>
            </a:r>
            <a:r>
              <a:rPr dirty="0" sz="1300" spc="-30" b="1">
                <a:solidFill>
                  <a:srgbClr val="1a237e"/>
                </a:solidFill>
                <a:latin typeface="ALGKHW+Be Vietnam Pro Bold"/>
                <a:cs typeface="ALGKHW+Be Vietnam Pro Bold"/>
              </a:rPr>
              <a:t>ổ</a:t>
            </a:r>
            <a:r>
              <a:rPr dirty="0" sz="130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i</a:t>
            </a:r>
            <a:r>
              <a:rPr dirty="0" sz="130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 </a:t>
            </a:r>
            <a:r>
              <a:rPr dirty="0" sz="130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tác)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63760" y="2400289"/>
            <a:ext cx="3141762" cy="2334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spc="18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Nhóm</a:t>
            </a:r>
            <a:r>
              <a:rPr dirty="0" sz="1000" spc="-17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m</a:t>
            </a:r>
            <a:r>
              <a:rPr dirty="0" sz="1000" spc="21">
                <a:solidFill>
                  <a:srgbClr val="1a237e"/>
                </a:solidFill>
                <a:latin typeface="PVSPSS+Be Vietnam Pro Regular"/>
                <a:cs typeface="PVSPSS+Be Vietnam Pro Regular"/>
              </a:rPr>
              <a:t>ắ</a:t>
            </a:r>
            <a:r>
              <a:rPr dirty="0" sz="100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c</a:t>
            </a:r>
            <a:r>
              <a:rPr dirty="0" sz="1000" spc="-18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 spc="23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b</a:t>
            </a:r>
            <a:r>
              <a:rPr dirty="0" sz="1000">
                <a:solidFill>
                  <a:srgbClr val="1a237e"/>
                </a:solidFill>
                <a:latin typeface="PVSPSS+Be Vietnam Pro Regular"/>
                <a:cs typeface="PVSPSS+Be Vietnam Pro Regular"/>
              </a:rPr>
              <a:t>ệ</a:t>
            </a:r>
            <a:r>
              <a:rPr dirty="0" sz="1000" spc="27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nh</a:t>
            </a:r>
            <a:r>
              <a:rPr dirty="0" sz="1000" spc="-15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 spc="-12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có</a:t>
            </a:r>
            <a:r>
              <a:rPr dirty="0" sz="1000" spc="31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m</a:t>
            </a:r>
            <a:r>
              <a:rPr dirty="0" sz="1000">
                <a:solidFill>
                  <a:srgbClr val="1a237e"/>
                </a:solidFill>
                <a:latin typeface="PVSPSS+Be Vietnam Pro Regular"/>
                <a:cs typeface="PVSPSS+Be Vietnam Pro Regular"/>
              </a:rPr>
              <a:t>ứ</a:t>
            </a:r>
            <a:r>
              <a:rPr dirty="0" sz="100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c</a:t>
            </a:r>
            <a:r>
              <a:rPr dirty="0" sz="1000" spc="-18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 spc="14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Glucose</a:t>
            </a:r>
            <a:r>
              <a:rPr dirty="0" sz="1000" spc="-18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 spc="1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cao</a:t>
            </a:r>
            <a:r>
              <a:rPr dirty="0" sz="1000" spc="18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 spc="17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h</a:t>
            </a:r>
            <a:r>
              <a:rPr dirty="0" sz="1000" spc="33">
                <a:solidFill>
                  <a:srgbClr val="1a237e"/>
                </a:solidFill>
                <a:latin typeface="AARFUW+Be Vietnam Pro Regular"/>
                <a:cs typeface="AARFUW+Be Vietnam Pro Regular"/>
              </a:rPr>
              <a:t>ơ</a:t>
            </a:r>
            <a:r>
              <a:rPr dirty="0" sz="100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n</a:t>
            </a:r>
            <a:r>
              <a:rPr dirty="0" sz="1000" spc="21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 spc="-92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rõ</a:t>
            </a:r>
            <a:r>
              <a:rPr dirty="0" sz="1000" spc="11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 spc="-17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r</a:t>
            </a:r>
            <a:r>
              <a:rPr dirty="0" sz="1000">
                <a:solidFill>
                  <a:srgbClr val="1a237e"/>
                </a:solidFill>
                <a:latin typeface="PVSPSS+Be Vietnam Pro Regular"/>
                <a:cs typeface="PVSPSS+Be Vietnam Pro Regular"/>
              </a:rPr>
              <a:t>ệ</a:t>
            </a:r>
            <a:r>
              <a:rPr dirty="0" sz="1000" spc="21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t.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422427" y="2400289"/>
            <a:ext cx="3389412" cy="23345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spc="18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Nhóm</a:t>
            </a:r>
            <a:r>
              <a:rPr dirty="0" sz="1000" spc="-17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m</a:t>
            </a:r>
            <a:r>
              <a:rPr dirty="0" sz="1000" spc="21">
                <a:solidFill>
                  <a:srgbClr val="1a237e"/>
                </a:solidFill>
                <a:latin typeface="PVSPSS+Be Vietnam Pro Regular"/>
                <a:cs typeface="PVSPSS+Be Vietnam Pro Regular"/>
              </a:rPr>
              <a:t>ắ</a:t>
            </a:r>
            <a:r>
              <a:rPr dirty="0" sz="100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c</a:t>
            </a:r>
            <a:r>
              <a:rPr dirty="0" sz="1000" spc="-18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 spc="23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b</a:t>
            </a:r>
            <a:r>
              <a:rPr dirty="0" sz="1000">
                <a:solidFill>
                  <a:srgbClr val="1a237e"/>
                </a:solidFill>
                <a:latin typeface="PVSPSS+Be Vietnam Pro Regular"/>
                <a:cs typeface="PVSPSS+Be Vietnam Pro Regular"/>
              </a:rPr>
              <a:t>ệ</a:t>
            </a:r>
            <a:r>
              <a:rPr dirty="0" sz="1000" spc="27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nh</a:t>
            </a:r>
            <a:r>
              <a:rPr dirty="0" sz="1000" spc="-15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 spc="-12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có</a:t>
            </a:r>
            <a:r>
              <a:rPr dirty="0" sz="1000" spc="31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 spc="4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xu</a:t>
            </a:r>
            <a:r>
              <a:rPr dirty="0" sz="1000" spc="-11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 spc="17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h</a:t>
            </a:r>
            <a:r>
              <a:rPr dirty="0" sz="1000" spc="23">
                <a:solidFill>
                  <a:srgbClr val="1a237e"/>
                </a:solidFill>
                <a:latin typeface="AARFUW+Be Vietnam Pro Regular"/>
                <a:cs typeface="AARFUW+Be Vietnam Pro Regular"/>
              </a:rPr>
              <a:t>ư</a:t>
            </a:r>
            <a:r>
              <a:rPr dirty="0" sz="1000" spc="23">
                <a:solidFill>
                  <a:srgbClr val="1a237e"/>
                </a:solidFill>
                <a:latin typeface="PVSPSS+Be Vietnam Pro Regular"/>
                <a:cs typeface="PVSPSS+Be Vietnam Pro Regular"/>
              </a:rPr>
              <a:t>ớ</a:t>
            </a:r>
            <a:r>
              <a:rPr dirty="0" sz="1000" spc="27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ng</a:t>
            </a:r>
            <a:r>
              <a:rPr dirty="0" sz="100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 spc="-12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có</a:t>
            </a:r>
            <a:r>
              <a:rPr dirty="0" sz="1000" spc="31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ch</a:t>
            </a:r>
            <a:r>
              <a:rPr dirty="0" sz="1000">
                <a:solidFill>
                  <a:srgbClr val="1a237e"/>
                </a:solidFill>
                <a:latin typeface="PVSPSS+Be Vietnam Pro Regular"/>
                <a:cs typeface="PVSPSS+Be Vietnam Pro Regular"/>
              </a:rPr>
              <a:t>ỉ</a:t>
            </a:r>
            <a:r>
              <a:rPr dirty="0" sz="100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dirty="0" sz="1000" spc="17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s</a:t>
            </a:r>
            <a:r>
              <a:rPr dirty="0" sz="1000">
                <a:solidFill>
                  <a:srgbClr val="1a237e"/>
                </a:solidFill>
                <a:latin typeface="PVSPSS+Be Vietnam Pro Regular"/>
                <a:cs typeface="PVSPSS+Be Vietnam Pro Regular"/>
              </a:rPr>
              <a:t>ố</a:t>
            </a:r>
            <a:r>
              <a:rPr dirty="0" sz="100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dirty="0" sz="1000" spc="-14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BMI</a:t>
            </a:r>
            <a:r>
              <a:rPr dirty="0" sz="1000" spc="-23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 spc="1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cao</a:t>
            </a:r>
            <a:r>
              <a:rPr dirty="0" sz="1000" spc="18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 spc="17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h</a:t>
            </a:r>
            <a:r>
              <a:rPr dirty="0" sz="1000" spc="33">
                <a:solidFill>
                  <a:srgbClr val="1a237e"/>
                </a:solidFill>
                <a:latin typeface="AARFUW+Be Vietnam Pro Regular"/>
                <a:cs typeface="AARFUW+Be Vietnam Pro Regular"/>
              </a:rPr>
              <a:t>ơ</a:t>
            </a:r>
            <a:r>
              <a:rPr dirty="0" sz="1000" spc="27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n.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281242" y="2400289"/>
            <a:ext cx="3512466" cy="4144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spc="18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Nhóm</a:t>
            </a:r>
            <a:r>
              <a:rPr dirty="0" sz="1000" spc="-17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m</a:t>
            </a:r>
            <a:r>
              <a:rPr dirty="0" sz="1000" spc="21">
                <a:solidFill>
                  <a:srgbClr val="1a237e"/>
                </a:solidFill>
                <a:latin typeface="PVSPSS+Be Vietnam Pro Regular"/>
                <a:cs typeface="PVSPSS+Be Vietnam Pro Regular"/>
              </a:rPr>
              <a:t>ắ</a:t>
            </a:r>
            <a:r>
              <a:rPr dirty="0" sz="100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c</a:t>
            </a:r>
            <a:r>
              <a:rPr dirty="0" sz="1000" spc="-18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 spc="23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b</a:t>
            </a:r>
            <a:r>
              <a:rPr dirty="0" sz="1000">
                <a:solidFill>
                  <a:srgbClr val="1a237e"/>
                </a:solidFill>
                <a:latin typeface="PVSPSS+Be Vietnam Pro Regular"/>
                <a:cs typeface="PVSPSS+Be Vietnam Pro Regular"/>
              </a:rPr>
              <a:t>ệ</a:t>
            </a:r>
            <a:r>
              <a:rPr dirty="0" sz="1000" spc="27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nh</a:t>
            </a:r>
            <a:r>
              <a:rPr dirty="0" sz="1000" spc="-15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 spc="18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th</a:t>
            </a:r>
            <a:r>
              <a:rPr dirty="0" sz="1000" spc="23">
                <a:solidFill>
                  <a:srgbClr val="1a237e"/>
                </a:solidFill>
                <a:latin typeface="AARFUW+Be Vietnam Pro Regular"/>
                <a:cs typeface="AARFUW+Be Vietnam Pro Regular"/>
              </a:rPr>
              <a:t>ư</a:t>
            </a:r>
            <a:r>
              <a:rPr dirty="0" sz="1000" spc="23">
                <a:solidFill>
                  <a:srgbClr val="1a237e"/>
                </a:solidFill>
                <a:latin typeface="PVSPSS+Be Vietnam Pro Regular"/>
                <a:cs typeface="PVSPSS+Be Vietnam Pro Regular"/>
              </a:rPr>
              <a:t>ờ</a:t>
            </a:r>
            <a:r>
              <a:rPr dirty="0" sz="1000" spc="27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ng</a:t>
            </a:r>
            <a:r>
              <a:rPr dirty="0" sz="100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 spc="-3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l</a:t>
            </a:r>
            <a:r>
              <a:rPr dirty="0" sz="1000" spc="23">
                <a:solidFill>
                  <a:srgbClr val="1a237e"/>
                </a:solidFill>
                <a:latin typeface="PVSPSS+Be Vietnam Pro Regular"/>
                <a:cs typeface="PVSPSS+Be Vietnam Pro Regular"/>
              </a:rPr>
              <a:t>ớ</a:t>
            </a:r>
            <a:r>
              <a:rPr dirty="0" sz="100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n</a:t>
            </a:r>
            <a:r>
              <a:rPr dirty="0" sz="1000" spc="21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 spc="28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tu</a:t>
            </a:r>
            <a:r>
              <a:rPr dirty="0" sz="1000" spc="23">
                <a:solidFill>
                  <a:srgbClr val="1a237e"/>
                </a:solidFill>
                <a:latin typeface="PVSPSS+Be Vietnam Pro Regular"/>
                <a:cs typeface="PVSPSS+Be Vietnam Pro Regular"/>
              </a:rPr>
              <a:t>ổ</a:t>
            </a:r>
            <a:r>
              <a:rPr dirty="0" sz="100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i</a:t>
            </a:r>
            <a:r>
              <a:rPr dirty="0" sz="1000" spc="31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 spc="17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h</a:t>
            </a:r>
            <a:r>
              <a:rPr dirty="0" sz="1000" spc="33">
                <a:solidFill>
                  <a:srgbClr val="1a237e"/>
                </a:solidFill>
                <a:latin typeface="AARFUW+Be Vietnam Pro Regular"/>
                <a:cs typeface="AARFUW+Be Vietnam Pro Regular"/>
              </a:rPr>
              <a:t>ơ</a:t>
            </a:r>
            <a:r>
              <a:rPr dirty="0" sz="1000" spc="27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n,</a:t>
            </a:r>
            <a:r>
              <a:rPr dirty="0" sz="1000" spc="-34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 spc="2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ph</a:t>
            </a:r>
            <a:r>
              <a:rPr dirty="0" sz="1000" spc="21">
                <a:solidFill>
                  <a:srgbClr val="1a237e"/>
                </a:solidFill>
                <a:latin typeface="PVSPSS+Be Vietnam Pro Regular"/>
                <a:cs typeface="PVSPSS+Be Vietnam Pro Regular"/>
              </a:rPr>
              <a:t>ả</a:t>
            </a:r>
            <a:r>
              <a:rPr dirty="0" sz="100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n</a:t>
            </a:r>
            <a:r>
              <a:rPr dirty="0" sz="1000" spc="21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 spc="25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ánh</a:t>
            </a:r>
            <a:r>
              <a:rPr dirty="0" sz="1000" spc="-11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 spc="17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y</a:t>
            </a:r>
            <a:r>
              <a:rPr dirty="0" sz="1000">
                <a:solidFill>
                  <a:srgbClr val="1a237e"/>
                </a:solidFill>
                <a:latin typeface="PVSPSS+Be Vietnam Pro Regular"/>
                <a:cs typeface="PVSPSS+Be Vietnam Pro Regular"/>
              </a:rPr>
              <a:t>ế</a:t>
            </a:r>
            <a:r>
              <a:rPr dirty="0" sz="100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u</a:t>
            </a:r>
            <a:r>
              <a:rPr dirty="0" sz="1000" spc="28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 spc="21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t</a:t>
            </a:r>
            <a:r>
              <a:rPr dirty="0" sz="1000">
                <a:solidFill>
                  <a:srgbClr val="1a237e"/>
                </a:solidFill>
                <a:latin typeface="PVSPSS+Be Vietnam Pro Regular"/>
                <a:cs typeface="PVSPSS+Be Vietnam Pro Regular"/>
              </a:rPr>
              <a:t>ố</a:t>
            </a:r>
          </a:p>
          <a:p>
            <a:pPr marL="0" marR="0">
              <a:lnSpc>
                <a:spcPts val="1425"/>
              </a:lnSpc>
              <a:spcBef>
                <a:spcPts val="50"/>
              </a:spcBef>
              <a:spcAft>
                <a:spcPts val="0"/>
              </a:spcAft>
            </a:pPr>
            <a:r>
              <a:rPr dirty="0" sz="1000" spc="-17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r</a:t>
            </a:r>
            <a:r>
              <a:rPr dirty="0" sz="1000">
                <a:solidFill>
                  <a:srgbClr val="1a237e"/>
                </a:solidFill>
                <a:latin typeface="PVSPSS+Be Vietnam Pro Regular"/>
                <a:cs typeface="PVSPSS+Be Vietnam Pro Regular"/>
              </a:rPr>
              <a:t>ủ</a:t>
            </a:r>
            <a:r>
              <a:rPr dirty="0" sz="100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i</a:t>
            </a:r>
            <a:r>
              <a:rPr dirty="0" sz="1000" spc="31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 spc="-2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ro.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06872" y="3871150"/>
            <a:ext cx="1888757" cy="2055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8"/>
              </a:lnSpc>
              <a:spcBef>
                <a:spcPts val="0"/>
              </a:spcBef>
              <a:spcAft>
                <a:spcPts val="0"/>
              </a:spcAft>
            </a:pPr>
            <a:r>
              <a:rPr dirty="0" sz="850" spc="17">
                <a:solidFill>
                  <a:srgbClr val="6b7280"/>
                </a:solidFill>
                <a:latin typeface="EMJTKG+Be Vietnam Pro Regular"/>
                <a:cs typeface="EMJTKG+Be Vietnam Pro Regular"/>
              </a:rPr>
              <a:t>Phân</a:t>
            </a:r>
            <a:r>
              <a:rPr dirty="0" sz="850" spc="50">
                <a:solidFill>
                  <a:srgbClr val="6b7280"/>
                </a:solidFill>
                <a:latin typeface="EMJTKG+Be Vietnam Pro Regular"/>
                <a:cs typeface="EMJTKG+Be Vietnam Pro Regular"/>
              </a:rPr>
              <a:t> </a:t>
            </a:r>
            <a:r>
              <a:rPr dirty="0" sz="850" spc="46">
                <a:solidFill>
                  <a:srgbClr val="6b7280"/>
                </a:solidFill>
                <a:latin typeface="EMJTKG+Be Vietnam Pro Regular"/>
                <a:cs typeface="EMJTKG+Be Vietnam Pro Regular"/>
              </a:rPr>
              <a:t>b</a:t>
            </a:r>
            <a:r>
              <a:rPr dirty="0" sz="850">
                <a:solidFill>
                  <a:srgbClr val="6b7280"/>
                </a:solidFill>
                <a:latin typeface="PVSPSS+Be Vietnam Pro Regular"/>
                <a:cs typeface="PVSPSS+Be Vietnam Pro Regular"/>
              </a:rPr>
              <a:t>ố</a:t>
            </a:r>
            <a:r>
              <a:rPr dirty="0" sz="850" spc="57">
                <a:solidFill>
                  <a:srgbClr val="6b7280"/>
                </a:solidFill>
                <a:latin typeface="Times New Roman"/>
                <a:cs typeface="Times New Roman"/>
              </a:rPr>
              <a:t> </a:t>
            </a:r>
            <a:r>
              <a:rPr dirty="0" sz="850" spc="10">
                <a:solidFill>
                  <a:srgbClr val="6b7280"/>
                </a:solidFill>
                <a:latin typeface="EMJTKG+Be Vietnam Pro Regular"/>
                <a:cs typeface="EMJTKG+Be Vietnam Pro Regular"/>
              </a:rPr>
              <a:t>Glucose</a:t>
            </a:r>
            <a:r>
              <a:rPr dirty="0" sz="850" spc="34">
                <a:solidFill>
                  <a:srgbClr val="6b7280"/>
                </a:solidFill>
                <a:latin typeface="EMJTKG+Be Vietnam Pro Regular"/>
                <a:cs typeface="EMJTKG+Be Vietnam Pro Regular"/>
              </a:rPr>
              <a:t> </a:t>
            </a:r>
            <a:r>
              <a:rPr dirty="0" sz="850" spc="-10">
                <a:solidFill>
                  <a:srgbClr val="6b7280"/>
                </a:solidFill>
                <a:latin typeface="EMJTKG+Be Vietnam Pro Regular"/>
                <a:cs typeface="EMJTKG+Be Vietnam Pro Regular"/>
              </a:rPr>
              <a:t>gi</a:t>
            </a:r>
            <a:r>
              <a:rPr dirty="0" sz="850" spc="23">
                <a:solidFill>
                  <a:srgbClr val="6b7280"/>
                </a:solidFill>
                <a:latin typeface="PVSPSS+Be Vietnam Pro Regular"/>
                <a:cs typeface="PVSPSS+Be Vietnam Pro Regular"/>
              </a:rPr>
              <a:t>ữ</a:t>
            </a:r>
            <a:r>
              <a:rPr dirty="0" sz="850">
                <a:solidFill>
                  <a:srgbClr val="6b7280"/>
                </a:solidFill>
                <a:latin typeface="EMJTKG+Be Vietnam Pro Regular"/>
                <a:cs typeface="EMJTKG+Be Vietnam Pro Regular"/>
              </a:rPr>
              <a:t>a</a:t>
            </a:r>
            <a:r>
              <a:rPr dirty="0" sz="850">
                <a:solidFill>
                  <a:srgbClr val="6b7280"/>
                </a:solidFill>
                <a:latin typeface="EMJTKG+Be Vietnam Pro Regular"/>
                <a:cs typeface="EMJTKG+Be Vietnam Pro Regular"/>
              </a:rPr>
              <a:t> </a:t>
            </a:r>
            <a:r>
              <a:rPr dirty="0" sz="850">
                <a:solidFill>
                  <a:srgbClr val="6b7280"/>
                </a:solidFill>
                <a:latin typeface="EMJTKG+Be Vietnam Pro Regular"/>
                <a:cs typeface="EMJTKG+Be Vietnam Pro Regular"/>
              </a:rPr>
              <a:t>hai</a:t>
            </a:r>
            <a:r>
              <a:rPr dirty="0" sz="850" spc="25">
                <a:solidFill>
                  <a:srgbClr val="6b7280"/>
                </a:solidFill>
                <a:latin typeface="EMJTKG+Be Vietnam Pro Regular"/>
                <a:cs typeface="EMJTKG+Be Vietnam Pro Regular"/>
              </a:rPr>
              <a:t> </a:t>
            </a:r>
            <a:r>
              <a:rPr dirty="0" sz="850" spc="25">
                <a:solidFill>
                  <a:srgbClr val="6b7280"/>
                </a:solidFill>
                <a:latin typeface="EMJTKG+Be Vietnam Pro Regular"/>
                <a:cs typeface="EMJTKG+Be Vietnam Pro Regular"/>
              </a:rPr>
              <a:t>nhóm.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384750" y="3871150"/>
            <a:ext cx="1650632" cy="2055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8"/>
              </a:lnSpc>
              <a:spcBef>
                <a:spcPts val="0"/>
              </a:spcBef>
              <a:spcAft>
                <a:spcPts val="0"/>
              </a:spcAft>
            </a:pPr>
            <a:r>
              <a:rPr dirty="0" sz="850" spc="17">
                <a:solidFill>
                  <a:srgbClr val="6b7280"/>
                </a:solidFill>
                <a:latin typeface="EMJTKG+Be Vietnam Pro Regular"/>
                <a:cs typeface="EMJTKG+Be Vietnam Pro Regular"/>
              </a:rPr>
              <a:t>Phân</a:t>
            </a:r>
            <a:r>
              <a:rPr dirty="0" sz="850" spc="50">
                <a:solidFill>
                  <a:srgbClr val="6b7280"/>
                </a:solidFill>
                <a:latin typeface="EMJTKG+Be Vietnam Pro Regular"/>
                <a:cs typeface="EMJTKG+Be Vietnam Pro Regular"/>
              </a:rPr>
              <a:t> </a:t>
            </a:r>
            <a:r>
              <a:rPr dirty="0" sz="850" spc="46">
                <a:solidFill>
                  <a:srgbClr val="6b7280"/>
                </a:solidFill>
                <a:latin typeface="EMJTKG+Be Vietnam Pro Regular"/>
                <a:cs typeface="EMJTKG+Be Vietnam Pro Regular"/>
              </a:rPr>
              <a:t>b</a:t>
            </a:r>
            <a:r>
              <a:rPr dirty="0" sz="850">
                <a:solidFill>
                  <a:srgbClr val="6b7280"/>
                </a:solidFill>
                <a:latin typeface="PVSPSS+Be Vietnam Pro Regular"/>
                <a:cs typeface="PVSPSS+Be Vietnam Pro Regular"/>
              </a:rPr>
              <a:t>ố</a:t>
            </a:r>
            <a:r>
              <a:rPr dirty="0" sz="850" spc="57">
                <a:solidFill>
                  <a:srgbClr val="6b7280"/>
                </a:solidFill>
                <a:latin typeface="Times New Roman"/>
                <a:cs typeface="Times New Roman"/>
              </a:rPr>
              <a:t> </a:t>
            </a:r>
            <a:r>
              <a:rPr dirty="0" sz="850" spc="25">
                <a:solidFill>
                  <a:srgbClr val="6b7280"/>
                </a:solidFill>
                <a:latin typeface="EMJTKG+Be Vietnam Pro Regular"/>
                <a:cs typeface="EMJTKG+Be Vietnam Pro Regular"/>
              </a:rPr>
              <a:t>BMI</a:t>
            </a:r>
            <a:r>
              <a:rPr dirty="0" sz="850">
                <a:solidFill>
                  <a:srgbClr val="6b7280"/>
                </a:solidFill>
                <a:latin typeface="EMJTKG+Be Vietnam Pro Regular"/>
                <a:cs typeface="EMJTKG+Be Vietnam Pro Regular"/>
              </a:rPr>
              <a:t> </a:t>
            </a:r>
            <a:r>
              <a:rPr dirty="0" sz="850" spc="-10">
                <a:solidFill>
                  <a:srgbClr val="6b7280"/>
                </a:solidFill>
                <a:latin typeface="EMJTKG+Be Vietnam Pro Regular"/>
                <a:cs typeface="EMJTKG+Be Vietnam Pro Regular"/>
              </a:rPr>
              <a:t>gi</a:t>
            </a:r>
            <a:r>
              <a:rPr dirty="0" sz="850" spc="23">
                <a:solidFill>
                  <a:srgbClr val="6b7280"/>
                </a:solidFill>
                <a:latin typeface="PVSPSS+Be Vietnam Pro Regular"/>
                <a:cs typeface="PVSPSS+Be Vietnam Pro Regular"/>
              </a:rPr>
              <a:t>ữ</a:t>
            </a:r>
            <a:r>
              <a:rPr dirty="0" sz="850">
                <a:solidFill>
                  <a:srgbClr val="6b7280"/>
                </a:solidFill>
                <a:latin typeface="EMJTKG+Be Vietnam Pro Regular"/>
                <a:cs typeface="EMJTKG+Be Vietnam Pro Regular"/>
              </a:rPr>
              <a:t>a</a:t>
            </a:r>
            <a:r>
              <a:rPr dirty="0" sz="850">
                <a:solidFill>
                  <a:srgbClr val="6b7280"/>
                </a:solidFill>
                <a:latin typeface="EMJTKG+Be Vietnam Pro Regular"/>
                <a:cs typeface="EMJTKG+Be Vietnam Pro Regular"/>
              </a:rPr>
              <a:t> </a:t>
            </a:r>
            <a:r>
              <a:rPr dirty="0" sz="850">
                <a:solidFill>
                  <a:srgbClr val="6b7280"/>
                </a:solidFill>
                <a:latin typeface="EMJTKG+Be Vietnam Pro Regular"/>
                <a:cs typeface="EMJTKG+Be Vietnam Pro Regular"/>
              </a:rPr>
              <a:t>hai</a:t>
            </a:r>
            <a:r>
              <a:rPr dirty="0" sz="850" spc="25">
                <a:solidFill>
                  <a:srgbClr val="6b7280"/>
                </a:solidFill>
                <a:latin typeface="EMJTKG+Be Vietnam Pro Regular"/>
                <a:cs typeface="EMJTKG+Be Vietnam Pro Regular"/>
              </a:rPr>
              <a:t> </a:t>
            </a:r>
            <a:r>
              <a:rPr dirty="0" sz="850" spc="25">
                <a:solidFill>
                  <a:srgbClr val="6b7280"/>
                </a:solidFill>
                <a:latin typeface="EMJTKG+Be Vietnam Pro Regular"/>
                <a:cs typeface="EMJTKG+Be Vietnam Pro Regular"/>
              </a:rPr>
              <a:t>nhóm.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229128" y="4052125"/>
            <a:ext cx="1679207" cy="2055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8"/>
              </a:lnSpc>
              <a:spcBef>
                <a:spcPts val="0"/>
              </a:spcBef>
              <a:spcAft>
                <a:spcPts val="0"/>
              </a:spcAft>
            </a:pPr>
            <a:r>
              <a:rPr dirty="0" sz="850" spc="17">
                <a:solidFill>
                  <a:srgbClr val="6b7280"/>
                </a:solidFill>
                <a:latin typeface="EMJTKG+Be Vietnam Pro Regular"/>
                <a:cs typeface="EMJTKG+Be Vietnam Pro Regular"/>
              </a:rPr>
              <a:t>Phân</a:t>
            </a:r>
            <a:r>
              <a:rPr dirty="0" sz="850" spc="50">
                <a:solidFill>
                  <a:srgbClr val="6b7280"/>
                </a:solidFill>
                <a:latin typeface="EMJTKG+Be Vietnam Pro Regular"/>
                <a:cs typeface="EMJTKG+Be Vietnam Pro Regular"/>
              </a:rPr>
              <a:t> </a:t>
            </a:r>
            <a:r>
              <a:rPr dirty="0" sz="850" spc="46">
                <a:solidFill>
                  <a:srgbClr val="6b7280"/>
                </a:solidFill>
                <a:latin typeface="EMJTKG+Be Vietnam Pro Regular"/>
                <a:cs typeface="EMJTKG+Be Vietnam Pro Regular"/>
              </a:rPr>
              <a:t>b</a:t>
            </a:r>
            <a:r>
              <a:rPr dirty="0" sz="850">
                <a:solidFill>
                  <a:srgbClr val="6b7280"/>
                </a:solidFill>
                <a:latin typeface="PVSPSS+Be Vietnam Pro Regular"/>
                <a:cs typeface="PVSPSS+Be Vietnam Pro Regular"/>
              </a:rPr>
              <a:t>ố</a:t>
            </a:r>
            <a:r>
              <a:rPr dirty="0" sz="850" spc="57">
                <a:solidFill>
                  <a:srgbClr val="6b7280"/>
                </a:solidFill>
                <a:latin typeface="Times New Roman"/>
                <a:cs typeface="Times New Roman"/>
              </a:rPr>
              <a:t> </a:t>
            </a:r>
            <a:r>
              <a:rPr dirty="0" sz="850" spc="-50">
                <a:solidFill>
                  <a:srgbClr val="6b7280"/>
                </a:solidFill>
                <a:latin typeface="EMJTKG+Be Vietnam Pro Regular"/>
                <a:cs typeface="EMJTKG+Be Vietnam Pro Regular"/>
              </a:rPr>
              <a:t>Tu</a:t>
            </a:r>
            <a:r>
              <a:rPr dirty="0" sz="850" spc="46">
                <a:solidFill>
                  <a:srgbClr val="6b7280"/>
                </a:solidFill>
                <a:latin typeface="PVSPSS+Be Vietnam Pro Regular"/>
                <a:cs typeface="PVSPSS+Be Vietnam Pro Regular"/>
              </a:rPr>
              <a:t>ổ</a:t>
            </a:r>
            <a:r>
              <a:rPr dirty="0" sz="850">
                <a:solidFill>
                  <a:srgbClr val="6b7280"/>
                </a:solidFill>
                <a:latin typeface="EMJTKG+Be Vietnam Pro Regular"/>
                <a:cs typeface="EMJTKG+Be Vietnam Pro Regular"/>
              </a:rPr>
              <a:t>i</a:t>
            </a:r>
            <a:r>
              <a:rPr dirty="0" sz="850" spc="30">
                <a:solidFill>
                  <a:srgbClr val="6b7280"/>
                </a:solidFill>
                <a:latin typeface="EMJTKG+Be Vietnam Pro Regular"/>
                <a:cs typeface="EMJTKG+Be Vietnam Pro Regular"/>
              </a:rPr>
              <a:t> </a:t>
            </a:r>
            <a:r>
              <a:rPr dirty="0" sz="850" spc="-10">
                <a:solidFill>
                  <a:srgbClr val="6b7280"/>
                </a:solidFill>
                <a:latin typeface="EMJTKG+Be Vietnam Pro Regular"/>
                <a:cs typeface="EMJTKG+Be Vietnam Pro Regular"/>
              </a:rPr>
              <a:t>gi</a:t>
            </a:r>
            <a:r>
              <a:rPr dirty="0" sz="850" spc="23">
                <a:solidFill>
                  <a:srgbClr val="6b7280"/>
                </a:solidFill>
                <a:latin typeface="PVSPSS+Be Vietnam Pro Regular"/>
                <a:cs typeface="PVSPSS+Be Vietnam Pro Regular"/>
              </a:rPr>
              <a:t>ữ</a:t>
            </a:r>
            <a:r>
              <a:rPr dirty="0" sz="850">
                <a:solidFill>
                  <a:srgbClr val="6b7280"/>
                </a:solidFill>
                <a:latin typeface="EMJTKG+Be Vietnam Pro Regular"/>
                <a:cs typeface="EMJTKG+Be Vietnam Pro Regular"/>
              </a:rPr>
              <a:t>a</a:t>
            </a:r>
            <a:r>
              <a:rPr dirty="0" sz="850">
                <a:solidFill>
                  <a:srgbClr val="6b7280"/>
                </a:solidFill>
                <a:latin typeface="EMJTKG+Be Vietnam Pro Regular"/>
                <a:cs typeface="EMJTKG+Be Vietnam Pro Regular"/>
              </a:rPr>
              <a:t> </a:t>
            </a:r>
            <a:r>
              <a:rPr dirty="0" sz="850">
                <a:solidFill>
                  <a:srgbClr val="6b7280"/>
                </a:solidFill>
                <a:latin typeface="EMJTKG+Be Vietnam Pro Regular"/>
                <a:cs typeface="EMJTKG+Be Vietnam Pro Regular"/>
              </a:rPr>
              <a:t>hai</a:t>
            </a:r>
            <a:r>
              <a:rPr dirty="0" sz="850" spc="25">
                <a:solidFill>
                  <a:srgbClr val="6b7280"/>
                </a:solidFill>
                <a:latin typeface="EMJTKG+Be Vietnam Pro Regular"/>
                <a:cs typeface="EMJTKG+Be Vietnam Pro Regular"/>
              </a:rPr>
              <a:t> </a:t>
            </a:r>
            <a:r>
              <a:rPr dirty="0" sz="850" spc="25">
                <a:solidFill>
                  <a:srgbClr val="6b7280"/>
                </a:solidFill>
                <a:latin typeface="EMJTKG+Be Vietnam Pro Regular"/>
                <a:cs typeface="EMJTKG+Be Vietnam Pro Regular"/>
              </a:rPr>
              <a:t>nhóm.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942831" y="6573861"/>
            <a:ext cx="4712831" cy="54629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76"/>
              </a:lnSpc>
              <a:spcBef>
                <a:spcPts val="0"/>
              </a:spcBef>
              <a:spcAft>
                <a:spcPts val="0"/>
              </a:spcAft>
            </a:pPr>
            <a:r>
              <a:rPr dirty="0" sz="1300" spc="-31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K</a:t>
            </a:r>
            <a:r>
              <a:rPr dirty="0" sz="1300" spc="21" b="1">
                <a:solidFill>
                  <a:srgbClr val="1a237e"/>
                </a:solidFill>
                <a:latin typeface="ALGKHW+Be Vietnam Pro Bold"/>
                <a:cs typeface="ALGKHW+Be Vietnam Pro Bold"/>
              </a:rPr>
              <a:t>ế</a:t>
            </a:r>
            <a:r>
              <a:rPr dirty="0" sz="130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t</a:t>
            </a:r>
            <a:r>
              <a:rPr dirty="0" sz="1300" spc="31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 </a:t>
            </a:r>
            <a:r>
              <a:rPr dirty="0" sz="130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lu</a:t>
            </a:r>
            <a:r>
              <a:rPr dirty="0" sz="1300" spc="-37" b="1">
                <a:solidFill>
                  <a:srgbClr val="1a237e"/>
                </a:solidFill>
                <a:latin typeface="ALGKHW+Be Vietnam Pro Bold"/>
                <a:cs typeface="ALGKHW+Be Vietnam Pro Bold"/>
              </a:rPr>
              <a:t>ậ</a:t>
            </a:r>
            <a:r>
              <a:rPr dirty="0" sz="1300" spc="-27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n:</a:t>
            </a:r>
            <a:r>
              <a:rPr dirty="0" sz="1300" spc="43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 </a:t>
            </a:r>
            <a:r>
              <a:rPr dirty="0" sz="1300" b="1">
                <a:solidFill>
                  <a:srgbClr val="4caf50"/>
                </a:solidFill>
                <a:latin typeface="JKLALI+Be Vietnam Pro Bold"/>
                <a:cs typeface="JKLALI+Be Vietnam Pro Bold"/>
              </a:rPr>
              <a:t>Glucose,</a:t>
            </a:r>
            <a:r>
              <a:rPr dirty="0" sz="1300" b="1">
                <a:solidFill>
                  <a:srgbClr val="4caf50"/>
                </a:solidFill>
                <a:latin typeface="JKLALI+Be Vietnam Pro Bold"/>
                <a:cs typeface="JKLALI+Be Vietnam Pro Bold"/>
              </a:rPr>
              <a:t> </a:t>
            </a:r>
            <a:r>
              <a:rPr dirty="0" sz="1300" spc="-18" b="1">
                <a:solidFill>
                  <a:srgbClr val="4caf50"/>
                </a:solidFill>
                <a:latin typeface="JKLALI+Be Vietnam Pro Bold"/>
                <a:cs typeface="JKLALI+Be Vietnam Pro Bold"/>
              </a:rPr>
              <a:t>BMI,</a:t>
            </a:r>
            <a:r>
              <a:rPr dirty="0" sz="1300" spc="18" b="1">
                <a:solidFill>
                  <a:srgbClr val="4caf50"/>
                </a:solidFill>
                <a:latin typeface="JKLALI+Be Vietnam Pro Bold"/>
                <a:cs typeface="JKLALI+Be Vietnam Pro Bold"/>
              </a:rPr>
              <a:t> </a:t>
            </a:r>
            <a:r>
              <a:rPr dirty="0" sz="1300" spc="-21" b="1">
                <a:solidFill>
                  <a:srgbClr val="4caf50"/>
                </a:solidFill>
                <a:latin typeface="JKLALI+Be Vietnam Pro Bold"/>
                <a:cs typeface="JKLALI+Be Vietnam Pro Bold"/>
              </a:rPr>
              <a:t>và</a:t>
            </a:r>
            <a:r>
              <a:rPr dirty="0" sz="1300" spc="-14" b="1">
                <a:solidFill>
                  <a:srgbClr val="4caf50"/>
                </a:solidFill>
                <a:latin typeface="JKLALI+Be Vietnam Pro Bold"/>
                <a:cs typeface="JKLALI+Be Vietnam Pro Bold"/>
              </a:rPr>
              <a:t> </a:t>
            </a:r>
            <a:r>
              <a:rPr dirty="0" sz="1300" spc="-40" b="1">
                <a:solidFill>
                  <a:srgbClr val="4caf50"/>
                </a:solidFill>
                <a:latin typeface="JKLALI+Be Vietnam Pro Bold"/>
                <a:cs typeface="JKLALI+Be Vietnam Pro Bold"/>
              </a:rPr>
              <a:t>Tu</a:t>
            </a:r>
            <a:r>
              <a:rPr dirty="0" sz="1300" spc="-30" b="1">
                <a:solidFill>
                  <a:srgbClr val="4caf50"/>
                </a:solidFill>
                <a:latin typeface="WACNFP+Be Vietnam Pro Bold"/>
                <a:cs typeface="WACNFP+Be Vietnam Pro Bold"/>
              </a:rPr>
              <a:t>ổ</a:t>
            </a:r>
            <a:r>
              <a:rPr dirty="0" sz="1300" b="1">
                <a:solidFill>
                  <a:srgbClr val="4caf50"/>
                </a:solidFill>
                <a:latin typeface="JKLALI+Be Vietnam Pro Bold"/>
                <a:cs typeface="JKLALI+Be Vietnam Pro Bold"/>
              </a:rPr>
              <a:t>i</a:t>
            </a:r>
            <a:r>
              <a:rPr dirty="0" sz="1300" b="1">
                <a:solidFill>
                  <a:srgbClr val="4caf50"/>
                </a:solidFill>
                <a:latin typeface="JKLALI+Be Vietnam Pro Bold"/>
                <a:cs typeface="JKLALI+Be Vietnam Pro Bold"/>
              </a:rPr>
              <a:t> </a:t>
            </a:r>
            <a:r>
              <a:rPr dirty="0" sz="130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là</a:t>
            </a:r>
            <a:r>
              <a:rPr dirty="0" sz="1300" spc="-36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 </a:t>
            </a:r>
            <a:r>
              <a:rPr dirty="0" sz="1300" spc="-15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các</a:t>
            </a:r>
            <a:r>
              <a:rPr dirty="0" sz="1300" spc="23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 </a:t>
            </a:r>
            <a:r>
              <a:rPr dirty="0" sz="1300" spc="1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bi</a:t>
            </a:r>
            <a:r>
              <a:rPr dirty="0" sz="1300" spc="21" b="1">
                <a:solidFill>
                  <a:srgbClr val="1a237e"/>
                </a:solidFill>
                <a:latin typeface="ALGKHW+Be Vietnam Pro Bold"/>
                <a:cs typeface="ALGKHW+Be Vietnam Pro Bold"/>
              </a:rPr>
              <a:t>ế</a:t>
            </a:r>
            <a:r>
              <a:rPr dirty="0" sz="130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n</a:t>
            </a:r>
            <a:r>
              <a:rPr dirty="0" sz="1300" spc="-25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 </a:t>
            </a:r>
            <a:r>
              <a:rPr dirty="0" sz="130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quan</a:t>
            </a:r>
            <a:r>
              <a:rPr dirty="0" sz="1300" spc="-21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 </a:t>
            </a:r>
            <a:r>
              <a:rPr dirty="0" sz="130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tr</a:t>
            </a:r>
            <a:r>
              <a:rPr dirty="0" sz="1300" spc="-30" b="1">
                <a:solidFill>
                  <a:srgbClr val="1a237e"/>
                </a:solidFill>
                <a:latin typeface="ALGKHW+Be Vietnam Pro Bold"/>
                <a:cs typeface="ALGKHW+Be Vietnam Pro Bold"/>
              </a:rPr>
              <a:t>ọ</a:t>
            </a:r>
            <a:r>
              <a:rPr dirty="0" sz="1300" spc="-27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ng</a:t>
            </a:r>
          </a:p>
          <a:p>
            <a:pPr marL="0" marR="0">
              <a:lnSpc>
                <a:spcPts val="1976"/>
              </a:lnSpc>
              <a:spcBef>
                <a:spcPts val="48"/>
              </a:spcBef>
              <a:spcAft>
                <a:spcPts val="0"/>
              </a:spcAft>
            </a:pPr>
            <a:r>
              <a:rPr dirty="0" sz="130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nh</a:t>
            </a:r>
            <a:r>
              <a:rPr dirty="0" sz="1300" spc="-37" b="1">
                <a:solidFill>
                  <a:srgbClr val="1a237e"/>
                </a:solidFill>
                <a:latin typeface="ALGKHW+Be Vietnam Pro Bold"/>
                <a:cs typeface="ALGKHW+Be Vietnam Pro Bold"/>
              </a:rPr>
              <a:t>ấ</a:t>
            </a:r>
            <a:r>
              <a:rPr dirty="0" sz="130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t</a:t>
            </a:r>
            <a:r>
              <a:rPr dirty="0" sz="1300" spc="31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 </a:t>
            </a:r>
            <a:r>
              <a:rPr dirty="0" sz="1300" spc="-15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trong</a:t>
            </a:r>
            <a:r>
              <a:rPr dirty="0" sz="1300" spc="-15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 </a:t>
            </a:r>
            <a:r>
              <a:rPr dirty="0" sz="1300" spc="-15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vi</a:t>
            </a:r>
            <a:r>
              <a:rPr dirty="0" sz="1300" spc="21" b="1">
                <a:solidFill>
                  <a:srgbClr val="1a237e"/>
                </a:solidFill>
                <a:latin typeface="ALGKHW+Be Vietnam Pro Bold"/>
                <a:cs typeface="ALGKHW+Be Vietnam Pro Bold"/>
              </a:rPr>
              <a:t>ệ</a:t>
            </a:r>
            <a:r>
              <a:rPr dirty="0" sz="130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c</a:t>
            </a:r>
            <a:r>
              <a:rPr dirty="0" sz="130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 </a:t>
            </a:r>
            <a:r>
              <a:rPr dirty="0" sz="1300" spc="31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d</a:t>
            </a:r>
            <a:r>
              <a:rPr dirty="0" sz="1300" b="1">
                <a:solidFill>
                  <a:srgbClr val="1a237e"/>
                </a:solidFill>
                <a:latin typeface="ALGKHW+Be Vietnam Pro Bold"/>
                <a:cs typeface="ALGKHW+Be Vietnam Pro Bold"/>
              </a:rPr>
              <a:t>ự</a:t>
            </a:r>
            <a:r>
              <a:rPr dirty="0" sz="1300" spc="-56" b="1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dirty="0" sz="1300" spc="10" b="1">
                <a:solidFill>
                  <a:srgbClr val="1a237e"/>
                </a:solidFill>
                <a:latin typeface="GLECPT+Be Vietnam Pro Bold"/>
                <a:cs typeface="GLECPT+Be Vietnam Pro Bold"/>
              </a:rPr>
              <a:t>đ</a:t>
            </a:r>
            <a:r>
              <a:rPr dirty="0" sz="1300" spc="-34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oán</a:t>
            </a:r>
            <a:r>
              <a:rPr dirty="0" sz="130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 </a:t>
            </a:r>
            <a:r>
              <a:rPr dirty="0" sz="130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kh</a:t>
            </a:r>
            <a:r>
              <a:rPr dirty="0" sz="1300" b="1">
                <a:solidFill>
                  <a:srgbClr val="1a237e"/>
                </a:solidFill>
                <a:latin typeface="ALGKHW+Be Vietnam Pro Bold"/>
                <a:cs typeface="ALGKHW+Be Vietnam Pro Bold"/>
              </a:rPr>
              <a:t>ả</a:t>
            </a:r>
            <a:r>
              <a:rPr dirty="0" sz="1300" spc="-62" b="1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dirty="0" sz="1300" spc="-27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n</a:t>
            </a:r>
            <a:r>
              <a:rPr dirty="0" sz="1300" spc="-37" b="1">
                <a:solidFill>
                  <a:srgbClr val="1a237e"/>
                </a:solidFill>
                <a:latin typeface="GLECPT+Be Vietnam Pro Bold"/>
                <a:cs typeface="GLECPT+Be Vietnam Pro Bold"/>
              </a:rPr>
              <a:t>ă</a:t>
            </a:r>
            <a:r>
              <a:rPr dirty="0" sz="1300" spc="-27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ng</a:t>
            </a:r>
            <a:r>
              <a:rPr dirty="0" sz="130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 </a:t>
            </a:r>
            <a:r>
              <a:rPr dirty="0" sz="1300" spc="-4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m</a:t>
            </a:r>
            <a:r>
              <a:rPr dirty="0" sz="1300" spc="-37" b="1">
                <a:solidFill>
                  <a:srgbClr val="1a237e"/>
                </a:solidFill>
                <a:latin typeface="ALGKHW+Be Vietnam Pro Bold"/>
                <a:cs typeface="ALGKHW+Be Vietnam Pro Bold"/>
              </a:rPr>
              <a:t>ắ</a:t>
            </a:r>
            <a:r>
              <a:rPr dirty="0" sz="130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c</a:t>
            </a:r>
            <a:r>
              <a:rPr dirty="0" sz="130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 </a:t>
            </a:r>
            <a:r>
              <a:rPr dirty="0" sz="1300" spc="31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b</a:t>
            </a:r>
            <a:r>
              <a:rPr dirty="0" sz="1300" spc="21" b="1">
                <a:solidFill>
                  <a:srgbClr val="1a237e"/>
                </a:solidFill>
                <a:latin typeface="ALGKHW+Be Vietnam Pro Bold"/>
                <a:cs typeface="ALGKHW+Be Vietnam Pro Bold"/>
              </a:rPr>
              <a:t>ệ</a:t>
            </a:r>
            <a:r>
              <a:rPr dirty="0" sz="1300" spc="-27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nh</a:t>
            </a:r>
            <a:r>
              <a:rPr dirty="0" sz="1300" spc="62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 </a:t>
            </a:r>
            <a:r>
              <a:rPr dirty="0" sz="1300" spc="1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ti</a:t>
            </a:r>
            <a:r>
              <a:rPr dirty="0" sz="1300" spc="21" b="1">
                <a:solidFill>
                  <a:srgbClr val="1a237e"/>
                </a:solidFill>
                <a:latin typeface="ALGKHW+Be Vietnam Pro Bold"/>
                <a:cs typeface="ALGKHW+Be Vietnam Pro Bold"/>
              </a:rPr>
              <a:t>ể</a:t>
            </a:r>
            <a:r>
              <a:rPr dirty="0" sz="130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u</a:t>
            </a:r>
            <a:r>
              <a:rPr dirty="0" sz="1300" spc="-12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 </a:t>
            </a:r>
            <a:r>
              <a:rPr dirty="0" sz="1300" b="1">
                <a:solidFill>
                  <a:srgbClr val="1a237e"/>
                </a:solidFill>
                <a:latin typeface="GLECPT+Be Vietnam Pro Bold"/>
                <a:cs typeface="GLECPT+Be Vietnam Pro Bold"/>
              </a:rPr>
              <a:t>đư</a:t>
            </a:r>
            <a:r>
              <a:rPr dirty="0" sz="1300" spc="-30" b="1">
                <a:solidFill>
                  <a:srgbClr val="1a237e"/>
                </a:solidFill>
                <a:latin typeface="ALGKHW+Be Vietnam Pro Bold"/>
                <a:cs typeface="ALGKHW+Be Vietnam Pro Bold"/>
              </a:rPr>
              <a:t>ờ</a:t>
            </a:r>
            <a:r>
              <a:rPr dirty="0" sz="1300" spc="-30" b="1">
                <a:solidFill>
                  <a:srgbClr val="1a237e"/>
                </a:solidFill>
                <a:latin typeface="VAHIPH+Be Vietnam Pro Bold"/>
                <a:cs typeface="VAHIPH+Be Vietnam Pro Bold"/>
              </a:rPr>
              <a:t>ng.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90686" y="8515339"/>
            <a:ext cx="5564873" cy="4144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38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spc="-28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Ma</a:t>
            </a:r>
            <a:r>
              <a:rPr dirty="0" sz="1000" spc="56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tr</a:t>
            </a:r>
            <a:r>
              <a:rPr dirty="0" sz="1000" spc="21">
                <a:solidFill>
                  <a:srgbClr val="1a237e"/>
                </a:solidFill>
                <a:latin typeface="PVSPSS+Be Vietnam Pro Regular"/>
                <a:cs typeface="PVSPSS+Be Vietnam Pro Regular"/>
              </a:rPr>
              <a:t>ậ</a:t>
            </a:r>
            <a:r>
              <a:rPr dirty="0" sz="100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n</a:t>
            </a:r>
            <a:r>
              <a:rPr dirty="0" sz="1000" spc="21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 spc="21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t</a:t>
            </a:r>
            <a:r>
              <a:rPr dirty="0" sz="1000" spc="28">
                <a:solidFill>
                  <a:srgbClr val="1a237e"/>
                </a:solidFill>
                <a:latin typeface="AARFUW+Be Vietnam Pro Regular"/>
                <a:cs typeface="AARFUW+Be Vietnam Pro Regular"/>
              </a:rPr>
              <a:t>ươ</a:t>
            </a:r>
            <a:r>
              <a:rPr dirty="0" sz="1000" spc="27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ng</a:t>
            </a:r>
            <a:r>
              <a:rPr dirty="0" sz="100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 spc="3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quan</a:t>
            </a:r>
            <a:r>
              <a:rPr dirty="0" sz="100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 spc="-12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c</a:t>
            </a:r>
            <a:r>
              <a:rPr dirty="0" sz="1000">
                <a:solidFill>
                  <a:srgbClr val="1a237e"/>
                </a:solidFill>
                <a:latin typeface="PVSPSS+Be Vietnam Pro Regular"/>
                <a:cs typeface="PVSPSS+Be Vietnam Pro Regular"/>
              </a:rPr>
              <a:t>ủ</a:t>
            </a:r>
            <a:r>
              <a:rPr dirty="0" sz="1000" spc="27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ng</a:t>
            </a:r>
            <a:r>
              <a:rPr dirty="0" sz="100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 spc="-12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c</a:t>
            </a:r>
            <a:r>
              <a:rPr dirty="0" sz="1000">
                <a:solidFill>
                  <a:srgbClr val="1a237e"/>
                </a:solidFill>
                <a:latin typeface="PVSPSS+Be Vietnam Pro Regular"/>
                <a:cs typeface="PVSPSS+Be Vietnam Pro Regular"/>
              </a:rPr>
              <a:t>ố</a:t>
            </a:r>
            <a:r>
              <a:rPr dirty="0" sz="100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m</a:t>
            </a:r>
            <a:r>
              <a:rPr dirty="0" sz="1000" spc="23">
                <a:solidFill>
                  <a:srgbClr val="1a237e"/>
                </a:solidFill>
                <a:latin typeface="PVSPSS+Be Vietnam Pro Regular"/>
                <a:cs typeface="PVSPSS+Be Vietnam Pro Regular"/>
              </a:rPr>
              <a:t>ố</a:t>
            </a:r>
            <a:r>
              <a:rPr dirty="0" sz="100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i</a:t>
            </a:r>
            <a:r>
              <a:rPr dirty="0" sz="1000" spc="31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liên</a:t>
            </a:r>
            <a:r>
              <a:rPr dirty="0" sz="1000" spc="23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 spc="17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h</a:t>
            </a:r>
            <a:r>
              <a:rPr dirty="0" sz="1000">
                <a:solidFill>
                  <a:srgbClr val="1a237e"/>
                </a:solidFill>
                <a:latin typeface="PVSPSS+Be Vietnam Pro Regular"/>
                <a:cs typeface="PVSPSS+Be Vietnam Pro Regular"/>
              </a:rPr>
              <a:t>ệ</a:t>
            </a:r>
            <a:r>
              <a:rPr dirty="0" sz="1000" spc="-34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dirty="0" sz="1000" spc="23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d</a:t>
            </a:r>
            <a:r>
              <a:rPr dirty="0" sz="1000" spc="28">
                <a:solidFill>
                  <a:srgbClr val="1a237e"/>
                </a:solidFill>
                <a:latin typeface="AARFUW+Be Vietnam Pro Regular"/>
                <a:cs typeface="AARFUW+Be Vietnam Pro Regular"/>
              </a:rPr>
              <a:t>ươ</a:t>
            </a:r>
            <a:r>
              <a:rPr dirty="0" sz="1000" spc="27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ng</a:t>
            </a:r>
            <a:r>
              <a:rPr dirty="0" sz="100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 spc="34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gi</a:t>
            </a:r>
            <a:r>
              <a:rPr dirty="0" sz="1000">
                <a:solidFill>
                  <a:srgbClr val="1a237e"/>
                </a:solidFill>
                <a:latin typeface="PVSPSS+Be Vietnam Pro Regular"/>
                <a:cs typeface="PVSPSS+Be Vietnam Pro Regular"/>
              </a:rPr>
              <a:t>ữ</a:t>
            </a:r>
            <a:r>
              <a:rPr dirty="0" sz="100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a</a:t>
            </a:r>
            <a:r>
              <a:rPr dirty="0" sz="1000" spc="28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 spc="11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Glucose,</a:t>
            </a:r>
            <a:r>
              <a:rPr dirty="0" sz="1000" spc="-2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 spc="-2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BMI,</a:t>
            </a:r>
            <a:r>
              <a:rPr dirty="0" sz="1000" spc="11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 spc="23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Age</a:t>
            </a:r>
            <a:r>
              <a:rPr dirty="0" sz="1000" spc="-27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 spc="23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và</a:t>
            </a:r>
            <a:r>
              <a:rPr dirty="0" sz="100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 spc="31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nguy</a:t>
            </a:r>
            <a:r>
              <a:rPr dirty="0" sz="1000" spc="-18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 spc="-12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c</a:t>
            </a:r>
            <a:r>
              <a:rPr dirty="0" sz="1000">
                <a:solidFill>
                  <a:srgbClr val="1a237e"/>
                </a:solidFill>
                <a:latin typeface="AARFUW+Be Vietnam Pro Regular"/>
                <a:cs typeface="AARFUW+Be Vietnam Pro Regular"/>
              </a:rPr>
              <a:t>ơ</a:t>
            </a:r>
            <a:r>
              <a:rPr dirty="0" sz="100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m</a:t>
            </a:r>
            <a:r>
              <a:rPr dirty="0" sz="1000" spc="21">
                <a:solidFill>
                  <a:srgbClr val="1a237e"/>
                </a:solidFill>
                <a:latin typeface="PVSPSS+Be Vietnam Pro Regular"/>
                <a:cs typeface="PVSPSS+Be Vietnam Pro Regular"/>
              </a:rPr>
              <a:t>ắ</a:t>
            </a:r>
            <a:r>
              <a:rPr dirty="0" sz="100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c</a:t>
            </a:r>
          </a:p>
          <a:p>
            <a:pPr marL="0" marR="0">
              <a:lnSpc>
                <a:spcPts val="1425"/>
              </a:lnSpc>
              <a:spcBef>
                <a:spcPts val="50"/>
              </a:spcBef>
              <a:spcAft>
                <a:spcPts val="0"/>
              </a:spcAft>
            </a:pPr>
            <a:r>
              <a:rPr dirty="0" sz="1000" spc="23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b</a:t>
            </a:r>
            <a:r>
              <a:rPr dirty="0" sz="1000">
                <a:solidFill>
                  <a:srgbClr val="1a237e"/>
                </a:solidFill>
                <a:latin typeface="PVSPSS+Be Vietnam Pro Regular"/>
                <a:cs typeface="PVSPSS+Be Vietnam Pro Regular"/>
              </a:rPr>
              <a:t>ệ</a:t>
            </a:r>
            <a:r>
              <a:rPr dirty="0" sz="1000" spc="27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nh</a:t>
            </a:r>
            <a:r>
              <a:rPr dirty="0" sz="1000" spc="-15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 spc="28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ti</a:t>
            </a:r>
            <a:r>
              <a:rPr dirty="0" sz="1000">
                <a:solidFill>
                  <a:srgbClr val="1a237e"/>
                </a:solidFill>
                <a:latin typeface="PVSPSS+Be Vietnam Pro Regular"/>
                <a:cs typeface="PVSPSS+Be Vietnam Pro Regular"/>
              </a:rPr>
              <a:t>ể</a:t>
            </a:r>
            <a:r>
              <a:rPr dirty="0" sz="1000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u</a:t>
            </a:r>
            <a:r>
              <a:rPr dirty="0" sz="1000" spc="28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1000" spc="18">
                <a:solidFill>
                  <a:srgbClr val="1a237e"/>
                </a:solidFill>
                <a:latin typeface="AARFUW+Be Vietnam Pro Regular"/>
                <a:cs typeface="AARFUW+Be Vietnam Pro Regular"/>
              </a:rPr>
              <a:t>đư</a:t>
            </a:r>
            <a:r>
              <a:rPr dirty="0" sz="1000" spc="23">
                <a:solidFill>
                  <a:srgbClr val="1a237e"/>
                </a:solidFill>
                <a:latin typeface="PVSPSS+Be Vietnam Pro Regular"/>
                <a:cs typeface="PVSPSS+Be Vietnam Pro Regular"/>
              </a:rPr>
              <a:t>ờ</a:t>
            </a:r>
            <a:r>
              <a:rPr dirty="0" sz="1000" spc="28">
                <a:solidFill>
                  <a:srgbClr val="1a237e"/>
                </a:solidFill>
                <a:latin typeface="OEDLAA+Be Vietnam Pro Regular"/>
                <a:cs typeface="OEDLAA+Be Vietnam Pro Regular"/>
              </a:rPr>
              <a:t>ng.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82066" y="8976550"/>
            <a:ext cx="1375479" cy="2055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8"/>
              </a:lnSpc>
              <a:spcBef>
                <a:spcPts val="0"/>
              </a:spcBef>
              <a:spcAft>
                <a:spcPts val="0"/>
              </a:spcAft>
            </a:pPr>
            <a:r>
              <a:rPr dirty="0" sz="850" spc="25">
                <a:solidFill>
                  <a:srgbClr val="3730a3"/>
                </a:solidFill>
                <a:latin typeface="OEDLAA+Be Vietnam Pro Regular"/>
                <a:cs typeface="OEDLAA+Be Vietnam Pro Regular"/>
              </a:rPr>
              <a:t>M</a:t>
            </a:r>
            <a:r>
              <a:rPr dirty="0" sz="850" spc="46">
                <a:solidFill>
                  <a:srgbClr val="3730a3"/>
                </a:solidFill>
                <a:latin typeface="PVSPSS+Be Vietnam Pro Regular"/>
                <a:cs typeface="PVSPSS+Be Vietnam Pro Regular"/>
              </a:rPr>
              <a:t>ố</a:t>
            </a:r>
            <a:r>
              <a:rPr dirty="0" sz="850">
                <a:solidFill>
                  <a:srgbClr val="3730a3"/>
                </a:solidFill>
                <a:latin typeface="OEDLAA+Be Vietnam Pro Regular"/>
                <a:cs typeface="OEDLAA+Be Vietnam Pro Regular"/>
              </a:rPr>
              <a:t>i</a:t>
            </a:r>
            <a:r>
              <a:rPr dirty="0" sz="850" spc="30">
                <a:solidFill>
                  <a:srgbClr val="3730a3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850" spc="10">
                <a:solidFill>
                  <a:srgbClr val="3730a3"/>
                </a:solidFill>
                <a:latin typeface="OEDLAA+Be Vietnam Pro Regular"/>
                <a:cs typeface="OEDLAA+Be Vietnam Pro Regular"/>
              </a:rPr>
              <a:t>t</a:t>
            </a:r>
            <a:r>
              <a:rPr dirty="0" sz="850">
                <a:solidFill>
                  <a:srgbClr val="3730a3"/>
                </a:solidFill>
                <a:latin typeface="AARFUW+Be Vietnam Pro Regular"/>
                <a:cs typeface="AARFUW+Be Vietnam Pro Regular"/>
              </a:rPr>
              <a:t>ươ</a:t>
            </a:r>
            <a:r>
              <a:rPr dirty="0" sz="850" spc="37">
                <a:solidFill>
                  <a:srgbClr val="3730a3"/>
                </a:solidFill>
                <a:latin typeface="OEDLAA+Be Vietnam Pro Regular"/>
                <a:cs typeface="OEDLAA+Be Vietnam Pro Regular"/>
              </a:rPr>
              <a:t>ng</a:t>
            </a:r>
            <a:r>
              <a:rPr dirty="0" sz="850" spc="-30">
                <a:solidFill>
                  <a:srgbClr val="3730a3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850" spc="23">
                <a:solidFill>
                  <a:srgbClr val="3730a3"/>
                </a:solidFill>
                <a:latin typeface="OEDLAA+Be Vietnam Pro Regular"/>
                <a:cs typeface="OEDLAA+Be Vietnam Pro Regular"/>
              </a:rPr>
              <a:t>quan</a:t>
            </a:r>
            <a:r>
              <a:rPr dirty="0" sz="850" spc="43">
                <a:solidFill>
                  <a:srgbClr val="3730a3"/>
                </a:solidFill>
                <a:latin typeface="OEDLAA+Be Vietnam Pro Regular"/>
                <a:cs typeface="OEDLAA+Be Vietnam Pro Regular"/>
              </a:rPr>
              <a:t> </a:t>
            </a:r>
            <a:r>
              <a:rPr dirty="0" sz="850" spc="46">
                <a:solidFill>
                  <a:srgbClr val="3730a3"/>
                </a:solidFill>
                <a:latin typeface="OEDLAA+Be Vietnam Pro Regular"/>
                <a:cs typeface="OEDLAA+Be Vietnam Pro Regular"/>
              </a:rPr>
              <a:t>d</a:t>
            </a:r>
            <a:r>
              <a:rPr dirty="0" sz="850">
                <a:solidFill>
                  <a:srgbClr val="3730a3"/>
                </a:solidFill>
                <a:latin typeface="AARFUW+Be Vietnam Pro Regular"/>
                <a:cs typeface="AARFUW+Be Vietnam Pro Regular"/>
              </a:rPr>
              <a:t>ươ</a:t>
            </a:r>
            <a:r>
              <a:rPr dirty="0" sz="850" spc="37">
                <a:solidFill>
                  <a:srgbClr val="3730a3"/>
                </a:solidFill>
                <a:latin typeface="OEDLAA+Be Vietnam Pro Regular"/>
                <a:cs typeface="OEDLAA+Be Vietnam Pro Regular"/>
              </a:rPr>
              <a:t>ng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057102" y="8976550"/>
            <a:ext cx="832445" cy="2055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8"/>
              </a:lnSpc>
              <a:spcBef>
                <a:spcPts val="0"/>
              </a:spcBef>
              <a:spcAft>
                <a:spcPts val="0"/>
              </a:spcAft>
            </a:pPr>
            <a:r>
              <a:rPr dirty="0" sz="850" spc="34">
                <a:solidFill>
                  <a:srgbClr val="991b1b"/>
                </a:solidFill>
                <a:latin typeface="HEBVHQ+Be Vietnam Pro Regular"/>
                <a:cs typeface="HEBVHQ+Be Vietnam Pro Regular"/>
              </a:rPr>
              <a:t>Y</a:t>
            </a:r>
            <a:r>
              <a:rPr dirty="0" sz="850">
                <a:solidFill>
                  <a:srgbClr val="991b1b"/>
                </a:solidFill>
                <a:latin typeface="PVSPSS+Be Vietnam Pro Regular"/>
                <a:cs typeface="PVSPSS+Be Vietnam Pro Regular"/>
              </a:rPr>
              <a:t>ế</a:t>
            </a:r>
            <a:r>
              <a:rPr dirty="0" sz="850">
                <a:solidFill>
                  <a:srgbClr val="991b1b"/>
                </a:solidFill>
                <a:latin typeface="HEBVHQ+Be Vietnam Pro Regular"/>
                <a:cs typeface="HEBVHQ+Be Vietnam Pro Regular"/>
              </a:rPr>
              <a:t>u</a:t>
            </a:r>
            <a:r>
              <a:rPr dirty="0" sz="850" spc="73">
                <a:solidFill>
                  <a:srgbClr val="991b1b"/>
                </a:solidFill>
                <a:latin typeface="HEBVHQ+Be Vietnam Pro Regular"/>
                <a:cs typeface="HEBVHQ+Be Vietnam Pro Regular"/>
              </a:rPr>
              <a:t> </a:t>
            </a:r>
            <a:r>
              <a:rPr dirty="0" sz="850" spc="10">
                <a:solidFill>
                  <a:srgbClr val="991b1b"/>
                </a:solidFill>
                <a:latin typeface="HEBVHQ+Be Vietnam Pro Regular"/>
                <a:cs typeface="HEBVHQ+Be Vietnam Pro Regular"/>
              </a:rPr>
              <a:t>t</a:t>
            </a:r>
            <a:r>
              <a:rPr dirty="0" sz="850">
                <a:solidFill>
                  <a:srgbClr val="991b1b"/>
                </a:solidFill>
                <a:latin typeface="PVSPSS+Be Vietnam Pro Regular"/>
                <a:cs typeface="PVSPSS+Be Vietnam Pro Regular"/>
              </a:rPr>
              <a:t>ố</a:t>
            </a:r>
            <a:r>
              <a:rPr dirty="0" sz="850" spc="57">
                <a:solidFill>
                  <a:srgbClr val="991b1b"/>
                </a:solidFill>
                <a:latin typeface="Times New Roman"/>
                <a:cs typeface="Times New Roman"/>
              </a:rPr>
              <a:t> </a:t>
            </a:r>
            <a:r>
              <a:rPr dirty="0" sz="850" spc="41">
                <a:solidFill>
                  <a:srgbClr val="991b1b"/>
                </a:solidFill>
                <a:latin typeface="HEBVHQ+Be Vietnam Pro Regular"/>
                <a:cs typeface="HEBVHQ+Be Vietnam Pro Regular"/>
              </a:rPr>
              <a:t>r</a:t>
            </a:r>
            <a:r>
              <a:rPr dirty="0" sz="850" spc="23">
                <a:solidFill>
                  <a:srgbClr val="991b1b"/>
                </a:solidFill>
                <a:latin typeface="PVSPSS+Be Vietnam Pro Regular"/>
                <a:cs typeface="PVSPSS+Be Vietnam Pro Regular"/>
              </a:rPr>
              <a:t>ủ</a:t>
            </a:r>
            <a:r>
              <a:rPr dirty="0" sz="850">
                <a:solidFill>
                  <a:srgbClr val="991b1b"/>
                </a:solidFill>
                <a:latin typeface="HEBVHQ+Be Vietnam Pro Regular"/>
                <a:cs typeface="HEBVHQ+Be Vietnam Pro Regular"/>
              </a:rPr>
              <a:t>i</a:t>
            </a:r>
            <a:r>
              <a:rPr dirty="0" sz="850" spc="30">
                <a:solidFill>
                  <a:srgbClr val="991b1b"/>
                </a:solidFill>
                <a:latin typeface="HEBVHQ+Be Vietnam Pro Regular"/>
                <a:cs typeface="HEBVHQ+Be Vietnam Pro Regular"/>
              </a:rPr>
              <a:t> </a:t>
            </a:r>
            <a:r>
              <a:rPr dirty="0" sz="850" spc="41">
                <a:solidFill>
                  <a:srgbClr val="991b1b"/>
                </a:solidFill>
                <a:latin typeface="HEBVHQ+Be Vietnam Pro Regular"/>
                <a:cs typeface="HEBVHQ+Be Vietnam Pro Regular"/>
              </a:rPr>
              <a:t>ro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8342376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64170" y="356369"/>
            <a:ext cx="9415822" cy="485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spc="17" b="1">
                <a:solidFill>
                  <a:srgbClr val="1a237e"/>
                </a:solidFill>
                <a:latin typeface="DejaVu Sans"/>
                <a:cs typeface="DejaVu Sans"/>
              </a:rPr>
              <a:t>Chương</a:t>
            </a:r>
            <a:r>
              <a:rPr dirty="0" sz="3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3000" spc="15" b="1">
                <a:solidFill>
                  <a:srgbClr val="1a237e"/>
                </a:solidFill>
                <a:latin typeface="DejaVu Sans"/>
                <a:cs typeface="DejaVu Sans"/>
              </a:rPr>
              <a:t>3:</a:t>
            </a:r>
            <a:r>
              <a:rPr dirty="0" sz="3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3000" spc="17" b="1">
                <a:solidFill>
                  <a:srgbClr val="4caf50"/>
                </a:solidFill>
                <a:latin typeface="DejaVu Sans"/>
                <a:cs typeface="DejaVu Sans"/>
              </a:rPr>
              <a:t>Phân</a:t>
            </a:r>
            <a:r>
              <a:rPr dirty="0" sz="300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3000" spc="12" b="1">
                <a:solidFill>
                  <a:srgbClr val="4caf50"/>
                </a:solidFill>
                <a:latin typeface="DejaVu Sans"/>
                <a:cs typeface="DejaVu Sans"/>
              </a:rPr>
              <a:t>Tích</a:t>
            </a:r>
            <a:r>
              <a:rPr dirty="0" sz="3000" spc="11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3000" spc="18" b="1">
                <a:solidFill>
                  <a:srgbClr val="4caf50"/>
                </a:solidFill>
                <a:latin typeface="DejaVu Sans"/>
                <a:cs typeface="DejaVu Sans"/>
              </a:rPr>
              <a:t>Đơn</a:t>
            </a:r>
            <a:r>
              <a:rPr dirty="0" sz="300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3000" spc="14" b="1">
                <a:solidFill>
                  <a:srgbClr val="4caf50"/>
                </a:solidFill>
                <a:latin typeface="DejaVu Sans"/>
                <a:cs typeface="DejaVu Sans"/>
              </a:rPr>
              <a:t>Biến</a:t>
            </a:r>
            <a:r>
              <a:rPr dirty="0" sz="3000" spc="1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3000" spc="12" b="1">
                <a:solidFill>
                  <a:srgbClr val="1a237e"/>
                </a:solidFill>
                <a:latin typeface="DejaVu Sans"/>
                <a:cs typeface="DejaVu Sans"/>
              </a:rPr>
              <a:t>(Univariate)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2110" y="1257755"/>
            <a:ext cx="1455515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2" b="1">
                <a:solidFill>
                  <a:srgbClr val="1a237e"/>
                </a:solidFill>
                <a:latin typeface="DejaVu Sans"/>
                <a:cs typeface="DejaVu Sans"/>
              </a:rPr>
              <a:t>Định</a:t>
            </a:r>
            <a:r>
              <a:rPr dirty="0" sz="17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12" b="1">
                <a:solidFill>
                  <a:srgbClr val="1a237e"/>
                </a:solidFill>
                <a:latin typeface="DejaVu Sans"/>
                <a:cs typeface="DejaVu Sans"/>
              </a:rPr>
              <a:t>nghĩa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75101" y="1257755"/>
            <a:ext cx="1221212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8" b="1">
                <a:solidFill>
                  <a:srgbClr val="1a237e"/>
                </a:solidFill>
                <a:latin typeface="DejaVu Sans"/>
                <a:cs typeface="DejaVu Sans"/>
              </a:rPr>
              <a:t>Mục</a:t>
            </a:r>
            <a:r>
              <a:rPr dirty="0" sz="17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10" b="1">
                <a:solidFill>
                  <a:srgbClr val="1a237e"/>
                </a:solidFill>
                <a:latin typeface="DejaVu Sans"/>
                <a:cs typeface="DejaVu Sans"/>
              </a:rPr>
              <a:t>đích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9656" y="1640264"/>
            <a:ext cx="5130277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Kỹ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thuật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phân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tích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tập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trung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vào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nghiên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cứu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một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biến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duy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nhất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để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mô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tả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đặc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điểm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cơ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bản.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32648" y="1640264"/>
            <a:ext cx="5116871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Hiểu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spc="-31">
                <a:solidFill>
                  <a:srgbClr val="1a237e"/>
                </a:solidFill>
                <a:latin typeface="DejaVu Sans"/>
                <a:cs typeface="DejaVu Sans"/>
              </a:rPr>
              <a:t>rõ</a:t>
            </a:r>
            <a:r>
              <a:rPr dirty="0" sz="1350" spc="25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đặc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điểm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của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biến,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tìm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kiếm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mô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hình,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đo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lường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xu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hướng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trung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tâm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và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độ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phân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tán.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45492" y="2317294"/>
            <a:ext cx="1463777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Khám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phá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dữ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1a237e"/>
                </a:solidFill>
                <a:latin typeface="DejaVu Sans"/>
                <a:cs typeface="DejaVu Sans"/>
              </a:rPr>
              <a:t>liệu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83358" y="2317294"/>
            <a:ext cx="1073535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2">
                <a:solidFill>
                  <a:srgbClr val="1a237e"/>
                </a:solidFill>
                <a:latin typeface="DejaVu Sans"/>
                <a:cs typeface="DejaVu Sans"/>
              </a:rPr>
              <a:t>Biến</a:t>
            </a:r>
            <a:r>
              <a:rPr dirty="0" sz="1200" spc="-1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độc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1a237e"/>
                </a:solidFill>
                <a:latin typeface="DejaVu Sans"/>
                <a:cs typeface="DejaVu Sans"/>
              </a:rPr>
              <a:t>lập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88483" y="2317294"/>
            <a:ext cx="1424399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Thông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tin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chi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1a237e"/>
                </a:solidFill>
                <a:latin typeface="DejaVu Sans"/>
                <a:cs typeface="DejaVu Sans"/>
              </a:rPr>
              <a:t>tiết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386910" y="2317294"/>
            <a:ext cx="1562614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Phân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1a237e"/>
                </a:solidFill>
                <a:latin typeface="DejaVu Sans"/>
                <a:cs typeface="DejaVu Sans"/>
              </a:rPr>
              <a:t>tích</a:t>
            </a:r>
            <a:r>
              <a:rPr dirty="0" sz="1200" spc="-12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nền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1a237e"/>
                </a:solidFill>
                <a:latin typeface="DejaVu Sans"/>
                <a:cs typeface="DejaVu Sans"/>
              </a:rPr>
              <a:t>tảng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23453" y="3011110"/>
            <a:ext cx="1673144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Công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cụ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chính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566444" y="3011110"/>
            <a:ext cx="3071526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Thực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hành: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spc="10" b="1">
                <a:solidFill>
                  <a:srgbClr val="1a237e"/>
                </a:solidFill>
                <a:latin typeface="DejaVu Sans"/>
                <a:cs typeface="DejaVu Sans"/>
              </a:rPr>
              <a:t>Dữ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liệu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Giá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nhà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94270" y="3430964"/>
            <a:ext cx="3497379" cy="5796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Thống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spc="-51">
                <a:solidFill>
                  <a:srgbClr val="1a237e"/>
                </a:solidFill>
                <a:latin typeface="DejaVu Sans"/>
                <a:cs typeface="DejaVu Sans"/>
              </a:rPr>
              <a:t>kê</a:t>
            </a:r>
            <a:r>
              <a:rPr dirty="0" sz="1350" spc="44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tóm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tắt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(Mean,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Median,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STD)</a:t>
            </a:r>
          </a:p>
          <a:p>
            <a:pPr marL="0" marR="0">
              <a:lnSpc>
                <a:spcPts val="1564"/>
              </a:lnSpc>
              <a:spcBef>
                <a:spcPts val="1135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Biểu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đồ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trực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(Histogram,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1a237e"/>
                </a:solidFill>
                <a:latin typeface="DejaVu Sans"/>
                <a:cs typeface="DejaVu Sans"/>
              </a:rPr>
              <a:t>Boxplot)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432648" y="3430964"/>
            <a:ext cx="5446451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Biến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Price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(Giá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nhà):</a:t>
            </a:r>
            <a:r>
              <a:rPr dirty="0" sz="1350" spc="-4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Phân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bố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lệch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phải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spc="-31">
                <a:solidFill>
                  <a:srgbClr val="1a237e"/>
                </a:solidFill>
                <a:latin typeface="DejaVu Sans"/>
                <a:cs typeface="DejaVu Sans"/>
              </a:rPr>
              <a:t>rõ</a:t>
            </a:r>
            <a:r>
              <a:rPr dirty="0" sz="1350" spc="25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rệt,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tồn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tại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giá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trị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432648" y="3688139"/>
            <a:ext cx="1674047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ngoại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lai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đáng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kể.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432648" y="4031039"/>
            <a:ext cx="5504878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Biến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Area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(Diện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tích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nhà):</a:t>
            </a:r>
            <a:r>
              <a:rPr dirty="0" sz="1350" spc="-4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Phân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bố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lệch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phải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nhẹ,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có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outlier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432648" y="4288214"/>
            <a:ext cx="1075182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tiềm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năng.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80999" y="4801810"/>
            <a:ext cx="4862793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Minh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họa: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Phân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bố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của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Giá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nhà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và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Diện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tích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645919" y="4962980"/>
            <a:ext cx="3709703" cy="13051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9182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1" b="1">
                <a:solidFill>
                  <a:srgbClr val="1a237e"/>
                </a:solidFill>
                <a:latin typeface="DejaVu Sans"/>
                <a:cs typeface="DejaVu Sans"/>
              </a:rPr>
              <a:t>Giá</a:t>
            </a:r>
            <a:r>
              <a:rPr dirty="0" sz="17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10" b="1">
                <a:solidFill>
                  <a:srgbClr val="1a237e"/>
                </a:solidFill>
                <a:latin typeface="DejaVu Sans"/>
                <a:cs typeface="DejaVu Sans"/>
              </a:rPr>
              <a:t>trị</a:t>
            </a:r>
            <a:r>
              <a:rPr dirty="0" sz="17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10" b="1">
                <a:solidFill>
                  <a:srgbClr val="1a237e"/>
                </a:solidFill>
                <a:latin typeface="DejaVu Sans"/>
                <a:cs typeface="DejaVu Sans"/>
              </a:rPr>
              <a:t>từ</a:t>
            </a:r>
            <a:r>
              <a:rPr dirty="0" sz="1700" spc="-11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15" b="1">
                <a:solidFill>
                  <a:srgbClr val="1a237e"/>
                </a:solidFill>
                <a:latin typeface="DejaVu Sans"/>
                <a:cs typeface="DejaVu Sans"/>
              </a:rPr>
              <a:t>Phân</a:t>
            </a:r>
            <a:r>
              <a:rPr dirty="0" sz="17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10" b="1">
                <a:solidFill>
                  <a:srgbClr val="1a237e"/>
                </a:solidFill>
                <a:latin typeface="DejaVu Sans"/>
                <a:cs typeface="DejaVu Sans"/>
              </a:rPr>
              <a:t>tích</a:t>
            </a:r>
            <a:r>
              <a:rPr dirty="0" sz="1700" spc="-11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15" b="1">
                <a:solidFill>
                  <a:srgbClr val="1a237e"/>
                </a:solidFill>
                <a:latin typeface="DejaVu Sans"/>
                <a:cs typeface="DejaVu Sans"/>
              </a:rPr>
              <a:t>Đơn</a:t>
            </a:r>
            <a:r>
              <a:rPr dirty="0" sz="17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11" b="1">
                <a:solidFill>
                  <a:srgbClr val="1a237e"/>
                </a:solidFill>
                <a:latin typeface="DejaVu Sans"/>
                <a:cs typeface="DejaVu Sans"/>
              </a:rPr>
              <a:t>biến</a:t>
            </a:r>
          </a:p>
          <a:p>
            <a:pPr marL="0" marR="0">
              <a:lnSpc>
                <a:spcPts val="1564"/>
              </a:lnSpc>
              <a:spcBef>
                <a:spcPts val="1131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Phát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hiện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nhanh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bất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thường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dữ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liệu.</a:t>
            </a:r>
          </a:p>
          <a:p>
            <a:pPr marL="0" marR="0">
              <a:lnSpc>
                <a:spcPts val="1564"/>
              </a:lnSpc>
              <a:spcBef>
                <a:spcPts val="1010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Định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hướng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xử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lý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và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làm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sạch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dữ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liệu.</a:t>
            </a:r>
          </a:p>
          <a:p>
            <a:pPr marL="0" marR="0">
              <a:lnSpc>
                <a:spcPts val="1564"/>
              </a:lnSpc>
              <a:spcBef>
                <a:spcPts val="1135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Cơ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sở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cho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mô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hình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dự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đoán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tốt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hơn.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80999" y="5089069"/>
            <a:ext cx="4771552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20">
                <a:solidFill>
                  <a:srgbClr val="6b7280"/>
                </a:solidFill>
                <a:latin typeface="DejaVu Sans"/>
                <a:cs typeface="DejaVu Sans"/>
              </a:rPr>
              <a:t>Boxplot</a:t>
            </a:r>
            <a:r>
              <a:rPr dirty="0" sz="12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6b7280"/>
                </a:solidFill>
                <a:latin typeface="DejaVu Sans"/>
                <a:cs typeface="DejaVu Sans"/>
              </a:rPr>
              <a:t>hiển</a:t>
            </a:r>
            <a:r>
              <a:rPr dirty="0" sz="1200" spc="-1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6b7280"/>
                </a:solidFill>
                <a:latin typeface="DejaVu Sans"/>
                <a:cs typeface="DejaVu Sans"/>
              </a:rPr>
              <a:t>thị</a:t>
            </a:r>
            <a:r>
              <a:rPr dirty="0" sz="12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6b7280"/>
                </a:solidFill>
                <a:latin typeface="DejaVu Sans"/>
                <a:cs typeface="DejaVu Sans"/>
              </a:rPr>
              <a:t>phân</a:t>
            </a:r>
            <a:r>
              <a:rPr dirty="0" sz="12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6b7280"/>
                </a:solidFill>
                <a:latin typeface="DejaVu Sans"/>
                <a:cs typeface="DejaVu Sans"/>
              </a:rPr>
              <a:t>bố</a:t>
            </a:r>
            <a:r>
              <a:rPr dirty="0" sz="12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6b7280"/>
                </a:solidFill>
                <a:latin typeface="DejaVu Sans"/>
                <a:cs typeface="DejaVu Sans"/>
              </a:rPr>
              <a:t>và</a:t>
            </a:r>
            <a:r>
              <a:rPr dirty="0" sz="12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6b7280"/>
                </a:solidFill>
                <a:latin typeface="DejaVu Sans"/>
                <a:cs typeface="DejaVu Sans"/>
              </a:rPr>
              <a:t>giá</a:t>
            </a:r>
            <a:r>
              <a:rPr dirty="0" sz="1200" spc="-11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6b7280"/>
                </a:solidFill>
                <a:latin typeface="DejaVu Sans"/>
                <a:cs typeface="DejaVu Sans"/>
              </a:rPr>
              <a:t>trị</a:t>
            </a:r>
            <a:r>
              <a:rPr dirty="0" sz="12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6b7280"/>
                </a:solidFill>
                <a:latin typeface="DejaVu Sans"/>
                <a:cs typeface="DejaVu Sans"/>
              </a:rPr>
              <a:t>ngoại</a:t>
            </a:r>
            <a:r>
              <a:rPr dirty="0" sz="12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6b7280"/>
                </a:solidFill>
                <a:latin typeface="DejaVu Sans"/>
                <a:cs typeface="DejaVu Sans"/>
              </a:rPr>
              <a:t>lai</a:t>
            </a:r>
            <a:r>
              <a:rPr dirty="0" sz="12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6b7280"/>
                </a:solidFill>
                <a:latin typeface="DejaVu Sans"/>
                <a:cs typeface="DejaVu Sans"/>
              </a:rPr>
              <a:t>của</a:t>
            </a:r>
            <a:r>
              <a:rPr dirty="0" sz="12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6b7280"/>
                </a:solidFill>
                <a:latin typeface="DejaVu Sans"/>
                <a:cs typeface="DejaVu Sans"/>
              </a:rPr>
              <a:t>Price</a:t>
            </a:r>
            <a:r>
              <a:rPr dirty="0" sz="12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6b7280"/>
                </a:solidFill>
                <a:latin typeface="DejaVu Sans"/>
                <a:cs typeface="DejaVu Sans"/>
              </a:rPr>
              <a:t>và</a:t>
            </a:r>
            <a:r>
              <a:rPr dirty="0" sz="12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200" spc="-20">
                <a:solidFill>
                  <a:srgbClr val="6b7280"/>
                </a:solidFill>
                <a:latin typeface="DejaVu Sans"/>
                <a:cs typeface="DejaVu Sans"/>
              </a:rPr>
              <a:t>Area.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688483" y="6451144"/>
            <a:ext cx="1519170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Chất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1a237e"/>
                </a:solidFill>
                <a:latin typeface="DejaVu Sans"/>
                <a:cs typeface="DejaVu Sans"/>
              </a:rPr>
              <a:t>lượng</a:t>
            </a:r>
            <a:r>
              <a:rPr dirty="0" sz="1200" spc="-1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dữ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1a237e"/>
                </a:solidFill>
                <a:latin typeface="DejaVu Sans"/>
                <a:cs typeface="DejaVu Sans"/>
              </a:rPr>
              <a:t>liệu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481714" y="6451144"/>
            <a:ext cx="1472597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Chuẩn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bị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23">
                <a:solidFill>
                  <a:srgbClr val="1a237e"/>
                </a:solidFill>
                <a:latin typeface="DejaVu Sans"/>
                <a:cs typeface="DejaVu Sans"/>
              </a:rPr>
              <a:t>mô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1a237e"/>
                </a:solidFill>
                <a:latin typeface="DejaVu Sans"/>
                <a:cs typeface="DejaVu Sans"/>
              </a:rPr>
              <a:t>hình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844254" y="7804448"/>
            <a:ext cx="812812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Hình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3.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19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797140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48272" y="356877"/>
            <a:ext cx="6647785" cy="485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spc="17" b="1">
                <a:solidFill>
                  <a:srgbClr val="1a237e"/>
                </a:solidFill>
                <a:latin typeface="DejaVu Sans"/>
                <a:cs typeface="DejaVu Sans"/>
              </a:rPr>
              <a:t>Phân</a:t>
            </a:r>
            <a:r>
              <a:rPr dirty="0" sz="3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3000" spc="12" b="1">
                <a:solidFill>
                  <a:srgbClr val="1a237e"/>
                </a:solidFill>
                <a:latin typeface="DejaVu Sans"/>
                <a:cs typeface="DejaVu Sans"/>
              </a:rPr>
              <a:t>Tích</a:t>
            </a:r>
            <a:r>
              <a:rPr dirty="0" sz="3000" spc="11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3000" spc="18" b="1">
                <a:solidFill>
                  <a:srgbClr val="1a237e"/>
                </a:solidFill>
                <a:latin typeface="DejaVu Sans"/>
                <a:cs typeface="DejaVu Sans"/>
              </a:rPr>
              <a:t>Hai</a:t>
            </a:r>
            <a:r>
              <a:rPr dirty="0" sz="3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3000" spc="14" b="1">
                <a:solidFill>
                  <a:srgbClr val="1a237e"/>
                </a:solidFill>
                <a:latin typeface="DejaVu Sans"/>
                <a:cs typeface="DejaVu Sans"/>
              </a:rPr>
              <a:t>Biến</a:t>
            </a:r>
            <a:r>
              <a:rPr dirty="0" sz="3000" spc="1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3000" spc="12" b="1">
                <a:solidFill>
                  <a:srgbClr val="1a237e"/>
                </a:solidFill>
                <a:latin typeface="DejaVu Sans"/>
                <a:cs typeface="DejaVu Sans"/>
              </a:rPr>
              <a:t>(Bivariate)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86261" y="806904"/>
            <a:ext cx="5971915" cy="410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12" b="1">
                <a:solidFill>
                  <a:srgbClr val="4caf50"/>
                </a:solidFill>
                <a:latin typeface="DejaVu Sans"/>
                <a:cs typeface="DejaVu Sans"/>
              </a:rPr>
              <a:t>Công</a:t>
            </a:r>
            <a:r>
              <a:rPr dirty="0" sz="250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2500" spc="12" b="1">
                <a:solidFill>
                  <a:srgbClr val="4caf50"/>
                </a:solidFill>
                <a:latin typeface="DejaVu Sans"/>
                <a:cs typeface="DejaVu Sans"/>
              </a:rPr>
              <a:t>Cụ</a:t>
            </a:r>
            <a:r>
              <a:rPr dirty="0" sz="250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2500" spc="12" b="1">
                <a:solidFill>
                  <a:srgbClr val="4caf50"/>
                </a:solidFill>
                <a:latin typeface="DejaVu Sans"/>
                <a:cs typeface="DejaVu Sans"/>
              </a:rPr>
              <a:t>Khám</a:t>
            </a:r>
            <a:r>
              <a:rPr dirty="0" sz="2500" spc="11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2500" spc="12" b="1">
                <a:solidFill>
                  <a:srgbClr val="4caf50"/>
                </a:solidFill>
                <a:latin typeface="DejaVu Sans"/>
                <a:cs typeface="DejaVu Sans"/>
              </a:rPr>
              <a:t>Phá</a:t>
            </a:r>
            <a:r>
              <a:rPr dirty="0" sz="250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2500" spc="15" b="1">
                <a:solidFill>
                  <a:srgbClr val="4caf50"/>
                </a:solidFill>
                <a:latin typeface="DejaVu Sans"/>
                <a:cs typeface="DejaVu Sans"/>
              </a:rPr>
              <a:t>Mối</a:t>
            </a:r>
            <a:r>
              <a:rPr dirty="0" sz="250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2500" spc="14" b="1">
                <a:solidFill>
                  <a:srgbClr val="4caf50"/>
                </a:solidFill>
                <a:latin typeface="DejaVu Sans"/>
                <a:cs typeface="DejaVu Sans"/>
              </a:rPr>
              <a:t>Quan</a:t>
            </a:r>
            <a:r>
              <a:rPr dirty="0" sz="250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2500" spc="15" b="1">
                <a:solidFill>
                  <a:srgbClr val="4caf50"/>
                </a:solidFill>
                <a:latin typeface="DejaVu Sans"/>
                <a:cs typeface="DejaVu Sans"/>
              </a:rPr>
              <a:t>Hệ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37262" y="1591638"/>
            <a:ext cx="4224368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5" b="1">
                <a:solidFill>
                  <a:srgbClr val="1a237e"/>
                </a:solidFill>
                <a:latin typeface="DejaVu Sans"/>
                <a:cs typeface="DejaVu Sans"/>
              </a:rPr>
              <a:t>Số</a:t>
            </a:r>
            <a:r>
              <a:rPr dirty="0" sz="17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12" b="1">
                <a:solidFill>
                  <a:srgbClr val="1a237e"/>
                </a:solidFill>
                <a:latin typeface="DejaVu Sans"/>
                <a:cs typeface="DejaVu Sans"/>
              </a:rPr>
              <a:t>(Numerical)</a:t>
            </a:r>
            <a:r>
              <a:rPr dirty="0" sz="17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12" b="1">
                <a:solidFill>
                  <a:srgbClr val="1a237e"/>
                </a:solidFill>
                <a:latin typeface="DejaVu Sans"/>
                <a:cs typeface="DejaVu Sans"/>
              </a:rPr>
              <a:t>vs.</a:t>
            </a:r>
            <a:r>
              <a:rPr dirty="0" sz="17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15" b="1">
                <a:solidFill>
                  <a:srgbClr val="1a237e"/>
                </a:solidFill>
                <a:latin typeface="DejaVu Sans"/>
                <a:cs typeface="DejaVu Sans"/>
              </a:rPr>
              <a:t>Số</a:t>
            </a:r>
            <a:r>
              <a:rPr dirty="0" sz="17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12" b="1">
                <a:solidFill>
                  <a:srgbClr val="1a237e"/>
                </a:solidFill>
                <a:latin typeface="DejaVu Sans"/>
                <a:cs typeface="DejaVu Sans"/>
              </a:rPr>
              <a:t>(Numerical)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48420" y="2269364"/>
            <a:ext cx="800714" cy="177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dirty="0" sz="950">
                <a:solidFill>
                  <a:srgbClr val="1a237e"/>
                </a:solidFill>
                <a:latin typeface="DejaVu Sans"/>
                <a:cs typeface="DejaVu Sans"/>
              </a:rPr>
              <a:t>Định</a:t>
            </a:r>
            <a:r>
              <a:rPr dirty="0" sz="9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1a237e"/>
                </a:solidFill>
                <a:latin typeface="DejaVu Sans"/>
                <a:cs typeface="DejaVu Sans"/>
              </a:rPr>
              <a:t>nghĩa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92584" y="2574223"/>
            <a:ext cx="4508092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Phương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pháp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thống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spc="-51">
                <a:solidFill>
                  <a:srgbClr val="1a237e"/>
                </a:solidFill>
                <a:latin typeface="DejaVu Sans"/>
                <a:cs typeface="DejaVu Sans"/>
              </a:rPr>
              <a:t>kê</a:t>
            </a:r>
            <a:r>
              <a:rPr dirty="0" sz="1350" spc="44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nhằm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kiểm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tra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mối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hệ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giữa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hai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biến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riêng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biệt.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48420" y="3383789"/>
            <a:ext cx="684852" cy="177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dirty="0" sz="950">
                <a:solidFill>
                  <a:srgbClr val="1a237e"/>
                </a:solidFill>
                <a:latin typeface="DejaVu Sans"/>
                <a:cs typeface="DejaVu Sans"/>
              </a:rPr>
              <a:t>Mục</a:t>
            </a:r>
            <a:r>
              <a:rPr dirty="0" sz="9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1a237e"/>
                </a:solidFill>
                <a:latin typeface="DejaVu Sans"/>
                <a:cs typeface="DejaVu Sans"/>
              </a:rPr>
              <a:t>đích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92584" y="3698173"/>
            <a:ext cx="4445177" cy="7416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Xác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định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liệu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hai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biến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có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liên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quan,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ảnh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hưởng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lẫn</a:t>
            </a:r>
          </a:p>
          <a:p>
            <a:pPr marL="0" marR="0">
              <a:lnSpc>
                <a:spcPts val="1564"/>
              </a:lnSpc>
              <a:spcBef>
                <a:spcPts val="335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nhau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không,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và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đánh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giá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cường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độ/hướng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của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mối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hệ.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37262" y="4451402"/>
            <a:ext cx="4954751" cy="6310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 b="1">
                <a:solidFill>
                  <a:srgbClr val="1a237e"/>
                </a:solidFill>
                <a:latin typeface="DejaVu Sans"/>
                <a:cs typeface="DejaVu Sans"/>
              </a:rPr>
              <a:t>Biểu</a:t>
            </a:r>
            <a:r>
              <a:rPr dirty="0" sz="1200" spc="-1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8" b="1">
                <a:solidFill>
                  <a:srgbClr val="1a237e"/>
                </a:solidFill>
                <a:latin typeface="DejaVu Sans"/>
                <a:cs typeface="DejaVu Sans"/>
              </a:rPr>
              <a:t>đồ</a:t>
            </a:r>
            <a:r>
              <a:rPr dirty="0" sz="12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 b="1">
                <a:solidFill>
                  <a:srgbClr val="1a237e"/>
                </a:solidFill>
                <a:latin typeface="DejaVu Sans"/>
                <a:cs typeface="DejaVu Sans"/>
              </a:rPr>
              <a:t>Scatter</a:t>
            </a:r>
            <a:r>
              <a:rPr dirty="0" sz="12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4" b="1">
                <a:solidFill>
                  <a:srgbClr val="1a237e"/>
                </a:solidFill>
                <a:latin typeface="DejaVu Sans"/>
                <a:cs typeface="DejaVu Sans"/>
              </a:rPr>
              <a:t>Plot:</a:t>
            </a:r>
            <a:r>
              <a:rPr dirty="0" sz="1200" spc="-38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7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1a237e"/>
                </a:solidFill>
                <a:latin typeface="DejaVu Sans"/>
                <a:cs typeface="DejaVu Sans"/>
              </a:rPr>
              <a:t>sát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1a237e"/>
                </a:solidFill>
                <a:latin typeface="DejaVu Sans"/>
                <a:cs typeface="DejaVu Sans"/>
              </a:rPr>
              <a:t>hình</a:t>
            </a:r>
            <a:r>
              <a:rPr dirty="0" sz="1200" spc="-1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dạng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20">
                <a:solidFill>
                  <a:srgbClr val="1a237e"/>
                </a:solidFill>
                <a:latin typeface="DejaVu Sans"/>
                <a:cs typeface="DejaVu Sans"/>
              </a:rPr>
              <a:t>mối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hệ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1a237e"/>
                </a:solidFill>
                <a:latin typeface="DejaVu Sans"/>
                <a:cs typeface="DejaVu Sans"/>
              </a:rPr>
              <a:t>(tương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dương,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20">
                <a:solidFill>
                  <a:srgbClr val="1a237e"/>
                </a:solidFill>
                <a:latin typeface="DejaVu Sans"/>
                <a:cs typeface="DejaVu Sans"/>
              </a:rPr>
              <a:t>âm,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không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1a237e"/>
                </a:solidFill>
                <a:latin typeface="DejaVu Sans"/>
                <a:cs typeface="DejaVu Sans"/>
              </a:rPr>
              <a:t>tương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quan,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phi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1a237e"/>
                </a:solidFill>
                <a:latin typeface="DejaVu Sans"/>
                <a:cs typeface="DejaVu Sans"/>
              </a:rPr>
              <a:t>tuyến).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Minh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họa: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7">
                <a:solidFill>
                  <a:srgbClr val="1a237e"/>
                </a:solidFill>
                <a:latin typeface="DejaVu Sans"/>
                <a:cs typeface="DejaVu Sans"/>
              </a:rPr>
              <a:t>Ví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dụ</a:t>
            </a:r>
          </a:p>
          <a:p>
            <a:pPr marL="0" marR="0">
              <a:lnSpc>
                <a:spcPts val="1368"/>
              </a:lnSpc>
              <a:spcBef>
                <a:spcPts val="281"/>
              </a:spcBef>
              <a:spcAft>
                <a:spcPts val="0"/>
              </a:spcAft>
            </a:pPr>
            <a:r>
              <a:rPr dirty="0" sz="1200" spc="-12">
                <a:solidFill>
                  <a:srgbClr val="1a237e"/>
                </a:solidFill>
                <a:latin typeface="DejaVu Sans"/>
                <a:cs typeface="DejaVu Sans"/>
              </a:rPr>
              <a:t>[Hình</a:t>
            </a:r>
            <a:r>
              <a:rPr dirty="0" sz="1200" spc="-1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3.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1a237e"/>
                </a:solidFill>
                <a:latin typeface="DejaVu Sans"/>
                <a:cs typeface="DejaVu Sans"/>
              </a:rPr>
              <a:t>1].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31254" y="6001713"/>
            <a:ext cx="2380966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4" b="1">
                <a:solidFill>
                  <a:srgbClr val="ffffff"/>
                </a:solidFill>
                <a:latin typeface="DejaVu Sans"/>
                <a:cs typeface="DejaVu Sans"/>
              </a:rPr>
              <a:t>Grouped</a:t>
            </a:r>
            <a:r>
              <a:rPr dirty="0" sz="17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5" b="1">
                <a:solidFill>
                  <a:srgbClr val="ffffff"/>
                </a:solidFill>
                <a:latin typeface="DejaVu Sans"/>
                <a:cs typeface="DejaVu Sans"/>
              </a:rPr>
              <a:t>Box</a:t>
            </a:r>
            <a:r>
              <a:rPr dirty="0" sz="17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1" b="1">
                <a:solidFill>
                  <a:srgbClr val="ffffff"/>
                </a:solidFill>
                <a:latin typeface="DejaVu Sans"/>
                <a:cs typeface="DejaVu Sans"/>
              </a:rPr>
              <a:t>Plots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732983" y="6001713"/>
            <a:ext cx="1510491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5" b="1">
                <a:solidFill>
                  <a:srgbClr val="ffffff"/>
                </a:solidFill>
                <a:latin typeface="DejaVu Sans"/>
                <a:cs typeface="DejaVu Sans"/>
              </a:rPr>
              <a:t>Violin</a:t>
            </a:r>
            <a:r>
              <a:rPr dirty="0" sz="17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1" b="1">
                <a:solidFill>
                  <a:srgbClr val="ffffff"/>
                </a:solidFill>
                <a:latin typeface="DejaVu Sans"/>
                <a:cs typeface="DejaVu Sans"/>
              </a:rPr>
              <a:t>Plots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22262" y="6431848"/>
            <a:ext cx="5175158" cy="4558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Rất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hiệu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quả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để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so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sánh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sự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phân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phối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của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biến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số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giữa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các</a:t>
            </a:r>
          </a:p>
          <a:p>
            <a:pPr marL="0" marR="0">
              <a:lnSpc>
                <a:spcPts val="1564"/>
              </a:lnSpc>
              <a:spcBef>
                <a:spcPts val="1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nhóm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phân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loại.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223991" y="6431848"/>
            <a:ext cx="5077597" cy="4558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Tương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tự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25">
                <a:solidFill>
                  <a:srgbClr val="ffffff"/>
                </a:solidFill>
                <a:latin typeface="DejaVu Sans"/>
                <a:cs typeface="DejaVu Sans"/>
              </a:rPr>
              <a:t>Box</a:t>
            </a:r>
            <a:r>
              <a:rPr dirty="0" sz="1350" spc="18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Plot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nhưng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thể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hiện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thêm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mật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độ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phân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phối</a:t>
            </a:r>
          </a:p>
          <a:p>
            <a:pPr marL="0" marR="0">
              <a:lnSpc>
                <a:spcPts val="1564"/>
              </a:lnSpc>
              <a:spcBef>
                <a:spcPts val="1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của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dữ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liệu.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87623" y="7003289"/>
            <a:ext cx="1259476" cy="177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So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sánh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phân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phối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489352" y="7003289"/>
            <a:ext cx="1004817" cy="1771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094"/>
              </a:lnSpc>
              <a:spcBef>
                <a:spcPts val="0"/>
              </a:spcBef>
              <a:spcAft>
                <a:spcPts val="0"/>
              </a:spcAft>
            </a:pP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Mật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độ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dữ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50">
                <a:solidFill>
                  <a:srgbClr val="ffffff"/>
                </a:solidFill>
                <a:latin typeface="DejaVu Sans"/>
                <a:cs typeface="DejaVu Sans"/>
              </a:rPr>
              <a:t>liệu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7322566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6300" y="346209"/>
            <a:ext cx="11531553" cy="485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spc="15" b="1">
                <a:solidFill>
                  <a:srgbClr val="1a237e"/>
                </a:solidFill>
                <a:latin typeface="DejaVu Sans"/>
                <a:cs typeface="DejaVu Sans"/>
              </a:rPr>
              <a:t>Tương</a:t>
            </a:r>
            <a:r>
              <a:rPr dirty="0" sz="3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3000" spc="17" b="1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dirty="0" sz="3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3000" spc="10" b="1">
                <a:solidFill>
                  <a:srgbClr val="1a237e"/>
                </a:solidFill>
                <a:latin typeface="DejaVu Sans"/>
                <a:cs typeface="DejaVu Sans"/>
              </a:rPr>
              <a:t>(</a:t>
            </a:r>
            <a:r>
              <a:rPr dirty="0" sz="3000" spc="14" b="1">
                <a:solidFill>
                  <a:srgbClr val="4caf50"/>
                </a:solidFill>
                <a:latin typeface="DejaVu Sans"/>
                <a:cs typeface="DejaVu Sans"/>
              </a:rPr>
              <a:t>Correlation</a:t>
            </a:r>
            <a:r>
              <a:rPr dirty="0" sz="3000" b="1">
                <a:solidFill>
                  <a:srgbClr val="1a237e"/>
                </a:solidFill>
                <a:latin typeface="DejaVu Sans"/>
                <a:cs typeface="DejaVu Sans"/>
              </a:rPr>
              <a:t>)</a:t>
            </a:r>
            <a:r>
              <a:rPr dirty="0" sz="3000" spc="18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3000" spc="15" b="1">
                <a:solidFill>
                  <a:srgbClr val="1a237e"/>
                </a:solidFill>
                <a:latin typeface="DejaVu Sans"/>
                <a:cs typeface="DejaVu Sans"/>
              </a:rPr>
              <a:t>vs.</a:t>
            </a:r>
            <a:r>
              <a:rPr dirty="0" sz="3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3000" spc="15" b="1">
                <a:solidFill>
                  <a:srgbClr val="1a237e"/>
                </a:solidFill>
                <a:latin typeface="DejaVu Sans"/>
                <a:cs typeface="DejaVu Sans"/>
              </a:rPr>
              <a:t>Hiệp</a:t>
            </a:r>
            <a:r>
              <a:rPr dirty="0" sz="3000" spc="1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3000" spc="14" b="1">
                <a:solidFill>
                  <a:srgbClr val="1a237e"/>
                </a:solidFill>
                <a:latin typeface="DejaVu Sans"/>
                <a:cs typeface="DejaVu Sans"/>
              </a:rPr>
              <a:t>Biến</a:t>
            </a:r>
            <a:r>
              <a:rPr dirty="0" sz="3000" spc="1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3000" spc="11" b="1">
                <a:solidFill>
                  <a:srgbClr val="1a237e"/>
                </a:solidFill>
                <a:latin typeface="DejaVu Sans"/>
                <a:cs typeface="DejaVu Sans"/>
              </a:rPr>
              <a:t>(</a:t>
            </a:r>
            <a:r>
              <a:rPr dirty="0" sz="3000" spc="15" b="1">
                <a:solidFill>
                  <a:srgbClr val="4caf50"/>
                </a:solidFill>
                <a:latin typeface="DejaVu Sans"/>
                <a:cs typeface="DejaVu Sans"/>
              </a:rPr>
              <a:t>Covariance</a:t>
            </a:r>
            <a:r>
              <a:rPr dirty="0" sz="3000" b="1">
                <a:solidFill>
                  <a:srgbClr val="1a237e"/>
                </a:solidFill>
                <a:latin typeface="DejaVu Sans"/>
                <a:cs typeface="DejaVu Sans"/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9294" y="1074636"/>
            <a:ext cx="3459844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 b="1">
                <a:solidFill>
                  <a:srgbClr val="1a237e"/>
                </a:solidFill>
                <a:latin typeface="DejaVu Sans"/>
                <a:cs typeface="DejaVu Sans"/>
              </a:rPr>
              <a:t>Hiệp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Biến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1a237e"/>
                </a:solidFill>
                <a:latin typeface="DejaVu Sans"/>
                <a:cs typeface="DejaVu Sans"/>
              </a:rPr>
              <a:t>(Covariance)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96880" y="1074636"/>
            <a:ext cx="3836197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 b="1">
                <a:solidFill>
                  <a:srgbClr val="1a237e"/>
                </a:solidFill>
                <a:latin typeface="DejaVu Sans"/>
                <a:cs typeface="DejaVu Sans"/>
              </a:rPr>
              <a:t>Tương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000" spc="11" b="1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(Correlation)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98649" y="1762700"/>
            <a:ext cx="1114522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spc="10" b="1">
                <a:solidFill>
                  <a:srgbClr val="1a237e"/>
                </a:solidFill>
                <a:latin typeface="DejaVu Sans"/>
                <a:cs typeface="DejaVu Sans"/>
              </a:rPr>
              <a:t>Mục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đích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84205" y="1762700"/>
            <a:ext cx="1114524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spc="10" b="1">
                <a:solidFill>
                  <a:srgbClr val="1a237e"/>
                </a:solidFill>
                <a:latin typeface="DejaVu Sans"/>
                <a:cs typeface="DejaVu Sans"/>
              </a:rPr>
              <a:t>Mục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đích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98649" y="2058729"/>
            <a:ext cx="4212456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Chỉ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đo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chiều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hướng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của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mối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quan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hệ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tuyến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tính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(dương,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âm,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hoặc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0).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84205" y="2058729"/>
            <a:ext cx="4561150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Đo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lường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cả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chiều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hướng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và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độ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mạnh.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Là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phiên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bản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đã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được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chuẩn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hóa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của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Hiệp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biến.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29101" y="3039804"/>
            <a:ext cx="4761810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Thang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đo:</a:t>
            </a:r>
            <a:r>
              <a:rPr dirty="0" sz="1350" spc="-4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spc="-11">
                <a:solidFill>
                  <a:srgbClr val="1a237e"/>
                </a:solidFill>
                <a:latin typeface="DejaVu Sans"/>
                <a:cs typeface="DejaVu Sans"/>
              </a:rPr>
              <a:t>Luôn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1a237e"/>
                </a:solidFill>
                <a:latin typeface="DejaVu Sans"/>
                <a:cs typeface="DejaVu Sans"/>
              </a:rPr>
              <a:t>trong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khoảng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[-1,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+1],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không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đơn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vị.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3545" y="3296979"/>
            <a:ext cx="4407624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Thang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đo:</a:t>
            </a:r>
            <a:r>
              <a:rPr dirty="0" sz="1350" spc="-4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Không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giới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hạn,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phụ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thuộc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đơn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vị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gốc.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629101" y="3716079"/>
            <a:ext cx="4824286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Ưu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điểm:</a:t>
            </a:r>
            <a:r>
              <a:rPr dirty="0" sz="1350" spc="-4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Đánh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giá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độ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mạnh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khách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quan,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so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sánh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cặp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43545" y="3973254"/>
            <a:ext cx="4345751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Hạn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chế:</a:t>
            </a:r>
            <a:r>
              <a:rPr dirty="0" sz="1350" spc="-4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Không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thể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kết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luận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độ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mạnh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từ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độ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lớn.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629101" y="3973254"/>
            <a:ext cx="575619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biến.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381499" y="5926634"/>
            <a:ext cx="3581143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4">
                <a:solidFill>
                  <a:srgbClr val="4b5563"/>
                </a:solidFill>
                <a:latin typeface="DejaVu Sans"/>
                <a:cs typeface="DejaVu Sans"/>
              </a:rPr>
              <a:t>Visualizing</a:t>
            </a:r>
            <a:r>
              <a:rPr dirty="0" sz="120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4b5563"/>
                </a:solidFill>
                <a:latin typeface="DejaVu Sans"/>
                <a:cs typeface="DejaVu Sans"/>
              </a:rPr>
              <a:t>relationships:</a:t>
            </a:r>
            <a:r>
              <a:rPr dirty="0" sz="120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4b5563"/>
                </a:solidFill>
                <a:latin typeface="DejaVu Sans"/>
                <a:cs typeface="DejaVu Sans"/>
              </a:rPr>
              <a:t>A</a:t>
            </a:r>
            <a:r>
              <a:rPr dirty="0" sz="1200" spc="-25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4b5563"/>
                </a:solidFill>
                <a:latin typeface="DejaVu Sans"/>
                <a:cs typeface="DejaVu Sans"/>
              </a:rPr>
              <a:t>correlation</a:t>
            </a:r>
            <a:r>
              <a:rPr dirty="0" sz="120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4b5563"/>
                </a:solidFill>
                <a:latin typeface="DejaVu Sans"/>
                <a:cs typeface="DejaVu Sans"/>
              </a:rPr>
              <a:t>matrix.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41499" y="6516429"/>
            <a:ext cx="9875043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Cảnh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báo:</a:t>
            </a:r>
            <a:r>
              <a:rPr dirty="0" sz="1350" spc="-4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"Tương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không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bao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hàm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nhân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quả".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Mối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hệ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có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thể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do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Biến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ẩn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hoặc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do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hệ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ngẫu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nhiên.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78486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00682" y="334315"/>
            <a:ext cx="10942880" cy="6341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-20" b="1">
                <a:solidFill>
                  <a:srgbClr val="1a237e"/>
                </a:solidFill>
                <a:latin typeface="DejaVu Sans"/>
                <a:cs typeface="DejaVu Sans"/>
              </a:rPr>
              <a:t>SweetViz:</a:t>
            </a:r>
            <a:r>
              <a:rPr dirty="0" sz="405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4050" spc="-12" b="1">
                <a:solidFill>
                  <a:srgbClr val="4caf50"/>
                </a:solidFill>
                <a:latin typeface="DejaVu Sans"/>
                <a:cs typeface="DejaVu Sans"/>
              </a:rPr>
              <a:t>Thư</a:t>
            </a:r>
            <a:r>
              <a:rPr dirty="0" sz="405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4050" spc="-34" b="1">
                <a:solidFill>
                  <a:srgbClr val="4caf50"/>
                </a:solidFill>
                <a:latin typeface="DejaVu Sans"/>
                <a:cs typeface="DejaVu Sans"/>
              </a:rPr>
              <a:t>Viện</a:t>
            </a:r>
            <a:r>
              <a:rPr dirty="0" sz="4050" spc="15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4050" spc="-12" b="1">
                <a:solidFill>
                  <a:srgbClr val="4caf50"/>
                </a:solidFill>
                <a:latin typeface="DejaVu Sans"/>
                <a:cs typeface="DejaVu Sans"/>
              </a:rPr>
              <a:t>Tự</a:t>
            </a:r>
            <a:r>
              <a:rPr dirty="0" sz="405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4050" spc="-14" b="1">
                <a:solidFill>
                  <a:srgbClr val="4caf50"/>
                </a:solidFill>
                <a:latin typeface="DejaVu Sans"/>
                <a:cs typeface="DejaVu Sans"/>
              </a:rPr>
              <a:t>Động</a:t>
            </a:r>
            <a:r>
              <a:rPr dirty="0" sz="405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4050" spc="-14" b="1">
                <a:solidFill>
                  <a:srgbClr val="4caf50"/>
                </a:solidFill>
                <a:latin typeface="DejaVu Sans"/>
                <a:cs typeface="DejaVu Sans"/>
              </a:rPr>
              <a:t>Hóa</a:t>
            </a:r>
            <a:r>
              <a:rPr dirty="0" sz="405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4050" spc="-14" b="1">
                <a:solidFill>
                  <a:srgbClr val="4caf50"/>
                </a:solidFill>
                <a:latin typeface="DejaVu Sans"/>
                <a:cs typeface="DejaVu Sans"/>
              </a:rPr>
              <a:t>EDA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6984" y="1343495"/>
            <a:ext cx="1551223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 b="1">
                <a:solidFill>
                  <a:srgbClr val="1a237e"/>
                </a:solidFill>
                <a:latin typeface="DejaVu Sans"/>
                <a:cs typeface="DejaVu Sans"/>
              </a:rPr>
              <a:t>Giới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thiệu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79976" y="1343495"/>
            <a:ext cx="3445232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1" b="1">
                <a:solidFill>
                  <a:srgbClr val="1a237e"/>
                </a:solidFill>
                <a:latin typeface="DejaVu Sans"/>
                <a:cs typeface="DejaVu Sans"/>
              </a:rPr>
              <a:t>Những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tính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1a237e"/>
                </a:solidFill>
                <a:latin typeface="DejaVu Sans"/>
                <a:cs typeface="DejaVu Sans"/>
              </a:rPr>
              <a:t>năng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chính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5647" y="1822008"/>
            <a:ext cx="4274159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374151"/>
                </a:solidFill>
                <a:latin typeface="DejaVu Sans"/>
                <a:cs typeface="DejaVu Sans"/>
              </a:rPr>
              <a:t>Sweetviz</a:t>
            </a:r>
            <a:r>
              <a:rPr dirty="0" sz="15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374151"/>
                </a:solidFill>
                <a:latin typeface="DejaVu Sans"/>
                <a:cs typeface="DejaVu Sans"/>
              </a:rPr>
              <a:t>là</a:t>
            </a:r>
            <a:r>
              <a:rPr dirty="0" sz="15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374151"/>
                </a:solidFill>
                <a:latin typeface="DejaVu Sans"/>
                <a:cs typeface="DejaVu Sans"/>
              </a:rPr>
              <a:t>thư</a:t>
            </a:r>
            <a:r>
              <a:rPr dirty="0" sz="15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374151"/>
                </a:solidFill>
                <a:latin typeface="DejaVu Sans"/>
                <a:cs typeface="DejaVu Sans"/>
              </a:rPr>
              <a:t>viện</a:t>
            </a:r>
            <a:r>
              <a:rPr dirty="0" sz="15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374151"/>
                </a:solidFill>
                <a:latin typeface="DejaVu Sans"/>
                <a:cs typeface="DejaVu Sans"/>
              </a:rPr>
              <a:t>Python</a:t>
            </a:r>
            <a:r>
              <a:rPr dirty="0" sz="15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500" spc="10">
                <a:solidFill>
                  <a:srgbClr val="374151"/>
                </a:solidFill>
                <a:latin typeface="DejaVu Sans"/>
                <a:cs typeface="DejaVu Sans"/>
              </a:rPr>
              <a:t>mã</a:t>
            </a:r>
            <a:r>
              <a:rPr dirty="0" sz="15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374151"/>
                </a:solidFill>
                <a:latin typeface="DejaVu Sans"/>
                <a:cs typeface="DejaVu Sans"/>
              </a:rPr>
              <a:t>nguồn</a:t>
            </a:r>
            <a:r>
              <a:rPr dirty="0" sz="15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374151"/>
                </a:solidFill>
                <a:latin typeface="DejaVu Sans"/>
                <a:cs typeface="DejaVu Sans"/>
              </a:rPr>
              <a:t>mở.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36567" y="1860108"/>
            <a:ext cx="4673507" cy="8617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Phân</a:t>
            </a: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tích</a:t>
            </a: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biến</a:t>
            </a: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 spc="10" b="1">
                <a:solidFill>
                  <a:srgbClr val="1f2937"/>
                </a:solidFill>
                <a:latin typeface="DejaVu Sans"/>
                <a:cs typeface="DejaVu Sans"/>
              </a:rPr>
              <a:t>mục</a:t>
            </a: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tiêu</a:t>
            </a: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 spc="-21" b="1">
                <a:solidFill>
                  <a:srgbClr val="1f2937"/>
                </a:solidFill>
                <a:latin typeface="DejaVu Sans"/>
                <a:cs typeface="DejaVu Sans"/>
              </a:rPr>
              <a:t>(Target</a:t>
            </a:r>
            <a:r>
              <a:rPr dirty="0" sz="1500" spc="31" b="1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analysis):</a:t>
            </a:r>
          </a:p>
          <a:p>
            <a:pPr marL="0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Cho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thấy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mối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liên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hệ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của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biến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mục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tiêu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với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các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đặc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trưng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khác.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6984" y="2203008"/>
            <a:ext cx="4633045" cy="5664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8663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374151"/>
                </a:solidFill>
                <a:latin typeface="DejaVu Sans"/>
                <a:cs typeface="DejaVu Sans"/>
              </a:rPr>
              <a:t>Dùng</a:t>
            </a:r>
            <a:r>
              <a:rPr dirty="0" sz="15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374151"/>
                </a:solidFill>
                <a:latin typeface="DejaVu Sans"/>
                <a:cs typeface="DejaVu Sans"/>
              </a:rPr>
              <a:t>để</a:t>
            </a:r>
            <a:r>
              <a:rPr dirty="0" sz="15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374151"/>
                </a:solidFill>
                <a:latin typeface="DejaVu Sans"/>
                <a:cs typeface="DejaVu Sans"/>
              </a:rPr>
              <a:t>Exploratory</a:t>
            </a:r>
            <a:r>
              <a:rPr dirty="0" sz="15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374151"/>
                </a:solidFill>
                <a:latin typeface="DejaVu Sans"/>
                <a:cs typeface="DejaVu Sans"/>
              </a:rPr>
              <a:t>Data</a:t>
            </a:r>
            <a:r>
              <a:rPr dirty="0" sz="15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374151"/>
                </a:solidFill>
                <a:latin typeface="DejaVu Sans"/>
                <a:cs typeface="DejaVu Sans"/>
              </a:rPr>
              <a:t>Analysis</a:t>
            </a:r>
            <a:r>
              <a:rPr dirty="0" sz="15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374151"/>
                </a:solidFill>
                <a:latin typeface="DejaVu Sans"/>
                <a:cs typeface="DejaVu Sans"/>
              </a:rPr>
              <a:t>(EDA)</a:t>
            </a:r>
            <a:r>
              <a:rPr dirty="0" sz="15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374151"/>
                </a:solidFill>
                <a:latin typeface="DejaVu Sans"/>
                <a:cs typeface="DejaVu Sans"/>
              </a:rPr>
              <a:t>tự</a:t>
            </a:r>
          </a:p>
          <a:p>
            <a:pPr marL="0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dirty="0" sz="1500">
                <a:solidFill>
                  <a:srgbClr val="374151"/>
                </a:solidFill>
                <a:latin typeface="DejaVu Sans"/>
                <a:cs typeface="DejaVu Sans"/>
              </a:rPr>
              <a:t>động.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95647" y="2888808"/>
            <a:ext cx="4006706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374151"/>
                </a:solidFill>
                <a:latin typeface="DejaVu Sans"/>
                <a:cs typeface="DejaVu Sans"/>
              </a:rPr>
              <a:t>Tạo</a:t>
            </a:r>
            <a:r>
              <a:rPr dirty="0" sz="15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374151"/>
                </a:solidFill>
                <a:latin typeface="DejaVu Sans"/>
                <a:cs typeface="DejaVu Sans"/>
              </a:rPr>
              <a:t>báo</a:t>
            </a:r>
            <a:r>
              <a:rPr dirty="0" sz="15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374151"/>
                </a:solidFill>
                <a:latin typeface="DejaVu Sans"/>
                <a:cs typeface="DejaVu Sans"/>
              </a:rPr>
              <a:t>cáo</a:t>
            </a:r>
            <a:r>
              <a:rPr dirty="0" sz="15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374151"/>
                </a:solidFill>
                <a:latin typeface="DejaVu Sans"/>
                <a:cs typeface="DejaVu Sans"/>
              </a:rPr>
              <a:t>HTML</a:t>
            </a:r>
            <a:r>
              <a:rPr dirty="0" sz="15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374151"/>
                </a:solidFill>
                <a:latin typeface="DejaVu Sans"/>
                <a:cs typeface="DejaVu Sans"/>
              </a:rPr>
              <a:t>trực</a:t>
            </a:r>
            <a:r>
              <a:rPr dirty="0" sz="15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374151"/>
                </a:solidFill>
                <a:latin typeface="DejaVu Sans"/>
                <a:cs typeface="DejaVu Sans"/>
              </a:rPr>
              <a:t>quan,</a:t>
            </a:r>
            <a:r>
              <a:rPr dirty="0" sz="15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374151"/>
                </a:solidFill>
                <a:latin typeface="DejaVu Sans"/>
                <a:cs typeface="DejaVu Sans"/>
              </a:rPr>
              <a:t>tương</a:t>
            </a:r>
            <a:r>
              <a:rPr dirty="0" sz="15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374151"/>
                </a:solidFill>
                <a:latin typeface="DejaVu Sans"/>
                <a:cs typeface="DejaVu Sans"/>
              </a:rPr>
              <a:t>tác.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36567" y="2926908"/>
            <a:ext cx="4654233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So</a:t>
            </a: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sánh</a:t>
            </a: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hai</a:t>
            </a: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tập</a:t>
            </a: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dữ</a:t>
            </a: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liệu:</a:t>
            </a:r>
            <a:r>
              <a:rPr dirty="0" sz="1500" spc="-43" b="1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So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sánh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DataFrame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36567" y="3231708"/>
            <a:ext cx="4732289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(ví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dụ: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train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và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test)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về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phân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bố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và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giá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trị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thiếu.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36567" y="3698433"/>
            <a:ext cx="4817147" cy="8617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Liên</a:t>
            </a: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kết</a:t>
            </a: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giữa</a:t>
            </a: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các</a:t>
            </a: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loại</a:t>
            </a: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biến</a:t>
            </a: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hỗn</a:t>
            </a: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hợp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(Associations):</a:t>
            </a:r>
            <a:r>
              <a:rPr dirty="0" sz="1500" spc="-43" b="1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Dùng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Pearson,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correlation</a:t>
            </a:r>
            <a:r>
              <a:rPr dirty="0" sz="1500" spc="11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ratio</a:t>
            </a:r>
          </a:p>
          <a:p>
            <a:pPr marL="0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để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đánh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giá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mối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liên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hệ.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30510" y="3991445"/>
            <a:ext cx="1396232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2" b="1">
                <a:solidFill>
                  <a:srgbClr val="1a237e"/>
                </a:solidFill>
                <a:latin typeface="DejaVu Sans"/>
                <a:cs typeface="DejaVu Sans"/>
              </a:rPr>
              <a:t>Mục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tiêu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21518" y="4508058"/>
            <a:ext cx="4387322" cy="5664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Có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cái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nhìn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tổng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về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dữ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liệu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nhanh</a:t>
            </a:r>
          </a:p>
          <a:p>
            <a:pPr marL="0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chóng: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36567" y="4765233"/>
            <a:ext cx="4771091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Báo</a:t>
            </a: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cáo</a:t>
            </a: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thống</a:t>
            </a: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 spc="-33" b="1">
                <a:solidFill>
                  <a:srgbClr val="1f2937"/>
                </a:solidFill>
                <a:latin typeface="DejaVu Sans"/>
                <a:cs typeface="DejaVu Sans"/>
              </a:rPr>
              <a:t>kê</a:t>
            </a:r>
            <a:r>
              <a:rPr dirty="0" sz="1500" spc="44" b="1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tự</a:t>
            </a: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f2937"/>
                </a:solidFill>
                <a:latin typeface="DejaVu Sans"/>
                <a:cs typeface="DejaVu Sans"/>
              </a:rPr>
              <a:t>động:</a:t>
            </a:r>
            <a:r>
              <a:rPr dirty="0" sz="1500" spc="-44" b="1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Tính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số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lượng,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giá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36567" y="5060508"/>
            <a:ext cx="3300992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trị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thiếu,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Skewness,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f2937"/>
                </a:solidFill>
                <a:latin typeface="DejaVu Sans"/>
                <a:cs typeface="DejaVu Sans"/>
              </a:rPr>
              <a:t>Kurtosis,</a:t>
            </a:r>
            <a:r>
              <a:rPr dirty="0" sz="1500" spc="1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 spc="-55">
                <a:solidFill>
                  <a:srgbClr val="1f2937"/>
                </a:solidFill>
                <a:latin typeface="DejaVu Sans"/>
                <a:cs typeface="DejaVu Sans"/>
              </a:rPr>
              <a:t>v.</a:t>
            </a:r>
            <a:r>
              <a:rPr dirty="0" sz="1500" spc="-473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500" spc="-55">
                <a:solidFill>
                  <a:srgbClr val="1f2937"/>
                </a:solidFill>
                <a:latin typeface="DejaVu Sans"/>
                <a:cs typeface="DejaVu Sans"/>
              </a:rPr>
              <a:t>v.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20067" y="5347768"/>
            <a:ext cx="756688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1f2937"/>
                </a:solidFill>
                <a:latin typeface="DejaVu Sans"/>
                <a:cs typeface="DejaVu Sans"/>
              </a:rPr>
              <a:t>Phân</a:t>
            </a:r>
            <a:r>
              <a:rPr dirty="0" sz="120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f2937"/>
                </a:solidFill>
                <a:latin typeface="DejaVu Sans"/>
                <a:cs typeface="DejaVu Sans"/>
              </a:rPr>
              <a:t>bố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105173" y="5347768"/>
            <a:ext cx="964784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8">
                <a:solidFill>
                  <a:srgbClr val="1f2937"/>
                </a:solidFill>
                <a:latin typeface="DejaVu Sans"/>
                <a:cs typeface="DejaVu Sans"/>
              </a:rPr>
              <a:t>Mối</a:t>
            </a:r>
            <a:r>
              <a:rPr dirty="0" sz="120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1f2937"/>
                </a:solidFill>
                <a:latin typeface="DejaVu Sans"/>
                <a:cs typeface="DejaVu Sans"/>
              </a:rPr>
              <a:t>liên</a:t>
            </a:r>
            <a:r>
              <a:rPr dirty="0" sz="1200" spc="-14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f2937"/>
                </a:solidFill>
                <a:latin typeface="DejaVu Sans"/>
                <a:cs typeface="DejaVu Sans"/>
              </a:rPr>
              <a:t>hệ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398489" y="5347768"/>
            <a:ext cx="1038403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2">
                <a:solidFill>
                  <a:srgbClr val="1f2937"/>
                </a:solidFill>
                <a:latin typeface="DejaVu Sans"/>
                <a:cs typeface="DejaVu Sans"/>
              </a:rPr>
              <a:t>Giá</a:t>
            </a:r>
            <a:r>
              <a:rPr dirty="0" sz="1200" spc="-1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1f2937"/>
                </a:solidFill>
                <a:latin typeface="DejaVu Sans"/>
                <a:cs typeface="DejaVu Sans"/>
              </a:rPr>
              <a:t>trị</a:t>
            </a:r>
            <a:r>
              <a:rPr dirty="0" sz="1200">
                <a:solidFill>
                  <a:srgbClr val="1f2937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1f2937"/>
                </a:solidFill>
                <a:latin typeface="DejaVu Sans"/>
                <a:cs typeface="DejaVu Sans"/>
              </a:rPr>
              <a:t>thiếu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161109" y="6526604"/>
            <a:ext cx="6022157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5" b="1">
                <a:solidFill>
                  <a:srgbClr val="ffffff"/>
                </a:solidFill>
                <a:latin typeface="DejaVu Sans"/>
                <a:cs typeface="DejaVu Sans"/>
              </a:rPr>
              <a:t>EDA</a:t>
            </a:r>
            <a:r>
              <a:rPr dirty="0" sz="17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1" b="1">
                <a:solidFill>
                  <a:srgbClr val="ffffff"/>
                </a:solidFill>
                <a:latin typeface="DejaVu Sans"/>
                <a:cs typeface="DejaVu Sans"/>
              </a:rPr>
              <a:t>trong</a:t>
            </a:r>
            <a:r>
              <a:rPr dirty="0" sz="1700" spc="-1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ffffff"/>
                </a:solidFill>
                <a:latin typeface="DejaVu Sans"/>
                <a:cs typeface="DejaVu Sans"/>
              </a:rPr>
              <a:t>vài</a:t>
            </a:r>
            <a:r>
              <a:rPr dirty="0" sz="17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46" b="1">
                <a:solidFill>
                  <a:srgbClr val="ffffff"/>
                </a:solidFill>
                <a:latin typeface="DejaVu Sans"/>
                <a:cs typeface="DejaVu Sans"/>
              </a:rPr>
              <a:t>giây,</a:t>
            </a:r>
            <a:r>
              <a:rPr dirty="0" sz="1700" spc="31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0" b="1">
                <a:solidFill>
                  <a:srgbClr val="ffffff"/>
                </a:solidFill>
                <a:latin typeface="DejaVu Sans"/>
                <a:cs typeface="DejaVu Sans"/>
              </a:rPr>
              <a:t>tiết</a:t>
            </a:r>
            <a:r>
              <a:rPr dirty="0" sz="17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1" b="1">
                <a:solidFill>
                  <a:srgbClr val="ffffff"/>
                </a:solidFill>
                <a:latin typeface="DejaVu Sans"/>
                <a:cs typeface="DejaVu Sans"/>
              </a:rPr>
              <a:t>kiệm</a:t>
            </a:r>
            <a:r>
              <a:rPr dirty="0" sz="1700" spc="-17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2" b="1">
                <a:solidFill>
                  <a:srgbClr val="ffffff"/>
                </a:solidFill>
                <a:latin typeface="DejaVu Sans"/>
                <a:cs typeface="DejaVu Sans"/>
              </a:rPr>
              <a:t>thời</a:t>
            </a:r>
            <a:r>
              <a:rPr dirty="0" sz="17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1" b="1">
                <a:solidFill>
                  <a:srgbClr val="ffffff"/>
                </a:solidFill>
                <a:latin typeface="DejaVu Sans"/>
                <a:cs typeface="DejaVu Sans"/>
              </a:rPr>
              <a:t>gian</a:t>
            </a:r>
            <a:r>
              <a:rPr dirty="0" sz="1700" spc="-1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5" b="1">
                <a:solidFill>
                  <a:srgbClr val="ffffff"/>
                </a:solidFill>
                <a:latin typeface="DejaVu Sans"/>
                <a:cs typeface="DejaVu Sans"/>
              </a:rPr>
              <a:t>phân</a:t>
            </a:r>
            <a:r>
              <a:rPr dirty="0" sz="17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700" spc="-10" b="1">
                <a:solidFill>
                  <a:srgbClr val="ffffff"/>
                </a:solidFill>
                <a:latin typeface="DejaVu Sans"/>
                <a:cs typeface="DejaVu Sans"/>
              </a:rPr>
              <a:t>tích.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049612" y="6832913"/>
            <a:ext cx="4244979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Hiểu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sâu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dữ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liệu,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đưa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ra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quyết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định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thông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minh.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108966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556420" y="376231"/>
            <a:ext cx="7231536" cy="4671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78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312e81"/>
                </a:solidFill>
                <a:latin typeface="Liberation Sans"/>
                <a:cs typeface="Liberation Sans"/>
              </a:rPr>
              <a:t>SweetViz:</a:t>
            </a:r>
            <a:r>
              <a:rPr dirty="0" sz="3000" b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3000" spc="14" b="1">
                <a:solidFill>
                  <a:srgbClr val="16a34a"/>
                </a:solidFill>
                <a:latin typeface="Liberation Sans"/>
                <a:cs typeface="Liberation Sans"/>
              </a:rPr>
              <a:t>Phân</a:t>
            </a:r>
            <a:r>
              <a:rPr dirty="0" sz="3000" b="1">
                <a:solidFill>
                  <a:srgbClr val="16a34a"/>
                </a:solidFill>
                <a:latin typeface="Liberation Sans"/>
                <a:cs typeface="Liberation Sans"/>
              </a:rPr>
              <a:t> </a:t>
            </a:r>
            <a:r>
              <a:rPr dirty="0" sz="3000" spc="10" b="1">
                <a:solidFill>
                  <a:srgbClr val="16a34a"/>
                </a:solidFill>
                <a:latin typeface="Liberation Sans"/>
                <a:cs typeface="Liberation Sans"/>
              </a:rPr>
              <a:t>Tích</a:t>
            </a:r>
            <a:r>
              <a:rPr dirty="0" sz="3000" spc="10" b="1">
                <a:solidFill>
                  <a:srgbClr val="16a34a"/>
                </a:solidFill>
                <a:latin typeface="Liberation Sans"/>
                <a:cs typeface="Liberation Sans"/>
              </a:rPr>
              <a:t> </a:t>
            </a:r>
            <a:r>
              <a:rPr dirty="0" sz="3000" b="1">
                <a:solidFill>
                  <a:srgbClr val="16a34a"/>
                </a:solidFill>
                <a:latin typeface="Liberation Sans"/>
                <a:cs typeface="Liberation Sans"/>
              </a:rPr>
              <a:t>Đ</a:t>
            </a:r>
            <a:r>
              <a:rPr dirty="0" sz="3000" spc="1057" b="1">
                <a:solidFill>
                  <a:srgbClr val="16a34a"/>
                </a:solidFill>
                <a:latin typeface="Liberation Sans"/>
                <a:cs typeface="Liberation Sans"/>
              </a:rPr>
              <a:t> </a:t>
            </a:r>
            <a:r>
              <a:rPr dirty="0" sz="3000" b="1">
                <a:solidFill>
                  <a:srgbClr val="16a34a"/>
                </a:solidFill>
                <a:latin typeface="Liberation Sans"/>
                <a:cs typeface="Liberation Sans"/>
              </a:rPr>
              <a:t>n</a:t>
            </a:r>
            <a:r>
              <a:rPr dirty="0" sz="3000" spc="20" b="1">
                <a:solidFill>
                  <a:srgbClr val="16a34a"/>
                </a:solidFill>
                <a:latin typeface="Liberation Sans"/>
                <a:cs typeface="Liberation Sans"/>
              </a:rPr>
              <a:t> </a:t>
            </a:r>
            <a:r>
              <a:rPr dirty="0" sz="3000" spc="17" b="1">
                <a:solidFill>
                  <a:srgbClr val="16a34a"/>
                </a:solidFill>
                <a:latin typeface="Liberation Sans"/>
                <a:cs typeface="Liberation Sans"/>
              </a:rPr>
              <a:t>Bi</a:t>
            </a:r>
            <a:r>
              <a:rPr dirty="0" sz="3000" spc="1031" b="1">
                <a:solidFill>
                  <a:srgbClr val="16a34a"/>
                </a:solidFill>
                <a:latin typeface="Liberation Sans"/>
                <a:cs typeface="Liberation Sans"/>
              </a:rPr>
              <a:t> </a:t>
            </a:r>
            <a:r>
              <a:rPr dirty="0" sz="3000" b="1">
                <a:solidFill>
                  <a:srgbClr val="16a34a"/>
                </a:solidFill>
                <a:latin typeface="Liberation Sans"/>
                <a:cs typeface="Liberation Sans"/>
              </a:rPr>
              <a:t>n</a:t>
            </a:r>
            <a:r>
              <a:rPr dirty="0" sz="3000" spc="20" b="1">
                <a:solidFill>
                  <a:srgbClr val="16a34a"/>
                </a:solidFill>
                <a:latin typeface="Liberation Sans"/>
                <a:cs typeface="Liberation Sans"/>
              </a:rPr>
              <a:t> </a:t>
            </a:r>
            <a:r>
              <a:rPr dirty="0" sz="3000" spc="15" b="1">
                <a:solidFill>
                  <a:srgbClr val="16a34a"/>
                </a:solidFill>
                <a:latin typeface="Liberation Sans"/>
                <a:cs typeface="Liberation Sans"/>
              </a:rPr>
              <a:t>Chi</a:t>
            </a:r>
            <a:r>
              <a:rPr dirty="0" sz="3000" b="1">
                <a:solidFill>
                  <a:srgbClr val="16a34a"/>
                </a:solidFill>
                <a:latin typeface="Liberation Sans"/>
                <a:cs typeface="Liberation Sans"/>
              </a:rPr>
              <a:t> </a:t>
            </a:r>
            <a:r>
              <a:rPr dirty="0" sz="3000" spc="-40" b="1">
                <a:solidFill>
                  <a:srgbClr val="16a34a"/>
                </a:solidFill>
                <a:latin typeface="Liberation Sans"/>
                <a:cs typeface="Liberation Sans"/>
              </a:rPr>
              <a:t>Ti</a:t>
            </a:r>
            <a:r>
              <a:rPr dirty="0" sz="3000" spc="1088" b="1">
                <a:solidFill>
                  <a:srgbClr val="16a34a"/>
                </a:solidFill>
                <a:latin typeface="Liberation Sans"/>
                <a:cs typeface="Liberation Sans"/>
              </a:rPr>
              <a:t> </a:t>
            </a:r>
            <a:r>
              <a:rPr dirty="0" sz="3000" b="1">
                <a:solidFill>
                  <a:srgbClr val="16a34a"/>
                </a:solidFill>
                <a:latin typeface="Liberation Sans"/>
                <a:cs typeface="Liberation Sans"/>
              </a:rPr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92167" y="2425696"/>
            <a:ext cx="2993745" cy="324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 b="1">
                <a:solidFill>
                  <a:srgbClr val="312e81"/>
                </a:solidFill>
                <a:latin typeface="Liberation Sans"/>
                <a:cs typeface="Liberation Sans"/>
              </a:rPr>
              <a:t>Th</a:t>
            </a:r>
            <a:r>
              <a:rPr dirty="0" sz="2000" spc="644" b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2000" spc="10" b="1">
                <a:solidFill>
                  <a:srgbClr val="312e81"/>
                </a:solidFill>
                <a:latin typeface="Liberation Sans"/>
                <a:cs typeface="Liberation Sans"/>
              </a:rPr>
              <a:t>ng</a:t>
            </a:r>
            <a:r>
              <a:rPr dirty="0" sz="2000" b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2000" b="1">
                <a:solidFill>
                  <a:srgbClr val="312e81"/>
                </a:solidFill>
                <a:latin typeface="Liberation Sans"/>
                <a:cs typeface="Liberation Sans"/>
              </a:rPr>
              <a:t>kê</a:t>
            </a:r>
            <a:r>
              <a:rPr dirty="0" sz="2000" b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2000" spc="12" b="1">
                <a:solidFill>
                  <a:srgbClr val="312e81"/>
                </a:solidFill>
                <a:latin typeface="Liberation Sans"/>
                <a:cs typeface="Liberation Sans"/>
              </a:rPr>
              <a:t>Mô</a:t>
            </a:r>
            <a:r>
              <a:rPr dirty="0" sz="2000" b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2000" b="1">
                <a:solidFill>
                  <a:srgbClr val="312e81"/>
                </a:solidFill>
                <a:latin typeface="Liberation Sans"/>
                <a:cs typeface="Liberation Sans"/>
              </a:rPr>
              <a:t>t</a:t>
            </a:r>
            <a:r>
              <a:rPr dirty="0" sz="2000" spc="1210" b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2000" spc="10" b="1">
                <a:solidFill>
                  <a:srgbClr val="312e81"/>
                </a:solidFill>
                <a:latin typeface="Liberation Sans"/>
                <a:cs typeface="Liberation Sans"/>
              </a:rPr>
              <a:t>Chi</a:t>
            </a:r>
            <a:r>
              <a:rPr dirty="0" sz="2000" b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2000" b="1">
                <a:solidFill>
                  <a:srgbClr val="312e81"/>
                </a:solidFill>
                <a:latin typeface="Liberation Sans"/>
                <a:cs typeface="Liberation Sans"/>
              </a:rPr>
              <a:t>ti</a:t>
            </a:r>
            <a:r>
              <a:rPr dirty="0" sz="2000" spc="717" b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2000" b="1">
                <a:solidFill>
                  <a:srgbClr val="312e81"/>
                </a:solidFill>
                <a:latin typeface="Liberation Sans"/>
                <a:cs typeface="Liberation Sans"/>
              </a:rPr>
              <a:t>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34620" y="2950630"/>
            <a:ext cx="3352254" cy="228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25" b="1">
                <a:solidFill>
                  <a:srgbClr val="312e81"/>
                </a:solidFill>
                <a:latin typeface="Liberation Sans"/>
                <a:cs typeface="Liberation Sans"/>
              </a:rPr>
              <a:t>VALUES</a:t>
            </a:r>
            <a:r>
              <a:rPr dirty="0" sz="1350" spc="18" b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312e81"/>
                </a:solidFill>
                <a:latin typeface="Liberation Sans"/>
                <a:cs typeface="Liberation Sans"/>
              </a:rPr>
              <a:t>/</a:t>
            </a:r>
            <a:r>
              <a:rPr dirty="0" sz="1350" b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312e81"/>
                </a:solidFill>
                <a:latin typeface="Liberation Sans"/>
                <a:cs typeface="Liberation Sans"/>
              </a:rPr>
              <a:t>MISSING</a:t>
            </a:r>
            <a:r>
              <a:rPr dirty="0" sz="1350" b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312e81"/>
                </a:solidFill>
                <a:latin typeface="Liberation Sans"/>
                <a:cs typeface="Liberation Sans"/>
              </a:rPr>
              <a:t>/</a:t>
            </a:r>
            <a:r>
              <a:rPr dirty="0" sz="1350" b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312e81"/>
                </a:solidFill>
                <a:latin typeface="Liberation Sans"/>
                <a:cs typeface="Liberation Sans"/>
              </a:rPr>
              <a:t>DISTINCT</a:t>
            </a:r>
            <a:r>
              <a:rPr dirty="0" sz="1350" b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312e81"/>
                </a:solidFill>
                <a:latin typeface="Liberation Sans"/>
                <a:cs typeface="Liberation Sans"/>
              </a:rPr>
              <a:t>/</a:t>
            </a:r>
            <a:r>
              <a:rPr dirty="0" sz="1350" b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312e81"/>
                </a:solidFill>
                <a:latin typeface="Liberation Sans"/>
                <a:cs typeface="Liberation Sans"/>
              </a:rPr>
              <a:t>ZEROS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34620" y="3331630"/>
            <a:ext cx="3935109" cy="228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312e81"/>
                </a:solidFill>
                <a:latin typeface="Liberation Sans"/>
                <a:cs typeface="Liberation Sans"/>
              </a:rPr>
              <a:t>Các</a:t>
            </a:r>
            <a:r>
              <a:rPr dirty="0" sz="1350" b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312e81"/>
                </a:solidFill>
                <a:latin typeface="Liberation Sans"/>
                <a:cs typeface="Liberation Sans"/>
              </a:rPr>
              <a:t>ch</a:t>
            </a:r>
            <a:r>
              <a:rPr dirty="0" sz="1350" spc="373" b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312e81"/>
                </a:solidFill>
                <a:latin typeface="Liberation Sans"/>
                <a:cs typeface="Liberation Sans"/>
              </a:rPr>
              <a:t>s</a:t>
            </a:r>
            <a:r>
              <a:rPr dirty="0" sz="1350" spc="818" b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312e81"/>
                </a:solidFill>
                <a:latin typeface="Liberation Sans"/>
                <a:cs typeface="Liberation Sans"/>
              </a:rPr>
              <a:t>phân</a:t>
            </a:r>
            <a:r>
              <a:rPr dirty="0" sz="1350" b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312e81"/>
                </a:solidFill>
                <a:latin typeface="Liberation Sans"/>
                <a:cs typeface="Liberation Sans"/>
              </a:rPr>
              <a:t>v</a:t>
            </a:r>
            <a:r>
              <a:rPr dirty="0" sz="1350" b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312e81"/>
                </a:solidFill>
                <a:latin typeface="Liberation Sans"/>
                <a:cs typeface="Liberation Sans"/>
              </a:rPr>
              <a:t>:</a:t>
            </a:r>
            <a:r>
              <a:rPr dirty="0" sz="1350" b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350">
                <a:solidFill>
                  <a:srgbClr val="312e81"/>
                </a:solidFill>
                <a:latin typeface="Liberation Sans"/>
                <a:cs typeface="Liberation Sans"/>
              </a:rPr>
              <a:t>MIN,</a:t>
            </a:r>
            <a:r>
              <a:rPr dirty="0" sz="135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350">
                <a:solidFill>
                  <a:srgbClr val="312e81"/>
                </a:solidFill>
                <a:latin typeface="Liberation Sans"/>
                <a:cs typeface="Liberation Sans"/>
              </a:rPr>
              <a:t>Q1,</a:t>
            </a:r>
            <a:r>
              <a:rPr dirty="0" sz="135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350">
                <a:solidFill>
                  <a:srgbClr val="312e81"/>
                </a:solidFill>
                <a:latin typeface="Liberation Sans"/>
                <a:cs typeface="Liberation Sans"/>
              </a:rPr>
              <a:t>MEDIAN,</a:t>
            </a:r>
            <a:r>
              <a:rPr dirty="0" sz="135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350">
                <a:solidFill>
                  <a:srgbClr val="312e81"/>
                </a:solidFill>
                <a:latin typeface="Liberation Sans"/>
                <a:cs typeface="Liberation Sans"/>
              </a:rPr>
              <a:t>Q3,</a:t>
            </a:r>
            <a:r>
              <a:rPr dirty="0" sz="135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350">
                <a:solidFill>
                  <a:srgbClr val="312e81"/>
                </a:solidFill>
                <a:latin typeface="Liberation Sans"/>
                <a:cs typeface="Liberation Sans"/>
              </a:rPr>
              <a:t>MAX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34620" y="3718238"/>
            <a:ext cx="5000166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312e81"/>
                </a:solidFill>
                <a:latin typeface="Liberation Sans"/>
                <a:cs typeface="Liberation Sans"/>
              </a:rPr>
              <a:t>Đ</a:t>
            </a:r>
            <a:r>
              <a:rPr dirty="0" sz="1350" spc="818" b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312e81"/>
                </a:solidFill>
                <a:latin typeface="Liberation Sans"/>
                <a:cs typeface="Liberation Sans"/>
              </a:rPr>
              <a:t>phân</a:t>
            </a:r>
            <a:r>
              <a:rPr dirty="0" sz="1350" b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312e81"/>
                </a:solidFill>
                <a:latin typeface="Liberation Sans"/>
                <a:cs typeface="Liberation Sans"/>
              </a:rPr>
              <a:t>tán</a:t>
            </a:r>
            <a:r>
              <a:rPr dirty="0" sz="1350" b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312e81"/>
                </a:solidFill>
                <a:latin typeface="Liberation Sans"/>
                <a:cs typeface="Liberation Sans"/>
              </a:rPr>
              <a:t>và</a:t>
            </a:r>
            <a:r>
              <a:rPr dirty="0" sz="1350" b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312e81"/>
                </a:solidFill>
                <a:latin typeface="Liberation Sans"/>
                <a:cs typeface="Liberation Sans"/>
              </a:rPr>
              <a:t>hình</a:t>
            </a:r>
            <a:r>
              <a:rPr dirty="0" sz="1350" b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312e81"/>
                </a:solidFill>
                <a:latin typeface="Liberation Sans"/>
                <a:cs typeface="Liberation Sans"/>
              </a:rPr>
              <a:t>d</a:t>
            </a:r>
            <a:r>
              <a:rPr dirty="0" sz="1350" spc="446" b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312e81"/>
                </a:solidFill>
                <a:latin typeface="Liberation Sans"/>
                <a:cs typeface="Liberation Sans"/>
              </a:rPr>
              <a:t>ng:</a:t>
            </a:r>
            <a:r>
              <a:rPr dirty="0" sz="1350" b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350">
                <a:solidFill>
                  <a:srgbClr val="312e81"/>
                </a:solidFill>
                <a:latin typeface="Liberation Sans"/>
                <a:cs typeface="Liberation Sans"/>
              </a:rPr>
              <a:t>STD,</a:t>
            </a:r>
            <a:r>
              <a:rPr dirty="0" sz="135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350" spc="-12">
                <a:solidFill>
                  <a:srgbClr val="312e81"/>
                </a:solidFill>
                <a:latin typeface="Liberation Sans"/>
                <a:cs typeface="Liberation Sans"/>
              </a:rPr>
              <a:t>KURT</a:t>
            </a:r>
            <a:r>
              <a:rPr dirty="0" sz="1350" spc="-17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350">
                <a:solidFill>
                  <a:srgbClr val="312e81"/>
                </a:solidFill>
                <a:latin typeface="Liberation Sans"/>
                <a:cs typeface="Liberation Sans"/>
              </a:rPr>
              <a:t>(Đ</a:t>
            </a:r>
            <a:r>
              <a:rPr dirty="0" sz="1350">
                <a:solidFill>
                  <a:srgbClr val="312e81"/>
                </a:solidFill>
                <a:latin typeface="DejaVu Sans"/>
                <a:cs typeface="DejaVu Sans"/>
              </a:rPr>
              <a:t>ộ</a:t>
            </a:r>
            <a:r>
              <a:rPr dirty="0" sz="1350" spc="34">
                <a:solidFill>
                  <a:srgbClr val="312e81"/>
                </a:solidFill>
                <a:latin typeface="Times New Roman"/>
                <a:cs typeface="Times New Roman"/>
              </a:rPr>
              <a:t> </a:t>
            </a:r>
            <a:r>
              <a:rPr dirty="0" sz="1350">
                <a:solidFill>
                  <a:srgbClr val="312e81"/>
                </a:solidFill>
                <a:latin typeface="Liberation Sans"/>
                <a:cs typeface="Liberation Sans"/>
              </a:rPr>
              <a:t>nh</a:t>
            </a:r>
            <a:r>
              <a:rPr dirty="0" sz="1350">
                <a:solidFill>
                  <a:srgbClr val="312e81"/>
                </a:solidFill>
                <a:latin typeface="DejaVu Sans"/>
                <a:cs typeface="DejaVu Sans"/>
              </a:rPr>
              <a:t>ọ</a:t>
            </a:r>
            <a:r>
              <a:rPr dirty="0" sz="1350">
                <a:solidFill>
                  <a:srgbClr val="312e81"/>
                </a:solidFill>
                <a:latin typeface="Liberation Sans"/>
                <a:cs typeface="Liberation Sans"/>
              </a:rPr>
              <a:t>n),</a:t>
            </a:r>
            <a:r>
              <a:rPr dirty="0" sz="135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350">
                <a:solidFill>
                  <a:srgbClr val="312e81"/>
                </a:solidFill>
                <a:latin typeface="Liberation Sans"/>
                <a:cs typeface="Liberation Sans"/>
              </a:rPr>
              <a:t>SKEW</a:t>
            </a:r>
            <a:r>
              <a:rPr dirty="0" sz="135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350">
                <a:solidFill>
                  <a:srgbClr val="312e81"/>
                </a:solidFill>
                <a:latin typeface="Liberation Sans"/>
                <a:cs typeface="Liberation Sans"/>
              </a:rPr>
              <a:t>(Đ</a:t>
            </a:r>
            <a:r>
              <a:rPr dirty="0" sz="1350">
                <a:solidFill>
                  <a:srgbClr val="312e81"/>
                </a:solidFill>
                <a:latin typeface="DejaVu Sans"/>
                <a:cs typeface="DejaVu Sans"/>
              </a:rPr>
              <a:t>ộ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34620" y="3975413"/>
            <a:ext cx="532447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312e81"/>
                </a:solidFill>
                <a:latin typeface="Liberation Sans"/>
                <a:cs typeface="Liberation Sans"/>
              </a:rPr>
              <a:t>l</a:t>
            </a:r>
            <a:r>
              <a:rPr dirty="0" sz="1350">
                <a:solidFill>
                  <a:srgbClr val="312e81"/>
                </a:solidFill>
                <a:latin typeface="DejaVu Sans"/>
                <a:cs typeface="DejaVu Sans"/>
              </a:rPr>
              <a:t>ệ</a:t>
            </a:r>
            <a:r>
              <a:rPr dirty="0" sz="1350">
                <a:solidFill>
                  <a:srgbClr val="312e81"/>
                </a:solidFill>
                <a:latin typeface="Liberation Sans"/>
                <a:cs typeface="Liberation Sans"/>
              </a:rPr>
              <a:t>ch)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6699" y="5033443"/>
            <a:ext cx="5061401" cy="2119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 i="1">
                <a:solidFill>
                  <a:srgbClr val="312e81"/>
                </a:solidFill>
                <a:latin typeface="Liberation Sans"/>
                <a:cs typeface="Liberation Sans"/>
              </a:rPr>
              <a:t>Sau</a:t>
            </a:r>
            <a:r>
              <a:rPr dirty="0" sz="1200" i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200" spc="-12" i="1">
                <a:solidFill>
                  <a:srgbClr val="312e81"/>
                </a:solidFill>
                <a:latin typeface="Liberation Sans"/>
                <a:cs typeface="Liberation Sans"/>
              </a:rPr>
              <a:t>khi</a:t>
            </a:r>
            <a:r>
              <a:rPr dirty="0" sz="1200" i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200" spc="-12" i="1">
                <a:solidFill>
                  <a:srgbClr val="312e81"/>
                </a:solidFill>
                <a:latin typeface="Liberation Sans"/>
                <a:cs typeface="Liberation Sans"/>
              </a:rPr>
              <a:t>ch</a:t>
            </a:r>
            <a:r>
              <a:rPr dirty="0" sz="1200" spc="15">
                <a:solidFill>
                  <a:srgbClr val="312e81"/>
                </a:solidFill>
                <a:latin typeface="DejaVu Sans"/>
                <a:cs typeface="DejaVu Sans"/>
              </a:rPr>
              <a:t>ọ</a:t>
            </a:r>
            <a:r>
              <a:rPr dirty="0" sz="1200" i="1">
                <a:solidFill>
                  <a:srgbClr val="312e81"/>
                </a:solidFill>
                <a:latin typeface="Liberation Sans"/>
                <a:cs typeface="Liberation Sans"/>
              </a:rPr>
              <a:t>n</a:t>
            </a:r>
            <a:r>
              <a:rPr dirty="0" sz="1200" spc="-20" i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200" spc="-20" i="1">
                <a:solidFill>
                  <a:srgbClr val="312e81"/>
                </a:solidFill>
                <a:latin typeface="Liberation Sans"/>
                <a:cs typeface="Liberation Sans"/>
              </a:rPr>
              <a:t>m</a:t>
            </a:r>
            <a:r>
              <a:rPr dirty="0" sz="1200" spc="15">
                <a:solidFill>
                  <a:srgbClr val="312e81"/>
                </a:solidFill>
                <a:latin typeface="DejaVu Sans"/>
                <a:cs typeface="DejaVu Sans"/>
              </a:rPr>
              <a:t>ộ</a:t>
            </a:r>
            <a:r>
              <a:rPr dirty="0" sz="1200" i="1">
                <a:solidFill>
                  <a:srgbClr val="312e81"/>
                </a:solidFill>
                <a:latin typeface="Liberation Sans"/>
                <a:cs typeface="Liberation Sans"/>
              </a:rPr>
              <a:t>t</a:t>
            </a:r>
            <a:r>
              <a:rPr dirty="0" sz="1200" spc="-14" i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200" spc="-10" i="1">
                <a:solidFill>
                  <a:srgbClr val="312e81"/>
                </a:solidFill>
                <a:latin typeface="Liberation Sans"/>
                <a:cs typeface="Liberation Sans"/>
              </a:rPr>
              <a:t>bi</a:t>
            </a:r>
            <a:r>
              <a:rPr dirty="0" sz="1200" spc="11">
                <a:solidFill>
                  <a:srgbClr val="312e81"/>
                </a:solidFill>
                <a:latin typeface="DejaVu Sans"/>
                <a:cs typeface="DejaVu Sans"/>
              </a:rPr>
              <a:t>ế</a:t>
            </a:r>
            <a:r>
              <a:rPr dirty="0" sz="1200" spc="-14" i="1">
                <a:solidFill>
                  <a:srgbClr val="312e81"/>
                </a:solidFill>
                <a:latin typeface="Liberation Sans"/>
                <a:cs typeface="Liberation Sans"/>
              </a:rPr>
              <a:t>n,</a:t>
            </a:r>
            <a:r>
              <a:rPr dirty="0" sz="1200" i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200" spc="-15" i="1">
                <a:solidFill>
                  <a:srgbClr val="312e81"/>
                </a:solidFill>
                <a:latin typeface="Liberation Sans"/>
                <a:cs typeface="Liberation Sans"/>
              </a:rPr>
              <a:t>SweetViz</a:t>
            </a:r>
            <a:r>
              <a:rPr dirty="0" sz="1200" i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200" spc="-10" i="1">
                <a:solidFill>
                  <a:srgbClr val="312e81"/>
                </a:solidFill>
                <a:latin typeface="Liberation Sans"/>
                <a:cs typeface="Liberation Sans"/>
              </a:rPr>
              <a:t>hi</a:t>
            </a:r>
            <a:r>
              <a:rPr dirty="0" sz="1200" spc="11">
                <a:solidFill>
                  <a:srgbClr val="312e81"/>
                </a:solidFill>
                <a:latin typeface="DejaVu Sans"/>
                <a:cs typeface="DejaVu Sans"/>
              </a:rPr>
              <a:t>ể</a:t>
            </a:r>
            <a:r>
              <a:rPr dirty="0" sz="1200" i="1">
                <a:solidFill>
                  <a:srgbClr val="312e81"/>
                </a:solidFill>
                <a:latin typeface="Liberation Sans"/>
                <a:cs typeface="Liberation Sans"/>
              </a:rPr>
              <a:t>n</a:t>
            </a:r>
            <a:r>
              <a:rPr dirty="0" sz="1200" spc="-20" i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200" spc="-10" i="1">
                <a:solidFill>
                  <a:srgbClr val="312e81"/>
                </a:solidFill>
                <a:latin typeface="Liberation Sans"/>
                <a:cs typeface="Liberation Sans"/>
              </a:rPr>
              <a:t>th</a:t>
            </a:r>
            <a:r>
              <a:rPr dirty="0" sz="1200">
                <a:solidFill>
                  <a:srgbClr val="312e81"/>
                </a:solidFill>
                <a:latin typeface="DejaVu Sans"/>
                <a:cs typeface="DejaVu Sans"/>
              </a:rPr>
              <a:t>ị</a:t>
            </a:r>
            <a:r>
              <a:rPr dirty="0" sz="1200">
                <a:solidFill>
                  <a:srgbClr val="312e81"/>
                </a:solidFill>
                <a:latin typeface="Times New Roman"/>
                <a:cs typeface="Times New Roman"/>
              </a:rPr>
              <a:t> </a:t>
            </a:r>
            <a:r>
              <a:rPr dirty="0" sz="1200" spc="-12" i="1">
                <a:solidFill>
                  <a:srgbClr val="312e81"/>
                </a:solidFill>
                <a:latin typeface="Liberation Sans"/>
                <a:cs typeface="Liberation Sans"/>
              </a:rPr>
              <a:t>các</a:t>
            </a:r>
            <a:r>
              <a:rPr dirty="0" sz="1200" i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200" spc="-11" i="1">
                <a:solidFill>
                  <a:srgbClr val="312e81"/>
                </a:solidFill>
                <a:latin typeface="Liberation Sans"/>
                <a:cs typeface="Liberation Sans"/>
              </a:rPr>
              <a:t>thông</a:t>
            </a:r>
            <a:r>
              <a:rPr dirty="0" sz="1200" i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200" spc="-11" i="1">
                <a:solidFill>
                  <a:srgbClr val="312e81"/>
                </a:solidFill>
                <a:latin typeface="Liberation Sans"/>
                <a:cs typeface="Liberation Sans"/>
              </a:rPr>
              <a:t>s</a:t>
            </a:r>
            <a:r>
              <a:rPr dirty="0" sz="1200">
                <a:solidFill>
                  <a:srgbClr val="312e81"/>
                </a:solidFill>
                <a:latin typeface="DejaVu Sans"/>
                <a:cs typeface="DejaVu Sans"/>
              </a:rPr>
              <a:t>ố</a:t>
            </a:r>
            <a:r>
              <a:rPr dirty="0" sz="1200" spc="41">
                <a:solidFill>
                  <a:srgbClr val="312e81"/>
                </a:solidFill>
                <a:latin typeface="Times New Roman"/>
                <a:cs typeface="Times New Roman"/>
              </a:rPr>
              <a:t> </a:t>
            </a:r>
            <a:r>
              <a:rPr dirty="0" sz="1200" spc="-10" i="1">
                <a:solidFill>
                  <a:srgbClr val="312e81"/>
                </a:solidFill>
                <a:latin typeface="Liberation Sans"/>
                <a:cs typeface="Liberation Sans"/>
              </a:rPr>
              <a:t>th</a:t>
            </a:r>
            <a:r>
              <a:rPr dirty="0" sz="1200" spc="15">
                <a:solidFill>
                  <a:srgbClr val="312e81"/>
                </a:solidFill>
                <a:latin typeface="DejaVu Sans"/>
                <a:cs typeface="DejaVu Sans"/>
              </a:rPr>
              <a:t>ố</a:t>
            </a:r>
            <a:r>
              <a:rPr dirty="0" sz="1200" spc="-14" i="1">
                <a:solidFill>
                  <a:srgbClr val="312e81"/>
                </a:solidFill>
                <a:latin typeface="Liberation Sans"/>
                <a:cs typeface="Liberation Sans"/>
              </a:rPr>
              <a:t>ng</a:t>
            </a:r>
            <a:r>
              <a:rPr dirty="0" sz="1200" i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200" spc="-11" i="1">
                <a:solidFill>
                  <a:srgbClr val="312e81"/>
                </a:solidFill>
                <a:latin typeface="Liberation Sans"/>
                <a:cs typeface="Liberation Sans"/>
              </a:rPr>
              <a:t>kê</a:t>
            </a:r>
            <a:r>
              <a:rPr dirty="0" sz="1200" i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200" spc="-20" i="1">
                <a:solidFill>
                  <a:srgbClr val="312e81"/>
                </a:solidFill>
                <a:latin typeface="Liberation Sans"/>
                <a:cs typeface="Liberation Sans"/>
              </a:rPr>
              <a:t>mô</a:t>
            </a:r>
            <a:r>
              <a:rPr dirty="0" sz="1200" i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200" i="1">
                <a:solidFill>
                  <a:srgbClr val="312e81"/>
                </a:solidFill>
                <a:latin typeface="Liberation Sans"/>
                <a:cs typeface="Liberation Sans"/>
              </a:rPr>
              <a:t>t</a:t>
            </a:r>
            <a:r>
              <a:rPr dirty="0" sz="1200">
                <a:solidFill>
                  <a:srgbClr val="312e81"/>
                </a:solidFill>
                <a:latin typeface="DejaVu Sans"/>
                <a:cs typeface="DejaVu Sans"/>
              </a:rPr>
              <a:t>ả</a:t>
            </a:r>
            <a:r>
              <a:rPr dirty="0" sz="1200" spc="40">
                <a:solidFill>
                  <a:srgbClr val="312e81"/>
                </a:solidFill>
                <a:latin typeface="Times New Roman"/>
                <a:cs typeface="Times New Roman"/>
              </a:rPr>
              <a:t> </a:t>
            </a:r>
            <a:r>
              <a:rPr dirty="0" sz="1200" spc="-11" i="1">
                <a:solidFill>
                  <a:srgbClr val="312e81"/>
                </a:solidFill>
                <a:latin typeface="Liberation Sans"/>
                <a:cs typeface="Liberation Sans"/>
              </a:rPr>
              <a:t>và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36699" y="5252518"/>
            <a:ext cx="2259512" cy="2119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0" i="1">
                <a:solidFill>
                  <a:srgbClr val="312e81"/>
                </a:solidFill>
                <a:latin typeface="Liberation Sans"/>
                <a:cs typeface="Liberation Sans"/>
              </a:rPr>
              <a:t>Bi</a:t>
            </a:r>
            <a:r>
              <a:rPr dirty="0" sz="1200" spc="11">
                <a:solidFill>
                  <a:srgbClr val="312e81"/>
                </a:solidFill>
                <a:latin typeface="DejaVu Sans"/>
                <a:cs typeface="DejaVu Sans"/>
              </a:rPr>
              <a:t>ể</a:t>
            </a:r>
            <a:r>
              <a:rPr dirty="0" sz="1200" i="1">
                <a:solidFill>
                  <a:srgbClr val="312e81"/>
                </a:solidFill>
                <a:latin typeface="Liberation Sans"/>
                <a:cs typeface="Liberation Sans"/>
              </a:rPr>
              <a:t>u</a:t>
            </a:r>
            <a:r>
              <a:rPr dirty="0" sz="1200" spc="-20" i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200" spc="-14" i="1">
                <a:solidFill>
                  <a:srgbClr val="312e81"/>
                </a:solidFill>
                <a:latin typeface="Liberation Sans"/>
                <a:cs typeface="Liberation Sans"/>
              </a:rPr>
              <a:t>đ</a:t>
            </a:r>
            <a:r>
              <a:rPr dirty="0" sz="1200">
                <a:solidFill>
                  <a:srgbClr val="312e81"/>
                </a:solidFill>
                <a:latin typeface="DejaVu Sans"/>
                <a:cs typeface="DejaVu Sans"/>
              </a:rPr>
              <a:t>ồ</a:t>
            </a:r>
            <a:r>
              <a:rPr dirty="0" sz="1200" spc="41">
                <a:solidFill>
                  <a:srgbClr val="312e81"/>
                </a:solidFill>
                <a:latin typeface="Times New Roman"/>
                <a:cs typeface="Times New Roman"/>
              </a:rPr>
              <a:t> </a:t>
            </a:r>
            <a:r>
              <a:rPr dirty="0" sz="1200" spc="-10" i="1">
                <a:solidFill>
                  <a:srgbClr val="312e81"/>
                </a:solidFill>
                <a:latin typeface="Liberation Sans"/>
                <a:cs typeface="Liberation Sans"/>
              </a:rPr>
              <a:t>Histogram</a:t>
            </a:r>
            <a:r>
              <a:rPr dirty="0" sz="1200" spc="-15" i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200" spc="-10" i="1">
                <a:solidFill>
                  <a:srgbClr val="312e81"/>
                </a:solidFill>
                <a:latin typeface="Liberation Sans"/>
                <a:cs typeface="Liberation Sans"/>
              </a:rPr>
              <a:t>[Hình</a:t>
            </a:r>
            <a:r>
              <a:rPr dirty="0" sz="1200" i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200" spc="-14" i="1">
                <a:solidFill>
                  <a:srgbClr val="312e81"/>
                </a:solidFill>
                <a:latin typeface="Liberation Sans"/>
                <a:cs typeface="Liberation Sans"/>
              </a:rPr>
              <a:t>3.</a:t>
            </a:r>
            <a:r>
              <a:rPr dirty="0" sz="1200" i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200" spc="-10" i="1">
                <a:solidFill>
                  <a:srgbClr val="312e81"/>
                </a:solidFill>
                <a:latin typeface="Liberation Sans"/>
                <a:cs typeface="Liberation Sans"/>
              </a:rPr>
              <a:t>37].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70606" y="6054721"/>
            <a:ext cx="2443646" cy="324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 b="1">
                <a:solidFill>
                  <a:srgbClr val="312e81"/>
                </a:solidFill>
                <a:latin typeface="Liberation Sans"/>
                <a:cs typeface="Liberation Sans"/>
              </a:rPr>
              <a:t>Bi</a:t>
            </a:r>
            <a:r>
              <a:rPr dirty="0" sz="2000" spc="711" b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2000" b="1">
                <a:solidFill>
                  <a:srgbClr val="312e81"/>
                </a:solidFill>
                <a:latin typeface="Liberation Sans"/>
                <a:cs typeface="Liberation Sans"/>
              </a:rPr>
              <a:t>u</a:t>
            </a:r>
            <a:r>
              <a:rPr dirty="0" sz="2000" spc="14" b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2000" b="1">
                <a:solidFill>
                  <a:srgbClr val="312e81"/>
                </a:solidFill>
                <a:latin typeface="Liberation Sans"/>
                <a:cs typeface="Liberation Sans"/>
              </a:rPr>
              <a:t>đ</a:t>
            </a:r>
            <a:r>
              <a:rPr dirty="0" sz="2000" spc="1214" b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2000" b="1">
                <a:solidFill>
                  <a:srgbClr val="312e81"/>
                </a:solidFill>
                <a:latin typeface="Liberation Sans"/>
                <a:cs typeface="Liberation Sans"/>
              </a:rPr>
              <a:t>Histogram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92167" y="6054721"/>
            <a:ext cx="3847567" cy="324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312e81"/>
                </a:solidFill>
                <a:latin typeface="Liberation Sans"/>
                <a:cs typeface="Liberation Sans"/>
              </a:rPr>
              <a:t>Associations</a:t>
            </a:r>
            <a:r>
              <a:rPr dirty="0" sz="2000" b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2000" b="1">
                <a:solidFill>
                  <a:srgbClr val="312e81"/>
                </a:solidFill>
                <a:latin typeface="Liberation Sans"/>
                <a:cs typeface="Liberation Sans"/>
              </a:rPr>
              <a:t>(T</a:t>
            </a:r>
            <a:r>
              <a:rPr dirty="0" sz="2000" spc="1923" b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2000" spc="10" b="1">
                <a:solidFill>
                  <a:srgbClr val="312e81"/>
                </a:solidFill>
                <a:latin typeface="Liberation Sans"/>
                <a:cs typeface="Liberation Sans"/>
              </a:rPr>
              <a:t>ng</a:t>
            </a:r>
            <a:r>
              <a:rPr dirty="0" sz="2000" b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2000" b="1">
                <a:solidFill>
                  <a:srgbClr val="312e81"/>
                </a:solidFill>
                <a:latin typeface="Liberation Sans"/>
                <a:cs typeface="Liberation Sans"/>
              </a:rPr>
              <a:t>quan</a:t>
            </a:r>
            <a:r>
              <a:rPr dirty="0" sz="2000" b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2000" b="1">
                <a:solidFill>
                  <a:srgbClr val="312e81"/>
                </a:solidFill>
                <a:latin typeface="Liberation Sans"/>
                <a:cs typeface="Liberation Sans"/>
              </a:rPr>
              <a:t>S</a:t>
            </a:r>
            <a:r>
              <a:rPr dirty="0" sz="2000" spc="655" b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2000" b="1">
                <a:solidFill>
                  <a:srgbClr val="312e81"/>
                </a:solidFill>
                <a:latin typeface="Liberation Sans"/>
                <a:cs typeface="Liberation Sans"/>
              </a:rPr>
              <a:t>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93985" y="9824518"/>
            <a:ext cx="5039181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8">
                <a:solidFill>
                  <a:srgbClr val="312e81"/>
                </a:solidFill>
                <a:latin typeface="Liberation Sans"/>
                <a:cs typeface="Liberation Sans"/>
              </a:rPr>
              <a:t>N</a:t>
            </a:r>
            <a:r>
              <a:rPr dirty="0" sz="1200" spc="11">
                <a:solidFill>
                  <a:srgbClr val="312e81"/>
                </a:solidFill>
                <a:latin typeface="DejaVu Sans"/>
                <a:cs typeface="DejaVu Sans"/>
              </a:rPr>
              <a:t>ế</a:t>
            </a:r>
            <a:r>
              <a:rPr dirty="0" sz="1200">
                <a:solidFill>
                  <a:srgbClr val="312e81"/>
                </a:solidFill>
                <a:latin typeface="Liberation Sans"/>
                <a:cs typeface="Liberation Sans"/>
              </a:rPr>
              <a:t>u</a:t>
            </a:r>
            <a:r>
              <a:rPr dirty="0" sz="1200" spc="-2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200" spc="-11">
                <a:solidFill>
                  <a:srgbClr val="312e81"/>
                </a:solidFill>
                <a:latin typeface="Liberation Sans"/>
                <a:cs typeface="Liberation Sans"/>
              </a:rPr>
              <a:t>c</a:t>
            </a:r>
            <a:r>
              <a:rPr dirty="0" sz="1200" spc="15">
                <a:solidFill>
                  <a:srgbClr val="312e81"/>
                </a:solidFill>
                <a:latin typeface="DejaVu Sans"/>
                <a:cs typeface="DejaVu Sans"/>
              </a:rPr>
              <a:t>ộ</a:t>
            </a:r>
            <a:r>
              <a:rPr dirty="0" sz="1200">
                <a:solidFill>
                  <a:srgbClr val="312e81"/>
                </a:solidFill>
                <a:latin typeface="Liberation Sans"/>
                <a:cs typeface="Liberation Sans"/>
              </a:rPr>
              <a:t>t</a:t>
            </a:r>
            <a:r>
              <a:rPr dirty="0" sz="1200" spc="-14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200" spc="-12">
                <a:solidFill>
                  <a:srgbClr val="312e81"/>
                </a:solidFill>
                <a:latin typeface="Liberation Sans"/>
                <a:cs typeface="Liberation Sans"/>
              </a:rPr>
              <a:t>cao</a:t>
            </a:r>
            <a:r>
              <a:rPr dirty="0" sz="120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312e81"/>
                </a:solidFill>
                <a:latin typeface="Liberation Sans"/>
                <a:cs typeface="Liberation Sans"/>
              </a:rPr>
              <a:t>bên</a:t>
            </a:r>
            <a:r>
              <a:rPr dirty="0" sz="120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200" spc="-10">
                <a:solidFill>
                  <a:srgbClr val="312e81"/>
                </a:solidFill>
                <a:latin typeface="Liberation Sans"/>
                <a:cs typeface="Liberation Sans"/>
              </a:rPr>
              <a:t>trái</a:t>
            </a:r>
            <a:r>
              <a:rPr dirty="0" sz="120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200" spc="-11">
                <a:solidFill>
                  <a:srgbClr val="312e81"/>
                </a:solidFill>
                <a:latin typeface="Liberation Sans"/>
                <a:cs typeface="Liberation Sans"/>
              </a:rPr>
              <a:t>và</a:t>
            </a:r>
            <a:r>
              <a:rPr dirty="0" sz="120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312e81"/>
                </a:solidFill>
                <a:latin typeface="Liberation Sans"/>
                <a:cs typeface="Liberation Sans"/>
              </a:rPr>
              <a:t>đuôi</a:t>
            </a:r>
            <a:r>
              <a:rPr dirty="0" sz="120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200" spc="-12">
                <a:solidFill>
                  <a:srgbClr val="312e81"/>
                </a:solidFill>
                <a:latin typeface="Liberation Sans"/>
                <a:cs typeface="Liberation Sans"/>
              </a:rPr>
              <a:t>kéo</a:t>
            </a:r>
            <a:r>
              <a:rPr dirty="0" sz="120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312e81"/>
                </a:solidFill>
                <a:latin typeface="Liberation Sans"/>
                <a:cs typeface="Liberation Sans"/>
              </a:rPr>
              <a:t>dài</a:t>
            </a:r>
            <a:r>
              <a:rPr dirty="0" sz="120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200" spc="-12">
                <a:solidFill>
                  <a:srgbClr val="312e81"/>
                </a:solidFill>
                <a:latin typeface="Liberation Sans"/>
                <a:cs typeface="Liberation Sans"/>
              </a:rPr>
              <a:t>sang</a:t>
            </a:r>
            <a:r>
              <a:rPr dirty="0" sz="120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312e81"/>
                </a:solidFill>
                <a:latin typeface="Liberation Sans"/>
                <a:cs typeface="Liberation Sans"/>
              </a:rPr>
              <a:t>ph</a:t>
            </a:r>
            <a:r>
              <a:rPr dirty="0" sz="1200" spc="15">
                <a:solidFill>
                  <a:srgbClr val="312e81"/>
                </a:solidFill>
                <a:latin typeface="DejaVu Sans"/>
                <a:cs typeface="DejaVu Sans"/>
              </a:rPr>
              <a:t>ả</a:t>
            </a:r>
            <a:r>
              <a:rPr dirty="0" sz="1200">
                <a:solidFill>
                  <a:srgbClr val="312e81"/>
                </a:solidFill>
                <a:latin typeface="Liberation Sans"/>
                <a:cs typeface="Liberation Sans"/>
              </a:rPr>
              <a:t>i,</a:t>
            </a:r>
            <a:r>
              <a:rPr dirty="0" sz="120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312e81"/>
                </a:solidFill>
                <a:latin typeface="Liberation Sans"/>
                <a:cs typeface="Liberation Sans"/>
              </a:rPr>
              <a:t>đó</a:t>
            </a:r>
            <a:r>
              <a:rPr dirty="0" sz="120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12e81"/>
                </a:solidFill>
                <a:latin typeface="Liberation Sans"/>
                <a:cs typeface="Liberation Sans"/>
              </a:rPr>
              <a:t>là</a:t>
            </a:r>
            <a:r>
              <a:rPr dirty="0" sz="1200" spc="-15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312e81"/>
                </a:solidFill>
                <a:latin typeface="Liberation Sans"/>
                <a:cs typeface="Liberation Sans"/>
              </a:rPr>
              <a:t>phân</a:t>
            </a:r>
            <a:r>
              <a:rPr dirty="0" sz="120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312e81"/>
                </a:solidFill>
                <a:latin typeface="Liberation Sans"/>
                <a:cs typeface="Liberation Sans"/>
              </a:rPr>
              <a:t>ph</a:t>
            </a:r>
            <a:r>
              <a:rPr dirty="0" sz="1200" spc="15">
                <a:solidFill>
                  <a:srgbClr val="312e81"/>
                </a:solidFill>
                <a:latin typeface="DejaVu Sans"/>
                <a:cs typeface="DejaVu Sans"/>
              </a:rPr>
              <a:t>ố</a:t>
            </a:r>
            <a:r>
              <a:rPr dirty="0" sz="1200">
                <a:solidFill>
                  <a:srgbClr val="312e81"/>
                </a:solidFill>
                <a:latin typeface="Liberation Sans"/>
                <a:cs typeface="Liberation Sans"/>
              </a:rPr>
              <a:t>i</a:t>
            </a:r>
            <a:r>
              <a:rPr dirty="0" sz="1200" spc="-1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312e81"/>
                </a:solidFill>
                <a:latin typeface="Liberation Sans"/>
                <a:cs typeface="Liberation Sans"/>
              </a:rPr>
              <a:t>l</a:t>
            </a:r>
            <a:r>
              <a:rPr dirty="0" sz="1200" spc="11">
                <a:solidFill>
                  <a:srgbClr val="312e81"/>
                </a:solidFill>
                <a:latin typeface="DejaVu Sans"/>
                <a:cs typeface="DejaVu Sans"/>
              </a:rPr>
              <a:t>ệ</a:t>
            </a:r>
            <a:r>
              <a:rPr dirty="0" sz="1200" spc="-11">
                <a:solidFill>
                  <a:srgbClr val="312e81"/>
                </a:solidFill>
                <a:latin typeface="Liberation Sans"/>
                <a:cs typeface="Liberation Sans"/>
              </a:rPr>
              <a:t>ch</a:t>
            </a:r>
            <a:r>
              <a:rPr dirty="0" sz="1200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312e81"/>
                </a:solidFill>
                <a:latin typeface="Liberation Sans"/>
                <a:cs typeface="Liberation Sans"/>
              </a:rPr>
              <a:t>ph</a:t>
            </a:r>
            <a:r>
              <a:rPr dirty="0" sz="1200" spc="15">
                <a:solidFill>
                  <a:srgbClr val="312e81"/>
                </a:solidFill>
                <a:latin typeface="DejaVu Sans"/>
                <a:cs typeface="DejaVu Sans"/>
              </a:rPr>
              <a:t>ả</a:t>
            </a:r>
            <a:r>
              <a:rPr dirty="0" sz="1200">
                <a:solidFill>
                  <a:srgbClr val="312e81"/>
                </a:solidFill>
                <a:latin typeface="Liberation Sans"/>
                <a:cs typeface="Liberation Sans"/>
              </a:rPr>
              <a:t>i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93985" y="10047020"/>
            <a:ext cx="1140033" cy="2049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0">
                <a:solidFill>
                  <a:srgbClr val="312e81"/>
                </a:solidFill>
                <a:latin typeface="Liberation Sans"/>
                <a:cs typeface="Liberation Sans"/>
              </a:rPr>
              <a:t>(right-skewed).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558259" y="10129318"/>
            <a:ext cx="4873577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1" i="1">
                <a:solidFill>
                  <a:srgbClr val="312e81"/>
                </a:solidFill>
                <a:latin typeface="Liberation Sans"/>
                <a:cs typeface="Liberation Sans"/>
              </a:rPr>
              <a:t>Hi</a:t>
            </a:r>
            <a:r>
              <a:rPr dirty="0" sz="1200" spc="11">
                <a:solidFill>
                  <a:srgbClr val="312e81"/>
                </a:solidFill>
                <a:latin typeface="DejaVu Sans"/>
                <a:cs typeface="DejaVu Sans"/>
              </a:rPr>
              <a:t>ể</a:t>
            </a:r>
            <a:r>
              <a:rPr dirty="0" sz="1200" i="1">
                <a:solidFill>
                  <a:srgbClr val="312e81"/>
                </a:solidFill>
                <a:latin typeface="Liberation Sans"/>
                <a:cs typeface="Liberation Sans"/>
              </a:rPr>
              <a:t>n</a:t>
            </a:r>
            <a:r>
              <a:rPr dirty="0" sz="1200" spc="-20" i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200" spc="-10" i="1">
                <a:solidFill>
                  <a:srgbClr val="312e81"/>
                </a:solidFill>
                <a:latin typeface="Liberation Sans"/>
                <a:cs typeface="Liberation Sans"/>
              </a:rPr>
              <a:t>th</a:t>
            </a:r>
            <a:r>
              <a:rPr dirty="0" sz="1200">
                <a:solidFill>
                  <a:srgbClr val="312e81"/>
                </a:solidFill>
                <a:latin typeface="DejaVu Sans"/>
                <a:cs typeface="DejaVu Sans"/>
              </a:rPr>
              <a:t>ị</a:t>
            </a:r>
            <a:r>
              <a:rPr dirty="0" sz="1200">
                <a:solidFill>
                  <a:srgbClr val="312e81"/>
                </a:solidFill>
                <a:latin typeface="Times New Roman"/>
                <a:cs typeface="Times New Roman"/>
              </a:rPr>
              <a:t> </a:t>
            </a:r>
            <a:r>
              <a:rPr dirty="0" sz="1200" spc="-12" i="1">
                <a:solidFill>
                  <a:srgbClr val="312e81"/>
                </a:solidFill>
                <a:latin typeface="Liberation Sans"/>
                <a:cs typeface="Liberation Sans"/>
              </a:rPr>
              <a:t>Pearson</a:t>
            </a:r>
            <a:r>
              <a:rPr dirty="0" sz="1200" i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200" spc="-10" i="1">
                <a:solidFill>
                  <a:srgbClr val="312e81"/>
                </a:solidFill>
                <a:latin typeface="Liberation Sans"/>
                <a:cs typeface="Liberation Sans"/>
              </a:rPr>
              <a:t>correlations</a:t>
            </a:r>
            <a:r>
              <a:rPr dirty="0" sz="1200" i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200" spc="-10" i="1">
                <a:solidFill>
                  <a:srgbClr val="312e81"/>
                </a:solidFill>
                <a:latin typeface="Liberation Sans"/>
                <a:cs typeface="Liberation Sans"/>
              </a:rPr>
              <a:t>gi</a:t>
            </a:r>
            <a:r>
              <a:rPr dirty="0" sz="1200" spc="-10">
                <a:solidFill>
                  <a:srgbClr val="312e81"/>
                </a:solidFill>
                <a:latin typeface="DejaVu Sans"/>
                <a:cs typeface="DejaVu Sans"/>
              </a:rPr>
              <a:t>ữ</a:t>
            </a:r>
            <a:r>
              <a:rPr dirty="0" sz="1200" i="1">
                <a:solidFill>
                  <a:srgbClr val="312e81"/>
                </a:solidFill>
                <a:latin typeface="Liberation Sans"/>
                <a:cs typeface="Liberation Sans"/>
              </a:rPr>
              <a:t>a</a:t>
            </a:r>
            <a:r>
              <a:rPr dirty="0" sz="1200" spc="-20" i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200" spc="-10" i="1">
                <a:solidFill>
                  <a:srgbClr val="312e81"/>
                </a:solidFill>
                <a:latin typeface="Liberation Sans"/>
                <a:cs typeface="Liberation Sans"/>
              </a:rPr>
              <a:t>bi</a:t>
            </a:r>
            <a:r>
              <a:rPr dirty="0" sz="1200" spc="11">
                <a:solidFill>
                  <a:srgbClr val="312e81"/>
                </a:solidFill>
                <a:latin typeface="DejaVu Sans"/>
                <a:cs typeface="DejaVu Sans"/>
              </a:rPr>
              <a:t>ế</a:t>
            </a:r>
            <a:r>
              <a:rPr dirty="0" sz="1200" i="1">
                <a:solidFill>
                  <a:srgbClr val="312e81"/>
                </a:solidFill>
                <a:latin typeface="Liberation Sans"/>
                <a:cs typeface="Liberation Sans"/>
              </a:rPr>
              <a:t>n</a:t>
            </a:r>
            <a:r>
              <a:rPr dirty="0" sz="1200" spc="-20" i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200" spc="-14" i="1">
                <a:solidFill>
                  <a:srgbClr val="312e81"/>
                </a:solidFill>
                <a:latin typeface="Liberation Sans"/>
                <a:cs typeface="Liberation Sans"/>
              </a:rPr>
              <a:t>đang</a:t>
            </a:r>
            <a:r>
              <a:rPr dirty="0" sz="1200" i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200" spc="-12" i="1">
                <a:solidFill>
                  <a:srgbClr val="312e81"/>
                </a:solidFill>
                <a:latin typeface="Liberation Sans"/>
                <a:cs typeface="Liberation Sans"/>
              </a:rPr>
              <a:t>xem</a:t>
            </a:r>
            <a:r>
              <a:rPr dirty="0" sz="1200" spc="-14" i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200" spc="-11" i="1">
                <a:solidFill>
                  <a:srgbClr val="312e81"/>
                </a:solidFill>
                <a:latin typeface="Liberation Sans"/>
                <a:cs typeface="Liberation Sans"/>
              </a:rPr>
              <a:t>và</a:t>
            </a:r>
            <a:r>
              <a:rPr dirty="0" sz="1200" i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200" spc="-12" i="1">
                <a:solidFill>
                  <a:srgbClr val="312e81"/>
                </a:solidFill>
                <a:latin typeface="Liberation Sans"/>
                <a:cs typeface="Liberation Sans"/>
              </a:rPr>
              <a:t>các</a:t>
            </a:r>
            <a:r>
              <a:rPr dirty="0" sz="1200" i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200" spc="-10" i="1">
                <a:solidFill>
                  <a:srgbClr val="312e81"/>
                </a:solidFill>
                <a:latin typeface="Liberation Sans"/>
                <a:cs typeface="Liberation Sans"/>
              </a:rPr>
              <a:t>bi</a:t>
            </a:r>
            <a:r>
              <a:rPr dirty="0" sz="1200" spc="11">
                <a:solidFill>
                  <a:srgbClr val="312e81"/>
                </a:solidFill>
                <a:latin typeface="DejaVu Sans"/>
                <a:cs typeface="DejaVu Sans"/>
              </a:rPr>
              <a:t>ế</a:t>
            </a:r>
            <a:r>
              <a:rPr dirty="0" sz="1200" i="1">
                <a:solidFill>
                  <a:srgbClr val="312e81"/>
                </a:solidFill>
                <a:latin typeface="Liberation Sans"/>
                <a:cs typeface="Liberation Sans"/>
              </a:rPr>
              <a:t>n</a:t>
            </a:r>
            <a:r>
              <a:rPr dirty="0" sz="1200" spc="-20" i="1">
                <a:solidFill>
                  <a:srgbClr val="312e81"/>
                </a:solidFill>
                <a:latin typeface="Liberation Sans"/>
                <a:cs typeface="Liberation Sans"/>
              </a:rPr>
              <a:t> </a:t>
            </a:r>
            <a:r>
              <a:rPr dirty="0" sz="1200" spc="-11" i="1">
                <a:solidFill>
                  <a:srgbClr val="312e81"/>
                </a:solidFill>
                <a:latin typeface="Liberation Sans"/>
                <a:cs typeface="Liberation Sans"/>
              </a:rPr>
              <a:t>s</a:t>
            </a:r>
            <a:r>
              <a:rPr dirty="0" sz="1200">
                <a:solidFill>
                  <a:srgbClr val="312e81"/>
                </a:solidFill>
                <a:latin typeface="DejaVu Sans"/>
                <a:cs typeface="DejaVu Sans"/>
              </a:rPr>
              <a:t>ố</a:t>
            </a:r>
            <a:r>
              <a:rPr dirty="0" sz="1200" spc="41">
                <a:solidFill>
                  <a:srgbClr val="312e81"/>
                </a:solidFill>
                <a:latin typeface="Times New Roman"/>
                <a:cs typeface="Times New Roman"/>
              </a:rPr>
              <a:t> </a:t>
            </a:r>
            <a:r>
              <a:rPr dirty="0" sz="1200" spc="-12" i="1">
                <a:solidFill>
                  <a:srgbClr val="312e81"/>
                </a:solidFill>
                <a:latin typeface="Liberation Sans"/>
                <a:cs typeface="Liberation Sans"/>
              </a:rPr>
              <a:t>khác.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528143" y="10644422"/>
            <a:ext cx="9645571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Images: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SweetViz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Library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-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EDA</a:t>
            </a:r>
            <a:r>
              <a:rPr dirty="0" sz="1000" spc="1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in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Seconds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|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SweetViz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for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Exploratory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Analysis,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The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correlation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matrix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under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general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conditions: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Robust</a:t>
            </a:r>
            <a:r>
              <a:rPr dirty="0" sz="1000" spc="1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inference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...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766660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03225" y="430437"/>
            <a:ext cx="10737799" cy="3929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b="1">
                <a:solidFill>
                  <a:srgbClr val="1a237e"/>
                </a:solidFill>
                <a:latin typeface="DejaVu Sans"/>
                <a:cs typeface="DejaVu Sans"/>
              </a:rPr>
              <a:t>SweetViz:</a:t>
            </a:r>
            <a:r>
              <a:rPr dirty="0" sz="24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400" b="1">
                <a:solidFill>
                  <a:srgbClr val="1a237e"/>
                </a:solidFill>
                <a:latin typeface="DejaVu Sans"/>
                <a:cs typeface="DejaVu Sans"/>
              </a:rPr>
              <a:t>Giao</a:t>
            </a:r>
            <a:r>
              <a:rPr dirty="0" sz="24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400" b="1">
                <a:solidFill>
                  <a:srgbClr val="1a237e"/>
                </a:solidFill>
                <a:latin typeface="DejaVu Sans"/>
                <a:cs typeface="DejaVu Sans"/>
              </a:rPr>
              <a:t>Diện</a:t>
            </a:r>
            <a:r>
              <a:rPr dirty="0" sz="24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400" b="1">
                <a:solidFill>
                  <a:srgbClr val="4caf50"/>
                </a:solidFill>
                <a:latin typeface="DejaVu Sans"/>
                <a:cs typeface="DejaVu Sans"/>
              </a:rPr>
              <a:t>Associations</a:t>
            </a:r>
            <a:r>
              <a:rPr dirty="0" sz="2400" spc="235" b="1">
                <a:solidFill>
                  <a:srgbClr val="4caf5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1a237e"/>
                </a:solidFill>
                <a:latin typeface="DejaVu Sans"/>
                <a:cs typeface="DejaVu Sans"/>
              </a:rPr>
              <a:t>(Mối</a:t>
            </a:r>
            <a:r>
              <a:rPr dirty="0" sz="24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400" b="1">
                <a:solidFill>
                  <a:srgbClr val="1a237e"/>
                </a:solidFill>
                <a:latin typeface="DejaVu Sans"/>
                <a:cs typeface="DejaVu Sans"/>
              </a:rPr>
              <a:t>Liên</a:t>
            </a:r>
            <a:r>
              <a:rPr dirty="0" sz="24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400" b="1">
                <a:solidFill>
                  <a:srgbClr val="1a237e"/>
                </a:solidFill>
                <a:latin typeface="DejaVu Sans"/>
                <a:cs typeface="DejaVu Sans"/>
              </a:rPr>
              <a:t>Hệ</a:t>
            </a:r>
            <a:r>
              <a:rPr dirty="0" sz="24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400" b="1">
                <a:solidFill>
                  <a:srgbClr val="1a237e"/>
                </a:solidFill>
                <a:latin typeface="DejaVu Sans"/>
                <a:cs typeface="DejaVu Sans"/>
              </a:rPr>
              <a:t>Giữa</a:t>
            </a:r>
            <a:r>
              <a:rPr dirty="0" sz="24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400" b="1">
                <a:solidFill>
                  <a:srgbClr val="1a237e"/>
                </a:solidFill>
                <a:latin typeface="DejaVu Sans"/>
                <a:cs typeface="DejaVu Sans"/>
              </a:rPr>
              <a:t>Các</a:t>
            </a:r>
            <a:r>
              <a:rPr dirty="0" sz="24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400" b="1">
                <a:solidFill>
                  <a:srgbClr val="1a237e"/>
                </a:solidFill>
                <a:latin typeface="DejaVu Sans"/>
                <a:cs typeface="DejaVu Sans"/>
              </a:rPr>
              <a:t>Biến)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0998" y="1496388"/>
            <a:ext cx="3919378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2" b="1">
                <a:solidFill>
                  <a:srgbClr val="1a237e"/>
                </a:solidFill>
                <a:latin typeface="DejaVu Sans"/>
                <a:cs typeface="DejaVu Sans"/>
              </a:rPr>
              <a:t>Hình</a:t>
            </a:r>
            <a:r>
              <a:rPr dirty="0" sz="17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11" b="1">
                <a:solidFill>
                  <a:srgbClr val="1a237e"/>
                </a:solidFill>
                <a:latin typeface="DejaVu Sans"/>
                <a:cs typeface="DejaVu Sans"/>
              </a:rPr>
              <a:t>tròn:</a:t>
            </a:r>
            <a:r>
              <a:rPr dirty="0" sz="17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1a237e"/>
                </a:solidFill>
                <a:latin typeface="DejaVu Sans"/>
                <a:cs typeface="DejaVu Sans"/>
              </a:rPr>
              <a:t>Tương</a:t>
            </a:r>
            <a:r>
              <a:rPr dirty="0" sz="17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15" b="1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dirty="0" sz="17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12" b="1">
                <a:solidFill>
                  <a:srgbClr val="1a237e"/>
                </a:solidFill>
                <a:latin typeface="DejaVu Sans"/>
                <a:cs typeface="DejaVu Sans"/>
              </a:rPr>
              <a:t>Pearson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63989" y="1496388"/>
            <a:ext cx="3454688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2" b="1">
                <a:solidFill>
                  <a:srgbClr val="1a237e"/>
                </a:solidFill>
                <a:latin typeface="DejaVu Sans"/>
                <a:cs typeface="DejaVu Sans"/>
              </a:rPr>
              <a:t>Hình</a:t>
            </a:r>
            <a:r>
              <a:rPr dirty="0" sz="17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1a237e"/>
                </a:solidFill>
                <a:latin typeface="DejaVu Sans"/>
                <a:cs typeface="DejaVu Sans"/>
              </a:rPr>
              <a:t>vuông:</a:t>
            </a:r>
            <a:r>
              <a:rPr dirty="0" sz="17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15" b="1">
                <a:solidFill>
                  <a:srgbClr val="1a237e"/>
                </a:solidFill>
                <a:latin typeface="DejaVu Sans"/>
                <a:cs typeface="DejaVu Sans"/>
              </a:rPr>
              <a:t>Chỉ</a:t>
            </a:r>
            <a:r>
              <a:rPr dirty="0" sz="17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11" b="1">
                <a:solidFill>
                  <a:srgbClr val="1a237e"/>
                </a:solidFill>
                <a:latin typeface="DejaVu Sans"/>
                <a:cs typeface="DejaVu Sans"/>
              </a:rPr>
              <a:t>số</a:t>
            </a:r>
            <a:r>
              <a:rPr dirty="0" sz="17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11" b="1">
                <a:solidFill>
                  <a:srgbClr val="1a237e"/>
                </a:solidFill>
                <a:latin typeface="DejaVu Sans"/>
                <a:cs typeface="DejaVu Sans"/>
              </a:rPr>
              <a:t>hiệp</a:t>
            </a:r>
            <a:r>
              <a:rPr dirty="0" sz="1700" spc="-1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1a237e"/>
                </a:solidFill>
                <a:latin typeface="DejaVu Sans"/>
                <a:cs typeface="DejaVu Sans"/>
              </a:rPr>
              <a:t>hội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9637" y="2088448"/>
            <a:ext cx="4658677" cy="13893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Mục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đích: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Đo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mối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liên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hệ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giữa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hai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biến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số</a:t>
            </a:r>
          </a:p>
          <a:p>
            <a:pPr marL="0" marR="0">
              <a:lnSpc>
                <a:spcPts val="1564"/>
              </a:lnSpc>
              <a:spcBef>
                <a:spcPts val="1460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Kích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thước: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Thể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hiện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độ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lớn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tuyệt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đối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của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|r|</a:t>
            </a:r>
          </a:p>
          <a:p>
            <a:pPr marL="0" marR="0">
              <a:lnSpc>
                <a:spcPts val="1564"/>
              </a:lnSpc>
              <a:spcBef>
                <a:spcPts val="1435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Màu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sắc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xanh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đậm: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Tương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dương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mạnh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(≈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+1)</a:t>
            </a:r>
          </a:p>
          <a:p>
            <a:pPr marL="0" marR="0">
              <a:lnSpc>
                <a:spcPts val="1564"/>
              </a:lnSpc>
              <a:spcBef>
                <a:spcPts val="1435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Màu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sắc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đỏ: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Tương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âm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mạnh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(≈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-1)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52628" y="2088448"/>
            <a:ext cx="4388142" cy="6273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Mục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đích: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Đo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mối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liên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hệ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biến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phân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loại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/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hỗn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hợp</a:t>
            </a:r>
          </a:p>
          <a:p>
            <a:pPr marL="0" marR="0">
              <a:lnSpc>
                <a:spcPts val="1564"/>
              </a:lnSpc>
              <a:spcBef>
                <a:spcPts val="1460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Thang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đo: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Giá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trị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từ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0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đến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52628" y="2859973"/>
            <a:ext cx="3825962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Độ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đậm/Kích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thước: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Mối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liên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hệ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càng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mạnh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624636" y="3309157"/>
            <a:ext cx="1066789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1a237e"/>
                </a:solidFill>
                <a:latin typeface="DejaVu Sans"/>
                <a:cs typeface="DejaVu Sans"/>
              </a:rPr>
              <a:t>Biến</a:t>
            </a:r>
            <a:r>
              <a:rPr dirty="0" sz="10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1a237e"/>
                </a:solidFill>
                <a:latin typeface="DejaVu Sans"/>
                <a:cs typeface="DejaVu Sans"/>
              </a:rPr>
              <a:t>phân</a:t>
            </a:r>
            <a:r>
              <a:rPr dirty="0" sz="10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1a237e"/>
                </a:solidFill>
                <a:latin typeface="DejaVu Sans"/>
                <a:cs typeface="DejaVu Sans"/>
              </a:rPr>
              <a:t>loại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837437" y="3309157"/>
            <a:ext cx="998239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1a237e"/>
                </a:solidFill>
                <a:latin typeface="DejaVu Sans"/>
                <a:cs typeface="DejaVu Sans"/>
              </a:rPr>
              <a:t>Biến</a:t>
            </a:r>
            <a:r>
              <a:rPr dirty="0" sz="10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1a237e"/>
                </a:solidFill>
                <a:latin typeface="DejaVu Sans"/>
                <a:cs typeface="DejaVu Sans"/>
              </a:rPr>
              <a:t>hỗn</a:t>
            </a:r>
            <a:r>
              <a:rPr dirty="0" sz="10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1a237e"/>
                </a:solidFill>
                <a:latin typeface="DejaVu Sans"/>
                <a:cs typeface="DejaVu Sans"/>
              </a:rPr>
              <a:t>hợp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981776" y="3309157"/>
            <a:ext cx="1097160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1a237e"/>
                </a:solidFill>
                <a:latin typeface="DejaVu Sans"/>
                <a:cs typeface="DejaVu Sans"/>
              </a:rPr>
              <a:t>Chỉ</a:t>
            </a:r>
            <a:r>
              <a:rPr dirty="0" sz="10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1a237e"/>
                </a:solidFill>
                <a:latin typeface="DejaVu Sans"/>
                <a:cs typeface="DejaVu Sans"/>
              </a:rPr>
              <a:t>số</a:t>
            </a:r>
            <a:r>
              <a:rPr dirty="0" sz="10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1a237e"/>
                </a:solidFill>
                <a:latin typeface="DejaVu Sans"/>
                <a:cs typeface="DejaVu Sans"/>
              </a:rPr>
              <a:t>hiệp</a:t>
            </a:r>
            <a:r>
              <a:rPr dirty="0" sz="10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1a237e"/>
                </a:solidFill>
                <a:latin typeface="DejaVu Sans"/>
                <a:cs typeface="DejaVu Sans"/>
              </a:rPr>
              <a:t>hội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81645" y="3699682"/>
            <a:ext cx="621323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1a237e"/>
                </a:solidFill>
                <a:latin typeface="DejaVu Sans"/>
                <a:cs typeface="DejaVu Sans"/>
              </a:rPr>
              <a:t>Biến</a:t>
            </a:r>
            <a:r>
              <a:rPr dirty="0" sz="10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1a237e"/>
                </a:solidFill>
                <a:latin typeface="DejaVu Sans"/>
                <a:cs typeface="DejaVu Sans"/>
              </a:rPr>
              <a:t>số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549003" y="3699682"/>
            <a:ext cx="754247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1a237e"/>
                </a:solidFill>
                <a:latin typeface="DejaVu Sans"/>
                <a:cs typeface="DejaVu Sans"/>
              </a:rPr>
              <a:t>Pearson</a:t>
            </a:r>
            <a:r>
              <a:rPr dirty="0" sz="10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1a237e"/>
                </a:solidFill>
                <a:latin typeface="DejaVu Sans"/>
                <a:cs typeface="DejaVu Sans"/>
              </a:rPr>
              <a:t>r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116484" y="4451308"/>
            <a:ext cx="8149250" cy="2598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46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Mục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tiêu: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spc="-55">
                <a:solidFill>
                  <a:srgbClr val="1a237e"/>
                </a:solidFill>
                <a:latin typeface="DejaVu Sans"/>
                <a:cs typeface="DejaVu Sans"/>
              </a:rPr>
              <a:t>Trực</a:t>
            </a:r>
            <a:r>
              <a:rPr dirty="0" sz="1500" spc="55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hóa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mối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liên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hệ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giữa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các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cặp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biến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để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khám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phá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sâu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sắc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dữ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liệu.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341911" y="6985052"/>
            <a:ext cx="3660538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Minh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họa: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1a237e"/>
                </a:solidFill>
                <a:latin typeface="DejaVu Sans"/>
                <a:cs typeface="DejaVu Sans"/>
              </a:rPr>
              <a:t>Giao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1a237e"/>
                </a:solidFill>
                <a:latin typeface="DejaVu Sans"/>
                <a:cs typeface="DejaVu Sans"/>
              </a:rPr>
              <a:t>diện</a:t>
            </a:r>
            <a:r>
              <a:rPr dirty="0" sz="1200" spc="-1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1a237e"/>
                </a:solidFill>
                <a:latin typeface="DejaVu Sans"/>
                <a:cs typeface="DejaVu Sans"/>
              </a:rPr>
              <a:t>Associations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của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1a237e"/>
                </a:solidFill>
                <a:latin typeface="DejaVu Sans"/>
                <a:cs typeface="DejaVu Sans"/>
              </a:rPr>
              <a:t>SweetViz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8084566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91470" y="322631"/>
            <a:ext cx="5961333" cy="6341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spc="15" b="1">
                <a:solidFill>
                  <a:srgbClr val="1a237e"/>
                </a:solidFill>
                <a:latin typeface="DejaVu Sans"/>
                <a:cs typeface="DejaVu Sans"/>
              </a:rPr>
              <a:t>Tổng</a:t>
            </a:r>
            <a:r>
              <a:rPr dirty="0" sz="3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3000" spc="17" b="1">
                <a:solidFill>
                  <a:srgbClr val="1a237e"/>
                </a:solidFill>
                <a:latin typeface="DejaVu Sans"/>
                <a:cs typeface="DejaVu Sans"/>
              </a:rPr>
              <a:t>Kết</a:t>
            </a:r>
            <a:r>
              <a:rPr dirty="0" sz="3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3000" spc="-74" b="1">
                <a:solidFill>
                  <a:srgbClr val="1a237e"/>
                </a:solidFill>
                <a:latin typeface="DejaVu Sans"/>
                <a:cs typeface="DejaVu Sans"/>
              </a:rPr>
              <a:t>Va</a:t>
            </a:r>
            <a:r>
              <a:rPr dirty="0" sz="3000" spc="-1028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3000" b="1">
                <a:solidFill>
                  <a:srgbClr val="1a237e"/>
                </a:solidFill>
                <a:latin typeface="DejaVu Sans"/>
                <a:cs typeface="DejaVu Sans"/>
              </a:rPr>
              <a:t>i</a:t>
            </a:r>
            <a:r>
              <a:rPr dirty="0" sz="3000" spc="15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3000" spc="-101" b="1">
                <a:solidFill>
                  <a:srgbClr val="1a237e"/>
                </a:solidFill>
                <a:latin typeface="DejaVu Sans"/>
                <a:cs typeface="DejaVu Sans"/>
              </a:rPr>
              <a:t>Trò</a:t>
            </a:r>
            <a:r>
              <a:rPr dirty="0" sz="3000" spc="125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3000" spc="17" b="1">
                <a:solidFill>
                  <a:srgbClr val="1a237e"/>
                </a:solidFill>
                <a:latin typeface="DejaVu Sans"/>
                <a:cs typeface="DejaVu Sans"/>
              </a:rPr>
              <a:t>Của</a:t>
            </a:r>
            <a:r>
              <a:rPr dirty="0" sz="3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4050" spc="-14" b="1">
                <a:solidFill>
                  <a:srgbClr val="4caf50"/>
                </a:solidFill>
                <a:latin typeface="DejaVu Sans"/>
                <a:cs typeface="DejaVu Sans"/>
              </a:rPr>
              <a:t>EDA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9053" y="2230934"/>
            <a:ext cx="1765976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8" b="1">
                <a:solidFill>
                  <a:srgbClr val="f3f4f6"/>
                </a:solidFill>
                <a:latin typeface="DejaVu Sans"/>
                <a:cs typeface="DejaVu Sans"/>
              </a:rPr>
              <a:t>Nền</a:t>
            </a:r>
            <a:r>
              <a:rPr dirty="0" sz="1200" b="1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1200" spc="-15" b="1">
                <a:solidFill>
                  <a:srgbClr val="f3f4f6"/>
                </a:solidFill>
                <a:latin typeface="DejaVu Sans"/>
                <a:cs typeface="DejaVu Sans"/>
              </a:rPr>
              <a:t>tảng</a:t>
            </a:r>
            <a:r>
              <a:rPr dirty="0" sz="1200" spc="-10" b="1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1200" spc="-17" b="1">
                <a:solidFill>
                  <a:srgbClr val="f3f4f6"/>
                </a:solidFill>
                <a:latin typeface="DejaVu Sans"/>
                <a:cs typeface="DejaVu Sans"/>
              </a:rPr>
              <a:t>Phân</a:t>
            </a:r>
            <a:r>
              <a:rPr dirty="0" sz="1200" b="1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1200" spc="-11" b="1">
                <a:solidFill>
                  <a:srgbClr val="f3f4f6"/>
                </a:solidFill>
                <a:latin typeface="DejaVu Sans"/>
                <a:cs typeface="DejaVu Sans"/>
              </a:rPr>
              <a:t>tích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56782" y="2230934"/>
            <a:ext cx="1601105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7" b="1">
                <a:solidFill>
                  <a:srgbClr val="f3f4f6"/>
                </a:solidFill>
                <a:latin typeface="DejaVu Sans"/>
                <a:cs typeface="DejaVu Sans"/>
              </a:rPr>
              <a:t>Phát</a:t>
            </a:r>
            <a:r>
              <a:rPr dirty="0" sz="1200" b="1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1200" spc="-14" b="1">
                <a:solidFill>
                  <a:srgbClr val="f3f4f6"/>
                </a:solidFill>
                <a:latin typeface="DejaVu Sans"/>
                <a:cs typeface="DejaVu Sans"/>
              </a:rPr>
              <a:t>hiện</a:t>
            </a:r>
            <a:r>
              <a:rPr dirty="0" sz="1200" spc="-11" b="1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1200" spc="-20" b="1">
                <a:solidFill>
                  <a:srgbClr val="f3f4f6"/>
                </a:solidFill>
                <a:latin typeface="DejaVu Sans"/>
                <a:cs typeface="DejaVu Sans"/>
              </a:rPr>
              <a:t>Dữ</a:t>
            </a:r>
            <a:r>
              <a:rPr dirty="0" sz="1200" b="1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1200" spc="-10" b="1">
                <a:solidFill>
                  <a:srgbClr val="f3f4f6"/>
                </a:solidFill>
                <a:latin typeface="DejaVu Sans"/>
                <a:cs typeface="DejaVu Sans"/>
              </a:rPr>
              <a:t>liệu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39857" y="2230934"/>
            <a:ext cx="1625809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7" b="1">
                <a:solidFill>
                  <a:srgbClr val="f3f4f6"/>
                </a:solidFill>
                <a:latin typeface="DejaVu Sans"/>
                <a:cs typeface="DejaVu Sans"/>
              </a:rPr>
              <a:t>Công</a:t>
            </a:r>
            <a:r>
              <a:rPr dirty="0" sz="1200" b="1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1200" spc="-15" b="1">
                <a:solidFill>
                  <a:srgbClr val="f3f4f6"/>
                </a:solidFill>
                <a:latin typeface="DejaVu Sans"/>
                <a:cs typeface="DejaVu Sans"/>
              </a:rPr>
              <a:t>cụ</a:t>
            </a:r>
            <a:r>
              <a:rPr dirty="0" sz="1200" spc="-11" b="1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1200" spc="-15" b="1">
                <a:solidFill>
                  <a:srgbClr val="f3f4f6"/>
                </a:solidFill>
                <a:latin typeface="DejaVu Sans"/>
                <a:cs typeface="DejaVu Sans"/>
              </a:rPr>
              <a:t>Hiệu</a:t>
            </a:r>
            <a:r>
              <a:rPr dirty="0" sz="1200" spc="-10" b="1">
                <a:solidFill>
                  <a:srgbClr val="f3f4f6"/>
                </a:solidFill>
                <a:latin typeface="DejaVu Sans"/>
                <a:cs typeface="DejaVu Sans"/>
              </a:rPr>
              <a:t> </a:t>
            </a:r>
            <a:r>
              <a:rPr dirty="0" sz="1200" spc="-18" b="1">
                <a:solidFill>
                  <a:srgbClr val="f3f4f6"/>
                </a:solidFill>
                <a:latin typeface="DejaVu Sans"/>
                <a:cs typeface="DejaVu Sans"/>
              </a:rPr>
              <a:t>quả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11832" y="2620704"/>
            <a:ext cx="3329910" cy="7511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Kết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hợp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Thống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spc="-51">
                <a:solidFill>
                  <a:srgbClr val="1a237e"/>
                </a:solidFill>
                <a:latin typeface="DejaVu Sans"/>
                <a:cs typeface="DejaVu Sans"/>
              </a:rPr>
              <a:t>kê</a:t>
            </a:r>
            <a:r>
              <a:rPr dirty="0" sz="1350" spc="44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Mô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tả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và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spc="-51">
                <a:solidFill>
                  <a:srgbClr val="1a237e"/>
                </a:solidFill>
                <a:latin typeface="DejaVu Sans"/>
                <a:cs typeface="DejaVu Sans"/>
              </a:rPr>
              <a:t>Trực</a:t>
            </a:r>
            <a:r>
              <a:rPr dirty="0" sz="1350" spc="46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</a:p>
          <a:p>
            <a:pPr marL="161776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hóa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Dữ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liệu,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xây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dựng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cơ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sở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vững</a:t>
            </a:r>
          </a:p>
          <a:p>
            <a:pPr marL="336053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chắc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cho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phân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tích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nâng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spc="-11">
                <a:solidFill>
                  <a:srgbClr val="1a237e"/>
                </a:solidFill>
                <a:latin typeface="DejaVu Sans"/>
                <a:cs typeface="DejaVu Sans"/>
              </a:rPr>
              <a:t>cao.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99383" y="2620704"/>
            <a:ext cx="3145409" cy="7511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115">
                <a:solidFill>
                  <a:srgbClr val="1a237e"/>
                </a:solidFill>
                <a:latin typeface="DejaVu Sans"/>
                <a:cs typeface="DejaVu Sans"/>
              </a:rPr>
              <a:t>Tó</a:t>
            </a:r>
            <a:r>
              <a:rPr dirty="0" sz="1350" spc="-432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m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tắt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đặc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điểm,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nhận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diện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giá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trị</a:t>
            </a:r>
          </a:p>
          <a:p>
            <a:pPr marL="65037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thiếu,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ngoại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lai,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và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khám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phá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mối</a:t>
            </a:r>
          </a:p>
          <a:p>
            <a:pPr marL="339179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hệ/xu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hướng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tiềm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ẩn.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80213" y="2620704"/>
            <a:ext cx="3374339" cy="7511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036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Sử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dụng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thư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viện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Python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chuyên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biệt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(Matplotlib,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Seaborn,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SweetViz)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tối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ưu</a:t>
            </a:r>
          </a:p>
          <a:p>
            <a:pPr marL="267444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hóa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quá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trình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phân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tích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dữ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liệu.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532637" y="5239325"/>
            <a:ext cx="3121870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Thành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phần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Giá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trị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của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EDA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83927" y="5934650"/>
            <a:ext cx="4664424" cy="85217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"EDA</a:t>
            </a:r>
            <a:r>
              <a:rPr dirty="0" sz="1500" spc="12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transforms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raw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data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into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actionable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insights,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revealing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hidden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narratives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that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drive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informed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decisions."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437910" y="7669709"/>
            <a:ext cx="1479754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2">
                <a:solidFill>
                  <a:srgbClr val="1a237e"/>
                </a:solidFill>
                <a:latin typeface="DejaVu Sans"/>
                <a:cs typeface="DejaVu Sans"/>
              </a:rPr>
              <a:t>contact: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37">
                <a:solidFill>
                  <a:srgbClr val="1a237e"/>
                </a:solidFill>
                <a:latin typeface="DejaVu Sans"/>
                <a:cs typeface="DejaVu Sans"/>
              </a:rPr>
              <a:t>x@y.com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8372475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38671" y="357892"/>
            <a:ext cx="10266826" cy="485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spc="-43" b="1">
                <a:solidFill>
                  <a:srgbClr val="1a237e"/>
                </a:solidFill>
                <a:latin typeface="DejaVu Sans"/>
                <a:cs typeface="DejaVu Sans"/>
              </a:rPr>
              <a:t>Vai</a:t>
            </a:r>
            <a:r>
              <a:rPr dirty="0" sz="3000" spc="6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3000" spc="-101" b="1">
                <a:solidFill>
                  <a:srgbClr val="1a237e"/>
                </a:solidFill>
                <a:latin typeface="DejaVu Sans"/>
                <a:cs typeface="DejaVu Sans"/>
              </a:rPr>
              <a:t>Trò</a:t>
            </a:r>
            <a:r>
              <a:rPr dirty="0" sz="3000" spc="125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3000" spc="17" b="1">
                <a:solidFill>
                  <a:srgbClr val="1a237e"/>
                </a:solidFill>
                <a:latin typeface="DejaVu Sans"/>
                <a:cs typeface="DejaVu Sans"/>
              </a:rPr>
              <a:t>Của</a:t>
            </a:r>
            <a:r>
              <a:rPr dirty="0" sz="3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3000" spc="17" b="1">
                <a:solidFill>
                  <a:srgbClr val="4caf50"/>
                </a:solidFill>
                <a:latin typeface="DejaVu Sans"/>
                <a:cs typeface="DejaVu Sans"/>
              </a:rPr>
              <a:t>Phân</a:t>
            </a:r>
            <a:r>
              <a:rPr dirty="0" sz="300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3000" spc="12" b="1">
                <a:solidFill>
                  <a:srgbClr val="4caf50"/>
                </a:solidFill>
                <a:latin typeface="DejaVu Sans"/>
                <a:cs typeface="DejaVu Sans"/>
              </a:rPr>
              <a:t>Tích</a:t>
            </a:r>
            <a:r>
              <a:rPr dirty="0" sz="3000" spc="11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3000" spc="17" b="1">
                <a:solidFill>
                  <a:srgbClr val="4caf50"/>
                </a:solidFill>
                <a:latin typeface="DejaVu Sans"/>
                <a:cs typeface="DejaVu Sans"/>
              </a:rPr>
              <a:t>Khám</a:t>
            </a:r>
            <a:r>
              <a:rPr dirty="0" sz="3000" spc="15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3000" spc="17" b="1">
                <a:solidFill>
                  <a:srgbClr val="4caf50"/>
                </a:solidFill>
                <a:latin typeface="DejaVu Sans"/>
                <a:cs typeface="DejaVu Sans"/>
              </a:rPr>
              <a:t>Phá</a:t>
            </a:r>
            <a:r>
              <a:rPr dirty="0" sz="300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3000" spc="18" b="1">
                <a:solidFill>
                  <a:srgbClr val="4caf50"/>
                </a:solidFill>
                <a:latin typeface="DejaVu Sans"/>
                <a:cs typeface="DejaVu Sans"/>
              </a:rPr>
              <a:t>Dữ</a:t>
            </a:r>
            <a:r>
              <a:rPr dirty="0" sz="300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3000" spc="12" b="1">
                <a:solidFill>
                  <a:srgbClr val="4caf50"/>
                </a:solidFill>
                <a:latin typeface="DejaVu Sans"/>
                <a:cs typeface="DejaVu Sans"/>
              </a:rPr>
              <a:t>Liệu</a:t>
            </a:r>
            <a:r>
              <a:rPr dirty="0" sz="3000" spc="11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3000" spc="15" b="1">
                <a:solidFill>
                  <a:srgbClr val="1a237e"/>
                </a:solidFill>
                <a:latin typeface="DejaVu Sans"/>
                <a:cs typeface="DejaVu Sans"/>
              </a:rPr>
              <a:t>(EDA)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7756" y="1354529"/>
            <a:ext cx="1914659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5" b="1">
                <a:solidFill>
                  <a:srgbClr val="1a237e"/>
                </a:solidFill>
                <a:latin typeface="DejaVu Sans"/>
                <a:cs typeface="DejaVu Sans"/>
              </a:rPr>
              <a:t>Khái</a:t>
            </a:r>
            <a:r>
              <a:rPr dirty="0" sz="17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11" b="1">
                <a:solidFill>
                  <a:srgbClr val="1a237e"/>
                </a:solidFill>
                <a:latin typeface="DejaVu Sans"/>
                <a:cs typeface="DejaVu Sans"/>
              </a:rPr>
              <a:t>niệm</a:t>
            </a:r>
            <a:r>
              <a:rPr dirty="0" sz="1700" spc="-17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15" b="1">
                <a:solidFill>
                  <a:srgbClr val="1a237e"/>
                </a:solidFill>
                <a:latin typeface="DejaVu Sans"/>
                <a:cs typeface="DejaVu Sans"/>
              </a:rPr>
              <a:t>EDA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1556" y="1832288"/>
            <a:ext cx="6312497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17">
                <a:solidFill>
                  <a:srgbClr val="1a237e"/>
                </a:solidFill>
                <a:latin typeface="DejaVu Sans"/>
                <a:cs typeface="DejaVu Sans"/>
              </a:rPr>
              <a:t>EDA</a:t>
            </a:r>
            <a:r>
              <a:rPr dirty="0" sz="1350" spc="1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là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quá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trình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phân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tích</a:t>
            </a:r>
            <a:r>
              <a:rPr dirty="0" sz="1350" spc="-43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và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khám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phá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dữ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liệu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,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là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trọng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tâm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của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bài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1556" y="2089463"/>
            <a:ext cx="1143785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tập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lớn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spc="-50">
                <a:solidFill>
                  <a:srgbClr val="1a237e"/>
                </a:solidFill>
                <a:latin typeface="DejaVu Sans"/>
                <a:cs typeface="DejaVu Sans"/>
              </a:rPr>
              <a:t>này.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9631" y="2518843"/>
            <a:ext cx="1421137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Phân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1a237e"/>
                </a:solidFill>
                <a:latin typeface="DejaVu Sans"/>
                <a:cs typeface="DejaVu Sans"/>
              </a:rPr>
              <a:t>tích</a:t>
            </a:r>
            <a:r>
              <a:rPr dirty="0" sz="1200" spc="-12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1a237e"/>
                </a:solidFill>
                <a:latin typeface="DejaVu Sans"/>
                <a:cs typeface="DejaVu Sans"/>
              </a:rPr>
              <a:t>Dữ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1a237e"/>
                </a:solidFill>
                <a:latin typeface="DejaVu Sans"/>
                <a:cs typeface="DejaVu Sans"/>
              </a:rPr>
              <a:t>liệu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59260" y="2518843"/>
            <a:ext cx="1483967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Khám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phá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1a237e"/>
                </a:solidFill>
                <a:latin typeface="DejaVu Sans"/>
                <a:cs typeface="DejaVu Sans"/>
              </a:rPr>
              <a:t>Dữ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1a237e"/>
                </a:solidFill>
                <a:latin typeface="DejaVu Sans"/>
                <a:cs typeface="DejaVu Sans"/>
              </a:rPr>
              <a:t>liệu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80999" y="3184083"/>
            <a:ext cx="2694584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spc="10" b="1">
                <a:solidFill>
                  <a:srgbClr val="1a237e"/>
                </a:solidFill>
                <a:latin typeface="DejaVu Sans"/>
                <a:cs typeface="DejaVu Sans"/>
              </a:rPr>
              <a:t>Mục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tiêu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chính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của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EDA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058149" y="3611954"/>
            <a:ext cx="2070963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4" b="1">
                <a:solidFill>
                  <a:srgbClr val="1a237e"/>
                </a:solidFill>
                <a:latin typeface="DejaVu Sans"/>
                <a:cs typeface="DejaVu Sans"/>
              </a:rPr>
              <a:t>Tầm</a:t>
            </a:r>
            <a:r>
              <a:rPr dirty="0" sz="1700" spc="-15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15" b="1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dirty="0" sz="17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11" b="1">
                <a:solidFill>
                  <a:srgbClr val="1a237e"/>
                </a:solidFill>
                <a:latin typeface="DejaVu Sans"/>
                <a:cs typeface="DejaVu Sans"/>
              </a:rPr>
              <a:t>trọng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348459" y="3680893"/>
            <a:ext cx="2642355" cy="6405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Xác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1a237e"/>
                </a:solidFill>
                <a:latin typeface="DejaVu Sans"/>
                <a:cs typeface="DejaVu Sans"/>
              </a:rPr>
              <a:t>định</a:t>
            </a:r>
            <a:r>
              <a:rPr dirty="0" sz="1200" spc="-1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dữ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1a237e"/>
                </a:solidFill>
                <a:latin typeface="DejaVu Sans"/>
                <a:cs typeface="DejaVu Sans"/>
              </a:rPr>
              <a:t>liệu</a:t>
            </a:r>
            <a:r>
              <a:rPr dirty="0" sz="1200" spc="-12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4" b="1">
                <a:solidFill>
                  <a:srgbClr val="4caf50"/>
                </a:solidFill>
                <a:latin typeface="DejaVu Sans"/>
                <a:cs typeface="DejaVu Sans"/>
              </a:rPr>
              <a:t>"trông</a:t>
            </a:r>
            <a:r>
              <a:rPr dirty="0" sz="1200" spc="-11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1200" spc="-18" b="1">
                <a:solidFill>
                  <a:srgbClr val="4caf50"/>
                </a:solidFill>
                <a:latin typeface="DejaVu Sans"/>
                <a:cs typeface="DejaVu Sans"/>
              </a:rPr>
              <a:t>như</a:t>
            </a:r>
            <a:r>
              <a:rPr dirty="0" sz="120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1200" spc="-15" b="1">
                <a:solidFill>
                  <a:srgbClr val="4caf50"/>
                </a:solidFill>
                <a:latin typeface="DejaVu Sans"/>
                <a:cs typeface="DejaVu Sans"/>
              </a:rPr>
              <a:t>thế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5" b="1">
                <a:solidFill>
                  <a:srgbClr val="4caf50"/>
                </a:solidFill>
                <a:latin typeface="DejaVu Sans"/>
                <a:cs typeface="DejaVu Sans"/>
              </a:rPr>
              <a:t>nào"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: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1a237e"/>
                </a:solidFill>
                <a:latin typeface="DejaVu Sans"/>
                <a:cs typeface="DejaVu Sans"/>
              </a:rPr>
              <a:t>cấu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1a237e"/>
                </a:solidFill>
                <a:latin typeface="DejaVu Sans"/>
                <a:cs typeface="DejaVu Sans"/>
              </a:rPr>
              <a:t>trúc,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xu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hướng,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phân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2">
                <a:solidFill>
                  <a:srgbClr val="1a237e"/>
                </a:solidFill>
                <a:latin typeface="DejaVu Sans"/>
                <a:cs typeface="DejaVu Sans"/>
              </a:rPr>
              <a:t>tán.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32259" y="3785668"/>
            <a:ext cx="2378663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7">
                <a:solidFill>
                  <a:srgbClr val="1a237e"/>
                </a:solidFill>
                <a:latin typeface="DejaVu Sans"/>
                <a:cs typeface="DejaVu Sans"/>
              </a:rPr>
              <a:t>Áp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dụng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1a237e"/>
                </a:solidFill>
                <a:latin typeface="DejaVu Sans"/>
                <a:cs typeface="DejaVu Sans"/>
              </a:rPr>
              <a:t>kỹ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1a237e"/>
                </a:solidFill>
                <a:latin typeface="DejaVu Sans"/>
                <a:cs typeface="DejaVu Sans"/>
              </a:rPr>
              <a:t>thuật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1a237e"/>
                </a:solidFill>
                <a:latin typeface="DejaVu Sans"/>
                <a:cs typeface="DejaVu Sans"/>
              </a:rPr>
              <a:t>thống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56">
                <a:solidFill>
                  <a:srgbClr val="1a237e"/>
                </a:solidFill>
                <a:latin typeface="DejaVu Sans"/>
                <a:cs typeface="DejaVu Sans"/>
              </a:rPr>
              <a:t>kê</a:t>
            </a:r>
            <a:r>
              <a:rPr dirty="0" sz="1200" spc="33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để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32259" y="4004743"/>
            <a:ext cx="2396469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4" b="1">
                <a:solidFill>
                  <a:srgbClr val="4caf50"/>
                </a:solidFill>
                <a:latin typeface="DejaVu Sans"/>
                <a:cs typeface="DejaVu Sans"/>
              </a:rPr>
              <a:t>hiểu</a:t>
            </a:r>
            <a:r>
              <a:rPr dirty="0" sz="1200" spc="-11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1200" spc="-15" b="1">
                <a:solidFill>
                  <a:srgbClr val="4caf50"/>
                </a:solidFill>
                <a:latin typeface="DejaVu Sans"/>
                <a:cs typeface="DejaVu Sans"/>
              </a:rPr>
              <a:t>sâu</a:t>
            </a:r>
            <a:r>
              <a:rPr dirty="0" sz="1200" spc="-44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về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bản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chất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dữ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1a237e"/>
                </a:solidFill>
                <a:latin typeface="DejaVu Sans"/>
                <a:cs typeface="DejaVu Sans"/>
              </a:rPr>
              <a:t>liệu.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511950" y="4099238"/>
            <a:ext cx="4222452" cy="7416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17">
                <a:solidFill>
                  <a:srgbClr val="1a237e"/>
                </a:solidFill>
                <a:latin typeface="DejaVu Sans"/>
                <a:cs typeface="DejaVu Sans"/>
              </a:rPr>
              <a:t>EDA</a:t>
            </a:r>
            <a:r>
              <a:rPr dirty="0" sz="1350" spc="1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tạo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nền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tảng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vững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chắc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cho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các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bước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phân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tích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nâng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cao</a:t>
            </a:r>
            <a:r>
              <a:rPr dirty="0" sz="1350" spc="-43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như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mô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hình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hóa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hoặc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dự</a:t>
            </a:r>
          </a:p>
          <a:p>
            <a:pPr marL="0" marR="0">
              <a:lnSpc>
                <a:spcPts val="1564"/>
              </a:lnSpc>
              <a:spcBef>
                <a:spcPts val="335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đoán.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32259" y="4700068"/>
            <a:ext cx="2635722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Phát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1a237e"/>
                </a:solidFill>
                <a:latin typeface="DejaVu Sans"/>
                <a:cs typeface="DejaVu Sans"/>
              </a:rPr>
              <a:t>hiện</a:t>
            </a:r>
            <a:r>
              <a:rPr dirty="0" sz="1200" spc="-1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20" b="1">
                <a:solidFill>
                  <a:srgbClr val="4caf50"/>
                </a:solidFill>
                <a:latin typeface="DejaVu Sans"/>
                <a:cs typeface="DejaVu Sans"/>
              </a:rPr>
              <a:t>mối</a:t>
            </a:r>
            <a:r>
              <a:rPr dirty="0" sz="120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1200" spc="-17" b="1">
                <a:solidFill>
                  <a:srgbClr val="4caf50"/>
                </a:solidFill>
                <a:latin typeface="DejaVu Sans"/>
                <a:cs typeface="DejaVu Sans"/>
              </a:rPr>
              <a:t>quan</a:t>
            </a:r>
            <a:r>
              <a:rPr dirty="0" sz="120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1200" spc="-18" b="1">
                <a:solidFill>
                  <a:srgbClr val="4caf50"/>
                </a:solidFill>
                <a:latin typeface="DejaVu Sans"/>
                <a:cs typeface="DejaVu Sans"/>
              </a:rPr>
              <a:t>hệ</a:t>
            </a:r>
            <a:r>
              <a:rPr dirty="0" sz="120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1200" spc="-11" b="1">
                <a:solidFill>
                  <a:srgbClr val="4caf50"/>
                </a:solidFill>
                <a:latin typeface="DejaVu Sans"/>
                <a:cs typeface="DejaVu Sans"/>
              </a:rPr>
              <a:t>tiềm</a:t>
            </a:r>
            <a:r>
              <a:rPr dirty="0" sz="1200" spc="-21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1200" spc="-17" b="1">
                <a:solidFill>
                  <a:srgbClr val="4caf50"/>
                </a:solidFill>
                <a:latin typeface="DejaVu Sans"/>
                <a:cs typeface="DejaVu Sans"/>
              </a:rPr>
              <a:t>ẩn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348459" y="4700068"/>
            <a:ext cx="2635375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Kết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hợp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phương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pháp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để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báo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1a237e"/>
                </a:solidFill>
                <a:latin typeface="DejaVu Sans"/>
                <a:cs typeface="DejaVu Sans"/>
              </a:rPr>
              <a:t>cáo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32259" y="4919143"/>
            <a:ext cx="1411929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2">
                <a:solidFill>
                  <a:srgbClr val="1a237e"/>
                </a:solidFill>
                <a:latin typeface="DejaVu Sans"/>
                <a:cs typeface="DejaVu Sans"/>
              </a:rPr>
              <a:t>giữa</a:t>
            </a:r>
            <a:r>
              <a:rPr dirty="0" sz="1200" spc="-1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1a237e"/>
                </a:solidFill>
                <a:latin typeface="DejaVu Sans"/>
                <a:cs typeface="DejaVu Sans"/>
              </a:rPr>
              <a:t>các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1a237e"/>
                </a:solidFill>
                <a:latin typeface="DejaVu Sans"/>
                <a:cs typeface="DejaVu Sans"/>
              </a:rPr>
              <a:t>biến</a:t>
            </a:r>
            <a:r>
              <a:rPr dirty="0" sz="1200" spc="-1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1a237e"/>
                </a:solidFill>
                <a:latin typeface="DejaVu Sans"/>
                <a:cs typeface="DejaVu Sans"/>
              </a:rPr>
              <a:t>số.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348459" y="4919143"/>
            <a:ext cx="2332730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0">
                <a:solidFill>
                  <a:srgbClr val="1a237e"/>
                </a:solidFill>
                <a:latin typeface="DejaVu Sans"/>
                <a:cs typeface="DejaVu Sans"/>
              </a:rPr>
              <a:t>trở</a:t>
            </a:r>
            <a:r>
              <a:rPr dirty="0" sz="1200" spc="-12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nên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4" b="1">
                <a:solidFill>
                  <a:srgbClr val="4caf50"/>
                </a:solidFill>
                <a:latin typeface="DejaVu Sans"/>
                <a:cs typeface="DejaVu Sans"/>
              </a:rPr>
              <a:t>trực</a:t>
            </a:r>
            <a:r>
              <a:rPr dirty="0" sz="120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1200" spc="-17" b="1">
                <a:solidFill>
                  <a:srgbClr val="4caf50"/>
                </a:solidFill>
                <a:latin typeface="DejaVu Sans"/>
                <a:cs typeface="DejaVu Sans"/>
              </a:rPr>
              <a:t>quan,</a:t>
            </a:r>
            <a:r>
              <a:rPr dirty="0" sz="120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1200" spc="-18" b="1">
                <a:solidFill>
                  <a:srgbClr val="4caf50"/>
                </a:solidFill>
                <a:latin typeface="DejaVu Sans"/>
                <a:cs typeface="DejaVu Sans"/>
              </a:rPr>
              <a:t>dễ</a:t>
            </a:r>
            <a:r>
              <a:rPr dirty="0" sz="120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1200" spc="-15" b="1">
                <a:solidFill>
                  <a:srgbClr val="4caf50"/>
                </a:solidFill>
                <a:latin typeface="DejaVu Sans"/>
                <a:cs typeface="DejaVu Sans"/>
              </a:rPr>
              <a:t>hiểu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820024" y="5033443"/>
            <a:ext cx="1910655" cy="10215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7">
                <a:solidFill>
                  <a:srgbClr val="1a237e"/>
                </a:solidFill>
                <a:latin typeface="DejaVu Sans"/>
                <a:cs typeface="DejaVu Sans"/>
              </a:rPr>
              <a:t>Nền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1a237e"/>
                </a:solidFill>
                <a:latin typeface="DejaVu Sans"/>
                <a:cs typeface="DejaVu Sans"/>
              </a:rPr>
              <a:t>tảng</a:t>
            </a:r>
            <a:r>
              <a:rPr dirty="0" sz="1200" spc="-1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vững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chắc</a:t>
            </a:r>
          </a:p>
          <a:p>
            <a:pPr marL="0" marR="0">
              <a:lnSpc>
                <a:spcPts val="1368"/>
              </a:lnSpc>
              <a:spcBef>
                <a:spcPts val="1806"/>
              </a:spcBef>
              <a:spcAft>
                <a:spcPts val="0"/>
              </a:spcAft>
            </a:pP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Phân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1a237e"/>
                </a:solidFill>
                <a:latin typeface="DejaVu Sans"/>
                <a:cs typeface="DejaVu Sans"/>
              </a:rPr>
              <a:t>tích</a:t>
            </a:r>
            <a:r>
              <a:rPr dirty="0" sz="1200" spc="-12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nâng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1a237e"/>
                </a:solidFill>
                <a:latin typeface="DejaVu Sans"/>
                <a:cs typeface="DejaVu Sans"/>
              </a:rPr>
              <a:t>cao</a:t>
            </a:r>
          </a:p>
          <a:p>
            <a:pPr marL="0" marR="0">
              <a:lnSpc>
                <a:spcPts val="1368"/>
              </a:lnSpc>
              <a:spcBef>
                <a:spcPts val="1731"/>
              </a:spcBef>
              <a:spcAft>
                <a:spcPts val="0"/>
              </a:spcAft>
            </a:pPr>
            <a:r>
              <a:rPr dirty="0" sz="1200" spc="-20">
                <a:solidFill>
                  <a:srgbClr val="1a237e"/>
                </a:solidFill>
                <a:latin typeface="DejaVu Sans"/>
                <a:cs typeface="DejaVu Sans"/>
              </a:rPr>
              <a:t>Mô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1a237e"/>
                </a:solidFill>
                <a:latin typeface="DejaVu Sans"/>
                <a:cs typeface="DejaVu Sans"/>
              </a:rPr>
              <a:t>hình</a:t>
            </a:r>
            <a:r>
              <a:rPr dirty="0" sz="1200" spc="-1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hóa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&amp;</a:t>
            </a:r>
            <a:r>
              <a:rPr dirty="0" sz="1200" spc="-27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1a237e"/>
                </a:solidFill>
                <a:latin typeface="DejaVu Sans"/>
                <a:cs typeface="DejaVu Sans"/>
              </a:rPr>
              <a:t>Dự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đoán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117752" y="6555933"/>
            <a:ext cx="2108865" cy="2616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Cấu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trúc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trình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spc="-15" b="1">
                <a:solidFill>
                  <a:srgbClr val="1a237e"/>
                </a:solidFill>
                <a:latin typeface="DejaVu Sans"/>
                <a:cs typeface="DejaVu Sans"/>
              </a:rPr>
              <a:t>bày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011584" y="7509188"/>
            <a:ext cx="1748541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95" b="1">
                <a:solidFill>
                  <a:srgbClr val="1a237e"/>
                </a:solidFill>
                <a:latin typeface="DejaVu Sans"/>
                <a:cs typeface="DejaVu Sans"/>
              </a:rPr>
              <a:t>Lý</a:t>
            </a:r>
            <a:r>
              <a:rPr dirty="0" sz="1350" spc="88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thuyết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cơ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bản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111055" y="7509188"/>
            <a:ext cx="2122225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Thực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hành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ứng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dụng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9355186" y="7509188"/>
            <a:ext cx="2206339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Phân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tích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chuyên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sâu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063376" y="7766363"/>
            <a:ext cx="1645108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Thống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1350" spc="-40" b="1">
                <a:solidFill>
                  <a:srgbClr val="4caf50"/>
                </a:solidFill>
                <a:latin typeface="DejaVu Sans"/>
                <a:cs typeface="DejaVu Sans"/>
              </a:rPr>
              <a:t>kê</a:t>
            </a:r>
            <a:r>
              <a:rPr dirty="0" sz="1350" spc="34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mô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tả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417641" y="7766363"/>
            <a:ext cx="1509185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40" b="1">
                <a:solidFill>
                  <a:srgbClr val="4caf50"/>
                </a:solidFill>
                <a:latin typeface="DejaVu Sans"/>
                <a:cs typeface="DejaVu Sans"/>
              </a:rPr>
              <a:t>Trực</a:t>
            </a:r>
            <a:r>
              <a:rPr dirty="0" sz="1350" spc="34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quan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hóa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9525148" y="7766363"/>
            <a:ext cx="1866641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Đơn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biến/Hai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biến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79624" y="379295"/>
            <a:ext cx="9784997" cy="410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12" b="1">
                <a:solidFill>
                  <a:srgbClr val="1a237e"/>
                </a:solidFill>
                <a:latin typeface="DejaVu Sans"/>
                <a:cs typeface="DejaVu Sans"/>
              </a:rPr>
              <a:t>Chương</a:t>
            </a:r>
            <a:r>
              <a:rPr dirty="0" sz="2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500" spc="12" b="1">
                <a:solidFill>
                  <a:srgbClr val="1a237e"/>
                </a:solidFill>
                <a:latin typeface="DejaVu Sans"/>
                <a:cs typeface="DejaVu Sans"/>
              </a:rPr>
              <a:t>1:</a:t>
            </a:r>
            <a:r>
              <a:rPr dirty="0" sz="2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500" spc="12" b="1">
                <a:solidFill>
                  <a:srgbClr val="4caf50"/>
                </a:solidFill>
                <a:latin typeface="DejaVu Sans"/>
                <a:cs typeface="DejaVu Sans"/>
              </a:rPr>
              <a:t>Thống</a:t>
            </a:r>
            <a:r>
              <a:rPr dirty="0" sz="250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2500" spc="-30" b="1">
                <a:solidFill>
                  <a:srgbClr val="4caf50"/>
                </a:solidFill>
                <a:latin typeface="DejaVu Sans"/>
                <a:cs typeface="DejaVu Sans"/>
              </a:rPr>
              <a:t>Kê</a:t>
            </a:r>
            <a:r>
              <a:rPr dirty="0" sz="2500" spc="49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2500" spc="18" b="1">
                <a:solidFill>
                  <a:srgbClr val="4caf50"/>
                </a:solidFill>
                <a:latin typeface="DejaVu Sans"/>
                <a:cs typeface="DejaVu Sans"/>
              </a:rPr>
              <a:t>Mô</a:t>
            </a:r>
            <a:r>
              <a:rPr dirty="0" sz="250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2500" spc="12" b="1">
                <a:solidFill>
                  <a:srgbClr val="4caf50"/>
                </a:solidFill>
                <a:latin typeface="DejaVu Sans"/>
                <a:cs typeface="DejaVu Sans"/>
              </a:rPr>
              <a:t>Tả</a:t>
            </a:r>
            <a:r>
              <a:rPr dirty="0" sz="250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2500" b="1">
                <a:solidFill>
                  <a:srgbClr val="4caf50"/>
                </a:solidFill>
                <a:latin typeface="DejaVu Sans"/>
                <a:cs typeface="DejaVu Sans"/>
              </a:rPr>
              <a:t>–</a:t>
            </a:r>
            <a:r>
              <a:rPr dirty="0" sz="2500" spc="15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2500" spc="12" b="1">
                <a:solidFill>
                  <a:srgbClr val="4caf50"/>
                </a:solidFill>
                <a:latin typeface="DejaVu Sans"/>
                <a:cs typeface="DejaVu Sans"/>
              </a:rPr>
              <a:t>Các</a:t>
            </a:r>
            <a:r>
              <a:rPr dirty="0" sz="250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2500" spc="12" b="1">
                <a:solidFill>
                  <a:srgbClr val="4caf50"/>
                </a:solidFill>
                <a:latin typeface="DejaVu Sans"/>
                <a:cs typeface="DejaVu Sans"/>
              </a:rPr>
              <a:t>Thước</a:t>
            </a:r>
            <a:r>
              <a:rPr dirty="0" sz="250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2500" spc="15" b="1">
                <a:solidFill>
                  <a:srgbClr val="4caf50"/>
                </a:solidFill>
                <a:latin typeface="DejaVu Sans"/>
                <a:cs typeface="DejaVu Sans"/>
              </a:rPr>
              <a:t>Đo</a:t>
            </a:r>
            <a:r>
              <a:rPr dirty="0" sz="250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2500" spc="-46" b="1">
                <a:solidFill>
                  <a:srgbClr val="4caf50"/>
                </a:solidFill>
                <a:latin typeface="DejaVu Sans"/>
                <a:cs typeface="DejaVu Sans"/>
              </a:rPr>
              <a:t>Trung</a:t>
            </a:r>
            <a:r>
              <a:rPr dirty="0" sz="2500" spc="64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2500" spc="-58" b="1">
                <a:solidFill>
                  <a:srgbClr val="4caf50"/>
                </a:solidFill>
                <a:latin typeface="DejaVu Sans"/>
                <a:cs typeface="DejaVu Sans"/>
              </a:rPr>
              <a:t>Tâm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9656" y="1211654"/>
            <a:ext cx="3567081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2" b="1">
                <a:solidFill>
                  <a:srgbClr val="1a237e"/>
                </a:solidFill>
                <a:latin typeface="DejaVu Sans"/>
                <a:cs typeface="DejaVu Sans"/>
              </a:rPr>
              <a:t>Định</a:t>
            </a:r>
            <a:r>
              <a:rPr dirty="0" sz="17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1a237e"/>
                </a:solidFill>
                <a:latin typeface="DejaVu Sans"/>
                <a:cs typeface="DejaVu Sans"/>
              </a:rPr>
              <a:t>Nghĩa:</a:t>
            </a:r>
            <a:r>
              <a:rPr dirty="0" sz="17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1a237e"/>
                </a:solidFill>
                <a:latin typeface="DejaVu Sans"/>
                <a:cs typeface="DejaVu Sans"/>
              </a:rPr>
              <a:t>Thống</a:t>
            </a:r>
            <a:r>
              <a:rPr dirty="0" sz="17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46" b="1">
                <a:solidFill>
                  <a:srgbClr val="1a237e"/>
                </a:solidFill>
                <a:latin typeface="DejaVu Sans"/>
                <a:cs typeface="DejaVu Sans"/>
              </a:rPr>
              <a:t>Kê</a:t>
            </a:r>
            <a:r>
              <a:rPr dirty="0" sz="1700" spc="23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20" b="1">
                <a:solidFill>
                  <a:srgbClr val="1a237e"/>
                </a:solidFill>
                <a:latin typeface="DejaVu Sans"/>
                <a:cs typeface="DejaVu Sans"/>
              </a:rPr>
              <a:t>Mô</a:t>
            </a:r>
            <a:r>
              <a:rPr dirty="0" sz="17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1a237e"/>
                </a:solidFill>
                <a:latin typeface="DejaVu Sans"/>
                <a:cs typeface="DejaVu Sans"/>
              </a:rPr>
              <a:t>Tả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9656" y="1727513"/>
            <a:ext cx="5325657" cy="7511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Là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nhánh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thống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spc="-51">
                <a:solidFill>
                  <a:srgbClr val="1a237e"/>
                </a:solidFill>
                <a:latin typeface="DejaVu Sans"/>
                <a:cs typeface="DejaVu Sans"/>
              </a:rPr>
              <a:t>kê</a:t>
            </a:r>
            <a:r>
              <a:rPr dirty="0" sz="1350" spc="44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sử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dụng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các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phương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pháp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để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tóm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tắt,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sắp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xếp,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và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mô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tả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các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đặc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điểm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chính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của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tập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dữ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liệu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đã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thu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thập.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54912" y="2862497"/>
            <a:ext cx="3523200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Source: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What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is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descriptive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statistics?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|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 spc="-52">
                <a:solidFill>
                  <a:srgbClr val="6b7280"/>
                </a:solidFill>
                <a:latin typeface="DejaVu Sans"/>
                <a:cs typeface="DejaVu Sans"/>
              </a:rPr>
              <a:t>DATA</a:t>
            </a:r>
            <a:r>
              <a:rPr dirty="0" sz="1000" spc="61">
                <a:solidFill>
                  <a:srgbClr val="6b7280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6b7280"/>
                </a:solidFill>
                <a:latin typeface="DejaVu Sans"/>
                <a:cs typeface="DejaVu Sans"/>
              </a:rPr>
              <a:t>SWEEP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1556" y="3479358"/>
            <a:ext cx="3406765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Thước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đo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Xu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hướng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spc="-27" b="1">
                <a:solidFill>
                  <a:srgbClr val="1a237e"/>
                </a:solidFill>
                <a:latin typeface="DejaVu Sans"/>
                <a:cs typeface="DejaVu Sans"/>
              </a:rPr>
              <a:t>Trung</a:t>
            </a:r>
            <a:r>
              <a:rPr dirty="0" sz="1500" spc="4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tâm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94548" y="3479358"/>
            <a:ext cx="2530248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Thước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đo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spc="10" b="1">
                <a:solidFill>
                  <a:srgbClr val="1a237e"/>
                </a:solidFill>
                <a:latin typeface="DejaVu Sans"/>
                <a:cs typeface="DejaVu Sans"/>
              </a:rPr>
              <a:t>Độ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phân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tán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5435" y="3899213"/>
            <a:ext cx="1919059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33" b="1">
                <a:solidFill>
                  <a:srgbClr val="1a237e"/>
                </a:solidFill>
                <a:latin typeface="DejaVu Sans"/>
                <a:cs typeface="DejaVu Sans"/>
              </a:rPr>
              <a:t>Trung</a:t>
            </a:r>
            <a:r>
              <a:rPr dirty="0" sz="1350" spc="25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bình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(Mean)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08426" y="3899213"/>
            <a:ext cx="2264345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Phương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sai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spc="-11" b="1">
                <a:solidFill>
                  <a:srgbClr val="1a237e"/>
                </a:solidFill>
                <a:latin typeface="DejaVu Sans"/>
                <a:cs typeface="DejaVu Sans"/>
              </a:rPr>
              <a:t>(Variance)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65435" y="4147618"/>
            <a:ext cx="5028701" cy="4310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Thước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đo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phổ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374151"/>
                </a:solidFill>
                <a:latin typeface="DejaVu Sans"/>
                <a:cs typeface="DejaVu Sans"/>
              </a:rPr>
              <a:t>biến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374151"/>
                </a:solidFill>
                <a:latin typeface="DejaVu Sans"/>
                <a:cs typeface="DejaVu Sans"/>
              </a:rPr>
              <a:t>nhất,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374151"/>
                </a:solidFill>
                <a:latin typeface="DejaVu Sans"/>
                <a:cs typeface="DejaVu Sans"/>
              </a:rPr>
              <a:t>thể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374151"/>
                </a:solidFill>
                <a:latin typeface="DejaVu Sans"/>
                <a:cs typeface="DejaVu Sans"/>
              </a:rPr>
              <a:t>hiện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giá</a:t>
            </a:r>
            <a:r>
              <a:rPr dirty="0" sz="1200" spc="-11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trị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374151"/>
                </a:solidFill>
                <a:latin typeface="DejaVu Sans"/>
                <a:cs typeface="DejaVu Sans"/>
              </a:rPr>
              <a:t>trung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tâm.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Nhạy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374151"/>
                </a:solidFill>
                <a:latin typeface="DejaVu Sans"/>
                <a:cs typeface="DejaVu Sans"/>
              </a:rPr>
              <a:t>cảm</a:t>
            </a:r>
            <a:r>
              <a:rPr dirty="0" sz="1200" spc="-17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với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ngoại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lai.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708426" y="4147618"/>
            <a:ext cx="5032861" cy="4310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8">
                <a:solidFill>
                  <a:srgbClr val="374151"/>
                </a:solidFill>
                <a:latin typeface="DejaVu Sans"/>
                <a:cs typeface="DejaVu Sans"/>
              </a:rPr>
              <a:t>Đo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374151"/>
                </a:solidFill>
                <a:latin typeface="DejaVu Sans"/>
                <a:cs typeface="DejaVu Sans"/>
              </a:rPr>
              <a:t>lường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20">
                <a:solidFill>
                  <a:srgbClr val="374151"/>
                </a:solidFill>
                <a:latin typeface="DejaVu Sans"/>
                <a:cs typeface="DejaVu Sans"/>
              </a:rPr>
              <a:t>mức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độ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phân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374151"/>
                </a:solidFill>
                <a:latin typeface="DejaVu Sans"/>
                <a:cs typeface="DejaVu Sans"/>
              </a:rPr>
              <a:t>tán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quanh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giá</a:t>
            </a:r>
            <a:r>
              <a:rPr dirty="0" sz="1200" spc="-11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trị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374151"/>
                </a:solidFill>
                <a:latin typeface="DejaVu Sans"/>
                <a:cs typeface="DejaVu Sans"/>
              </a:rPr>
              <a:t>trung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374151"/>
                </a:solidFill>
                <a:latin typeface="DejaVu Sans"/>
                <a:cs typeface="DejaVu Sans"/>
              </a:rPr>
              <a:t>bình.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Khó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374151"/>
                </a:solidFill>
                <a:latin typeface="DejaVu Sans"/>
                <a:cs typeface="DejaVu Sans"/>
              </a:rPr>
              <a:t>diễn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374151"/>
                </a:solidFill>
                <a:latin typeface="DejaVu Sans"/>
                <a:cs typeface="DejaVu Sans"/>
              </a:rPr>
              <a:t>giải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do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đơn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vị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374151"/>
                </a:solidFill>
                <a:latin typeface="DejaVu Sans"/>
                <a:cs typeface="DejaVu Sans"/>
              </a:rPr>
              <a:t>bình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phương.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65435" y="4708838"/>
            <a:ext cx="1845857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33" b="1">
                <a:solidFill>
                  <a:srgbClr val="1a237e"/>
                </a:solidFill>
                <a:latin typeface="DejaVu Sans"/>
                <a:cs typeface="DejaVu Sans"/>
              </a:rPr>
              <a:t>Trung</a:t>
            </a:r>
            <a:r>
              <a:rPr dirty="0" sz="1350" spc="25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vị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(Median)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708426" y="4708838"/>
            <a:ext cx="2104453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Độ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lệch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chuẩn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(STD)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65435" y="4957243"/>
            <a:ext cx="5037376" cy="4310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2">
                <a:solidFill>
                  <a:srgbClr val="374151"/>
                </a:solidFill>
                <a:latin typeface="DejaVu Sans"/>
                <a:cs typeface="DejaVu Sans"/>
              </a:rPr>
              <a:t>Giá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trị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nằm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374151"/>
                </a:solidFill>
                <a:latin typeface="DejaVu Sans"/>
                <a:cs typeface="DejaVu Sans"/>
              </a:rPr>
              <a:t>chính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374151"/>
                </a:solidFill>
                <a:latin typeface="DejaVu Sans"/>
                <a:cs typeface="DejaVu Sans"/>
              </a:rPr>
              <a:t>giữa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374151"/>
                </a:solidFill>
                <a:latin typeface="DejaVu Sans"/>
                <a:cs typeface="DejaVu Sans"/>
              </a:rPr>
              <a:t>tập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dữ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liệu.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7">
                <a:solidFill>
                  <a:srgbClr val="374151"/>
                </a:solidFill>
                <a:latin typeface="DejaVu Sans"/>
                <a:cs typeface="DejaVu Sans"/>
              </a:rPr>
              <a:t>Đáng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tin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374151"/>
                </a:solidFill>
                <a:latin typeface="DejaVu Sans"/>
                <a:cs typeface="DejaVu Sans"/>
              </a:rPr>
              <a:t>cậy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hơn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khi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dữ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liệu</a:t>
            </a:r>
            <a:r>
              <a:rPr dirty="0" sz="1200" spc="-14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bị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1">
                <a:solidFill>
                  <a:srgbClr val="374151"/>
                </a:solidFill>
                <a:latin typeface="DejaVu Sans"/>
                <a:cs typeface="DejaVu Sans"/>
              </a:rPr>
              <a:t>lệch</a:t>
            </a:r>
            <a:r>
              <a:rPr dirty="0" sz="1200" spc="-11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hoặc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374151"/>
                </a:solidFill>
                <a:latin typeface="DejaVu Sans"/>
                <a:cs typeface="DejaVu Sans"/>
              </a:rPr>
              <a:t>có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ngoại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lai.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708426" y="4957243"/>
            <a:ext cx="4857370" cy="4310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7">
                <a:solidFill>
                  <a:srgbClr val="374151"/>
                </a:solidFill>
                <a:latin typeface="DejaVu Sans"/>
                <a:cs typeface="DejaVu Sans"/>
              </a:rPr>
              <a:t>Có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cùng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đơn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vị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với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dữ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liệu</a:t>
            </a:r>
            <a:r>
              <a:rPr dirty="0" sz="1200" spc="-14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gốc,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374151"/>
                </a:solidFill>
                <a:latin typeface="DejaVu Sans"/>
                <a:cs typeface="DejaVu Sans"/>
              </a:rPr>
              <a:t>giúp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374151"/>
                </a:solidFill>
                <a:latin typeface="DejaVu Sans"/>
                <a:cs typeface="DejaVu Sans"/>
              </a:rPr>
              <a:t>việc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374151"/>
                </a:solidFill>
                <a:latin typeface="DejaVu Sans"/>
                <a:cs typeface="DejaVu Sans"/>
              </a:rPr>
              <a:t>diễn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374151"/>
                </a:solidFill>
                <a:latin typeface="DejaVu Sans"/>
                <a:cs typeface="DejaVu Sans"/>
              </a:rPr>
              <a:t>giải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374151"/>
                </a:solidFill>
                <a:latin typeface="DejaVu Sans"/>
                <a:cs typeface="DejaVu Sans"/>
              </a:rPr>
              <a:t>trực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quan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và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dễ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dàng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hơn.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65435" y="5527988"/>
            <a:ext cx="1260830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Mốt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(Mode)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65435" y="5766868"/>
            <a:ext cx="4782005" cy="4310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2">
                <a:solidFill>
                  <a:srgbClr val="374151"/>
                </a:solidFill>
                <a:latin typeface="DejaVu Sans"/>
                <a:cs typeface="DejaVu Sans"/>
              </a:rPr>
              <a:t>Giá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trị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xuất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374151"/>
                </a:solidFill>
                <a:latin typeface="DejaVu Sans"/>
                <a:cs typeface="DejaVu Sans"/>
              </a:rPr>
              <a:t>hiện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374151"/>
                </a:solidFill>
                <a:latin typeface="DejaVu Sans"/>
                <a:cs typeface="DejaVu Sans"/>
              </a:rPr>
              <a:t>thường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xuyên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374151"/>
                </a:solidFill>
                <a:latin typeface="DejaVu Sans"/>
                <a:cs typeface="DejaVu Sans"/>
              </a:rPr>
              <a:t>nhất.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7">
                <a:solidFill>
                  <a:srgbClr val="374151"/>
                </a:solidFill>
                <a:latin typeface="DejaVu Sans"/>
                <a:cs typeface="DejaVu Sans"/>
              </a:rPr>
              <a:t>Hữu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ích</a:t>
            </a:r>
            <a:r>
              <a:rPr dirty="0" sz="1200" spc="-12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cho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dữ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liệu</a:t>
            </a:r>
            <a:r>
              <a:rPr dirty="0" sz="1200" spc="-14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phân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loại.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7342251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319956" y="356369"/>
            <a:ext cx="9704237" cy="485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spc="17" b="1">
                <a:solidFill>
                  <a:srgbClr val="1a237e"/>
                </a:solidFill>
                <a:latin typeface="DejaVu Sans"/>
                <a:cs typeface="DejaVu Sans"/>
              </a:rPr>
              <a:t>Dạng</a:t>
            </a:r>
            <a:r>
              <a:rPr dirty="0" sz="3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3000" spc="17" b="1">
                <a:solidFill>
                  <a:srgbClr val="1a237e"/>
                </a:solidFill>
                <a:latin typeface="DejaVu Sans"/>
                <a:cs typeface="DejaVu Sans"/>
              </a:rPr>
              <a:t>Phân</a:t>
            </a:r>
            <a:r>
              <a:rPr dirty="0" sz="3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3000" spc="17" b="1">
                <a:solidFill>
                  <a:srgbClr val="1a237e"/>
                </a:solidFill>
                <a:latin typeface="DejaVu Sans"/>
                <a:cs typeface="DejaVu Sans"/>
              </a:rPr>
              <a:t>Phối</a:t>
            </a:r>
            <a:r>
              <a:rPr dirty="0" sz="3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3000" spc="15" b="1">
                <a:solidFill>
                  <a:srgbClr val="1a237e"/>
                </a:solidFill>
                <a:latin typeface="DejaVu Sans"/>
                <a:cs typeface="DejaVu Sans"/>
              </a:rPr>
              <a:t>và</a:t>
            </a:r>
            <a:r>
              <a:rPr dirty="0" sz="3000" spc="1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3000" spc="17" b="1">
                <a:solidFill>
                  <a:srgbClr val="4caf50"/>
                </a:solidFill>
                <a:latin typeface="DejaVu Sans"/>
                <a:cs typeface="DejaVu Sans"/>
              </a:rPr>
              <a:t>Khoảng</a:t>
            </a:r>
            <a:r>
              <a:rPr dirty="0" sz="300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3000" spc="15" b="1">
                <a:solidFill>
                  <a:srgbClr val="4caf50"/>
                </a:solidFill>
                <a:latin typeface="DejaVu Sans"/>
                <a:cs typeface="DejaVu Sans"/>
              </a:rPr>
              <a:t>Tứ</a:t>
            </a:r>
            <a:r>
              <a:rPr dirty="0" sz="300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3000" spc="17" b="1">
                <a:solidFill>
                  <a:srgbClr val="4caf50"/>
                </a:solidFill>
                <a:latin typeface="DejaVu Sans"/>
                <a:cs typeface="DejaVu Sans"/>
              </a:rPr>
              <a:t>Phân</a:t>
            </a:r>
            <a:r>
              <a:rPr dirty="0" sz="300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3000" spc="18" b="1">
                <a:solidFill>
                  <a:srgbClr val="4caf50"/>
                </a:solidFill>
                <a:latin typeface="DejaVu Sans"/>
                <a:cs typeface="DejaVu Sans"/>
              </a:rPr>
              <a:t>Vị</a:t>
            </a:r>
            <a:r>
              <a:rPr dirty="0" sz="300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3000" spc="14" b="1">
                <a:solidFill>
                  <a:srgbClr val="4caf50"/>
                </a:solidFill>
                <a:latin typeface="DejaVu Sans"/>
                <a:cs typeface="DejaVu Sans"/>
              </a:rPr>
              <a:t>(IQR)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0999" y="1170521"/>
            <a:ext cx="3870706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 b="1">
                <a:solidFill>
                  <a:srgbClr val="1a237e"/>
                </a:solidFill>
                <a:latin typeface="DejaVu Sans"/>
                <a:cs typeface="DejaVu Sans"/>
              </a:rPr>
              <a:t>Các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000" spc="11" b="1">
                <a:solidFill>
                  <a:srgbClr val="1a237e"/>
                </a:solidFill>
                <a:latin typeface="DejaVu Sans"/>
                <a:cs typeface="DejaVu Sans"/>
              </a:rPr>
              <a:t>Dạng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1a237e"/>
                </a:solidFill>
                <a:latin typeface="DejaVu Sans"/>
                <a:cs typeface="DejaVu Sans"/>
              </a:rPr>
              <a:t>Phân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000" spc="11" b="1">
                <a:solidFill>
                  <a:srgbClr val="1a237e"/>
                </a:solidFill>
                <a:latin typeface="DejaVu Sans"/>
                <a:cs typeface="DejaVu Sans"/>
              </a:rPr>
              <a:t>Bố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1a237e"/>
                </a:solidFill>
                <a:latin typeface="DejaVu Sans"/>
                <a:cs typeface="DejaVu Sans"/>
              </a:rPr>
              <a:t>Cơ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1a237e"/>
                </a:solidFill>
                <a:latin typeface="DejaVu Sans"/>
                <a:cs typeface="DejaVu Sans"/>
              </a:rPr>
              <a:t>Bản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522540" y="1427696"/>
            <a:ext cx="3715078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 b="1">
                <a:solidFill>
                  <a:srgbClr val="1a237e"/>
                </a:solidFill>
                <a:latin typeface="DejaVu Sans"/>
                <a:cs typeface="DejaVu Sans"/>
              </a:rPr>
              <a:t>Khoảng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1a237e"/>
                </a:solidFill>
                <a:latin typeface="DejaVu Sans"/>
                <a:cs typeface="DejaVu Sans"/>
              </a:rPr>
              <a:t>Tứ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1a237e"/>
                </a:solidFill>
                <a:latin typeface="DejaVu Sans"/>
                <a:cs typeface="DejaVu Sans"/>
              </a:rPr>
              <a:t>Phân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000" spc="11" b="1">
                <a:solidFill>
                  <a:srgbClr val="1a237e"/>
                </a:solidFill>
                <a:latin typeface="DejaVu Sans"/>
                <a:cs typeface="DejaVu Sans"/>
              </a:rPr>
              <a:t>Vị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1a237e"/>
                </a:solidFill>
                <a:latin typeface="DejaVu Sans"/>
                <a:cs typeface="DejaVu Sans"/>
              </a:rPr>
              <a:t>(IQR)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4010" y="1963360"/>
            <a:ext cx="2709947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Đối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xứng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(Symmetrical)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31197" y="2030035"/>
            <a:ext cx="1325445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Định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nghĩa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1556" y="2336344"/>
            <a:ext cx="3240347" cy="421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4">
                <a:solidFill>
                  <a:srgbClr val="374151"/>
                </a:solidFill>
                <a:latin typeface="DejaVu Sans"/>
                <a:cs typeface="DejaVu Sans"/>
              </a:rPr>
              <a:t>Hình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dạng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đối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xứng,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374151"/>
                </a:solidFill>
                <a:latin typeface="DejaVu Sans"/>
                <a:cs typeface="DejaVu Sans"/>
              </a:rPr>
              <a:t>điển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374151"/>
                </a:solidFill>
                <a:latin typeface="DejaVu Sans"/>
                <a:cs typeface="DejaVu Sans"/>
              </a:rPr>
              <a:t>hình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là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phân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bố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chuẩn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(Mean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=</a:t>
            </a:r>
            <a:r>
              <a:rPr dirty="0" sz="1200" spc="-28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Median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=</a:t>
            </a:r>
            <a:r>
              <a:rPr dirty="0" sz="1200" spc="-28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Mode).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31197" y="2364164"/>
            <a:ext cx="4911094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Là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khoảng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cách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giữa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Tứ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phân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vị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thứ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ba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(Q3)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và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Tứ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phân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vị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thứ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nhất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(Q1).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16476" y="3066300"/>
            <a:ext cx="1483038" cy="2314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22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1a237e"/>
                </a:solidFill>
                <a:latin typeface="Liberation Mono"/>
                <a:cs typeface="Liberation Mono"/>
              </a:rPr>
              <a:t>IQR</a:t>
            </a:r>
            <a:r>
              <a:rPr dirty="0" sz="1350" b="1">
                <a:solidFill>
                  <a:srgbClr val="1a237e"/>
                </a:solidFill>
                <a:latin typeface="Liberation Mono"/>
                <a:cs typeface="Liberation Mono"/>
              </a:rPr>
              <a:t> </a:t>
            </a:r>
            <a:r>
              <a:rPr dirty="0" sz="1350" b="1">
                <a:solidFill>
                  <a:srgbClr val="1a237e"/>
                </a:solidFill>
                <a:latin typeface="Liberation Mono"/>
                <a:cs typeface="Liberation Mono"/>
              </a:rPr>
              <a:t>=</a:t>
            </a:r>
            <a:r>
              <a:rPr dirty="0" sz="1350" b="1">
                <a:solidFill>
                  <a:srgbClr val="1a237e"/>
                </a:solidFill>
                <a:latin typeface="Liberation Mono"/>
                <a:cs typeface="Liberation Mono"/>
              </a:rPr>
              <a:t> </a:t>
            </a:r>
            <a:r>
              <a:rPr dirty="0" sz="1350" b="1">
                <a:solidFill>
                  <a:srgbClr val="1a237e"/>
                </a:solidFill>
                <a:latin typeface="Liberation Mono"/>
                <a:cs typeface="Liberation Mono"/>
              </a:rPr>
              <a:t>Q3</a:t>
            </a:r>
            <a:r>
              <a:rPr dirty="0" sz="1350" b="1">
                <a:solidFill>
                  <a:srgbClr val="1a237e"/>
                </a:solidFill>
                <a:latin typeface="Liberation Mono"/>
                <a:cs typeface="Liberation Mono"/>
              </a:rPr>
              <a:t> </a:t>
            </a:r>
            <a:r>
              <a:rPr dirty="0" sz="1350" b="1">
                <a:solidFill>
                  <a:srgbClr val="1a237e"/>
                </a:solidFill>
                <a:latin typeface="Liberation Mono"/>
                <a:cs typeface="Liberation Mono"/>
              </a:rPr>
              <a:t>–</a:t>
            </a:r>
            <a:r>
              <a:rPr dirty="0" sz="1350" b="1">
                <a:solidFill>
                  <a:srgbClr val="1a237e"/>
                </a:solidFill>
                <a:latin typeface="Liberation Mono"/>
                <a:cs typeface="Liberation Mono"/>
              </a:rPr>
              <a:t> </a:t>
            </a:r>
            <a:r>
              <a:rPr dirty="0" sz="1350" b="1">
                <a:solidFill>
                  <a:srgbClr val="1a237e"/>
                </a:solidFill>
                <a:latin typeface="Liberation Mono"/>
                <a:cs typeface="Liberation Mono"/>
              </a:rPr>
              <a:t>Q1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94010" y="3315910"/>
            <a:ext cx="2402941" cy="5569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Lệch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phải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(Positively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Skewed)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731197" y="3658810"/>
            <a:ext cx="964437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Ý</a:t>
            </a:r>
            <a:r>
              <a:rPr dirty="0" sz="1500" spc="12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nghĩa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51556" y="3974644"/>
            <a:ext cx="3123805" cy="4310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7">
                <a:solidFill>
                  <a:srgbClr val="374151"/>
                </a:solidFill>
                <a:latin typeface="DejaVu Sans"/>
                <a:cs typeface="DejaVu Sans"/>
              </a:rPr>
              <a:t>Đuôi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36">
                <a:solidFill>
                  <a:srgbClr val="374151"/>
                </a:solidFill>
                <a:latin typeface="DejaVu Sans"/>
                <a:cs typeface="DejaVu Sans"/>
              </a:rPr>
              <a:t>kéo</a:t>
            </a:r>
            <a:r>
              <a:rPr dirty="0" sz="1200" spc="12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dài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về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giá</a:t>
            </a:r>
            <a:r>
              <a:rPr dirty="0" sz="1200" spc="-11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trị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374151"/>
                </a:solidFill>
                <a:latin typeface="DejaVu Sans"/>
                <a:cs typeface="DejaVu Sans"/>
              </a:rPr>
              <a:t>lớn,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46">
                <a:solidFill>
                  <a:srgbClr val="374151"/>
                </a:solidFill>
                <a:latin typeface="DejaVu Sans"/>
                <a:cs typeface="DejaVu Sans"/>
              </a:rPr>
              <a:t>Trung</a:t>
            </a:r>
            <a:r>
              <a:rPr dirty="0" sz="1200" spc="21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374151"/>
                </a:solidFill>
                <a:latin typeface="DejaVu Sans"/>
                <a:cs typeface="DejaVu Sans"/>
              </a:rPr>
              <a:t>bình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&gt;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46">
                <a:solidFill>
                  <a:srgbClr val="374151"/>
                </a:solidFill>
                <a:latin typeface="DejaVu Sans"/>
                <a:cs typeface="DejaVu Sans"/>
              </a:rPr>
              <a:t>Trung</a:t>
            </a:r>
            <a:r>
              <a:rPr dirty="0" sz="1200" spc="21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vị.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731197" y="3992939"/>
            <a:ext cx="4965393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Đo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độ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phân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tán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của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50%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dữ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liệu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ở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giữa,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thể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hiện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sự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biến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động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của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phần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trung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tâm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của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tập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dữ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liệu.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31197" y="4773235"/>
            <a:ext cx="871067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spc="-33" b="1">
                <a:solidFill>
                  <a:srgbClr val="1a237e"/>
                </a:solidFill>
                <a:latin typeface="DejaVu Sans"/>
                <a:cs typeface="DejaVu Sans"/>
              </a:rPr>
              <a:t>Vai</a:t>
            </a:r>
            <a:r>
              <a:rPr dirty="0" sz="1500" spc="4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trò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94010" y="4935160"/>
            <a:ext cx="2420472" cy="5569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Lệch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trái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(Negatively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Skewed)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731197" y="5107364"/>
            <a:ext cx="4544745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Là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thước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đo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độ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phân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tán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đáng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tin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cậy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khi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dữ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liệu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có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chứa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giá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trị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ngoại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lai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hoặc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phân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bố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bị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374151"/>
                </a:solidFill>
                <a:latin typeface="DejaVu Sans"/>
                <a:cs typeface="DejaVu Sans"/>
              </a:rPr>
              <a:t>lệch.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51556" y="5593894"/>
            <a:ext cx="3176940" cy="4310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7">
                <a:solidFill>
                  <a:srgbClr val="374151"/>
                </a:solidFill>
                <a:latin typeface="DejaVu Sans"/>
                <a:cs typeface="DejaVu Sans"/>
              </a:rPr>
              <a:t>Đuôi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36">
                <a:solidFill>
                  <a:srgbClr val="374151"/>
                </a:solidFill>
                <a:latin typeface="DejaVu Sans"/>
                <a:cs typeface="DejaVu Sans"/>
              </a:rPr>
              <a:t>kéo</a:t>
            </a:r>
            <a:r>
              <a:rPr dirty="0" sz="1200" spc="12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dài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về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giá</a:t>
            </a:r>
            <a:r>
              <a:rPr dirty="0" sz="1200" spc="-11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trị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nhỏ,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46">
                <a:solidFill>
                  <a:srgbClr val="374151"/>
                </a:solidFill>
                <a:latin typeface="DejaVu Sans"/>
                <a:cs typeface="DejaVu Sans"/>
              </a:rPr>
              <a:t>Trung</a:t>
            </a:r>
            <a:r>
              <a:rPr dirty="0" sz="1200" spc="21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374151"/>
                </a:solidFill>
                <a:latin typeface="DejaVu Sans"/>
                <a:cs typeface="DejaVu Sans"/>
              </a:rPr>
              <a:t>bình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&lt;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46">
                <a:solidFill>
                  <a:srgbClr val="374151"/>
                </a:solidFill>
                <a:latin typeface="DejaVu Sans"/>
                <a:cs typeface="DejaVu Sans"/>
              </a:rPr>
              <a:t>Trung</a:t>
            </a:r>
            <a:r>
              <a:rPr dirty="0" sz="1200" spc="21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vị.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665168" y="5822494"/>
            <a:ext cx="383283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20" b="1">
                <a:solidFill>
                  <a:srgbClr val="1a237e"/>
                </a:solidFill>
                <a:latin typeface="DejaVu Sans"/>
                <a:cs typeface="DejaVu Sans"/>
              </a:rPr>
              <a:t>Q1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0181405" y="5822494"/>
            <a:ext cx="383283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20" b="1">
                <a:solidFill>
                  <a:srgbClr val="1a237e"/>
                </a:solidFill>
                <a:latin typeface="DejaVu Sans"/>
                <a:cs typeface="DejaVu Sans"/>
              </a:rPr>
              <a:t>Q3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198940" y="5945564"/>
            <a:ext cx="1832044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IQR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(50%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dữ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liệu)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408985" y="6709073"/>
            <a:ext cx="379553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Min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806010" y="6709073"/>
            <a:ext cx="618020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Median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1422706" y="6709073"/>
            <a:ext cx="417058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Max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797140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99567" y="356877"/>
            <a:ext cx="9745116" cy="485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spc="12" b="1">
                <a:solidFill>
                  <a:srgbClr val="1a237e"/>
                </a:solidFill>
                <a:latin typeface="DejaVu Sans"/>
                <a:cs typeface="DejaVu Sans"/>
              </a:rPr>
              <a:t>Tiền</a:t>
            </a:r>
            <a:r>
              <a:rPr dirty="0" sz="3000" spc="11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3000" spc="18" b="1">
                <a:solidFill>
                  <a:srgbClr val="1a237e"/>
                </a:solidFill>
                <a:latin typeface="DejaVu Sans"/>
                <a:cs typeface="DejaVu Sans"/>
              </a:rPr>
              <a:t>Xử</a:t>
            </a:r>
            <a:r>
              <a:rPr dirty="0" sz="3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3000" spc="-57" b="1">
                <a:solidFill>
                  <a:srgbClr val="1a237e"/>
                </a:solidFill>
                <a:latin typeface="DejaVu Sans"/>
                <a:cs typeface="DejaVu Sans"/>
              </a:rPr>
              <a:t>Lý:</a:t>
            </a:r>
            <a:r>
              <a:rPr dirty="0" sz="3000" spc="75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3000" spc="18" b="1">
                <a:solidFill>
                  <a:srgbClr val="4caf50"/>
                </a:solidFill>
                <a:latin typeface="DejaVu Sans"/>
                <a:cs typeface="DejaVu Sans"/>
              </a:rPr>
              <a:t>Xử</a:t>
            </a:r>
            <a:r>
              <a:rPr dirty="0" sz="300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3000" spc="-189" b="1">
                <a:solidFill>
                  <a:srgbClr val="4caf50"/>
                </a:solidFill>
                <a:latin typeface="DejaVu Sans"/>
                <a:cs typeface="DejaVu Sans"/>
              </a:rPr>
              <a:t>Lý</a:t>
            </a:r>
            <a:r>
              <a:rPr dirty="0" sz="3000" spc="214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3000" spc="14" b="1">
                <a:solidFill>
                  <a:srgbClr val="4caf50"/>
                </a:solidFill>
                <a:latin typeface="DejaVu Sans"/>
                <a:cs typeface="DejaVu Sans"/>
              </a:rPr>
              <a:t>Thiếu</a:t>
            </a:r>
            <a:r>
              <a:rPr dirty="0" sz="3000" spc="1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3000" spc="18" b="1">
                <a:solidFill>
                  <a:srgbClr val="4caf50"/>
                </a:solidFill>
                <a:latin typeface="DejaVu Sans"/>
                <a:cs typeface="DejaVu Sans"/>
              </a:rPr>
              <a:t>Dữ</a:t>
            </a:r>
            <a:r>
              <a:rPr dirty="0" sz="300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3000" spc="12" b="1">
                <a:solidFill>
                  <a:srgbClr val="4caf50"/>
                </a:solidFill>
                <a:latin typeface="DejaVu Sans"/>
                <a:cs typeface="DejaVu Sans"/>
              </a:rPr>
              <a:t>Liệu</a:t>
            </a:r>
            <a:r>
              <a:rPr dirty="0" sz="3000" spc="11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3000" spc="15" b="1">
                <a:solidFill>
                  <a:srgbClr val="4caf50"/>
                </a:solidFill>
                <a:latin typeface="DejaVu Sans"/>
                <a:cs typeface="DejaVu Sans"/>
              </a:rPr>
              <a:t>và</a:t>
            </a:r>
            <a:r>
              <a:rPr dirty="0" sz="300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3000" spc="17" b="1">
                <a:solidFill>
                  <a:srgbClr val="4caf50"/>
                </a:solidFill>
                <a:latin typeface="DejaVu Sans"/>
                <a:cs typeface="DejaVu Sans"/>
              </a:rPr>
              <a:t>Ngoại</a:t>
            </a:r>
            <a:r>
              <a:rPr dirty="0" sz="300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3000" spc="15" b="1">
                <a:solidFill>
                  <a:srgbClr val="4caf50"/>
                </a:solidFill>
                <a:latin typeface="DejaVu Sans"/>
                <a:cs typeface="DejaVu Sans"/>
              </a:rPr>
              <a:t>Lai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3221" y="1104354"/>
            <a:ext cx="3115002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 b="1">
                <a:solidFill>
                  <a:srgbClr val="1a237e"/>
                </a:solidFill>
                <a:latin typeface="DejaVu Sans"/>
                <a:cs typeface="DejaVu Sans"/>
              </a:rPr>
              <a:t>1.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000" spc="11" b="1">
                <a:solidFill>
                  <a:srgbClr val="1a237e"/>
                </a:solidFill>
                <a:latin typeface="DejaVu Sans"/>
                <a:cs typeface="DejaVu Sans"/>
              </a:rPr>
              <a:t>Xử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lý</a:t>
            </a:r>
            <a:r>
              <a:rPr dirty="0" sz="2000" spc="1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Giá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trị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Thiếu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13499" y="1104354"/>
            <a:ext cx="3585708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 b="1">
                <a:solidFill>
                  <a:srgbClr val="1a237e"/>
                </a:solidFill>
                <a:latin typeface="DejaVu Sans"/>
                <a:cs typeface="DejaVu Sans"/>
              </a:rPr>
              <a:t>2.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000" spc="11" b="1">
                <a:solidFill>
                  <a:srgbClr val="1a237e"/>
                </a:solidFill>
                <a:latin typeface="DejaVu Sans"/>
                <a:cs typeface="DejaVu Sans"/>
              </a:rPr>
              <a:t>Xử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lý</a:t>
            </a:r>
            <a:r>
              <a:rPr dirty="0" sz="2000" spc="1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Giá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trị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1a237e"/>
                </a:solidFill>
                <a:latin typeface="DejaVu Sans"/>
                <a:cs typeface="DejaVu Sans"/>
              </a:rPr>
              <a:t>Ngoại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lai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94548" y="1906718"/>
            <a:ext cx="1187362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Phát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hiện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3399" y="1944818"/>
            <a:ext cx="2092266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Loại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bỏ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(Deletion)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08426" y="2278948"/>
            <a:ext cx="3348212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Dùng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1a237e"/>
                </a:solidFill>
                <a:latin typeface="DejaVu Sans"/>
                <a:cs typeface="DejaVu Sans"/>
              </a:rPr>
              <a:t>Boxplot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hoặc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quy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tắc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1.5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x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spc="-20">
                <a:solidFill>
                  <a:srgbClr val="1a237e"/>
                </a:solidFill>
                <a:latin typeface="DejaVu Sans"/>
                <a:cs typeface="DejaVu Sans"/>
              </a:rPr>
              <a:t>IQR.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36835" y="2364673"/>
            <a:ext cx="5018630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Áp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dụng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nếu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số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lượng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giá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trị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thiếu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nhỏ</a:t>
            </a:r>
            <a:r>
              <a:rPr dirty="0" sz="1350" spc="-41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và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phân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bố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ngẫu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36835" y="2612323"/>
            <a:ext cx="745474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nhiên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394548" y="2925893"/>
            <a:ext cx="2519462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spc="-60" b="1">
                <a:solidFill>
                  <a:srgbClr val="1a237e"/>
                </a:solidFill>
                <a:latin typeface="DejaVu Sans"/>
                <a:cs typeface="DejaVu Sans"/>
              </a:rPr>
              <a:t>Tác</a:t>
            </a:r>
            <a:r>
              <a:rPr dirty="0" sz="1500" spc="7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động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&amp;</a:t>
            </a:r>
            <a:r>
              <a:rPr dirty="0" sz="1500" spc="14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Cách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xử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lý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94270" y="3230693"/>
            <a:ext cx="3334189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Thay</a:t>
            </a:r>
            <a:r>
              <a:rPr dirty="0" sz="1500" spc="18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thế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(Simple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Imputation)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94548" y="3298123"/>
            <a:ext cx="4801808" cy="5796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4caf50"/>
                </a:solidFill>
                <a:latin typeface="DejaVu Sans"/>
                <a:cs typeface="DejaVu Sans"/>
              </a:rPr>
              <a:t>•</a:t>
            </a:r>
            <a:r>
              <a:rPr dirty="0" sz="1350" spc="329">
                <a:solidFill>
                  <a:srgbClr val="4caf50"/>
                </a:solidFill>
                <a:latin typeface="Times New Roman"/>
                <a:cs typeface="Times New Roman"/>
              </a:rPr>
              <a:t> </a:t>
            </a:r>
            <a:r>
              <a:rPr dirty="0" sz="1350" spc="-61" b="1">
                <a:solidFill>
                  <a:srgbClr val="1a237e"/>
                </a:solidFill>
                <a:latin typeface="DejaVu Sans"/>
                <a:cs typeface="DejaVu Sans"/>
              </a:rPr>
              <a:t>Tác</a:t>
            </a:r>
            <a:r>
              <a:rPr dirty="0" sz="1350" spc="54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động:</a:t>
            </a:r>
            <a:r>
              <a:rPr dirty="0" sz="1350" spc="-4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Ngoại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lai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làm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spc="-43">
                <a:solidFill>
                  <a:srgbClr val="1a237e"/>
                </a:solidFill>
                <a:latin typeface="DejaVu Sans"/>
                <a:cs typeface="DejaVu Sans"/>
              </a:rPr>
              <a:t>Trung</a:t>
            </a:r>
            <a:r>
              <a:rPr dirty="0" sz="1350" spc="36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bình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bị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sai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lệch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lớn.</a:t>
            </a:r>
          </a:p>
          <a:p>
            <a:pPr marL="166091" marR="0">
              <a:lnSpc>
                <a:spcPts val="1564"/>
              </a:lnSpc>
              <a:spcBef>
                <a:spcPts val="1135"/>
              </a:spcBef>
              <a:spcAft>
                <a:spcPts val="0"/>
              </a:spcAft>
            </a:pP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Nếu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là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lỗi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nhập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liệu:</a:t>
            </a:r>
            <a:r>
              <a:rPr dirty="0" sz="1350" spc="-41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cần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loại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bỏ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hoặc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sửa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chữa.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94270" y="3602923"/>
            <a:ext cx="4470751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4caf50"/>
                </a:solidFill>
                <a:latin typeface="DejaVu Sans"/>
                <a:cs typeface="DejaVu Sans"/>
              </a:rPr>
              <a:t>•</a:t>
            </a:r>
            <a:r>
              <a:rPr dirty="0" sz="1350" spc="329">
                <a:solidFill>
                  <a:srgbClr val="4caf50"/>
                </a:solidFill>
                <a:latin typeface="Times New Roman"/>
                <a:cs typeface="Times New Roman"/>
              </a:rPr>
              <a:t> </a:t>
            </a:r>
            <a:r>
              <a:rPr dirty="0" sz="1350" spc="-33" b="1">
                <a:solidFill>
                  <a:srgbClr val="1a237e"/>
                </a:solidFill>
                <a:latin typeface="DejaVu Sans"/>
                <a:cs typeface="DejaVu Sans"/>
              </a:rPr>
              <a:t>Trung</a:t>
            </a:r>
            <a:r>
              <a:rPr dirty="0" sz="1350" spc="25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bình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(Mean):</a:t>
            </a:r>
            <a:r>
              <a:rPr dirty="0" sz="1350" spc="-4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Dùng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với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dữ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liệu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đối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xứng.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94270" y="3945823"/>
            <a:ext cx="5228858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4caf50"/>
                </a:solidFill>
                <a:latin typeface="DejaVu Sans"/>
                <a:cs typeface="DejaVu Sans"/>
              </a:rPr>
              <a:t>•</a:t>
            </a:r>
            <a:r>
              <a:rPr dirty="0" sz="1350" spc="329">
                <a:solidFill>
                  <a:srgbClr val="4caf50"/>
                </a:solidFill>
                <a:latin typeface="Times New Roman"/>
                <a:cs typeface="Times New Roman"/>
              </a:rPr>
              <a:t> </a:t>
            </a:r>
            <a:r>
              <a:rPr dirty="0" sz="1350" spc="-33" b="1">
                <a:solidFill>
                  <a:srgbClr val="1a237e"/>
                </a:solidFill>
                <a:latin typeface="DejaVu Sans"/>
                <a:cs typeface="DejaVu Sans"/>
              </a:rPr>
              <a:t>Trung</a:t>
            </a:r>
            <a:r>
              <a:rPr dirty="0" sz="1350" spc="25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vị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(Median):</a:t>
            </a:r>
            <a:r>
              <a:rPr dirty="0" sz="1350" spc="-4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Ưu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tiên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khi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dữ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liệu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có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ngoại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lai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hoặc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560640" y="3936298"/>
            <a:ext cx="5023040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Nếu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là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sát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hợp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lệ:</a:t>
            </a:r>
            <a:r>
              <a:rPr dirty="0" sz="1350" spc="-41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nên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sử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dụng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spc="-43">
                <a:solidFill>
                  <a:srgbClr val="1a237e"/>
                </a:solidFill>
                <a:latin typeface="DejaVu Sans"/>
                <a:cs typeface="DejaVu Sans"/>
              </a:rPr>
              <a:t>Trung</a:t>
            </a:r>
            <a:r>
              <a:rPr dirty="0" sz="1350" spc="36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vị/IQR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thay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94270" y="4202998"/>
            <a:ext cx="770710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bị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lệch.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560640" y="4193473"/>
            <a:ext cx="1710170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vì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spc="-43">
                <a:solidFill>
                  <a:srgbClr val="1a237e"/>
                </a:solidFill>
                <a:latin typeface="DejaVu Sans"/>
                <a:cs typeface="DejaVu Sans"/>
              </a:rPr>
              <a:t>Trung</a:t>
            </a:r>
            <a:r>
              <a:rPr dirty="0" sz="1350" spc="36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bình/STD.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433910" y="5011113"/>
            <a:ext cx="5476473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2" b="1">
                <a:solidFill>
                  <a:srgbClr val="1a237e"/>
                </a:solidFill>
                <a:latin typeface="DejaVu Sans"/>
                <a:cs typeface="DejaVu Sans"/>
              </a:rPr>
              <a:t>Hiểu</a:t>
            </a:r>
            <a:r>
              <a:rPr dirty="0" sz="17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10" b="1">
                <a:solidFill>
                  <a:srgbClr val="1a237e"/>
                </a:solidFill>
                <a:latin typeface="DejaVu Sans"/>
                <a:cs typeface="DejaVu Sans"/>
              </a:rPr>
              <a:t>rõ</a:t>
            </a:r>
            <a:r>
              <a:rPr dirty="0" sz="1700" spc="-1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11" b="1">
                <a:solidFill>
                  <a:srgbClr val="1a237e"/>
                </a:solidFill>
                <a:latin typeface="DejaVu Sans"/>
                <a:cs typeface="DejaVu Sans"/>
              </a:rPr>
              <a:t>sự</a:t>
            </a:r>
            <a:r>
              <a:rPr dirty="0" sz="1700" spc="-1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1a237e"/>
                </a:solidFill>
                <a:latin typeface="DejaVu Sans"/>
                <a:cs typeface="DejaVu Sans"/>
              </a:rPr>
              <a:t>khác</a:t>
            </a:r>
            <a:r>
              <a:rPr dirty="0" sz="17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10" b="1">
                <a:solidFill>
                  <a:srgbClr val="1a237e"/>
                </a:solidFill>
                <a:latin typeface="DejaVu Sans"/>
                <a:cs typeface="DejaVu Sans"/>
              </a:rPr>
              <a:t>biệt:</a:t>
            </a:r>
            <a:r>
              <a:rPr dirty="0" sz="17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47" b="1">
                <a:solidFill>
                  <a:srgbClr val="1a237e"/>
                </a:solidFill>
                <a:latin typeface="DejaVu Sans"/>
                <a:cs typeface="DejaVu Sans"/>
              </a:rPr>
              <a:t>Trung</a:t>
            </a:r>
            <a:r>
              <a:rPr dirty="0" sz="1700" spc="25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11" b="1">
                <a:solidFill>
                  <a:srgbClr val="1a237e"/>
                </a:solidFill>
                <a:latin typeface="DejaVu Sans"/>
                <a:cs typeface="DejaVu Sans"/>
              </a:rPr>
              <a:t>bình</a:t>
            </a:r>
            <a:r>
              <a:rPr dirty="0" sz="1700" spc="-1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12" b="1">
                <a:solidFill>
                  <a:srgbClr val="1a237e"/>
                </a:solidFill>
                <a:latin typeface="DejaVu Sans"/>
                <a:cs typeface="DejaVu Sans"/>
              </a:rPr>
              <a:t>vs.</a:t>
            </a:r>
            <a:r>
              <a:rPr dirty="0" sz="17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47" b="1">
                <a:solidFill>
                  <a:srgbClr val="1a237e"/>
                </a:solidFill>
                <a:latin typeface="DejaVu Sans"/>
                <a:cs typeface="DejaVu Sans"/>
              </a:rPr>
              <a:t>Trung</a:t>
            </a:r>
            <a:r>
              <a:rPr dirty="0" sz="1700" spc="25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700" spc="-12" b="1">
                <a:solidFill>
                  <a:srgbClr val="1a237e"/>
                </a:solidFill>
                <a:latin typeface="DejaVu Sans"/>
                <a:cs typeface="DejaVu Sans"/>
              </a:rPr>
              <a:t>vị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823619" y="6041323"/>
            <a:ext cx="4931202" cy="7416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33" b="1">
                <a:solidFill>
                  <a:srgbClr val="1a237e"/>
                </a:solidFill>
                <a:latin typeface="DejaVu Sans"/>
                <a:cs typeface="DejaVu Sans"/>
              </a:rPr>
              <a:t>Trung</a:t>
            </a:r>
            <a:r>
              <a:rPr dirty="0" sz="1350" spc="25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DejaVu Sans"/>
                <a:cs typeface="DejaVu Sans"/>
              </a:rPr>
              <a:t>bình</a:t>
            </a:r>
            <a:r>
              <a:rPr dirty="0" sz="1350" spc="-43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rất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nhạy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cảm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với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ngoại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lai,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1a237e"/>
                </a:solidFill>
                <a:latin typeface="DejaVu Sans"/>
                <a:cs typeface="DejaVu Sans"/>
              </a:rPr>
              <a:t>trong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khi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spc="-33" b="1">
                <a:solidFill>
                  <a:srgbClr val="4caf50"/>
                </a:solidFill>
                <a:latin typeface="DejaVu Sans"/>
                <a:cs typeface="DejaVu Sans"/>
              </a:rPr>
              <a:t>Trung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 b="1">
                <a:solidFill>
                  <a:srgbClr val="4caf50"/>
                </a:solidFill>
                <a:latin typeface="DejaVu Sans"/>
                <a:cs typeface="DejaVu Sans"/>
              </a:rPr>
              <a:t>vị</a:t>
            </a:r>
            <a:r>
              <a:rPr dirty="0" sz="1350" spc="-4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giữ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vững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tính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ổn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định,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phản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ánh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chính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xác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hơn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giá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trị</a:t>
            </a:r>
          </a:p>
          <a:p>
            <a:pPr marL="0" marR="0">
              <a:lnSpc>
                <a:spcPts val="1564"/>
              </a:lnSpc>
              <a:spcBef>
                <a:spcPts val="335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trung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tâm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khi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có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các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điểm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bất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thường.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7779766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98462" y="367611"/>
            <a:ext cx="10747396" cy="410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11" b="1">
                <a:solidFill>
                  <a:srgbClr val="1a237e"/>
                </a:solidFill>
                <a:latin typeface="DejaVu Sans"/>
                <a:cs typeface="DejaVu Sans"/>
              </a:rPr>
              <a:t>Case</a:t>
            </a:r>
            <a:r>
              <a:rPr dirty="0" sz="2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500" spc="11" b="1">
                <a:solidFill>
                  <a:srgbClr val="1a237e"/>
                </a:solidFill>
                <a:latin typeface="DejaVu Sans"/>
                <a:cs typeface="DejaVu Sans"/>
              </a:rPr>
              <a:t>Study:</a:t>
            </a:r>
            <a:r>
              <a:rPr dirty="0" sz="2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500" spc="14" b="1">
                <a:solidFill>
                  <a:srgbClr val="4caf50"/>
                </a:solidFill>
                <a:latin typeface="DejaVu Sans"/>
                <a:cs typeface="DejaVu Sans"/>
              </a:rPr>
              <a:t>Xử</a:t>
            </a:r>
            <a:r>
              <a:rPr dirty="0" sz="250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2500" spc="-159" b="1">
                <a:solidFill>
                  <a:srgbClr val="4caf50"/>
                </a:solidFill>
                <a:latin typeface="DejaVu Sans"/>
                <a:cs typeface="DejaVu Sans"/>
              </a:rPr>
              <a:t>Lý</a:t>
            </a:r>
            <a:r>
              <a:rPr dirty="0" sz="2500" spc="177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2500" spc="10" b="1">
                <a:solidFill>
                  <a:srgbClr val="4caf50"/>
                </a:solidFill>
                <a:latin typeface="DejaVu Sans"/>
                <a:cs typeface="DejaVu Sans"/>
              </a:rPr>
              <a:t>Giá</a:t>
            </a:r>
            <a:r>
              <a:rPr dirty="0" sz="250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2500" spc="-132" b="1">
                <a:solidFill>
                  <a:srgbClr val="4caf50"/>
                </a:solidFill>
                <a:latin typeface="DejaVu Sans"/>
                <a:cs typeface="DejaVu Sans"/>
              </a:rPr>
              <a:t>Tr</a:t>
            </a:r>
            <a:r>
              <a:rPr dirty="0" sz="2500" spc="-86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2500" b="1">
                <a:solidFill>
                  <a:srgbClr val="4caf50"/>
                </a:solidFill>
                <a:latin typeface="DejaVu Sans"/>
                <a:cs typeface="DejaVu Sans"/>
              </a:rPr>
              <a:t>ị</a:t>
            </a:r>
            <a:r>
              <a:rPr dirty="0" sz="2500" spc="12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2500" b="1">
                <a:solidFill>
                  <a:srgbClr val="4caf50"/>
                </a:solidFill>
                <a:latin typeface="DejaVu Sans"/>
                <a:cs typeface="DejaVu Sans"/>
              </a:rPr>
              <a:t>0</a:t>
            </a:r>
            <a:r>
              <a:rPr dirty="0" sz="2500" spc="18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2500" spc="10" b="1">
                <a:solidFill>
                  <a:srgbClr val="4caf50"/>
                </a:solidFill>
                <a:latin typeface="DejaVu Sans"/>
                <a:cs typeface="DejaVu Sans"/>
              </a:rPr>
              <a:t>trong</a:t>
            </a:r>
            <a:r>
              <a:rPr dirty="0" sz="250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2500" spc="15" b="1">
                <a:solidFill>
                  <a:srgbClr val="4caf50"/>
                </a:solidFill>
                <a:latin typeface="DejaVu Sans"/>
                <a:cs typeface="DejaVu Sans"/>
              </a:rPr>
              <a:t>Dữ</a:t>
            </a:r>
            <a:r>
              <a:rPr dirty="0" sz="250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2500" spc="10" b="1">
                <a:solidFill>
                  <a:srgbClr val="4caf50"/>
                </a:solidFill>
                <a:latin typeface="DejaVu Sans"/>
                <a:cs typeface="DejaVu Sans"/>
              </a:rPr>
              <a:t>Liệu</a:t>
            </a:r>
            <a:r>
              <a:rPr dirty="0" sz="250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2500" spc="12" b="1">
                <a:solidFill>
                  <a:srgbClr val="4caf50"/>
                </a:solidFill>
                <a:latin typeface="DejaVu Sans"/>
                <a:cs typeface="DejaVu Sans"/>
              </a:rPr>
              <a:t>Bệnh</a:t>
            </a:r>
            <a:r>
              <a:rPr dirty="0" sz="250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2500" spc="10" b="1">
                <a:solidFill>
                  <a:srgbClr val="4caf50"/>
                </a:solidFill>
                <a:latin typeface="DejaVu Sans"/>
                <a:cs typeface="DejaVu Sans"/>
              </a:rPr>
              <a:t>Tiểu</a:t>
            </a:r>
            <a:r>
              <a:rPr dirty="0" sz="250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2500" spc="14" b="1">
                <a:solidFill>
                  <a:srgbClr val="4caf50"/>
                </a:solidFill>
                <a:latin typeface="DejaVu Sans"/>
                <a:cs typeface="DejaVu Sans"/>
              </a:rPr>
              <a:t>Đường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84490" y="1210250"/>
            <a:ext cx="2963717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Bước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1: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Thay</a:t>
            </a:r>
            <a:r>
              <a:rPr dirty="0" sz="1500" spc="18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Thế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Giá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spc="-50" b="1">
                <a:solidFill>
                  <a:srgbClr val="1a237e"/>
                </a:solidFill>
                <a:latin typeface="DejaVu Sans"/>
                <a:cs typeface="DejaVu Sans"/>
              </a:rPr>
              <a:t>Trị</a:t>
            </a:r>
            <a:r>
              <a:rPr dirty="0" sz="1500" spc="58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8066" y="1296729"/>
            <a:ext cx="4605870" cy="7511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Các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biến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y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học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(Glucose,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1a237e"/>
                </a:solidFill>
                <a:latin typeface="DejaVu Sans"/>
                <a:cs typeface="DejaVu Sans"/>
              </a:rPr>
              <a:t>BloodPressure,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Insulin,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BMI,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SkinThickness)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chứa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giá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trị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0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không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hợp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lý,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cần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được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xử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lý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để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đảm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bảo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độ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chính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xác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của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dữ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liệu.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84490" y="1535609"/>
            <a:ext cx="4781724" cy="421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Chuyển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đổi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374151"/>
                </a:solidFill>
                <a:latin typeface="DejaVu Sans"/>
                <a:cs typeface="DejaVu Sans"/>
              </a:rPr>
              <a:t>các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giá</a:t>
            </a:r>
            <a:r>
              <a:rPr dirty="0" sz="1200" spc="-11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trị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0</a:t>
            </a:r>
            <a:r>
              <a:rPr dirty="0" sz="1200" spc="-23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không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hợp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lý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374151"/>
                </a:solidFill>
                <a:latin typeface="DejaVu Sans"/>
                <a:cs typeface="DejaVu Sans"/>
              </a:rPr>
              <a:t>trong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dữ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liệu</a:t>
            </a:r>
            <a:r>
              <a:rPr dirty="0" sz="1200" spc="-14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374151"/>
                </a:solidFill>
                <a:latin typeface="DejaVu Sans"/>
                <a:cs typeface="DejaVu Sans"/>
              </a:rPr>
              <a:t>thành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7">
                <a:solidFill>
                  <a:srgbClr val="374151"/>
                </a:solidFill>
                <a:latin typeface="DejaVu Sans"/>
                <a:cs typeface="DejaVu Sans"/>
              </a:rPr>
              <a:t>NaN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(giá</a:t>
            </a:r>
            <a:r>
              <a:rPr dirty="0" sz="1200" spc="-11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trị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374151"/>
                </a:solidFill>
                <a:latin typeface="DejaVu Sans"/>
                <a:cs typeface="DejaVu Sans"/>
              </a:rPr>
              <a:t>khuyết)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để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chuẩn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bị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cho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bước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tiếp</a:t>
            </a:r>
            <a:r>
              <a:rPr dirty="0" sz="1200" spc="-12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374151"/>
                </a:solidFill>
                <a:latin typeface="DejaVu Sans"/>
                <a:cs typeface="DejaVu Sans"/>
              </a:rPr>
              <a:t>theo.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69769" y="2079288"/>
            <a:ext cx="595325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Xử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lý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68517" y="2079288"/>
            <a:ext cx="1362905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Chuyển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thành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NaN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83344" y="2260263"/>
            <a:ext cx="1092232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374151"/>
                </a:solidFill>
                <a:latin typeface="DejaVu Sans"/>
                <a:cs typeface="DejaVu Sans"/>
              </a:rPr>
              <a:t>Vấn</a:t>
            </a:r>
            <a:r>
              <a:rPr dirty="0" sz="10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374151"/>
                </a:solidFill>
                <a:latin typeface="DejaVu Sans"/>
                <a:cs typeface="DejaVu Sans"/>
              </a:rPr>
              <a:t>đề</a:t>
            </a:r>
            <a:r>
              <a:rPr dirty="0" sz="10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374151"/>
                </a:solidFill>
                <a:latin typeface="DejaVu Sans"/>
                <a:cs typeface="DejaVu Sans"/>
              </a:rPr>
              <a:t>Dữ</a:t>
            </a:r>
            <a:r>
              <a:rPr dirty="0" sz="10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374151"/>
                </a:solidFill>
                <a:latin typeface="DejaVu Sans"/>
                <a:cs typeface="DejaVu Sans"/>
              </a:rPr>
              <a:t>liệu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79029" y="2260263"/>
            <a:ext cx="1706069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374151"/>
                </a:solidFill>
                <a:latin typeface="DejaVu Sans"/>
                <a:cs typeface="DejaVu Sans"/>
              </a:rPr>
              <a:t>Giá</a:t>
            </a:r>
            <a:r>
              <a:rPr dirty="0" sz="10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374151"/>
                </a:solidFill>
                <a:latin typeface="DejaVu Sans"/>
                <a:cs typeface="DejaVu Sans"/>
              </a:rPr>
              <a:t>trị</a:t>
            </a:r>
            <a:r>
              <a:rPr dirty="0" sz="10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374151"/>
                </a:solidFill>
                <a:latin typeface="DejaVu Sans"/>
                <a:cs typeface="DejaVu Sans"/>
              </a:rPr>
              <a:t>Y</a:t>
            </a:r>
            <a:r>
              <a:rPr dirty="0" sz="10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374151"/>
                </a:solidFill>
                <a:latin typeface="DejaVu Sans"/>
                <a:cs typeface="DejaVu Sans"/>
              </a:rPr>
              <a:t>tế</a:t>
            </a:r>
            <a:r>
              <a:rPr dirty="0" sz="10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374151"/>
                </a:solidFill>
                <a:latin typeface="DejaVu Sans"/>
                <a:cs typeface="DejaVu Sans"/>
              </a:rPr>
              <a:t>không</a:t>
            </a:r>
            <a:r>
              <a:rPr dirty="0" sz="10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374151"/>
                </a:solidFill>
                <a:latin typeface="DejaVu Sans"/>
                <a:cs typeface="DejaVu Sans"/>
              </a:rPr>
              <a:t>hợp</a:t>
            </a:r>
            <a:r>
              <a:rPr dirty="0" sz="10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374151"/>
                </a:solidFill>
                <a:latin typeface="DejaVu Sans"/>
                <a:cs typeface="DejaVu Sans"/>
              </a:rPr>
              <a:t>lệ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84490" y="2829500"/>
            <a:ext cx="4378311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Bước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2: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Điền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Giá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spc="-50" b="1">
                <a:solidFill>
                  <a:srgbClr val="1a237e"/>
                </a:solidFill>
                <a:latin typeface="DejaVu Sans"/>
                <a:cs typeface="DejaVu Sans"/>
              </a:rPr>
              <a:t>Trị</a:t>
            </a:r>
            <a:r>
              <a:rPr dirty="0" sz="1500" spc="58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Thiếu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(Imputation)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84490" y="3154859"/>
            <a:ext cx="4703495" cy="4310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7">
                <a:solidFill>
                  <a:srgbClr val="374151"/>
                </a:solidFill>
                <a:latin typeface="DejaVu Sans"/>
                <a:cs typeface="DejaVu Sans"/>
              </a:rPr>
              <a:t>Áp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dụng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phương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pháp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374151"/>
                </a:solidFill>
                <a:latin typeface="DejaVu Sans"/>
                <a:cs typeface="DejaVu Sans"/>
              </a:rPr>
              <a:t>Điền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46">
                <a:solidFill>
                  <a:srgbClr val="374151"/>
                </a:solidFill>
                <a:latin typeface="DejaVu Sans"/>
                <a:cs typeface="DejaVu Sans"/>
              </a:rPr>
              <a:t>Trung</a:t>
            </a:r>
            <a:r>
              <a:rPr dirty="0" sz="1200" spc="21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374151"/>
                </a:solidFill>
                <a:latin typeface="DejaVu Sans"/>
                <a:cs typeface="DejaVu Sans"/>
              </a:rPr>
              <a:t>bình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(Mean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374151"/>
                </a:solidFill>
                <a:latin typeface="DejaVu Sans"/>
                <a:cs typeface="DejaVu Sans"/>
              </a:rPr>
              <a:t>Imputation)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để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xử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lý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374151"/>
                </a:solidFill>
                <a:latin typeface="DejaVu Sans"/>
                <a:cs typeface="DejaVu Sans"/>
              </a:rPr>
              <a:t>các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giá</a:t>
            </a:r>
            <a:r>
              <a:rPr dirty="0" sz="1200" spc="-11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trị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7">
                <a:solidFill>
                  <a:srgbClr val="374151"/>
                </a:solidFill>
                <a:latin typeface="DejaVu Sans"/>
                <a:cs typeface="DejaVu Sans"/>
              </a:rPr>
              <a:t>NaN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đã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20">
                <a:solidFill>
                  <a:srgbClr val="374151"/>
                </a:solidFill>
                <a:latin typeface="DejaVu Sans"/>
                <a:cs typeface="DejaVu Sans"/>
              </a:rPr>
              <a:t>tạo.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969769" y="3698538"/>
            <a:ext cx="1240411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Mean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Imputation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313687" y="3698538"/>
            <a:ext cx="861987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Điền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giá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trị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84490" y="4448750"/>
            <a:ext cx="4109080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Bước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3: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Chuẩn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Hóa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spc="10" b="1">
                <a:solidFill>
                  <a:srgbClr val="1a237e"/>
                </a:solidFill>
                <a:latin typeface="DejaVu Sans"/>
                <a:cs typeface="DejaVu Sans"/>
              </a:rPr>
              <a:t>Dữ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Liệu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b="1">
                <a:solidFill>
                  <a:srgbClr val="1a237e"/>
                </a:solidFill>
                <a:latin typeface="DejaVu Sans"/>
                <a:cs typeface="DejaVu Sans"/>
              </a:rPr>
              <a:t>(Scaling)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884490" y="4774109"/>
            <a:ext cx="4852895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Sử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dụng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 b="1">
                <a:solidFill>
                  <a:srgbClr val="374151"/>
                </a:solidFill>
                <a:latin typeface="DejaVu Sans"/>
                <a:cs typeface="DejaVu Sans"/>
              </a:rPr>
              <a:t>MinMaxScaler</a:t>
            </a:r>
            <a:r>
              <a:rPr dirty="0" sz="1200" spc="79" b="1">
                <a:solidFill>
                  <a:srgbClr val="374151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của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374151"/>
                </a:solidFill>
                <a:latin typeface="DejaVu Sans"/>
                <a:cs typeface="DejaVu Sans"/>
              </a:rPr>
              <a:t>Scikit-learn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để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đưa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374151"/>
                </a:solidFill>
                <a:latin typeface="DejaVu Sans"/>
                <a:cs typeface="DejaVu Sans"/>
              </a:rPr>
              <a:t>toàn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bộ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giá</a:t>
            </a:r>
            <a:r>
              <a:rPr dirty="0" sz="1200" spc="-11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374151"/>
                </a:solidFill>
                <a:latin typeface="DejaVu Sans"/>
                <a:cs typeface="DejaVu Sans"/>
              </a:rPr>
              <a:t>trị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884490" y="4993184"/>
            <a:ext cx="2924792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về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khoảng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374151"/>
                </a:solidFill>
                <a:latin typeface="DejaVu Sans"/>
                <a:cs typeface="DejaVu Sans"/>
              </a:rPr>
              <a:t>[0,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374151"/>
                </a:solidFill>
                <a:latin typeface="DejaVu Sans"/>
                <a:cs typeface="DejaVu Sans"/>
              </a:rPr>
              <a:t>1],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374151"/>
                </a:solidFill>
                <a:latin typeface="DejaVu Sans"/>
                <a:cs typeface="DejaVu Sans"/>
              </a:rPr>
              <a:t>tối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ưu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374151"/>
                </a:solidFill>
                <a:latin typeface="DejaVu Sans"/>
                <a:cs typeface="DejaVu Sans"/>
              </a:rPr>
              <a:t>cho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23">
                <a:solidFill>
                  <a:srgbClr val="374151"/>
                </a:solidFill>
                <a:latin typeface="DejaVu Sans"/>
                <a:cs typeface="DejaVu Sans"/>
              </a:rPr>
              <a:t>mô</a:t>
            </a:r>
            <a:r>
              <a:rPr dirty="0" sz="1200">
                <a:solidFill>
                  <a:srgbClr val="37415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374151"/>
                </a:solidFill>
                <a:latin typeface="DejaVu Sans"/>
                <a:cs typeface="DejaVu Sans"/>
              </a:rPr>
              <a:t>hình.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118894" y="5298738"/>
            <a:ext cx="1822624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166534"/>
                </a:solidFill>
                <a:latin typeface="DejaVu Sans"/>
                <a:cs typeface="DejaVu Sans"/>
              </a:rPr>
              <a:t>Hội</a:t>
            </a:r>
            <a:r>
              <a:rPr dirty="0" sz="1000">
                <a:solidFill>
                  <a:srgbClr val="16653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166534"/>
                </a:solidFill>
                <a:latin typeface="DejaVu Sans"/>
                <a:cs typeface="DejaVu Sans"/>
              </a:rPr>
              <a:t>tụ</a:t>
            </a:r>
            <a:r>
              <a:rPr dirty="0" sz="1000">
                <a:solidFill>
                  <a:srgbClr val="16653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166534"/>
                </a:solidFill>
                <a:latin typeface="DejaVu Sans"/>
                <a:cs typeface="DejaVu Sans"/>
              </a:rPr>
              <a:t>mô</a:t>
            </a:r>
            <a:r>
              <a:rPr dirty="0" sz="1000">
                <a:solidFill>
                  <a:srgbClr val="16653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166534"/>
                </a:solidFill>
                <a:latin typeface="DejaVu Sans"/>
                <a:cs typeface="DejaVu Sans"/>
              </a:rPr>
              <a:t>hình</a:t>
            </a:r>
            <a:r>
              <a:rPr dirty="0" sz="1000">
                <a:solidFill>
                  <a:srgbClr val="16653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166534"/>
                </a:solidFill>
                <a:latin typeface="DejaVu Sans"/>
                <a:cs typeface="DejaVu Sans"/>
              </a:rPr>
              <a:t>nhanh</a:t>
            </a:r>
            <a:r>
              <a:rPr dirty="0" sz="1000">
                <a:solidFill>
                  <a:srgbClr val="16653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166534"/>
                </a:solidFill>
                <a:latin typeface="DejaVu Sans"/>
                <a:cs typeface="DejaVu Sans"/>
              </a:rPr>
              <a:t>hơn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969769" y="5632113"/>
            <a:ext cx="1041260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MinMaxScaler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114406" y="5632113"/>
            <a:ext cx="872239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Scikit-learn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9087742" y="5632113"/>
            <a:ext cx="1186219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Chuẩn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hóa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4b5563"/>
                </a:solidFill>
                <a:latin typeface="DejaVu Sans"/>
                <a:cs typeface="DejaVu Sans"/>
              </a:rPr>
              <a:t>[0,1]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131694" y="6430704"/>
            <a:ext cx="4242934" cy="7416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Chuẩn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hóa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dữ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liệu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giúp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mô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hình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học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máy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hội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tụ</a:t>
            </a:r>
          </a:p>
          <a:p>
            <a:pPr marL="0" marR="0">
              <a:lnSpc>
                <a:spcPts val="1564"/>
              </a:lnSpc>
              <a:spcBef>
                <a:spcPts val="335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nhanh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hơn,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cải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thiện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hiệu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suất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và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độ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ổn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định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dự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đoán.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692646" y="6802934"/>
            <a:ext cx="5116050" cy="431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Minh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họa: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1a237e"/>
                </a:solidFill>
                <a:latin typeface="DejaVu Sans"/>
                <a:cs typeface="DejaVu Sans"/>
              </a:rPr>
              <a:t>Dữ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1a237e"/>
                </a:solidFill>
                <a:latin typeface="DejaVu Sans"/>
                <a:cs typeface="DejaVu Sans"/>
              </a:rPr>
              <a:t>liệu</a:t>
            </a:r>
            <a:r>
              <a:rPr dirty="0" sz="1200" spc="-14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1a237e"/>
                </a:solidFill>
                <a:latin typeface="DejaVu Sans"/>
                <a:cs typeface="DejaVu Sans"/>
              </a:rPr>
              <a:t>sau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khi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áp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dụng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MinMaxScaler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1a237e"/>
                </a:solidFill>
                <a:latin typeface="DejaVu Sans"/>
                <a:cs typeface="DejaVu Sans"/>
              </a:rPr>
              <a:t>(Tham</a:t>
            </a:r>
            <a:r>
              <a:rPr dirty="0" sz="1200" spc="-18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DejaVu Sans"/>
                <a:cs typeface="DejaVu Sans"/>
              </a:rPr>
              <a:t>khảo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1a237e"/>
                </a:solidFill>
                <a:latin typeface="DejaVu Sans"/>
                <a:cs typeface="DejaVu Sans"/>
              </a:rPr>
              <a:t>Hình</a:t>
            </a:r>
          </a:p>
          <a:p>
            <a:pPr marL="2286446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4">
                <a:solidFill>
                  <a:srgbClr val="1a237e"/>
                </a:solidFill>
                <a:latin typeface="DejaVu Sans"/>
                <a:cs typeface="DejaVu Sans"/>
              </a:rPr>
              <a:t>1.18)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8753475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04987" y="357892"/>
            <a:ext cx="8734420" cy="485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spc="17" b="1">
                <a:solidFill>
                  <a:srgbClr val="1a237e"/>
                </a:solidFill>
                <a:latin typeface="DejaVu Sans"/>
                <a:cs typeface="DejaVu Sans"/>
              </a:rPr>
              <a:t>Chương</a:t>
            </a:r>
            <a:r>
              <a:rPr dirty="0" sz="3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3000" spc="15" b="1">
                <a:solidFill>
                  <a:srgbClr val="1a237e"/>
                </a:solidFill>
                <a:latin typeface="DejaVu Sans"/>
                <a:cs typeface="DejaVu Sans"/>
              </a:rPr>
              <a:t>2:</a:t>
            </a:r>
            <a:r>
              <a:rPr dirty="0" sz="3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3000" spc="-72" b="1">
                <a:solidFill>
                  <a:srgbClr val="4caf50"/>
                </a:solidFill>
                <a:latin typeface="DejaVu Sans"/>
                <a:cs typeface="DejaVu Sans"/>
              </a:rPr>
              <a:t>Trực</a:t>
            </a:r>
            <a:r>
              <a:rPr dirty="0" sz="3000" spc="93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3000" spc="17" b="1">
                <a:solidFill>
                  <a:srgbClr val="4caf50"/>
                </a:solidFill>
                <a:latin typeface="DejaVu Sans"/>
                <a:cs typeface="DejaVu Sans"/>
              </a:rPr>
              <a:t>Quan</a:t>
            </a:r>
            <a:r>
              <a:rPr dirty="0" sz="300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3000" spc="18" b="1">
                <a:solidFill>
                  <a:srgbClr val="4caf50"/>
                </a:solidFill>
                <a:latin typeface="DejaVu Sans"/>
                <a:cs typeface="DejaVu Sans"/>
              </a:rPr>
              <a:t>Hóa</a:t>
            </a:r>
            <a:r>
              <a:rPr dirty="0" sz="300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3000" spc="18" b="1">
                <a:solidFill>
                  <a:srgbClr val="4caf50"/>
                </a:solidFill>
                <a:latin typeface="DejaVu Sans"/>
                <a:cs typeface="DejaVu Sans"/>
              </a:rPr>
              <a:t>Dữ</a:t>
            </a:r>
            <a:r>
              <a:rPr dirty="0" sz="3000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3000" spc="12" b="1">
                <a:solidFill>
                  <a:srgbClr val="4caf50"/>
                </a:solidFill>
                <a:latin typeface="DejaVu Sans"/>
                <a:cs typeface="DejaVu Sans"/>
              </a:rPr>
              <a:t>Liệu</a:t>
            </a:r>
            <a:r>
              <a:rPr dirty="0" sz="3000" spc="11" b="1">
                <a:solidFill>
                  <a:srgbClr val="4caf50"/>
                </a:solidFill>
                <a:latin typeface="DejaVu Sans"/>
                <a:cs typeface="DejaVu Sans"/>
              </a:rPr>
              <a:t> </a:t>
            </a:r>
            <a:r>
              <a:rPr dirty="0" sz="3000" spc="14" b="1">
                <a:solidFill>
                  <a:srgbClr val="4caf50"/>
                </a:solidFill>
                <a:latin typeface="DejaVu Sans"/>
                <a:cs typeface="DejaVu Sans"/>
              </a:rPr>
              <a:t>(Data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17541" y="786517"/>
            <a:ext cx="3116395" cy="485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b="1">
                <a:solidFill>
                  <a:srgbClr val="4caf50"/>
                </a:solidFill>
                <a:latin typeface="DejaVu Sans"/>
                <a:cs typeface="DejaVu Sans"/>
              </a:rPr>
              <a:t>Visualization)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1556" y="1591145"/>
            <a:ext cx="3831824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-28" b="1">
                <a:solidFill>
                  <a:srgbClr val="1a237e"/>
                </a:solidFill>
                <a:latin typeface="DejaVu Sans"/>
                <a:cs typeface="DejaVu Sans"/>
              </a:rPr>
              <a:t>Vai</a:t>
            </a:r>
            <a:r>
              <a:rPr dirty="0" sz="2000" spc="4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trò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1a237e"/>
                </a:solidFill>
                <a:latin typeface="DejaVu Sans"/>
                <a:cs typeface="DejaVu Sans"/>
              </a:rPr>
              <a:t>của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000" spc="-47" b="1">
                <a:solidFill>
                  <a:srgbClr val="1a237e"/>
                </a:solidFill>
                <a:latin typeface="DejaVu Sans"/>
                <a:cs typeface="DejaVu Sans"/>
              </a:rPr>
              <a:t>Trực</a:t>
            </a:r>
            <a:r>
              <a:rPr dirty="0" sz="2000" spc="62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1a237e"/>
                </a:solidFill>
                <a:latin typeface="DejaVu Sans"/>
                <a:cs typeface="DejaVu Sans"/>
              </a:rPr>
              <a:t>hóa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74023" y="1676870"/>
            <a:ext cx="4627531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 b="1">
                <a:solidFill>
                  <a:srgbClr val="1a237e"/>
                </a:solidFill>
                <a:latin typeface="DejaVu Sans"/>
                <a:cs typeface="DejaVu Sans"/>
              </a:rPr>
              <a:t>Thư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viện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000" spc="-47" b="1">
                <a:solidFill>
                  <a:srgbClr val="1a237e"/>
                </a:solidFill>
                <a:latin typeface="DejaVu Sans"/>
                <a:cs typeface="DejaVu Sans"/>
              </a:rPr>
              <a:t>Trực</a:t>
            </a:r>
            <a:r>
              <a:rPr dirty="0" sz="2000" spc="62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1a237e"/>
                </a:solidFill>
                <a:latin typeface="DejaVu Sans"/>
                <a:cs typeface="DejaVu Sans"/>
              </a:rPr>
              <a:t>quan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1a237e"/>
                </a:solidFill>
                <a:latin typeface="DejaVu Sans"/>
                <a:cs typeface="DejaVu Sans"/>
              </a:rPr>
              <a:t>hóa</a:t>
            </a:r>
            <a:r>
              <a:rPr dirty="0" sz="2000" b="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2000" spc="18" b="1">
                <a:solidFill>
                  <a:srgbClr val="1a237e"/>
                </a:solidFill>
                <a:latin typeface="DejaVu Sans"/>
                <a:cs typeface="DejaVu Sans"/>
              </a:rPr>
              <a:t>Python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8149" y="2079183"/>
            <a:ext cx="4513957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Sử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dụng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yếu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tố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hình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ảnh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để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trình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bày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dữ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liệu.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025579" y="2192729"/>
            <a:ext cx="1384116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1" b="1">
                <a:solidFill>
                  <a:srgbClr val="1a237e"/>
                </a:solidFill>
                <a:latin typeface="DejaVu Sans"/>
                <a:cs typeface="DejaVu Sans"/>
              </a:rPr>
              <a:t>Matplotlib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08149" y="2498283"/>
            <a:ext cx="4819571" cy="5664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Chuyển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đổi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dữ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liệu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phức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tạp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thành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hình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ảnh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trực</a:t>
            </a:r>
          </a:p>
          <a:p>
            <a:pPr marL="0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quan,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dễ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xử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spc="-68">
                <a:solidFill>
                  <a:srgbClr val="1a237e"/>
                </a:solidFill>
                <a:latin typeface="DejaVu Sans"/>
                <a:cs typeface="DejaVu Sans"/>
              </a:rPr>
              <a:t>lý.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025579" y="2489513"/>
            <a:ext cx="4293115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Thư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viện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cơ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bản,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linh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hoạt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tùy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chỉnh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mọi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chi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tiết.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324128" y="2824397"/>
            <a:ext cx="601574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166534"/>
                </a:solidFill>
                <a:latin typeface="DejaVu Sans"/>
                <a:cs typeface="DejaVu Sans"/>
              </a:rPr>
              <a:t>Cơ</a:t>
            </a:r>
            <a:r>
              <a:rPr dirty="0" sz="1000">
                <a:solidFill>
                  <a:srgbClr val="16653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166534"/>
                </a:solidFill>
                <a:latin typeface="DejaVu Sans"/>
                <a:cs typeface="DejaVu Sans"/>
              </a:rPr>
              <a:t>bản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339434" y="2824397"/>
            <a:ext cx="750248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166534"/>
                </a:solidFill>
                <a:latin typeface="DejaVu Sans"/>
                <a:cs typeface="DejaVu Sans"/>
              </a:rPr>
              <a:t>Linh</a:t>
            </a:r>
            <a:r>
              <a:rPr dirty="0" sz="1000">
                <a:solidFill>
                  <a:srgbClr val="16653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166534"/>
                </a:solidFill>
                <a:latin typeface="DejaVu Sans"/>
                <a:cs typeface="DejaVu Sans"/>
              </a:rPr>
              <a:t>hoạt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025579" y="3192854"/>
            <a:ext cx="1151170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4" b="1">
                <a:solidFill>
                  <a:srgbClr val="1a237e"/>
                </a:solidFill>
                <a:latin typeface="DejaVu Sans"/>
                <a:cs typeface="DejaVu Sans"/>
              </a:rPr>
              <a:t>Seaborn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08149" y="3231708"/>
            <a:ext cx="4410004" cy="5569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Giúp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người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 spc="-15">
                <a:solidFill>
                  <a:srgbClr val="1a237e"/>
                </a:solidFill>
                <a:latin typeface="DejaVu Sans"/>
                <a:cs typeface="DejaVu Sans"/>
              </a:rPr>
              <a:t>xem</a:t>
            </a:r>
            <a:r>
              <a:rPr dirty="0" sz="1500" spc="31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"nhìn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thấy"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thông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tin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nhanh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chóng.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025579" y="3499163"/>
            <a:ext cx="4571387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Giao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diện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thân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thiện,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mạnh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mẽ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4b5563"/>
                </a:solidFill>
                <a:latin typeface="DejaVu Sans"/>
                <a:cs typeface="DejaVu Sans"/>
              </a:rPr>
              <a:t>trong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trực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quan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hóa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thống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350" spc="-28">
                <a:solidFill>
                  <a:srgbClr val="4b5563"/>
                </a:solidFill>
                <a:latin typeface="DejaVu Sans"/>
                <a:cs typeface="DejaVu Sans"/>
              </a:rPr>
              <a:t>kê.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08149" y="3955608"/>
            <a:ext cx="4519112" cy="261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Hỗ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trợ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ra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quyết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định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nhanh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và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chính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xác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1a237e"/>
                </a:solidFill>
                <a:latin typeface="DejaVu Sans"/>
                <a:cs typeface="DejaVu Sans"/>
              </a:rPr>
              <a:t>hơn.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324128" y="4081697"/>
            <a:ext cx="741377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166534"/>
                </a:solidFill>
                <a:latin typeface="DejaVu Sans"/>
                <a:cs typeface="DejaVu Sans"/>
              </a:rPr>
              <a:t>Thống</a:t>
            </a:r>
            <a:r>
              <a:rPr dirty="0" sz="1000">
                <a:solidFill>
                  <a:srgbClr val="166534"/>
                </a:solidFill>
                <a:latin typeface="DejaVu Sans"/>
                <a:cs typeface="DejaVu Sans"/>
              </a:rPr>
              <a:t> </a:t>
            </a:r>
            <a:r>
              <a:rPr dirty="0" sz="1000" spc="-31">
                <a:solidFill>
                  <a:srgbClr val="166534"/>
                </a:solidFill>
                <a:latin typeface="DejaVu Sans"/>
                <a:cs typeface="DejaVu Sans"/>
              </a:rPr>
              <a:t>kê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479332" y="4081697"/>
            <a:ext cx="838686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166534"/>
                </a:solidFill>
                <a:latin typeface="DejaVu Sans"/>
                <a:cs typeface="DejaVu Sans"/>
              </a:rPr>
              <a:t>Thân</a:t>
            </a:r>
            <a:r>
              <a:rPr dirty="0" sz="1000">
                <a:solidFill>
                  <a:srgbClr val="16653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166534"/>
                </a:solidFill>
                <a:latin typeface="DejaVu Sans"/>
                <a:cs typeface="DejaVu Sans"/>
              </a:rPr>
              <a:t>thiện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025579" y="4459679"/>
            <a:ext cx="842694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0" b="1">
                <a:solidFill>
                  <a:srgbClr val="1a237e"/>
                </a:solidFill>
                <a:latin typeface="DejaVu Sans"/>
                <a:cs typeface="DejaVu Sans"/>
              </a:rPr>
              <a:t>Plotly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025579" y="4756463"/>
            <a:ext cx="4408908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Tạo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biểu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đồ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tương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tác,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phù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hợp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cho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dashboard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và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báo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cáo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trực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4b5563"/>
                </a:solidFill>
                <a:latin typeface="DejaVu Sans"/>
                <a:cs typeface="DejaVu Sans"/>
              </a:rPr>
              <a:t>tuyến.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7324128" y="5348522"/>
            <a:ext cx="792060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166534"/>
                </a:solidFill>
                <a:latin typeface="DejaVu Sans"/>
                <a:cs typeface="DejaVu Sans"/>
              </a:rPr>
              <a:t>Tương</a:t>
            </a:r>
            <a:r>
              <a:rPr dirty="0" sz="1000">
                <a:solidFill>
                  <a:srgbClr val="166534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166534"/>
                </a:solidFill>
                <a:latin typeface="DejaVu Sans"/>
                <a:cs typeface="DejaVu Sans"/>
              </a:rPr>
              <a:t>tác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529934" y="5348522"/>
            <a:ext cx="849174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166534"/>
                </a:solidFill>
                <a:latin typeface="DejaVu Sans"/>
                <a:cs typeface="DejaVu Sans"/>
              </a:rPr>
              <a:t>Dashboard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7895209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50504" y="375216"/>
            <a:ext cx="6643222" cy="46715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378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spc="15" b="1">
                <a:solidFill>
                  <a:srgbClr val="1a237e"/>
                </a:solidFill>
                <a:latin typeface="Liberation Sans"/>
                <a:cs typeface="Liberation Sans"/>
              </a:rPr>
              <a:t>Các</a:t>
            </a:r>
            <a:r>
              <a:rPr dirty="0" sz="3000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3000" spc="17" b="1">
                <a:solidFill>
                  <a:srgbClr val="1a237e"/>
                </a:solidFill>
                <a:latin typeface="Liberation Sans"/>
                <a:cs typeface="Liberation Sans"/>
              </a:rPr>
              <a:t>Bi</a:t>
            </a:r>
            <a:r>
              <a:rPr dirty="0" sz="3000" spc="1031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3000" b="1">
                <a:solidFill>
                  <a:srgbClr val="1a237e"/>
                </a:solidFill>
                <a:latin typeface="Liberation Sans"/>
                <a:cs typeface="Liberation Sans"/>
              </a:rPr>
              <a:t>u</a:t>
            </a:r>
            <a:r>
              <a:rPr dirty="0" sz="3000" spc="20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3000" b="1">
                <a:solidFill>
                  <a:srgbClr val="1a237e"/>
                </a:solidFill>
                <a:latin typeface="Liberation Sans"/>
                <a:cs typeface="Liberation Sans"/>
              </a:rPr>
              <a:t>Đ</a:t>
            </a:r>
            <a:r>
              <a:rPr dirty="0" sz="3000" spc="1897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3000" b="1">
                <a:solidFill>
                  <a:srgbClr val="1a237e"/>
                </a:solidFill>
                <a:latin typeface="Liberation Sans"/>
                <a:cs typeface="Liberation Sans"/>
              </a:rPr>
              <a:t>C</a:t>
            </a:r>
            <a:r>
              <a:rPr dirty="0" sz="3000" spc="1897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3000" b="1">
                <a:solidFill>
                  <a:srgbClr val="1a237e"/>
                </a:solidFill>
                <a:latin typeface="Liberation Sans"/>
                <a:cs typeface="Liberation Sans"/>
              </a:rPr>
              <a:t>B</a:t>
            </a:r>
            <a:r>
              <a:rPr dirty="0" sz="3000" spc="1057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3000" b="1">
                <a:solidFill>
                  <a:srgbClr val="1a237e"/>
                </a:solidFill>
                <a:latin typeface="Liberation Sans"/>
                <a:cs typeface="Liberation Sans"/>
              </a:rPr>
              <a:t>n</a:t>
            </a:r>
            <a:r>
              <a:rPr dirty="0" sz="3000" spc="20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3000" spc="12" b="1">
                <a:solidFill>
                  <a:srgbClr val="4caf50"/>
                </a:solidFill>
                <a:latin typeface="Liberation Sans"/>
                <a:cs typeface="Liberation Sans"/>
              </a:rPr>
              <a:t>và</a:t>
            </a:r>
            <a:r>
              <a:rPr dirty="0" sz="3000" b="1">
                <a:solidFill>
                  <a:srgbClr val="4caf50"/>
                </a:solidFill>
                <a:latin typeface="Liberation Sans"/>
                <a:cs typeface="Liberation Sans"/>
              </a:rPr>
              <a:t> </a:t>
            </a:r>
            <a:r>
              <a:rPr dirty="0" sz="3000" spc="15" b="1">
                <a:solidFill>
                  <a:srgbClr val="4caf50"/>
                </a:solidFill>
                <a:latin typeface="Liberation Sans"/>
                <a:cs typeface="Liberation Sans"/>
              </a:rPr>
              <a:t>Công</a:t>
            </a:r>
            <a:r>
              <a:rPr dirty="0" sz="3000" b="1">
                <a:solidFill>
                  <a:srgbClr val="4caf50"/>
                </a:solidFill>
                <a:latin typeface="Liberation Sans"/>
                <a:cs typeface="Liberation Sans"/>
              </a:rPr>
              <a:t> </a:t>
            </a:r>
            <a:r>
              <a:rPr dirty="0" sz="3000" b="1">
                <a:solidFill>
                  <a:srgbClr val="4caf50"/>
                </a:solidFill>
                <a:latin typeface="Liberation Sans"/>
                <a:cs typeface="Liberation Sans"/>
              </a:rPr>
              <a:t>D</a:t>
            </a:r>
            <a:r>
              <a:rPr dirty="0" sz="3000" spc="1132" b="1">
                <a:solidFill>
                  <a:srgbClr val="4caf50"/>
                </a:solidFill>
                <a:latin typeface="Liberation Sans"/>
                <a:cs typeface="Liberation Sans"/>
              </a:rPr>
              <a:t> </a:t>
            </a:r>
            <a:r>
              <a:rPr dirty="0" sz="3000" spc="14" b="1">
                <a:solidFill>
                  <a:srgbClr val="4caf50"/>
                </a:solidFill>
                <a:latin typeface="Liberation Sans"/>
                <a:cs typeface="Liberation Sans"/>
              </a:rPr>
              <a:t>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72321" y="915363"/>
            <a:ext cx="5199694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1">
                <a:solidFill>
                  <a:srgbClr val="1a237e"/>
                </a:solidFill>
                <a:latin typeface="Liberation Sans"/>
                <a:cs typeface="Liberation Sans"/>
              </a:rPr>
              <a:t>Phân</a:t>
            </a:r>
            <a:r>
              <a:rPr dirty="0" sz="170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700">
                <a:solidFill>
                  <a:srgbClr val="1a237e"/>
                </a:solidFill>
                <a:latin typeface="Liberation Sans"/>
                <a:cs typeface="Liberation Sans"/>
              </a:rPr>
              <a:t>tích</a:t>
            </a:r>
            <a:r>
              <a:rPr dirty="0" sz="1700" spc="-1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700" spc="-11">
                <a:solidFill>
                  <a:srgbClr val="1a237e"/>
                </a:solidFill>
                <a:latin typeface="Liberation Sans"/>
                <a:cs typeface="Liberation Sans"/>
              </a:rPr>
              <a:t>d</a:t>
            </a:r>
            <a:r>
              <a:rPr dirty="0" sz="1700">
                <a:solidFill>
                  <a:srgbClr val="1a237e"/>
                </a:solidFill>
                <a:latin typeface="DejaVu Sans"/>
                <a:cs typeface="DejaVu Sans"/>
              </a:rPr>
              <a:t>ữ</a:t>
            </a:r>
            <a:r>
              <a:rPr dirty="0" sz="1700" spc="14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1a237e"/>
                </a:solidFill>
                <a:latin typeface="Liberation Sans"/>
                <a:cs typeface="Liberation Sans"/>
              </a:rPr>
              <a:t>li</a:t>
            </a:r>
            <a:r>
              <a:rPr dirty="0" sz="1700">
                <a:solidFill>
                  <a:srgbClr val="1a237e"/>
                </a:solidFill>
                <a:latin typeface="DejaVu Sans"/>
                <a:cs typeface="DejaVu Sans"/>
              </a:rPr>
              <a:t>ệ</a:t>
            </a:r>
            <a:r>
              <a:rPr dirty="0" sz="1700">
                <a:solidFill>
                  <a:srgbClr val="1a237e"/>
                </a:solidFill>
                <a:latin typeface="Liberation Sans"/>
                <a:cs typeface="Liberation Sans"/>
              </a:rPr>
              <a:t>u</a:t>
            </a:r>
            <a:r>
              <a:rPr dirty="0" sz="1700" spc="-17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700">
                <a:solidFill>
                  <a:srgbClr val="1a237e"/>
                </a:solidFill>
                <a:latin typeface="Liberation Sans"/>
                <a:cs typeface="Liberation Sans"/>
              </a:rPr>
              <a:t>hi</a:t>
            </a:r>
            <a:r>
              <a:rPr dirty="0" sz="1700">
                <a:solidFill>
                  <a:srgbClr val="1a237e"/>
                </a:solidFill>
                <a:latin typeface="DejaVu Sans"/>
                <a:cs typeface="DejaVu Sans"/>
              </a:rPr>
              <a:t>ệ</a:t>
            </a:r>
            <a:r>
              <a:rPr dirty="0" sz="1700">
                <a:solidFill>
                  <a:srgbClr val="1a237e"/>
                </a:solidFill>
                <a:latin typeface="Liberation Sans"/>
                <a:cs typeface="Liberation Sans"/>
              </a:rPr>
              <a:t>u</a:t>
            </a:r>
            <a:r>
              <a:rPr dirty="0" sz="1700" spc="-17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700" spc="-11">
                <a:solidFill>
                  <a:srgbClr val="1a237e"/>
                </a:solidFill>
                <a:latin typeface="Liberation Sans"/>
                <a:cs typeface="Liberation Sans"/>
              </a:rPr>
              <a:t>qu</a:t>
            </a:r>
            <a:r>
              <a:rPr dirty="0" sz="1700">
                <a:solidFill>
                  <a:srgbClr val="1a237e"/>
                </a:solidFill>
                <a:latin typeface="DejaVu Sans"/>
                <a:cs typeface="DejaVu Sans"/>
              </a:rPr>
              <a:t>ả</a:t>
            </a:r>
            <a:r>
              <a:rPr dirty="0" sz="1700" spc="5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dirty="0" sz="1700" spc="-10">
                <a:solidFill>
                  <a:srgbClr val="1a237e"/>
                </a:solidFill>
                <a:latin typeface="Liberation Sans"/>
                <a:cs typeface="Liberation Sans"/>
              </a:rPr>
              <a:t>v</a:t>
            </a:r>
            <a:r>
              <a:rPr dirty="0" sz="1700" spc="10">
                <a:solidFill>
                  <a:srgbClr val="1a237e"/>
                </a:solidFill>
                <a:latin typeface="DejaVu Sans"/>
                <a:cs typeface="DejaVu Sans"/>
              </a:rPr>
              <a:t>ớ</a:t>
            </a:r>
            <a:r>
              <a:rPr dirty="0" sz="1700">
                <a:solidFill>
                  <a:srgbClr val="1a237e"/>
                </a:solidFill>
                <a:latin typeface="Liberation Sans"/>
                <a:cs typeface="Liberation Sans"/>
              </a:rPr>
              <a:t>i</a:t>
            </a:r>
            <a:r>
              <a:rPr dirty="0" sz="1700" spc="-1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700" spc="-10">
                <a:solidFill>
                  <a:srgbClr val="1a237e"/>
                </a:solidFill>
                <a:latin typeface="Liberation Sans"/>
                <a:cs typeface="Liberation Sans"/>
              </a:rPr>
              <a:t>các</a:t>
            </a:r>
            <a:r>
              <a:rPr dirty="0" sz="170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700" spc="-10">
                <a:solidFill>
                  <a:srgbClr val="1a237e"/>
                </a:solidFill>
                <a:latin typeface="Liberation Sans"/>
                <a:cs typeface="Liberation Sans"/>
              </a:rPr>
              <a:t>công</a:t>
            </a:r>
            <a:r>
              <a:rPr dirty="0" sz="170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700" spc="-10">
                <a:solidFill>
                  <a:srgbClr val="1a237e"/>
                </a:solidFill>
                <a:latin typeface="Liberation Sans"/>
                <a:cs typeface="Liberation Sans"/>
              </a:rPr>
              <a:t>c</a:t>
            </a:r>
            <a:r>
              <a:rPr dirty="0" sz="1700">
                <a:solidFill>
                  <a:srgbClr val="1a237e"/>
                </a:solidFill>
                <a:latin typeface="DejaVu Sans"/>
                <a:cs typeface="DejaVu Sans"/>
              </a:rPr>
              <a:t>ụ</a:t>
            </a:r>
            <a:r>
              <a:rPr dirty="0" sz="1700" spc="14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1a237e"/>
                </a:solidFill>
                <a:latin typeface="Liberation Sans"/>
                <a:cs typeface="Liberation Sans"/>
              </a:rPr>
              <a:t>tr</a:t>
            </a:r>
            <a:r>
              <a:rPr dirty="0" sz="1700" spc="-27">
                <a:solidFill>
                  <a:srgbClr val="1a237e"/>
                </a:solidFill>
                <a:latin typeface="DejaVu Sans"/>
                <a:cs typeface="DejaVu Sans"/>
              </a:rPr>
              <a:t>ự</a:t>
            </a:r>
            <a:r>
              <a:rPr dirty="0" sz="1700">
                <a:solidFill>
                  <a:srgbClr val="1a237e"/>
                </a:solidFill>
                <a:latin typeface="Liberation Sans"/>
                <a:cs typeface="Liberation Sans"/>
              </a:rPr>
              <a:t>c</a:t>
            </a:r>
            <a:r>
              <a:rPr dirty="0" sz="1700" spc="-15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700" spc="-11">
                <a:solidFill>
                  <a:srgbClr val="1a237e"/>
                </a:solidFill>
                <a:latin typeface="Liberation Sans"/>
                <a:cs typeface="Liberation Sans"/>
              </a:rPr>
              <a:t>quan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2030" y="1882815"/>
            <a:ext cx="1556826" cy="228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Bi</a:t>
            </a:r>
            <a:r>
              <a:rPr dirty="0" sz="1350" spc="453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u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đ</a:t>
            </a:r>
            <a:r>
              <a:rPr dirty="0" sz="1350" spc="818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T</a:t>
            </a:r>
            <a:r>
              <a:rPr dirty="0" sz="1350" spc="446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n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su</a:t>
            </a:r>
            <a:r>
              <a:rPr dirty="0" sz="1350" spc="450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325021" y="1882815"/>
            <a:ext cx="1555930" cy="228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Bi</a:t>
            </a:r>
            <a:r>
              <a:rPr dirty="0" sz="1350" spc="453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u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đ</a:t>
            </a:r>
            <a:r>
              <a:rPr dirty="0" sz="1350" spc="818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Phân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tán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0321" y="2394002"/>
            <a:ext cx="2627814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•</a:t>
            </a:r>
            <a:r>
              <a:rPr dirty="0" sz="1200" spc="-37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1a237e"/>
                </a:solidFill>
                <a:latin typeface="Liberation Sans"/>
                <a:cs typeface="Liberation Sans"/>
              </a:rPr>
              <a:t>Th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ể</a:t>
            </a:r>
            <a:r>
              <a:rPr dirty="0" sz="1200" spc="37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1a237e"/>
                </a:solidFill>
                <a:latin typeface="Liberation Sans"/>
                <a:cs typeface="Liberation Sans"/>
              </a:rPr>
              <a:t>hi</a:t>
            </a:r>
            <a:r>
              <a:rPr dirty="0" sz="1200" spc="11">
                <a:solidFill>
                  <a:srgbClr val="1a237e"/>
                </a:solidFill>
                <a:latin typeface="DejaVu Sans"/>
                <a:cs typeface="DejaVu Sans"/>
              </a:rPr>
              <a:t>ệ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n</a:t>
            </a:r>
            <a:r>
              <a:rPr dirty="0" sz="1200" spc="-2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1">
                <a:solidFill>
                  <a:srgbClr val="1a237e"/>
                </a:solidFill>
                <a:latin typeface="Liberation Sans"/>
                <a:cs typeface="Liberation Sans"/>
              </a:rPr>
              <a:t>s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ự</a:t>
            </a:r>
            <a:r>
              <a:rPr dirty="0" sz="1200" spc="15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dirty="0" sz="1200" spc="-14">
                <a:solidFill>
                  <a:srgbClr val="1a237e"/>
                </a:solidFill>
                <a:latin typeface="Liberation Sans"/>
                <a:cs typeface="Liberation Sans"/>
              </a:rPr>
              <a:t>phân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1a237e"/>
                </a:solidFill>
                <a:latin typeface="Liberation Sans"/>
                <a:cs typeface="Liberation Sans"/>
              </a:rPr>
              <a:t>b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ố</a:t>
            </a:r>
            <a:r>
              <a:rPr dirty="0" sz="1200" spc="41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dirty="0" sz="1200" spc="-11">
                <a:solidFill>
                  <a:srgbClr val="1a237e"/>
                </a:solidFill>
                <a:latin typeface="Liberation Sans"/>
                <a:cs typeface="Liberation Sans"/>
              </a:rPr>
              <a:t>c</a:t>
            </a:r>
            <a:r>
              <a:rPr dirty="0" sz="1200" spc="-10">
                <a:solidFill>
                  <a:srgbClr val="1a237e"/>
                </a:solidFill>
                <a:latin typeface="DejaVu Sans"/>
                <a:cs typeface="DejaVu Sans"/>
              </a:rPr>
              <a:t>ủ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a</a:t>
            </a:r>
            <a:r>
              <a:rPr dirty="0" sz="1200" spc="-2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20">
                <a:solidFill>
                  <a:srgbClr val="1a237e"/>
                </a:solidFill>
                <a:latin typeface="Liberation Sans"/>
                <a:cs typeface="Liberation Sans"/>
              </a:rPr>
              <a:t>m</a:t>
            </a:r>
            <a:r>
              <a:rPr dirty="0" sz="1200" spc="15">
                <a:solidFill>
                  <a:srgbClr val="1a237e"/>
                </a:solidFill>
                <a:latin typeface="DejaVu Sans"/>
                <a:cs typeface="DejaVu Sans"/>
              </a:rPr>
              <a:t>ộ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t</a:t>
            </a:r>
            <a:r>
              <a:rPr dirty="0" sz="1200" spc="-14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0">
                <a:solidFill>
                  <a:srgbClr val="1a237e"/>
                </a:solidFill>
                <a:latin typeface="Liberation Sans"/>
                <a:cs typeface="Liberation Sans"/>
              </a:rPr>
              <a:t>bi</a:t>
            </a:r>
            <a:r>
              <a:rPr dirty="0" sz="1200" spc="11">
                <a:solidFill>
                  <a:srgbClr val="1a237e"/>
                </a:solidFill>
                <a:latin typeface="DejaVu Sans"/>
                <a:cs typeface="DejaVu Sans"/>
              </a:rPr>
              <a:t>ế</a:t>
            </a:r>
            <a:r>
              <a:rPr dirty="0" sz="1200" spc="-14">
                <a:solidFill>
                  <a:srgbClr val="1a237e"/>
                </a:solidFill>
                <a:latin typeface="Liberation Sans"/>
                <a:cs typeface="Liberation Sans"/>
              </a:rPr>
              <a:t>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13313" y="2394002"/>
            <a:ext cx="2693459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•</a:t>
            </a:r>
            <a:r>
              <a:rPr dirty="0" sz="1200" spc="-15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Liberation Sans"/>
                <a:cs typeface="Liberation Sans"/>
              </a:rPr>
              <a:t>Quan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2">
                <a:solidFill>
                  <a:srgbClr val="1a237e"/>
                </a:solidFill>
                <a:latin typeface="Liberation Sans"/>
                <a:cs typeface="Liberation Sans"/>
              </a:rPr>
              <a:t>sát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20">
                <a:solidFill>
                  <a:srgbClr val="1a237e"/>
                </a:solidFill>
                <a:latin typeface="Liberation Sans"/>
                <a:cs typeface="Liberation Sans"/>
              </a:rPr>
              <a:t>m</a:t>
            </a:r>
            <a:r>
              <a:rPr dirty="0" sz="1200" spc="15">
                <a:solidFill>
                  <a:srgbClr val="1a237e"/>
                </a:solidFill>
                <a:latin typeface="DejaVu Sans"/>
                <a:cs typeface="DejaVu Sans"/>
              </a:rPr>
              <a:t>ố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i</a:t>
            </a:r>
            <a:r>
              <a:rPr dirty="0" sz="1200" spc="-1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1a237e"/>
                </a:solidFill>
                <a:latin typeface="Liberation Sans"/>
                <a:cs typeface="Liberation Sans"/>
              </a:rPr>
              <a:t>quan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1a237e"/>
                </a:solidFill>
                <a:latin typeface="Liberation Sans"/>
                <a:cs typeface="Liberation Sans"/>
              </a:rPr>
              <a:t>h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ệ</a:t>
            </a:r>
            <a:r>
              <a:rPr dirty="0" sz="1200" spc="37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1a237e"/>
                </a:solidFill>
                <a:latin typeface="Liberation Sans"/>
                <a:cs typeface="Liberation Sans"/>
              </a:rPr>
              <a:t>gi</a:t>
            </a:r>
            <a:r>
              <a:rPr dirty="0" sz="1200" spc="-10">
                <a:solidFill>
                  <a:srgbClr val="1a237e"/>
                </a:solidFill>
                <a:latin typeface="DejaVu Sans"/>
                <a:cs typeface="DejaVu Sans"/>
              </a:rPr>
              <a:t>ữ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a</a:t>
            </a:r>
            <a:r>
              <a:rPr dirty="0" sz="1200" spc="-2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1a237e"/>
                </a:solidFill>
                <a:latin typeface="Liberation Sans"/>
                <a:cs typeface="Liberation Sans"/>
              </a:rPr>
              <a:t>hai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0">
                <a:solidFill>
                  <a:srgbClr val="1a237e"/>
                </a:solidFill>
                <a:latin typeface="Liberation Sans"/>
                <a:cs typeface="Liberation Sans"/>
              </a:rPr>
              <a:t>bi</a:t>
            </a:r>
            <a:r>
              <a:rPr dirty="0" sz="1200" spc="11">
                <a:solidFill>
                  <a:srgbClr val="1a237e"/>
                </a:solidFill>
                <a:latin typeface="DejaVu Sans"/>
                <a:cs typeface="DejaVu Sans"/>
              </a:rPr>
              <a:t>ế</a:t>
            </a:r>
            <a:r>
              <a:rPr dirty="0" sz="1200" spc="-14">
                <a:solidFill>
                  <a:srgbClr val="1a237e"/>
                </a:solidFill>
                <a:latin typeface="Liberation Sans"/>
                <a:cs typeface="Liberation Sans"/>
              </a:rPr>
              <a:t>n.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0321" y="2651177"/>
            <a:ext cx="3871618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•</a:t>
            </a:r>
            <a:r>
              <a:rPr dirty="0" sz="1200" spc="-15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8">
                <a:solidFill>
                  <a:srgbClr val="1a237e"/>
                </a:solidFill>
                <a:latin typeface="DejaVu Sans"/>
                <a:cs typeface="DejaVu Sans"/>
              </a:rPr>
              <a:t>Ướ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c</a:t>
            </a:r>
            <a:r>
              <a:rPr dirty="0" sz="1200" spc="-18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tính</a:t>
            </a:r>
            <a:r>
              <a:rPr dirty="0" sz="1200" spc="-1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1a237e"/>
                </a:solidFill>
                <a:latin typeface="Liberation Sans"/>
                <a:cs typeface="Liberation Sans"/>
              </a:rPr>
              <a:t>d</a:t>
            </a:r>
            <a:r>
              <a:rPr dirty="0" sz="1200" spc="15">
                <a:solidFill>
                  <a:srgbClr val="1a237e"/>
                </a:solidFill>
                <a:latin typeface="DejaVu Sans"/>
                <a:cs typeface="DejaVu Sans"/>
              </a:rPr>
              <a:t>ạ</a:t>
            </a:r>
            <a:r>
              <a:rPr dirty="0" sz="1200" spc="-14">
                <a:solidFill>
                  <a:srgbClr val="1a237e"/>
                </a:solidFill>
                <a:latin typeface="Liberation Sans"/>
                <a:cs typeface="Liberation Sans"/>
              </a:rPr>
              <a:t>ng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1a237e"/>
                </a:solidFill>
                <a:latin typeface="Liberation Sans"/>
                <a:cs typeface="Liberation Sans"/>
              </a:rPr>
              <a:t>phân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1a237e"/>
                </a:solidFill>
                <a:latin typeface="Liberation Sans"/>
                <a:cs typeface="Liberation Sans"/>
              </a:rPr>
              <a:t>ph</a:t>
            </a:r>
            <a:r>
              <a:rPr dirty="0" sz="1200" spc="15">
                <a:solidFill>
                  <a:srgbClr val="1a237e"/>
                </a:solidFill>
                <a:latin typeface="DejaVu Sans"/>
                <a:cs typeface="DejaVu Sans"/>
              </a:rPr>
              <a:t>ố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i,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1a237e"/>
                </a:solidFill>
                <a:latin typeface="Liberation Sans"/>
                <a:cs typeface="Liberation Sans"/>
              </a:rPr>
              <a:t>phát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0">
                <a:solidFill>
                  <a:srgbClr val="1a237e"/>
                </a:solidFill>
                <a:latin typeface="Liberation Sans"/>
                <a:cs typeface="Liberation Sans"/>
              </a:rPr>
              <a:t>hi</a:t>
            </a:r>
            <a:r>
              <a:rPr dirty="0" sz="1200" spc="11">
                <a:solidFill>
                  <a:srgbClr val="1a237e"/>
                </a:solidFill>
                <a:latin typeface="DejaVu Sans"/>
                <a:cs typeface="DejaVu Sans"/>
              </a:rPr>
              <a:t>ệ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n</a:t>
            </a:r>
            <a:r>
              <a:rPr dirty="0" sz="1200" spc="-2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0">
                <a:solidFill>
                  <a:srgbClr val="1a237e"/>
                </a:solidFill>
                <a:latin typeface="Liberation Sans"/>
                <a:cs typeface="Liberation Sans"/>
              </a:rPr>
              <a:t>giá</a:t>
            </a:r>
            <a:r>
              <a:rPr dirty="0" sz="1200" spc="-1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tr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ị</a:t>
            </a:r>
            <a:r>
              <a:rPr dirty="0" sz="120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dirty="0" sz="1200" spc="-14">
                <a:solidFill>
                  <a:srgbClr val="1a237e"/>
                </a:solidFill>
                <a:latin typeface="Liberation Sans"/>
                <a:cs typeface="Liberation Sans"/>
              </a:rPr>
              <a:t>b</a:t>
            </a:r>
            <a:r>
              <a:rPr dirty="0" sz="1200" spc="15">
                <a:solidFill>
                  <a:srgbClr val="1a237e"/>
                </a:solidFill>
                <a:latin typeface="DejaVu Sans"/>
                <a:cs typeface="DejaVu Sans"/>
              </a:rPr>
              <a:t>ấ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t</a:t>
            </a:r>
            <a:r>
              <a:rPr dirty="0" sz="1200" spc="-14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0">
                <a:solidFill>
                  <a:srgbClr val="1a237e"/>
                </a:solidFill>
                <a:latin typeface="Liberation Sans"/>
                <a:cs typeface="Liberation Sans"/>
              </a:rPr>
              <a:t>th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ườ</a:t>
            </a:r>
            <a:r>
              <a:rPr dirty="0" sz="1200" spc="-14">
                <a:solidFill>
                  <a:srgbClr val="1a237e"/>
                </a:solidFill>
                <a:latin typeface="Liberation Sans"/>
                <a:cs typeface="Liberation Sans"/>
              </a:rPr>
              <a:t>ng.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513313" y="2651177"/>
            <a:ext cx="3560776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•</a:t>
            </a:r>
            <a:r>
              <a:rPr dirty="0" sz="1200" spc="-15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Liberation Sans"/>
                <a:cs typeface="Liberation Sans"/>
              </a:rPr>
              <a:t>Xác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1a237e"/>
                </a:solidFill>
                <a:latin typeface="Liberation Sans"/>
                <a:cs typeface="Liberation Sans"/>
              </a:rPr>
              <a:t>đ</a:t>
            </a:r>
            <a:r>
              <a:rPr dirty="0" sz="1200" spc="-33">
                <a:solidFill>
                  <a:srgbClr val="1a237e"/>
                </a:solidFill>
                <a:latin typeface="DejaVu Sans"/>
                <a:cs typeface="DejaVu Sans"/>
              </a:rPr>
              <a:t>ị</a:t>
            </a:r>
            <a:r>
              <a:rPr dirty="0" sz="1200" spc="-14">
                <a:solidFill>
                  <a:srgbClr val="1a237e"/>
                </a:solidFill>
                <a:latin typeface="Liberation Sans"/>
                <a:cs typeface="Liberation Sans"/>
              </a:rPr>
              <a:t>nh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20">
                <a:solidFill>
                  <a:srgbClr val="1a237e"/>
                </a:solidFill>
                <a:latin typeface="Liberation Sans"/>
                <a:cs typeface="Liberation Sans"/>
              </a:rPr>
              <a:t>m</a:t>
            </a:r>
            <a:r>
              <a:rPr dirty="0" sz="1200" spc="15">
                <a:solidFill>
                  <a:srgbClr val="1a237e"/>
                </a:solidFill>
                <a:latin typeface="DejaVu Sans"/>
                <a:cs typeface="DejaVu Sans"/>
              </a:rPr>
              <a:t>ố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i</a:t>
            </a:r>
            <a:r>
              <a:rPr dirty="0" sz="1200" spc="-1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t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ươ</a:t>
            </a:r>
            <a:r>
              <a:rPr dirty="0" sz="1200" spc="-14">
                <a:solidFill>
                  <a:srgbClr val="1a237e"/>
                </a:solidFill>
                <a:latin typeface="Liberation Sans"/>
                <a:cs typeface="Liberation Sans"/>
              </a:rPr>
              <a:t>ng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1a237e"/>
                </a:solidFill>
                <a:latin typeface="Liberation Sans"/>
                <a:cs typeface="Liberation Sans"/>
              </a:rPr>
              <a:t>quan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0">
                <a:solidFill>
                  <a:srgbClr val="1a237e"/>
                </a:solidFill>
                <a:latin typeface="Liberation Sans"/>
                <a:cs typeface="Liberation Sans"/>
              </a:rPr>
              <a:t>(d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ươ</a:t>
            </a:r>
            <a:r>
              <a:rPr dirty="0" sz="1200" spc="-14">
                <a:solidFill>
                  <a:srgbClr val="1a237e"/>
                </a:solidFill>
                <a:latin typeface="Liberation Sans"/>
                <a:cs typeface="Liberation Sans"/>
              </a:rPr>
              <a:t>ng,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7">
                <a:solidFill>
                  <a:srgbClr val="1a237e"/>
                </a:solidFill>
                <a:latin typeface="Liberation Sans"/>
                <a:cs typeface="Liberation Sans"/>
              </a:rPr>
              <a:t>âm)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ti</a:t>
            </a:r>
            <a:r>
              <a:rPr dirty="0" sz="1200" spc="11">
                <a:solidFill>
                  <a:srgbClr val="1a237e"/>
                </a:solidFill>
                <a:latin typeface="DejaVu Sans"/>
                <a:cs typeface="DejaVu Sans"/>
              </a:rPr>
              <a:t>ề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m</a:t>
            </a:r>
            <a:r>
              <a:rPr dirty="0" sz="1200" spc="-27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1a237e"/>
                </a:solidFill>
                <a:latin typeface="Liberation Sans"/>
                <a:cs typeface="Liberation Sans"/>
              </a:rPr>
              <a:t>năng.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82030" y="4997490"/>
            <a:ext cx="1167854" cy="228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Bi</a:t>
            </a:r>
            <a:r>
              <a:rPr dirty="0" sz="1350" spc="453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u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đ</a:t>
            </a:r>
            <a:r>
              <a:rPr dirty="0" sz="1350" spc="818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H</a:t>
            </a:r>
            <a:r>
              <a:rPr dirty="0" sz="1350" spc="444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p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325021" y="4997490"/>
            <a:ext cx="1679443" cy="228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Bi</a:t>
            </a:r>
            <a:r>
              <a:rPr dirty="0" sz="1350" spc="453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u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đ</a:t>
            </a:r>
            <a:r>
              <a:rPr dirty="0" sz="1350" spc="818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C</a:t>
            </a:r>
            <a:r>
              <a:rPr dirty="0" sz="1350" spc="444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t/Thanh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70321" y="5518202"/>
            <a:ext cx="3063009" cy="2119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•</a:t>
            </a:r>
            <a:r>
              <a:rPr dirty="0" sz="1200" spc="-15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1">
                <a:solidFill>
                  <a:srgbClr val="1a237e"/>
                </a:solidFill>
                <a:latin typeface="Liberation Sans"/>
                <a:cs typeface="Liberation Sans"/>
              </a:rPr>
              <a:t>Di</a:t>
            </a:r>
            <a:r>
              <a:rPr dirty="0" sz="1200" spc="11">
                <a:solidFill>
                  <a:srgbClr val="1a237e"/>
                </a:solidFill>
                <a:latin typeface="DejaVu Sans"/>
                <a:cs typeface="DejaVu Sans"/>
              </a:rPr>
              <a:t>ễ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n</a:t>
            </a:r>
            <a:r>
              <a:rPr dirty="0" sz="1200" spc="-2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t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ả</a:t>
            </a:r>
            <a:r>
              <a:rPr dirty="0" sz="1200" spc="4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5</a:t>
            </a:r>
            <a:r>
              <a:rPr dirty="0" sz="1200" spc="-2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1">
                <a:solidFill>
                  <a:srgbClr val="1a237e"/>
                </a:solidFill>
                <a:latin typeface="Liberation Sans"/>
                <a:cs typeface="Liberation Sans"/>
              </a:rPr>
              <a:t>v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ị</a:t>
            </a:r>
            <a:r>
              <a:rPr dirty="0" sz="120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trí: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2">
                <a:solidFill>
                  <a:srgbClr val="1a237e"/>
                </a:solidFill>
                <a:latin typeface="Liberation Sans"/>
                <a:cs typeface="Liberation Sans"/>
              </a:rPr>
              <a:t>min,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Liberation Sans"/>
                <a:cs typeface="Liberation Sans"/>
              </a:rPr>
              <a:t>Q1,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2">
                <a:solidFill>
                  <a:srgbClr val="1a237e"/>
                </a:solidFill>
                <a:latin typeface="Liberation Sans"/>
                <a:cs typeface="Liberation Sans"/>
              </a:rPr>
              <a:t>median,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Liberation Sans"/>
                <a:cs typeface="Liberation Sans"/>
              </a:rPr>
              <a:t>Q3,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Liberation Sans"/>
                <a:cs typeface="Liberation Sans"/>
              </a:rPr>
              <a:t>max.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513313" y="5518202"/>
            <a:ext cx="2606446" cy="2119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•</a:t>
            </a:r>
            <a:r>
              <a:rPr dirty="0" sz="1200" spc="-15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2">
                <a:solidFill>
                  <a:srgbClr val="1a237e"/>
                </a:solidFill>
                <a:latin typeface="Liberation Sans"/>
                <a:cs typeface="Liberation Sans"/>
              </a:rPr>
              <a:t>Giúp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1">
                <a:solidFill>
                  <a:srgbClr val="1a237e"/>
                </a:solidFill>
                <a:latin typeface="Liberation Sans"/>
                <a:cs typeface="Liberation Sans"/>
              </a:rPr>
              <a:t>so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2">
                <a:solidFill>
                  <a:srgbClr val="1a237e"/>
                </a:solidFill>
                <a:latin typeface="Liberation Sans"/>
                <a:cs typeface="Liberation Sans"/>
              </a:rPr>
              <a:t>sánh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2">
                <a:solidFill>
                  <a:srgbClr val="1a237e"/>
                </a:solidFill>
                <a:latin typeface="Liberation Sans"/>
                <a:cs typeface="Liberation Sans"/>
              </a:rPr>
              <a:t>các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1a237e"/>
                </a:solidFill>
                <a:latin typeface="Liberation Sans"/>
                <a:cs typeface="Liberation Sans"/>
              </a:rPr>
              <a:t>d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ữ</a:t>
            </a:r>
            <a:r>
              <a:rPr dirty="0" sz="1200" spc="15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li</a:t>
            </a:r>
            <a:r>
              <a:rPr dirty="0" sz="1200" spc="11">
                <a:solidFill>
                  <a:srgbClr val="1a237e"/>
                </a:solidFill>
                <a:latin typeface="DejaVu Sans"/>
                <a:cs typeface="DejaVu Sans"/>
              </a:rPr>
              <a:t>ệ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u</a:t>
            </a:r>
            <a:r>
              <a:rPr dirty="0" sz="1200" spc="-2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1a237e"/>
                </a:solidFill>
                <a:latin typeface="Liberation Sans"/>
                <a:cs typeface="Liberation Sans"/>
              </a:rPr>
              <a:t>phân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0">
                <a:solidFill>
                  <a:srgbClr val="1a237e"/>
                </a:solidFill>
                <a:latin typeface="Liberation Sans"/>
                <a:cs typeface="Liberation Sans"/>
              </a:rPr>
              <a:t>lo</a:t>
            </a:r>
            <a:r>
              <a:rPr dirty="0" sz="1200" spc="15">
                <a:solidFill>
                  <a:srgbClr val="1a237e"/>
                </a:solidFill>
                <a:latin typeface="DejaVu Sans"/>
                <a:cs typeface="DejaVu Sans"/>
              </a:rPr>
              <a:t>ạ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i.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0321" y="5765852"/>
            <a:ext cx="3626994" cy="2119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•</a:t>
            </a:r>
            <a:r>
              <a:rPr dirty="0" sz="1200" spc="-15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8">
                <a:solidFill>
                  <a:srgbClr val="1a237e"/>
                </a:solidFill>
                <a:latin typeface="Liberation Sans"/>
                <a:cs typeface="Liberation Sans"/>
              </a:rPr>
              <a:t>H</a:t>
            </a:r>
            <a:r>
              <a:rPr dirty="0" sz="1200" spc="-10">
                <a:solidFill>
                  <a:srgbClr val="1a237e"/>
                </a:solidFill>
                <a:latin typeface="DejaVu Sans"/>
                <a:cs typeface="DejaVu Sans"/>
              </a:rPr>
              <a:t>ữ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u</a:t>
            </a:r>
            <a:r>
              <a:rPr dirty="0" sz="1200" spc="-2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0">
                <a:solidFill>
                  <a:srgbClr val="1a237e"/>
                </a:solidFill>
                <a:latin typeface="Liberation Sans"/>
                <a:cs typeface="Liberation Sans"/>
              </a:rPr>
              <a:t>ích</a:t>
            </a:r>
            <a:r>
              <a:rPr dirty="0" sz="1200" spc="-1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1a237e"/>
                </a:solidFill>
                <a:latin typeface="Liberation Sans"/>
                <a:cs typeface="Liberation Sans"/>
              </a:rPr>
              <a:t>đ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ể</a:t>
            </a:r>
            <a:r>
              <a:rPr dirty="0" sz="1200" spc="37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dirty="0" sz="1200" spc="-11">
                <a:solidFill>
                  <a:srgbClr val="1a237e"/>
                </a:solidFill>
                <a:latin typeface="Liberation Sans"/>
                <a:cs typeface="Liberation Sans"/>
              </a:rPr>
              <a:t>so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2">
                <a:solidFill>
                  <a:srgbClr val="1a237e"/>
                </a:solidFill>
                <a:latin typeface="Liberation Sans"/>
                <a:cs typeface="Liberation Sans"/>
              </a:rPr>
              <a:t>sánh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1a237e"/>
                </a:solidFill>
                <a:latin typeface="Liberation Sans"/>
                <a:cs typeface="Liberation Sans"/>
              </a:rPr>
              <a:t>phân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1a237e"/>
                </a:solidFill>
                <a:latin typeface="Liberation Sans"/>
                <a:cs typeface="Liberation Sans"/>
              </a:rPr>
              <a:t>ph</a:t>
            </a:r>
            <a:r>
              <a:rPr dirty="0" sz="1200" spc="15">
                <a:solidFill>
                  <a:srgbClr val="1a237e"/>
                </a:solidFill>
                <a:latin typeface="DejaVu Sans"/>
                <a:cs typeface="DejaVu Sans"/>
              </a:rPr>
              <a:t>ố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i,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1a237e"/>
                </a:solidFill>
                <a:latin typeface="Liberation Sans"/>
                <a:cs typeface="Liberation Sans"/>
              </a:rPr>
              <a:t>phát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0">
                <a:solidFill>
                  <a:srgbClr val="1a237e"/>
                </a:solidFill>
                <a:latin typeface="Liberation Sans"/>
                <a:cs typeface="Liberation Sans"/>
              </a:rPr>
              <a:t>hi</a:t>
            </a:r>
            <a:r>
              <a:rPr dirty="0" sz="1200" spc="11">
                <a:solidFill>
                  <a:srgbClr val="1a237e"/>
                </a:solidFill>
                <a:latin typeface="DejaVu Sans"/>
                <a:cs typeface="DejaVu Sans"/>
              </a:rPr>
              <a:t>ệ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n</a:t>
            </a:r>
            <a:r>
              <a:rPr dirty="0" sz="1200" spc="-2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1a237e"/>
                </a:solidFill>
                <a:latin typeface="Liberation Sans"/>
                <a:cs typeface="Liberation Sans"/>
              </a:rPr>
              <a:t>ngo</a:t>
            </a:r>
            <a:r>
              <a:rPr dirty="0" sz="1200" spc="15">
                <a:solidFill>
                  <a:srgbClr val="1a237e"/>
                </a:solidFill>
                <a:latin typeface="DejaVu Sans"/>
                <a:cs typeface="DejaVu Sans"/>
              </a:rPr>
              <a:t>ạ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i</a:t>
            </a:r>
            <a:r>
              <a:rPr dirty="0" sz="1200" spc="-1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lai.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513313" y="5765852"/>
            <a:ext cx="3393869" cy="2119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•</a:t>
            </a:r>
            <a:r>
              <a:rPr dirty="0" sz="1200" spc="-15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1">
                <a:solidFill>
                  <a:srgbClr val="1a237e"/>
                </a:solidFill>
                <a:latin typeface="Liberation Sans"/>
                <a:cs typeface="Liberation Sans"/>
              </a:rPr>
              <a:t>Hi</a:t>
            </a:r>
            <a:r>
              <a:rPr dirty="0" sz="1200" spc="11">
                <a:solidFill>
                  <a:srgbClr val="1a237e"/>
                </a:solidFill>
                <a:latin typeface="DejaVu Sans"/>
                <a:cs typeface="DejaVu Sans"/>
              </a:rPr>
              <a:t>ệ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u</a:t>
            </a:r>
            <a:r>
              <a:rPr dirty="0" sz="1200" spc="-2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1a237e"/>
                </a:solidFill>
                <a:latin typeface="Liberation Sans"/>
                <a:cs typeface="Liberation Sans"/>
              </a:rPr>
              <a:t>qu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ả</a:t>
            </a:r>
            <a:r>
              <a:rPr dirty="0" sz="1200" spc="4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1a237e"/>
                </a:solidFill>
                <a:latin typeface="Liberation Sans"/>
                <a:cs typeface="Liberation Sans"/>
              </a:rPr>
              <a:t>th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ể</a:t>
            </a:r>
            <a:r>
              <a:rPr dirty="0" sz="1200" spc="37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1a237e"/>
                </a:solidFill>
                <a:latin typeface="Liberation Sans"/>
                <a:cs typeface="Liberation Sans"/>
              </a:rPr>
              <a:t>hi</a:t>
            </a:r>
            <a:r>
              <a:rPr dirty="0" sz="1200" spc="11">
                <a:solidFill>
                  <a:srgbClr val="1a237e"/>
                </a:solidFill>
                <a:latin typeface="DejaVu Sans"/>
                <a:cs typeface="DejaVu Sans"/>
              </a:rPr>
              <a:t>ệ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n</a:t>
            </a:r>
            <a:r>
              <a:rPr dirty="0" sz="1200" spc="-2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1">
                <a:solidFill>
                  <a:srgbClr val="1a237e"/>
                </a:solidFill>
                <a:latin typeface="Liberation Sans"/>
                <a:cs typeface="Liberation Sans"/>
              </a:rPr>
              <a:t>s</a:t>
            </a:r>
            <a:r>
              <a:rPr dirty="0" sz="1200">
                <a:solidFill>
                  <a:srgbClr val="1a237e"/>
                </a:solidFill>
                <a:latin typeface="DejaVu Sans"/>
                <a:cs typeface="DejaVu Sans"/>
              </a:rPr>
              <a:t>ự</a:t>
            </a:r>
            <a:r>
              <a:rPr dirty="0" sz="1200" spc="15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dirty="0" sz="1200" spc="-12">
                <a:solidFill>
                  <a:srgbClr val="1a237e"/>
                </a:solidFill>
                <a:latin typeface="Liberation Sans"/>
                <a:cs typeface="Liberation Sans"/>
              </a:rPr>
              <a:t>khác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0">
                <a:solidFill>
                  <a:srgbClr val="1a237e"/>
                </a:solidFill>
                <a:latin typeface="Liberation Sans"/>
                <a:cs typeface="Liberation Sans"/>
              </a:rPr>
              <a:t>bi</a:t>
            </a:r>
            <a:r>
              <a:rPr dirty="0" sz="1200" spc="11">
                <a:solidFill>
                  <a:srgbClr val="1a237e"/>
                </a:solidFill>
                <a:latin typeface="DejaVu Sans"/>
                <a:cs typeface="DejaVu Sans"/>
              </a:rPr>
              <a:t>ệ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t</a:t>
            </a:r>
            <a:r>
              <a:rPr dirty="0" sz="1200" spc="-14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0">
                <a:solidFill>
                  <a:srgbClr val="1a237e"/>
                </a:solidFill>
                <a:latin typeface="Liberation Sans"/>
                <a:cs typeface="Liberation Sans"/>
              </a:rPr>
              <a:t>gi</a:t>
            </a:r>
            <a:r>
              <a:rPr dirty="0" sz="1200" spc="-10">
                <a:solidFill>
                  <a:srgbClr val="1a237e"/>
                </a:solidFill>
                <a:latin typeface="DejaVu Sans"/>
                <a:cs typeface="DejaVu Sans"/>
              </a:rPr>
              <a:t>ữ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a</a:t>
            </a:r>
            <a:r>
              <a:rPr dirty="0" sz="1200" spc="-2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2">
                <a:solidFill>
                  <a:srgbClr val="1a237e"/>
                </a:solidFill>
                <a:latin typeface="Liberation Sans"/>
                <a:cs typeface="Liberation Sans"/>
              </a:rPr>
              <a:t>các</a:t>
            </a:r>
            <a:r>
              <a:rPr dirty="0" sz="120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200" spc="-15">
                <a:solidFill>
                  <a:srgbClr val="1a237e"/>
                </a:solidFill>
                <a:latin typeface="Liberation Sans"/>
                <a:cs typeface="Liberation Sans"/>
              </a:rPr>
              <a:t>nhóm.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7239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35049" y="386637"/>
            <a:ext cx="11074177" cy="3955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10" b="1">
                <a:solidFill>
                  <a:srgbClr val="1a237e"/>
                </a:solidFill>
                <a:latin typeface="Liberation Sans"/>
                <a:cs typeface="Liberation Sans"/>
              </a:rPr>
              <a:t>Case</a:t>
            </a:r>
            <a:r>
              <a:rPr dirty="0" sz="2500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2500" spc="10" b="1">
                <a:solidFill>
                  <a:srgbClr val="1a237e"/>
                </a:solidFill>
                <a:latin typeface="Liberation Sans"/>
                <a:cs typeface="Liberation Sans"/>
              </a:rPr>
              <a:t>Study:</a:t>
            </a:r>
            <a:r>
              <a:rPr dirty="0" sz="2500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2500" spc="10" b="1">
                <a:solidFill>
                  <a:srgbClr val="1a237e"/>
                </a:solidFill>
                <a:latin typeface="Liberation Sans"/>
                <a:cs typeface="Liberation Sans"/>
              </a:rPr>
              <a:t>Phân</a:t>
            </a:r>
            <a:r>
              <a:rPr dirty="0" sz="2500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2500" b="1">
                <a:solidFill>
                  <a:srgbClr val="1a237e"/>
                </a:solidFill>
                <a:latin typeface="Liberation Sans"/>
                <a:cs typeface="Liberation Sans"/>
              </a:rPr>
              <a:t>Tích</a:t>
            </a:r>
            <a:r>
              <a:rPr dirty="0" sz="2500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2500" b="1">
                <a:solidFill>
                  <a:srgbClr val="1a237e"/>
                </a:solidFill>
                <a:latin typeface="Liberation Sans"/>
                <a:cs typeface="Liberation Sans"/>
              </a:rPr>
              <a:t>Đ</a:t>
            </a:r>
            <a:r>
              <a:rPr dirty="0" sz="2500" spc="893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2500" b="1">
                <a:solidFill>
                  <a:srgbClr val="1a237e"/>
                </a:solidFill>
                <a:latin typeface="Liberation Sans"/>
                <a:cs typeface="Liberation Sans"/>
              </a:rPr>
              <a:t>c</a:t>
            </a:r>
            <a:r>
              <a:rPr dirty="0" sz="2500" spc="15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2500" spc="-127" b="1">
                <a:solidFill>
                  <a:srgbClr val="1a237e"/>
                </a:solidFill>
                <a:latin typeface="Liberation Sans"/>
                <a:cs typeface="Liberation Sans"/>
              </a:rPr>
              <a:t>Tr</a:t>
            </a:r>
            <a:r>
              <a:rPr dirty="0" sz="2500" spc="1014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2500" spc="10" b="1">
                <a:solidFill>
                  <a:srgbClr val="1a237e"/>
                </a:solidFill>
                <a:latin typeface="Liberation Sans"/>
                <a:cs typeface="Liberation Sans"/>
              </a:rPr>
              <a:t>ng</a:t>
            </a:r>
            <a:r>
              <a:rPr dirty="0" sz="2500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2500" spc="11" b="1">
                <a:solidFill>
                  <a:srgbClr val="1a237e"/>
                </a:solidFill>
                <a:latin typeface="Liberation Sans"/>
                <a:cs typeface="Liberation Sans"/>
              </a:rPr>
              <a:t>Hóa</a:t>
            </a:r>
            <a:r>
              <a:rPr dirty="0" sz="2500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2500" b="1">
                <a:solidFill>
                  <a:srgbClr val="1a237e"/>
                </a:solidFill>
                <a:latin typeface="Liberation Sans"/>
                <a:cs typeface="Liberation Sans"/>
              </a:rPr>
              <a:t>H</a:t>
            </a:r>
            <a:r>
              <a:rPr dirty="0" sz="2500" spc="893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2500" b="1">
                <a:solidFill>
                  <a:srgbClr val="1a237e"/>
                </a:solidFill>
                <a:latin typeface="Liberation Sans"/>
                <a:cs typeface="Liberation Sans"/>
              </a:rPr>
              <a:t>c</a:t>
            </a:r>
            <a:r>
              <a:rPr dirty="0" sz="2500" spc="1742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2500" spc="10" b="1">
                <a:solidFill>
                  <a:srgbClr val="4caf50"/>
                </a:solidFill>
                <a:latin typeface="Liberation Sans"/>
                <a:cs typeface="Liberation Sans"/>
              </a:rPr>
              <a:t>nh</a:t>
            </a:r>
            <a:r>
              <a:rPr dirty="0" sz="2500" b="1">
                <a:solidFill>
                  <a:srgbClr val="4caf50"/>
                </a:solidFill>
                <a:latin typeface="Liberation Sans"/>
                <a:cs typeface="Liberation Sans"/>
              </a:rPr>
              <a:t> </a:t>
            </a:r>
            <a:r>
              <a:rPr dirty="0" sz="2500" b="1">
                <a:solidFill>
                  <a:srgbClr val="4caf50"/>
                </a:solidFill>
                <a:latin typeface="Liberation Sans"/>
                <a:cs typeface="Liberation Sans"/>
              </a:rPr>
              <a:t>H</a:t>
            </a:r>
            <a:r>
              <a:rPr dirty="0" sz="2500" spc="2469" b="1">
                <a:solidFill>
                  <a:srgbClr val="4caf50"/>
                </a:solidFill>
                <a:latin typeface="Liberation Sans"/>
                <a:cs typeface="Liberation Sans"/>
              </a:rPr>
              <a:t> </a:t>
            </a:r>
            <a:r>
              <a:rPr dirty="0" sz="2500" spc="10" b="1">
                <a:solidFill>
                  <a:srgbClr val="4caf50"/>
                </a:solidFill>
                <a:latin typeface="Liberation Sans"/>
                <a:cs typeface="Liberation Sans"/>
              </a:rPr>
              <a:t>ng</a:t>
            </a:r>
            <a:r>
              <a:rPr dirty="0" sz="2500" b="1">
                <a:solidFill>
                  <a:srgbClr val="4caf50"/>
                </a:solidFill>
                <a:latin typeface="Liberation Sans"/>
                <a:cs typeface="Liberation Sans"/>
              </a:rPr>
              <a:t> </a:t>
            </a:r>
            <a:r>
              <a:rPr dirty="0" sz="2500" b="1">
                <a:solidFill>
                  <a:srgbClr val="4caf50"/>
                </a:solidFill>
                <a:latin typeface="Liberation Sans"/>
                <a:cs typeface="Liberation Sans"/>
              </a:rPr>
              <a:t>đ</a:t>
            </a:r>
            <a:r>
              <a:rPr dirty="0" sz="2500" spc="892" b="1">
                <a:solidFill>
                  <a:srgbClr val="4caf50"/>
                </a:solidFill>
                <a:latin typeface="Liberation Sans"/>
                <a:cs typeface="Liberation Sans"/>
              </a:rPr>
              <a:t> </a:t>
            </a:r>
            <a:r>
              <a:rPr dirty="0" sz="2500" b="1">
                <a:solidFill>
                  <a:srgbClr val="4caf50"/>
                </a:solidFill>
                <a:latin typeface="Liberation Sans"/>
                <a:cs typeface="Liberation Sans"/>
              </a:rPr>
              <a:t>n</a:t>
            </a:r>
            <a:r>
              <a:rPr dirty="0" sz="2500" spc="15" b="1">
                <a:solidFill>
                  <a:srgbClr val="4caf50"/>
                </a:solidFill>
                <a:latin typeface="Liberation Sans"/>
                <a:cs typeface="Liberation Sans"/>
              </a:rPr>
              <a:t> </a:t>
            </a:r>
            <a:r>
              <a:rPr dirty="0" sz="2500" spc="12" b="1">
                <a:solidFill>
                  <a:srgbClr val="4caf50"/>
                </a:solidFill>
                <a:latin typeface="Liberation Sans"/>
                <a:cs typeface="Liberation Sans"/>
              </a:rPr>
              <a:t>Ch</a:t>
            </a:r>
            <a:r>
              <a:rPr dirty="0" sz="2500" spc="877" b="1">
                <a:solidFill>
                  <a:srgbClr val="4caf50"/>
                </a:solidFill>
                <a:latin typeface="Liberation Sans"/>
                <a:cs typeface="Liberation Sans"/>
              </a:rPr>
              <a:t> </a:t>
            </a:r>
            <a:r>
              <a:rPr dirty="0" sz="2500" b="1">
                <a:solidFill>
                  <a:srgbClr val="4caf50"/>
                </a:solidFill>
                <a:latin typeface="Liberation Sans"/>
                <a:cs typeface="Liberation Sans"/>
              </a:rPr>
              <a:t>t</a:t>
            </a:r>
            <a:r>
              <a:rPr dirty="0" sz="2500" spc="10" b="1">
                <a:solidFill>
                  <a:srgbClr val="4caf50"/>
                </a:solidFill>
                <a:latin typeface="Liberation Sans"/>
                <a:cs typeface="Liberation Sans"/>
              </a:rPr>
              <a:t> </a:t>
            </a:r>
            <a:r>
              <a:rPr dirty="0" sz="2500" b="1">
                <a:solidFill>
                  <a:srgbClr val="4caf50"/>
                </a:solidFill>
                <a:latin typeface="Liberation Sans"/>
                <a:cs typeface="Liberation Sans"/>
              </a:rPr>
              <a:t>L</a:t>
            </a:r>
            <a:r>
              <a:rPr dirty="0" sz="2500" spc="2467" b="1">
                <a:solidFill>
                  <a:srgbClr val="4caf50"/>
                </a:solidFill>
                <a:latin typeface="Liberation Sans"/>
                <a:cs typeface="Liberation Sans"/>
              </a:rPr>
              <a:t> </a:t>
            </a:r>
            <a:r>
              <a:rPr dirty="0" sz="2500" spc="10" b="1">
                <a:solidFill>
                  <a:srgbClr val="4caf50"/>
                </a:solidFill>
                <a:latin typeface="Liberation Sans"/>
                <a:cs typeface="Liberation Sans"/>
              </a:rPr>
              <a:t>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82703" y="767637"/>
            <a:ext cx="978856" cy="39553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8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4caf50"/>
                </a:solidFill>
                <a:latin typeface="Liberation Sans"/>
                <a:cs typeface="Liberation Sans"/>
              </a:rPr>
              <a:t>R</a:t>
            </a:r>
            <a:r>
              <a:rPr dirty="0" sz="2500" spc="2469" b="1">
                <a:solidFill>
                  <a:srgbClr val="4caf50"/>
                </a:solidFill>
                <a:latin typeface="Liberation Sans"/>
                <a:cs typeface="Liberation Sans"/>
              </a:rPr>
              <a:t> </a:t>
            </a:r>
            <a:r>
              <a:rPr dirty="0" sz="2500" b="1">
                <a:solidFill>
                  <a:srgbClr val="4caf50"/>
                </a:solidFill>
                <a:latin typeface="Liberation Sans"/>
                <a:cs typeface="Liberation Sans"/>
              </a:rPr>
              <a:t>u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41499" y="1575113"/>
            <a:ext cx="8757620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M</a:t>
            </a:r>
            <a:r>
              <a:rPr dirty="0" sz="1350" spc="444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c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tiêu: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Quan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sát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s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ự</a:t>
            </a:r>
            <a:r>
              <a:rPr dirty="0" sz="1350">
                <a:solidFill>
                  <a:srgbClr val="1a237e"/>
                </a:solidFill>
                <a:latin typeface="Times New Roman"/>
                <a:cs typeface="Times New Roman"/>
              </a:rPr>
              <a:t> 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thay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đ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ổ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i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c</a:t>
            </a:r>
            <a:r>
              <a:rPr dirty="0" sz="1350" spc="-31">
                <a:solidFill>
                  <a:srgbClr val="1a237e"/>
                </a:solidFill>
                <a:latin typeface="DejaVu Sans"/>
                <a:cs typeface="DejaVu Sans"/>
              </a:rPr>
              <a:t>ủ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a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các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đ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ặ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c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tr</a:t>
            </a:r>
            <a:r>
              <a:rPr dirty="0" sz="1350" spc="-31">
                <a:solidFill>
                  <a:srgbClr val="1a237e"/>
                </a:solidFill>
                <a:latin typeface="DejaVu Sans"/>
                <a:cs typeface="DejaVu Sans"/>
              </a:rPr>
              <a:t>ư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ng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hóa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h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ọ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c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theo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các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m</a:t>
            </a:r>
            <a:r>
              <a:rPr dirty="0" sz="1350" spc="-31">
                <a:solidFill>
                  <a:srgbClr val="1a237e"/>
                </a:solidFill>
                <a:latin typeface="DejaVu Sans"/>
                <a:cs typeface="DejaVu Sans"/>
              </a:rPr>
              <a:t>ứ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c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ch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ấ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t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l</a:t>
            </a:r>
            <a:r>
              <a:rPr dirty="0" sz="1350" spc="-15">
                <a:solidFill>
                  <a:srgbClr val="1a237e"/>
                </a:solidFill>
                <a:latin typeface="DejaVu Sans"/>
                <a:cs typeface="DejaVu Sans"/>
              </a:rPr>
              <a:t>ượ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ng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r</a:t>
            </a:r>
            <a:r>
              <a:rPr dirty="0" sz="1350" spc="-15">
                <a:solidFill>
                  <a:srgbClr val="1a237e"/>
                </a:solidFill>
                <a:latin typeface="DejaVu Sans"/>
                <a:cs typeface="DejaVu Sans"/>
              </a:rPr>
              <a:t>ượ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u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(Quality)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b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ằ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ng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Boxplot.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90128" y="2283350"/>
            <a:ext cx="4033174" cy="2764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1" b="1">
                <a:solidFill>
                  <a:srgbClr val="1a237e"/>
                </a:solidFill>
                <a:latin typeface="Liberation Sans"/>
                <a:cs typeface="Liberation Sans"/>
              </a:rPr>
              <a:t>Tác</a:t>
            </a:r>
            <a:r>
              <a:rPr dirty="0" sz="1700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700" b="1">
                <a:solidFill>
                  <a:srgbClr val="1a237e"/>
                </a:solidFill>
                <a:latin typeface="Liberation Sans"/>
                <a:cs typeface="Liberation Sans"/>
              </a:rPr>
              <a:t>đ</a:t>
            </a:r>
            <a:r>
              <a:rPr dirty="0" sz="1700" spc="565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700" spc="-12" b="1">
                <a:solidFill>
                  <a:srgbClr val="1a237e"/>
                </a:solidFill>
                <a:latin typeface="Liberation Sans"/>
                <a:cs typeface="Liberation Sans"/>
              </a:rPr>
              <a:t>ng</a:t>
            </a:r>
            <a:r>
              <a:rPr dirty="0" sz="1700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700" spc="-10" b="1">
                <a:solidFill>
                  <a:srgbClr val="1a237e"/>
                </a:solidFill>
                <a:latin typeface="Liberation Sans"/>
                <a:cs typeface="Liberation Sans"/>
              </a:rPr>
              <a:t>Tích</a:t>
            </a:r>
            <a:r>
              <a:rPr dirty="0" sz="1700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700" b="1">
                <a:solidFill>
                  <a:srgbClr val="1a237e"/>
                </a:solidFill>
                <a:latin typeface="Liberation Sans"/>
                <a:cs typeface="Liberation Sans"/>
              </a:rPr>
              <a:t>c</a:t>
            </a:r>
            <a:r>
              <a:rPr dirty="0" sz="1700" spc="565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700" b="1">
                <a:solidFill>
                  <a:srgbClr val="1a237e"/>
                </a:solidFill>
                <a:latin typeface="Liberation Sans"/>
                <a:cs typeface="Liberation Sans"/>
              </a:rPr>
              <a:t>c</a:t>
            </a:r>
            <a:r>
              <a:rPr dirty="0" sz="1700" spc="-17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700" spc="-10" b="1">
                <a:solidFill>
                  <a:srgbClr val="1a237e"/>
                </a:solidFill>
                <a:latin typeface="Liberation Sans"/>
                <a:cs typeface="Liberation Sans"/>
              </a:rPr>
              <a:t>(Tăng</a:t>
            </a:r>
            <a:r>
              <a:rPr dirty="0" sz="1700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700" spc="-10" b="1">
                <a:solidFill>
                  <a:srgbClr val="1a237e"/>
                </a:solidFill>
                <a:latin typeface="Liberation Sans"/>
                <a:cs typeface="Liberation Sans"/>
              </a:rPr>
              <a:t>theo</a:t>
            </a:r>
            <a:r>
              <a:rPr dirty="0" sz="1700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700" spc="-10" b="1">
                <a:solidFill>
                  <a:srgbClr val="1a237e"/>
                </a:solidFill>
                <a:latin typeface="Liberation Sans"/>
                <a:cs typeface="Liberation Sans"/>
              </a:rPr>
              <a:t>Quality)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33119" y="2283350"/>
            <a:ext cx="4435403" cy="2764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1" b="1">
                <a:solidFill>
                  <a:srgbClr val="1a237e"/>
                </a:solidFill>
                <a:latin typeface="Liberation Sans"/>
                <a:cs typeface="Liberation Sans"/>
              </a:rPr>
              <a:t>Tác</a:t>
            </a:r>
            <a:r>
              <a:rPr dirty="0" sz="1700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700" b="1">
                <a:solidFill>
                  <a:srgbClr val="1a237e"/>
                </a:solidFill>
                <a:latin typeface="Liberation Sans"/>
                <a:cs typeface="Liberation Sans"/>
              </a:rPr>
              <a:t>đ</a:t>
            </a:r>
            <a:r>
              <a:rPr dirty="0" sz="1700" spc="565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700" spc="-12" b="1">
                <a:solidFill>
                  <a:srgbClr val="1a237e"/>
                </a:solidFill>
                <a:latin typeface="Liberation Sans"/>
                <a:cs typeface="Liberation Sans"/>
              </a:rPr>
              <a:t>ng</a:t>
            </a:r>
            <a:r>
              <a:rPr dirty="0" sz="1700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700" spc="-20" b="1">
                <a:solidFill>
                  <a:srgbClr val="1a237e"/>
                </a:solidFill>
                <a:latin typeface="Liberation Sans"/>
                <a:cs typeface="Liberation Sans"/>
              </a:rPr>
              <a:t>Tiêu</a:t>
            </a:r>
            <a:r>
              <a:rPr dirty="0" sz="1700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700" b="1">
                <a:solidFill>
                  <a:srgbClr val="1a237e"/>
                </a:solidFill>
                <a:latin typeface="Liberation Sans"/>
                <a:cs typeface="Liberation Sans"/>
              </a:rPr>
              <a:t>c</a:t>
            </a:r>
            <a:r>
              <a:rPr dirty="0" sz="1700" spc="565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700" b="1">
                <a:solidFill>
                  <a:srgbClr val="1a237e"/>
                </a:solidFill>
                <a:latin typeface="Liberation Sans"/>
                <a:cs typeface="Liberation Sans"/>
              </a:rPr>
              <a:t>c</a:t>
            </a:r>
            <a:r>
              <a:rPr dirty="0" sz="1700" spc="-17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700" spc="-10" b="1">
                <a:solidFill>
                  <a:srgbClr val="1a237e"/>
                </a:solidFill>
                <a:latin typeface="Liberation Sans"/>
                <a:cs typeface="Liberation Sans"/>
              </a:rPr>
              <a:t>(Gi</a:t>
            </a:r>
            <a:r>
              <a:rPr dirty="0" sz="1700" spc="582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700" b="1">
                <a:solidFill>
                  <a:srgbClr val="1a237e"/>
                </a:solidFill>
                <a:latin typeface="Liberation Sans"/>
                <a:cs typeface="Liberation Sans"/>
              </a:rPr>
              <a:t>m</a:t>
            </a:r>
            <a:r>
              <a:rPr dirty="0" sz="1700" spc="-23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700" spc="-11" b="1">
                <a:solidFill>
                  <a:srgbClr val="1a237e"/>
                </a:solidFill>
                <a:latin typeface="Liberation Sans"/>
                <a:cs typeface="Liberation Sans"/>
              </a:rPr>
              <a:t>khi</a:t>
            </a:r>
            <a:r>
              <a:rPr dirty="0" sz="1700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700" spc="-10" b="1">
                <a:solidFill>
                  <a:srgbClr val="1a237e"/>
                </a:solidFill>
                <a:latin typeface="Liberation Sans"/>
                <a:cs typeface="Liberation Sans"/>
              </a:rPr>
              <a:t>Quality</a:t>
            </a:r>
            <a:r>
              <a:rPr dirty="0" sz="1700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700" spc="-10" b="1">
                <a:solidFill>
                  <a:srgbClr val="1a237e"/>
                </a:solidFill>
                <a:latin typeface="Liberation Sans"/>
                <a:cs typeface="Liberation Sans"/>
              </a:rPr>
              <a:t>tăng)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4827" y="2880038"/>
            <a:ext cx="3622927" cy="998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Alcohol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(N</a:t>
            </a:r>
            <a:r>
              <a:rPr dirty="0" sz="1350" spc="446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ng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đ</a:t>
            </a:r>
            <a:r>
              <a:rPr dirty="0" sz="1350" spc="818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c</a:t>
            </a:r>
            <a:r>
              <a:rPr dirty="0" sz="1350" spc="446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n):</a:t>
            </a:r>
            <a:r>
              <a:rPr dirty="0" sz="1350" spc="-25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Tăng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rõ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r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ệ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t.</a:t>
            </a:r>
          </a:p>
          <a:p>
            <a:pPr marL="0" marR="0">
              <a:lnSpc>
                <a:spcPts val="1564"/>
              </a:lnSpc>
              <a:spcBef>
                <a:spcPts val="1435"/>
              </a:spcBef>
              <a:spcAft>
                <a:spcPts val="0"/>
              </a:spcAft>
            </a:pP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Sulphates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(Mu</a:t>
            </a:r>
            <a:r>
              <a:rPr dirty="0" sz="1350" spc="450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i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Sunfat):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Có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xu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h</a:t>
            </a:r>
            <a:r>
              <a:rPr dirty="0" sz="1350" spc="-15">
                <a:solidFill>
                  <a:srgbClr val="1a237e"/>
                </a:solidFill>
                <a:latin typeface="DejaVu Sans"/>
                <a:cs typeface="DejaVu Sans"/>
              </a:rPr>
              <a:t>ướ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ng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tăng.</a:t>
            </a:r>
          </a:p>
          <a:p>
            <a:pPr marL="0" marR="0">
              <a:lnSpc>
                <a:spcPts val="1564"/>
              </a:lnSpc>
              <a:spcBef>
                <a:spcPts val="1435"/>
              </a:spcBef>
              <a:spcAft>
                <a:spcPts val="0"/>
              </a:spcAft>
            </a:pP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Citric</a:t>
            </a:r>
            <a:r>
              <a:rPr dirty="0" sz="1350" spc="-52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Acid:</a:t>
            </a:r>
            <a:r>
              <a:rPr dirty="0" sz="1350" spc="-23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Tăng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d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ầ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n.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607819" y="2880038"/>
            <a:ext cx="3508691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17" b="1">
                <a:solidFill>
                  <a:srgbClr val="1a237e"/>
                </a:solidFill>
                <a:latin typeface="Liberation Sans"/>
                <a:cs typeface="Liberation Sans"/>
              </a:rPr>
              <a:t>Volatile</a:t>
            </a:r>
            <a:r>
              <a:rPr dirty="0" sz="1350" spc="-37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Acidity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(Axit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bay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h</a:t>
            </a:r>
            <a:r>
              <a:rPr dirty="0" sz="1350" spc="446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i):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Gi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ả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m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rõ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r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ệ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t.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607819" y="3261038"/>
            <a:ext cx="3348596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Chlorides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(Hàm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l</a:t>
            </a:r>
            <a:r>
              <a:rPr dirty="0" sz="1350" spc="1272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ng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mu</a:t>
            </a:r>
            <a:r>
              <a:rPr dirty="0" sz="1350" spc="451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i):</a:t>
            </a:r>
            <a:r>
              <a:rPr dirty="0" sz="1350" b="1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Gi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ả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m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 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d</a:t>
            </a:r>
            <a:r>
              <a:rPr dirty="0" sz="1350">
                <a:solidFill>
                  <a:srgbClr val="1a237e"/>
                </a:solidFill>
                <a:latin typeface="DejaVu Sans"/>
                <a:cs typeface="DejaVu Sans"/>
              </a:rPr>
              <a:t>ầ</a:t>
            </a:r>
            <a:r>
              <a:rPr dirty="0" sz="1350">
                <a:solidFill>
                  <a:srgbClr val="1a237e"/>
                </a:solidFill>
                <a:latin typeface="Liberation Sans"/>
                <a:cs typeface="Liberation Sans"/>
              </a:rPr>
              <a:t>n.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671589" y="6662218"/>
            <a:ext cx="5000948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2">
                <a:solidFill>
                  <a:srgbClr val="6b7280"/>
                </a:solidFill>
                <a:latin typeface="Liberation Sans"/>
                <a:cs typeface="Liberation Sans"/>
              </a:rPr>
              <a:t>Minh</a:t>
            </a:r>
            <a:r>
              <a:rPr dirty="0" sz="1200">
                <a:solidFill>
                  <a:srgbClr val="6b7280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6b7280"/>
                </a:solidFill>
                <a:latin typeface="Liberation Sans"/>
                <a:cs typeface="Liberation Sans"/>
              </a:rPr>
              <a:t>h</a:t>
            </a:r>
            <a:r>
              <a:rPr dirty="0" sz="1200" spc="15">
                <a:solidFill>
                  <a:srgbClr val="6b7280"/>
                </a:solidFill>
                <a:latin typeface="DejaVu Sans"/>
                <a:cs typeface="DejaVu Sans"/>
              </a:rPr>
              <a:t>ọ</a:t>
            </a:r>
            <a:r>
              <a:rPr dirty="0" sz="1200" spc="-14">
                <a:solidFill>
                  <a:srgbClr val="6b7280"/>
                </a:solidFill>
                <a:latin typeface="Liberation Sans"/>
                <a:cs typeface="Liberation Sans"/>
              </a:rPr>
              <a:t>a:</a:t>
            </a:r>
            <a:r>
              <a:rPr dirty="0" sz="1200">
                <a:solidFill>
                  <a:srgbClr val="6b7280"/>
                </a:solidFill>
                <a:latin typeface="Liberation Sans"/>
                <a:cs typeface="Liberation Sans"/>
              </a:rPr>
              <a:t> </a:t>
            </a:r>
            <a:r>
              <a:rPr dirty="0" sz="1200" spc="-10">
                <a:solidFill>
                  <a:srgbClr val="6b7280"/>
                </a:solidFill>
                <a:latin typeface="Liberation Sans"/>
                <a:cs typeface="Liberation Sans"/>
              </a:rPr>
              <a:t>Bi</a:t>
            </a:r>
            <a:r>
              <a:rPr dirty="0" sz="1200" spc="11">
                <a:solidFill>
                  <a:srgbClr val="6b7280"/>
                </a:solidFill>
                <a:latin typeface="DejaVu Sans"/>
                <a:cs typeface="DejaVu Sans"/>
              </a:rPr>
              <a:t>ể</a:t>
            </a:r>
            <a:r>
              <a:rPr dirty="0" sz="1200">
                <a:solidFill>
                  <a:srgbClr val="6b7280"/>
                </a:solidFill>
                <a:latin typeface="Liberation Sans"/>
                <a:cs typeface="Liberation Sans"/>
              </a:rPr>
              <a:t>u</a:t>
            </a:r>
            <a:r>
              <a:rPr dirty="0" sz="1200" spc="-20">
                <a:solidFill>
                  <a:srgbClr val="6b7280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6b7280"/>
                </a:solidFill>
                <a:latin typeface="Liberation Sans"/>
                <a:cs typeface="Liberation Sans"/>
              </a:rPr>
              <a:t>đ</a:t>
            </a:r>
            <a:r>
              <a:rPr dirty="0" sz="1200">
                <a:solidFill>
                  <a:srgbClr val="6b7280"/>
                </a:solidFill>
                <a:latin typeface="DejaVu Sans"/>
                <a:cs typeface="DejaVu Sans"/>
              </a:rPr>
              <a:t>ồ</a:t>
            </a:r>
            <a:r>
              <a:rPr dirty="0" sz="1200" spc="41">
                <a:solidFill>
                  <a:srgbClr val="6b7280"/>
                </a:solidFill>
                <a:latin typeface="Times New Roman"/>
                <a:cs typeface="Times New Roman"/>
              </a:rPr>
              <a:t> </a:t>
            </a:r>
            <a:r>
              <a:rPr dirty="0" sz="1200" spc="-12">
                <a:solidFill>
                  <a:srgbClr val="6b7280"/>
                </a:solidFill>
                <a:latin typeface="Liberation Sans"/>
                <a:cs typeface="Liberation Sans"/>
              </a:rPr>
              <a:t>Boxplot</a:t>
            </a:r>
            <a:r>
              <a:rPr dirty="0" sz="1200">
                <a:solidFill>
                  <a:srgbClr val="6b7280"/>
                </a:solidFill>
                <a:latin typeface="Liberation Sans"/>
                <a:cs typeface="Liberation Sans"/>
              </a:rPr>
              <a:t> </a:t>
            </a:r>
            <a:r>
              <a:rPr dirty="0" sz="1200" spc="-10">
                <a:solidFill>
                  <a:srgbClr val="6b7280"/>
                </a:solidFill>
                <a:latin typeface="Liberation Sans"/>
                <a:cs typeface="Liberation Sans"/>
              </a:rPr>
              <a:t>theo</a:t>
            </a:r>
            <a:r>
              <a:rPr dirty="0" sz="1200">
                <a:solidFill>
                  <a:srgbClr val="6b7280"/>
                </a:solidFill>
                <a:latin typeface="Liberation Sans"/>
                <a:cs typeface="Liberation Sans"/>
              </a:rPr>
              <a:t> </a:t>
            </a:r>
            <a:r>
              <a:rPr dirty="0" sz="1200" spc="-12">
                <a:solidFill>
                  <a:srgbClr val="6b7280"/>
                </a:solidFill>
                <a:latin typeface="Liberation Sans"/>
                <a:cs typeface="Liberation Sans"/>
              </a:rPr>
              <a:t>ch</a:t>
            </a:r>
            <a:r>
              <a:rPr dirty="0" sz="1200" spc="15">
                <a:solidFill>
                  <a:srgbClr val="6b7280"/>
                </a:solidFill>
                <a:latin typeface="DejaVu Sans"/>
                <a:cs typeface="DejaVu Sans"/>
              </a:rPr>
              <a:t>ấ</a:t>
            </a:r>
            <a:r>
              <a:rPr dirty="0" sz="1200">
                <a:solidFill>
                  <a:srgbClr val="6b7280"/>
                </a:solidFill>
                <a:latin typeface="Liberation Sans"/>
                <a:cs typeface="Liberation Sans"/>
              </a:rPr>
              <a:t>t</a:t>
            </a:r>
            <a:r>
              <a:rPr dirty="0" sz="1200" spc="-14">
                <a:solidFill>
                  <a:srgbClr val="6b728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6b7280"/>
                </a:solidFill>
                <a:latin typeface="Liberation Sans"/>
                <a:cs typeface="Liberation Sans"/>
              </a:rPr>
              <a:t>l</a:t>
            </a:r>
            <a:r>
              <a:rPr dirty="0" sz="1200">
                <a:solidFill>
                  <a:srgbClr val="6b7280"/>
                </a:solidFill>
                <a:latin typeface="DejaVu Sans"/>
                <a:cs typeface="DejaVu Sans"/>
              </a:rPr>
              <a:t>ượ</a:t>
            </a:r>
            <a:r>
              <a:rPr dirty="0" sz="1200" spc="-14">
                <a:solidFill>
                  <a:srgbClr val="6b7280"/>
                </a:solidFill>
                <a:latin typeface="Liberation Sans"/>
                <a:cs typeface="Liberation Sans"/>
              </a:rPr>
              <a:t>ng</a:t>
            </a:r>
            <a:r>
              <a:rPr dirty="0" sz="1200">
                <a:solidFill>
                  <a:srgbClr val="6b7280"/>
                </a:solidFill>
                <a:latin typeface="Liberation Sans"/>
                <a:cs typeface="Liberation Sans"/>
              </a:rPr>
              <a:t> </a:t>
            </a:r>
            <a:r>
              <a:rPr dirty="0" sz="1200">
                <a:solidFill>
                  <a:srgbClr val="6b7280"/>
                </a:solidFill>
                <a:latin typeface="Liberation Sans"/>
                <a:cs typeface="Liberation Sans"/>
              </a:rPr>
              <a:t>r</a:t>
            </a:r>
            <a:r>
              <a:rPr dirty="0" sz="1200">
                <a:solidFill>
                  <a:srgbClr val="6b7280"/>
                </a:solidFill>
                <a:latin typeface="DejaVu Sans"/>
                <a:cs typeface="DejaVu Sans"/>
              </a:rPr>
              <a:t>ượ</a:t>
            </a:r>
            <a:r>
              <a:rPr dirty="0" sz="1200">
                <a:solidFill>
                  <a:srgbClr val="6b7280"/>
                </a:solidFill>
                <a:latin typeface="Liberation Sans"/>
                <a:cs typeface="Liberation Sans"/>
              </a:rPr>
              <a:t>u</a:t>
            </a:r>
            <a:r>
              <a:rPr dirty="0" sz="1200" spc="-20">
                <a:solidFill>
                  <a:srgbClr val="6b7280"/>
                </a:solidFill>
                <a:latin typeface="Liberation Sans"/>
                <a:cs typeface="Liberation Sans"/>
              </a:rPr>
              <a:t> </a:t>
            </a:r>
            <a:r>
              <a:rPr dirty="0" sz="1200" spc="-11">
                <a:solidFill>
                  <a:srgbClr val="6b7280"/>
                </a:solidFill>
                <a:latin typeface="Liberation Sans"/>
                <a:cs typeface="Liberation Sans"/>
              </a:rPr>
              <a:t>(Ví</a:t>
            </a:r>
            <a:r>
              <a:rPr dirty="0" sz="1200">
                <a:solidFill>
                  <a:srgbClr val="6b7280"/>
                </a:solidFill>
                <a:latin typeface="Liberation Sans"/>
                <a:cs typeface="Liberation Sans"/>
              </a:rPr>
              <a:t> </a:t>
            </a:r>
            <a:r>
              <a:rPr dirty="0" sz="1200" spc="-14">
                <a:solidFill>
                  <a:srgbClr val="6b7280"/>
                </a:solidFill>
                <a:latin typeface="Liberation Sans"/>
                <a:cs typeface="Liberation Sans"/>
              </a:rPr>
              <a:t>d</a:t>
            </a:r>
            <a:r>
              <a:rPr dirty="0" sz="1200">
                <a:solidFill>
                  <a:srgbClr val="6b7280"/>
                </a:solidFill>
                <a:latin typeface="DejaVu Sans"/>
                <a:cs typeface="DejaVu Sans"/>
              </a:rPr>
              <a:t>ụ</a:t>
            </a:r>
            <a:r>
              <a:rPr dirty="0" sz="1200" spc="15">
                <a:solidFill>
                  <a:srgbClr val="6b7280"/>
                </a:solidFill>
                <a:latin typeface="Times New Roman"/>
                <a:cs typeface="Times New Roman"/>
              </a:rPr>
              <a:t> </a:t>
            </a:r>
            <a:r>
              <a:rPr dirty="0" sz="1200" spc="-12">
                <a:solidFill>
                  <a:srgbClr val="6b7280"/>
                </a:solidFill>
                <a:latin typeface="Liberation Sans"/>
                <a:cs typeface="Liberation Sans"/>
              </a:rPr>
              <a:t>Hình</a:t>
            </a:r>
            <a:r>
              <a:rPr dirty="0" sz="1200">
                <a:solidFill>
                  <a:srgbClr val="6b7280"/>
                </a:solidFill>
                <a:latin typeface="Liberation Sans"/>
                <a:cs typeface="Liberation Sans"/>
              </a:rPr>
              <a:t> </a:t>
            </a:r>
            <a:r>
              <a:rPr dirty="0" sz="1200" spc="-11">
                <a:solidFill>
                  <a:srgbClr val="6b7280"/>
                </a:solidFill>
                <a:latin typeface="Liberation Sans"/>
                <a:cs typeface="Liberation Sans"/>
              </a:rPr>
              <a:t>2.15,</a:t>
            </a:r>
            <a:r>
              <a:rPr dirty="0" sz="1200">
                <a:solidFill>
                  <a:srgbClr val="6b7280"/>
                </a:solidFill>
                <a:latin typeface="Liberation Sans"/>
                <a:cs typeface="Liberation Sans"/>
              </a:rPr>
              <a:t> </a:t>
            </a:r>
            <a:r>
              <a:rPr dirty="0" sz="1200" spc="-10">
                <a:solidFill>
                  <a:srgbClr val="6b7280"/>
                </a:solidFill>
                <a:latin typeface="Liberation Sans"/>
                <a:cs typeface="Liberation Sans"/>
              </a:rPr>
              <a:t>2.17).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2025-10-10T13:20:57+00:00</dcterms:modified>
</cp:coreProperties>
</file>