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Lst>
  <p:sldSz cx="7772400" cy="10058400"/>
  <p:notesSz cx="7772400" cy="10058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20" Type="http://schemas.openxmlformats.org/officeDocument/2006/relationships/image" Target="../media/image24.png"/><Relationship Id="rId21" Type="http://schemas.openxmlformats.org/officeDocument/2006/relationships/image" Target="../media/image25.png"/><Relationship Id="rId22" Type="http://schemas.openxmlformats.org/officeDocument/2006/relationships/image" Target="../media/image26.png"/><Relationship Id="rId23" Type="http://schemas.openxmlformats.org/officeDocument/2006/relationships/image" Target="../media/image27.png"/><Relationship Id="rId24" Type="http://schemas.openxmlformats.org/officeDocument/2006/relationships/image" Target="../media/image28.png"/><Relationship Id="rId25" Type="http://schemas.openxmlformats.org/officeDocument/2006/relationships/image" Target="../media/image29.png"/><Relationship Id="rId26" Type="http://schemas.openxmlformats.org/officeDocument/2006/relationships/image" Target="../media/image30.png"/><Relationship Id="rId27" Type="http://schemas.openxmlformats.org/officeDocument/2006/relationships/image" Target="../media/image31.png"/><Relationship Id="rId28" Type="http://schemas.openxmlformats.org/officeDocument/2006/relationships/image" Target="../media/image32.png"/><Relationship Id="rId29" Type="http://schemas.openxmlformats.org/officeDocument/2006/relationships/image" Target="../media/image33.png"/><Relationship Id="rId30" Type="http://schemas.openxmlformats.org/officeDocument/2006/relationships/image" Target="../media/image34.png"/><Relationship Id="rId31"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1" Type="http://schemas.openxmlformats.org/officeDocument/2006/relationships/image" Target="../media/image45.png"/><Relationship Id="rId12" Type="http://schemas.openxmlformats.org/officeDocument/2006/relationships/image" Target="../media/image46.png"/><Relationship Id="rId13" Type="http://schemas.openxmlformats.org/officeDocument/2006/relationships/image" Target="../media/image47.png"/><Relationship Id="rId14" Type="http://schemas.openxmlformats.org/officeDocument/2006/relationships/image" Target="../media/image48.png"/><Relationship Id="rId15" Type="http://schemas.openxmlformats.org/officeDocument/2006/relationships/image" Target="../media/image49.png"/><Relationship Id="rId16" Type="http://schemas.openxmlformats.org/officeDocument/2006/relationships/image" Target="../media/image50.png"/><Relationship Id="rId17" Type="http://schemas.openxmlformats.org/officeDocument/2006/relationships/image" Target="../media/image51.png"/><Relationship Id="rId18" Type="http://schemas.openxmlformats.org/officeDocument/2006/relationships/image" Target="../media/image52.png"/><Relationship Id="rId19" Type="http://schemas.openxmlformats.org/officeDocument/2006/relationships/image" Target="../media/image53.png"/><Relationship Id="rId20" Type="http://schemas.openxmlformats.org/officeDocument/2006/relationships/image" Target="../media/image54.png"/><Relationship Id="rId21" Type="http://schemas.openxmlformats.org/officeDocument/2006/relationships/image" Target="../media/image55.png"/><Relationship Id="rId22" Type="http://schemas.openxmlformats.org/officeDocument/2006/relationships/image" Target="../media/image56.png"/><Relationship Id="rId23" Type="http://schemas.openxmlformats.org/officeDocument/2006/relationships/image" Target="../media/image57.png"/><Relationship Id="rId24" Type="http://schemas.openxmlformats.org/officeDocument/2006/relationships/image" Target="../media/image58.png"/><Relationship Id="rId25" Type="http://schemas.openxmlformats.org/officeDocument/2006/relationships/image" Target="../media/image59.png"/><Relationship Id="rId26" Type="http://schemas.openxmlformats.org/officeDocument/2006/relationships/image" Target="../media/image60.png"/><Relationship Id="rId27" Type="http://schemas.openxmlformats.org/officeDocument/2006/relationships/image" Target="../media/image61.png"/><Relationship Id="rId28" Type="http://schemas.openxmlformats.org/officeDocument/2006/relationships/image" Target="../media/image62.png"/><Relationship Id="rId29" Type="http://schemas.openxmlformats.org/officeDocument/2006/relationships/image" Target="../media/image63.png"/><Relationship Id="rId30" Type="http://schemas.openxmlformats.org/officeDocument/2006/relationships/image" Target="../media/image64.png"/><Relationship Id="rId31" Type="http://schemas.openxmlformats.org/officeDocument/2006/relationships/image" Target="../media/image65.png"/><Relationship Id="rId32" Type="http://schemas.openxmlformats.org/officeDocument/2006/relationships/image" Target="../media/image6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image" Target="../media/image72.png"/><Relationship Id="rId8" Type="http://schemas.openxmlformats.org/officeDocument/2006/relationships/image" Target="../media/image73.png"/><Relationship Id="rId9" Type="http://schemas.openxmlformats.org/officeDocument/2006/relationships/image" Target="../media/image74.png"/><Relationship Id="rId10" Type="http://schemas.openxmlformats.org/officeDocument/2006/relationships/image" Target="../media/image75.png"/><Relationship Id="rId11" Type="http://schemas.openxmlformats.org/officeDocument/2006/relationships/image" Target="../media/image76.png"/><Relationship Id="rId12" Type="http://schemas.openxmlformats.org/officeDocument/2006/relationships/image" Target="../media/image77.png"/><Relationship Id="rId13" Type="http://schemas.openxmlformats.org/officeDocument/2006/relationships/image" Target="../media/image78.png"/><Relationship Id="rId14" Type="http://schemas.openxmlformats.org/officeDocument/2006/relationships/image" Target="../media/image79.png"/><Relationship Id="rId15" Type="http://schemas.openxmlformats.org/officeDocument/2006/relationships/image" Target="../media/image80.png"/><Relationship Id="rId16" Type="http://schemas.openxmlformats.org/officeDocument/2006/relationships/image" Target="../media/image81.png"/><Relationship Id="rId17" Type="http://schemas.openxmlformats.org/officeDocument/2006/relationships/image" Target="../media/image82.png"/><Relationship Id="rId18" Type="http://schemas.openxmlformats.org/officeDocument/2006/relationships/image" Target="../media/image83.png"/><Relationship Id="rId19" Type="http://schemas.openxmlformats.org/officeDocument/2006/relationships/image" Target="../media/image84.png"/><Relationship Id="rId20" Type="http://schemas.openxmlformats.org/officeDocument/2006/relationships/image" Target="../media/image85.png"/><Relationship Id="rId21" Type="http://schemas.openxmlformats.org/officeDocument/2006/relationships/image" Target="../media/image86.png"/><Relationship Id="rId22" Type="http://schemas.openxmlformats.org/officeDocument/2006/relationships/image" Target="../media/image87.png"/><Relationship Id="rId23" Type="http://schemas.openxmlformats.org/officeDocument/2006/relationships/image" Target="../media/image88.png"/><Relationship Id="rId24" Type="http://schemas.openxmlformats.org/officeDocument/2006/relationships/image" Target="../media/image89.png"/><Relationship Id="rId25" Type="http://schemas.openxmlformats.org/officeDocument/2006/relationships/image" Target="../media/image90.png"/><Relationship Id="rId26" Type="http://schemas.openxmlformats.org/officeDocument/2006/relationships/image" Target="../media/image91.png"/><Relationship Id="rId27" Type="http://schemas.openxmlformats.org/officeDocument/2006/relationships/image" Target="../media/image92.png"/><Relationship Id="rId28" Type="http://schemas.openxmlformats.org/officeDocument/2006/relationships/image" Target="../media/image93.png"/><Relationship Id="rId29" Type="http://schemas.openxmlformats.org/officeDocument/2006/relationships/image" Target="../media/image94.png"/><Relationship Id="rId30" Type="http://schemas.openxmlformats.org/officeDocument/2006/relationships/image" Target="../media/image95.png"/><Relationship Id="rId31" Type="http://schemas.openxmlformats.org/officeDocument/2006/relationships/image" Target="../media/image96.png"/><Relationship Id="rId32" Type="http://schemas.openxmlformats.org/officeDocument/2006/relationships/image" Target="../media/image97.png"/><Relationship Id="rId33" Type="http://schemas.openxmlformats.org/officeDocument/2006/relationships/image" Target="../media/image98.png"/><Relationship Id="rId34" Type="http://schemas.openxmlformats.org/officeDocument/2006/relationships/image" Target="../media/image99.png"/><Relationship Id="rId35" Type="http://schemas.openxmlformats.org/officeDocument/2006/relationships/image" Target="../media/image100.png"/><Relationship Id="rId36" Type="http://schemas.openxmlformats.org/officeDocument/2006/relationships/image" Target="../media/image101.png"/><Relationship Id="rId37" Type="http://schemas.openxmlformats.org/officeDocument/2006/relationships/image" Target="../media/image102.png"/><Relationship Id="rId38" Type="http://schemas.openxmlformats.org/officeDocument/2006/relationships/image" Target="../media/image103.png"/><Relationship Id="rId39" Type="http://schemas.openxmlformats.org/officeDocument/2006/relationships/image" Target="../media/image104.png"/><Relationship Id="rId40" Type="http://schemas.openxmlformats.org/officeDocument/2006/relationships/image" Target="../media/image105.png"/><Relationship Id="rId41" Type="http://schemas.openxmlformats.org/officeDocument/2006/relationships/image" Target="../media/image106.png"/><Relationship Id="rId42" Type="http://schemas.openxmlformats.org/officeDocument/2006/relationships/image" Target="../media/image107.png"/><Relationship Id="rId43" Type="http://schemas.openxmlformats.org/officeDocument/2006/relationships/image" Target="../media/image108.png"/><Relationship Id="rId44" Type="http://schemas.openxmlformats.org/officeDocument/2006/relationships/image" Target="../media/image109.png"/><Relationship Id="rId45" Type="http://schemas.openxmlformats.org/officeDocument/2006/relationships/image" Target="../media/image110.png"/><Relationship Id="rId46" Type="http://schemas.openxmlformats.org/officeDocument/2006/relationships/image" Target="../media/image111.png"/><Relationship Id="rId47" Type="http://schemas.openxmlformats.org/officeDocument/2006/relationships/image" Target="../media/image112.png"/><Relationship Id="rId48" Type="http://schemas.openxmlformats.org/officeDocument/2006/relationships/image" Target="../media/image113.png"/><Relationship Id="rId49" Type="http://schemas.openxmlformats.org/officeDocument/2006/relationships/image" Target="../media/image114.png"/><Relationship Id="rId50" Type="http://schemas.openxmlformats.org/officeDocument/2006/relationships/image" Target="../media/image115.png"/><Relationship Id="rId51" Type="http://schemas.openxmlformats.org/officeDocument/2006/relationships/image" Target="../media/image116.png"/><Relationship Id="rId52" Type="http://schemas.openxmlformats.org/officeDocument/2006/relationships/image" Target="../media/image117.png"/><Relationship Id="rId53" Type="http://schemas.openxmlformats.org/officeDocument/2006/relationships/image" Target="../media/image118.png"/><Relationship Id="rId54" Type="http://schemas.openxmlformats.org/officeDocument/2006/relationships/image" Target="../media/image119.png"/><Relationship Id="rId55" Type="http://schemas.openxmlformats.org/officeDocument/2006/relationships/image" Target="../media/image120.png"/><Relationship Id="rId56" Type="http://schemas.openxmlformats.org/officeDocument/2006/relationships/image" Target="../media/image121.png"/><Relationship Id="rId57" Type="http://schemas.openxmlformats.org/officeDocument/2006/relationships/image" Target="../media/image122.png"/><Relationship Id="rId58" Type="http://schemas.openxmlformats.org/officeDocument/2006/relationships/image" Target="../media/image123.png"/><Relationship Id="rId59" Type="http://schemas.openxmlformats.org/officeDocument/2006/relationships/image" Target="../media/image124.png"/><Relationship Id="rId60" Type="http://schemas.openxmlformats.org/officeDocument/2006/relationships/image" Target="../media/image125.png"/><Relationship Id="rId61" Type="http://schemas.openxmlformats.org/officeDocument/2006/relationships/image" Target="../media/image126.png"/><Relationship Id="rId62" Type="http://schemas.openxmlformats.org/officeDocument/2006/relationships/image" Target="../media/image127.png"/><Relationship Id="rId63" Type="http://schemas.openxmlformats.org/officeDocument/2006/relationships/image" Target="../media/image128.png"/><Relationship Id="rId64" Type="http://schemas.openxmlformats.org/officeDocument/2006/relationships/image" Target="../media/image129.png"/><Relationship Id="rId65" Type="http://schemas.openxmlformats.org/officeDocument/2006/relationships/image" Target="../media/image130.png"/><Relationship Id="rId66" Type="http://schemas.openxmlformats.org/officeDocument/2006/relationships/image" Target="../media/image131.png"/><Relationship Id="rId67" Type="http://schemas.openxmlformats.org/officeDocument/2006/relationships/image" Target="../media/image1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3.png"/><Relationship Id="rId3" Type="http://schemas.openxmlformats.org/officeDocument/2006/relationships/image" Target="../media/image134.png"/><Relationship Id="rId4" Type="http://schemas.openxmlformats.org/officeDocument/2006/relationships/image" Target="../media/image135.png"/><Relationship Id="rId5" Type="http://schemas.openxmlformats.org/officeDocument/2006/relationships/image" Target="../media/image136.png"/><Relationship Id="rId6" Type="http://schemas.openxmlformats.org/officeDocument/2006/relationships/image" Target="../media/image137.png"/><Relationship Id="rId7" Type="http://schemas.openxmlformats.org/officeDocument/2006/relationships/image" Target="../media/image138.png"/><Relationship Id="rId8" Type="http://schemas.openxmlformats.org/officeDocument/2006/relationships/image" Target="../media/image139.png"/><Relationship Id="rId9" Type="http://schemas.openxmlformats.org/officeDocument/2006/relationships/image" Target="../media/image140.png"/><Relationship Id="rId10" Type="http://schemas.openxmlformats.org/officeDocument/2006/relationships/image" Target="../media/image141.png"/><Relationship Id="rId11" Type="http://schemas.openxmlformats.org/officeDocument/2006/relationships/image" Target="../media/image142.png"/><Relationship Id="rId12" Type="http://schemas.openxmlformats.org/officeDocument/2006/relationships/image" Target="../media/image143.png"/><Relationship Id="rId13" Type="http://schemas.openxmlformats.org/officeDocument/2006/relationships/image" Target="../media/image144.png"/><Relationship Id="rId14" Type="http://schemas.openxmlformats.org/officeDocument/2006/relationships/image" Target="../media/image145.png"/><Relationship Id="rId15" Type="http://schemas.openxmlformats.org/officeDocument/2006/relationships/image" Target="../media/image146.png"/><Relationship Id="rId16" Type="http://schemas.openxmlformats.org/officeDocument/2006/relationships/image" Target="../media/image147.png"/><Relationship Id="rId17" Type="http://schemas.openxmlformats.org/officeDocument/2006/relationships/image" Target="../media/image148.png"/><Relationship Id="rId18" Type="http://schemas.openxmlformats.org/officeDocument/2006/relationships/image" Target="../media/image149.png"/><Relationship Id="rId19" Type="http://schemas.openxmlformats.org/officeDocument/2006/relationships/image" Target="../media/image150.png"/><Relationship Id="rId20" Type="http://schemas.openxmlformats.org/officeDocument/2006/relationships/image" Target="../media/image151.png"/><Relationship Id="rId21" Type="http://schemas.openxmlformats.org/officeDocument/2006/relationships/image" Target="../media/image152.png"/><Relationship Id="rId22" Type="http://schemas.openxmlformats.org/officeDocument/2006/relationships/image" Target="../media/image153.png"/><Relationship Id="rId23" Type="http://schemas.openxmlformats.org/officeDocument/2006/relationships/image" Target="../media/image154.png"/><Relationship Id="rId24" Type="http://schemas.openxmlformats.org/officeDocument/2006/relationships/image" Target="../media/image155.png"/><Relationship Id="rId25" Type="http://schemas.openxmlformats.org/officeDocument/2006/relationships/image" Target="../media/image156.png"/><Relationship Id="rId26" Type="http://schemas.openxmlformats.org/officeDocument/2006/relationships/image" Target="../media/image157.png"/><Relationship Id="rId27" Type="http://schemas.openxmlformats.org/officeDocument/2006/relationships/image" Target="../media/image158.png"/><Relationship Id="rId28" Type="http://schemas.openxmlformats.org/officeDocument/2006/relationships/image" Target="../media/image159.png"/><Relationship Id="rId29"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descr=""/>
          <p:cNvGrpSpPr/>
          <p:nvPr/>
        </p:nvGrpSpPr>
        <p:grpSpPr>
          <a:xfrm>
            <a:off x="2993135" y="4908803"/>
            <a:ext cx="676910" cy="228600"/>
            <a:chOff x="2993135" y="4908803"/>
            <a:chExt cx="676910" cy="228600"/>
          </a:xfrm>
        </p:grpSpPr>
        <p:pic>
          <p:nvPicPr>
            <p:cNvPr id="3" name="object 3" descr=""/>
            <p:cNvPicPr/>
            <p:nvPr/>
          </p:nvPicPr>
          <p:blipFill>
            <a:blip r:embed="rId2" cstate="print"/>
            <a:stretch>
              <a:fillRect/>
            </a:stretch>
          </p:blipFill>
          <p:spPr>
            <a:xfrm>
              <a:off x="3060191" y="4908803"/>
              <a:ext cx="609600" cy="149351"/>
            </a:xfrm>
            <a:prstGeom prst="rect">
              <a:avLst/>
            </a:prstGeom>
          </p:spPr>
        </p:pic>
        <p:pic>
          <p:nvPicPr>
            <p:cNvPr id="4" name="object 4" descr=""/>
            <p:cNvPicPr/>
            <p:nvPr/>
          </p:nvPicPr>
          <p:blipFill>
            <a:blip r:embed="rId3" cstate="print"/>
            <a:stretch>
              <a:fillRect/>
            </a:stretch>
          </p:blipFill>
          <p:spPr>
            <a:xfrm>
              <a:off x="2993135" y="5045963"/>
              <a:ext cx="670560" cy="91439"/>
            </a:xfrm>
            <a:prstGeom prst="rect">
              <a:avLst/>
            </a:prstGeom>
          </p:spPr>
        </p:pic>
      </p:grpSp>
      <p:pic>
        <p:nvPicPr>
          <p:cNvPr id="5" name="object 5" descr=""/>
          <p:cNvPicPr/>
          <p:nvPr/>
        </p:nvPicPr>
        <p:blipFill>
          <a:blip r:embed="rId4" cstate="print"/>
          <a:stretch>
            <a:fillRect/>
          </a:stretch>
        </p:blipFill>
        <p:spPr>
          <a:xfrm>
            <a:off x="1021080" y="8673083"/>
            <a:ext cx="445007" cy="97535"/>
          </a:xfrm>
          <a:prstGeom prst="rect">
            <a:avLst/>
          </a:prstGeom>
        </p:spPr>
      </p:pic>
      <p:pic>
        <p:nvPicPr>
          <p:cNvPr id="6" name="object 6" descr=""/>
          <p:cNvPicPr/>
          <p:nvPr/>
        </p:nvPicPr>
        <p:blipFill>
          <a:blip r:embed="rId5" cstate="print"/>
          <a:stretch>
            <a:fillRect/>
          </a:stretch>
        </p:blipFill>
        <p:spPr>
          <a:xfrm>
            <a:off x="4309871" y="3573779"/>
            <a:ext cx="2654807" cy="94487"/>
          </a:xfrm>
          <a:prstGeom prst="rect">
            <a:avLst/>
          </a:prstGeom>
        </p:spPr>
      </p:pic>
      <p:pic>
        <p:nvPicPr>
          <p:cNvPr id="7" name="object 7" descr=""/>
          <p:cNvPicPr/>
          <p:nvPr/>
        </p:nvPicPr>
        <p:blipFill>
          <a:blip r:embed="rId6" cstate="print"/>
          <a:stretch>
            <a:fillRect/>
          </a:stretch>
        </p:blipFill>
        <p:spPr>
          <a:xfrm>
            <a:off x="1261872" y="7813547"/>
            <a:ext cx="286512" cy="70104"/>
          </a:xfrm>
          <a:prstGeom prst="rect">
            <a:avLst/>
          </a:prstGeom>
        </p:spPr>
      </p:pic>
      <p:sp>
        <p:nvSpPr>
          <p:cNvPr id="8" name="object 8" descr=""/>
          <p:cNvSpPr txBox="1"/>
          <p:nvPr/>
        </p:nvSpPr>
        <p:spPr>
          <a:xfrm>
            <a:off x="1940044" y="1218692"/>
            <a:ext cx="3939540" cy="1813560"/>
          </a:xfrm>
          <a:prstGeom prst="rect">
            <a:avLst/>
          </a:prstGeom>
        </p:spPr>
        <p:txBody>
          <a:bodyPr wrap="square" lIns="0" tIns="67310" rIns="0" bIns="0" rtlCol="0" vert="horz">
            <a:spAutoFit/>
          </a:bodyPr>
          <a:lstStyle/>
          <a:p>
            <a:pPr algn="ctr" marL="12700" marR="7620">
              <a:lnSpc>
                <a:spcPct val="100000"/>
              </a:lnSpc>
              <a:spcBef>
                <a:spcPts val="530"/>
              </a:spcBef>
            </a:pPr>
            <a:r>
              <a:rPr dirty="0" sz="1400">
                <a:latin typeface="Times New Roman"/>
                <a:cs typeface="Times New Roman"/>
              </a:rPr>
              <a:t>Sử dụng Thuật toán học ADAP để dự báo khởi phát đái tháo đường</a:t>
            </a:r>
            <a:r>
              <a:rPr dirty="0" sz="1400" spc="114">
                <a:latin typeface="Times New Roman"/>
                <a:cs typeface="Times New Roman"/>
              </a:rPr>
              <a:t/>
            </a:r>
            <a:r>
              <a:rPr dirty="0" sz="1400">
                <a:latin typeface="Times New Roman"/>
                <a:cs typeface="Times New Roman"/>
              </a:rPr>
              <a:t/>
            </a:r>
            <a:r>
              <a:rPr dirty="0" sz="1400" spc="110">
                <a:latin typeface="Times New Roman"/>
                <a:cs typeface="Times New Roman"/>
              </a:rPr>
              <a:t/>
            </a:r>
            <a:r>
              <a:rPr dirty="0" sz="1400">
                <a:latin typeface="Times New Roman"/>
                <a:cs typeface="Times New Roman"/>
              </a:rPr>
              <a:t/>
            </a:r>
            <a:r>
              <a:rPr dirty="0" sz="1400" spc="95">
                <a:latin typeface="Times New Roman"/>
                <a:cs typeface="Times New Roman"/>
              </a:rPr>
              <a:t/>
            </a:r>
            <a:r>
              <a:rPr dirty="0" sz="1400">
                <a:latin typeface="Times New Roman"/>
                <a:cs typeface="Times New Roman"/>
              </a:rPr>
              <a:t/>
            </a:r>
            <a:r>
              <a:rPr dirty="0" sz="1400" spc="180">
                <a:latin typeface="Times New Roman"/>
                <a:cs typeface="Times New Roman"/>
              </a:rPr>
              <a:t/>
            </a:r>
            <a:r>
              <a:rPr dirty="0" sz="1400">
                <a:latin typeface="Times New Roman"/>
                <a:cs typeface="Times New Roman"/>
              </a:rPr>
              <a:t/>
            </a:r>
            <a:r>
              <a:rPr dirty="0" sz="1400" spc="225">
                <a:latin typeface="Times New Roman"/>
                <a:cs typeface="Times New Roman"/>
              </a:rPr>
              <a:t/>
            </a:r>
            <a:r>
              <a:rPr dirty="0" sz="1400">
                <a:latin typeface="Times New Roman"/>
                <a:cs typeface="Times New Roman"/>
              </a:rPr>
              <a:t/>
            </a:r>
            <a:r>
              <a:rPr dirty="0" sz="1400" spc="70">
                <a:latin typeface="Times New Roman"/>
                <a:cs typeface="Times New Roman"/>
              </a:rPr>
              <a:t/>
            </a:r>
            <a:r>
              <a:rPr dirty="0" sz="1400" spc="20">
                <a:latin typeface="Times New Roman"/>
                <a:cs typeface="Times New Roman"/>
              </a:rPr>
              <a:t/>
            </a:r>
            <a:r>
              <a:rPr dirty="0" sz="1400">
                <a:latin typeface="Times New Roman"/>
                <a:cs typeface="Times New Roman"/>
              </a:rPr>
              <a:t/>
            </a:r>
            <a:r>
              <a:rPr dirty="0" sz="1400" spc="60">
                <a:latin typeface="Times New Roman"/>
                <a:cs typeface="Times New Roman"/>
              </a:rPr>
              <a:t/>
            </a:r>
            <a:r>
              <a:rPr dirty="0" sz="1400">
                <a:latin typeface="Times New Roman"/>
                <a:cs typeface="Times New Roman"/>
              </a:rPr>
              <a:t/>
            </a:r>
            <a:r>
              <a:rPr dirty="0" sz="1400" spc="75">
                <a:latin typeface="Times New Roman"/>
                <a:cs typeface="Times New Roman"/>
              </a:rPr>
              <a:t/>
            </a:r>
            <a:r>
              <a:rPr dirty="0" sz="1400">
                <a:latin typeface="Times New Roman"/>
                <a:cs typeface="Times New Roman"/>
              </a:rPr>
              <a:t/>
            </a:r>
            <a:r>
              <a:rPr dirty="0" sz="1400" spc="75">
                <a:latin typeface="Times New Roman"/>
                <a:cs typeface="Times New Roman"/>
              </a:rPr>
              <a:t/>
            </a:r>
            <a:r>
              <a:rPr dirty="0" sz="1400">
                <a:latin typeface="Times New Roman"/>
                <a:cs typeface="Times New Roman"/>
              </a:rPr>
              <a:t/>
            </a:r>
            <a:r>
              <a:rPr dirty="0" sz="1400" spc="155">
                <a:latin typeface="Times New Roman"/>
                <a:cs typeface="Times New Roman"/>
              </a:rPr>
              <a:t/>
            </a:r>
            <a:r>
              <a:rPr dirty="0" sz="1400" spc="20">
                <a:latin typeface="Times New Roman"/>
                <a:cs typeface="Times New Roman"/>
              </a:rPr>
              <a:t/>
            </a:r>
            <a:endParaRPr sz="1500">
              <a:latin typeface="Times New Roman"/>
              <a:cs typeface="Times New Roman"/>
            </a:endParaRPr>
          </a:p>
          <a:p>
            <a:pPr marL="252095" marR="5080" indent="-236220">
              <a:lnSpc>
                <a:spcPct val="100000"/>
              </a:lnSpc>
              <a:spcBef>
                <a:spcPts val="1325"/>
              </a:spcBef>
              <a:tabLst>
                <a:tab pos="2007235" algn="l"/>
              </a:tabLst>
            </a:pPr>
            <a:r>
              <a:rPr dirty="0" sz="1200">
                <a:latin typeface="Times New Roman"/>
                <a:cs typeface="Times New Roman"/>
              </a:rPr>
              <a:t>Jack W. Smith, BS , JE Everhart, MD, MPH , WC Dickson , WC Knowler, MD, DrPH	, RS Johannes, MD,MS</a:t>
            </a:r>
            <a:r>
              <a:rPr dirty="0" sz="1200" spc="10">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25">
                <a:latin typeface="Times New Roman"/>
                <a:cs typeface="Times New Roman"/>
              </a:rPr>
              <a:t/>
            </a:r>
            <a:r>
              <a:rPr dirty="0" sz="1200">
                <a:latin typeface="Times New Roman"/>
                <a:cs typeface="Times New Roman"/>
              </a:rPr>
              <a:t/>
            </a:r>
            <a:r>
              <a:rPr dirty="0" sz="1200" spc="140">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35">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175">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185">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35">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45">
                <a:latin typeface="Times New Roman"/>
                <a:cs typeface="Times New Roman"/>
              </a:rPr>
              <a:t/>
            </a:r>
            <a:r>
              <a:rPr dirty="0" sz="1200" spc="20">
                <a:latin typeface="Times New Roman"/>
                <a:cs typeface="Times New Roman"/>
              </a:rPr>
              <a:t/>
            </a:r>
            <a:endParaRPr sz="1250">
              <a:latin typeface="Times New Roman"/>
              <a:cs typeface="Times New Roman"/>
            </a:endParaRPr>
          </a:p>
          <a:p>
            <a:pPr algn="ctr">
              <a:lnSpc>
                <a:spcPct val="100000"/>
              </a:lnSpc>
            </a:pPr>
            <a:r>
              <a:rPr dirty="0" sz="1100">
                <a:latin typeface="Times New Roman"/>
                <a:cs typeface="Times New Roman"/>
              </a:rPr>
              <a:t>Từ Viện Quản lý Hậu cần</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15">
                <a:latin typeface="Times New Roman"/>
                <a:cs typeface="Times New Roman"/>
              </a:rPr>
              <a:t/>
            </a:r>
            <a:r>
              <a:rPr dirty="0" sz="1100" spc="20">
                <a:latin typeface="Times New Roman"/>
                <a:cs typeface="Times New Roman"/>
              </a:rPr>
              <a:t/>
            </a:r>
            <a:r>
              <a:rPr dirty="0" sz="1100" spc="35">
                <a:latin typeface="Times New Roman"/>
                <a:cs typeface="Times New Roman"/>
              </a:rPr>
              <a:t/>
            </a:r>
            <a:r>
              <a:rPr dirty="0" sz="1100" spc="20">
                <a:latin typeface="Times New Roman"/>
                <a:cs typeface="Times New Roman"/>
              </a:rPr>
              <a:t/>
            </a:r>
            <a:r>
              <a:rPr dirty="0" sz="1100" spc="135">
                <a:latin typeface="Times New Roman"/>
                <a:cs typeface="Times New Roman"/>
              </a:rPr>
              <a:t/>
            </a:r>
            <a:r>
              <a:rPr dirty="0" sz="1100" spc="20">
                <a:latin typeface="Times New Roman"/>
                <a:cs typeface="Times New Roman"/>
              </a:rPr>
              <a:t/>
            </a:r>
            <a:endParaRPr sz="1200">
              <a:latin typeface="Times New Roman"/>
              <a:cs typeface="Times New Roman"/>
            </a:endParaRPr>
          </a:p>
          <a:p>
            <a:pPr algn="ctr" marR="635">
              <a:lnSpc>
                <a:spcPct val="100000"/>
              </a:lnSpc>
            </a:pPr>
            <a:r>
              <a:rPr dirty="0" sz="1100">
                <a:latin typeface="Times New Roman"/>
                <a:cs typeface="Times New Roman"/>
              </a:rPr>
              <a:t>Viện Quốc gia về Bệnh Đái tháo đường, Tiêu hóa và Thận:</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50">
                <a:latin typeface="Times New Roman"/>
                <a:cs typeface="Times New Roman"/>
              </a:rPr>
              <a:t/>
            </a:r>
            <a:r>
              <a:rPr dirty="0" sz="1100" spc="20">
                <a:latin typeface="Times New Roman"/>
                <a:cs typeface="Times New Roman"/>
              </a:rPr>
              <a:t/>
            </a:r>
            <a:endParaRPr sz="1200">
              <a:latin typeface="Times New Roman"/>
              <a:cs typeface="Times New Roman"/>
            </a:endParaRPr>
          </a:p>
          <a:p>
            <a:pPr algn="ctr" marR="5080">
              <a:lnSpc>
                <a:spcPct val="100000"/>
              </a:lnSpc>
            </a:pPr>
            <a:r>
              <a:rPr dirty="0" sz="1100" spc="20">
                <a:latin typeface="Times New Roman"/>
                <a:cs typeface="Times New Roman"/>
              </a:rPr>
              <a:t>Chương trình Dịch tễ học và Hệ thống Dữ liệu và</a:t>
            </a:r>
            <a:r>
              <a:rPr dirty="0" sz="1100" spc="20">
                <a:latin typeface="Times New Roman"/>
                <a:cs typeface="Times New Roman"/>
              </a:rPr>
              <a:t/>
            </a:r>
            <a:r>
              <a:rPr dirty="0" sz="110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a:latin typeface="Times New Roman"/>
                <a:cs typeface="Times New Roman"/>
              </a:rPr>
              <a:t/>
            </a:r>
            <a:r>
              <a:rPr dirty="0" sz="1100" spc="340">
                <a:latin typeface="Times New Roman"/>
                <a:cs typeface="Times New Roman"/>
              </a:rPr>
              <a:t/>
            </a:r>
            <a:r>
              <a:rPr dirty="0" sz="1100" spc="20">
                <a:latin typeface="Times New Roman"/>
                <a:cs typeface="Times New Roman"/>
              </a:rPr>
              <a:t/>
            </a:r>
            <a:endParaRPr sz="1200">
              <a:latin typeface="Times New Roman"/>
              <a:cs typeface="Times New Roman"/>
            </a:endParaRPr>
          </a:p>
          <a:p>
            <a:pPr algn="ctr" marR="2540">
              <a:lnSpc>
                <a:spcPct val="100000"/>
              </a:lnSpc>
              <a:tabLst>
                <a:tab pos="3007360" algn="l"/>
              </a:tabLst>
            </a:pPr>
            <a:r>
              <a:rPr dirty="0" sz="1200" spc="20">
                <a:latin typeface="Times New Roman"/>
                <a:cs typeface="Times New Roman"/>
              </a:rPr>
              <a:t>Phân ban Dịch tễ học Đái tháo đường và Viêm khớp	, và</a:t>
            </a:r>
            <a:r>
              <a:rPr dirty="0" sz="1200" spc="20">
                <a:latin typeface="Times New Roman"/>
                <a:cs typeface="Times New Roman"/>
              </a:rPr>
              <a:t/>
            </a:r>
            <a:r>
              <a:rPr dirty="0" sz="1200" spc="20">
                <a:latin typeface="Times New Roman"/>
                <a:cs typeface="Times New Roman"/>
              </a:rPr>
              <a:t/>
            </a:r>
            <a:r>
              <a:rPr dirty="0" sz="1200" spc="20">
                <a:latin typeface="Times New Roman"/>
                <a:cs typeface="Times New Roman"/>
              </a:rPr>
              <a:t/>
            </a:r>
            <a:r>
              <a:rPr dirty="0" sz="1200" spc="20">
                <a:latin typeface="Times New Roman"/>
                <a:cs typeface="Times New Roman"/>
              </a:rPr>
              <a:t/>
            </a:r>
            <a:r>
              <a:rPr dirty="0" sz="1200" spc="20">
                <a:latin typeface="Times New Roman"/>
                <a:cs typeface="Times New Roman"/>
              </a:rPr>
              <a:t/>
            </a:r>
            <a:r>
              <a:rPr dirty="0" sz="1200" spc="20">
                <a:latin typeface="Times New Roman"/>
                <a:cs typeface="Times New Roman"/>
              </a:rPr>
              <a:t/>
            </a:r>
            <a:r>
              <a:rPr dirty="0" sz="1200" spc="10">
                <a:latin typeface="Times New Roman"/>
                <a:cs typeface="Times New Roman"/>
              </a:rPr>
              <a:t/>
            </a:r>
            <a:r>
              <a:rPr dirty="0" sz="1200" spc="20">
                <a:latin typeface="Times New Roman"/>
                <a:cs typeface="Times New Roman"/>
              </a:rPr>
              <a:t/>
            </a:r>
            <a:r>
              <a:rPr dirty="0" sz="1200" spc="100">
                <a:latin typeface="Times New Roman"/>
                <a:cs typeface="Times New Roman"/>
              </a:rPr>
              <a:t/>
            </a:r>
            <a:r>
              <a:rPr dirty="0" sz="1200" spc="20">
                <a:latin typeface="Times New Roman"/>
                <a:cs typeface="Times New Roman"/>
              </a:rPr>
              <a:t/>
            </a:r>
            <a:r>
              <a:rPr dirty="0" sz="1200">
                <a:latin typeface="Times New Roman"/>
                <a:cs typeface="Times New Roman"/>
              </a:rPr>
              <a:t/>
            </a:r>
            <a:r>
              <a:rPr dirty="0" sz="1200" spc="20">
                <a:latin typeface="Times New Roman"/>
                <a:cs typeface="Times New Roman"/>
              </a:rPr>
              <a:t/>
            </a:r>
            <a:r>
              <a:rPr dirty="0" sz="1200" spc="20">
                <a:latin typeface="Times New Roman"/>
                <a:cs typeface="Times New Roman"/>
              </a:rPr>
              <a:t/>
            </a:r>
            <a:endParaRPr sz="1250">
              <a:latin typeface="Times New Roman"/>
              <a:cs typeface="Times New Roman"/>
            </a:endParaRPr>
          </a:p>
          <a:p>
            <a:pPr algn="ctr" marR="128905">
              <a:lnSpc>
                <a:spcPct val="100000"/>
              </a:lnSpc>
            </a:pPr>
            <a:r>
              <a:rPr dirty="0" sz="1100" spc="20">
                <a:latin typeface="Times New Roman"/>
                <a:cs typeface="Times New Roman"/>
              </a:rPr>
              <a:t>Trường Y Đại học Johns Hopkins</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spc="20">
                <a:latin typeface="Times New Roman"/>
                <a:cs typeface="Times New Roman"/>
              </a:rPr>
              <a:t/>
            </a:r>
            <a:r>
              <a:rPr dirty="0" sz="1100">
                <a:latin typeface="Times New Roman"/>
                <a:cs typeface="Times New Roman"/>
              </a:rPr>
              <a:t/>
            </a:r>
            <a:r>
              <a:rPr dirty="0" sz="1100" spc="20">
                <a:latin typeface="Times New Roman"/>
                <a:cs typeface="Times New Roman"/>
              </a:rPr>
              <a:t/>
            </a:r>
            <a:r>
              <a:rPr dirty="0" sz="1100" spc="20">
                <a:latin typeface="Times New Roman"/>
                <a:cs typeface="Times New Roman"/>
              </a:rPr>
              <a:t/>
            </a:r>
            <a:endParaRPr sz="1200">
              <a:latin typeface="Times New Roman"/>
              <a:cs typeface="Times New Roman"/>
            </a:endParaRPr>
          </a:p>
        </p:txBody>
      </p:sp>
      <p:sp>
        <p:nvSpPr>
          <p:cNvPr id="9" name="object 9" descr=""/>
          <p:cNvSpPr txBox="1"/>
          <p:nvPr/>
        </p:nvSpPr>
        <p:spPr>
          <a:xfrm>
            <a:off x="2062651" y="3217926"/>
            <a:ext cx="546735" cy="170180"/>
          </a:xfrm>
          <a:prstGeom prst="rect">
            <a:avLst/>
          </a:prstGeom>
        </p:spPr>
        <p:txBody>
          <a:bodyPr wrap="square" lIns="0" tIns="12700" rIns="0" bIns="0" rtlCol="0" vert="horz">
            <a:spAutoFit/>
          </a:bodyPr>
          <a:lstStyle/>
          <a:p>
            <a:pPr marL="12700">
              <a:lnSpc>
                <a:spcPct val="100000"/>
              </a:lnSpc>
              <a:spcBef>
                <a:spcPts val="100"/>
              </a:spcBef>
            </a:pPr>
            <a:r>
              <a:rPr dirty="0" sz="900" spc="20" b="1">
                <a:latin typeface="Courier New"/>
                <a:cs typeface="Courier New"/>
              </a:rPr>
              <a:t>TÓM TẮT</a:t>
            </a:r>
            <a:endParaRPr sz="950">
              <a:latin typeface="Courier New"/>
              <a:cs typeface="Courier New"/>
            </a:endParaRPr>
          </a:p>
        </p:txBody>
      </p:sp>
      <p:sp>
        <p:nvSpPr>
          <p:cNvPr id="10" name="object 10" descr=""/>
          <p:cNvSpPr txBox="1"/>
          <p:nvPr/>
        </p:nvSpPr>
        <p:spPr>
          <a:xfrm>
            <a:off x="990653" y="3498850"/>
            <a:ext cx="2689860" cy="2188210"/>
          </a:xfrm>
          <a:prstGeom prst="rect">
            <a:avLst/>
          </a:prstGeom>
        </p:spPr>
        <p:txBody>
          <a:bodyPr wrap="square" lIns="0" tIns="6350" rIns="0" bIns="0" rtlCol="0" vert="horz">
            <a:spAutoFit/>
          </a:bodyPr>
          <a:lstStyle/>
          <a:p>
            <a:pPr algn="just" marL="12700" marR="5080" indent="1905">
              <a:lnSpc>
                <a:spcPct val="100000"/>
              </a:lnSpc>
              <a:spcBef>
                <a:spcPts val="50"/>
              </a:spcBef>
            </a:pPr>
            <a:r>
              <a:rPr dirty="0" sz="800" spc="20">
                <a:latin typeface="Cambria"/>
                <a:cs typeface="Cambria"/>
              </a:rPr>
              <a:t/>
            </a:r>
            <a:r>
              <a:rPr dirty="0" sz="800">
                <a:latin typeface="Cambria"/>
                <a:cs typeface="Cambria"/>
              </a:rPr>
              <a:t/>
            </a:r>
            <a:r>
              <a:rPr dirty="0" sz="800" spc="20">
                <a:latin typeface="Cambria"/>
                <a:cs typeface="Cambria"/>
              </a:rPr>
              <a:t/>
            </a:r>
            <a:r>
              <a:rPr dirty="0" sz="800" spc="35">
                <a:latin typeface="Cambria"/>
                <a:cs typeface="Cambria"/>
              </a:rPr>
              <a:t/>
            </a:r>
            <a:r>
              <a:rPr dirty="0" sz="800">
                <a:latin typeface="Cambria"/>
                <a:cs typeface="Cambria"/>
              </a:rPr>
              <a:t/>
            </a:r>
            <a:r>
              <a:rPr dirty="0" sz="800" spc="20">
                <a:latin typeface="Cambria"/>
                <a:cs typeface="Cambria"/>
              </a:rPr>
              <a:t/>
            </a:r>
            <a:r>
              <a:rPr dirty="0" sz="800">
                <a:latin typeface="Cambria"/>
                <a:cs typeface="Cambria"/>
              </a:rPr>
              <a:t/>
            </a:r>
            <a:r>
              <a:rPr dirty="0" sz="800" spc="3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170">
                <a:latin typeface="Cambria"/>
                <a:cs typeface="Cambria"/>
              </a:rPr>
              <a:t/>
            </a:r>
            <a:r>
              <a:rPr dirty="0" sz="800" spc="20">
                <a:latin typeface="Cambria"/>
                <a:cs typeface="Cambria"/>
              </a:rPr>
              <a:t/>
            </a:r>
            <a:r>
              <a:rPr dirty="0" sz="800" spc="7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5">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50">
                <a:latin typeface="Cambria"/>
                <a:cs typeface="Cambria"/>
              </a:rPr>
              <a:t/>
            </a:r>
            <a:r>
              <a:rPr dirty="0" sz="800">
                <a:latin typeface="Cambria"/>
                <a:cs typeface="Cambria"/>
              </a:rPr>
              <a:t/>
            </a:r>
            <a:r>
              <a:rPr dirty="0" sz="800" spc="25">
                <a:latin typeface="Cambria"/>
                <a:cs typeface="Cambria"/>
              </a:rPr>
              <a:t/>
            </a:r>
            <a:r>
              <a:rPr dirty="0" sz="800">
                <a:latin typeface="Cambria"/>
                <a:cs typeface="Cambria"/>
              </a:rPr>
              <a:t/>
            </a:r>
            <a:r>
              <a:rPr dirty="0" sz="800" spc="18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185">
                <a:latin typeface="Cambria"/>
                <a:cs typeface="Cambria"/>
              </a:rPr>
              <a:t/>
            </a:r>
            <a:r>
              <a:rPr dirty="0" sz="800">
                <a:latin typeface="Cambria"/>
                <a:cs typeface="Cambria"/>
              </a:rPr>
              <a:t/>
            </a:r>
            <a:r>
              <a:rPr dirty="0" sz="800" spc="175">
                <a:latin typeface="Cambria"/>
                <a:cs typeface="Cambria"/>
              </a:rPr>
              <a:t/>
            </a:r>
            <a:r>
              <a:rPr dirty="0" sz="800">
                <a:latin typeface="Cambria"/>
                <a:cs typeface="Cambria"/>
              </a:rPr>
              <a:t/>
            </a:r>
            <a:r>
              <a:rPr dirty="0" sz="800" spc="335">
                <a:latin typeface="Cambria"/>
                <a:cs typeface="Cambria"/>
              </a:rPr>
              <a:t/>
            </a:r>
            <a:r>
              <a:rPr dirty="0" sz="800">
                <a:latin typeface="Cambria"/>
                <a:cs typeface="Cambria"/>
              </a:rPr>
              <a:t/>
            </a:r>
            <a:r>
              <a:rPr dirty="0" sz="800" spc="165">
                <a:latin typeface="Cambria"/>
                <a:cs typeface="Cambria"/>
              </a:rPr>
              <a:t/>
            </a:r>
            <a:r>
              <a:rPr dirty="0" sz="800">
                <a:latin typeface="Cambria"/>
                <a:cs typeface="Cambria"/>
              </a:rPr>
              <a:t/>
            </a:r>
            <a:r>
              <a:rPr dirty="0" sz="800" spc="200">
                <a:latin typeface="Cambria"/>
                <a:cs typeface="Cambria"/>
              </a:rPr>
              <a:t/>
            </a:r>
            <a:r>
              <a:rPr dirty="0" sz="800">
                <a:latin typeface="Cambria"/>
                <a:cs typeface="Cambria"/>
              </a:rPr>
              <a:t/>
            </a:r>
            <a:r>
              <a:rPr dirty="0" sz="800" spc="160">
                <a:latin typeface="Cambria"/>
                <a:cs typeface="Cambria"/>
              </a:rPr>
              <a:t/>
            </a:r>
            <a:r>
              <a:rPr dirty="0" sz="800">
                <a:latin typeface="Cambria"/>
                <a:cs typeface="Cambria"/>
              </a:rPr>
              <a:t/>
            </a:r>
            <a:r>
              <a:rPr dirty="0" sz="800" spc="135">
                <a:latin typeface="Cambria"/>
                <a:cs typeface="Cambria"/>
              </a:rPr>
              <a:t/>
            </a:r>
            <a:r>
              <a:rPr dirty="0" sz="800">
                <a:latin typeface="Cambria"/>
                <a:cs typeface="Cambria"/>
              </a:rPr>
              <a:t/>
            </a:r>
            <a:r>
              <a:rPr dirty="0" sz="800" spc="190">
                <a:latin typeface="Cambria"/>
                <a:cs typeface="Cambria"/>
              </a:rPr>
              <a:t/>
            </a:r>
            <a:r>
              <a:rPr dirty="0" sz="800">
                <a:latin typeface="Cambria"/>
                <a:cs typeface="Cambria"/>
              </a:rPr>
              <a:t/>
            </a:r>
            <a:r>
              <a:rPr dirty="0" sz="800" spc="140">
                <a:latin typeface="Cambria"/>
                <a:cs typeface="Cambria"/>
              </a:rPr>
              <a:t/>
            </a:r>
            <a:r>
              <a:rPr dirty="0" sz="800">
                <a:latin typeface="Cambria"/>
                <a:cs typeface="Cambria"/>
              </a:rPr>
              <a:t/>
            </a:r>
            <a:r>
              <a:rPr dirty="0" sz="800" spc="15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3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25">
                <a:latin typeface="Cambria"/>
                <a:cs typeface="Cambria"/>
              </a:rPr>
              <a:t/>
            </a:r>
            <a:r>
              <a:rPr dirty="0" sz="800" spc="20" b="1">
                <a:latin typeface="Cambria"/>
                <a:cs typeface="Cambria"/>
              </a:rPr>
              <a:t/>
            </a:r>
            <a:r>
              <a:rPr dirty="0" sz="800" spc="229" b="1">
                <a:latin typeface="Cambria"/>
                <a:cs typeface="Cambria"/>
              </a:rPr>
              <a:t/>
            </a:r>
            <a:r>
              <a:rPr dirty="0" sz="800" spc="20">
                <a:latin typeface="Cambria"/>
                <a:cs typeface="Cambria"/>
              </a:rPr>
              <a:t/>
            </a:r>
            <a:r>
              <a:rPr dirty="0" sz="800" spc="500">
                <a:latin typeface="Cambria"/>
                <a:cs typeface="Cambria"/>
              </a:rPr>
              <a:t/>
            </a:r>
            <a:r>
              <a:rPr dirty="0" sz="800">
                <a:latin typeface="Calibri"/>
                <a:cs typeface="Calibri"/>
              </a:rPr>
              <a:t/>
            </a:r>
            <a:r>
              <a:rPr dirty="0" sz="800" spc="120">
                <a:latin typeface="Calibri"/>
                <a:cs typeface="Calibri"/>
              </a:rPr>
              <a:t/>
            </a:r>
            <a:r>
              <a:rPr dirty="0" sz="800">
                <a:latin typeface="Calibri"/>
                <a:cs typeface="Calibri"/>
              </a:rPr>
              <a:t/>
            </a:r>
            <a:r>
              <a:rPr dirty="0" sz="800" spc="145">
                <a:latin typeface="Calibri"/>
                <a:cs typeface="Calibri"/>
              </a:rPr>
              <a:t/>
            </a:r>
            <a:r>
              <a:rPr dirty="0" sz="800" spc="20">
                <a:latin typeface="Calibri"/>
                <a:cs typeface="Calibri"/>
              </a:rPr>
              <a:t/>
            </a:r>
            <a:r>
              <a:rPr dirty="0" sz="800" spc="175">
                <a:latin typeface="Calibri"/>
                <a:cs typeface="Calibri"/>
              </a:rPr>
              <a:t/>
            </a:r>
            <a:r>
              <a:rPr dirty="0" sz="800">
                <a:latin typeface="Calibri"/>
                <a:cs typeface="Calibri"/>
              </a:rPr>
              <a:t/>
            </a:r>
            <a:r>
              <a:rPr dirty="0" sz="800" spc="100">
                <a:latin typeface="Calibri"/>
                <a:cs typeface="Calibri"/>
              </a:rPr>
              <a:t/>
            </a:r>
            <a:r>
              <a:rPr dirty="0" sz="800">
                <a:latin typeface="Calibri"/>
                <a:cs typeface="Calibri"/>
              </a:rPr>
              <a:t/>
            </a:r>
            <a:r>
              <a:rPr dirty="0" sz="800" spc="140">
                <a:latin typeface="Calibri"/>
                <a:cs typeface="Calibri"/>
              </a:rPr>
              <a:t/>
            </a:r>
            <a:r>
              <a:rPr dirty="0" sz="800">
                <a:latin typeface="Calibri"/>
                <a:cs typeface="Calibri"/>
              </a:rPr>
              <a:t/>
            </a:r>
            <a:r>
              <a:rPr dirty="0" sz="800" spc="114">
                <a:latin typeface="Calibri"/>
                <a:cs typeface="Calibri"/>
              </a:rPr>
              <a:t/>
            </a:r>
            <a:r>
              <a:rPr dirty="0" sz="800">
                <a:latin typeface="Calibri"/>
                <a:cs typeface="Calibri"/>
              </a:rPr>
              <a:t/>
            </a:r>
            <a:r>
              <a:rPr dirty="0" sz="800" spc="145">
                <a:latin typeface="Calibri"/>
                <a:cs typeface="Calibri"/>
              </a:rPr>
              <a:t/>
            </a:r>
            <a:r>
              <a:rPr dirty="0" sz="800">
                <a:latin typeface="Calibri"/>
                <a:cs typeface="Calibri"/>
              </a:rPr>
              <a:t/>
            </a:r>
            <a:r>
              <a:rPr dirty="0" sz="800" spc="125">
                <a:latin typeface="Calibri"/>
                <a:cs typeface="Calibri"/>
              </a:rPr>
              <a:t/>
            </a:r>
            <a:r>
              <a:rPr dirty="0" sz="800">
                <a:latin typeface="Calibri"/>
                <a:cs typeface="Calibri"/>
              </a:rPr>
              <a:t/>
            </a:r>
            <a:r>
              <a:rPr dirty="0" sz="800" spc="130">
                <a:latin typeface="Calibri"/>
                <a:cs typeface="Calibri"/>
              </a:rPr>
              <a:t/>
            </a:r>
            <a:r>
              <a:rPr dirty="0" sz="800" spc="20">
                <a:latin typeface="Calibri"/>
                <a:cs typeface="Calibri"/>
              </a:rPr>
              <a:t/>
            </a:r>
            <a:r>
              <a:rPr dirty="0" sz="800" spc="500">
                <a:latin typeface="Calibri"/>
                <a:cs typeface="Calibri"/>
              </a:rPr>
              <a:t/>
            </a:r>
            <a:r>
              <a:rPr dirty="0" sz="800" spc="20">
                <a:latin typeface="Cambria"/>
                <a:cs typeface="Cambria"/>
              </a:rPr>
              <a:t>Mạng lưới thần kinh hoặc các mô hình kết nối để xử lý song song không phải là mới. Tuy nhiên, sự quan tâm đến chúng đã trỗi dậy trong nửa thập kỷ qua. Một phần, điều này liên quan đến sự hiểu biết tốt hơn về những gì hiện được gọi là thuật toán học. Các thuật toán này được coi là có giá trị đáng kể trong các bài toán nhận dạng mẫu. Vì lý do đó, chúng tôi đã thử nghiệm khả năng của một mô hình mạng thần kinh ban đầu, ADAP, để dự báo khởi phát đái tháo đường ở một quần thể người Pima Ấn Độ có nguy cơ cao. Hiệu suất của thuật toán đã được phân tích bằng các thước đo tiêu chuẩn cho các xét nghiệm lâm sàng: độ nhạy, độ đặc hiệu và đường cong đặc trưng hoạt động của bộ thu (ROC). Điểm giao nhau cho-</a:t>
            </a:r>
            <a:r>
              <a:rPr dirty="0" sz="800" spc="20">
                <a:latin typeface="Cambria"/>
                <a:cs typeface="Cambria"/>
              </a:rPr>
              <a:t/>
            </a:r>
            <a:r>
              <a:rPr dirty="0" sz="800" spc="20">
                <a:latin typeface="Cambria"/>
                <a:cs typeface="Cambria"/>
              </a:rPr>
              <a:t/>
            </a:r>
            <a:r>
              <a:rPr dirty="0" sz="800" spc="160">
                <a:latin typeface="Cambria"/>
                <a:cs typeface="Cambria"/>
              </a:rPr>
              <a:t/>
            </a:r>
            <a:r>
              <a:rPr dirty="0" sz="800" spc="20">
                <a:latin typeface="Cambria"/>
                <a:cs typeface="Cambria"/>
              </a:rPr>
              <a:t/>
            </a:r>
            <a:r>
              <a:rPr dirty="0" sz="800" spc="40">
                <a:latin typeface="Cambria"/>
                <a:cs typeface="Cambria"/>
              </a:rPr>
              <a:t/>
            </a:r>
            <a:r>
              <a:rPr dirty="0" sz="800">
                <a:latin typeface="Cambria"/>
                <a:cs typeface="Cambria"/>
              </a:rPr>
              <a:t/>
            </a:r>
            <a:r>
              <a:rPr dirty="0" sz="800" spc="1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10">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5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60">
                <a:latin typeface="Cambria"/>
                <a:cs typeface="Cambria"/>
              </a:rPr>
              <a:t/>
            </a:r>
            <a:r>
              <a:rPr dirty="0" sz="800">
                <a:latin typeface="Cambria"/>
                <a:cs typeface="Cambria"/>
              </a:rPr>
              <a:t/>
            </a:r>
            <a:r>
              <a:rPr dirty="0" sz="800" spc="40">
                <a:latin typeface="Cambria"/>
                <a:cs typeface="Cambria"/>
              </a:rPr>
              <a:t/>
            </a:r>
            <a:r>
              <a:rPr dirty="0" sz="800">
                <a:latin typeface="Cambria"/>
                <a:cs typeface="Cambria"/>
              </a:rPr>
              <a:t/>
            </a:r>
            <a:r>
              <a:rPr dirty="0" sz="800" spc="25">
                <a:latin typeface="Cambria"/>
                <a:cs typeface="Cambria"/>
              </a:rPr>
              <a:t/>
            </a:r>
            <a:r>
              <a:rPr dirty="0" sz="800">
                <a:latin typeface="Cambria"/>
                <a:cs typeface="Cambria"/>
              </a:rPr>
              <a:t/>
            </a:r>
            <a:r>
              <a:rPr dirty="0" sz="800" spc="20">
                <a:latin typeface="Cambria"/>
                <a:cs typeface="Cambria"/>
              </a:rPr>
              <a:t/>
            </a:r>
            <a:r>
              <a:rPr dirty="0" sz="800" spc="45">
                <a:latin typeface="Cambria"/>
                <a:cs typeface="Cambria"/>
              </a:rPr>
              <a:t/>
            </a:r>
            <a:r>
              <a:rPr dirty="0" sz="800">
                <a:latin typeface="Cambria"/>
                <a:cs typeface="Cambria"/>
              </a:rPr>
              <a:t/>
            </a:r>
            <a:r>
              <a:rPr dirty="0" sz="800" spc="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10">
                <a:latin typeface="Cambria"/>
                <a:cs typeface="Cambria"/>
              </a:rPr>
              <a:t/>
            </a:r>
            <a:r>
              <a:rPr dirty="0" sz="80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15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1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90">
                <a:latin typeface="Cambria"/>
                <a:cs typeface="Cambria"/>
              </a:rPr>
              <a:t/>
            </a:r>
            <a:r>
              <a:rPr dirty="0" sz="800" spc="20" b="1">
                <a:latin typeface="Cambria"/>
                <a:cs typeface="Cambria"/>
              </a:rPr>
              <a:t/>
            </a:r>
            <a:r>
              <a:rPr dirty="0" sz="800" spc="375" b="1">
                <a:latin typeface="Cambria"/>
                <a:cs typeface="Cambria"/>
              </a:rPr>
              <a:t/>
            </a:r>
            <a:r>
              <a:rPr dirty="0" sz="800">
                <a:latin typeface="Cambria"/>
                <a:cs typeface="Cambria"/>
              </a:rPr>
              <a:t/>
            </a:r>
            <a:r>
              <a:rPr dirty="0" sz="800" spc="180">
                <a:latin typeface="Cambria"/>
                <a:cs typeface="Cambria"/>
              </a:rPr>
              <a:t/>
            </a:r>
            <a:r>
              <a:rPr dirty="0" sz="800" spc="20" b="1">
                <a:latin typeface="Cambria"/>
                <a:cs typeface="Cambria"/>
              </a:rPr>
              <a:t/>
            </a:r>
            <a:r>
              <a:rPr dirty="0" sz="800" spc="229" b="1">
                <a:latin typeface="Cambria"/>
                <a:cs typeface="Cambria"/>
              </a:rPr>
              <a:t/>
            </a:r>
            <a:r>
              <a:rPr dirty="0" sz="800" spc="20">
                <a:latin typeface="Cambria"/>
                <a:cs typeface="Cambria"/>
              </a:rPr>
              <a:t/>
            </a:r>
            <a:r>
              <a:rPr dirty="0" sz="800" spc="215">
                <a:latin typeface="Cambria"/>
                <a:cs typeface="Cambria"/>
              </a:rPr>
              <a:t/>
            </a:r>
            <a:r>
              <a:rPr dirty="0" sz="800" spc="20">
                <a:latin typeface="Cambria"/>
                <a:cs typeface="Cambria"/>
              </a:rPr>
              <a:t/>
            </a:r>
            <a:endParaRPr sz="850">
              <a:latin typeface="Cambria"/>
              <a:cs typeface="Cambria"/>
            </a:endParaRPr>
          </a:p>
          <a:p>
            <a:pPr algn="just" marL="12700">
              <a:lnSpc>
                <a:spcPct val="100000"/>
              </a:lnSpc>
              <a:spcBef>
                <a:spcPts val="60"/>
              </a:spcBef>
            </a:pPr>
            <a:r>
              <a:rPr dirty="0" sz="800" spc="20">
                <a:latin typeface="Cambria"/>
                <a:cs typeface="Cambria"/>
              </a:rPr>
              <a:t>độ đặc hiệu là 0,76. Chúng tôi hiện đang tiếp tục</a:t>
            </a:r>
            <a:r>
              <a:rPr dirty="0" sz="800" spc="210">
                <a:latin typeface="Cambria"/>
                <a:cs typeface="Cambria"/>
              </a:rPr>
              <a:t/>
            </a:r>
            <a:r>
              <a:rPr dirty="0" sz="800">
                <a:latin typeface="Cambria"/>
                <a:cs typeface="Cambria"/>
              </a:rPr>
              <a:t/>
            </a:r>
            <a:r>
              <a:rPr dirty="0" sz="800" spc="95">
                <a:latin typeface="Cambria"/>
                <a:cs typeface="Cambria"/>
              </a:rPr>
              <a:t/>
            </a:r>
            <a:r>
              <a:rPr dirty="0" sz="800">
                <a:latin typeface="Cambria"/>
                <a:cs typeface="Cambria"/>
              </a:rPr>
              <a:t/>
            </a:r>
            <a:r>
              <a:rPr dirty="0" sz="800" spc="295">
                <a:latin typeface="Cambria"/>
                <a:cs typeface="Cambria"/>
              </a:rPr>
              <a:t/>
            </a:r>
            <a:r>
              <a:rPr dirty="0" sz="800">
                <a:latin typeface="Cambria"/>
                <a:cs typeface="Cambria"/>
              </a:rPr>
              <a:t/>
            </a:r>
            <a:r>
              <a:rPr dirty="0" sz="800" spc="135">
                <a:latin typeface="Cambria"/>
                <a:cs typeface="Cambria"/>
              </a:rPr>
              <a:t/>
            </a:r>
            <a:r>
              <a:rPr dirty="0" sz="800" spc="20">
                <a:latin typeface="Cambria"/>
                <a:cs typeface="Cambria"/>
              </a:rPr>
              <a:t/>
            </a:r>
            <a:r>
              <a:rPr dirty="0" sz="800" spc="135">
                <a:latin typeface="Cambria"/>
                <a:cs typeface="Cambria"/>
              </a:rPr>
              <a:t/>
            </a:r>
            <a:r>
              <a:rPr dirty="0" sz="800" spc="20">
                <a:latin typeface="Cambria"/>
                <a:cs typeface="Cambria"/>
              </a:rPr>
              <a:t/>
            </a:r>
            <a:r>
              <a:rPr dirty="0" sz="800" spc="215">
                <a:latin typeface="Cambria"/>
                <a:cs typeface="Cambria"/>
              </a:rPr>
              <a:t/>
            </a:r>
            <a:r>
              <a:rPr dirty="0" sz="800" spc="20">
                <a:latin typeface="Cambria"/>
                <a:cs typeface="Cambria"/>
              </a:rPr>
              <a:t/>
            </a:r>
            <a:endParaRPr sz="850">
              <a:latin typeface="Cambria"/>
              <a:cs typeface="Cambria"/>
            </a:endParaRPr>
          </a:p>
          <a:p>
            <a:pPr algn="just" marL="17780" indent="-4445">
              <a:lnSpc>
                <a:spcPct val="100000"/>
              </a:lnSpc>
              <a:spcBef>
                <a:spcPts val="35"/>
              </a:spcBef>
            </a:pPr>
            <a:r>
              <a:rPr dirty="0" sz="800" spc="20">
                <a:latin typeface="Cambria"/>
                <a:cs typeface="Cambria"/>
              </a:rPr>
              <a:t>các phương pháp bằng cách so sánh kết quả ADAP với những kết quả thu được từ</a:t>
            </a:r>
            <a:r>
              <a:rPr dirty="0" sz="800" spc="4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105">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endParaRPr sz="850">
              <a:latin typeface="Cambria"/>
              <a:cs typeface="Cambria"/>
            </a:endParaRPr>
          </a:p>
          <a:p>
            <a:pPr algn="just" marL="15875" marR="5080" indent="1270">
              <a:lnSpc>
                <a:spcPct val="100000"/>
              </a:lnSpc>
              <a:spcBef>
                <a:spcPts val="35"/>
              </a:spcBef>
            </a:pPr>
            <a:r>
              <a:rPr dirty="0" sz="800" spc="20">
                <a:latin typeface="Cambria"/>
                <a:cs typeface="Cambria"/>
              </a:rPr>
              <a:t>mô hình hồi quy logistic và perceptron tuyến tính sử dụng chính xác cùng một tập huấn luyện và dự báo. Một mô tả về thuật toán được bao gồm.</a:t>
            </a:r>
            <a:r>
              <a:rPr dirty="0" sz="800" spc="1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9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1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204">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4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endParaRPr sz="850">
              <a:latin typeface="Cambria"/>
              <a:cs typeface="Cambria"/>
            </a:endParaRPr>
          </a:p>
        </p:txBody>
      </p:sp>
      <p:sp>
        <p:nvSpPr>
          <p:cNvPr id="11" name="object 11" descr=""/>
          <p:cNvSpPr txBox="1"/>
          <p:nvPr/>
        </p:nvSpPr>
        <p:spPr>
          <a:xfrm>
            <a:off x="998996" y="6306058"/>
            <a:ext cx="828040"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ambria"/>
                <a:cs typeface="Cambria"/>
              </a:rPr>
              <a:t/>
            </a:r>
            <a:r>
              <a:rPr dirty="0" sz="800" spc="25">
                <a:latin typeface="Cambria"/>
                <a:cs typeface="Cambria"/>
              </a:rPr>
              <a:t/>
            </a:r>
            <a:r>
              <a:rPr dirty="0" sz="800" spc="20" b="1">
                <a:latin typeface="Cambria"/>
                <a:cs typeface="Cambria"/>
              </a:rPr>
              <a:t>1. GIỚI THIỆU</a:t>
            </a:r>
            <a:endParaRPr sz="850">
              <a:latin typeface="Cambria"/>
              <a:cs typeface="Cambria"/>
            </a:endParaRPr>
          </a:p>
        </p:txBody>
      </p:sp>
      <p:sp>
        <p:nvSpPr>
          <p:cNvPr id="12" name="object 12" descr=""/>
          <p:cNvSpPr txBox="1"/>
          <p:nvPr/>
        </p:nvSpPr>
        <p:spPr>
          <a:xfrm>
            <a:off x="998804" y="6595617"/>
            <a:ext cx="2692400" cy="853440"/>
          </a:xfrm>
          <a:prstGeom prst="rect">
            <a:avLst/>
          </a:prstGeom>
        </p:spPr>
        <p:txBody>
          <a:bodyPr wrap="square" lIns="0" tIns="26034" rIns="0" bIns="0" rtlCol="0" vert="horz">
            <a:spAutoFit/>
          </a:bodyPr>
          <a:lstStyle/>
          <a:p>
            <a:pPr algn="just" marL="14604" marR="5080" indent="-2540">
              <a:lnSpc>
                <a:spcPct val="100000"/>
              </a:lnSpc>
              <a:spcBef>
                <a:spcPts val="204"/>
              </a:spcBef>
            </a:pPr>
            <a:r>
              <a:rPr dirty="0" sz="800" spc="20">
                <a:latin typeface="Cambria"/>
                <a:cs typeface="Cambria"/>
              </a:rPr>
              <a:t>Khả năng dự báo và phân biệt là trọng tâm trong nhiều tình huống y tế. Các kỹ thuật thống kê tiêu chuẩn như phân tích phân biệt, phân tích hồi quy và phân tích nhân tố đã được sử dụng để cung cấp khả năng này. Tuy nhiên, ngay cả khi tồn tại các mối quan hệ chức năng ẩn có thể cung cấp khả năng dự báo, các kỹ thuật thống kê tiêu chuẩn có thể không thành công. Các phương pháp thống kê tiêu chuẩn có thể mang lại kết quả đáng thất vọng khi:</a:t>
            </a:r>
            <a:r>
              <a:rPr dirty="0" sz="800" spc="1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4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1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75">
                <a:latin typeface="Cambria"/>
                <a:cs typeface="Cambria"/>
              </a:rPr>
              <a:t/>
            </a:r>
            <a:r>
              <a:rPr dirty="0" sz="800">
                <a:latin typeface="Cambria"/>
                <a:cs typeface="Cambria"/>
              </a:rPr>
              <a:t/>
            </a:r>
            <a:r>
              <a:rPr dirty="0" sz="800" spc="45">
                <a:latin typeface="Cambria"/>
                <a:cs typeface="Cambria"/>
              </a:rPr>
              <a:t/>
            </a:r>
            <a:r>
              <a:rPr dirty="0" sz="800">
                <a:latin typeface="Cambria"/>
                <a:cs typeface="Cambria"/>
              </a:rPr>
              <a:t/>
            </a:r>
            <a:r>
              <a:rPr dirty="0" sz="800" spc="5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35">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114">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endParaRPr sz="850">
              <a:latin typeface="Cambria"/>
              <a:cs typeface="Cambria"/>
            </a:endParaRPr>
          </a:p>
        </p:txBody>
      </p:sp>
      <p:sp>
        <p:nvSpPr>
          <p:cNvPr id="13" name="object 13" descr=""/>
          <p:cNvSpPr txBox="1"/>
          <p:nvPr/>
        </p:nvSpPr>
        <p:spPr>
          <a:xfrm>
            <a:off x="1071684" y="7420102"/>
            <a:ext cx="2612390" cy="379095"/>
          </a:xfrm>
          <a:prstGeom prst="rect">
            <a:avLst/>
          </a:prstGeom>
        </p:spPr>
        <p:txBody>
          <a:bodyPr wrap="square" lIns="0" tIns="59690" rIns="0" bIns="0" rtlCol="0" vert="horz">
            <a:spAutoFit/>
          </a:bodyPr>
          <a:lstStyle/>
          <a:p>
            <a:pPr marL="185420" indent="-166370">
              <a:lnSpc>
                <a:spcPct val="100000"/>
              </a:lnSpc>
              <a:spcBef>
                <a:spcPts val="470"/>
              </a:spcBef>
              <a:buAutoNum type="arabicPeriod"/>
              <a:tabLst>
                <a:tab pos="185420" algn="l"/>
              </a:tabLst>
            </a:pPr>
            <a:r>
              <a:rPr dirty="0" sz="800" spc="20">
                <a:latin typeface="Cambria"/>
                <a:cs typeface="Cambria"/>
              </a:rPr>
              <a:t>Kích thước mẫu nhỏ.</a:t>
            </a:r>
            <a:r>
              <a:rPr dirty="0" sz="800" spc="2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endParaRPr sz="850">
              <a:latin typeface="Cambria"/>
              <a:cs typeface="Cambria"/>
            </a:endParaRPr>
          </a:p>
          <a:p>
            <a:pPr marL="185420" indent="-172720">
              <a:lnSpc>
                <a:spcPct val="100000"/>
              </a:lnSpc>
              <a:spcBef>
                <a:spcPts val="370"/>
              </a:spcBef>
              <a:buAutoNum type="arabicPeriod"/>
              <a:tabLst>
                <a:tab pos="185420" algn="l"/>
              </a:tabLst>
            </a:pPr>
            <a:r>
              <a:rPr dirty="0" sz="800" spc="20">
                <a:latin typeface="Cambria"/>
                <a:cs typeface="Cambria"/>
              </a:rPr>
              <a:t>Dạng của mối quan hệ chức năng cơ bản không</a:t>
            </a:r>
            <a:r>
              <a:rPr dirty="0" sz="800" spc="110">
                <a:latin typeface="Cambria"/>
                <a:cs typeface="Cambria"/>
              </a:rPr>
              <a:t/>
            </a:r>
            <a:r>
              <a:rPr dirty="0" sz="800" spc="20">
                <a:latin typeface="Cambria"/>
                <a:cs typeface="Cambria"/>
              </a:rPr>
              <a:t/>
            </a:r>
            <a:r>
              <a:rPr dirty="0" sz="800" spc="120">
                <a:latin typeface="Cambria"/>
                <a:cs typeface="Cambria"/>
              </a:rPr>
              <a:t/>
            </a:r>
            <a:r>
              <a:rPr dirty="0" sz="800">
                <a:latin typeface="Cambria"/>
                <a:cs typeface="Cambria"/>
              </a:rPr>
              <a:t/>
            </a:r>
            <a:r>
              <a:rPr dirty="0" sz="800" spc="120">
                <a:latin typeface="Cambria"/>
                <a:cs typeface="Cambria"/>
              </a:rPr>
              <a:t/>
            </a:r>
            <a:r>
              <a:rPr dirty="0" sz="800" spc="20">
                <a:latin typeface="Cambria"/>
                <a:cs typeface="Cambria"/>
              </a:rPr>
              <a:t/>
            </a:r>
            <a:r>
              <a:rPr dirty="0" sz="800" spc="125">
                <a:latin typeface="Cambria"/>
                <a:cs typeface="Cambria"/>
              </a:rPr>
              <a:t/>
            </a:r>
            <a:r>
              <a:rPr dirty="0" sz="800" spc="20">
                <a:latin typeface="Cambria"/>
                <a:cs typeface="Cambria"/>
              </a:rPr>
              <a:t/>
            </a:r>
            <a:r>
              <a:rPr dirty="0" sz="800" spc="170">
                <a:latin typeface="Cambria"/>
                <a:cs typeface="Cambria"/>
              </a:rPr>
              <a:t/>
            </a:r>
            <a:r>
              <a:rPr dirty="0" sz="800" spc="20">
                <a:latin typeface="Cambria"/>
                <a:cs typeface="Cambria"/>
              </a:rPr>
              <a:t/>
            </a:r>
            <a:r>
              <a:rPr dirty="0" sz="800" spc="130">
                <a:latin typeface="Cambria"/>
                <a:cs typeface="Cambria"/>
              </a:rPr>
              <a:t/>
            </a:r>
            <a:r>
              <a:rPr dirty="0" sz="800" spc="20">
                <a:latin typeface="Cambria"/>
                <a:cs typeface="Cambria"/>
              </a:rPr>
              <a:t/>
            </a:r>
            <a:r>
              <a:rPr dirty="0" sz="800" spc="140">
                <a:latin typeface="Cambria"/>
                <a:cs typeface="Cambria"/>
              </a:rPr>
              <a:t/>
            </a:r>
            <a:r>
              <a:rPr dirty="0" sz="800">
                <a:latin typeface="Cambria"/>
                <a:cs typeface="Cambria"/>
              </a:rPr>
              <a:t/>
            </a:r>
            <a:r>
              <a:rPr dirty="0" sz="800" spc="75">
                <a:latin typeface="Cambria"/>
                <a:cs typeface="Cambria"/>
              </a:rPr>
              <a:t/>
            </a:r>
            <a:r>
              <a:rPr dirty="0" sz="800" spc="20">
                <a:latin typeface="Cambria"/>
                <a:cs typeface="Cambria"/>
              </a:rPr>
              <a:t/>
            </a:r>
            <a:endParaRPr sz="850">
              <a:latin typeface="Cambria"/>
              <a:cs typeface="Cambria"/>
            </a:endParaRPr>
          </a:p>
        </p:txBody>
      </p:sp>
      <p:sp>
        <p:nvSpPr>
          <p:cNvPr id="14" name="object 14" descr=""/>
          <p:cNvSpPr txBox="1"/>
          <p:nvPr/>
        </p:nvSpPr>
        <p:spPr>
          <a:xfrm>
            <a:off x="1076989" y="7933690"/>
            <a:ext cx="2612390" cy="383540"/>
          </a:xfrm>
          <a:prstGeom prst="rect">
            <a:avLst/>
          </a:prstGeom>
        </p:spPr>
        <p:txBody>
          <a:bodyPr wrap="square" lIns="0" tIns="27940" rIns="0" bIns="0" rtlCol="0" vert="horz">
            <a:spAutoFit/>
          </a:bodyPr>
          <a:lstStyle/>
          <a:p>
            <a:pPr algn="just" marL="183515" marR="5080" indent="-171450">
              <a:lnSpc>
                <a:spcPct val="100000"/>
              </a:lnSpc>
              <a:spcBef>
                <a:spcPts val="220"/>
              </a:spcBef>
            </a:pPr>
            <a:r>
              <a:rPr dirty="0" sz="800">
                <a:latin typeface="Cambria"/>
                <a:cs typeface="Cambria"/>
              </a:rPr>
              <a:t>3. Các mối quan hệ chức năng cơ bản liên quan đến các tương tác phức tạp và tương quan lẫn nhau giữa một số biến số.</a:t>
            </a:r>
            <a:r>
              <a:rPr dirty="0" sz="800" spc="250">
                <a:latin typeface="Cambria"/>
                <a:cs typeface="Cambria"/>
              </a:rPr>
              <a:t/>
            </a:r>
            <a:r>
              <a:rPr dirty="0" sz="800">
                <a:latin typeface="Cambria"/>
                <a:cs typeface="Cambria"/>
              </a:rPr>
              <a:t/>
            </a:r>
            <a:r>
              <a:rPr dirty="0" sz="800" spc="80">
                <a:latin typeface="Cambria"/>
                <a:cs typeface="Cambria"/>
              </a:rPr>
              <a:t/>
            </a:r>
            <a:r>
              <a:rPr dirty="0" sz="800" spc="20">
                <a:latin typeface="Cambria"/>
                <a:cs typeface="Cambria"/>
              </a:rPr>
              <a:t/>
            </a:r>
            <a:r>
              <a:rPr dirty="0" sz="800" spc="125">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114">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25">
                <a:latin typeface="Cambria"/>
                <a:cs typeface="Cambria"/>
              </a:rPr>
              <a:t/>
            </a:r>
            <a:r>
              <a:rPr dirty="0" sz="800">
                <a:latin typeface="Cambria"/>
                <a:cs typeface="Cambria"/>
              </a:rPr>
              <a:t/>
            </a:r>
            <a:r>
              <a:rPr dirty="0" sz="800" spc="100">
                <a:latin typeface="Cambria"/>
                <a:cs typeface="Cambria"/>
              </a:rPr>
              <a:t/>
            </a:r>
            <a:r>
              <a:rPr dirty="0" sz="800" spc="20">
                <a:latin typeface="Cambria"/>
                <a:cs typeface="Cambria"/>
              </a:rPr>
              <a:t/>
            </a:r>
            <a:r>
              <a:rPr dirty="0" sz="800" spc="75">
                <a:latin typeface="Cambria"/>
                <a:cs typeface="Cambria"/>
              </a:rPr>
              <a:t/>
            </a:r>
            <a:r>
              <a:rPr dirty="0" sz="800">
                <a:latin typeface="Cambria"/>
                <a:cs typeface="Cambria"/>
              </a:rPr>
              <a:t/>
            </a:r>
            <a:r>
              <a:rPr dirty="0" sz="800" spc="130">
                <a:latin typeface="Cambria"/>
                <a:cs typeface="Cambria"/>
              </a:rPr>
              <a:t/>
            </a:r>
            <a:r>
              <a:rPr dirty="0" sz="800">
                <a:latin typeface="Cambria"/>
                <a:cs typeface="Cambria"/>
              </a:rPr>
              <a:t/>
            </a:r>
            <a:r>
              <a:rPr dirty="0" sz="800" spc="95">
                <a:latin typeface="Cambria"/>
                <a:cs typeface="Cambria"/>
              </a:rPr>
              <a:t/>
            </a:r>
            <a:r>
              <a:rPr dirty="0" sz="800" spc="20">
                <a:latin typeface="Cambria"/>
                <a:cs typeface="Cambria"/>
              </a:rPr>
              <a:t/>
            </a:r>
            <a:r>
              <a:rPr dirty="0" sz="800" spc="1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endParaRPr sz="850">
              <a:latin typeface="Cambria"/>
              <a:cs typeface="Cambria"/>
            </a:endParaRPr>
          </a:p>
        </p:txBody>
      </p:sp>
      <p:sp>
        <p:nvSpPr>
          <p:cNvPr id="15" name="object 15" descr=""/>
          <p:cNvSpPr txBox="1"/>
          <p:nvPr/>
        </p:nvSpPr>
        <p:spPr>
          <a:xfrm>
            <a:off x="1003424" y="8390890"/>
            <a:ext cx="2681605" cy="267970"/>
          </a:xfrm>
          <a:prstGeom prst="rect">
            <a:avLst/>
          </a:prstGeom>
        </p:spPr>
        <p:txBody>
          <a:bodyPr wrap="square" lIns="0" tIns="29845" rIns="0" bIns="0" rtlCol="0" vert="horz">
            <a:spAutoFit/>
          </a:bodyPr>
          <a:lstStyle/>
          <a:p>
            <a:pPr marL="12700" marR="5080" indent="1270">
              <a:lnSpc>
                <a:spcPct val="100000"/>
              </a:lnSpc>
              <a:spcBef>
                <a:spcPts val="235"/>
              </a:spcBef>
            </a:pPr>
            <a:r>
              <a:rPr dirty="0" sz="800" spc="20">
                <a:latin typeface="Cambria"/>
                <a:cs typeface="Cambria"/>
              </a:rPr>
              <a:t>Những điều kiện này không phải là bất thường trong các vấn đề y tế. Trong những tình huống như vậy, một số phương pháp mạng thần kinh mang lại</a:t>
            </a:r>
            <a:r>
              <a:rPr dirty="0" sz="800" spc="35">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100">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229">
                <a:latin typeface="Cambria"/>
                <a:cs typeface="Cambria"/>
              </a:rPr>
              <a:t/>
            </a:r>
            <a:r>
              <a:rPr dirty="0" sz="800">
                <a:latin typeface="Cambria"/>
                <a:cs typeface="Cambria"/>
              </a:rPr>
              <a:t/>
            </a:r>
            <a:r>
              <a:rPr dirty="0" sz="800" spc="4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375">
                <a:latin typeface="Cambria"/>
                <a:cs typeface="Cambria"/>
              </a:rPr>
              <a:t/>
            </a:r>
            <a:r>
              <a:rPr dirty="0" sz="800" spc="20">
                <a:latin typeface="Cambria"/>
                <a:cs typeface="Cambria"/>
              </a:rPr>
              <a:t/>
            </a:r>
            <a:r>
              <a:rPr dirty="0" sz="800" spc="325">
                <a:latin typeface="Cambria"/>
                <a:cs typeface="Cambria"/>
              </a:rPr>
              <a:t/>
            </a:r>
            <a:r>
              <a:rPr dirty="0" sz="800">
                <a:latin typeface="Cambria"/>
                <a:cs typeface="Cambria"/>
              </a:rPr>
              <a:t/>
            </a:r>
            <a:r>
              <a:rPr dirty="0" sz="800" spc="375">
                <a:latin typeface="Cambria"/>
                <a:cs typeface="Cambria"/>
              </a:rPr>
              <a:t/>
            </a:r>
            <a:r>
              <a:rPr dirty="0" sz="800" spc="20">
                <a:latin typeface="Cambria"/>
                <a:cs typeface="Cambria"/>
              </a:rPr>
              <a:t/>
            </a:r>
            <a:r>
              <a:rPr dirty="0" sz="800" spc="345">
                <a:latin typeface="Cambria"/>
                <a:cs typeface="Cambria"/>
              </a:rPr>
              <a:t/>
            </a:r>
            <a:r>
              <a:rPr dirty="0" sz="800" spc="20">
                <a:latin typeface="Cambria"/>
                <a:cs typeface="Cambria"/>
              </a:rPr>
              <a:t/>
            </a:r>
            <a:r>
              <a:rPr dirty="0" sz="800" spc="365">
                <a:latin typeface="Cambria"/>
                <a:cs typeface="Cambria"/>
              </a:rPr>
              <a:t/>
            </a:r>
            <a:r>
              <a:rPr dirty="0" sz="800" spc="20">
                <a:latin typeface="Cambria"/>
                <a:cs typeface="Cambria"/>
              </a:rPr>
              <a:t/>
            </a:r>
            <a:r>
              <a:rPr dirty="0" sz="800" spc="365">
                <a:latin typeface="Cambria"/>
                <a:cs typeface="Cambria"/>
              </a:rPr>
              <a:t/>
            </a:r>
            <a:r>
              <a:rPr dirty="0" sz="800" spc="20">
                <a:latin typeface="Cambria"/>
                <a:cs typeface="Cambria"/>
              </a:rPr>
              <a:t/>
            </a:r>
            <a:r>
              <a:rPr dirty="0" sz="800" spc="390">
                <a:latin typeface="Cambria"/>
                <a:cs typeface="Cambria"/>
              </a:rPr>
              <a:t/>
            </a:r>
            <a:r>
              <a:rPr dirty="0" sz="800" spc="20">
                <a:latin typeface="Cambria"/>
                <a:cs typeface="Cambria"/>
              </a:rPr>
              <a:t/>
            </a:r>
            <a:endParaRPr sz="850">
              <a:latin typeface="Cambria"/>
              <a:cs typeface="Cambria"/>
            </a:endParaRPr>
          </a:p>
        </p:txBody>
      </p:sp>
      <p:sp>
        <p:nvSpPr>
          <p:cNvPr id="16" name="object 16" descr=""/>
          <p:cNvSpPr txBox="1"/>
          <p:nvPr/>
        </p:nvSpPr>
        <p:spPr>
          <a:xfrm>
            <a:off x="814814" y="9287002"/>
            <a:ext cx="3236595" cy="287020"/>
          </a:xfrm>
          <a:prstGeom prst="rect">
            <a:avLst/>
          </a:prstGeom>
        </p:spPr>
        <p:txBody>
          <a:bodyPr wrap="square" lIns="0" tIns="12700" rIns="0" bIns="0" rtlCol="0" vert="horz">
            <a:spAutoFit/>
          </a:bodyPr>
          <a:lstStyle/>
          <a:p>
            <a:pPr algn="r" marR="5080">
              <a:lnSpc>
                <a:spcPct val="100000"/>
              </a:lnSpc>
              <a:spcBef>
                <a:spcPts val="100"/>
              </a:spcBef>
            </a:pPr>
            <a:r>
              <a:rPr dirty="0" sz="800" spc="20">
                <a:latin typeface="Cambria"/>
                <a:cs typeface="Cambria"/>
              </a:rPr>
              <a:t>261</a:t>
            </a:r>
            <a:endParaRPr sz="850">
              <a:latin typeface="Cambria"/>
              <a:cs typeface="Cambria"/>
            </a:endParaRPr>
          </a:p>
          <a:p>
            <a:pPr marL="12700">
              <a:lnSpc>
                <a:spcPct val="100000"/>
              </a:lnSpc>
            </a:pPr>
            <a:r>
              <a:rPr dirty="0" sz="900" spc="20">
                <a:latin typeface="Times New Roman"/>
                <a:cs typeface="Times New Roman"/>
              </a:rPr>
              <a:t>0195•4210/88/DXD/0261$01.ID O 1988 SCAMC, Inc.</a:t>
            </a:r>
            <a:r>
              <a:rPr dirty="0" sz="900" spc="20">
                <a:latin typeface="Times New Roman"/>
                <a:cs typeface="Times New Roman"/>
              </a:rPr>
              <a:t/>
            </a:r>
            <a:r>
              <a:rPr dirty="0" sz="900">
                <a:latin typeface="Times New Roman"/>
                <a:cs typeface="Times New Roman"/>
              </a:rPr>
              <a:t/>
            </a:r>
            <a:r>
              <a:rPr dirty="0" sz="900" spc="20">
                <a:latin typeface="Times New Roman"/>
                <a:cs typeface="Times New Roman"/>
              </a:rPr>
              <a:t/>
            </a:r>
            <a:r>
              <a:rPr dirty="0" sz="900" spc="20">
                <a:latin typeface="Times New Roman"/>
                <a:cs typeface="Times New Roman"/>
              </a:rPr>
              <a:t/>
            </a:r>
            <a:r>
              <a:rPr dirty="0" sz="900" spc="20">
                <a:latin typeface="Times New Roman"/>
                <a:cs typeface="Times New Roman"/>
              </a:rPr>
              <a:t/>
            </a:r>
            <a:r>
              <a:rPr dirty="0" sz="900" spc="20">
                <a:latin typeface="Times New Roman"/>
                <a:cs typeface="Times New Roman"/>
              </a:rPr>
              <a:t/>
            </a:r>
            <a:r>
              <a:rPr dirty="0" sz="900" spc="75">
                <a:latin typeface="Times New Roman"/>
                <a:cs typeface="Times New Roman"/>
              </a:rPr>
              <a:t/>
            </a:r>
            <a:r>
              <a:rPr dirty="0" sz="900" spc="20">
                <a:latin typeface="Times New Roman"/>
                <a:cs typeface="Times New Roman"/>
              </a:rPr>
              <a:t/>
            </a:r>
            <a:endParaRPr sz="1000">
              <a:latin typeface="Times New Roman"/>
              <a:cs typeface="Times New Roman"/>
            </a:endParaRPr>
          </a:p>
        </p:txBody>
      </p:sp>
      <p:sp>
        <p:nvSpPr>
          <p:cNvPr id="17" name="object 17" descr=""/>
          <p:cNvSpPr txBox="1"/>
          <p:nvPr/>
        </p:nvSpPr>
        <p:spPr>
          <a:xfrm>
            <a:off x="4287746" y="3294633"/>
            <a:ext cx="2692400" cy="2014220"/>
          </a:xfrm>
          <a:prstGeom prst="rect">
            <a:avLst/>
          </a:prstGeom>
        </p:spPr>
        <p:txBody>
          <a:bodyPr wrap="square" lIns="0" tIns="20955" rIns="0" bIns="0" rtlCol="0" vert="horz">
            <a:spAutoFit/>
          </a:bodyPr>
          <a:lstStyle/>
          <a:p>
            <a:pPr algn="just" marL="17145" marR="11430" indent="-5080">
              <a:lnSpc>
                <a:spcPct val="100000"/>
              </a:lnSpc>
              <a:spcBef>
                <a:spcPts val="165"/>
              </a:spcBef>
            </a:pPr>
            <a:r>
              <a:rPr dirty="0" sz="800" spc="20">
                <a:latin typeface="Cambria"/>
                <a:cs typeface="Cambria"/>
              </a:rPr>
              <a:t>Các mô hình mạng thần kinh là một loại thuật toán học được mô tả lần đầu vào cuối những năm 1950.[2] Các thuật toán ban đầu</a:t>
            </a:r>
            <a:r>
              <a:rPr dirty="0" sz="800" spc="40">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9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baseline="3267" sz="1200" spc="20">
                <a:latin typeface="Cambria"/>
                <a:cs typeface="Cambria"/>
              </a:rPr>
              <a:t/>
            </a:r>
            <a:r>
              <a:rPr dirty="0" baseline="3267" sz="1200" spc="202">
                <a:latin typeface="Cambria"/>
                <a:cs typeface="Cambria"/>
              </a:rPr>
              <a:t/>
            </a:r>
            <a:r>
              <a:rPr dirty="0" baseline="3267" sz="1200" spc="20">
                <a:latin typeface="Cambria"/>
                <a:cs typeface="Cambria"/>
              </a:rPr>
              <a:t/>
            </a:r>
            <a:r>
              <a:rPr dirty="0" baseline="3267" sz="1200">
                <a:latin typeface="Cambria"/>
                <a:cs typeface="Cambria"/>
              </a:rPr>
              <a:t/>
            </a:r>
            <a:r>
              <a:rPr dirty="0" baseline="3267" sz="1200" spc="20">
                <a:latin typeface="Cambria"/>
                <a:cs typeface="Cambria"/>
              </a:rPr>
              <a:t/>
            </a:r>
            <a:r>
              <a:rPr dirty="0" baseline="3267" sz="1200" spc="179">
                <a:latin typeface="Cambria"/>
                <a:cs typeface="Cambria"/>
              </a:rPr>
              <a:t/>
            </a:r>
            <a:r>
              <a:rPr dirty="0" baseline="3267" sz="1200" spc="20">
                <a:latin typeface="Cambria"/>
                <a:cs typeface="Cambria"/>
              </a:rPr>
              <a:t/>
            </a:r>
            <a:r>
              <a:rPr dirty="0" baseline="3267" sz="1200" spc="135">
                <a:latin typeface="Cambria"/>
                <a:cs typeface="Cambria"/>
              </a:rPr>
              <a:t/>
            </a:r>
            <a:r>
              <a:rPr dirty="0" baseline="3267" sz="1200" spc="20">
                <a:latin typeface="Cambria"/>
                <a:cs typeface="Cambria"/>
              </a:rPr>
              <a:t/>
            </a:r>
            <a:r>
              <a:rPr dirty="0" baseline="3267" sz="1200" spc="172">
                <a:latin typeface="Cambria"/>
                <a:cs typeface="Cambria"/>
              </a:rPr>
              <a:t/>
            </a:r>
            <a:r>
              <a:rPr dirty="0" baseline="3267" sz="1200" spc="20">
                <a:latin typeface="Cambria"/>
                <a:cs typeface="Cambria"/>
              </a:rPr>
              <a:t/>
            </a:r>
            <a:r>
              <a:rPr dirty="0" sz="800" spc="20">
                <a:latin typeface="Cambria"/>
                <a:cs typeface="Cambria"/>
              </a:rPr>
              <a:t/>
            </a:r>
            <a:r>
              <a:rPr dirty="0" sz="800" spc="940">
                <a:latin typeface="Cambria"/>
                <a:cs typeface="Cambria"/>
              </a:rPr>
              <a:t/>
            </a:r>
            <a:r>
              <a:rPr dirty="0" baseline="3267" sz="1200" spc="20">
                <a:latin typeface="Cambria"/>
                <a:cs typeface="Cambria"/>
              </a:rPr>
              <a:t/>
            </a:r>
            <a:r>
              <a:rPr dirty="0" baseline="3267" sz="1200" spc="1372">
                <a:latin typeface="Cambria"/>
                <a:cs typeface="Cambria"/>
              </a:rPr>
              <a:t/>
            </a:r>
            <a:r>
              <a:rPr dirty="0" sz="800" spc="20">
                <a:latin typeface="Cambria"/>
                <a:cs typeface="Cambria"/>
              </a:rPr>
              <a:t/>
            </a:r>
            <a:r>
              <a:rPr dirty="0" baseline="3267" sz="1200" spc="20">
                <a:latin typeface="Cambria"/>
                <a:cs typeface="Cambria"/>
              </a:rPr>
              <a:t/>
            </a:r>
            <a:endParaRPr baseline="3267" sz="1275">
              <a:latin typeface="Cambria"/>
              <a:cs typeface="Cambria"/>
            </a:endParaRPr>
          </a:p>
          <a:p>
            <a:pPr algn="just" marL="12700" marR="5080" indent="4445">
              <a:lnSpc>
                <a:spcPct val="100000"/>
              </a:lnSpc>
              <a:spcBef>
                <a:spcPts val="790"/>
              </a:spcBef>
            </a:pPr>
            <a:r>
              <a:rPr dirty="0" sz="800" spc="20">
                <a:latin typeface="Cambria"/>
                <a:cs typeface="Cambria"/>
              </a:rPr>
              <a:t/>
            </a:r>
            <a:r>
              <a:rPr dirty="0" sz="800" spc="1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85">
                <a:latin typeface="Cambria"/>
                <a:cs typeface="Cambria"/>
              </a:rPr>
              <a:t/>
            </a:r>
            <a:r>
              <a:rPr dirty="0" sz="800">
                <a:latin typeface="Cambria"/>
                <a:cs typeface="Cambria"/>
              </a:rPr>
              <a:t/>
            </a:r>
            <a:r>
              <a:rPr dirty="0" sz="800" spc="35">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20">
                <a:latin typeface="Cambria"/>
                <a:cs typeface="Cambria"/>
              </a:rPr>
              <a:t/>
            </a:r>
            <a:r>
              <a:rPr dirty="0" sz="800">
                <a:latin typeface="Cambria"/>
                <a:cs typeface="Cambria"/>
              </a:rPr>
              <a:t/>
            </a:r>
            <a:r>
              <a:rPr dirty="0" sz="800" spc="114">
                <a:latin typeface="Cambria"/>
                <a:cs typeface="Cambria"/>
              </a:rPr>
              <a:t/>
            </a:r>
            <a:r>
              <a:rPr dirty="0" sz="800">
                <a:latin typeface="Cambria"/>
                <a:cs typeface="Cambria"/>
              </a:rPr>
              <a:t/>
            </a:r>
            <a:r>
              <a:rPr dirty="0" sz="800" spc="1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55">
                <a:latin typeface="Cambria"/>
                <a:cs typeface="Cambria"/>
              </a:rPr>
              <a:t/>
            </a:r>
            <a:r>
              <a:rPr dirty="0" sz="800">
                <a:latin typeface="Cambria"/>
                <a:cs typeface="Cambria"/>
              </a:rPr>
              <a:t/>
            </a:r>
            <a:r>
              <a:rPr dirty="0" sz="800" spc="55">
                <a:latin typeface="Cambria"/>
                <a:cs typeface="Cambria"/>
              </a:rPr>
              <a:t/>
            </a:r>
            <a:r>
              <a:rPr dirty="0" sz="800" spc="20">
                <a:latin typeface="Cambria"/>
                <a:cs typeface="Cambria"/>
              </a:rPr>
              <a:t/>
            </a:r>
            <a:r>
              <a:rPr dirty="0" sz="800" spc="50">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11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3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500">
                <a:latin typeface="Cambria"/>
                <a:cs typeface="Cambria"/>
              </a:rPr>
              <a:t/>
            </a:r>
            <a:r>
              <a:rPr dirty="0" sz="800">
                <a:latin typeface="Calibri"/>
                <a:cs typeface="Calibri"/>
              </a:rPr>
              <a:t/>
            </a:r>
            <a:r>
              <a:rPr dirty="0" sz="800" spc="35">
                <a:latin typeface="Calibri"/>
                <a:cs typeface="Calibri"/>
              </a:rPr>
              <a:t/>
            </a:r>
            <a:r>
              <a:rPr dirty="0" sz="800">
                <a:latin typeface="Calibri"/>
                <a:cs typeface="Calibri"/>
              </a:rPr>
              <a:t/>
            </a:r>
            <a:r>
              <a:rPr dirty="0" sz="800" spc="120">
                <a:latin typeface="Calibri"/>
                <a:cs typeface="Calibri"/>
              </a:rPr>
              <a:t/>
            </a:r>
            <a:r>
              <a:rPr dirty="0" sz="800" spc="20">
                <a:latin typeface="Calibri"/>
                <a:cs typeface="Calibri"/>
              </a:rPr>
              <a:t/>
            </a:r>
            <a:r>
              <a:rPr dirty="0" sz="800" spc="125">
                <a:latin typeface="Calibri"/>
                <a:cs typeface="Calibri"/>
              </a:rPr>
              <a:t/>
            </a:r>
            <a:r>
              <a:rPr dirty="0" sz="800">
                <a:latin typeface="Calibri"/>
                <a:cs typeface="Calibri"/>
              </a:rPr>
              <a:t/>
            </a:r>
            <a:r>
              <a:rPr dirty="0" sz="800" spc="55">
                <a:latin typeface="Calibri"/>
                <a:cs typeface="Calibri"/>
              </a:rPr>
              <a:t/>
            </a:r>
            <a:r>
              <a:rPr dirty="0" sz="800">
                <a:latin typeface="Calibri"/>
                <a:cs typeface="Calibri"/>
              </a:rPr>
              <a:t/>
            </a:r>
            <a:r>
              <a:rPr dirty="0" sz="800" spc="65">
                <a:latin typeface="Calibri"/>
                <a:cs typeface="Calibri"/>
              </a:rPr>
              <a:t/>
            </a:r>
            <a:r>
              <a:rPr dirty="0" sz="800">
                <a:latin typeface="Calibri"/>
                <a:cs typeface="Calibri"/>
              </a:rPr>
              <a:t/>
            </a:r>
            <a:r>
              <a:rPr dirty="0" sz="800" spc="35">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40">
                <a:latin typeface="Calibri"/>
                <a:cs typeface="Calibri"/>
              </a:rPr>
              <a:t/>
            </a:r>
            <a:r>
              <a:rPr dirty="0" sz="800" spc="20">
                <a:latin typeface="Calibri"/>
                <a:cs typeface="Calibri"/>
              </a:rPr>
              <a:t/>
            </a:r>
            <a:r>
              <a:rPr dirty="0" sz="800" spc="500">
                <a:latin typeface="Calibri"/>
                <a:cs typeface="Calibri"/>
              </a:rPr>
              <a:t/>
            </a:r>
            <a:r>
              <a:rPr dirty="0" sz="800" spc="20">
                <a:latin typeface="Cambria"/>
                <a:cs typeface="Cambria"/>
              </a:rPr>
              <a:t>đáng kể.[3] Các thuật toán có khả năng sử dụng một tập dữ liệu huấn luyện để khám phá các mẫu trong dữ liệu. Một thuật toán như vậy, được gọi là ADAP, đã được phát triển bởi hai trong số các tác giả (Smith, Dickson) vào năm 1961.[4,5] Chúng tôi đã chọn kiểm tra thuật toán ADAP và thử nghiệm việc sử dụng nó trong việc dự báo khởi phát đái tháo đường không phụ thuộc insulin (DM) trong vòng năm năm. Dữ liệu được sử dụng trong nghiên cứu này là từ quần thể người Pima Ấn Độ gần Phoenix, Arizona. Sau khi thuật toán đã được huấn luyện bằng 576 trường hợp, ADAP đã được sử dụng để dự báo liệu 192 trường hợp thử nghiệm khác có phát triển bệnh đái tháo đường trong vòng năm năm hay không. Buộc ADAP đưa ra kết luận trên tất cả các trường hợp thử nghiệm đã tạo ra độ nhạy và độ đặc hiệu là 76 phần trăm. Một đường cong đặc trưng hoạt động của bộ thu (ROC) đã được xác định. Các nỗ lực đang được tiến hành để kiểm tra cùng một tập dữ liệu bằng cách sử dụng mô hình hồi quy logistic và perceptron tuyến tính.</a:t>
            </a:r>
            <a:r>
              <a:rPr dirty="0" sz="800" spc="15">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35">
                <a:latin typeface="Cambria"/>
                <a:cs typeface="Cambria"/>
              </a:rPr>
              <a:t/>
            </a:r>
            <a:r>
              <a:rPr dirty="0" sz="800">
                <a:latin typeface="Cambria"/>
                <a:cs typeface="Cambria"/>
              </a:rPr>
              <a:t/>
            </a:r>
            <a:r>
              <a:rPr dirty="0" sz="800" spc="5">
                <a:latin typeface="Cambria"/>
                <a:cs typeface="Cambria"/>
              </a:rPr>
              <a:t/>
            </a:r>
            <a:r>
              <a:rPr dirty="0" sz="800" spc="2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16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35">
                <a:latin typeface="Cambria"/>
                <a:cs typeface="Cambria"/>
              </a:rPr>
              <a:t/>
            </a:r>
            <a:r>
              <a:rPr dirty="0" sz="800">
                <a:latin typeface="Cambria"/>
                <a:cs typeface="Cambria"/>
              </a:rPr>
              <a:t/>
            </a:r>
            <a:r>
              <a:rPr dirty="0" sz="800" spc="55">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2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6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15">
                <a:latin typeface="Cambria"/>
                <a:cs typeface="Cambria"/>
              </a:rPr>
              <a:t/>
            </a:r>
            <a:r>
              <a:rPr dirty="0" sz="800" spc="250">
                <a:latin typeface="Cambria"/>
                <a:cs typeface="Cambria"/>
              </a:rPr>
              <a:t/>
            </a:r>
            <a:r>
              <a:rPr dirty="0" sz="800" spc="5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9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60">
                <a:latin typeface="Cambria"/>
                <a:cs typeface="Cambria"/>
              </a:rPr>
              <a:t/>
            </a:r>
            <a:r>
              <a:rPr dirty="0" sz="800">
                <a:latin typeface="Cambria"/>
                <a:cs typeface="Cambria"/>
              </a:rPr>
              <a:t/>
            </a:r>
            <a:r>
              <a:rPr dirty="0" sz="800" spc="45">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60">
                <a:latin typeface="Cambria"/>
                <a:cs typeface="Cambria"/>
              </a:rPr>
              <a:t/>
            </a:r>
            <a:r>
              <a:rPr dirty="0" sz="800">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60">
                <a:latin typeface="Cambria"/>
                <a:cs typeface="Cambria"/>
              </a:rPr>
              <a:t/>
            </a:r>
            <a:r>
              <a:rPr dirty="0" sz="800">
                <a:latin typeface="Cambria"/>
                <a:cs typeface="Cambria"/>
              </a:rPr>
              <a:t/>
            </a:r>
            <a:r>
              <a:rPr dirty="0" sz="800" spc="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70">
                <a:latin typeface="Cambria"/>
                <a:cs typeface="Cambria"/>
              </a:rPr>
              <a:t/>
            </a:r>
            <a:r>
              <a:rPr dirty="0" sz="800" spc="20">
                <a:latin typeface="Cambria"/>
                <a:cs typeface="Cambria"/>
              </a:rPr>
              <a:t/>
            </a:r>
            <a:r>
              <a:rPr dirty="0" sz="800" spc="9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7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20">
                <a:latin typeface="Cambria"/>
                <a:cs typeface="Cambria"/>
              </a:rPr>
              <a:t/>
            </a:r>
            <a:r>
              <a:rPr dirty="0" sz="800" spc="80">
                <a:latin typeface="Cambria"/>
                <a:cs typeface="Cambria"/>
              </a:rPr>
              <a:t/>
            </a:r>
            <a:r>
              <a:rPr dirty="0" sz="80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9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endParaRPr sz="850">
              <a:latin typeface="Cambria"/>
              <a:cs typeface="Cambria"/>
            </a:endParaRPr>
          </a:p>
        </p:txBody>
      </p:sp>
      <p:sp>
        <p:nvSpPr>
          <p:cNvPr id="18" name="object 18" descr=""/>
          <p:cNvSpPr txBox="1"/>
          <p:nvPr/>
        </p:nvSpPr>
        <p:spPr>
          <a:xfrm>
            <a:off x="4293420" y="5569966"/>
            <a:ext cx="2698115" cy="2290445"/>
          </a:xfrm>
          <a:prstGeom prst="rect">
            <a:avLst/>
          </a:prstGeom>
        </p:spPr>
        <p:txBody>
          <a:bodyPr wrap="square" lIns="0" tIns="56515" rIns="0" bIns="0" rtlCol="0" vert="horz">
            <a:spAutoFit/>
          </a:bodyPr>
          <a:lstStyle/>
          <a:p>
            <a:pPr marL="12700">
              <a:lnSpc>
                <a:spcPct val="100000"/>
              </a:lnSpc>
              <a:spcBef>
                <a:spcPts val="445"/>
              </a:spcBef>
            </a:pPr>
            <a:r>
              <a:rPr dirty="0" sz="800" spc="20">
                <a:latin typeface="Cambria"/>
                <a:cs typeface="Cambria"/>
              </a:rPr>
              <a:t>2. VẬT LIỆU VÀ PHƯƠNG PHÁP</a:t>
            </a:r>
            <a:r>
              <a:rPr dirty="0" sz="800" spc="25">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endParaRPr sz="850">
              <a:latin typeface="Cambria"/>
              <a:cs typeface="Cambria"/>
            </a:endParaRPr>
          </a:p>
          <a:p>
            <a:pPr algn="just" marL="12700">
              <a:lnSpc>
                <a:spcPct val="100000"/>
              </a:lnSpc>
              <a:spcBef>
                <a:spcPts val="350"/>
              </a:spcBef>
            </a:pPr>
            <a:r>
              <a:rPr dirty="0" sz="800">
                <a:latin typeface="Cambria"/>
                <a:cs typeface="Cambria"/>
              </a:rPr>
              <a:t>2.1 Quần thể Nghiên cứu</a:t>
            </a:r>
            <a:r>
              <a:rPr dirty="0" sz="800" spc="17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endParaRPr sz="850">
              <a:latin typeface="Cambria"/>
              <a:cs typeface="Cambria"/>
            </a:endParaRPr>
          </a:p>
          <a:p>
            <a:pPr algn="just" marL="12700" marR="5080" indent="2540">
              <a:lnSpc>
                <a:spcPct val="100000"/>
              </a:lnSpc>
              <a:spcBef>
                <a:spcPts val="425"/>
              </a:spcBef>
            </a:pPr>
            <a:r>
              <a:rPr dirty="0" sz="800" spc="20">
                <a:latin typeface="Cambria"/>
                <a:cs typeface="Cambria"/>
              </a:rPr>
              <a:t>Quần thể nghiên cứu này là quần thể người Pima Ấn Độ gần Phoenix, Arizona. Quần thể đó đã được Viện Quốc gia về Bệnh Đái tháo đường, Tiêu hóa và Thận nghiên cứu liên tục từ năm 1965 vì tỷ lệ mắc bệnh đái tháo đường cao.[6,7,8] Mỗi cư dân trong cộng đồng trên 5 tuổi được yêu cầu trải qua một cuộc kiểm tra tiêu chuẩn hóa hai năm một lần, bao gồm xét nghiệm dung nạp glucose đường uống. Bệnh đái tháo đường được chẩn đoán theo Tiêu chí của Tổ chức Y tế Thế giới [10]: tức là, nếu nồng độ glucose huyết tương sau 2 giờ tải glucose ít nhất là 200 mg/dl (11,1 mmol/l) tại bất kỳ cuộc kiểm tra khảo sát nào hoặc nếu Bệnh viện Dịch vụ Y tế Ấn Độ phục vụ cộng đồng phát hiện nồng độ glucose ít nhất 200 mg/dl trong quá trình chăm sóc y tế định kỳ (7). Ngoài việc là một cơ sở dữ liệu quen thuộc với các nhà nghiên cứu, tập dữ liệu này đã cung cấp một nguồn dữ liệu được xác thực tốt để khám phá dự đoán ngày khởi phát bệnh đái tháo đường theo cách dọc.</a:t>
            </a:r>
            <a:r>
              <a:rPr dirty="0" sz="800" spc="2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7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100">
                <a:latin typeface="Cambria"/>
                <a:cs typeface="Cambria"/>
              </a:rPr>
              <a:t/>
            </a:r>
            <a:r>
              <a:rPr dirty="0" sz="800" spc="20">
                <a:latin typeface="Cambria"/>
                <a:cs typeface="Cambria"/>
              </a:rPr>
              <a:t/>
            </a:r>
            <a:r>
              <a:rPr dirty="0" sz="800" spc="70">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125">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90">
                <a:latin typeface="Cambria"/>
                <a:cs typeface="Cambria"/>
              </a:rPr>
              <a:t/>
            </a:r>
            <a:r>
              <a:rPr dirty="0" sz="800">
                <a:latin typeface="Cambria"/>
                <a:cs typeface="Cambria"/>
              </a:rPr>
              <a:t/>
            </a:r>
            <a:r>
              <a:rPr dirty="0" sz="800" spc="75">
                <a:latin typeface="Cambria"/>
                <a:cs typeface="Cambria"/>
              </a:rPr>
              <a:t/>
            </a:r>
            <a:r>
              <a:rPr dirty="0" sz="800" spc="20">
                <a:latin typeface="Cambria"/>
                <a:cs typeface="Cambria"/>
              </a:rPr>
              <a:t/>
            </a:r>
            <a:r>
              <a:rPr dirty="0" sz="800" spc="70">
                <a:latin typeface="Cambria"/>
                <a:cs typeface="Cambria"/>
              </a:rPr>
              <a:t/>
            </a:r>
            <a:r>
              <a:rPr dirty="0" sz="800">
                <a:latin typeface="Cambria"/>
                <a:cs typeface="Cambria"/>
              </a:rPr>
              <a:t/>
            </a:r>
            <a:r>
              <a:rPr dirty="0" sz="800" spc="9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70">
                <a:latin typeface="Cambria"/>
                <a:cs typeface="Cambria"/>
              </a:rPr>
              <a:t/>
            </a:r>
            <a:r>
              <a:rPr dirty="0" sz="800">
                <a:latin typeface="Cambria"/>
                <a:cs typeface="Cambria"/>
              </a:rPr>
              <a:t/>
            </a:r>
            <a:r>
              <a:rPr dirty="0" sz="800" spc="45">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55">
                <a:latin typeface="Cambria"/>
                <a:cs typeface="Cambria"/>
              </a:rPr>
              <a:t/>
            </a:r>
            <a:r>
              <a:rPr dirty="0" sz="800" spc="20">
                <a:latin typeface="Cambria"/>
                <a:cs typeface="Cambria"/>
              </a:rPr>
              <a:t/>
            </a:r>
            <a:r>
              <a:rPr dirty="0" u="sng" sz="800" spc="20">
                <a:uFill>
                  <a:solidFill>
                    <a:srgbClr val="2B2B2B"/>
                  </a:solidFill>
                </a:uFill>
                <a:latin typeface="Cambria"/>
                <a:cs typeface="Cambria"/>
              </a:rPr>
              <a:t/>
            </a:r>
            <a:r>
              <a:rPr dirty="0" u="sng" sz="800">
                <a:uFill>
                  <a:solidFill>
                    <a:srgbClr val="2B2B2B"/>
                  </a:solidFill>
                </a:uFill>
                <a:latin typeface="Cambria"/>
                <a:cs typeface="Cambria"/>
              </a:rPr>
              <a:t/>
            </a:r>
            <a:r>
              <a:rPr dirty="0" sz="800" spc="65">
                <a:latin typeface="Cambria"/>
                <a:cs typeface="Cambria"/>
              </a:rPr>
              <a:t/>
            </a:r>
            <a:r>
              <a:rPr dirty="0" sz="800" spc="20">
                <a:latin typeface="Cambria"/>
                <a:cs typeface="Cambria"/>
              </a:rPr>
              <a:t/>
            </a:r>
            <a:r>
              <a:rPr dirty="0" sz="800" spc="35">
                <a:latin typeface="Cambria"/>
                <a:cs typeface="Cambria"/>
              </a:rPr>
              <a:t/>
            </a:r>
            <a:r>
              <a:rPr dirty="0" sz="800">
                <a:latin typeface="Cambria"/>
                <a:cs typeface="Cambria"/>
              </a:rPr>
              <a:t/>
            </a:r>
            <a:r>
              <a:rPr dirty="0" sz="800" spc="1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114">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30">
                <a:latin typeface="Cambria"/>
                <a:cs typeface="Cambria"/>
              </a:rPr>
              <a:t/>
            </a:r>
            <a:r>
              <a:rPr dirty="0" sz="80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3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4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90">
                <a:latin typeface="Cambria"/>
                <a:cs typeface="Cambria"/>
              </a:rPr>
              <a:t/>
            </a:r>
            <a:r>
              <a:rPr dirty="0" sz="800" spc="20">
                <a:latin typeface="Cambria"/>
                <a:cs typeface="Cambria"/>
              </a:rPr>
              <a:t/>
            </a:r>
            <a:r>
              <a:rPr dirty="0" sz="800" spc="10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65">
                <a:latin typeface="Cambria"/>
                <a:cs typeface="Cambria"/>
              </a:rPr>
              <a:t/>
            </a:r>
            <a:r>
              <a:rPr dirty="0" sz="800">
                <a:latin typeface="Cambria"/>
                <a:cs typeface="Cambria"/>
              </a:rPr>
              <a:t/>
            </a:r>
            <a:r>
              <a:rPr dirty="0" sz="800" spc="50">
                <a:latin typeface="Cambria"/>
                <a:cs typeface="Cambria"/>
              </a:rPr>
              <a:t/>
            </a:r>
            <a:r>
              <a:rPr dirty="0" sz="800">
                <a:latin typeface="Cambria"/>
                <a:cs typeface="Cambria"/>
              </a:rPr>
              <a:t/>
            </a:r>
            <a:r>
              <a:rPr dirty="0" sz="800" spc="40">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80">
                <a:latin typeface="Cambria"/>
                <a:cs typeface="Cambria"/>
              </a:rPr>
              <a:t/>
            </a:r>
            <a:r>
              <a:rPr dirty="0" sz="800">
                <a:latin typeface="Cambria"/>
                <a:cs typeface="Cambria"/>
              </a:rPr>
              <a:t/>
            </a:r>
            <a:r>
              <a:rPr dirty="0" sz="800" spc="150">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7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40">
                <a:latin typeface="Cambria"/>
                <a:cs typeface="Cambria"/>
              </a:rPr>
              <a:t/>
            </a:r>
            <a:r>
              <a:rPr dirty="0" sz="800">
                <a:latin typeface="Cambria"/>
                <a:cs typeface="Cambria"/>
              </a:rPr>
              <a:t/>
            </a:r>
            <a:r>
              <a:rPr dirty="0" sz="800" spc="40">
                <a:latin typeface="Cambria"/>
                <a:cs typeface="Cambria"/>
              </a:rPr>
              <a:t/>
            </a:r>
            <a:r>
              <a:rPr dirty="0" sz="800">
                <a:latin typeface="Cambria"/>
                <a:cs typeface="Cambria"/>
              </a:rPr>
              <a:t/>
            </a:r>
            <a:r>
              <a:rPr dirty="0" sz="800" spc="60">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10">
                <a:latin typeface="Cambria"/>
                <a:cs typeface="Cambria"/>
              </a:rPr>
              <a:t/>
            </a:r>
            <a:r>
              <a:rPr dirty="0" sz="800">
                <a:latin typeface="Cambria"/>
                <a:cs typeface="Cambria"/>
              </a:rPr>
              <a:t/>
            </a:r>
            <a:r>
              <a:rPr dirty="0" sz="800" spc="4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a:latin typeface="Cambria"/>
                <a:cs typeface="Cambria"/>
              </a:rPr>
              <a:t/>
            </a:r>
            <a:r>
              <a:rPr dirty="0" sz="800" spc="2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45">
                <a:latin typeface="Cambria"/>
                <a:cs typeface="Cambria"/>
              </a:rPr>
              <a:t/>
            </a:r>
            <a:r>
              <a:rPr dirty="0" sz="800">
                <a:latin typeface="Cambria"/>
                <a:cs typeface="Cambria"/>
              </a:rPr>
              <a:t/>
            </a:r>
            <a:r>
              <a:rPr dirty="0" sz="800" spc="20">
                <a:latin typeface="Cambria"/>
                <a:cs typeface="Cambria"/>
              </a:rPr>
              <a:t/>
            </a:r>
            <a:r>
              <a:rPr dirty="0" sz="800">
                <a:latin typeface="Cambria"/>
                <a:cs typeface="Cambria"/>
              </a:rPr>
              <a:t/>
            </a:r>
            <a:r>
              <a:rPr dirty="0" sz="800" spc="3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10">
                <a:latin typeface="Cambria"/>
                <a:cs typeface="Cambria"/>
              </a:rPr>
              <a:t/>
            </a:r>
            <a:r>
              <a:rPr dirty="0" sz="800">
                <a:latin typeface="Cambria"/>
                <a:cs typeface="Cambria"/>
              </a:rPr>
              <a:t/>
            </a:r>
            <a:r>
              <a:rPr dirty="0" sz="800" spc="4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10">
                <a:latin typeface="Cambria"/>
                <a:cs typeface="Cambria"/>
              </a:rPr>
              <a:t/>
            </a:r>
            <a:r>
              <a:rPr dirty="0" sz="800" spc="20">
                <a:latin typeface="Cambria"/>
                <a:cs typeface="Cambria"/>
              </a:rPr>
              <a:t/>
            </a:r>
            <a:r>
              <a:rPr dirty="0" sz="800" spc="90">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3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13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libri"/>
                <a:cs typeface="Calibri"/>
              </a:rPr>
              <a:t/>
            </a:r>
            <a:r>
              <a:rPr dirty="0" sz="800" spc="20">
                <a:latin typeface="Calibri"/>
                <a:cs typeface="Calibri"/>
              </a:rPr>
              <a:t/>
            </a:r>
            <a:r>
              <a:rPr dirty="0" sz="800" spc="20">
                <a:latin typeface="Calibri"/>
                <a:cs typeface="Calibri"/>
              </a:rPr>
              <a:t/>
            </a:r>
            <a:r>
              <a:rPr dirty="0" sz="800" spc="5">
                <a:latin typeface="Calibri"/>
                <a:cs typeface="Calibri"/>
              </a:rPr>
              <a:t/>
            </a:r>
            <a:r>
              <a:rPr dirty="0" sz="800" spc="20">
                <a:latin typeface="Calibri"/>
                <a:cs typeface="Calibri"/>
              </a:rPr>
              <a:t/>
            </a:r>
            <a:r>
              <a:rPr dirty="0" sz="800" spc="5">
                <a:latin typeface="Calibri"/>
                <a:cs typeface="Calibri"/>
              </a:rPr>
              <a:t/>
            </a:r>
            <a:r>
              <a:rPr dirty="0" sz="800" spc="20">
                <a:latin typeface="Calibri"/>
                <a:cs typeface="Calibri"/>
              </a:rPr>
              <a:t/>
            </a:r>
            <a:r>
              <a:rPr dirty="0" sz="800" spc="30">
                <a:latin typeface="Calibri"/>
                <a:cs typeface="Calibri"/>
              </a:rPr>
              <a:t/>
            </a:r>
            <a:r>
              <a:rPr dirty="0" sz="800" spc="20">
                <a:latin typeface="Calibri"/>
                <a:cs typeface="Calibri"/>
              </a:rPr>
              <a:t/>
            </a:r>
            <a:r>
              <a:rPr dirty="0" sz="800" spc="25">
                <a:latin typeface="Calibri"/>
                <a:cs typeface="Calibri"/>
              </a:rPr>
              <a:t/>
            </a:r>
            <a:r>
              <a:rPr dirty="0" sz="800">
                <a:latin typeface="Calibri"/>
                <a:cs typeface="Calibri"/>
              </a:rPr>
              <a:t/>
            </a:r>
            <a:r>
              <a:rPr dirty="0" sz="800" spc="95">
                <a:latin typeface="Calibri"/>
                <a:cs typeface="Calibri"/>
              </a:rPr>
              <a:t/>
            </a:r>
            <a:r>
              <a:rPr dirty="0" sz="800" spc="20">
                <a:latin typeface="Calibri"/>
                <a:cs typeface="Calibri"/>
              </a:rPr>
              <a:t/>
            </a:r>
            <a:r>
              <a:rPr dirty="0" sz="800" spc="40">
                <a:latin typeface="Calibri"/>
                <a:cs typeface="Calibri"/>
              </a:rPr>
              <a:t/>
            </a:r>
            <a:r>
              <a:rPr dirty="0" sz="800" spc="20">
                <a:latin typeface="Calibri"/>
                <a:cs typeface="Calibri"/>
              </a:rPr>
              <a:t/>
            </a:r>
            <a:r>
              <a:rPr dirty="0" sz="800" spc="15">
                <a:latin typeface="Calibri"/>
                <a:cs typeface="Calibri"/>
              </a:rPr>
              <a:t/>
            </a:r>
            <a:r>
              <a:rPr dirty="0" sz="800" spc="20">
                <a:latin typeface="Calibri"/>
                <a:cs typeface="Calibri"/>
              </a:rPr>
              <a:t/>
            </a:r>
            <a:r>
              <a:rPr dirty="0" sz="800" spc="10">
                <a:latin typeface="Calibri"/>
                <a:cs typeface="Calibri"/>
              </a:rPr>
              <a:t/>
            </a:r>
            <a:r>
              <a:rPr dirty="0" sz="800" spc="20">
                <a:latin typeface="Calibri"/>
                <a:cs typeface="Calibri"/>
              </a:rPr>
              <a:t/>
            </a:r>
            <a:r>
              <a:rPr dirty="0" sz="800" spc="500">
                <a:latin typeface="Calibri"/>
                <a:cs typeface="Calibri"/>
              </a:rPr>
              <a:t/>
            </a:r>
            <a:r>
              <a:rPr dirty="0" sz="800" spc="20">
                <a:latin typeface="Cambria"/>
                <a:cs typeface="Cambria"/>
              </a:rPr>
              <a:t/>
            </a:r>
            <a:r>
              <a:rPr dirty="0" sz="80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5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7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endParaRPr sz="850">
              <a:latin typeface="Cambria"/>
              <a:cs typeface="Cambria"/>
            </a:endParaRPr>
          </a:p>
        </p:txBody>
      </p:sp>
      <p:sp>
        <p:nvSpPr>
          <p:cNvPr id="19" name="object 19" descr=""/>
          <p:cNvSpPr txBox="1"/>
          <p:nvPr/>
        </p:nvSpPr>
        <p:spPr>
          <a:xfrm>
            <a:off x="4300782" y="7970580"/>
            <a:ext cx="2684145" cy="801370"/>
          </a:xfrm>
          <a:prstGeom prst="rect">
            <a:avLst/>
          </a:prstGeom>
        </p:spPr>
        <p:txBody>
          <a:bodyPr wrap="square" lIns="0" tIns="49530" rIns="0" bIns="0" rtlCol="0" vert="horz">
            <a:spAutoFit/>
          </a:bodyPr>
          <a:lstStyle/>
          <a:p>
            <a:pPr marL="15240">
              <a:lnSpc>
                <a:spcPct val="100000"/>
              </a:lnSpc>
              <a:spcBef>
                <a:spcPts val="390"/>
              </a:spcBef>
            </a:pPr>
            <a:r>
              <a:rPr dirty="0" sz="600">
                <a:latin typeface="Cambria"/>
                <a:cs typeface="Cambria"/>
              </a:rPr>
              <a:t>2.2 Lựa chọn các Biến số</a:t>
            </a:r>
            <a:r>
              <a:rPr dirty="0" sz="600" spc="105">
                <a:latin typeface="Cambria"/>
                <a:cs typeface="Cambria"/>
              </a:rPr>
              <a:t/>
            </a:r>
            <a:r>
              <a:rPr dirty="0" sz="600" spc="20">
                <a:latin typeface="Cambria"/>
                <a:cs typeface="Cambria"/>
              </a:rPr>
              <a:t/>
            </a:r>
            <a:r>
              <a:rPr dirty="0" sz="600" spc="50">
                <a:latin typeface="Cambria"/>
                <a:cs typeface="Cambria"/>
              </a:rPr>
              <a:t/>
            </a:r>
            <a:r>
              <a:rPr dirty="0" sz="600">
                <a:latin typeface="Cambria"/>
                <a:cs typeface="Cambria"/>
              </a:rPr>
              <a:t/>
            </a:r>
            <a:r>
              <a:rPr dirty="0" sz="600" spc="40">
                <a:latin typeface="Cambria"/>
                <a:cs typeface="Cambria"/>
              </a:rPr>
              <a:t/>
            </a:r>
            <a:r>
              <a:rPr dirty="0" sz="600" spc="20">
                <a:latin typeface="Cambria"/>
                <a:cs typeface="Cambria"/>
              </a:rPr>
              <a:t/>
            </a:r>
            <a:r>
              <a:rPr dirty="0" sz="600" spc="15">
                <a:latin typeface="Cambria"/>
                <a:cs typeface="Cambria"/>
              </a:rPr>
              <a:t/>
            </a:r>
            <a:r>
              <a:rPr dirty="0" sz="600" spc="20">
                <a:latin typeface="Cambria"/>
                <a:cs typeface="Cambria"/>
              </a:rPr>
              <a:t/>
            </a:r>
            <a:endParaRPr sz="700">
              <a:latin typeface="Cambria"/>
              <a:cs typeface="Cambria"/>
            </a:endParaRPr>
          </a:p>
          <a:p>
            <a:pPr algn="just" marL="12700" marR="5080" indent="3810">
              <a:lnSpc>
                <a:spcPct val="100000"/>
              </a:lnSpc>
              <a:spcBef>
                <a:spcPts val="475"/>
              </a:spcBef>
            </a:pPr>
            <a:r>
              <a:rPr dirty="0" sz="800" spc="20">
                <a:latin typeface="Cambria"/>
                <a:cs typeface="Cambria"/>
              </a:rPr>
              <a:t>Khi ADAP được áp dụng cho vấn đề đái tháo đường, tám biến số đã được chọn để hình thành cơ sở dự báo khởi phát bệnh đái tháo đường trong vòng năm năm ở phụ nữ Pima Ấn Độ. Các biến số đó được chọn vì chúng đã được tìm thấy là các yếu tố nguy cơ đáng kể gây bệnh đái tháo đường ở người Pima hoặc các quần thể khác.</a:t>
            </a:r>
            <a:r>
              <a:rPr dirty="0" sz="800" spc="20">
                <a:latin typeface="Cambria"/>
                <a:cs typeface="Cambria"/>
              </a:rPr>
              <a:t/>
            </a:r>
            <a:r>
              <a:rPr dirty="0" sz="800">
                <a:latin typeface="Cambria"/>
                <a:cs typeface="Cambria"/>
              </a:rPr>
              <a:t/>
            </a:r>
            <a:r>
              <a:rPr dirty="0" sz="800" spc="1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14">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30">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9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55">
                <a:latin typeface="Cambria"/>
                <a:cs typeface="Cambria"/>
              </a:rPr>
              <a:t/>
            </a:r>
            <a:r>
              <a:rPr dirty="0" sz="800">
                <a:latin typeface="Cambria"/>
                <a:cs typeface="Cambria"/>
              </a:rPr>
              <a:t/>
            </a:r>
            <a:r>
              <a:rPr dirty="0" sz="800" spc="20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27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endParaRPr sz="85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descr=""/>
          <p:cNvSpPr/>
          <p:nvPr/>
        </p:nvSpPr>
        <p:spPr>
          <a:xfrm>
            <a:off x="5364479" y="7452359"/>
            <a:ext cx="238125" cy="0"/>
          </a:xfrm>
          <a:custGeom>
            <a:avLst/>
            <a:gdLst/>
            <a:ahLst/>
            <a:cxnLst/>
            <a:rect l="l" t="t" r="r" b="b"/>
            <a:pathLst>
              <a:path w="238125" h="0">
                <a:moveTo>
                  <a:pt x="0" y="0"/>
                </a:moveTo>
                <a:lnTo>
                  <a:pt x="237744" y="0"/>
                </a:lnTo>
              </a:path>
            </a:pathLst>
          </a:custGeom>
          <a:ln w="3175">
            <a:solidFill>
              <a:srgbClr val="131313"/>
            </a:solidFill>
          </a:ln>
        </p:spPr>
        <p:txBody>
          <a:bodyPr wrap="square" lIns="0" tIns="0" rIns="0" bIns="0" rtlCol="0"/>
          <a:lstStyle/>
          <a:p>
            <a:pPr>
              <a:lnSpc>
                <a:spcPct val="100000"/>
              </a:lnSpc>
            </a:pPr>
          </a:p>
        </p:txBody>
      </p:sp>
      <p:sp>
        <p:nvSpPr>
          <p:cNvPr id="3" name="object 3" descr=""/>
          <p:cNvSpPr/>
          <p:nvPr/>
        </p:nvSpPr>
        <p:spPr>
          <a:xfrm>
            <a:off x="5769864" y="2414016"/>
            <a:ext cx="222885" cy="0"/>
          </a:xfrm>
          <a:custGeom>
            <a:avLst/>
            <a:gdLst/>
            <a:ahLst/>
            <a:cxnLst/>
            <a:rect l="l" t="t" r="r" b="b"/>
            <a:pathLst>
              <a:path w="222885" h="0">
                <a:moveTo>
                  <a:pt x="0" y="0"/>
                </a:moveTo>
                <a:lnTo>
                  <a:pt x="222504" y="0"/>
                </a:lnTo>
              </a:path>
            </a:pathLst>
          </a:custGeom>
          <a:ln w="3175">
            <a:solidFill>
              <a:srgbClr val="181818"/>
            </a:solidFill>
          </a:ln>
        </p:spPr>
        <p:txBody>
          <a:bodyPr wrap="square" lIns="0" tIns="0" rIns="0" bIns="0" rtlCol="0"/>
          <a:lstStyle/>
          <a:p>
            <a:pPr>
              <a:lnSpc>
                <a:spcPct val="100000"/>
              </a:lnSpc>
            </a:pPr>
          </a:p>
        </p:txBody>
      </p:sp>
      <p:pic>
        <p:nvPicPr>
          <p:cNvPr id="4" name="object 4" descr=""/>
          <p:cNvPicPr/>
          <p:nvPr/>
        </p:nvPicPr>
        <p:blipFill>
          <a:blip r:embed="rId2" cstate="print"/>
          <a:stretch>
            <a:fillRect/>
          </a:stretch>
        </p:blipFill>
        <p:spPr>
          <a:xfrm>
            <a:off x="1033272" y="1214627"/>
            <a:ext cx="1085088" cy="97535"/>
          </a:xfrm>
          <a:prstGeom prst="rect">
            <a:avLst/>
          </a:prstGeom>
        </p:spPr>
      </p:pic>
      <p:pic>
        <p:nvPicPr>
          <p:cNvPr id="5" name="object 5" descr=""/>
          <p:cNvPicPr/>
          <p:nvPr/>
        </p:nvPicPr>
        <p:blipFill>
          <a:blip r:embed="rId3" cstate="print"/>
          <a:stretch>
            <a:fillRect/>
          </a:stretch>
        </p:blipFill>
        <p:spPr>
          <a:xfrm>
            <a:off x="1118616" y="1391411"/>
            <a:ext cx="1203960" cy="97535"/>
          </a:xfrm>
          <a:prstGeom prst="rect">
            <a:avLst/>
          </a:prstGeom>
        </p:spPr>
      </p:pic>
      <p:pic>
        <p:nvPicPr>
          <p:cNvPr id="6" name="object 6" descr=""/>
          <p:cNvPicPr/>
          <p:nvPr/>
        </p:nvPicPr>
        <p:blipFill>
          <a:blip r:embed="rId4" cstate="print"/>
          <a:stretch>
            <a:fillRect/>
          </a:stretch>
        </p:blipFill>
        <p:spPr>
          <a:xfrm>
            <a:off x="1036319" y="3427476"/>
            <a:ext cx="2660904" cy="97535"/>
          </a:xfrm>
          <a:prstGeom prst="rect">
            <a:avLst/>
          </a:prstGeom>
        </p:spPr>
      </p:pic>
      <p:pic>
        <p:nvPicPr>
          <p:cNvPr id="7" name="object 7" descr=""/>
          <p:cNvPicPr/>
          <p:nvPr/>
        </p:nvPicPr>
        <p:blipFill>
          <a:blip r:embed="rId5" cstate="print"/>
          <a:stretch>
            <a:fillRect/>
          </a:stretch>
        </p:blipFill>
        <p:spPr>
          <a:xfrm>
            <a:off x="1036319" y="3659123"/>
            <a:ext cx="2657856" cy="97536"/>
          </a:xfrm>
          <a:prstGeom prst="rect">
            <a:avLst/>
          </a:prstGeom>
        </p:spPr>
      </p:pic>
      <p:pic>
        <p:nvPicPr>
          <p:cNvPr id="8" name="object 8" descr=""/>
          <p:cNvPicPr/>
          <p:nvPr/>
        </p:nvPicPr>
        <p:blipFill>
          <a:blip r:embed="rId6" cstate="print"/>
          <a:stretch>
            <a:fillRect/>
          </a:stretch>
        </p:blipFill>
        <p:spPr>
          <a:xfrm>
            <a:off x="2112264" y="3991355"/>
            <a:ext cx="813815" cy="149351"/>
          </a:xfrm>
          <a:prstGeom prst="rect">
            <a:avLst/>
          </a:prstGeom>
        </p:spPr>
      </p:pic>
      <p:pic>
        <p:nvPicPr>
          <p:cNvPr id="9" name="object 9" descr=""/>
          <p:cNvPicPr/>
          <p:nvPr/>
        </p:nvPicPr>
        <p:blipFill>
          <a:blip r:embed="rId7" cstate="print"/>
          <a:stretch>
            <a:fillRect/>
          </a:stretch>
        </p:blipFill>
        <p:spPr>
          <a:xfrm>
            <a:off x="1231391" y="4741164"/>
            <a:ext cx="2462784" cy="216408"/>
          </a:xfrm>
          <a:prstGeom prst="rect">
            <a:avLst/>
          </a:prstGeom>
        </p:spPr>
      </p:pic>
      <p:pic>
        <p:nvPicPr>
          <p:cNvPr id="10" name="object 10" descr=""/>
          <p:cNvPicPr/>
          <p:nvPr/>
        </p:nvPicPr>
        <p:blipFill>
          <a:blip r:embed="rId8" cstate="print"/>
          <a:stretch>
            <a:fillRect/>
          </a:stretch>
        </p:blipFill>
        <p:spPr>
          <a:xfrm>
            <a:off x="1520952" y="5149596"/>
            <a:ext cx="1697736" cy="97536"/>
          </a:xfrm>
          <a:prstGeom prst="rect">
            <a:avLst/>
          </a:prstGeom>
        </p:spPr>
      </p:pic>
      <p:pic>
        <p:nvPicPr>
          <p:cNvPr id="11" name="object 11" descr=""/>
          <p:cNvPicPr/>
          <p:nvPr/>
        </p:nvPicPr>
        <p:blipFill>
          <a:blip r:embed="rId9" cstate="print"/>
          <a:stretch>
            <a:fillRect/>
          </a:stretch>
        </p:blipFill>
        <p:spPr>
          <a:xfrm>
            <a:off x="1527047" y="6777228"/>
            <a:ext cx="2118360" cy="97536"/>
          </a:xfrm>
          <a:prstGeom prst="rect">
            <a:avLst/>
          </a:prstGeom>
        </p:spPr>
      </p:pic>
      <p:pic>
        <p:nvPicPr>
          <p:cNvPr id="12" name="object 12" descr=""/>
          <p:cNvPicPr/>
          <p:nvPr/>
        </p:nvPicPr>
        <p:blipFill>
          <a:blip r:embed="rId10" cstate="print"/>
          <a:stretch>
            <a:fillRect/>
          </a:stretch>
        </p:blipFill>
        <p:spPr>
          <a:xfrm>
            <a:off x="1676400" y="7362443"/>
            <a:ext cx="2017776" cy="97536"/>
          </a:xfrm>
          <a:prstGeom prst="rect">
            <a:avLst/>
          </a:prstGeom>
        </p:spPr>
      </p:pic>
      <p:pic>
        <p:nvPicPr>
          <p:cNvPr id="13" name="object 13" descr=""/>
          <p:cNvPicPr/>
          <p:nvPr/>
        </p:nvPicPr>
        <p:blipFill>
          <a:blip r:embed="rId11" cstate="print"/>
          <a:stretch>
            <a:fillRect/>
          </a:stretch>
        </p:blipFill>
        <p:spPr>
          <a:xfrm>
            <a:off x="4328159" y="2196083"/>
            <a:ext cx="694943" cy="73151"/>
          </a:xfrm>
          <a:prstGeom prst="rect">
            <a:avLst/>
          </a:prstGeom>
        </p:spPr>
      </p:pic>
      <p:pic>
        <p:nvPicPr>
          <p:cNvPr id="14" name="object 14" descr=""/>
          <p:cNvPicPr/>
          <p:nvPr/>
        </p:nvPicPr>
        <p:blipFill>
          <a:blip r:embed="rId12" cstate="print"/>
          <a:stretch>
            <a:fillRect/>
          </a:stretch>
        </p:blipFill>
        <p:spPr>
          <a:xfrm>
            <a:off x="4373879" y="3698747"/>
            <a:ext cx="2618231" cy="100584"/>
          </a:xfrm>
          <a:prstGeom prst="rect">
            <a:avLst/>
          </a:prstGeom>
        </p:spPr>
      </p:pic>
      <p:grpSp>
        <p:nvGrpSpPr>
          <p:cNvPr id="15" name="object 15" descr=""/>
          <p:cNvGrpSpPr/>
          <p:nvPr/>
        </p:nvGrpSpPr>
        <p:grpSpPr>
          <a:xfrm>
            <a:off x="4648200" y="4393691"/>
            <a:ext cx="2341245" cy="198120"/>
            <a:chOff x="4648200" y="4393691"/>
            <a:chExt cx="2341245" cy="198120"/>
          </a:xfrm>
        </p:grpSpPr>
        <p:pic>
          <p:nvPicPr>
            <p:cNvPr id="16" name="object 16" descr=""/>
            <p:cNvPicPr/>
            <p:nvPr/>
          </p:nvPicPr>
          <p:blipFill>
            <a:blip r:embed="rId13" cstate="print"/>
            <a:stretch>
              <a:fillRect/>
            </a:stretch>
          </p:blipFill>
          <p:spPr>
            <a:xfrm>
              <a:off x="4648200" y="4393691"/>
              <a:ext cx="2340863" cy="100584"/>
            </a:xfrm>
            <a:prstGeom prst="rect">
              <a:avLst/>
            </a:prstGeom>
          </p:spPr>
        </p:pic>
        <p:pic>
          <p:nvPicPr>
            <p:cNvPr id="17" name="object 17" descr=""/>
            <p:cNvPicPr/>
            <p:nvPr/>
          </p:nvPicPr>
          <p:blipFill>
            <a:blip r:embed="rId14" cstate="print"/>
            <a:stretch>
              <a:fillRect/>
            </a:stretch>
          </p:blipFill>
          <p:spPr>
            <a:xfrm>
              <a:off x="4818887" y="4512563"/>
              <a:ext cx="960119" cy="79248"/>
            </a:xfrm>
            <a:prstGeom prst="rect">
              <a:avLst/>
            </a:prstGeom>
          </p:spPr>
        </p:pic>
      </p:grpSp>
      <p:pic>
        <p:nvPicPr>
          <p:cNvPr id="18" name="object 18" descr=""/>
          <p:cNvPicPr/>
          <p:nvPr/>
        </p:nvPicPr>
        <p:blipFill>
          <a:blip r:embed="rId15" cstate="print"/>
          <a:stretch>
            <a:fillRect/>
          </a:stretch>
        </p:blipFill>
        <p:spPr>
          <a:xfrm>
            <a:off x="4337303" y="6618731"/>
            <a:ext cx="2654807" cy="97536"/>
          </a:xfrm>
          <a:prstGeom prst="rect">
            <a:avLst/>
          </a:prstGeom>
        </p:spPr>
      </p:pic>
      <p:pic>
        <p:nvPicPr>
          <p:cNvPr id="19" name="object 19" descr=""/>
          <p:cNvPicPr/>
          <p:nvPr/>
        </p:nvPicPr>
        <p:blipFill>
          <a:blip r:embed="rId16" cstate="print"/>
          <a:stretch>
            <a:fillRect/>
          </a:stretch>
        </p:blipFill>
        <p:spPr>
          <a:xfrm>
            <a:off x="4334255" y="6966204"/>
            <a:ext cx="2657855" cy="100583"/>
          </a:xfrm>
          <a:prstGeom prst="rect">
            <a:avLst/>
          </a:prstGeom>
        </p:spPr>
      </p:pic>
      <p:pic>
        <p:nvPicPr>
          <p:cNvPr id="20" name="object 20" descr=""/>
          <p:cNvPicPr/>
          <p:nvPr/>
        </p:nvPicPr>
        <p:blipFill>
          <a:blip r:embed="rId17" cstate="print"/>
          <a:stretch>
            <a:fillRect/>
          </a:stretch>
        </p:blipFill>
        <p:spPr>
          <a:xfrm>
            <a:off x="4980432" y="7313676"/>
            <a:ext cx="27432" cy="76200"/>
          </a:xfrm>
          <a:prstGeom prst="rect">
            <a:avLst/>
          </a:prstGeom>
        </p:spPr>
      </p:pic>
      <p:pic>
        <p:nvPicPr>
          <p:cNvPr id="21" name="object 21" descr=""/>
          <p:cNvPicPr/>
          <p:nvPr/>
        </p:nvPicPr>
        <p:blipFill>
          <a:blip r:embed="rId18" cstate="print"/>
          <a:stretch>
            <a:fillRect/>
          </a:stretch>
        </p:blipFill>
        <p:spPr>
          <a:xfrm>
            <a:off x="5221223" y="7319771"/>
            <a:ext cx="51815" cy="76200"/>
          </a:xfrm>
          <a:prstGeom prst="rect">
            <a:avLst/>
          </a:prstGeom>
        </p:spPr>
      </p:pic>
      <p:pic>
        <p:nvPicPr>
          <p:cNvPr id="22" name="object 22" descr=""/>
          <p:cNvPicPr/>
          <p:nvPr/>
        </p:nvPicPr>
        <p:blipFill>
          <a:blip r:embed="rId19" cstate="print"/>
          <a:stretch>
            <a:fillRect/>
          </a:stretch>
        </p:blipFill>
        <p:spPr>
          <a:xfrm>
            <a:off x="5361432" y="7316723"/>
            <a:ext cx="1630680" cy="94487"/>
          </a:xfrm>
          <a:prstGeom prst="rect">
            <a:avLst/>
          </a:prstGeom>
        </p:spPr>
      </p:pic>
      <p:pic>
        <p:nvPicPr>
          <p:cNvPr id="23" name="object 23" descr=""/>
          <p:cNvPicPr/>
          <p:nvPr/>
        </p:nvPicPr>
        <p:blipFill>
          <a:blip r:embed="rId20" cstate="print"/>
          <a:stretch>
            <a:fillRect/>
          </a:stretch>
        </p:blipFill>
        <p:spPr>
          <a:xfrm>
            <a:off x="4331208" y="7548371"/>
            <a:ext cx="2657856" cy="97536"/>
          </a:xfrm>
          <a:prstGeom prst="rect">
            <a:avLst/>
          </a:prstGeom>
        </p:spPr>
      </p:pic>
      <p:pic>
        <p:nvPicPr>
          <p:cNvPr id="24" name="object 24" descr=""/>
          <p:cNvPicPr/>
          <p:nvPr/>
        </p:nvPicPr>
        <p:blipFill>
          <a:blip r:embed="rId21" cstate="print"/>
          <a:stretch>
            <a:fillRect/>
          </a:stretch>
        </p:blipFill>
        <p:spPr>
          <a:xfrm>
            <a:off x="1036319" y="3774947"/>
            <a:ext cx="1441704" cy="100584"/>
          </a:xfrm>
          <a:prstGeom prst="rect">
            <a:avLst/>
          </a:prstGeom>
        </p:spPr>
      </p:pic>
      <p:pic>
        <p:nvPicPr>
          <p:cNvPr id="25" name="object 25" descr=""/>
          <p:cNvPicPr/>
          <p:nvPr/>
        </p:nvPicPr>
        <p:blipFill>
          <a:blip r:embed="rId22" cstate="print"/>
          <a:stretch>
            <a:fillRect/>
          </a:stretch>
        </p:blipFill>
        <p:spPr>
          <a:xfrm>
            <a:off x="2097023" y="4149852"/>
            <a:ext cx="847344" cy="115824"/>
          </a:xfrm>
          <a:prstGeom prst="rect">
            <a:avLst/>
          </a:prstGeom>
        </p:spPr>
      </p:pic>
      <p:pic>
        <p:nvPicPr>
          <p:cNvPr id="26" name="object 26" descr=""/>
          <p:cNvPicPr/>
          <p:nvPr/>
        </p:nvPicPr>
        <p:blipFill>
          <a:blip r:embed="rId23" cstate="print"/>
          <a:stretch>
            <a:fillRect/>
          </a:stretch>
        </p:blipFill>
        <p:spPr>
          <a:xfrm>
            <a:off x="4331208" y="8237219"/>
            <a:ext cx="2657855" cy="438911"/>
          </a:xfrm>
          <a:prstGeom prst="rect">
            <a:avLst/>
          </a:prstGeom>
        </p:spPr>
      </p:pic>
      <p:pic>
        <p:nvPicPr>
          <p:cNvPr id="27" name="object 27" descr=""/>
          <p:cNvPicPr/>
          <p:nvPr/>
        </p:nvPicPr>
        <p:blipFill>
          <a:blip r:embed="rId24" cstate="print"/>
          <a:stretch>
            <a:fillRect/>
          </a:stretch>
        </p:blipFill>
        <p:spPr>
          <a:xfrm>
            <a:off x="1527047" y="6484620"/>
            <a:ext cx="423672" cy="94487"/>
          </a:xfrm>
          <a:prstGeom prst="rect">
            <a:avLst/>
          </a:prstGeom>
        </p:spPr>
      </p:pic>
      <p:pic>
        <p:nvPicPr>
          <p:cNvPr id="28" name="object 28" descr=""/>
          <p:cNvPicPr/>
          <p:nvPr/>
        </p:nvPicPr>
        <p:blipFill>
          <a:blip r:embed="rId25" cstate="print"/>
          <a:stretch>
            <a:fillRect/>
          </a:stretch>
        </p:blipFill>
        <p:spPr>
          <a:xfrm>
            <a:off x="1228344" y="6655307"/>
            <a:ext cx="2465832" cy="106679"/>
          </a:xfrm>
          <a:prstGeom prst="rect">
            <a:avLst/>
          </a:prstGeom>
        </p:spPr>
      </p:pic>
      <p:pic>
        <p:nvPicPr>
          <p:cNvPr id="29" name="object 29" descr=""/>
          <p:cNvPicPr/>
          <p:nvPr/>
        </p:nvPicPr>
        <p:blipFill>
          <a:blip r:embed="rId26" cstate="print"/>
          <a:stretch>
            <a:fillRect/>
          </a:stretch>
        </p:blipFill>
        <p:spPr>
          <a:xfrm>
            <a:off x="1764792" y="8179307"/>
            <a:ext cx="73151" cy="76200"/>
          </a:xfrm>
          <a:prstGeom prst="rect">
            <a:avLst/>
          </a:prstGeom>
        </p:spPr>
      </p:pic>
      <p:pic>
        <p:nvPicPr>
          <p:cNvPr id="30" name="object 30" descr=""/>
          <p:cNvPicPr/>
          <p:nvPr/>
        </p:nvPicPr>
        <p:blipFill>
          <a:blip r:embed="rId27" cstate="print"/>
          <a:stretch>
            <a:fillRect/>
          </a:stretch>
        </p:blipFill>
        <p:spPr>
          <a:xfrm>
            <a:off x="1938527" y="8410956"/>
            <a:ext cx="484631" cy="76200"/>
          </a:xfrm>
          <a:prstGeom prst="rect">
            <a:avLst/>
          </a:prstGeom>
        </p:spPr>
      </p:pic>
      <p:pic>
        <p:nvPicPr>
          <p:cNvPr id="31" name="object 31" descr=""/>
          <p:cNvPicPr/>
          <p:nvPr/>
        </p:nvPicPr>
        <p:blipFill>
          <a:blip r:embed="rId28" cstate="print"/>
          <a:stretch>
            <a:fillRect/>
          </a:stretch>
        </p:blipFill>
        <p:spPr>
          <a:xfrm>
            <a:off x="4572000" y="3406140"/>
            <a:ext cx="2417063" cy="103631"/>
          </a:xfrm>
          <a:prstGeom prst="rect">
            <a:avLst/>
          </a:prstGeom>
        </p:spPr>
      </p:pic>
      <p:pic>
        <p:nvPicPr>
          <p:cNvPr id="32" name="object 32" descr=""/>
          <p:cNvPicPr/>
          <p:nvPr/>
        </p:nvPicPr>
        <p:blipFill>
          <a:blip r:embed="rId29" cstate="print"/>
          <a:stretch>
            <a:fillRect/>
          </a:stretch>
        </p:blipFill>
        <p:spPr>
          <a:xfrm>
            <a:off x="4337303" y="7082028"/>
            <a:ext cx="1597152" cy="100583"/>
          </a:xfrm>
          <a:prstGeom prst="rect">
            <a:avLst/>
          </a:prstGeom>
        </p:spPr>
      </p:pic>
      <p:grpSp>
        <p:nvGrpSpPr>
          <p:cNvPr id="33" name="object 33" descr=""/>
          <p:cNvGrpSpPr/>
          <p:nvPr/>
        </p:nvGrpSpPr>
        <p:grpSpPr>
          <a:xfrm>
            <a:off x="4334255" y="7316723"/>
            <a:ext cx="988060" cy="94615"/>
            <a:chOff x="4334255" y="7316723"/>
            <a:chExt cx="988060" cy="94615"/>
          </a:xfrm>
        </p:grpSpPr>
        <p:pic>
          <p:nvPicPr>
            <p:cNvPr id="34" name="object 34" descr=""/>
            <p:cNvPicPr/>
            <p:nvPr/>
          </p:nvPicPr>
          <p:blipFill>
            <a:blip r:embed="rId30" cstate="print"/>
            <a:stretch>
              <a:fillRect/>
            </a:stretch>
          </p:blipFill>
          <p:spPr>
            <a:xfrm>
              <a:off x="4334255" y="7316723"/>
              <a:ext cx="515112" cy="76200"/>
            </a:xfrm>
            <a:prstGeom prst="rect">
              <a:avLst/>
            </a:prstGeom>
          </p:spPr>
        </p:pic>
        <p:pic>
          <p:nvPicPr>
            <p:cNvPr id="35" name="object 35" descr=""/>
            <p:cNvPicPr/>
            <p:nvPr/>
          </p:nvPicPr>
          <p:blipFill>
            <a:blip r:embed="rId31" cstate="print"/>
            <a:stretch>
              <a:fillRect/>
            </a:stretch>
          </p:blipFill>
          <p:spPr>
            <a:xfrm>
              <a:off x="4849368" y="7335011"/>
              <a:ext cx="472439" cy="76200"/>
            </a:xfrm>
            <a:prstGeom prst="rect">
              <a:avLst/>
            </a:prstGeom>
          </p:spPr>
        </p:pic>
      </p:grpSp>
      <p:graphicFrame>
        <p:nvGraphicFramePr>
          <p:cNvPr id="36" name="object 36" descr=""/>
          <p:cNvGraphicFramePr>
            <a:graphicFrameLocks noGrp="1"/>
          </p:cNvGraphicFramePr>
          <p:nvPr/>
        </p:nvGraphicFramePr>
        <p:xfrm>
          <a:off x="1062066" y="1542104"/>
          <a:ext cx="2738120" cy="1313180"/>
        </p:xfrm>
        <a:graphic>
          <a:graphicData uri="http://schemas.openxmlformats.org/drawingml/2006/table">
            <a:tbl>
              <a:tblPr firstRow="1" bandRow="1">
                <a:tableStyleId>{2D5ABB26-0587-4C30-8999-92F81FD0307C}</a:tableStyleId>
              </a:tblPr>
              <a:tblGrid>
                <a:gridCol w="166370"/>
                <a:gridCol w="2252980"/>
                <a:gridCol w="242569"/>
              </a:tblGrid>
              <a:tr h="259715">
                <a:tc>
                  <a:txBody>
                    <a:bodyPr/>
                    <a:lstStyle/>
                    <a:p>
                      <a:pPr algn="ctr" marL="1905">
                        <a:lnSpc>
                          <a:spcPts val="925"/>
                        </a:lnSpc>
                      </a:pPr>
                      <a:r>
                        <a:rPr dirty="0" sz="800" spc="-25">
                          <a:latin typeface="Times New Roman"/>
                          <a:cs typeface="Times New Roman"/>
                        </a:rPr>
                        <a:t>2.</a:t>
                      </a:r>
                      <a:endParaRPr sz="850">
                        <a:latin typeface="Times New Roman"/>
                        <a:cs typeface="Times New Roman"/>
                      </a:endParaRPr>
                    </a:p>
                  </a:txBody>
                  <a:tcPr marL="0" marR="0" marB="0" marT="0"/>
                </a:tc>
                <a:tc>
                  <a:txBody>
                    <a:bodyPr/>
                    <a:lstStyle/>
                    <a:p>
                      <a:pPr marL="44450" marR="24765" indent="4445">
                        <a:lnSpc>
                          <a:spcPts val="910"/>
                        </a:lnSpc>
                        <a:spcBef>
                          <a:spcPts val="30"/>
                        </a:spcBef>
                        <a:tabLst>
                          <a:tab pos="392430" algn="l"/>
                        </a:tabLst>
                      </a:pPr>
                      <a:r>
                        <a:rPr dirty="0" sz="800" spc="-10">
                          <a:latin typeface="Times New Roman"/>
                          <a:cs typeface="Times New Roman"/>
                        </a:rPr>
                        <a:t>Nồng độ Glucose Huyết tương sau 2 Giờ trong Xét nghiệm Dung nạp Glucose Đường uống (GTT)</a:t>
                      </a:r>
                      <a:r>
                        <a:rPr dirty="0" sz="800" spc="210">
                          <a:latin typeface="Times New Roman"/>
                          <a:cs typeface="Times New Roman"/>
                        </a:rPr>
                        <a:t/>
                      </a:r>
                      <a:r>
                        <a:rPr dirty="0" sz="800" spc="-10">
                          <a:latin typeface="Times New Roman"/>
                          <a:cs typeface="Times New Roman"/>
                        </a:rPr>
                        <a:t/>
                      </a:r>
                      <a:r>
                        <a:rPr dirty="0" sz="800" spc="225">
                          <a:latin typeface="Times New Roman"/>
                          <a:cs typeface="Times New Roman"/>
                        </a:rPr>
                        <a:t/>
                      </a:r>
                      <a:r>
                        <a:rPr dirty="0" sz="800" spc="-25">
                          <a:latin typeface="Times New Roman"/>
                          <a:cs typeface="Times New Roman"/>
                        </a:rPr>
                        <a:t/>
                      </a:r>
                      <a:r>
                        <a:rPr dirty="0" sz="800" spc="290">
                          <a:latin typeface="Times New Roman"/>
                          <a:cs typeface="Times New Roman"/>
                        </a:rPr>
                        <a:t/>
                      </a:r>
                      <a:r>
                        <a:rPr dirty="0" sz="800">
                          <a:latin typeface="Times New Roman"/>
                          <a:cs typeface="Times New Roman"/>
                        </a:rPr>
                        <a:t/>
                      </a:r>
                      <a:r>
                        <a:rPr dirty="0" sz="800" spc="185">
                          <a:latin typeface="Times New Roman"/>
                          <a:cs typeface="Times New Roman"/>
                        </a:rPr>
                        <a:t/>
                      </a:r>
                      <a:r>
                        <a:rPr dirty="0" sz="800">
                          <a:latin typeface="Times New Roman"/>
                          <a:cs typeface="Times New Roman"/>
                        </a:rPr>
                        <a:t/>
                      </a:r>
                      <a:r>
                        <a:rPr dirty="0" sz="800" spc="365">
                          <a:latin typeface="Times New Roman"/>
                          <a:cs typeface="Times New Roman"/>
                        </a:rPr>
                        <a:t/>
                      </a:r>
                      <a:r>
                        <a:rPr dirty="0" sz="800" spc="-10">
                          <a:latin typeface="Times New Roman"/>
                          <a:cs typeface="Times New Roman"/>
                        </a:rPr>
                        <a:t/>
                      </a:r>
                      <a:r>
                        <a:rPr dirty="0" sz="800" spc="210">
                          <a:latin typeface="Times New Roman"/>
                          <a:cs typeface="Times New Roman"/>
                        </a:rPr>
                        <a:t/>
                      </a:r>
                      <a:r>
                        <a:rPr dirty="0" sz="800">
                          <a:latin typeface="Times New Roman"/>
                          <a:cs typeface="Times New Roman"/>
                        </a:rPr>
                        <a:t/>
                      </a:r>
                      <a:r>
                        <a:rPr dirty="0" sz="800" spc="175">
                          <a:latin typeface="Times New Roman"/>
                          <a:cs typeface="Times New Roman"/>
                        </a:rPr>
                        <a:t/>
                      </a:r>
                      <a:r>
                        <a:rPr dirty="0" sz="800" spc="-25">
                          <a:latin typeface="Times New Roman"/>
                          <a:cs typeface="Times New Roman"/>
                        </a:rPr>
                        <a:t/>
                      </a:r>
                      <a:r>
                        <a:rPr dirty="0" sz="800" spc="500">
                          <a:latin typeface="Times New Roman"/>
                          <a:cs typeface="Times New Roman"/>
                        </a:rPr>
                        <a:t/>
                      </a:r>
                      <a:r>
                        <a:rPr dirty="0" sz="800" spc="-25">
                          <a:latin typeface="Times New Roman"/>
                          <a:cs typeface="Times New Roman"/>
                        </a:rPr>
                        <a:t/>
                      </a:r>
                      <a:r>
                        <a:rPr dirty="0" sz="800">
                          <a:latin typeface="Times New Roman"/>
                          <a:cs typeface="Times New Roman"/>
                        </a:rPr>
                        <a:t/>
                      </a:r>
                      <a:r>
                        <a:rPr dirty="0" sz="800" spc="-45">
                          <a:latin typeface="Times New Roman"/>
                          <a:cs typeface="Times New Roman"/>
                        </a:rPr>
                        <a:t/>
                      </a:r>
                      <a:r>
                        <a:rPr dirty="0" sz="800" spc="30">
                          <a:latin typeface="Times New Roman"/>
                          <a:cs typeface="Times New Roman"/>
                        </a:rPr>
                        <a:t/>
                      </a:r>
                      <a:r>
                        <a:rPr dirty="0" sz="800" spc="-25">
                          <a:latin typeface="Times New Roman"/>
                          <a:cs typeface="Times New Roman"/>
                        </a:rPr>
                        <a:t/>
                      </a:r>
                      <a:r>
                        <a:rPr dirty="0" sz="800" spc="-15">
                          <a:latin typeface="Times New Roman"/>
                          <a:cs typeface="Times New Roman"/>
                        </a:rPr>
                        <a:t/>
                      </a:r>
                      <a:r>
                        <a:rPr dirty="0" sz="800" spc="-20">
                          <a:latin typeface="Times New Roman"/>
                          <a:cs typeface="Times New Roman"/>
                        </a:rPr>
                        <a:t/>
                      </a:r>
                      <a:endParaRPr sz="850">
                        <a:latin typeface="Times New Roman"/>
                        <a:cs typeface="Times New Roman"/>
                      </a:endParaRPr>
                    </a:p>
                  </a:txBody>
                  <a:tcPr marL="0" marR="0" marB="0" marT="3810"/>
                </a:tc>
                <a:tc>
                  <a:txBody>
                    <a:bodyPr/>
                    <a:lstStyle/>
                    <a:p>
                      <a:pPr marL="32384">
                        <a:lnSpc>
                          <a:spcPts val="925"/>
                        </a:lnSpc>
                      </a:pPr>
                      <a:r>
                        <a:rPr dirty="0" sz="800" spc="-20">
                          <a:latin typeface="Times New Roman"/>
                          <a:cs typeface="Times New Roman"/>
                        </a:rPr>
                        <a:t>Đường uống</a:t>
                      </a:r>
                      <a:endParaRPr sz="850">
                        <a:latin typeface="Times New Roman"/>
                        <a:cs typeface="Times New Roman"/>
                      </a:endParaRPr>
                    </a:p>
                  </a:txBody>
                  <a:tcPr marL="0" marR="0" marB="0" marT="0"/>
                </a:tc>
              </a:tr>
              <a:tr h="181610">
                <a:tc>
                  <a:txBody>
                    <a:bodyPr/>
                    <a:lstStyle/>
                    <a:p>
                      <a:pPr algn="ctr">
                        <a:lnSpc>
                          <a:spcPct val="100000"/>
                        </a:lnSpc>
                        <a:spcBef>
                          <a:spcPts val="35"/>
                        </a:spcBef>
                      </a:pPr>
                      <a:r>
                        <a:rPr dirty="0" sz="900" spc="-25">
                          <a:latin typeface="Courier New"/>
                          <a:cs typeface="Courier New"/>
                        </a:rPr>
                        <a:t>3.</a:t>
                      </a:r>
                      <a:endParaRPr sz="950">
                        <a:latin typeface="Courier New"/>
                        <a:cs typeface="Courier New"/>
                      </a:endParaRPr>
                    </a:p>
                  </a:txBody>
                  <a:tcPr marL="0" marR="0" marB="0" marT="4445"/>
                </a:tc>
                <a:tc>
                  <a:txBody>
                    <a:bodyPr/>
                    <a:lstStyle/>
                    <a:p>
                      <a:pPr marL="41910">
                        <a:lnSpc>
                          <a:spcPct val="100000"/>
                        </a:lnSpc>
                        <a:spcBef>
                          <a:spcPts val="35"/>
                        </a:spcBef>
                      </a:pPr>
                      <a:r>
                        <a:rPr dirty="0" sz="900" spc="-10">
                          <a:latin typeface="Courier New"/>
                          <a:cs typeface="Courier New"/>
                        </a:rPr>
                        <a:t>Huyết áp tâm trương (mmHg)</a:t>
                      </a:r>
                      <a:endParaRPr sz="950">
                        <a:latin typeface="Courier New"/>
                        <a:cs typeface="Courier New"/>
                      </a:endParaRPr>
                    </a:p>
                  </a:txBody>
                  <a:tcPr marL="0" marR="0" marB="0" marT="4445"/>
                </a:tc>
                <a:tc>
                  <a:txBody>
                    <a:bodyPr/>
                    <a:lstStyle/>
                    <a:p>
                      <a:pPr>
                        <a:lnSpc>
                          <a:spcPct val="100000"/>
                        </a:lnSpc>
                      </a:pPr>
                      <a:endParaRPr sz="800">
                        <a:latin typeface="Times New Roman"/>
                        <a:cs typeface="Times New Roman"/>
                      </a:endParaRPr>
                    </a:p>
                  </a:txBody>
                  <a:tcPr marL="0" marR="0" marB="0" marT="0"/>
                </a:tc>
              </a:tr>
              <a:tr h="176530">
                <a:tc>
                  <a:txBody>
                    <a:bodyPr/>
                    <a:lstStyle/>
                    <a:p>
                      <a:pPr algn="ctr">
                        <a:lnSpc>
                          <a:spcPts val="1140"/>
                        </a:lnSpc>
                      </a:pPr>
                      <a:r>
                        <a:rPr dirty="0" sz="900" spc="-25">
                          <a:latin typeface="Courier New"/>
                          <a:cs typeface="Courier New"/>
                        </a:rPr>
                        <a:t>4.</a:t>
                      </a:r>
                      <a:endParaRPr sz="950">
                        <a:latin typeface="Courier New"/>
                        <a:cs typeface="Courier New"/>
                      </a:endParaRPr>
                    </a:p>
                  </a:txBody>
                  <a:tcPr marL="0" marR="0" marB="0" marT="0"/>
                </a:tc>
                <a:tc>
                  <a:txBody>
                    <a:bodyPr/>
                    <a:lstStyle/>
                    <a:p>
                      <a:pPr marL="43180">
                        <a:lnSpc>
                          <a:spcPts val="1140"/>
                        </a:lnSpc>
                      </a:pPr>
                      <a:r>
                        <a:rPr dirty="0" sz="900" spc="-10">
                          <a:latin typeface="Courier New"/>
                          <a:cs typeface="Courier New"/>
                        </a:rPr>
                        <a:t>Độ dày nếp gấp da cơ tam đầu (mm)</a:t>
                      </a:r>
                      <a:endParaRPr sz="950">
                        <a:latin typeface="Courier New"/>
                        <a:cs typeface="Courier New"/>
                      </a:endParaRPr>
                    </a:p>
                  </a:txBody>
                  <a:tcPr marL="0" marR="0" marB="0" marT="0"/>
                </a:tc>
                <a:tc>
                  <a:txBody>
                    <a:bodyPr/>
                    <a:lstStyle/>
                    <a:p>
                      <a:pPr>
                        <a:lnSpc>
                          <a:spcPct val="100000"/>
                        </a:lnSpc>
                      </a:pPr>
                      <a:endParaRPr sz="800">
                        <a:latin typeface="Times New Roman"/>
                        <a:cs typeface="Times New Roman"/>
                      </a:endParaRPr>
                    </a:p>
                  </a:txBody>
                  <a:tcPr marL="0" marR="0" marB="0" marT="0"/>
                </a:tc>
              </a:tr>
              <a:tr h="178435">
                <a:tc>
                  <a:txBody>
                    <a:bodyPr/>
                    <a:lstStyle/>
                    <a:p>
                      <a:pPr algn="ctr" marL="3810">
                        <a:lnSpc>
                          <a:spcPts val="1140"/>
                        </a:lnSpc>
                      </a:pPr>
                      <a:r>
                        <a:rPr dirty="0" sz="900" spc="-25">
                          <a:latin typeface="Courier New"/>
                          <a:cs typeface="Courier New"/>
                        </a:rPr>
                        <a:t>5.</a:t>
                      </a:r>
                      <a:endParaRPr sz="950">
                        <a:latin typeface="Courier New"/>
                        <a:cs typeface="Courier New"/>
                      </a:endParaRPr>
                    </a:p>
                  </a:txBody>
                  <a:tcPr marL="0" marR="0" marB="0" marT="0"/>
                </a:tc>
                <a:tc>
                  <a:txBody>
                    <a:bodyPr/>
                    <a:lstStyle/>
                    <a:p>
                      <a:pPr marL="33020">
                        <a:lnSpc>
                          <a:spcPts val="1140"/>
                        </a:lnSpc>
                      </a:pPr>
                      <a:r>
                        <a:rPr dirty="0" sz="900" spc="-20">
                          <a:latin typeface="Courier New"/>
                          <a:cs typeface="Courier New"/>
                        </a:rPr>
                        <a:t>Insulin huyết thanh sau 2 giờ (mu U/ml)</a:t>
                      </a:r>
                      <a:endParaRPr sz="950">
                        <a:latin typeface="Courier New"/>
                        <a:cs typeface="Courier New"/>
                      </a:endParaRPr>
                    </a:p>
                  </a:txBody>
                  <a:tcPr marL="0" marR="0" marB="0" marT="0"/>
                </a:tc>
                <a:tc>
                  <a:txBody>
                    <a:bodyPr/>
                    <a:lstStyle/>
                    <a:p>
                      <a:pPr>
                        <a:lnSpc>
                          <a:spcPct val="100000"/>
                        </a:lnSpc>
                      </a:pPr>
                      <a:endParaRPr sz="800">
                        <a:latin typeface="Times New Roman"/>
                        <a:cs typeface="Times New Roman"/>
                      </a:endParaRPr>
                    </a:p>
                  </a:txBody>
                  <a:tcPr marL="0" marR="0" marB="0" marT="0"/>
                </a:tc>
              </a:tr>
              <a:tr h="171450">
                <a:tc>
                  <a:txBody>
                    <a:bodyPr/>
                    <a:lstStyle/>
                    <a:p>
                      <a:pPr algn="ctr" marL="2540">
                        <a:lnSpc>
                          <a:spcPct val="100000"/>
                        </a:lnSpc>
                        <a:spcBef>
                          <a:spcPts val="30"/>
                        </a:spcBef>
                      </a:pPr>
                      <a:r>
                        <a:rPr dirty="0" sz="800" spc="-25">
                          <a:latin typeface="Courier New"/>
                          <a:cs typeface="Courier New"/>
                        </a:rPr>
                        <a:t>6.</a:t>
                      </a:r>
                      <a:endParaRPr sz="850">
                        <a:latin typeface="Courier New"/>
                        <a:cs typeface="Courier New"/>
                      </a:endParaRPr>
                    </a:p>
                  </a:txBody>
                  <a:tcPr marL="0" marR="0" marB="0" marT="3810"/>
                </a:tc>
                <a:tc>
                  <a:txBody>
                    <a:bodyPr/>
                    <a:lstStyle/>
                    <a:p>
                      <a:pPr marL="50165">
                        <a:lnSpc>
                          <a:spcPct val="100000"/>
                        </a:lnSpc>
                        <a:spcBef>
                          <a:spcPts val="30"/>
                        </a:spcBef>
                      </a:pPr>
                      <a:r>
                        <a:rPr dirty="0" sz="800" spc="-80">
                          <a:latin typeface="Courier New"/>
                          <a:cs typeface="Courier New"/>
                        </a:rPr>
                        <a:t>Chỉ số khối cơ thể (cân nặng tính bằng kg/(chiều cao tính bằng m)^2)</a:t>
                      </a:r>
                      <a:endParaRPr sz="850">
                        <a:latin typeface="Courier New"/>
                        <a:cs typeface="Courier New"/>
                      </a:endParaRPr>
                    </a:p>
                  </a:txBody>
                  <a:tcPr marL="0" marR="0" marB="0" marT="3810"/>
                </a:tc>
                <a:tc>
                  <a:txBody>
                    <a:bodyPr/>
                    <a:lstStyle/>
                    <a:p>
                      <a:pPr>
                        <a:lnSpc>
                          <a:spcPct val="100000"/>
                        </a:lnSpc>
                      </a:pPr>
                      <a:endParaRPr sz="800">
                        <a:latin typeface="Times New Roman"/>
                        <a:cs typeface="Times New Roman"/>
                      </a:endParaRPr>
                    </a:p>
                  </a:txBody>
                  <a:tcPr marL="0" marR="0" marB="0" marT="0"/>
                </a:tc>
              </a:tr>
              <a:tr h="345440">
                <a:tc>
                  <a:txBody>
                    <a:bodyPr/>
                    <a:lstStyle/>
                    <a:p>
                      <a:pPr marL="38735">
                        <a:lnSpc>
                          <a:spcPct val="100000"/>
                        </a:lnSpc>
                        <a:spcBef>
                          <a:spcPts val="70"/>
                        </a:spcBef>
                      </a:pPr>
                      <a:r>
                        <a:rPr dirty="0" sz="800" spc="-35">
                          <a:latin typeface="Courier New"/>
                          <a:cs typeface="Courier New"/>
                        </a:rPr>
                        <a:t>7.</a:t>
                      </a:r>
                      <a:endParaRPr sz="850">
                        <a:latin typeface="Courier New"/>
                        <a:cs typeface="Courier New"/>
                      </a:endParaRPr>
                    </a:p>
                    <a:p>
                      <a:pPr marL="45720">
                        <a:lnSpc>
                          <a:spcPct val="100000"/>
                        </a:lnSpc>
                        <a:spcBef>
                          <a:spcPts val="45"/>
                        </a:spcBef>
                      </a:pPr>
                      <a:r>
                        <a:rPr dirty="0" sz="1100" spc="-375">
                          <a:latin typeface="Courier New"/>
                          <a:cs typeface="Courier New"/>
                        </a:rPr>
                        <a:t>x</a:t>
                      </a:r>
                      <a:endParaRPr sz="1200">
                        <a:latin typeface="Courier New"/>
                        <a:cs typeface="Courier New"/>
                      </a:endParaRPr>
                    </a:p>
                  </a:txBody>
                  <a:tcPr marL="0" marR="0" marB="0" marT="8890"/>
                </a:tc>
                <a:tc>
                  <a:txBody>
                    <a:bodyPr/>
                    <a:lstStyle/>
                    <a:p>
                      <a:pPr marL="46355">
                        <a:lnSpc>
                          <a:spcPct val="100000"/>
                        </a:lnSpc>
                        <a:spcBef>
                          <a:spcPts val="70"/>
                        </a:spcBef>
                      </a:pPr>
                      <a:r>
                        <a:rPr dirty="0" sz="800" spc="-10">
                          <a:latin typeface="Courier New"/>
                          <a:cs typeface="Courier New"/>
                        </a:rPr>
                        <a:t>Hàm phả hệ đái tháo đường</a:t>
                      </a:r>
                      <a:endParaRPr sz="850">
                        <a:latin typeface="Courier New"/>
                        <a:cs typeface="Courier New"/>
                      </a:endParaRPr>
                    </a:p>
                    <a:p>
                      <a:pPr marL="37465">
                        <a:lnSpc>
                          <a:spcPct val="100000"/>
                        </a:lnSpc>
                        <a:spcBef>
                          <a:spcPts val="70"/>
                        </a:spcBef>
                      </a:pPr>
                      <a:r>
                        <a:rPr dirty="0" baseline="4629" sz="1800" spc="-165">
                          <a:latin typeface="Courier New"/>
                          <a:cs typeface="Courier New"/>
                        </a:rPr>
                        <a:t/>
                      </a:r>
                      <a:r>
                        <a:rPr dirty="0" sz="1100" spc="-110">
                          <a:latin typeface="Courier New"/>
                          <a:cs typeface="Courier New"/>
                        </a:rPr>
                        <a:t>8. Tuổi (năm)</a:t>
                      </a:r>
                      <a:r>
                        <a:rPr dirty="0" sz="1100" spc="-50">
                          <a:latin typeface="Courier New"/>
                          <a:cs typeface="Courier New"/>
                        </a:rPr>
                        <a:t/>
                      </a:r>
                      <a:endParaRPr sz="1200">
                        <a:latin typeface="Courier New"/>
                        <a:cs typeface="Courier New"/>
                      </a:endParaRPr>
                    </a:p>
                  </a:txBody>
                  <a:tcPr marL="0" marR="0" marB="0" marT="8890"/>
                </a:tc>
                <a:tc>
                  <a:txBody>
                    <a:bodyPr/>
                    <a:lstStyle/>
                    <a:p>
                      <a:pPr>
                        <a:lnSpc>
                          <a:spcPct val="100000"/>
                        </a:lnSpc>
                      </a:pPr>
                      <a:endParaRPr sz="800">
                        <a:latin typeface="Times New Roman"/>
                        <a:cs typeface="Times New Roman"/>
                      </a:endParaRPr>
                    </a:p>
                  </a:txBody>
                  <a:tcPr marL="0" marR="0" marB="0" marT="0"/>
                </a:tc>
              </a:tr>
            </a:tbl>
          </a:graphicData>
        </a:graphic>
      </p:graphicFrame>
      <p:sp>
        <p:nvSpPr>
          <p:cNvPr id="37" name="object 37" descr=""/>
          <p:cNvSpPr txBox="1"/>
          <p:nvPr/>
        </p:nvSpPr>
        <p:spPr>
          <a:xfrm>
            <a:off x="1022196" y="2913633"/>
            <a:ext cx="2684780" cy="505459"/>
          </a:xfrm>
          <a:prstGeom prst="rect">
            <a:avLst/>
          </a:prstGeom>
        </p:spPr>
        <p:txBody>
          <a:bodyPr wrap="square" lIns="0" tIns="25400" rIns="0" bIns="0" rtlCol="0" vert="horz">
            <a:spAutoFit/>
          </a:bodyPr>
          <a:lstStyle/>
          <a:p>
            <a:pPr algn="just" marL="12700" marR="5080" indent="-635">
              <a:lnSpc>
                <a:spcPct val="100000"/>
              </a:lnSpc>
              <a:spcBef>
                <a:spcPts val="200"/>
              </a:spcBef>
            </a:pPr>
            <a:r>
              <a:rPr dirty="0" sz="800" spc="20">
                <a:latin typeface="Times New Roman"/>
                <a:cs typeface="Times New Roman"/>
              </a:rPr>
              <a:t>Chúng tôi đã phát triển Hàm phả hệ đái tháo đường (DPF) (chưa được xác thực) để cung cấp sự tổng hợp lịch sử bệnh đái tháo đường ở người thân và mối quan hệ di truyền của những người thân đó với đối tượng. DPF sử dụng thông tin từ cha mẹ, ông bà</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a:latin typeface="Times New Roman"/>
                <a:cs typeface="Times New Roman"/>
              </a:rPr>
              <a:t/>
            </a:r>
            <a:r>
              <a:rPr dirty="0" sz="800" spc="4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a:latin typeface="Times New Roman"/>
                <a:cs typeface="Times New Roman"/>
              </a:rPr>
              <a:t/>
            </a:r>
            <a:r>
              <a:rPr dirty="0" sz="800" spc="80">
                <a:latin typeface="Times New Roman"/>
                <a:cs typeface="Times New Roman"/>
              </a:rPr>
              <a:t/>
            </a:r>
            <a:r>
              <a:rPr dirty="0" sz="800">
                <a:latin typeface="Times New Roman"/>
                <a:cs typeface="Times New Roman"/>
              </a:rPr>
              <a:t/>
            </a:r>
            <a:r>
              <a:rPr dirty="0" sz="800" spc="45">
                <a:latin typeface="Times New Roman"/>
                <a:cs typeface="Times New Roman"/>
              </a:rPr>
              <a:t/>
            </a:r>
            <a:r>
              <a:rPr dirty="0" sz="800">
                <a:latin typeface="Times New Roman"/>
                <a:cs typeface="Times New Roman"/>
              </a:rPr>
              <a:t/>
            </a:r>
            <a:r>
              <a:rPr dirty="0" sz="800" spc="75">
                <a:latin typeface="Times New Roman"/>
                <a:cs typeface="Times New Roman"/>
              </a:rPr>
              <a:t/>
            </a:r>
            <a:r>
              <a:rPr dirty="0" sz="800" spc="20">
                <a:latin typeface="Times New Roman"/>
                <a:cs typeface="Times New Roman"/>
              </a:rPr>
              <a:t/>
            </a:r>
            <a:r>
              <a:rPr dirty="0" sz="800" spc="70">
                <a:latin typeface="Times New Roman"/>
                <a:cs typeface="Times New Roman"/>
              </a:rPr>
              <a:t/>
            </a:r>
            <a:r>
              <a:rPr dirty="0" sz="800">
                <a:latin typeface="Times New Roman"/>
                <a:cs typeface="Times New Roman"/>
              </a:rPr>
              <a:t/>
            </a:r>
            <a:r>
              <a:rPr dirty="0" sz="800" spc="85">
                <a:latin typeface="Times New Roman"/>
                <a:cs typeface="Times New Roman"/>
              </a:rPr>
              <a:t/>
            </a:r>
            <a:r>
              <a:rPr dirty="0" sz="80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80">
                <a:latin typeface="Times New Roman"/>
                <a:cs typeface="Times New Roman"/>
              </a:rPr>
              <a:t/>
            </a:r>
            <a:r>
              <a:rPr dirty="0" sz="80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15">
                <a:latin typeface="Times New Roman"/>
                <a:cs typeface="Times New Roman"/>
              </a:rPr>
              <a:t/>
            </a:r>
            <a:r>
              <a:rPr dirty="0" sz="800">
                <a:latin typeface="Times New Roman"/>
                <a:cs typeface="Times New Roman"/>
              </a:rPr>
              <a:t/>
            </a:r>
            <a:r>
              <a:rPr dirty="0" sz="800" spc="50">
                <a:latin typeface="Times New Roman"/>
                <a:cs typeface="Times New Roman"/>
              </a:rPr>
              <a:t/>
            </a:r>
            <a:r>
              <a:rPr dirty="0" sz="80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75">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38" name="object 38" descr=""/>
          <p:cNvSpPr txBox="1"/>
          <p:nvPr/>
        </p:nvSpPr>
        <p:spPr>
          <a:xfrm>
            <a:off x="1019929" y="3498850"/>
            <a:ext cx="2684145" cy="154940"/>
          </a:xfrm>
          <a:prstGeom prst="rect">
            <a:avLst/>
          </a:prstGeom>
        </p:spPr>
        <p:txBody>
          <a:bodyPr wrap="square" lIns="0" tIns="12700" rIns="0" bIns="0" rtlCol="0" vert="horz">
            <a:spAutoFit/>
          </a:bodyPr>
          <a:lstStyle/>
          <a:p>
            <a:pPr marL="12700">
              <a:lnSpc>
                <a:spcPct val="100000"/>
              </a:lnSpc>
              <a:spcBef>
                <a:spcPts val="100"/>
              </a:spcBef>
            </a:pPr>
            <a:r>
              <a:rPr dirty="0" u="sng" sz="800" spc="20">
                <a:uFill>
                  <a:solidFill>
                    <a:srgbClr val="1C1C1C"/>
                  </a:solidFill>
                </a:uFill>
                <a:latin typeface="Times New Roman"/>
                <a:cs typeface="Times New Roman"/>
              </a:rPr>
              <a:t>anh chị em họ. Nó cung cấp một thước đo về ảnh hưởng di truyền dự kiến của</a:t>
            </a:r>
            <a:r>
              <a:rPr dirty="0" sz="800" spc="13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39" name="object 39" descr=""/>
          <p:cNvSpPr txBox="1"/>
          <p:nvPr/>
        </p:nvSpPr>
        <p:spPr>
          <a:xfrm>
            <a:off x="1761402" y="4062729"/>
            <a:ext cx="289560" cy="154940"/>
          </a:xfrm>
          <a:prstGeom prst="rect">
            <a:avLst/>
          </a:prstGeom>
        </p:spPr>
        <p:txBody>
          <a:bodyPr wrap="square" lIns="0" tIns="12700" rIns="0" bIns="0" rtlCol="0" vert="horz">
            <a:spAutoFit/>
          </a:bodyPr>
          <a:lstStyle/>
          <a:p>
            <a:pPr marL="12700">
              <a:lnSpc>
                <a:spcPct val="100000"/>
              </a:lnSpc>
              <a:spcBef>
                <a:spcPts val="100"/>
              </a:spcBef>
            </a:pPr>
            <a:r>
              <a:rPr dirty="0" sz="800" spc="20" i="1">
                <a:latin typeface="Times New Roman"/>
                <a:cs typeface="Times New Roman"/>
              </a:rPr>
              <a:t>DPF -</a:t>
            </a:r>
            <a:r>
              <a:rPr dirty="0" sz="800" spc="30" i="1">
                <a:latin typeface="Times New Roman"/>
                <a:cs typeface="Times New Roman"/>
              </a:rPr>
              <a:t/>
            </a:r>
            <a:r>
              <a:rPr dirty="0" sz="800" spc="20" i="1">
                <a:latin typeface="Times New Roman"/>
                <a:cs typeface="Times New Roman"/>
              </a:rPr>
              <a:t/>
            </a:r>
            <a:endParaRPr sz="850">
              <a:latin typeface="Times New Roman"/>
              <a:cs typeface="Times New Roman"/>
            </a:endParaRPr>
          </a:p>
        </p:txBody>
      </p:sp>
      <p:sp>
        <p:nvSpPr>
          <p:cNvPr id="40" name="object 40" descr=""/>
          <p:cNvSpPr txBox="1"/>
          <p:nvPr/>
        </p:nvSpPr>
        <p:spPr>
          <a:xfrm>
            <a:off x="1019772" y="4404105"/>
            <a:ext cx="2684145" cy="271145"/>
          </a:xfrm>
          <a:prstGeom prst="rect">
            <a:avLst/>
          </a:prstGeom>
        </p:spPr>
        <p:txBody>
          <a:bodyPr wrap="square" lIns="0" tIns="27940" rIns="0" bIns="0" rtlCol="0" vert="horz">
            <a:spAutoFit/>
          </a:bodyPr>
          <a:lstStyle/>
          <a:p>
            <a:pPr marL="12700" marR="5080" indent="635">
              <a:lnSpc>
                <a:spcPct val="100000"/>
              </a:lnSpc>
              <a:spcBef>
                <a:spcPts val="220"/>
              </a:spcBef>
            </a:pPr>
            <a:r>
              <a:rPr dirty="0" sz="800">
                <a:latin typeface="Times New Roman"/>
                <a:cs typeface="Times New Roman"/>
              </a:rPr>
              <a:t>được tính toán cho mỗi lần kiểm tra chỉ sử dụng dữ liệu có sẵn vào ngày kiểm tra đó và trong đó:</a:t>
            </a:r>
            <a:r>
              <a:rPr dirty="0" sz="800" spc="90">
                <a:latin typeface="Times New Roman"/>
                <a:cs typeface="Times New Roman"/>
              </a:rPr>
              <a:t/>
            </a:r>
            <a:r>
              <a:rPr dirty="0" sz="800">
                <a:latin typeface="Times New Roman"/>
                <a:cs typeface="Times New Roman"/>
              </a:rPr>
              <a:t/>
            </a:r>
            <a:r>
              <a:rPr dirty="0" sz="800" spc="175">
                <a:latin typeface="Times New Roman"/>
                <a:cs typeface="Times New Roman"/>
              </a:rPr>
              <a:t/>
            </a:r>
            <a:r>
              <a:rPr dirty="0" sz="800">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170">
                <a:latin typeface="Times New Roman"/>
                <a:cs typeface="Times New Roman"/>
              </a:rPr>
              <a:t/>
            </a:r>
            <a:r>
              <a:rPr dirty="0" sz="800" spc="20">
                <a:latin typeface="Times New Roman"/>
                <a:cs typeface="Times New Roman"/>
              </a:rPr>
              <a:t/>
            </a:r>
            <a:r>
              <a:rPr dirty="0" sz="800" spc="225">
                <a:latin typeface="Times New Roman"/>
                <a:cs typeface="Times New Roman"/>
              </a:rPr>
              <a:t/>
            </a:r>
            <a:r>
              <a:rPr dirty="0" sz="800">
                <a:latin typeface="Times New Roman"/>
                <a:cs typeface="Times New Roman"/>
              </a:rPr>
              <a:t/>
            </a:r>
            <a:r>
              <a:rPr dirty="0" sz="800" spc="114">
                <a:latin typeface="Times New Roman"/>
                <a:cs typeface="Times New Roman"/>
              </a:rPr>
              <a:t/>
            </a:r>
            <a:r>
              <a:rPr dirty="0" sz="800" spc="20">
                <a:latin typeface="Times New Roman"/>
                <a:cs typeface="Times New Roman"/>
              </a:rPr>
              <a:t/>
            </a:r>
            <a:r>
              <a:rPr dirty="0" sz="800" spc="150">
                <a:latin typeface="Times New Roman"/>
                <a:cs typeface="Times New Roman"/>
              </a:rPr>
              <a:t/>
            </a:r>
            <a:r>
              <a:rPr dirty="0" sz="800">
                <a:latin typeface="Times New Roman"/>
                <a:cs typeface="Times New Roman"/>
              </a:rPr>
              <a:t/>
            </a:r>
            <a:r>
              <a:rPr dirty="0" sz="800" spc="145">
                <a:latin typeface="Times New Roman"/>
                <a:cs typeface="Times New Roman"/>
              </a:rPr>
              <a:t/>
            </a:r>
            <a:r>
              <a:rPr dirty="0" sz="800">
                <a:latin typeface="Times New Roman"/>
                <a:cs typeface="Times New Roman"/>
              </a:rPr>
              <a:t/>
            </a:r>
            <a:r>
              <a:rPr dirty="0" sz="800" spc="14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41" name="object 41" descr=""/>
          <p:cNvSpPr txBox="1"/>
          <p:nvPr/>
        </p:nvSpPr>
        <p:spPr>
          <a:xfrm>
            <a:off x="1217823" y="4989321"/>
            <a:ext cx="56515"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j</a:t>
            </a:r>
            <a:endParaRPr sz="850">
              <a:latin typeface="Times New Roman"/>
              <a:cs typeface="Times New Roman"/>
            </a:endParaRPr>
          </a:p>
        </p:txBody>
      </p:sp>
      <p:sp>
        <p:nvSpPr>
          <p:cNvPr id="42" name="object 42" descr=""/>
          <p:cNvSpPr txBox="1"/>
          <p:nvPr/>
        </p:nvSpPr>
        <p:spPr>
          <a:xfrm>
            <a:off x="1507567" y="4989321"/>
            <a:ext cx="2186940"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
            </a:r>
            <a:r>
              <a:rPr dirty="0" sz="800" spc="40">
                <a:latin typeface="Times New Roman"/>
                <a:cs typeface="Times New Roman"/>
              </a:rPr>
              <a:t/>
            </a:r>
            <a:r>
              <a:rPr dirty="0" sz="800">
                <a:latin typeface="Times New Roman"/>
                <a:cs typeface="Times New Roman"/>
              </a:rPr>
              <a:t/>
            </a:r>
            <a:r>
              <a:rPr dirty="0" sz="800" spc="65">
                <a:latin typeface="Times New Roman"/>
                <a:cs typeface="Times New Roman"/>
              </a:rPr>
              <a:t/>
            </a:r>
            <a:r>
              <a:rPr dirty="0" sz="800">
                <a:latin typeface="Times New Roman"/>
                <a:cs typeface="Times New Roman"/>
              </a:rPr>
              <a:t/>
            </a:r>
            <a:r>
              <a:rPr dirty="0" sz="800" spc="40">
                <a:latin typeface="Times New Roman"/>
                <a:cs typeface="Times New Roman"/>
              </a:rPr>
              <a:t/>
            </a:r>
            <a:r>
              <a:rPr dirty="0" sz="800" spc="20" i="1">
                <a:latin typeface="Times New Roman"/>
                <a:cs typeface="Times New Roman"/>
              </a:rPr>
              <a:t/>
            </a:r>
            <a:r>
              <a:rPr dirty="0" sz="800" spc="210" i="1">
                <a:latin typeface="Times New Roman"/>
                <a:cs typeface="Times New Roman"/>
              </a:rPr>
              <a:t/>
            </a:r>
            <a:r>
              <a:rPr dirty="0" sz="800" spc="20">
                <a:latin typeface="Times New Roman"/>
                <a:cs typeface="Times New Roman"/>
              </a:rPr>
              <a:t>trải rộng trên tất cả những người thân KHÔNG mắc bệnh</a:t>
            </a:r>
            <a:r>
              <a:rPr dirty="0" sz="800" spc="40">
                <a:latin typeface="Times New Roman"/>
                <a:cs typeface="Times New Roman"/>
              </a:rPr>
              <a:t/>
            </a:r>
            <a:r>
              <a:rPr dirty="0" sz="800" spc="20">
                <a:latin typeface="Times New Roman"/>
                <a:cs typeface="Times New Roman"/>
              </a:rPr>
              <a:t/>
            </a:r>
            <a:r>
              <a:rPr dirty="0" sz="800" spc="75">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43" name="object 43" descr=""/>
          <p:cNvSpPr txBox="1"/>
          <p:nvPr/>
        </p:nvSpPr>
        <p:spPr>
          <a:xfrm>
            <a:off x="1175401" y="5278882"/>
            <a:ext cx="76835"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ß</a:t>
            </a:r>
            <a:endParaRPr sz="850">
              <a:latin typeface="Times New Roman"/>
              <a:cs typeface="Times New Roman"/>
            </a:endParaRPr>
          </a:p>
        </p:txBody>
      </p:sp>
      <p:sp>
        <p:nvSpPr>
          <p:cNvPr id="44" name="object 44" descr=""/>
          <p:cNvSpPr txBox="1"/>
          <p:nvPr/>
        </p:nvSpPr>
        <p:spPr>
          <a:xfrm>
            <a:off x="1508137" y="5234686"/>
            <a:ext cx="2197735" cy="952500"/>
          </a:xfrm>
          <a:prstGeom prst="rect">
            <a:avLst/>
          </a:prstGeom>
        </p:spPr>
        <p:txBody>
          <a:bodyPr wrap="square" lIns="0" tIns="56515" rIns="0" bIns="0" rtlCol="0" vert="horz">
            <a:spAutoFit/>
          </a:bodyPr>
          <a:lstStyle/>
          <a:p>
            <a:pPr marL="12700">
              <a:lnSpc>
                <a:spcPct val="100000"/>
              </a:lnSpc>
              <a:spcBef>
                <a:spcPts val="445"/>
              </a:spcBef>
            </a:pPr>
            <a:r>
              <a:rPr dirty="0" sz="800">
                <a:latin typeface="Times New Roman"/>
                <a:cs typeface="Times New Roman"/>
              </a:rPr>
              <a:t>là tỷ lệ phần trăm gen được chia sẻ bởi người thân và</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i="1">
                <a:latin typeface="Times New Roman"/>
                <a:cs typeface="Times New Roman"/>
              </a:rPr>
              <a:t/>
            </a:r>
            <a:r>
              <a:rPr dirty="0" sz="800" spc="80" i="1">
                <a:latin typeface="Times New Roman"/>
                <a:cs typeface="Times New Roman"/>
              </a:rPr>
              <a:t/>
            </a:r>
            <a:r>
              <a:rPr dirty="0" sz="800" spc="20">
                <a:latin typeface="Times New Roman"/>
                <a:cs typeface="Times New Roman"/>
              </a:rPr>
              <a:t/>
            </a:r>
            <a:r>
              <a:rPr dirty="0" sz="800" spc="20" i="1">
                <a:latin typeface="Times New Roman"/>
                <a:cs typeface="Times New Roman"/>
              </a:rPr>
              <a:t/>
            </a:r>
            <a:endParaRPr sz="850">
              <a:latin typeface="Times New Roman"/>
              <a:cs typeface="Times New Roman"/>
            </a:endParaRPr>
          </a:p>
          <a:p>
            <a:pPr marL="160655" indent="-83820">
              <a:lnSpc>
                <a:spcPct val="100000"/>
              </a:lnSpc>
              <a:spcBef>
                <a:spcPts val="350"/>
              </a:spcBef>
              <a:buChar char="•"/>
              <a:tabLst>
                <a:tab pos="160655" algn="l"/>
              </a:tabLst>
            </a:pPr>
            <a:r>
              <a:rPr dirty="0" sz="800" spc="20">
                <a:latin typeface="Times New Roman"/>
                <a:cs typeface="Times New Roman"/>
              </a:rPr>
              <a:t>bằng 0,5 khi người thân là cha mẹ hoặc anh chị em ruột</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i="1">
                <a:latin typeface="Times New Roman"/>
                <a:cs typeface="Times New Roman"/>
              </a:rPr>
              <a:t/>
            </a:r>
            <a:r>
              <a:rPr dirty="0" sz="800" spc="125" i="1">
                <a:latin typeface="Times New Roman"/>
                <a:cs typeface="Times New Roman"/>
              </a:rPr>
              <a:t/>
            </a:r>
            <a:r>
              <a:rPr dirty="0" sz="800" i="1">
                <a:latin typeface="Times New Roman"/>
                <a:cs typeface="Times New Roman"/>
              </a:rPr>
              <a:t/>
            </a:r>
            <a:r>
              <a:rPr dirty="0" sz="800" spc="20" i="1">
                <a:latin typeface="Times New Roman"/>
                <a:cs typeface="Times New Roman"/>
              </a:rPr>
              <a:t/>
            </a:r>
            <a:r>
              <a:rPr dirty="0" sz="80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i="1">
                <a:latin typeface="Times New Roman"/>
                <a:cs typeface="Times New Roman"/>
              </a:rPr>
              <a:t/>
            </a:r>
            <a:r>
              <a:rPr dirty="0" sz="800" spc="20">
                <a:latin typeface="Times New Roman"/>
                <a:cs typeface="Times New Roman"/>
              </a:rPr>
              <a:t/>
            </a:r>
            <a:endParaRPr sz="850">
              <a:latin typeface="Times New Roman"/>
              <a:cs typeface="Times New Roman"/>
            </a:endParaRPr>
          </a:p>
          <a:p>
            <a:pPr marL="160020">
              <a:lnSpc>
                <a:spcPct val="100000"/>
              </a:lnSpc>
            </a:pPr>
            <a:r>
              <a:rPr dirty="0" sz="800" spc="20">
                <a:latin typeface="Cambria"/>
                <a:cs typeface="Cambria"/>
              </a:rPr>
              <a:t>anh chị em ruột</a:t>
            </a:r>
            <a:endParaRPr sz="850">
              <a:latin typeface="Cambria"/>
              <a:cs typeface="Cambria"/>
            </a:endParaRPr>
          </a:p>
          <a:p>
            <a:pPr marL="159385" indent="-81280">
              <a:lnSpc>
                <a:spcPct val="100000"/>
              </a:lnSpc>
              <a:spcBef>
                <a:spcPts val="350"/>
              </a:spcBef>
              <a:buChar char="•"/>
              <a:tabLst>
                <a:tab pos="159385" algn="l"/>
              </a:tabLst>
            </a:pPr>
            <a:r>
              <a:rPr dirty="0" sz="800" spc="20">
                <a:latin typeface="Cambria"/>
                <a:cs typeface="Cambria"/>
              </a:rPr>
              <a:t>bằng 0,250 khi người thân là anh chị em cùng cha khác mẹ hoặc cùng mẹ khác cha</a:t>
            </a:r>
            <a:r>
              <a:rPr dirty="0" sz="800" spc="3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90">
                <a:latin typeface="Cambria"/>
                <a:cs typeface="Cambria"/>
              </a:rPr>
              <a:t/>
            </a:r>
            <a:r>
              <a:rPr dirty="0" sz="800" spc="20">
                <a:latin typeface="Cambria"/>
                <a:cs typeface="Cambria"/>
              </a:rPr>
              <a:t/>
            </a:r>
            <a:r>
              <a:rPr dirty="0" sz="800" spc="15">
                <a:latin typeface="Cambria"/>
                <a:cs typeface="Cambria"/>
              </a:rPr>
              <a:t/>
            </a:r>
            <a:r>
              <a:rPr dirty="0" sz="800" spc="20" i="1">
                <a:latin typeface="Cambria"/>
                <a:cs typeface="Cambria"/>
              </a:rPr>
              <a:t/>
            </a:r>
            <a:r>
              <a:rPr dirty="0" sz="800" spc="155" i="1">
                <a:latin typeface="Cambria"/>
                <a:cs typeface="Cambria"/>
              </a:rPr>
              <a:t/>
            </a:r>
            <a:r>
              <a:rPr dirty="0" sz="800" i="1">
                <a:latin typeface="Cambria"/>
                <a:cs typeface="Cambria"/>
              </a:rPr>
              <a:t/>
            </a:r>
            <a:r>
              <a:rPr dirty="0" sz="800" spc="30" i="1">
                <a:latin typeface="Cambria"/>
                <a:cs typeface="Cambria"/>
              </a:rPr>
              <a:t/>
            </a:r>
            <a:r>
              <a:rPr dirty="0" sz="800">
                <a:latin typeface="Cambria"/>
                <a:cs typeface="Cambria"/>
              </a:rPr>
              <a:t/>
            </a:r>
            <a:r>
              <a:rPr dirty="0" sz="800" spc="3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endParaRPr sz="850">
              <a:latin typeface="Cambria"/>
              <a:cs typeface="Cambria"/>
            </a:endParaRPr>
          </a:p>
          <a:p>
            <a:pPr marL="161925">
              <a:lnSpc>
                <a:spcPct val="100000"/>
              </a:lnSpc>
            </a:pPr>
            <a:r>
              <a:rPr dirty="0" sz="800" spc="20">
                <a:latin typeface="Times New Roman"/>
                <a:cs typeface="Times New Roman"/>
              </a:rPr>
              <a:t>ông bà, cô dì chú bác, và</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37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850">
              <a:latin typeface="Times New Roman"/>
              <a:cs typeface="Times New Roman"/>
            </a:endParaRPr>
          </a:p>
          <a:p>
            <a:pPr marL="160020" indent="-80010">
              <a:lnSpc>
                <a:spcPct val="100000"/>
              </a:lnSpc>
              <a:spcBef>
                <a:spcPts val="345"/>
              </a:spcBef>
              <a:buFont typeface="Times New Roman"/>
              <a:buChar char="•"/>
              <a:tabLst>
                <a:tab pos="160020" algn="l"/>
              </a:tabLst>
            </a:pPr>
            <a:r>
              <a:rPr dirty="0" sz="800" spc="20" b="1">
                <a:latin typeface="Times New Roman"/>
                <a:cs typeface="Times New Roman"/>
              </a:rPr>
              <a:t>bằng 0,25 khi người thân là cô dì chú bác сво£</a:t>
            </a:r>
            <a:r>
              <a:rPr dirty="0" sz="800" b="1">
                <a:latin typeface="Times New Roman"/>
                <a:cs typeface="Times New Roman"/>
              </a:rPr>
              <a:t/>
            </a:r>
            <a:r>
              <a:rPr dirty="0" sz="800" spc="10" b="1">
                <a:latin typeface="Times New Roman"/>
                <a:cs typeface="Times New Roman"/>
              </a:rPr>
              <a:t/>
            </a:r>
            <a:r>
              <a:rPr dirty="0" sz="800" spc="20" b="1">
                <a:latin typeface="Times New Roman"/>
                <a:cs typeface="Times New Roman"/>
              </a:rPr>
              <a:t/>
            </a:r>
            <a:r>
              <a:rPr dirty="0" sz="800" spc="65" b="1">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i="1">
                <a:latin typeface="Times New Roman"/>
                <a:cs typeface="Times New Roman"/>
              </a:rPr>
              <a:t/>
            </a:r>
            <a:r>
              <a:rPr dirty="0" sz="800" spc="145" i="1">
                <a:latin typeface="Times New Roman"/>
                <a:cs typeface="Times New Roman"/>
              </a:rPr>
              <a:t/>
            </a:r>
            <a:r>
              <a:rPr dirty="0" sz="800" spc="20" i="1">
                <a:latin typeface="Times New Roman"/>
                <a:cs typeface="Times New Roman"/>
              </a:rPr>
              <a:t/>
            </a:r>
            <a:r>
              <a:rPr dirty="0" sz="800" spc="20" i="1">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45" name="object 45" descr=""/>
          <p:cNvSpPr txBox="1"/>
          <p:nvPr/>
        </p:nvSpPr>
        <p:spPr>
          <a:xfrm>
            <a:off x="1277806" y="6318250"/>
            <a:ext cx="2425700" cy="154940"/>
          </a:xfrm>
          <a:prstGeom prst="rect">
            <a:avLst/>
          </a:prstGeom>
        </p:spPr>
        <p:txBody>
          <a:bodyPr wrap="square" lIns="0" tIns="12700" rIns="0" bIns="0" rtlCol="0" vert="horz">
            <a:spAutoFit/>
          </a:bodyPr>
          <a:lstStyle/>
          <a:p>
            <a:pPr marL="12700">
              <a:lnSpc>
                <a:spcPct val="100000"/>
              </a:lnSpc>
              <a:spcBef>
                <a:spcPts val="100"/>
              </a:spcBef>
            </a:pPr>
            <a:r>
              <a:rPr dirty="0" sz="800">
                <a:latin typeface="Times New Roman"/>
                <a:cs typeface="Times New Roman"/>
              </a:rPr>
              <a:t>Dill là tuổi tính theo năm của người thân khi bệnh tiểu đường</a:t>
            </a:r>
            <a:r>
              <a:rPr dirty="0" sz="800" spc="165">
                <a:latin typeface="Times New Roman"/>
                <a:cs typeface="Times New Roman"/>
              </a:rPr>
              <a:t/>
            </a:r>
            <a:r>
              <a:rPr dirty="0" sz="800">
                <a:latin typeface="Times New Roman"/>
                <a:cs typeface="Times New Roman"/>
              </a:rPr>
              <a:t/>
            </a:r>
            <a:r>
              <a:rPr dirty="0" sz="800" spc="95">
                <a:latin typeface="Times New Roman"/>
                <a:cs typeface="Times New Roman"/>
              </a:rPr>
              <a:t/>
            </a:r>
            <a:r>
              <a:rPr dirty="0" sz="800">
                <a:latin typeface="Times New Roman"/>
                <a:cs typeface="Times New Roman"/>
              </a:rPr>
              <a:t/>
            </a:r>
            <a:r>
              <a:rPr dirty="0" sz="800" spc="75">
                <a:latin typeface="Times New Roman"/>
                <a:cs typeface="Times New Roman"/>
              </a:rPr>
              <a:t/>
            </a:r>
            <a:r>
              <a:rPr dirty="0" sz="800">
                <a:latin typeface="Times New Roman"/>
                <a:cs typeface="Times New Roman"/>
              </a:rPr>
              <a:t/>
            </a:r>
            <a:r>
              <a:rPr dirty="0" sz="800" spc="100">
                <a:latin typeface="Times New Roman"/>
                <a:cs typeface="Times New Roman"/>
              </a:rPr>
              <a:t/>
            </a:r>
            <a:r>
              <a:rPr dirty="0" sz="800">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90">
                <a:latin typeface="Times New Roman"/>
                <a:cs typeface="Times New Roman"/>
              </a:rPr>
              <a:t/>
            </a:r>
            <a:r>
              <a:rPr dirty="0" sz="800">
                <a:latin typeface="Times New Roman"/>
                <a:cs typeface="Times New Roman"/>
              </a:rPr>
              <a:t/>
            </a:r>
            <a:r>
              <a:rPr dirty="0" sz="800" spc="140">
                <a:latin typeface="Times New Roman"/>
                <a:cs typeface="Times New Roman"/>
              </a:rPr>
              <a:t/>
            </a:r>
            <a:r>
              <a:rPr dirty="0" sz="800" spc="20">
                <a:latin typeface="Times New Roman"/>
                <a:cs typeface="Times New Roman"/>
              </a:rPr>
              <a:t/>
            </a:r>
            <a:r>
              <a:rPr dirty="0" sz="800" spc="225">
                <a:latin typeface="Times New Roman"/>
                <a:cs typeface="Times New Roman"/>
              </a:rPr>
              <a:t/>
            </a:r>
            <a:r>
              <a:rPr dirty="0" sz="800" spc="20">
                <a:latin typeface="Times New Roman"/>
                <a:cs typeface="Times New Roman"/>
              </a:rPr>
              <a:t/>
            </a:r>
            <a:r>
              <a:rPr dirty="0" sz="800" spc="100">
                <a:latin typeface="Times New Roman"/>
                <a:cs typeface="Times New Roman"/>
              </a:rPr>
              <a:t/>
            </a:r>
            <a:r>
              <a:rPr dirty="0" sz="800" spc="20">
                <a:latin typeface="Times New Roman"/>
                <a:cs typeface="Times New Roman"/>
              </a:rPr>
              <a:t/>
            </a:r>
            <a:r>
              <a:rPr dirty="0" sz="800" spc="150">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46" name="object 46" descr=""/>
          <p:cNvSpPr txBox="1"/>
          <p:nvPr/>
        </p:nvSpPr>
        <p:spPr>
          <a:xfrm>
            <a:off x="1217838" y="6859270"/>
            <a:ext cx="2493645" cy="495300"/>
          </a:xfrm>
          <a:prstGeom prst="rect">
            <a:avLst/>
          </a:prstGeom>
        </p:spPr>
        <p:txBody>
          <a:bodyPr wrap="square" lIns="0" tIns="59690" rIns="0" bIns="0" rtlCol="0" vert="horz">
            <a:spAutoFit/>
          </a:bodyPr>
          <a:lstStyle/>
          <a:p>
            <a:pPr marL="12700">
              <a:lnSpc>
                <a:spcPct val="100000"/>
              </a:lnSpc>
              <a:spcBef>
                <a:spcPts val="470"/>
              </a:spcBef>
            </a:pPr>
            <a:r>
              <a:rPr dirty="0" sz="800" spc="20">
                <a:latin typeface="Times New Roman"/>
                <a:cs typeface="Times New Roman"/>
              </a:rPr>
              <a:t>Hằng số</a:t>
            </a:r>
            <a:endParaRPr sz="850">
              <a:latin typeface="Times New Roman"/>
              <a:cs typeface="Times New Roman"/>
            </a:endParaRPr>
          </a:p>
          <a:p>
            <a:pPr marL="450215" marR="5080" indent="-81915">
              <a:lnSpc>
                <a:spcPct val="100000"/>
              </a:lnSpc>
              <a:spcBef>
                <a:spcPts val="495"/>
              </a:spcBef>
              <a:buChar char="•"/>
              <a:tabLst>
                <a:tab pos="450215" algn="l"/>
                <a:tab pos="451484" algn="l"/>
              </a:tabLst>
            </a:pPr>
            <a:r>
              <a:rPr dirty="0" sz="800">
                <a:latin typeface="Calibri"/>
                <a:cs typeface="Calibri"/>
              </a:rPr>
              <a:t>3itc các hằng số 88 và 14 zspmsmr, với ære cxcspóon, độ tuổi tối đa æd mčiimum tại</a:t>
            </a:r>
            <a:r>
              <a:rPr dirty="0" sz="800" spc="175">
                <a:latin typeface="Calibri"/>
                <a:cs typeface="Calibri"/>
              </a:rPr>
              <a:t/>
            </a:r>
            <a:r>
              <a:rPr dirty="0" sz="800" spc="20">
                <a:latin typeface="Calibri"/>
                <a:cs typeface="Calibri"/>
              </a:rPr>
              <a:t/>
            </a:r>
            <a:r>
              <a:rPr dirty="0" sz="800" spc="190">
                <a:latin typeface="Calibri"/>
                <a:cs typeface="Calibri"/>
              </a:rPr>
              <a:t/>
            </a:r>
            <a:r>
              <a:rPr dirty="0" sz="800">
                <a:latin typeface="Calibri"/>
                <a:cs typeface="Calibri"/>
              </a:rPr>
              <a:t/>
            </a:r>
            <a:r>
              <a:rPr dirty="0" sz="800" spc="165">
                <a:latin typeface="Calibri"/>
                <a:cs typeface="Calibri"/>
              </a:rPr>
              <a:t/>
            </a:r>
            <a:r>
              <a:rPr dirty="0" sz="800">
                <a:latin typeface="Calibri"/>
                <a:cs typeface="Calibri"/>
              </a:rPr>
              <a:t/>
            </a:r>
            <a:r>
              <a:rPr dirty="0" sz="800" spc="185">
                <a:latin typeface="Calibri"/>
                <a:cs typeface="Calibri"/>
              </a:rPr>
              <a:t/>
            </a:r>
            <a:r>
              <a:rPr dirty="0" sz="800">
                <a:latin typeface="Calibri"/>
                <a:cs typeface="Calibri"/>
              </a:rPr>
              <a:t/>
            </a:r>
            <a:r>
              <a:rPr dirty="0" sz="800" spc="160">
                <a:latin typeface="Calibri"/>
                <a:cs typeface="Calibri"/>
              </a:rPr>
              <a:t/>
            </a:r>
            <a:r>
              <a:rPr dirty="0" sz="800" spc="20">
                <a:latin typeface="Calibri"/>
                <a:cs typeface="Calibri"/>
              </a:rPr>
              <a:t/>
            </a:r>
            <a:r>
              <a:rPr dirty="0" sz="800" spc="210">
                <a:latin typeface="Calibri"/>
                <a:cs typeface="Calibri"/>
              </a:rPr>
              <a:t/>
            </a:r>
            <a:r>
              <a:rPr dirty="0" sz="800" spc="20">
                <a:latin typeface="Calibri"/>
                <a:cs typeface="Calibri"/>
              </a:rPr>
              <a:t/>
            </a:r>
            <a:r>
              <a:rPr dirty="0" sz="800" spc="150">
                <a:latin typeface="Calibri"/>
                <a:cs typeface="Calibri"/>
              </a:rPr>
              <a:t/>
            </a:r>
            <a:r>
              <a:rPr dirty="0" sz="800" spc="20">
                <a:latin typeface="Calibri"/>
                <a:cs typeface="Calibri"/>
              </a:rPr>
              <a:t/>
            </a:r>
            <a:r>
              <a:rPr dirty="0" sz="800" spc="500">
                <a:latin typeface="Calibri"/>
                <a:cs typeface="Calibri"/>
              </a:rPr>
              <a:t/>
            </a:r>
            <a:r>
              <a:rPr dirty="0" sz="800" spc="20">
                <a:latin typeface="Calibri"/>
                <a:cs typeface="Calibri"/>
              </a:rPr>
              <a:t/>
            </a:r>
            <a:r>
              <a:rPr dirty="0" sz="800" spc="114">
                <a:latin typeface="Calibri"/>
                <a:cs typeface="Calibri"/>
              </a:rPr>
              <a:t/>
            </a:r>
            <a:r>
              <a:rPr dirty="0" sz="800" spc="20">
                <a:latin typeface="Calibri"/>
                <a:cs typeface="Calibri"/>
              </a:rPr>
              <a:t/>
            </a:r>
            <a:r>
              <a:rPr dirty="0" sz="800" spc="55">
                <a:latin typeface="Calibri"/>
                <a:cs typeface="Calibri"/>
              </a:rPr>
              <a:t/>
            </a:r>
            <a:r>
              <a:rPr dirty="0" sz="800" spc="20">
                <a:latin typeface="Calibri"/>
                <a:cs typeface="Calibri"/>
              </a:rPr>
              <a:t/>
            </a:r>
            <a:r>
              <a:rPr dirty="0" sz="800" spc="105">
                <a:latin typeface="Calibri"/>
                <a:cs typeface="Calibri"/>
              </a:rPr>
              <a:t/>
            </a:r>
            <a:r>
              <a:rPr dirty="0" sz="800">
                <a:latin typeface="Calibri"/>
                <a:cs typeface="Calibri"/>
              </a:rPr>
              <a:t/>
            </a:r>
            <a:r>
              <a:rPr dirty="0" sz="800" spc="190">
                <a:latin typeface="Calibri"/>
                <a:cs typeface="Calibri"/>
              </a:rPr>
              <a:t/>
            </a:r>
            <a:r>
              <a:rPr dirty="0" sz="800" spc="20">
                <a:latin typeface="Calibri"/>
                <a:cs typeface="Calibri"/>
              </a:rPr>
              <a:t/>
            </a:r>
            <a:r>
              <a:rPr dirty="0" sz="800" spc="105">
                <a:latin typeface="Calibri"/>
                <a:cs typeface="Calibri"/>
              </a:rPr>
              <a:t/>
            </a:r>
            <a:r>
              <a:rPr dirty="0" sz="800" spc="20">
                <a:latin typeface="Calibri"/>
                <a:cs typeface="Calibri"/>
              </a:rPr>
              <a:t/>
            </a:r>
            <a:r>
              <a:rPr dirty="0" sz="800" spc="80">
                <a:latin typeface="Calibri"/>
                <a:cs typeface="Calibri"/>
              </a:rPr>
              <a:t/>
            </a:r>
            <a:r>
              <a:rPr dirty="0" sz="800" spc="20">
                <a:latin typeface="Calibri"/>
                <a:cs typeface="Calibri"/>
              </a:rPr>
              <a:t/>
            </a:r>
            <a:endParaRPr sz="850">
              <a:latin typeface="Calibri"/>
              <a:cs typeface="Calibri"/>
            </a:endParaRPr>
          </a:p>
        </p:txBody>
      </p:sp>
      <p:sp>
        <p:nvSpPr>
          <p:cNvPr id="47" name="object 47" descr=""/>
          <p:cNvSpPr txBox="1"/>
          <p:nvPr/>
        </p:nvSpPr>
        <p:spPr>
          <a:xfrm>
            <a:off x="1660116" y="7433817"/>
            <a:ext cx="645160"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phát triển DM.</a:t>
            </a:r>
            <a:r>
              <a:rPr dirty="0" sz="800" spc="30">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48" name="object 48" descr=""/>
          <p:cNvSpPr txBox="1"/>
          <p:nvPr/>
        </p:nvSpPr>
        <p:spPr>
          <a:xfrm>
            <a:off x="1590741" y="7671561"/>
            <a:ext cx="1992630" cy="154940"/>
          </a:xfrm>
          <a:prstGeom prst="rect">
            <a:avLst/>
          </a:prstGeom>
        </p:spPr>
        <p:txBody>
          <a:bodyPr wrap="square" lIns="0" tIns="12700" rIns="0" bIns="0" rtlCol="0" vert="horz">
            <a:spAutoFit/>
          </a:bodyPr>
          <a:lstStyle/>
          <a:p>
            <a:pPr marL="93980" indent="-81280">
              <a:lnSpc>
                <a:spcPct val="100000"/>
              </a:lnSpc>
              <a:spcBef>
                <a:spcPts val="100"/>
              </a:spcBef>
              <a:buChar char="•"/>
              <a:tabLst>
                <a:tab pos="93980" algn="l"/>
              </a:tabLst>
            </a:pPr>
            <a:r>
              <a:rPr dirty="0" sz="800" spc="20">
                <a:latin typeface="Times New Roman"/>
                <a:cs typeface="Times New Roman"/>
              </a:rPr>
              <a:t>Các hằng số 20 ønd 50 werø được chọn stph tliøt:</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45">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49" name="object 49" descr=""/>
          <p:cNvSpPr txBox="1"/>
          <p:nvPr/>
        </p:nvSpPr>
        <p:spPr>
          <a:xfrm>
            <a:off x="1748585" y="7845297"/>
            <a:ext cx="1976120" cy="557530"/>
          </a:xfrm>
          <a:prstGeom prst="rect">
            <a:avLst/>
          </a:prstGeom>
        </p:spPr>
        <p:txBody>
          <a:bodyPr wrap="square" lIns="0" tIns="29845" rIns="0" bIns="0" rtlCol="0" vert="horz">
            <a:spAutoFit/>
          </a:bodyPr>
          <a:lstStyle/>
          <a:p>
            <a:pPr marL="187960" marR="5080" indent="-175895">
              <a:lnSpc>
                <a:spcPct val="100000"/>
              </a:lnSpc>
              <a:spcBef>
                <a:spcPts val="235"/>
              </a:spcBef>
            </a:pPr>
            <a:r>
              <a:rPr dirty="0" sz="800">
                <a:latin typeface="Times New Roman"/>
                <a:cs typeface="Times New Roman"/>
              </a:rPr>
              <a:t>1. Một đối tượng không có người thân sẽ có giá trị DPF thấp hơn một chút so với mức trung bình</a:t>
            </a:r>
            <a:r>
              <a:rPr dirty="0" sz="800" spc="385">
                <a:latin typeface="Times New Roman"/>
                <a:cs typeface="Times New Roman"/>
              </a:rPr>
              <a:t/>
            </a:r>
            <a:r>
              <a:rPr dirty="0" sz="800">
                <a:latin typeface="Times New Roman"/>
                <a:cs typeface="Times New Roman"/>
              </a:rPr>
              <a:t/>
            </a:r>
            <a:r>
              <a:rPr dirty="0" sz="800" spc="70">
                <a:latin typeface="Times New Roman"/>
                <a:cs typeface="Times New Roman"/>
              </a:rPr>
              <a:t/>
            </a:r>
            <a:r>
              <a:rPr dirty="0" sz="800">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120">
                <a:latin typeface="Times New Roman"/>
                <a:cs typeface="Times New Roman"/>
              </a:rPr>
              <a:t/>
            </a:r>
            <a:r>
              <a:rPr dirty="0" sz="800">
                <a:latin typeface="Times New Roman"/>
                <a:cs typeface="Times New Roman"/>
              </a:rPr>
              <a:t/>
            </a:r>
            <a:r>
              <a:rPr dirty="0" sz="800" spc="70">
                <a:latin typeface="Times New Roman"/>
                <a:cs typeface="Times New Roman"/>
              </a:rPr>
              <a:t/>
            </a:r>
            <a:r>
              <a:rPr dirty="0" sz="800" spc="20">
                <a:latin typeface="Times New Roman"/>
                <a:cs typeface="Times New Roman"/>
              </a:rPr>
              <a:t/>
            </a:r>
            <a:r>
              <a:rPr dirty="0" sz="800" spc="120">
                <a:latin typeface="Times New Roman"/>
                <a:cs typeface="Times New Roman"/>
              </a:rPr>
              <a:t/>
            </a:r>
            <a:r>
              <a:rPr dirty="0" sz="800" spc="20">
                <a:latin typeface="Times New Roman"/>
                <a:cs typeface="Times New Roman"/>
              </a:rPr>
              <a:t/>
            </a:r>
            <a:r>
              <a:rPr dirty="0" sz="800" spc="125">
                <a:latin typeface="Times New Roman"/>
                <a:cs typeface="Times New Roman"/>
              </a:rPr>
              <a:t/>
            </a:r>
            <a:r>
              <a:rPr dirty="0" sz="800" spc="20">
                <a:latin typeface="Times New Roman"/>
                <a:cs typeface="Times New Roman"/>
              </a:rPr>
              <a:t/>
            </a:r>
            <a:r>
              <a:rPr dirty="0" sz="800" spc="8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endParaRPr sz="850">
              <a:latin typeface="Times New Roman"/>
              <a:cs typeface="Times New Roman"/>
            </a:endParaRPr>
          </a:p>
          <a:p>
            <a:pPr marL="184785" marR="5080" indent="1270">
              <a:lnSpc>
                <a:spcPct val="100000"/>
              </a:lnSpc>
              <a:spcBef>
                <a:spcPts val="459"/>
              </a:spcBef>
            </a:pPr>
            <a:r>
              <a:rPr dirty="0" sz="800" spc="20">
                <a:latin typeface="Cambria"/>
                <a:cs typeface="Cambria"/>
              </a:rPr>
              <a:t>Giá trị DPF sẽ giảm tương đối chậm khi những người thân trẻ tuổi không mắc DM tham gia</a:t>
            </a:r>
            <a:r>
              <a:rPr dirty="0" sz="800" spc="110">
                <a:latin typeface="Cambria"/>
                <a:cs typeface="Cambria"/>
              </a:rPr>
              <a:t/>
            </a:r>
            <a:r>
              <a:rPr dirty="0" sz="800">
                <a:latin typeface="Cambria"/>
                <a:cs typeface="Cambria"/>
              </a:rPr>
              <a:t/>
            </a:r>
            <a:r>
              <a:rPr dirty="0" sz="800" spc="155">
                <a:latin typeface="Cambria"/>
                <a:cs typeface="Cambria"/>
              </a:rPr>
              <a:t/>
            </a:r>
            <a:r>
              <a:rPr dirty="0" sz="800" spc="65">
                <a:latin typeface="Cambria"/>
                <a:cs typeface="Cambria"/>
              </a:rPr>
              <a:t/>
            </a:r>
            <a:r>
              <a:rPr dirty="0" sz="800" spc="145">
                <a:latin typeface="Cambria"/>
                <a:cs typeface="Cambria"/>
              </a:rPr>
              <a:t/>
            </a:r>
            <a:r>
              <a:rPr dirty="0" sz="800" spc="20">
                <a:latin typeface="Cambria"/>
                <a:cs typeface="Cambria"/>
              </a:rPr>
              <a:t/>
            </a:r>
            <a:r>
              <a:rPr dirty="0" sz="800" spc="120">
                <a:latin typeface="Cambria"/>
                <a:cs typeface="Cambria"/>
              </a:rPr>
              <a:t/>
            </a:r>
            <a:r>
              <a:rPr dirty="0" sz="800">
                <a:latin typeface="Cambria"/>
                <a:cs typeface="Cambria"/>
              </a:rPr>
              <a:t/>
            </a:r>
            <a:r>
              <a:rPr dirty="0" sz="800" spc="13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endParaRPr sz="850">
              <a:latin typeface="Cambria"/>
              <a:cs typeface="Cambria"/>
            </a:endParaRPr>
          </a:p>
        </p:txBody>
      </p:sp>
      <p:sp>
        <p:nvSpPr>
          <p:cNvPr id="50" name="object 50" descr=""/>
          <p:cNvSpPr txBox="1"/>
          <p:nvPr/>
        </p:nvSpPr>
        <p:spPr>
          <a:xfrm>
            <a:off x="1747716" y="8534145"/>
            <a:ext cx="1962150" cy="267970"/>
          </a:xfrm>
          <a:prstGeom prst="rect">
            <a:avLst/>
          </a:prstGeom>
        </p:spPr>
        <p:txBody>
          <a:bodyPr wrap="square" lIns="0" tIns="12700" rIns="0" bIns="0" rtlCol="0" vert="horz">
            <a:spAutoFit/>
          </a:bodyPr>
          <a:lstStyle/>
          <a:p>
            <a:pPr marL="12700">
              <a:lnSpc>
                <a:spcPct val="100000"/>
              </a:lnSpc>
              <a:spcBef>
                <a:spcPts val="100"/>
              </a:spcBef>
            </a:pPr>
            <a:r>
              <a:rPr dirty="0" sz="800">
                <a:latin typeface="Times New Roman"/>
                <a:cs typeface="Times New Roman"/>
              </a:rPr>
              <a:t/>
            </a:r>
            <a:r>
              <a:rPr dirty="0" sz="800" spc="395">
                <a:latin typeface="Times New Roman"/>
                <a:cs typeface="Times New Roman"/>
              </a:rPr>
              <a:t/>
            </a:r>
            <a:r>
              <a:rPr dirty="0" sz="800" b="1">
                <a:latin typeface="Times New Roman"/>
                <a:cs typeface="Times New Roman"/>
              </a:rPr>
              <a:t/>
            </a:r>
            <a:r>
              <a:rPr dirty="0" sz="800" spc="160" b="1">
                <a:latin typeface="Times New Roman"/>
                <a:cs typeface="Times New Roman"/>
              </a:rPr>
              <a:t/>
            </a:r>
            <a:r>
              <a:rPr dirty="0" sz="800" spc="20">
                <a:latin typeface="Times New Roman"/>
                <a:cs typeface="Times New Roman"/>
              </a:rPr>
              <a:t/>
            </a:r>
            <a:r>
              <a:rPr dirty="0" sz="800" spc="130">
                <a:latin typeface="Times New Roman"/>
                <a:cs typeface="Times New Roman"/>
              </a:rPr>
              <a:t/>
            </a:r>
            <a:r>
              <a:rPr dirty="0" sz="800">
                <a:latin typeface="Times New Roman"/>
                <a:cs typeface="Times New Roman"/>
              </a:rPr>
              <a:t/>
            </a:r>
            <a:r>
              <a:rPr dirty="0" sz="800" spc="170">
                <a:latin typeface="Times New Roman"/>
                <a:cs typeface="Times New Roman"/>
              </a:rPr>
              <a:t/>
            </a:r>
            <a:r>
              <a:rPr dirty="0" sz="800" spc="20">
                <a:latin typeface="Times New Roman"/>
                <a:cs typeface="Times New Roman"/>
              </a:rPr>
              <a:t/>
            </a:r>
            <a:r>
              <a:rPr dirty="0" sz="800" spc="135">
                <a:latin typeface="Times New Roman"/>
                <a:cs typeface="Times New Roman"/>
              </a:rPr>
              <a:t/>
            </a:r>
            <a:r>
              <a:rPr dirty="0" sz="800" spc="20" b="1">
                <a:latin typeface="Times New Roman"/>
                <a:cs typeface="Times New Roman"/>
              </a:rPr>
              <a:t>3. Giá trị DPE wouIé irczsaæ zcIaóvc!y</a:t>
            </a:r>
            <a:r>
              <a:rPr dirty="0" sz="800" spc="180" b="1">
                <a:latin typeface="Times New Roman"/>
                <a:cs typeface="Times New Roman"/>
              </a:rPr>
              <a:t/>
            </a:r>
            <a:r>
              <a:rPr dirty="0" sz="800" spc="20" b="1">
                <a:latin typeface="Times New Roman"/>
                <a:cs typeface="Times New Roman"/>
              </a:rPr>
              <a:t/>
            </a:r>
            <a:endParaRPr sz="850">
              <a:latin typeface="Times New Roman"/>
              <a:cs typeface="Times New Roman"/>
            </a:endParaRPr>
          </a:p>
          <a:p>
            <a:pPr marL="184150">
              <a:lnSpc>
                <a:spcPct val="100000"/>
              </a:lnSpc>
            </a:pPr>
            <a:r>
              <a:rPr dirty="0" sz="800" spc="20">
                <a:latin typeface="Times New Roman"/>
                <a:cs typeface="Times New Roman"/>
              </a:rPr>
              <a:t>nhanh chóng khi ætatîvœ đã biết davałoped DCL</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51" name="object 51" descr=""/>
          <p:cNvSpPr txBox="1"/>
          <p:nvPr/>
        </p:nvSpPr>
        <p:spPr>
          <a:xfrm>
            <a:off x="3908422" y="9287002"/>
            <a:ext cx="184150"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onsolas"/>
                <a:cs typeface="Consolas"/>
              </a:rPr>
              <a:t>2ó2</a:t>
            </a:r>
            <a:endParaRPr sz="850">
              <a:latin typeface="Consolas"/>
              <a:cs typeface="Consolas"/>
            </a:endParaRPr>
          </a:p>
        </p:txBody>
      </p:sp>
      <p:sp>
        <p:nvSpPr>
          <p:cNvPr id="52" name="object 52" descr=""/>
          <p:cNvSpPr txBox="1"/>
          <p:nvPr/>
        </p:nvSpPr>
        <p:spPr>
          <a:xfrm>
            <a:off x="4306087" y="1135888"/>
            <a:ext cx="2700655" cy="869315"/>
          </a:xfrm>
          <a:prstGeom prst="rect">
            <a:avLst/>
          </a:prstGeom>
        </p:spPr>
        <p:txBody>
          <a:bodyPr wrap="square" lIns="0" tIns="35560" rIns="0" bIns="0" rtlCol="0" vert="horz">
            <a:spAutoFit/>
          </a:bodyPr>
          <a:lstStyle/>
          <a:p>
            <a:pPr algn="just" marL="12700" marR="5080">
              <a:lnSpc>
                <a:spcPct val="100000"/>
              </a:lnSpc>
              <a:spcBef>
                <a:spcPts val="280"/>
              </a:spcBef>
            </a:pPr>
            <a:r>
              <a:rPr dirty="0" sz="900" spc="20">
                <a:latin typeface="Courier New"/>
                <a:cs typeface="Courier New"/>
              </a:rPr>
              <a:t/>
            </a:r>
            <a:r>
              <a:rPr dirty="0" sz="900" b="1">
                <a:latin typeface="Courier New"/>
                <a:cs typeface="Courier New"/>
              </a:rPr>
              <a:t/>
            </a:r>
            <a:r>
              <a:rPr dirty="0" sz="900" spc="360" b="1">
                <a:latin typeface="Courier New"/>
                <a:cs typeface="Courier New"/>
              </a:rPr>
              <a:t/>
            </a:r>
            <a:r>
              <a:rPr dirty="0" sz="900" spc="20" b="1">
                <a:latin typeface="Courier New"/>
                <a:cs typeface="Courier New"/>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a:latin typeface="Calibri"/>
                <a:cs typeface="Calibri"/>
              </a:rPr>
              <a:t/>
            </a:r>
            <a:r>
              <a:rPr dirty="0" sz="800" spc="50">
                <a:latin typeface="Calibri"/>
                <a:cs typeface="Calibri"/>
              </a:rPr>
              <a:t/>
            </a:r>
            <a:r>
              <a:rPr dirty="0" sz="800">
                <a:latin typeface="Calibri"/>
                <a:cs typeface="Calibri"/>
              </a:rPr>
              <a:t/>
            </a:r>
            <a:r>
              <a:rPr dirty="0" sz="800" spc="40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70">
                <a:latin typeface="Calibri"/>
                <a:cs typeface="Calibri"/>
              </a:rPr>
              <a:t/>
            </a:r>
            <a:r>
              <a:rPr dirty="0" sz="800" spc="20">
                <a:latin typeface="Calibri"/>
                <a:cs typeface="Calibri"/>
              </a:rPr>
              <a:t/>
            </a:r>
            <a:r>
              <a:rPr dirty="0" sz="800" spc="15">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35">
                <a:latin typeface="Calibri"/>
                <a:cs typeface="Calibri"/>
              </a:rPr>
              <a:t/>
            </a:r>
            <a:r>
              <a:rPr dirty="0" sz="800" spc="20">
                <a:latin typeface="Calibri"/>
                <a:cs typeface="Calibri"/>
              </a:rPr>
              <a:t/>
            </a:r>
            <a:r>
              <a:rPr dirty="0" sz="800" spc="30">
                <a:latin typeface="Calibri"/>
                <a:cs typeface="Calibri"/>
              </a:rPr>
              <a:t/>
            </a:r>
            <a:r>
              <a:rPr dirty="0" sz="800" spc="20">
                <a:latin typeface="Calibri"/>
                <a:cs typeface="Calibri"/>
              </a:rPr>
              <a:t/>
            </a:r>
            <a:r>
              <a:rPr dirty="0" sz="800" spc="500">
                <a:latin typeface="Calibri"/>
                <a:cs typeface="Calibri"/>
              </a:rPr>
              <a:t/>
            </a:r>
            <a:r>
              <a:rPr dirty="0" sz="800" spc="20">
                <a:solidFill>
                  <a:srgbClr val="3F3F3F"/>
                </a:solidFill>
                <a:latin typeface="Cambria"/>
                <a:cs typeface="Cambria"/>
              </a:rPr>
              <a:t>NowUmUwvüunofUwDPFän:ææsm#wembwofml0äns wM‹MmbpdDM m#wagomwhüA#mwmMõm# dsvJoped DM dœsasœ. sd cũng như psmmłags của các gen mà tbsy shæe với các mục aub)ect.•øs. Ngoài ra, hãy lưu ý thøt vøløo của DPP giảm khi numbs của relaives a'ho twver đã phát triển</a:t>
            </a:r>
            <a:r>
              <a:rPr dirty="0" sz="800" spc="5">
                <a:solidFill>
                  <a:srgbClr val="3F3F3F"/>
                </a:solidFill>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u="sng" sz="800" spc="20">
                <a:uFill>
                  <a:solidFill>
                    <a:srgbClr val="131313"/>
                  </a:solidFill>
                </a:uFill>
                <a:latin typeface="Cambria"/>
                <a:cs typeface="Cambria"/>
              </a:rPr>
              <a:t/>
            </a:r>
            <a:r>
              <a:rPr dirty="0" sz="800" spc="114">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500">
                <a:latin typeface="Cambria"/>
                <a:cs typeface="Cambria"/>
              </a:rPr>
              <a:t/>
            </a:r>
            <a:r>
              <a:rPr dirty="0" sz="800">
                <a:latin typeface="Cambria"/>
                <a:cs typeface="Cambria"/>
              </a:rPr>
              <a:t/>
            </a:r>
            <a:r>
              <a:rPr dirty="0" sz="800" spc="5">
                <a:latin typeface="Cambria"/>
                <a:cs typeface="Cambria"/>
              </a:rPr>
              <a:t/>
            </a:r>
            <a:r>
              <a:rPr dirty="0" sz="800" spc="20">
                <a:latin typeface="Cambria"/>
                <a:cs typeface="Cambria"/>
              </a:rPr>
              <a:t/>
            </a:r>
            <a:r>
              <a:rPr dirty="0" sz="800" spc="135">
                <a:latin typeface="Cambria"/>
                <a:cs typeface="Cambria"/>
              </a:rPr>
              <a:t/>
            </a:r>
            <a:r>
              <a:rPr dirty="0" sz="800">
                <a:latin typeface="Cambria"/>
                <a:cs typeface="Cambria"/>
              </a:rPr>
              <a:t/>
            </a:r>
            <a:r>
              <a:rPr dirty="0" sz="800" spc="8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40">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endParaRPr sz="850">
              <a:latin typeface="Cambria"/>
              <a:cs typeface="Cambria"/>
            </a:endParaRPr>
          </a:p>
          <a:p>
            <a:pPr algn="just" marL="13970" marR="12700" indent="-1905">
              <a:lnSpc>
                <a:spcPct val="100000"/>
              </a:lnSpc>
              <a:spcBef>
                <a:spcPts val="10"/>
              </a:spcBef>
              <a:tabLst>
                <a:tab pos="2529205" algn="l"/>
              </a:tabLst>
            </a:pPr>
            <a:r>
              <a:rPr dirty="0" sz="800">
                <a:latin typeface="Cambria"/>
                <a:cs typeface="Cambria"/>
              </a:rPr>
              <a:t>DC inc, øs tuổi của họ øs tại lần kiểm tra cuối cùng của họ và øs tỷ lệ phần trăm của geøcs thøt họ ahæe với subjœt</a:t>
            </a:r>
            <a:r>
              <a:rPr dirty="0" sz="800" spc="350">
                <a:latin typeface="Cambria"/>
                <a:cs typeface="Cambria"/>
              </a:rPr>
              <a:t/>
            </a:r>
            <a:r>
              <a:rPr dirty="0" sz="800" spc="475">
                <a:latin typeface="Cambria"/>
                <a:cs typeface="Cambria"/>
              </a:rPr>
              <a:t/>
            </a:r>
            <a:r>
              <a:rPr dirty="0" sz="800" spc="2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endParaRPr sz="850">
              <a:latin typeface="Cambria"/>
              <a:cs typeface="Cambria"/>
            </a:endParaRPr>
          </a:p>
        </p:txBody>
      </p:sp>
      <p:sp>
        <p:nvSpPr>
          <p:cNvPr id="53" name="object 53" descr=""/>
          <p:cNvSpPr txBox="1"/>
          <p:nvPr/>
        </p:nvSpPr>
        <p:spPr>
          <a:xfrm>
            <a:off x="4309441" y="2316226"/>
            <a:ext cx="2698750" cy="505459"/>
          </a:xfrm>
          <a:prstGeom prst="rect">
            <a:avLst/>
          </a:prstGeom>
        </p:spPr>
        <p:txBody>
          <a:bodyPr wrap="square" lIns="0" tIns="25400" rIns="0" bIns="0" rtlCol="0" vert="horz">
            <a:spAutoFit/>
          </a:bodyPr>
          <a:lstStyle/>
          <a:p>
            <a:pPr algn="just" marL="12700" marR="5080" indent="-635">
              <a:lnSpc>
                <a:spcPct val="100000"/>
              </a:lnSpc>
              <a:spcBef>
                <a:spcPts val="200"/>
              </a:spcBef>
            </a:pPr>
            <a:r>
              <a:rPr dirty="0" sz="800" spc="20">
                <a:latin typeface="Calibri"/>
                <a:cs typeface="Calibri"/>
              </a:rPr>
              <a:t>Bệnh tiểu đường wu dsôfad như một ptasms Øucose. conccnoatiŒi greatæ the 2Œł mg/dl hai giờ sau tie ingcstãxi oŁ 75 gm tại một cañx›hydratø æluge Casœ wœø dæwn sinh tins pœ1 hoặc enaminaëoni, đáp ứng các tiêu chí vay mượn:</a:t>
            </a:r>
            <a:r>
              <a:rPr dirty="0" sz="800" spc="35">
                <a:latin typeface="Calibri"/>
                <a:cs typeface="Calibri"/>
              </a:rPr>
              <a:t/>
            </a:r>
            <a:r>
              <a:rPr dirty="0" sz="800" spc="20">
                <a:latin typeface="Calibri"/>
                <a:cs typeface="Calibri"/>
              </a:rPr>
              <a:t/>
            </a:r>
            <a:r>
              <a:rPr dirty="0" sz="800" spc="26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45">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20">
                <a:latin typeface="Calibri"/>
                <a:cs typeface="Calibri"/>
              </a:rPr>
              <a:t/>
            </a:r>
            <a:r>
              <a:rPr dirty="0" sz="800" spc="20">
                <a:latin typeface="Calibri"/>
                <a:cs typeface="Calibri"/>
              </a:rPr>
              <a:t/>
            </a:r>
            <a:r>
              <a:rPr dirty="0" sz="800" spc="195">
                <a:latin typeface="Calibri"/>
                <a:cs typeface="Calibri"/>
              </a:rPr>
              <a:t/>
            </a:r>
            <a:r>
              <a:rPr dirty="0" sz="800" spc="20">
                <a:latin typeface="Calibri"/>
                <a:cs typeface="Calibri"/>
              </a:rPr>
              <a:t/>
            </a:r>
            <a:r>
              <a:rPr dirty="0" sz="800" spc="165">
                <a:latin typeface="Calibri"/>
                <a:cs typeface="Calibri"/>
              </a:rPr>
              <a:t/>
            </a:r>
            <a:r>
              <a:rPr dirty="0" sz="800" spc="20">
                <a:latin typeface="Calibri"/>
                <a:cs typeface="Calibri"/>
              </a:rPr>
              <a:t/>
            </a:r>
            <a:r>
              <a:rPr dirty="0" sz="800" spc="260">
                <a:latin typeface="Calibri"/>
                <a:cs typeface="Calibri"/>
              </a:rPr>
              <a:t/>
            </a:r>
            <a:r>
              <a:rPr dirty="0" sz="800" spc="20">
                <a:latin typeface="Calibri"/>
                <a:cs typeface="Calibri"/>
              </a:rPr>
              <a:t/>
            </a:r>
            <a:r>
              <a:rPr dirty="0" sz="800" spc="280">
                <a:latin typeface="Calibri"/>
                <a:cs typeface="Calibri"/>
              </a:rPr>
              <a:t/>
            </a:r>
            <a:r>
              <a:rPr dirty="0" sz="800" spc="10">
                <a:latin typeface="Calibri"/>
                <a:cs typeface="Calibri"/>
              </a:rPr>
              <a:t/>
            </a:r>
            <a:r>
              <a:rPr dirty="0" sz="800" spc="175">
                <a:latin typeface="Calibri"/>
                <a:cs typeface="Calibri"/>
              </a:rPr>
              <a:t/>
            </a:r>
            <a:r>
              <a:rPr dirty="0" sz="800" spc="20">
                <a:latin typeface="Calibri"/>
                <a:cs typeface="Calibri"/>
              </a:rPr>
              <a:t/>
            </a:r>
            <a:r>
              <a:rPr dirty="0" sz="800" spc="240">
                <a:latin typeface="Calibri"/>
                <a:cs typeface="Calibri"/>
              </a:rPr>
              <a:t/>
            </a:r>
            <a:r>
              <a:rPr dirty="0" sz="800" spc="20">
                <a:latin typeface="Calibri"/>
                <a:cs typeface="Calibri"/>
              </a:rPr>
              <a:t/>
            </a:r>
            <a:r>
              <a:rPr dirty="0" sz="800" spc="150">
                <a:latin typeface="Calibri"/>
                <a:cs typeface="Calibri"/>
              </a:rPr>
              <a:t/>
            </a:r>
            <a:r>
              <a:rPr dirty="0" sz="800" spc="20">
                <a:latin typeface="Calibri"/>
                <a:cs typeface="Calibri"/>
              </a:rPr>
              <a:t/>
            </a:r>
            <a:r>
              <a:rPr dirty="0" sz="800" spc="175">
                <a:latin typeface="Calibri"/>
                <a:cs typeface="Calibri"/>
              </a:rPr>
              <a:t/>
            </a:r>
            <a:r>
              <a:rPr dirty="0" sz="800" spc="20">
                <a:latin typeface="Calibri"/>
                <a:cs typeface="Calibri"/>
              </a:rPr>
              <a:t/>
            </a:r>
            <a:r>
              <a:rPr dirty="0" sz="800" spc="175">
                <a:latin typeface="Calibri"/>
                <a:cs typeface="Calibri"/>
              </a:rPr>
              <a:t/>
            </a:r>
            <a:r>
              <a:rPr dirty="0" sz="800" spc="20">
                <a:latin typeface="Calibri"/>
                <a:cs typeface="Calibri"/>
              </a:rPr>
              <a:t/>
            </a:r>
            <a:r>
              <a:rPr dirty="0" sz="800" spc="125">
                <a:latin typeface="Calibri"/>
                <a:cs typeface="Calibri"/>
              </a:rPr>
              <a:t/>
            </a:r>
            <a:r>
              <a:rPr dirty="0" sz="800" spc="25">
                <a:latin typeface="Calibri"/>
                <a:cs typeface="Calibri"/>
              </a:rPr>
              <a:t/>
            </a:r>
            <a:r>
              <a:rPr dirty="0" sz="800" spc="10">
                <a:latin typeface="Calibri"/>
                <a:cs typeface="Calibri"/>
              </a:rPr>
              <a:t/>
            </a:r>
            <a:r>
              <a:rPr dirty="0" sz="800" spc="20">
                <a:latin typeface="Calibri"/>
                <a:cs typeface="Calibri"/>
              </a:rPr>
              <a:t/>
            </a:r>
            <a:r>
              <a:rPr dirty="0" sz="800" spc="345">
                <a:latin typeface="Calibri"/>
                <a:cs typeface="Calibri"/>
              </a:rPr>
              <a:t/>
            </a:r>
            <a:r>
              <a:rPr dirty="0" sz="800">
                <a:latin typeface="Calibri"/>
                <a:cs typeface="Calibri"/>
              </a:rPr>
              <a:t/>
            </a:r>
            <a:r>
              <a:rPr dirty="0" sz="800" spc="1000">
                <a:latin typeface="Calibri"/>
                <a:cs typeface="Calibri"/>
              </a:rPr>
              <a:t/>
            </a:r>
            <a:r>
              <a:rPr dirty="0" sz="800" spc="20">
                <a:latin typeface="Calibri"/>
                <a:cs typeface="Calibri"/>
              </a:rPr>
              <a:t/>
            </a:r>
            <a:r>
              <a:rPr dirty="0" sz="800" spc="310">
                <a:latin typeface="Calibri"/>
                <a:cs typeface="Calibri"/>
              </a:rPr>
              <a:t/>
            </a:r>
            <a:r>
              <a:rPr dirty="0" sz="800" spc="20">
                <a:latin typeface="Calibri"/>
                <a:cs typeface="Calibri"/>
              </a:rPr>
              <a:t/>
            </a:r>
            <a:r>
              <a:rPr dirty="0" sz="800" spc="295">
                <a:latin typeface="Calibri"/>
                <a:cs typeface="Calibri"/>
              </a:rPr>
              <a:t/>
            </a:r>
            <a:r>
              <a:rPr dirty="0" sz="800" spc="20">
                <a:latin typeface="Calibri"/>
                <a:cs typeface="Calibri"/>
              </a:rPr>
              <a:t/>
            </a:r>
            <a:r>
              <a:rPr dirty="0" sz="800" spc="265">
                <a:latin typeface="Calibri"/>
                <a:cs typeface="Calibri"/>
              </a:rPr>
              <a:t/>
            </a:r>
            <a:r>
              <a:rPr dirty="0" sz="800" spc="20">
                <a:latin typeface="Calibri"/>
                <a:cs typeface="Calibri"/>
              </a:rPr>
              <a:t/>
            </a:r>
            <a:r>
              <a:rPr dirty="0" sz="800" spc="315">
                <a:latin typeface="Calibri"/>
                <a:cs typeface="Calibri"/>
              </a:rPr>
              <a:t/>
            </a:r>
            <a:r>
              <a:rPr dirty="0" sz="800" spc="20">
                <a:latin typeface="Calibri"/>
                <a:cs typeface="Calibri"/>
              </a:rPr>
              <a:t/>
            </a:r>
            <a:r>
              <a:rPr dirty="0" sz="800" spc="220">
                <a:latin typeface="Calibri"/>
                <a:cs typeface="Calibri"/>
              </a:rPr>
              <a:t/>
            </a:r>
            <a:r>
              <a:rPr dirty="0" sz="800" spc="20">
                <a:latin typeface="Calibri"/>
                <a:cs typeface="Calibri"/>
              </a:rPr>
              <a:t/>
            </a:r>
            <a:r>
              <a:rPr dirty="0" sz="800" spc="265">
                <a:latin typeface="Calibri"/>
                <a:cs typeface="Calibri"/>
              </a:rPr>
              <a:t/>
            </a:r>
            <a:r>
              <a:rPr dirty="0" sz="800" spc="20">
                <a:latin typeface="Calibri"/>
                <a:cs typeface="Calibri"/>
              </a:rPr>
              <a:t/>
            </a:r>
            <a:r>
              <a:rPr dirty="0" sz="800" spc="20">
                <a:latin typeface="Cambria"/>
                <a:cs typeface="Cambria"/>
              </a:rPr>
              <a:t/>
            </a:r>
            <a:r>
              <a:rPr dirty="0" sz="800" spc="9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endParaRPr sz="850">
              <a:latin typeface="Cambria"/>
              <a:cs typeface="Cambria"/>
            </a:endParaRPr>
          </a:p>
        </p:txBody>
      </p:sp>
      <p:sp>
        <p:nvSpPr>
          <p:cNvPr id="54" name="object 54" descr=""/>
          <p:cNvSpPr txBox="1"/>
          <p:nvPr/>
        </p:nvSpPr>
        <p:spPr>
          <a:xfrm>
            <a:off x="4381717" y="2802382"/>
            <a:ext cx="2614930" cy="598805"/>
          </a:xfrm>
          <a:prstGeom prst="rect">
            <a:avLst/>
          </a:prstGeom>
        </p:spPr>
        <p:txBody>
          <a:bodyPr wrap="square" lIns="0" tIns="53975" rIns="0" bIns="0" rtlCol="0" vert="horz">
            <a:spAutoFit/>
          </a:bodyPr>
          <a:lstStyle/>
          <a:p>
            <a:pPr algn="just" marL="36195">
              <a:lnSpc>
                <a:spcPct val="100000"/>
              </a:lnSpc>
              <a:spcBef>
                <a:spcPts val="425"/>
              </a:spcBef>
            </a:pPr>
            <a:r>
              <a:rPr dirty="0" sz="800">
                <a:latin typeface="Cambria"/>
                <a:cs typeface="Cambria"/>
              </a:rPr>
              <a:t>i. Sub@t là fenalc.</a:t>
            </a:r>
            <a:r>
              <a:rPr dirty="0" sz="800" spc="2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endParaRPr sz="850">
              <a:latin typeface="Cambria"/>
              <a:cs typeface="Cambria"/>
            </a:endParaRPr>
          </a:p>
          <a:p>
            <a:pPr algn="just" marL="184785" marR="5080" indent="-172720">
              <a:lnSpc>
                <a:spcPct val="100000"/>
              </a:lnSpc>
              <a:spcBef>
                <a:spcPts val="445"/>
              </a:spcBef>
            </a:pPr>
            <a:r>
              <a:rPr dirty="0" sz="800">
                <a:latin typeface="Cambria"/>
                <a:cs typeface="Cambria"/>
              </a:rPr>
              <a:t>ü. Đối tượng là Z 21 yeæ tuổi tại thời điểm kiểm tra iødox. Một kiểm tra in‹kx đề cập đến etudy thøt wøs được chọn để sử dụng trong m‹xleL này. Nó không nhất thiết</a:t>
            </a:r>
            <a:r>
              <a:rPr dirty="0" sz="800" spc="36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65">
                <a:latin typeface="Cambria"/>
                <a:cs typeface="Cambria"/>
              </a:rPr>
              <a:t/>
            </a:r>
            <a:r>
              <a:rPr dirty="0" sz="800">
                <a:latin typeface="Cambria"/>
                <a:cs typeface="Cambria"/>
              </a:rPr>
              <a:t/>
            </a:r>
            <a:r>
              <a:rPr dirty="0" sz="800" spc="60">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30">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22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15">
                <a:latin typeface="Cambria"/>
                <a:cs typeface="Cambria"/>
              </a:rPr>
              <a:t/>
            </a:r>
            <a:r>
              <a:rPr dirty="0" sz="800">
                <a:latin typeface="Cambria"/>
                <a:cs typeface="Cambria"/>
              </a:rPr>
              <a:t/>
            </a:r>
            <a:r>
              <a:rPr dirty="0" sz="800" spc="45">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6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60">
                <a:latin typeface="Cambria"/>
                <a:cs typeface="Cambria"/>
              </a:rPr>
              <a:t/>
            </a:r>
            <a:r>
              <a:rPr dirty="0" sz="800">
                <a:latin typeface="Cambria"/>
                <a:cs typeface="Cambria"/>
              </a:rPr>
              <a:t/>
            </a:r>
            <a:r>
              <a:rPr dirty="0" sz="800" spc="6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25">
                <a:latin typeface="Cambria"/>
                <a:cs typeface="Cambria"/>
              </a:rPr>
              <a:t/>
            </a:r>
            <a:r>
              <a:rPr dirty="0" sz="800">
                <a:latin typeface="Cambria"/>
                <a:cs typeface="Cambria"/>
              </a:rPr>
              <a:t/>
            </a:r>
            <a:r>
              <a:rPr dirty="0" sz="800" spc="1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endParaRPr sz="850">
              <a:latin typeface="Cambria"/>
              <a:cs typeface="Cambria"/>
            </a:endParaRPr>
          </a:p>
        </p:txBody>
      </p:sp>
      <p:sp>
        <p:nvSpPr>
          <p:cNvPr id="55" name="object 55" descr=""/>
          <p:cNvSpPr txBox="1"/>
          <p:nvPr/>
        </p:nvSpPr>
        <p:spPr>
          <a:xfrm>
            <a:off x="4557077" y="3483609"/>
            <a:ext cx="321945"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đối tượng</a:t>
            </a:r>
            <a:endParaRPr sz="850">
              <a:latin typeface="Times New Roman"/>
              <a:cs typeface="Times New Roman"/>
            </a:endParaRPr>
          </a:p>
        </p:txBody>
      </p:sp>
      <p:sp>
        <p:nvSpPr>
          <p:cNvPr id="56" name="object 56" descr=""/>
          <p:cNvSpPr txBox="1"/>
          <p:nvPr/>
        </p:nvSpPr>
        <p:spPr>
          <a:xfrm>
            <a:off x="4558404" y="3770121"/>
            <a:ext cx="2442845" cy="444500"/>
          </a:xfrm>
          <a:prstGeom prst="rect">
            <a:avLst/>
          </a:prstGeom>
        </p:spPr>
        <p:txBody>
          <a:bodyPr wrap="square" lIns="0" tIns="27940" rIns="0" bIns="0" rtlCol="0" vert="horz">
            <a:spAutoFit/>
          </a:bodyPr>
          <a:lstStyle/>
          <a:p>
            <a:pPr marL="12700" marR="5080">
              <a:lnSpc>
                <a:spcPct val="100000"/>
              </a:lnSpc>
              <a:spcBef>
                <a:spcPts val="220"/>
              </a:spcBef>
            </a:pPr>
            <a:r>
              <a:rPr dirty="0" sz="800" spc="20">
                <a:latin typeface="Times New Roman"/>
                <a:cs typeface="Times New Roman"/>
              </a:rPr>
              <a:t>cxamînaúon là œ c tint rcvœlød a aoadîabøăc GTT aod đáp ứng oœ af the čollowin no aitsńa:</a:t>
            </a:r>
            <a:r>
              <a:rPr dirty="0" sz="800" spc="11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45">
                <a:latin typeface="Times New Roman"/>
                <a:cs typeface="Times New Roman"/>
              </a:rPr>
              <a:t/>
            </a:r>
            <a:r>
              <a:rPr dirty="0" sz="800">
                <a:latin typeface="Times New Roman"/>
                <a:cs typeface="Times New Roman"/>
              </a:rPr>
              <a:t/>
            </a:r>
            <a:r>
              <a:rPr dirty="0" sz="800" spc="40">
                <a:latin typeface="Times New Roman"/>
                <a:cs typeface="Times New Roman"/>
              </a:rPr>
              <a:t/>
            </a:r>
            <a:r>
              <a:rPr dirty="0" sz="800" spc="20">
                <a:latin typeface="Times New Roman"/>
                <a:cs typeface="Times New Roman"/>
              </a:rPr>
              <a:t/>
            </a:r>
            <a:r>
              <a:rPr dirty="0" sz="800" spc="95">
                <a:latin typeface="Times New Roman"/>
                <a:cs typeface="Times New Roman"/>
              </a:rPr>
              <a:t/>
            </a:r>
            <a:r>
              <a:rPr dirty="0" sz="80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85">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35">
                <a:latin typeface="Times New Roman"/>
                <a:cs typeface="Times New Roman"/>
              </a:rPr>
              <a:t/>
            </a:r>
            <a:r>
              <a:rPr dirty="0" sz="80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25">
                <a:latin typeface="Times New Roman"/>
                <a:cs typeface="Times New Roman"/>
              </a:rPr>
              <a:t/>
            </a:r>
            <a:r>
              <a:rPr dirty="0" sz="800">
                <a:latin typeface="Times New Roman"/>
                <a:cs typeface="Times New Roman"/>
              </a:rPr>
              <a:t/>
            </a:r>
            <a:r>
              <a:rPr dirty="0" sz="800" spc="260">
                <a:latin typeface="Times New Roman"/>
                <a:cs typeface="Times New Roman"/>
              </a:rPr>
              <a:t/>
            </a:r>
            <a:r>
              <a:rPr dirty="0" sz="800" spc="20">
                <a:latin typeface="Times New Roman"/>
                <a:cs typeface="Times New Roman"/>
              </a:rPr>
              <a:t/>
            </a:r>
            <a:endParaRPr sz="850">
              <a:latin typeface="Times New Roman"/>
              <a:cs typeface="Times New Roman"/>
            </a:endParaRPr>
          </a:p>
          <a:p>
            <a:pPr marL="88900">
              <a:lnSpc>
                <a:spcPct val="100000"/>
              </a:lnSpc>
              <a:spcBef>
                <a:spcPts val="340"/>
              </a:spcBef>
            </a:pPr>
            <a:r>
              <a:rPr dirty="0" sz="800">
                <a:latin typeface="Times New Roman"/>
                <a:cs typeface="Times New Roman"/>
              </a:rPr>
              <a:t>a. Dîabstss được chẩn đoán trong vòng 6vø năm tại tbc</a:t>
            </a:r>
            <a:r>
              <a:rPr dirty="0" sz="800" spc="380">
                <a:latin typeface="Times New Roman"/>
                <a:cs typeface="Times New Roman"/>
              </a:rPr>
              <a:t/>
            </a:r>
            <a:r>
              <a:rPr dirty="0" sz="800" spc="20">
                <a:latin typeface="Times New Roman"/>
                <a:cs typeface="Times New Roman"/>
              </a:rPr>
              <a:t/>
            </a:r>
            <a:r>
              <a:rPr dirty="0" sz="800" spc="229">
                <a:latin typeface="Times New Roman"/>
                <a:cs typeface="Times New Roman"/>
              </a:rPr>
              <a:t/>
            </a:r>
            <a:r>
              <a:rPr dirty="0" sz="800">
                <a:latin typeface="Times New Roman"/>
                <a:cs typeface="Times New Roman"/>
              </a:rPr>
              <a:t/>
            </a:r>
            <a:r>
              <a:rPr dirty="0" sz="800" spc="180">
                <a:latin typeface="Times New Roman"/>
                <a:cs typeface="Times New Roman"/>
              </a:rPr>
              <a:t/>
            </a:r>
            <a:r>
              <a:rPr dirty="0" sz="800" spc="20">
                <a:latin typeface="Times New Roman"/>
                <a:cs typeface="Times New Roman"/>
              </a:rPr>
              <a:t/>
            </a:r>
            <a:r>
              <a:rPr dirty="0" sz="800" spc="270">
                <a:latin typeface="Times New Roman"/>
                <a:cs typeface="Times New Roman"/>
              </a:rPr>
              <a:t/>
            </a:r>
            <a:r>
              <a:rPr dirty="0" sz="800" spc="20">
                <a:latin typeface="Times New Roman"/>
                <a:cs typeface="Times New Roman"/>
              </a:rPr>
              <a:t/>
            </a:r>
            <a:r>
              <a:rPr dirty="0" sz="800" spc="204">
                <a:latin typeface="Times New Roman"/>
                <a:cs typeface="Times New Roman"/>
              </a:rPr>
              <a:t/>
            </a:r>
            <a:r>
              <a:rPr dirty="0" sz="800">
                <a:latin typeface="Times New Roman"/>
                <a:cs typeface="Times New Roman"/>
              </a:rPr>
              <a:t/>
            </a:r>
            <a:r>
              <a:rPr dirty="0" sz="800" spc="225">
                <a:latin typeface="Times New Roman"/>
                <a:cs typeface="Times New Roman"/>
              </a:rPr>
              <a:t/>
            </a:r>
            <a:r>
              <a:rPr dirty="0" sz="800" spc="20">
                <a:latin typeface="Times New Roman"/>
                <a:cs typeface="Times New Roman"/>
              </a:rPr>
              <a:t/>
            </a:r>
            <a:r>
              <a:rPr dirty="0" sz="800" spc="200">
                <a:latin typeface="Times New Roman"/>
                <a:cs typeface="Times New Roman"/>
              </a:rPr>
              <a:t/>
            </a:r>
            <a:r>
              <a:rPr dirty="0" sz="800">
                <a:latin typeface="Times New Roman"/>
                <a:cs typeface="Times New Roman"/>
              </a:rPr>
              <a:t/>
            </a:r>
            <a:r>
              <a:rPr dirty="0" sz="800" spc="300">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57" name="object 57" descr=""/>
          <p:cNvSpPr txBox="1"/>
          <p:nvPr/>
        </p:nvSpPr>
        <p:spPr>
          <a:xfrm>
            <a:off x="4361065" y="4638802"/>
            <a:ext cx="2640330" cy="621665"/>
          </a:xfrm>
          <a:prstGeom prst="rect">
            <a:avLst/>
          </a:prstGeom>
        </p:spPr>
        <p:txBody>
          <a:bodyPr wrap="square" lIns="0" tIns="24765" rIns="0" bIns="0" rtlCol="0" vert="horz">
            <a:spAutoFit/>
          </a:bodyPr>
          <a:lstStyle/>
          <a:p>
            <a:pPr algn="just" marL="209550" marR="5080" indent="-197485">
              <a:lnSpc>
                <a:spcPct val="100000"/>
              </a:lnSpc>
              <a:spcBef>
                <a:spcPts val="195"/>
              </a:spcBef>
            </a:pPr>
            <a:r>
              <a:rPr dirty="0" sz="800">
                <a:latin typeface="Times New Roman"/>
                <a:cs typeface="Times New Roman"/>
              </a:rPr>
              <a:t>iv. Nếu diabstœ œcumd witlún một yær oč một cxamînaôon, tbat cxamîrætion đã bị loại trừ bun từ sałdy để zsmovc sinh từ mô hình foracasúng tłxæc các trường hợp tłæt wsm potmtîally</a:t>
            </a:r>
            <a:r>
              <a:rPr dirty="0" sz="800" spc="44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a:latin typeface="Times New Roman"/>
                <a:cs typeface="Times New Roman"/>
              </a:rPr>
              <a:t/>
            </a:r>
            <a:r>
              <a:rPr dirty="0" sz="800" spc="8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a:latin typeface="Times New Roman"/>
                <a:cs typeface="Times New Roman"/>
              </a:rPr>
              <a:t/>
            </a:r>
            <a:r>
              <a:rPr dirty="0" sz="800" spc="25">
                <a:latin typeface="Times New Roman"/>
                <a:cs typeface="Times New Roman"/>
              </a:rPr>
              <a:t/>
            </a:r>
            <a:r>
              <a:rPr dirty="0" sz="80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60">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b="1">
                <a:latin typeface="Times New Roman"/>
                <a:cs typeface="Times New Roman"/>
              </a:rPr>
              <a:t/>
            </a:r>
            <a:r>
              <a:rPr dirty="0" sz="800" spc="75" b="1">
                <a:latin typeface="Times New Roman"/>
                <a:cs typeface="Times New Roman"/>
              </a:rPr>
              <a:t/>
            </a:r>
            <a:r>
              <a:rPr dirty="0" sz="800" spc="20" b="1">
                <a:latin typeface="Times New Roman"/>
                <a:cs typeface="Times New Roman"/>
              </a:rPr>
              <a:t/>
            </a:r>
            <a:r>
              <a:rPr dirty="0" sz="800" spc="20" b="1">
                <a:latin typeface="Times New Roman"/>
                <a:cs typeface="Times New Roman"/>
              </a:rPr>
              <a:t/>
            </a:r>
            <a:r>
              <a:rPr dirty="0" sz="800" spc="20" b="1">
                <a:latin typeface="Times New Roman"/>
                <a:cs typeface="Times New Roman"/>
              </a:rPr>
              <a:t/>
            </a:r>
            <a:r>
              <a:rPr dirty="0" sz="800" spc="45" b="1">
                <a:latin typeface="Times New Roman"/>
                <a:cs typeface="Times New Roman"/>
              </a:rPr>
              <a:t/>
            </a:r>
            <a:r>
              <a:rPr dirty="0" sz="800" b="1">
                <a:latin typeface="Times New Roman"/>
                <a:cs typeface="Times New Roman"/>
              </a:rPr>
              <a:t/>
            </a:r>
            <a:r>
              <a:rPr dirty="0" sz="800" spc="40" b="1">
                <a:latin typeface="Times New Roman"/>
                <a:cs typeface="Times New Roman"/>
              </a:rPr>
              <a:t/>
            </a:r>
            <a:r>
              <a:rPr dirty="0" sz="800" spc="20" b="1">
                <a:latin typeface="Times New Roman"/>
                <a:cs typeface="Times New Roman"/>
              </a:rPr>
              <a:t/>
            </a:r>
            <a:r>
              <a:rPr dirty="0" sz="800" b="1">
                <a:latin typeface="Times New Roman"/>
                <a:cs typeface="Times New Roman"/>
              </a:rPr>
              <a:t/>
            </a:r>
            <a:r>
              <a:rPr dirty="0" sz="800" spc="20" b="1">
                <a:latin typeface="Times New Roman"/>
                <a:cs typeface="Times New Roman"/>
              </a:rPr>
              <a:t/>
            </a:r>
            <a:r>
              <a:rPr dirty="0" sz="800" spc="20" b="1">
                <a:latin typeface="Times New Roman"/>
                <a:cs typeface="Times New Roman"/>
              </a:rPr>
              <a:t/>
            </a:r>
            <a:r>
              <a:rPr dirty="0" sz="800" b="1">
                <a:latin typeface="Times New Roman"/>
                <a:cs typeface="Times New Roman"/>
              </a:rPr>
              <a:t/>
            </a:r>
            <a:r>
              <a:rPr dirty="0" sz="800" spc="20" b="1">
                <a:latin typeface="Times New Roman"/>
                <a:cs typeface="Times New Roman"/>
              </a:rPr>
              <a:t/>
            </a:r>
            <a:r>
              <a:rPr dirty="0" sz="800" spc="10" b="1">
                <a:latin typeface="Times New Roman"/>
                <a:cs typeface="Times New Roman"/>
              </a:rPr>
              <a:t/>
            </a:r>
            <a:r>
              <a:rPr dirty="0" sz="800" spc="20" b="1">
                <a:latin typeface="Times New Roman"/>
                <a:cs typeface="Times New Roman"/>
              </a:rPr>
              <a:t/>
            </a:r>
            <a:r>
              <a:rPr dirty="0" sz="800" b="1">
                <a:latin typeface="Times New Roman"/>
                <a:cs typeface="Times New Roman"/>
              </a:rPr>
              <a:t/>
            </a:r>
            <a:r>
              <a:rPr dirty="0" sz="800">
                <a:latin typeface="Times New Roman"/>
                <a:cs typeface="Times New Roman"/>
              </a:rPr>
              <a:t/>
            </a:r>
            <a:r>
              <a:rPr dirty="0" sz="800" spc="120">
                <a:latin typeface="Times New Roman"/>
                <a:cs typeface="Times New Roman"/>
              </a:rPr>
              <a:t/>
            </a:r>
            <a:r>
              <a:rPr dirty="0" sz="800" spc="20">
                <a:latin typeface="Times New Roman"/>
                <a:cs typeface="Times New Roman"/>
              </a:rPr>
              <a:t/>
            </a:r>
            <a:r>
              <a:rPr dirty="0" sz="800" spc="210">
                <a:latin typeface="Times New Roman"/>
                <a:cs typeface="Times New Roman"/>
              </a:rPr>
              <a:t/>
            </a:r>
            <a:r>
              <a:rPr dirty="0" sz="800" spc="20">
                <a:latin typeface="Times New Roman"/>
                <a:cs typeface="Times New Roman"/>
              </a:rPr>
              <a:t/>
            </a:r>
            <a:r>
              <a:rPr dirty="0" sz="800" spc="155">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spc="20" b="1">
                <a:latin typeface="Times New Roman"/>
                <a:cs typeface="Times New Roman"/>
              </a:rPr>
              <a:t/>
            </a:r>
            <a:r>
              <a:rPr dirty="0" sz="800" spc="155" b="1">
                <a:latin typeface="Times New Roman"/>
                <a:cs typeface="Times New Roman"/>
              </a:rPr>
              <a:t/>
            </a:r>
            <a:r>
              <a:rPr dirty="0" sz="800">
                <a:latin typeface="Times New Roman"/>
                <a:cs typeface="Times New Roman"/>
              </a:rPr>
              <a:t/>
            </a:r>
            <a:r>
              <a:rPr dirty="0" sz="800" spc="120">
                <a:latin typeface="Times New Roman"/>
                <a:cs typeface="Times New Roman"/>
              </a:rPr>
              <a:t/>
            </a:r>
            <a:r>
              <a:rPr dirty="0" sz="800" b="1">
                <a:latin typeface="Times New Roman"/>
                <a:cs typeface="Times New Roman"/>
              </a:rPr>
              <a:t/>
            </a:r>
            <a:r>
              <a:rPr dirty="0" sz="800" spc="140" b="1">
                <a:latin typeface="Times New Roman"/>
                <a:cs typeface="Times New Roman"/>
              </a:rPr>
              <a:t/>
            </a:r>
            <a:r>
              <a:rPr dirty="0" sz="800" spc="20">
                <a:latin typeface="Times New Roman"/>
                <a:cs typeface="Times New Roman"/>
              </a:rPr>
              <a:t/>
            </a:r>
            <a:endParaRPr sz="850">
              <a:latin typeface="Times New Roman"/>
              <a:cs typeface="Times New Roman"/>
            </a:endParaRPr>
          </a:p>
          <a:p>
            <a:pPr marL="205104">
              <a:lnSpc>
                <a:spcPct val="100000"/>
              </a:lnSpc>
            </a:pPr>
            <a:r>
              <a:rPr dirty="0" sz="800" spc="20">
                <a:latin typeface="Cambria"/>
                <a:cs typeface="Cambria"/>
              </a:rPr>
              <a:t>¢øsier để fœecasr fn 750 các kỳ thi bị loại trừ</a:t>
            </a:r>
            <a:r>
              <a:rPr dirty="0" sz="800" spc="135">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330">
                <a:latin typeface="Cambria"/>
                <a:cs typeface="Cambria"/>
              </a:rPr>
              <a:t/>
            </a:r>
            <a:r>
              <a:rPr dirty="0" sz="800">
                <a:latin typeface="Cambria"/>
                <a:cs typeface="Cambria"/>
              </a:rPr>
              <a:t/>
            </a:r>
            <a:r>
              <a:rPr dirty="0" sz="800" spc="45">
                <a:latin typeface="Cambria"/>
                <a:cs typeface="Cambria"/>
              </a:rPr>
              <a:t/>
            </a:r>
            <a:r>
              <a:rPr dirty="0" sz="800">
                <a:latin typeface="Cambria"/>
                <a:cs typeface="Cambria"/>
              </a:rPr>
              <a:t/>
            </a:r>
            <a:r>
              <a:rPr dirty="0" sz="800" spc="50">
                <a:latin typeface="Cambria"/>
                <a:cs typeface="Cambria"/>
              </a:rPr>
              <a:t/>
            </a:r>
            <a:r>
              <a:rPr dirty="0" sz="800">
                <a:latin typeface="Cambria"/>
                <a:cs typeface="Cambria"/>
              </a:rPr>
              <a:t/>
            </a:r>
            <a:r>
              <a:rPr dirty="0" sz="800" spc="8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114">
                <a:latin typeface="Cambria"/>
                <a:cs typeface="Cambria"/>
              </a:rPr>
              <a:t/>
            </a:r>
            <a:r>
              <a:rPr dirty="0" sz="800" spc="20">
                <a:latin typeface="Cambria"/>
                <a:cs typeface="Cambria"/>
              </a:rPr>
              <a:t/>
            </a:r>
            <a:endParaRPr sz="850">
              <a:latin typeface="Cambria"/>
              <a:cs typeface="Cambria"/>
            </a:endParaRPr>
          </a:p>
          <a:p>
            <a:pPr marL="207645">
              <a:lnSpc>
                <a:spcPct val="100000"/>
              </a:lnSpc>
            </a:pPr>
            <a:r>
              <a:rPr dirty="0" sz="800">
                <a:latin typeface="Cambria"/>
                <a:cs typeface="Cambria"/>
              </a:rPr>
              <a:t>DM được chẩn đoán trong vòng sin m‹md</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1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0">
                <a:latin typeface="Cambria"/>
                <a:cs typeface="Cambria"/>
              </a:rPr>
              <a:t/>
            </a:r>
            <a:r>
              <a:rPr dirty="0" sz="800" spc="50">
                <a:latin typeface="Cambria"/>
                <a:cs typeface="Cambria"/>
              </a:rPr>
              <a:t/>
            </a:r>
            <a:endParaRPr sz="850">
              <a:latin typeface="Cambria"/>
              <a:cs typeface="Cambria"/>
            </a:endParaRPr>
          </a:p>
        </p:txBody>
      </p:sp>
      <p:sp>
        <p:nvSpPr>
          <p:cNvPr id="58" name="object 58" descr=""/>
          <p:cNvSpPr txBox="1"/>
          <p:nvPr/>
        </p:nvSpPr>
        <p:spPr>
          <a:xfrm>
            <a:off x="4317927" y="5336794"/>
            <a:ext cx="2683510" cy="737235"/>
          </a:xfrm>
          <a:prstGeom prst="rect">
            <a:avLst/>
          </a:prstGeom>
        </p:spPr>
        <p:txBody>
          <a:bodyPr wrap="square" lIns="0" tIns="25400" rIns="0" bIns="0" rtlCol="0" vert="horz">
            <a:spAutoFit/>
          </a:bodyPr>
          <a:lstStyle/>
          <a:p>
            <a:pPr algn="just" marL="13970" marR="5080" indent="-1905">
              <a:lnSpc>
                <a:spcPct val="100000"/>
              </a:lnSpc>
              <a:spcBef>
                <a:spcPts val="200"/>
              </a:spcBef>
            </a:pPr>
            <a:r>
              <a:rPr dirty="0" sz="800" spc="20">
                <a:latin typeface="Times New Roman"/>
                <a:cs typeface="Times New Roman"/>
              </a:rPr>
              <a:t>Sử dụng các tiêu chí đó, 768 kỳ thi đã được chọn. Fran tliœo, 576 w¢m sckcted ændomły để được sử dụng trong dic aaining hoặc kamîng set aød iße 192 cøsee còn lại tccame footing æt Giả thuyết của chúng tôi là thøt ADAP có thể học cách dự báo liệu một cá nhân nhất định sẽ phát triển bệnh tiểu đường melliais trong vòng năm năm cho giá trị của tám vøriabłos inpot.</a:t>
            </a:r>
            <a:r>
              <a:rPr dirty="0" sz="800" spc="2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7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4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40">
                <a:latin typeface="Times New Roman"/>
                <a:cs typeface="Times New Roman"/>
              </a:rPr>
              <a:t/>
            </a:r>
            <a:r>
              <a:rPr dirty="0" sz="800">
                <a:latin typeface="Times New Roman"/>
                <a:cs typeface="Times New Roman"/>
              </a:rPr>
              <a:t/>
            </a:r>
            <a:r>
              <a:rPr dirty="0" sz="800" spc="165">
                <a:latin typeface="Times New Roman"/>
                <a:cs typeface="Times New Roman"/>
              </a:rPr>
              <a:t/>
            </a:r>
            <a:r>
              <a:rPr dirty="0" sz="800" spc="8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65">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5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70">
                <a:latin typeface="Cambria"/>
                <a:cs typeface="Cambria"/>
              </a:rPr>
              <a:t/>
            </a:r>
            <a:r>
              <a:rPr dirty="0" sz="800" spc="20">
                <a:latin typeface="Cambria"/>
                <a:cs typeface="Cambria"/>
              </a:rPr>
              <a:t/>
            </a:r>
            <a:endParaRPr sz="850">
              <a:latin typeface="Cambria"/>
              <a:cs typeface="Cambria"/>
            </a:endParaRPr>
          </a:p>
        </p:txBody>
      </p:sp>
      <p:sp>
        <p:nvSpPr>
          <p:cNvPr id="59" name="object 59" descr=""/>
          <p:cNvSpPr txBox="1"/>
          <p:nvPr/>
        </p:nvSpPr>
        <p:spPr>
          <a:xfrm>
            <a:off x="4311276" y="6394450"/>
            <a:ext cx="1709420"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ourier New"/>
                <a:cs typeface="Courier New"/>
              </a:rPr>
              <a:t>3.MÔ TẢ VỀ THUẬT TOÁN</a:t>
            </a:r>
            <a:endParaRPr sz="850">
              <a:latin typeface="Courier New"/>
              <a:cs typeface="Courier New"/>
            </a:endParaRPr>
          </a:p>
        </p:txBody>
      </p:sp>
      <p:sp>
        <p:nvSpPr>
          <p:cNvPr id="60" name="object 60" descr=""/>
          <p:cNvSpPr txBox="1"/>
          <p:nvPr/>
        </p:nvSpPr>
        <p:spPr>
          <a:xfrm>
            <a:off x="4316021" y="6690106"/>
            <a:ext cx="2691130" cy="267335"/>
          </a:xfrm>
          <a:prstGeom prst="rect">
            <a:avLst/>
          </a:prstGeom>
        </p:spPr>
        <p:txBody>
          <a:bodyPr wrap="square" lIns="0" tIns="12700" rIns="0" bIns="0" rtlCol="0" vert="horz">
            <a:spAutoFit/>
          </a:bodyPr>
          <a:lstStyle/>
          <a:p>
            <a:pPr marL="12700">
              <a:lnSpc>
                <a:spcPct val="100000"/>
              </a:lnSpc>
              <a:spcBef>
                <a:spcPts val="100"/>
              </a:spcBef>
            </a:pPr>
            <a:r>
              <a:rPr dirty="0" sz="800" spc="20">
                <a:latin typeface="Cambria"/>
                <a:cs typeface="Cambria"/>
              </a:rPr>
              <a:t>các bản ghi tương tự kỹ thuật số của porcopzon-likø døvkosf9l. h có thể geøøiøtø a</a:t>
            </a:r>
            <a:r>
              <a:rPr dirty="0" sz="800" spc="60">
                <a:latin typeface="Cambria"/>
                <a:cs typeface="Cambria"/>
              </a:rPr>
              <a:t/>
            </a:r>
            <a:r>
              <a:rPr dirty="0" sz="800" spc="20">
                <a:latin typeface="Cambria"/>
                <a:cs typeface="Cambria"/>
              </a:rPr>
              <a:t/>
            </a:r>
            <a:r>
              <a:rPr dirty="0" sz="800" spc="114">
                <a:latin typeface="Cambria"/>
                <a:cs typeface="Cambria"/>
              </a:rPr>
              <a:t/>
            </a:r>
            <a:r>
              <a:rPr dirty="0" sz="800">
                <a:latin typeface="Cambria"/>
                <a:cs typeface="Cambria"/>
              </a:rPr>
              <a:t/>
            </a:r>
            <a:r>
              <a:rPr dirty="0" sz="800" spc="90">
                <a:latin typeface="Cambria"/>
                <a:cs typeface="Cambria"/>
              </a:rPr>
              <a:t/>
            </a:r>
            <a:r>
              <a:rPr dirty="0" sz="800" spc="20">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335">
                <a:latin typeface="Cambria"/>
                <a:cs typeface="Cambria"/>
              </a:rPr>
              <a:t/>
            </a:r>
            <a:r>
              <a:rPr dirty="0" sz="800">
                <a:latin typeface="Cambria"/>
                <a:cs typeface="Cambria"/>
              </a:rPr>
              <a:t/>
            </a:r>
            <a:r>
              <a:rPr dirty="0" sz="800" spc="110">
                <a:latin typeface="Cambria"/>
                <a:cs typeface="Cambria"/>
              </a:rPr>
              <a:t/>
            </a:r>
            <a:r>
              <a:rPr dirty="0" sz="800" spc="20">
                <a:latin typeface="Cambria"/>
                <a:cs typeface="Cambria"/>
              </a:rPr>
              <a:t/>
            </a:r>
            <a:r>
              <a:rPr dirty="0" sz="800" spc="100">
                <a:latin typeface="Cambria"/>
                <a:cs typeface="Cambria"/>
              </a:rPr>
              <a:t/>
            </a:r>
            <a:r>
              <a:rPr dirty="0" sz="800" spc="20">
                <a:latin typeface="Cambria"/>
                <a:cs typeface="Cambria"/>
              </a:rPr>
              <a:t/>
            </a:r>
            <a:r>
              <a:rPr dirty="0" sz="800" spc="110">
                <a:latin typeface="Cambria"/>
                <a:cs typeface="Cambria"/>
              </a:rPr>
              <a:t/>
            </a:r>
            <a:r>
              <a:rPr dirty="0" sz="800" spc="20">
                <a:latin typeface="Cambria"/>
                <a:cs typeface="Cambria"/>
              </a:rPr>
              <a:t/>
            </a:r>
            <a:endParaRPr sz="850">
              <a:latin typeface="Cambria"/>
              <a:cs typeface="Cambria"/>
            </a:endParaRPr>
          </a:p>
          <a:p>
            <a:pPr marL="17145">
              <a:lnSpc>
                <a:spcPct val="100000"/>
              </a:lnSpc>
              <a:spcBef>
                <a:spcPts val="40"/>
              </a:spcBef>
            </a:pPr>
            <a:r>
              <a:rPr dirty="0" sz="600">
                <a:latin typeface="Times New Roman"/>
                <a:cs typeface="Times New Roman"/>
              </a:rPr>
              <a:t>v8ÑCty Của Such 8a8ÏOgS. Ï?oUCYœ, nó 9/8s d0ßÎgt›0d Cxțr064Ïy để</a:t>
            </a:r>
            <a:r>
              <a:rPr dirty="0" sz="600" spc="130">
                <a:latin typeface="Times New Roman"/>
                <a:cs typeface="Times New Roman"/>
              </a:rPr>
              <a:t/>
            </a:r>
            <a:r>
              <a:rPr dirty="0" sz="600" spc="20">
                <a:latin typeface="Times New Roman"/>
                <a:cs typeface="Times New Roman"/>
              </a:rPr>
              <a:t/>
            </a:r>
            <a:r>
              <a:rPr dirty="0" sz="600" spc="105">
                <a:latin typeface="Times New Roman"/>
                <a:cs typeface="Times New Roman"/>
              </a:rPr>
              <a:t/>
            </a:r>
            <a:r>
              <a:rPr dirty="0" sz="600">
                <a:latin typeface="Times New Roman"/>
                <a:cs typeface="Times New Roman"/>
              </a:rPr>
              <a:t/>
            </a:r>
            <a:r>
              <a:rPr dirty="0" sz="600" spc="80">
                <a:latin typeface="Times New Roman"/>
                <a:cs typeface="Times New Roman"/>
              </a:rPr>
              <a:t/>
            </a:r>
            <a:r>
              <a:rPr dirty="0" sz="600">
                <a:latin typeface="Times New Roman"/>
                <a:cs typeface="Times New Roman"/>
              </a:rPr>
              <a:t/>
            </a:r>
            <a:r>
              <a:rPr dirty="0" sz="600" spc="295">
                <a:latin typeface="Times New Roman"/>
                <a:cs typeface="Times New Roman"/>
              </a:rPr>
              <a:t/>
            </a:r>
            <a:r>
              <a:rPr dirty="0" sz="600">
                <a:latin typeface="Times New Roman"/>
                <a:cs typeface="Times New Roman"/>
              </a:rPr>
              <a:t/>
            </a:r>
            <a:r>
              <a:rPr dirty="0" sz="600" spc="140">
                <a:latin typeface="Times New Roman"/>
                <a:cs typeface="Times New Roman"/>
              </a:rPr>
              <a:t/>
            </a:r>
            <a:r>
              <a:rPr dirty="0" sz="600">
                <a:latin typeface="Times New Roman"/>
                <a:cs typeface="Times New Roman"/>
              </a:rPr>
              <a:t/>
            </a:r>
            <a:r>
              <a:rPr dirty="0" sz="600" spc="155">
                <a:latin typeface="Times New Roman"/>
                <a:cs typeface="Times New Roman"/>
              </a:rPr>
              <a:t/>
            </a:r>
            <a:r>
              <a:rPr dirty="0" sz="600">
                <a:latin typeface="Times New Roman"/>
                <a:cs typeface="Times New Roman"/>
              </a:rPr>
              <a:t/>
            </a:r>
            <a:r>
              <a:rPr dirty="0" sz="600" spc="75">
                <a:latin typeface="Times New Roman"/>
                <a:cs typeface="Times New Roman"/>
              </a:rPr>
              <a:t/>
            </a:r>
            <a:r>
              <a:rPr dirty="0" sz="600">
                <a:latin typeface="Times New Roman"/>
                <a:cs typeface="Times New Roman"/>
              </a:rPr>
              <a:t/>
            </a:r>
            <a:r>
              <a:rPr dirty="0" sz="600" spc="95">
                <a:latin typeface="Times New Roman"/>
                <a:cs typeface="Times New Roman"/>
              </a:rPr>
              <a:t/>
            </a:r>
            <a:r>
              <a:rPr dirty="0" sz="600">
                <a:latin typeface="Times New Roman"/>
                <a:cs typeface="Times New Roman"/>
              </a:rPr>
              <a:t/>
            </a:r>
            <a:r>
              <a:rPr dirty="0" sz="600" spc="130">
                <a:latin typeface="Times New Roman"/>
                <a:cs typeface="Times New Roman"/>
              </a:rPr>
              <a:t/>
            </a:r>
            <a:r>
              <a:rPr dirty="0" sz="600" spc="20">
                <a:latin typeface="Times New Roman"/>
                <a:cs typeface="Times New Roman"/>
              </a:rPr>
              <a:t/>
            </a:r>
            <a:endParaRPr sz="700">
              <a:latin typeface="Times New Roman"/>
              <a:cs typeface="Times New Roman"/>
            </a:endParaRPr>
          </a:p>
        </p:txBody>
      </p:sp>
      <p:sp>
        <p:nvSpPr>
          <p:cNvPr id="61" name="object 61" descr=""/>
          <p:cNvSpPr txBox="1"/>
          <p:nvPr/>
        </p:nvSpPr>
        <p:spPr>
          <a:xfrm>
            <a:off x="4314343" y="7388097"/>
            <a:ext cx="2668270"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ambria"/>
                <a:cs typeface="Cambria"/>
              </a:rPr>
              <a:t>fŒecAstS hóa ra là chèn. ASSumC rằng ŒmØ phcrlofttenŒt</a:t>
            </a:r>
            <a:r>
              <a:rPr dirty="0" sz="800" spc="8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90">
                <a:latin typeface="Cambria"/>
                <a:cs typeface="Cambria"/>
              </a:rPr>
              <a:t/>
            </a:r>
            <a:r>
              <a:rPr dirty="0" sz="800" spc="484">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endParaRPr sz="850">
              <a:latin typeface="Cambria"/>
              <a:cs typeface="Cambria"/>
            </a:endParaRPr>
          </a:p>
        </p:txBody>
      </p:sp>
      <p:sp>
        <p:nvSpPr>
          <p:cNvPr id="62" name="object 62" descr=""/>
          <p:cNvSpPr txBox="1"/>
          <p:nvPr/>
        </p:nvSpPr>
        <p:spPr>
          <a:xfrm>
            <a:off x="4314343" y="7616697"/>
            <a:ext cx="2690495" cy="615315"/>
          </a:xfrm>
          <a:prstGeom prst="rect">
            <a:avLst/>
          </a:prstGeom>
        </p:spPr>
        <p:txBody>
          <a:bodyPr wrap="square" lIns="0" tIns="27305" rIns="0" bIns="0" rtlCol="0" vert="horz">
            <a:spAutoFit/>
          </a:bodyPr>
          <a:lstStyle/>
          <a:p>
            <a:pPr algn="just" marL="12700" marR="5080">
              <a:lnSpc>
                <a:spcPct val="100000"/>
              </a:lnSpc>
              <a:spcBef>
                <a:spcPts val="215"/>
              </a:spcBef>
            </a:pPr>
            <a:r>
              <a:rPr dirty="0" sz="800" spc="20">
                <a:latin typeface="Times New Roman"/>
                <a:cs typeface="Times New Roman"/>
              </a:rPr>
              <a:t>fœecasi somø chức năng chưa biết của các biến khác. Chu kỳ học ADAP eiørts bằng cách đọc giá trị của các biến của một trường hợp (kiểm tra iødex trong nghiên cứu này). Sau đó, ADAP tạo ra một fœecøst của giá trị hoặc trạng thái của phenœnenon có thể inn một fimcëon của các biến vaź đầu vào. Sau đó, nếu nó ở chế độ lemming</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85">
                <a:latin typeface="Times New Roman"/>
                <a:cs typeface="Times New Roman"/>
              </a:rPr>
              <a:t/>
            </a:r>
            <a:r>
              <a:rPr dirty="0" sz="800">
                <a:latin typeface="Times New Roman"/>
                <a:cs typeface="Times New Roman"/>
              </a:rPr>
              <a:t/>
            </a:r>
            <a:r>
              <a:rPr dirty="0" sz="800" spc="10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5">
                <a:latin typeface="Times New Roman"/>
                <a:cs typeface="Times New Roman"/>
              </a:rPr>
              <a:t/>
            </a:r>
            <a:r>
              <a:rPr dirty="0" sz="80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80">
                <a:latin typeface="Times New Roman"/>
                <a:cs typeface="Times New Roman"/>
              </a:rPr>
              <a:t/>
            </a:r>
            <a:r>
              <a:rPr dirty="0" sz="800">
                <a:latin typeface="Times New Roman"/>
                <a:cs typeface="Times New Roman"/>
              </a:rPr>
              <a:t/>
            </a:r>
            <a:r>
              <a:rPr dirty="0" sz="800" spc="3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7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7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7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63" name="object 63" descr=""/>
          <p:cNvSpPr txBox="1"/>
          <p:nvPr/>
        </p:nvSpPr>
        <p:spPr>
          <a:xfrm>
            <a:off x="4321035" y="8662923"/>
            <a:ext cx="1035685" cy="132080"/>
          </a:xfrm>
          <a:prstGeom prst="rect">
            <a:avLst/>
          </a:prstGeom>
        </p:spPr>
        <p:txBody>
          <a:bodyPr wrap="square" lIns="0" tIns="12700" rIns="0" bIns="0" rtlCol="0" vert="horz">
            <a:spAutoFit/>
          </a:bodyPr>
          <a:lstStyle/>
          <a:p>
            <a:pPr marL="12700">
              <a:lnSpc>
                <a:spcPct val="100000"/>
              </a:lnSpc>
              <a:spcBef>
                <a:spcPts val="100"/>
              </a:spcBef>
            </a:pPr>
            <a:r>
              <a:rPr dirty="0" sz="600">
                <a:latin typeface="Times New Roman"/>
                <a:cs typeface="Times New Roman"/>
              </a:rPr>
              <a:t>thiết bị lC8ning mạng.</a:t>
            </a:r>
            <a:r>
              <a:rPr dirty="0" sz="600" spc="150">
                <a:latin typeface="Times New Roman"/>
                <a:cs typeface="Times New Roman"/>
              </a:rPr>
              <a:t/>
            </a:r>
            <a:r>
              <a:rPr dirty="0" sz="600">
                <a:latin typeface="Times New Roman"/>
                <a:cs typeface="Times New Roman"/>
              </a:rPr>
              <a:t/>
            </a:r>
            <a:r>
              <a:rPr dirty="0" sz="600" spc="110">
                <a:latin typeface="Times New Roman"/>
                <a:cs typeface="Times New Roman"/>
              </a:rPr>
              <a:t/>
            </a:r>
            <a:r>
              <a:rPr dirty="0" sz="600" spc="20">
                <a:latin typeface="Times New Roman"/>
                <a:cs typeface="Times New Roman"/>
              </a:rPr>
              <a:t/>
            </a:r>
            <a:endParaRPr sz="7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4087367" y="995172"/>
            <a:ext cx="2980943" cy="1740407"/>
          </a:xfrm>
          <a:prstGeom prst="rect">
            <a:avLst/>
          </a:prstGeom>
        </p:spPr>
      </p:pic>
      <p:sp>
        <p:nvSpPr>
          <p:cNvPr id="3" name="object 3" descr=""/>
          <p:cNvSpPr/>
          <p:nvPr/>
        </p:nvSpPr>
        <p:spPr>
          <a:xfrm>
            <a:off x="3252215" y="3709415"/>
            <a:ext cx="253365" cy="0"/>
          </a:xfrm>
          <a:custGeom>
            <a:avLst/>
            <a:gdLst/>
            <a:ahLst/>
            <a:cxnLst/>
            <a:rect l="l" t="t" r="r" b="b"/>
            <a:pathLst>
              <a:path w="253364" h="0">
                <a:moveTo>
                  <a:pt x="0" y="0"/>
                </a:moveTo>
                <a:lnTo>
                  <a:pt x="252984" y="0"/>
                </a:lnTo>
              </a:path>
            </a:pathLst>
          </a:custGeom>
          <a:ln w="9144">
            <a:solidFill>
              <a:srgbClr val="131313"/>
            </a:solidFill>
          </a:ln>
        </p:spPr>
        <p:txBody>
          <a:bodyPr wrap="square" lIns="0" tIns="0" rIns="0" bIns="0" rtlCol="0"/>
          <a:lstStyle/>
          <a:p>
            <a:pPr>
              <a:lnSpc>
                <a:spcPct val="100000"/>
              </a:lnSpc>
            </a:pPr>
          </a:p>
        </p:txBody>
      </p:sp>
      <p:sp>
        <p:nvSpPr>
          <p:cNvPr id="4" name="object 4" descr=""/>
          <p:cNvSpPr/>
          <p:nvPr/>
        </p:nvSpPr>
        <p:spPr>
          <a:xfrm>
            <a:off x="4305300" y="5015484"/>
            <a:ext cx="0" cy="1621790"/>
          </a:xfrm>
          <a:custGeom>
            <a:avLst/>
            <a:gdLst/>
            <a:ahLst/>
            <a:cxnLst/>
            <a:rect l="l" t="t" r="r" b="b"/>
            <a:pathLst>
              <a:path w="0" h="1621790">
                <a:moveTo>
                  <a:pt x="0" y="1621536"/>
                </a:moveTo>
                <a:lnTo>
                  <a:pt x="0" y="0"/>
                </a:lnTo>
              </a:path>
            </a:pathLst>
          </a:custGeom>
          <a:ln w="9144">
            <a:solidFill>
              <a:srgbClr val="181818"/>
            </a:solidFill>
          </a:ln>
        </p:spPr>
        <p:txBody>
          <a:bodyPr wrap="square" lIns="0" tIns="0" rIns="0" bIns="0" rtlCol="0"/>
          <a:lstStyle/>
          <a:p>
            <a:pPr>
              <a:lnSpc>
                <a:spcPct val="100000"/>
              </a:lnSpc>
            </a:pPr>
          </a:p>
        </p:txBody>
      </p:sp>
      <p:grpSp>
        <p:nvGrpSpPr>
          <p:cNvPr id="5" name="object 5" descr=""/>
          <p:cNvGrpSpPr/>
          <p:nvPr/>
        </p:nvGrpSpPr>
        <p:grpSpPr>
          <a:xfrm>
            <a:off x="4300728" y="5015484"/>
            <a:ext cx="2819400" cy="1621790"/>
            <a:chOff x="4300728" y="5015484"/>
            <a:chExt cx="2819400" cy="1621790"/>
          </a:xfrm>
        </p:grpSpPr>
        <p:sp>
          <p:nvSpPr>
            <p:cNvPr id="6" name="object 6" descr=""/>
            <p:cNvSpPr/>
            <p:nvPr/>
          </p:nvSpPr>
          <p:spPr>
            <a:xfrm>
              <a:off x="7115556" y="5015484"/>
              <a:ext cx="0" cy="1621790"/>
            </a:xfrm>
            <a:custGeom>
              <a:avLst/>
              <a:gdLst/>
              <a:ahLst/>
              <a:cxnLst/>
              <a:rect l="l" t="t" r="r" b="b"/>
              <a:pathLst>
                <a:path w="0" h="1621790">
                  <a:moveTo>
                    <a:pt x="0" y="1621536"/>
                  </a:moveTo>
                  <a:lnTo>
                    <a:pt x="0" y="0"/>
                  </a:lnTo>
                </a:path>
              </a:pathLst>
            </a:custGeom>
            <a:ln w="9144">
              <a:solidFill>
                <a:srgbClr val="181818"/>
              </a:solidFill>
            </a:ln>
          </p:spPr>
          <p:txBody>
            <a:bodyPr wrap="square" lIns="0" tIns="0" rIns="0" bIns="0" rtlCol="0"/>
            <a:lstStyle/>
            <a:p/>
          </p:txBody>
        </p:sp>
        <p:sp>
          <p:nvSpPr>
            <p:cNvPr id="7" name="object 7" descr=""/>
            <p:cNvSpPr/>
            <p:nvPr/>
          </p:nvSpPr>
          <p:spPr>
            <a:xfrm>
              <a:off x="4300728" y="5020056"/>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8" name="object 8" descr=""/>
            <p:cNvSpPr/>
            <p:nvPr/>
          </p:nvSpPr>
          <p:spPr>
            <a:xfrm>
              <a:off x="5068824" y="6632448"/>
              <a:ext cx="2051685" cy="0"/>
            </a:xfrm>
            <a:custGeom>
              <a:avLst/>
              <a:gdLst/>
              <a:ahLst/>
              <a:cxnLst/>
              <a:rect l="l" t="t" r="r" b="b"/>
              <a:pathLst>
                <a:path w="2051684" h="0">
                  <a:moveTo>
                    <a:pt x="0" y="0"/>
                  </a:moveTo>
                  <a:lnTo>
                    <a:pt x="2051304" y="0"/>
                  </a:lnTo>
                </a:path>
              </a:pathLst>
            </a:custGeom>
            <a:ln w="9144">
              <a:solidFill>
                <a:srgbClr val="181818"/>
              </a:solidFill>
            </a:ln>
          </p:spPr>
          <p:txBody>
            <a:bodyPr wrap="square" lIns="0" tIns="0" rIns="0" bIns="0" rtlCol="0"/>
            <a:lstStyle/>
            <a:p/>
          </p:txBody>
        </p:sp>
        <p:sp>
          <p:nvSpPr>
            <p:cNvPr id="9" name="object 9" descr=""/>
            <p:cNvSpPr/>
            <p:nvPr/>
          </p:nvSpPr>
          <p:spPr>
            <a:xfrm>
              <a:off x="4300728" y="6470904"/>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10" name="object 10" descr=""/>
            <p:cNvSpPr/>
            <p:nvPr/>
          </p:nvSpPr>
          <p:spPr>
            <a:xfrm>
              <a:off x="4300728" y="6220968"/>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11" name="object 11" descr=""/>
            <p:cNvSpPr/>
            <p:nvPr/>
          </p:nvSpPr>
          <p:spPr>
            <a:xfrm>
              <a:off x="4300728" y="5967984"/>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12" name="object 12" descr=""/>
            <p:cNvSpPr/>
            <p:nvPr/>
          </p:nvSpPr>
          <p:spPr>
            <a:xfrm>
              <a:off x="4300728" y="5833872"/>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13" name="object 13" descr=""/>
            <p:cNvSpPr/>
            <p:nvPr/>
          </p:nvSpPr>
          <p:spPr>
            <a:xfrm>
              <a:off x="4300728" y="5699760"/>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14" name="object 14" descr=""/>
            <p:cNvSpPr/>
            <p:nvPr/>
          </p:nvSpPr>
          <p:spPr>
            <a:xfrm>
              <a:off x="4300728" y="5559552"/>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15" name="object 15" descr=""/>
            <p:cNvSpPr/>
            <p:nvPr/>
          </p:nvSpPr>
          <p:spPr>
            <a:xfrm>
              <a:off x="4300728" y="5312664"/>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16" name="object 16" descr=""/>
            <p:cNvSpPr/>
            <p:nvPr/>
          </p:nvSpPr>
          <p:spPr>
            <a:xfrm>
              <a:off x="4300728" y="5190744"/>
              <a:ext cx="2819400" cy="0"/>
            </a:xfrm>
            <a:custGeom>
              <a:avLst/>
              <a:gdLst/>
              <a:ahLst/>
              <a:cxnLst/>
              <a:rect l="l" t="t" r="r" b="b"/>
              <a:pathLst>
                <a:path w="2819400" h="0">
                  <a:moveTo>
                    <a:pt x="0" y="0"/>
                  </a:moveTo>
                  <a:lnTo>
                    <a:pt x="2819400" y="0"/>
                  </a:lnTo>
                </a:path>
              </a:pathLst>
            </a:custGeom>
            <a:ln w="9144">
              <a:solidFill>
                <a:srgbClr val="181818"/>
              </a:solidFill>
            </a:ln>
          </p:spPr>
          <p:txBody>
            <a:bodyPr wrap="square" lIns="0" tIns="0" rIns="0" bIns="0" rtlCol="0"/>
            <a:lstStyle/>
            <a:p/>
          </p:txBody>
        </p:sp>
        <p:sp>
          <p:nvSpPr>
            <p:cNvPr id="17" name="object 17" descr=""/>
            <p:cNvSpPr/>
            <p:nvPr/>
          </p:nvSpPr>
          <p:spPr>
            <a:xfrm>
              <a:off x="5082540" y="5186172"/>
              <a:ext cx="0" cy="1450975"/>
            </a:xfrm>
            <a:custGeom>
              <a:avLst/>
              <a:gdLst/>
              <a:ahLst/>
              <a:cxnLst/>
              <a:rect l="l" t="t" r="r" b="b"/>
              <a:pathLst>
                <a:path w="0" h="1450975">
                  <a:moveTo>
                    <a:pt x="0" y="1450848"/>
                  </a:moveTo>
                  <a:lnTo>
                    <a:pt x="0" y="0"/>
                  </a:lnTo>
                </a:path>
              </a:pathLst>
            </a:custGeom>
            <a:ln w="9144">
              <a:solidFill>
                <a:srgbClr val="181818"/>
              </a:solidFill>
            </a:ln>
          </p:spPr>
          <p:txBody>
            <a:bodyPr wrap="square" lIns="0" tIns="0" rIns="0" bIns="0" rtlCol="0"/>
            <a:lstStyle/>
            <a:p/>
          </p:txBody>
        </p:sp>
        <p:sp>
          <p:nvSpPr>
            <p:cNvPr id="18" name="object 18" descr=""/>
            <p:cNvSpPr/>
            <p:nvPr/>
          </p:nvSpPr>
          <p:spPr>
            <a:xfrm>
              <a:off x="5774436" y="5186172"/>
              <a:ext cx="0" cy="1450975"/>
            </a:xfrm>
            <a:custGeom>
              <a:avLst/>
              <a:gdLst/>
              <a:ahLst/>
              <a:cxnLst/>
              <a:rect l="l" t="t" r="r" b="b"/>
              <a:pathLst>
                <a:path w="0" h="1450975">
                  <a:moveTo>
                    <a:pt x="0" y="1450848"/>
                  </a:moveTo>
                  <a:lnTo>
                    <a:pt x="0" y="0"/>
                  </a:lnTo>
                </a:path>
              </a:pathLst>
            </a:custGeom>
            <a:ln w="9144">
              <a:solidFill>
                <a:srgbClr val="181818"/>
              </a:solidFill>
            </a:ln>
          </p:spPr>
          <p:txBody>
            <a:bodyPr wrap="square" lIns="0" tIns="0" rIns="0" bIns="0" rtlCol="0"/>
            <a:lstStyle/>
            <a:p/>
          </p:txBody>
        </p:sp>
        <p:sp>
          <p:nvSpPr>
            <p:cNvPr id="19" name="object 19" descr=""/>
            <p:cNvSpPr/>
            <p:nvPr/>
          </p:nvSpPr>
          <p:spPr>
            <a:xfrm>
              <a:off x="4337304" y="6589776"/>
              <a:ext cx="756285" cy="0"/>
            </a:xfrm>
            <a:custGeom>
              <a:avLst/>
              <a:gdLst/>
              <a:ahLst/>
              <a:cxnLst/>
              <a:rect l="l" t="t" r="r" b="b"/>
              <a:pathLst>
                <a:path w="756285" h="0">
                  <a:moveTo>
                    <a:pt x="0" y="0"/>
                  </a:moveTo>
                  <a:lnTo>
                    <a:pt x="755904" y="0"/>
                  </a:lnTo>
                </a:path>
              </a:pathLst>
            </a:custGeom>
            <a:ln w="15240">
              <a:solidFill>
                <a:srgbClr val="1C1C1C"/>
              </a:solidFill>
            </a:ln>
          </p:spPr>
          <p:txBody>
            <a:bodyPr wrap="square" lIns="0" tIns="0" rIns="0" bIns="0" rtlCol="0"/>
            <a:lstStyle/>
            <a:p/>
          </p:txBody>
        </p:sp>
        <p:sp>
          <p:nvSpPr>
            <p:cNvPr id="20" name="object 20" descr=""/>
            <p:cNvSpPr/>
            <p:nvPr/>
          </p:nvSpPr>
          <p:spPr>
            <a:xfrm>
              <a:off x="4343400" y="5145024"/>
              <a:ext cx="2767965" cy="0"/>
            </a:xfrm>
            <a:custGeom>
              <a:avLst/>
              <a:gdLst/>
              <a:ahLst/>
              <a:cxnLst/>
              <a:rect l="l" t="t" r="r" b="b"/>
              <a:pathLst>
                <a:path w="2767965" h="0">
                  <a:moveTo>
                    <a:pt x="0" y="0"/>
                  </a:moveTo>
                  <a:lnTo>
                    <a:pt x="2767584" y="0"/>
                  </a:lnTo>
                </a:path>
              </a:pathLst>
            </a:custGeom>
            <a:ln w="15240">
              <a:solidFill>
                <a:srgbClr val="1C1C1C"/>
              </a:solidFill>
            </a:ln>
          </p:spPr>
          <p:txBody>
            <a:bodyPr wrap="square" lIns="0" tIns="0" rIns="0" bIns="0" rtlCol="0"/>
            <a:lstStyle/>
            <a:p/>
          </p:txBody>
        </p:sp>
      </p:grpSp>
      <p:sp>
        <p:nvSpPr>
          <p:cNvPr id="21" name="object 21" descr=""/>
          <p:cNvSpPr/>
          <p:nvPr/>
        </p:nvSpPr>
        <p:spPr>
          <a:xfrm>
            <a:off x="2289048" y="3630167"/>
            <a:ext cx="441959" cy="0"/>
          </a:xfrm>
          <a:custGeom>
            <a:avLst/>
            <a:gdLst/>
            <a:ahLst/>
            <a:cxnLst/>
            <a:rect l="l" t="t" r="r" b="b"/>
            <a:pathLst>
              <a:path w="441960" h="0">
                <a:moveTo>
                  <a:pt x="0" y="0"/>
                </a:moveTo>
                <a:lnTo>
                  <a:pt x="441959" y="0"/>
                </a:lnTo>
              </a:path>
            </a:pathLst>
          </a:custGeom>
          <a:ln w="9144">
            <a:solidFill>
              <a:srgbClr val="131313"/>
            </a:solidFill>
          </a:ln>
        </p:spPr>
        <p:txBody>
          <a:bodyPr wrap="square" lIns="0" tIns="0" rIns="0" bIns="0" rtlCol="0"/>
          <a:lstStyle/>
          <a:p>
            <a:pPr>
              <a:lnSpc>
                <a:spcPct val="100000"/>
              </a:lnSpc>
            </a:pPr>
          </a:p>
        </p:txBody>
      </p:sp>
      <p:sp>
        <p:nvSpPr>
          <p:cNvPr id="22" name="object 22" descr=""/>
          <p:cNvSpPr/>
          <p:nvPr/>
        </p:nvSpPr>
        <p:spPr>
          <a:xfrm>
            <a:off x="4120896" y="3048000"/>
            <a:ext cx="231775" cy="0"/>
          </a:xfrm>
          <a:custGeom>
            <a:avLst/>
            <a:gdLst/>
            <a:ahLst/>
            <a:cxnLst/>
            <a:rect l="l" t="t" r="r" b="b"/>
            <a:pathLst>
              <a:path w="231775" h="0">
                <a:moveTo>
                  <a:pt x="0" y="0"/>
                </a:moveTo>
                <a:lnTo>
                  <a:pt x="231647" y="0"/>
                </a:lnTo>
              </a:path>
            </a:pathLst>
          </a:custGeom>
          <a:ln w="9144">
            <a:solidFill>
              <a:srgbClr val="131313"/>
            </a:solidFill>
          </a:ln>
        </p:spPr>
        <p:txBody>
          <a:bodyPr wrap="square" lIns="0" tIns="0" rIns="0" bIns="0" rtlCol="0"/>
          <a:lstStyle/>
          <a:p>
            <a:pPr>
              <a:lnSpc>
                <a:spcPct val="100000"/>
              </a:lnSpc>
            </a:pPr>
          </a:p>
        </p:txBody>
      </p:sp>
      <p:sp>
        <p:nvSpPr>
          <p:cNvPr id="23" name="object 23" descr=""/>
          <p:cNvSpPr/>
          <p:nvPr/>
        </p:nvSpPr>
        <p:spPr>
          <a:xfrm>
            <a:off x="4806696" y="3112007"/>
            <a:ext cx="158750" cy="0"/>
          </a:xfrm>
          <a:custGeom>
            <a:avLst/>
            <a:gdLst/>
            <a:ahLst/>
            <a:cxnLst/>
            <a:rect l="l" t="t" r="r" b="b"/>
            <a:pathLst>
              <a:path w="158750" h="0">
                <a:moveTo>
                  <a:pt x="0" y="0"/>
                </a:moveTo>
                <a:lnTo>
                  <a:pt x="158496" y="0"/>
                </a:lnTo>
              </a:path>
            </a:pathLst>
          </a:custGeom>
          <a:ln w="9144">
            <a:solidFill>
              <a:srgbClr val="131313"/>
            </a:solidFill>
          </a:ln>
        </p:spPr>
        <p:txBody>
          <a:bodyPr wrap="square" lIns="0" tIns="0" rIns="0" bIns="0" rtlCol="0"/>
          <a:lstStyle/>
          <a:p>
            <a:pPr>
              <a:lnSpc>
                <a:spcPct val="100000"/>
              </a:lnSpc>
            </a:pPr>
          </a:p>
        </p:txBody>
      </p:sp>
      <p:sp>
        <p:nvSpPr>
          <p:cNvPr id="24" name="object 24" descr=""/>
          <p:cNvSpPr/>
          <p:nvPr/>
        </p:nvSpPr>
        <p:spPr>
          <a:xfrm>
            <a:off x="5815584" y="3048000"/>
            <a:ext cx="228600" cy="0"/>
          </a:xfrm>
          <a:custGeom>
            <a:avLst/>
            <a:gdLst/>
            <a:ahLst/>
            <a:cxnLst/>
            <a:rect l="l" t="t" r="r" b="b"/>
            <a:pathLst>
              <a:path w="228600" h="0">
                <a:moveTo>
                  <a:pt x="0" y="0"/>
                </a:moveTo>
                <a:lnTo>
                  <a:pt x="228600" y="0"/>
                </a:lnTo>
              </a:path>
            </a:pathLst>
          </a:custGeom>
          <a:ln w="9144">
            <a:solidFill>
              <a:srgbClr val="131313"/>
            </a:solidFill>
          </a:ln>
        </p:spPr>
        <p:txBody>
          <a:bodyPr wrap="square" lIns="0" tIns="0" rIns="0" bIns="0" rtlCol="0"/>
          <a:lstStyle/>
          <a:p>
            <a:pPr>
              <a:lnSpc>
                <a:spcPct val="100000"/>
              </a:lnSpc>
            </a:pPr>
          </a:p>
        </p:txBody>
      </p:sp>
      <p:sp>
        <p:nvSpPr>
          <p:cNvPr id="25" name="object 25" descr=""/>
          <p:cNvSpPr/>
          <p:nvPr/>
        </p:nvSpPr>
        <p:spPr>
          <a:xfrm>
            <a:off x="4578096" y="3044951"/>
            <a:ext cx="189230" cy="0"/>
          </a:xfrm>
          <a:custGeom>
            <a:avLst/>
            <a:gdLst/>
            <a:ahLst/>
            <a:cxnLst/>
            <a:rect l="l" t="t" r="r" b="b"/>
            <a:pathLst>
              <a:path w="189229" h="0">
                <a:moveTo>
                  <a:pt x="0" y="0"/>
                </a:moveTo>
                <a:lnTo>
                  <a:pt x="188976" y="0"/>
                </a:lnTo>
              </a:path>
            </a:pathLst>
          </a:custGeom>
          <a:ln w="9144">
            <a:solidFill>
              <a:srgbClr val="131313"/>
            </a:solidFill>
          </a:ln>
        </p:spPr>
        <p:txBody>
          <a:bodyPr wrap="square" lIns="0" tIns="0" rIns="0" bIns="0" rtlCol="0"/>
          <a:lstStyle/>
          <a:p>
            <a:pPr>
              <a:lnSpc>
                <a:spcPct val="100000"/>
              </a:lnSpc>
            </a:pPr>
          </a:p>
        </p:txBody>
      </p:sp>
      <p:sp>
        <p:nvSpPr>
          <p:cNvPr id="26" name="object 26" descr=""/>
          <p:cNvSpPr/>
          <p:nvPr/>
        </p:nvSpPr>
        <p:spPr>
          <a:xfrm>
            <a:off x="2371344" y="2609088"/>
            <a:ext cx="259079" cy="0"/>
          </a:xfrm>
          <a:custGeom>
            <a:avLst/>
            <a:gdLst/>
            <a:ahLst/>
            <a:cxnLst/>
            <a:rect l="l" t="t" r="r" b="b"/>
            <a:pathLst>
              <a:path w="259080" h="0">
                <a:moveTo>
                  <a:pt x="0" y="0"/>
                </a:moveTo>
                <a:lnTo>
                  <a:pt x="259079" y="0"/>
                </a:lnTo>
              </a:path>
            </a:pathLst>
          </a:custGeom>
          <a:ln w="9144">
            <a:solidFill>
              <a:srgbClr val="181818"/>
            </a:solidFill>
          </a:ln>
        </p:spPr>
        <p:txBody>
          <a:bodyPr wrap="square" lIns="0" tIns="0" rIns="0" bIns="0" rtlCol="0"/>
          <a:lstStyle/>
          <a:p>
            <a:pPr>
              <a:lnSpc>
                <a:spcPct val="100000"/>
              </a:lnSpc>
            </a:pPr>
          </a:p>
        </p:txBody>
      </p:sp>
      <p:sp>
        <p:nvSpPr>
          <p:cNvPr id="27" name="object 27" descr=""/>
          <p:cNvSpPr/>
          <p:nvPr/>
        </p:nvSpPr>
        <p:spPr>
          <a:xfrm>
            <a:off x="2331720" y="2493264"/>
            <a:ext cx="365760" cy="0"/>
          </a:xfrm>
          <a:custGeom>
            <a:avLst/>
            <a:gdLst/>
            <a:ahLst/>
            <a:cxnLst/>
            <a:rect l="l" t="t" r="r" b="b"/>
            <a:pathLst>
              <a:path w="365760" h="0">
                <a:moveTo>
                  <a:pt x="0" y="0"/>
                </a:moveTo>
                <a:lnTo>
                  <a:pt x="365760" y="0"/>
                </a:lnTo>
              </a:path>
            </a:pathLst>
          </a:custGeom>
          <a:ln w="9144">
            <a:solidFill>
              <a:srgbClr val="181818"/>
            </a:solidFill>
          </a:ln>
        </p:spPr>
        <p:txBody>
          <a:bodyPr wrap="square" lIns="0" tIns="0" rIns="0" bIns="0" rtlCol="0"/>
          <a:lstStyle/>
          <a:p>
            <a:pPr>
              <a:lnSpc>
                <a:spcPct val="100000"/>
              </a:lnSpc>
            </a:pPr>
          </a:p>
        </p:txBody>
      </p:sp>
      <p:sp>
        <p:nvSpPr>
          <p:cNvPr id="28" name="object 28" descr=""/>
          <p:cNvSpPr/>
          <p:nvPr/>
        </p:nvSpPr>
        <p:spPr>
          <a:xfrm>
            <a:off x="3337559" y="1746504"/>
            <a:ext cx="368935" cy="0"/>
          </a:xfrm>
          <a:custGeom>
            <a:avLst/>
            <a:gdLst/>
            <a:ahLst/>
            <a:cxnLst/>
            <a:rect l="l" t="t" r="r" b="b"/>
            <a:pathLst>
              <a:path w="368935" h="0">
                <a:moveTo>
                  <a:pt x="0" y="0"/>
                </a:moveTo>
                <a:lnTo>
                  <a:pt x="368808" y="0"/>
                </a:lnTo>
              </a:path>
            </a:pathLst>
          </a:custGeom>
          <a:ln w="9144">
            <a:solidFill>
              <a:srgbClr val="181818"/>
            </a:solidFill>
          </a:ln>
        </p:spPr>
        <p:txBody>
          <a:bodyPr wrap="square" lIns="0" tIns="0" rIns="0" bIns="0" rtlCol="0"/>
          <a:lstStyle/>
          <a:p>
            <a:pPr>
              <a:lnSpc>
                <a:spcPct val="100000"/>
              </a:lnSpc>
            </a:pPr>
          </a:p>
        </p:txBody>
      </p:sp>
      <p:pic>
        <p:nvPicPr>
          <p:cNvPr id="29" name="object 29" descr=""/>
          <p:cNvPicPr/>
          <p:nvPr/>
        </p:nvPicPr>
        <p:blipFill>
          <a:blip r:embed="rId3" cstate="print"/>
          <a:stretch>
            <a:fillRect/>
          </a:stretch>
        </p:blipFill>
        <p:spPr>
          <a:xfrm>
            <a:off x="1508760" y="1351788"/>
            <a:ext cx="417576" cy="286511"/>
          </a:xfrm>
          <a:prstGeom prst="rect">
            <a:avLst/>
          </a:prstGeom>
        </p:spPr>
      </p:pic>
      <p:pic>
        <p:nvPicPr>
          <p:cNvPr id="30" name="object 30" descr=""/>
          <p:cNvPicPr/>
          <p:nvPr/>
        </p:nvPicPr>
        <p:blipFill>
          <a:blip r:embed="rId4" cstate="print"/>
          <a:stretch>
            <a:fillRect/>
          </a:stretch>
        </p:blipFill>
        <p:spPr>
          <a:xfrm>
            <a:off x="1033272" y="3107435"/>
            <a:ext cx="2657855" cy="97535"/>
          </a:xfrm>
          <a:prstGeom prst="rect">
            <a:avLst/>
          </a:prstGeom>
        </p:spPr>
      </p:pic>
      <p:pic>
        <p:nvPicPr>
          <p:cNvPr id="31" name="object 31" descr=""/>
          <p:cNvPicPr/>
          <p:nvPr/>
        </p:nvPicPr>
        <p:blipFill>
          <a:blip r:embed="rId5" cstate="print"/>
          <a:stretch>
            <a:fillRect/>
          </a:stretch>
        </p:blipFill>
        <p:spPr>
          <a:xfrm>
            <a:off x="1033272" y="3457955"/>
            <a:ext cx="2657855" cy="195072"/>
          </a:xfrm>
          <a:prstGeom prst="rect">
            <a:avLst/>
          </a:prstGeom>
        </p:spPr>
      </p:pic>
      <p:pic>
        <p:nvPicPr>
          <p:cNvPr id="32" name="object 32" descr=""/>
          <p:cNvPicPr/>
          <p:nvPr/>
        </p:nvPicPr>
        <p:blipFill>
          <a:blip r:embed="rId6" cstate="print"/>
          <a:stretch>
            <a:fillRect/>
          </a:stretch>
        </p:blipFill>
        <p:spPr>
          <a:xfrm>
            <a:off x="1039367" y="5780532"/>
            <a:ext cx="2663952" cy="79248"/>
          </a:xfrm>
          <a:prstGeom prst="rect">
            <a:avLst/>
          </a:prstGeom>
        </p:spPr>
      </p:pic>
      <p:pic>
        <p:nvPicPr>
          <p:cNvPr id="33" name="object 33" descr=""/>
          <p:cNvPicPr/>
          <p:nvPr/>
        </p:nvPicPr>
        <p:blipFill>
          <a:blip r:embed="rId7" cstate="print"/>
          <a:stretch>
            <a:fillRect/>
          </a:stretch>
        </p:blipFill>
        <p:spPr>
          <a:xfrm>
            <a:off x="4181855" y="2808732"/>
            <a:ext cx="60960" cy="155448"/>
          </a:xfrm>
          <a:prstGeom prst="rect">
            <a:avLst/>
          </a:prstGeom>
        </p:spPr>
      </p:pic>
      <p:pic>
        <p:nvPicPr>
          <p:cNvPr id="34" name="object 34" descr=""/>
          <p:cNvPicPr/>
          <p:nvPr/>
        </p:nvPicPr>
        <p:blipFill>
          <a:blip r:embed="rId8" cstate="print"/>
          <a:stretch>
            <a:fillRect/>
          </a:stretch>
        </p:blipFill>
        <p:spPr>
          <a:xfrm>
            <a:off x="1042416" y="6356603"/>
            <a:ext cx="2660904" cy="332232"/>
          </a:xfrm>
          <a:prstGeom prst="rect">
            <a:avLst/>
          </a:prstGeom>
        </p:spPr>
      </p:pic>
      <p:pic>
        <p:nvPicPr>
          <p:cNvPr id="35" name="object 35" descr=""/>
          <p:cNvPicPr/>
          <p:nvPr/>
        </p:nvPicPr>
        <p:blipFill>
          <a:blip r:embed="rId9" cstate="print"/>
          <a:stretch>
            <a:fillRect/>
          </a:stretch>
        </p:blipFill>
        <p:spPr>
          <a:xfrm>
            <a:off x="1048511" y="7755635"/>
            <a:ext cx="2651760" cy="97536"/>
          </a:xfrm>
          <a:prstGeom prst="rect">
            <a:avLst/>
          </a:prstGeom>
        </p:spPr>
      </p:pic>
      <p:pic>
        <p:nvPicPr>
          <p:cNvPr id="36" name="object 36" descr=""/>
          <p:cNvPicPr/>
          <p:nvPr/>
        </p:nvPicPr>
        <p:blipFill>
          <a:blip r:embed="rId10" cstate="print"/>
          <a:stretch>
            <a:fillRect/>
          </a:stretch>
        </p:blipFill>
        <p:spPr>
          <a:xfrm>
            <a:off x="1045463" y="8450580"/>
            <a:ext cx="2654808" cy="213359"/>
          </a:xfrm>
          <a:prstGeom prst="rect">
            <a:avLst/>
          </a:prstGeom>
        </p:spPr>
      </p:pic>
      <p:pic>
        <p:nvPicPr>
          <p:cNvPr id="37" name="object 37" descr=""/>
          <p:cNvPicPr/>
          <p:nvPr/>
        </p:nvPicPr>
        <p:blipFill>
          <a:blip r:embed="rId11" cstate="print"/>
          <a:stretch>
            <a:fillRect/>
          </a:stretch>
        </p:blipFill>
        <p:spPr>
          <a:xfrm>
            <a:off x="4379976" y="3241548"/>
            <a:ext cx="2346960" cy="79248"/>
          </a:xfrm>
          <a:prstGeom prst="rect">
            <a:avLst/>
          </a:prstGeom>
        </p:spPr>
      </p:pic>
      <p:pic>
        <p:nvPicPr>
          <p:cNvPr id="38" name="object 38" descr=""/>
          <p:cNvPicPr/>
          <p:nvPr/>
        </p:nvPicPr>
        <p:blipFill>
          <a:blip r:embed="rId12" cstate="print"/>
          <a:stretch>
            <a:fillRect/>
          </a:stretch>
        </p:blipFill>
        <p:spPr>
          <a:xfrm>
            <a:off x="4367784" y="3582923"/>
            <a:ext cx="1459991" cy="280415"/>
          </a:xfrm>
          <a:prstGeom prst="rect">
            <a:avLst/>
          </a:prstGeom>
        </p:spPr>
      </p:pic>
      <p:grpSp>
        <p:nvGrpSpPr>
          <p:cNvPr id="39" name="object 39" descr=""/>
          <p:cNvGrpSpPr/>
          <p:nvPr/>
        </p:nvGrpSpPr>
        <p:grpSpPr>
          <a:xfrm>
            <a:off x="4322064" y="4344923"/>
            <a:ext cx="2661285" cy="445134"/>
            <a:chOff x="4322064" y="4344923"/>
            <a:chExt cx="2661285" cy="445134"/>
          </a:xfrm>
        </p:grpSpPr>
        <p:pic>
          <p:nvPicPr>
            <p:cNvPr id="40" name="object 40" descr=""/>
            <p:cNvPicPr/>
            <p:nvPr/>
          </p:nvPicPr>
          <p:blipFill>
            <a:blip r:embed="rId13" cstate="print"/>
            <a:stretch>
              <a:fillRect/>
            </a:stretch>
          </p:blipFill>
          <p:spPr>
            <a:xfrm>
              <a:off x="4325112" y="4344923"/>
              <a:ext cx="2657856" cy="100584"/>
            </a:xfrm>
            <a:prstGeom prst="rect">
              <a:avLst/>
            </a:prstGeom>
          </p:spPr>
        </p:pic>
        <p:pic>
          <p:nvPicPr>
            <p:cNvPr id="41" name="object 41" descr=""/>
            <p:cNvPicPr/>
            <p:nvPr/>
          </p:nvPicPr>
          <p:blipFill>
            <a:blip r:embed="rId14" cstate="print"/>
            <a:stretch>
              <a:fillRect/>
            </a:stretch>
          </p:blipFill>
          <p:spPr>
            <a:xfrm>
              <a:off x="4322064" y="4463795"/>
              <a:ext cx="332232" cy="134112"/>
            </a:xfrm>
            <a:prstGeom prst="rect">
              <a:avLst/>
            </a:prstGeom>
          </p:spPr>
        </p:pic>
        <p:pic>
          <p:nvPicPr>
            <p:cNvPr id="42" name="object 42" descr=""/>
            <p:cNvPicPr/>
            <p:nvPr/>
          </p:nvPicPr>
          <p:blipFill>
            <a:blip r:embed="rId15" cstate="print"/>
            <a:stretch>
              <a:fillRect/>
            </a:stretch>
          </p:blipFill>
          <p:spPr>
            <a:xfrm>
              <a:off x="4681728" y="4460747"/>
              <a:ext cx="2301239" cy="213359"/>
            </a:xfrm>
            <a:prstGeom prst="rect">
              <a:avLst/>
            </a:prstGeom>
          </p:spPr>
        </p:pic>
        <p:pic>
          <p:nvPicPr>
            <p:cNvPr id="43" name="object 43" descr=""/>
            <p:cNvPicPr/>
            <p:nvPr/>
          </p:nvPicPr>
          <p:blipFill>
            <a:blip r:embed="rId16" cstate="print"/>
            <a:stretch>
              <a:fillRect/>
            </a:stretch>
          </p:blipFill>
          <p:spPr>
            <a:xfrm>
              <a:off x="4322064" y="4692395"/>
              <a:ext cx="2182367" cy="97536"/>
            </a:xfrm>
            <a:prstGeom prst="rect">
              <a:avLst/>
            </a:prstGeom>
          </p:spPr>
        </p:pic>
      </p:grpSp>
      <p:pic>
        <p:nvPicPr>
          <p:cNvPr id="44" name="object 44" descr=""/>
          <p:cNvPicPr/>
          <p:nvPr/>
        </p:nvPicPr>
        <p:blipFill>
          <a:blip r:embed="rId17" cstate="print"/>
          <a:stretch>
            <a:fillRect/>
          </a:stretch>
        </p:blipFill>
        <p:spPr>
          <a:xfrm>
            <a:off x="4328159" y="5061203"/>
            <a:ext cx="1377696" cy="112775"/>
          </a:xfrm>
          <a:prstGeom prst="rect">
            <a:avLst/>
          </a:prstGeom>
        </p:spPr>
      </p:pic>
      <p:pic>
        <p:nvPicPr>
          <p:cNvPr id="45" name="object 45" descr=""/>
          <p:cNvPicPr/>
          <p:nvPr/>
        </p:nvPicPr>
        <p:blipFill>
          <a:blip r:embed="rId18" cstate="print"/>
          <a:stretch>
            <a:fillRect/>
          </a:stretch>
        </p:blipFill>
        <p:spPr>
          <a:xfrm>
            <a:off x="4331208" y="6268211"/>
            <a:ext cx="2615184" cy="350519"/>
          </a:xfrm>
          <a:prstGeom prst="rect">
            <a:avLst/>
          </a:prstGeom>
        </p:spPr>
      </p:pic>
      <p:pic>
        <p:nvPicPr>
          <p:cNvPr id="46" name="object 46" descr=""/>
          <p:cNvPicPr/>
          <p:nvPr/>
        </p:nvPicPr>
        <p:blipFill>
          <a:blip r:embed="rId19" cstate="print"/>
          <a:stretch>
            <a:fillRect/>
          </a:stretch>
        </p:blipFill>
        <p:spPr>
          <a:xfrm>
            <a:off x="5425440" y="6076188"/>
            <a:ext cx="30479" cy="48767"/>
          </a:xfrm>
          <a:prstGeom prst="rect">
            <a:avLst/>
          </a:prstGeom>
        </p:spPr>
      </p:pic>
      <p:pic>
        <p:nvPicPr>
          <p:cNvPr id="47" name="object 47" descr=""/>
          <p:cNvPicPr/>
          <p:nvPr/>
        </p:nvPicPr>
        <p:blipFill>
          <a:blip r:embed="rId20" cstate="print"/>
          <a:stretch>
            <a:fillRect/>
          </a:stretch>
        </p:blipFill>
        <p:spPr>
          <a:xfrm>
            <a:off x="5498591" y="6862571"/>
            <a:ext cx="313943" cy="76200"/>
          </a:xfrm>
          <a:prstGeom prst="rect">
            <a:avLst/>
          </a:prstGeom>
        </p:spPr>
      </p:pic>
      <p:pic>
        <p:nvPicPr>
          <p:cNvPr id="48" name="object 48" descr=""/>
          <p:cNvPicPr/>
          <p:nvPr/>
        </p:nvPicPr>
        <p:blipFill>
          <a:blip r:embed="rId21" cstate="print"/>
          <a:stretch>
            <a:fillRect/>
          </a:stretch>
        </p:blipFill>
        <p:spPr>
          <a:xfrm>
            <a:off x="5943600" y="5225796"/>
            <a:ext cx="1024127" cy="188975"/>
          </a:xfrm>
          <a:prstGeom prst="rect">
            <a:avLst/>
          </a:prstGeom>
        </p:spPr>
      </p:pic>
      <p:pic>
        <p:nvPicPr>
          <p:cNvPr id="49" name="object 49" descr=""/>
          <p:cNvPicPr/>
          <p:nvPr/>
        </p:nvPicPr>
        <p:blipFill>
          <a:blip r:embed="rId22" cstate="print"/>
          <a:stretch>
            <a:fillRect/>
          </a:stretch>
        </p:blipFill>
        <p:spPr>
          <a:xfrm>
            <a:off x="6007608" y="5609844"/>
            <a:ext cx="902208" cy="60960"/>
          </a:xfrm>
          <a:prstGeom prst="rect">
            <a:avLst/>
          </a:prstGeom>
        </p:spPr>
      </p:pic>
      <p:pic>
        <p:nvPicPr>
          <p:cNvPr id="50" name="object 50" descr=""/>
          <p:cNvPicPr/>
          <p:nvPr/>
        </p:nvPicPr>
        <p:blipFill>
          <a:blip r:embed="rId23" cstate="print"/>
          <a:stretch>
            <a:fillRect/>
          </a:stretch>
        </p:blipFill>
        <p:spPr>
          <a:xfrm>
            <a:off x="5900928" y="5881115"/>
            <a:ext cx="1112520" cy="60960"/>
          </a:xfrm>
          <a:prstGeom prst="rect">
            <a:avLst/>
          </a:prstGeom>
        </p:spPr>
      </p:pic>
      <p:pic>
        <p:nvPicPr>
          <p:cNvPr id="51" name="object 51" descr=""/>
          <p:cNvPicPr/>
          <p:nvPr/>
        </p:nvPicPr>
        <p:blipFill>
          <a:blip r:embed="rId24" cstate="print"/>
          <a:stretch>
            <a:fillRect/>
          </a:stretch>
        </p:blipFill>
        <p:spPr>
          <a:xfrm>
            <a:off x="5864352" y="6015228"/>
            <a:ext cx="1188720" cy="60960"/>
          </a:xfrm>
          <a:prstGeom prst="rect">
            <a:avLst/>
          </a:prstGeom>
        </p:spPr>
      </p:pic>
      <p:pic>
        <p:nvPicPr>
          <p:cNvPr id="52" name="object 52" descr=""/>
          <p:cNvPicPr/>
          <p:nvPr/>
        </p:nvPicPr>
        <p:blipFill>
          <a:blip r:embed="rId25" cstate="print"/>
          <a:stretch>
            <a:fillRect/>
          </a:stretch>
        </p:blipFill>
        <p:spPr>
          <a:xfrm>
            <a:off x="6132576" y="6131052"/>
            <a:ext cx="655320" cy="60960"/>
          </a:xfrm>
          <a:prstGeom prst="rect">
            <a:avLst/>
          </a:prstGeom>
        </p:spPr>
      </p:pic>
      <p:grpSp>
        <p:nvGrpSpPr>
          <p:cNvPr id="53" name="object 53" descr=""/>
          <p:cNvGrpSpPr/>
          <p:nvPr/>
        </p:nvGrpSpPr>
        <p:grpSpPr>
          <a:xfrm>
            <a:off x="4370832" y="3314700"/>
            <a:ext cx="2676525" cy="195580"/>
            <a:chOff x="4370832" y="3314700"/>
            <a:chExt cx="2676525" cy="195580"/>
          </a:xfrm>
        </p:grpSpPr>
        <p:pic>
          <p:nvPicPr>
            <p:cNvPr id="54" name="object 54" descr=""/>
            <p:cNvPicPr/>
            <p:nvPr/>
          </p:nvPicPr>
          <p:blipFill>
            <a:blip r:embed="rId26" cstate="print"/>
            <a:stretch>
              <a:fillRect/>
            </a:stretch>
          </p:blipFill>
          <p:spPr>
            <a:xfrm>
              <a:off x="4383024" y="3314700"/>
              <a:ext cx="2663952" cy="79248"/>
            </a:xfrm>
            <a:prstGeom prst="rect">
              <a:avLst/>
            </a:prstGeom>
          </p:spPr>
        </p:pic>
        <p:pic>
          <p:nvPicPr>
            <p:cNvPr id="55" name="object 55" descr=""/>
            <p:cNvPicPr/>
            <p:nvPr/>
          </p:nvPicPr>
          <p:blipFill>
            <a:blip r:embed="rId27" cstate="print"/>
            <a:stretch>
              <a:fillRect/>
            </a:stretch>
          </p:blipFill>
          <p:spPr>
            <a:xfrm>
              <a:off x="4370832" y="3430523"/>
              <a:ext cx="2459736" cy="79248"/>
            </a:xfrm>
            <a:prstGeom prst="rect">
              <a:avLst/>
            </a:prstGeom>
          </p:spPr>
        </p:pic>
      </p:grpSp>
      <p:pic>
        <p:nvPicPr>
          <p:cNvPr id="56" name="object 56" descr=""/>
          <p:cNvPicPr/>
          <p:nvPr/>
        </p:nvPicPr>
        <p:blipFill>
          <a:blip r:embed="rId28" cstate="print"/>
          <a:stretch>
            <a:fillRect/>
          </a:stretch>
        </p:blipFill>
        <p:spPr>
          <a:xfrm>
            <a:off x="4319015" y="4113276"/>
            <a:ext cx="2666999" cy="213360"/>
          </a:xfrm>
          <a:prstGeom prst="rect">
            <a:avLst/>
          </a:prstGeom>
        </p:spPr>
      </p:pic>
      <p:pic>
        <p:nvPicPr>
          <p:cNvPr id="57" name="object 57" descr=""/>
          <p:cNvPicPr/>
          <p:nvPr/>
        </p:nvPicPr>
        <p:blipFill>
          <a:blip r:embed="rId29" cstate="print"/>
          <a:stretch>
            <a:fillRect/>
          </a:stretch>
        </p:blipFill>
        <p:spPr>
          <a:xfrm>
            <a:off x="4373879" y="5228844"/>
            <a:ext cx="1082039" cy="60960"/>
          </a:xfrm>
          <a:prstGeom prst="rect">
            <a:avLst/>
          </a:prstGeom>
        </p:spPr>
      </p:pic>
      <p:pic>
        <p:nvPicPr>
          <p:cNvPr id="58" name="object 58" descr=""/>
          <p:cNvPicPr/>
          <p:nvPr/>
        </p:nvPicPr>
        <p:blipFill>
          <a:blip r:embed="rId30" cstate="print"/>
          <a:stretch>
            <a:fillRect/>
          </a:stretch>
        </p:blipFill>
        <p:spPr>
          <a:xfrm>
            <a:off x="4376928" y="6079235"/>
            <a:ext cx="414527" cy="60960"/>
          </a:xfrm>
          <a:prstGeom prst="rect">
            <a:avLst/>
          </a:prstGeom>
        </p:spPr>
      </p:pic>
      <p:pic>
        <p:nvPicPr>
          <p:cNvPr id="59" name="object 59" descr=""/>
          <p:cNvPicPr/>
          <p:nvPr/>
        </p:nvPicPr>
        <p:blipFill>
          <a:blip r:embed="rId31" cstate="print"/>
          <a:stretch>
            <a:fillRect/>
          </a:stretch>
        </p:blipFill>
        <p:spPr>
          <a:xfrm>
            <a:off x="4331208" y="6771131"/>
            <a:ext cx="530351" cy="60960"/>
          </a:xfrm>
          <a:prstGeom prst="rect">
            <a:avLst/>
          </a:prstGeom>
        </p:spPr>
      </p:pic>
      <p:pic>
        <p:nvPicPr>
          <p:cNvPr id="60" name="object 60" descr=""/>
          <p:cNvPicPr/>
          <p:nvPr/>
        </p:nvPicPr>
        <p:blipFill>
          <a:blip r:embed="rId32" cstate="print"/>
          <a:stretch>
            <a:fillRect/>
          </a:stretch>
        </p:blipFill>
        <p:spPr>
          <a:xfrm>
            <a:off x="4334255" y="7655052"/>
            <a:ext cx="2657855" cy="103631"/>
          </a:xfrm>
          <a:prstGeom prst="rect">
            <a:avLst/>
          </a:prstGeom>
        </p:spPr>
      </p:pic>
      <p:sp>
        <p:nvSpPr>
          <p:cNvPr id="61" name="object 61" descr=""/>
          <p:cNvSpPr txBox="1"/>
          <p:nvPr/>
        </p:nvSpPr>
        <p:spPr>
          <a:xfrm>
            <a:off x="1012033" y="3172459"/>
            <a:ext cx="2699385" cy="278765"/>
          </a:xfrm>
          <a:prstGeom prst="rect">
            <a:avLst/>
          </a:prstGeom>
        </p:spPr>
        <p:txBody>
          <a:bodyPr wrap="square" lIns="0" tIns="34290" rIns="0" bIns="0" rtlCol="0" vert="horz">
            <a:spAutoFit/>
          </a:bodyPr>
          <a:lstStyle/>
          <a:p>
            <a:pPr marL="16510" marR="5080" indent="-4445">
              <a:lnSpc>
                <a:spcPct val="100000"/>
              </a:lnSpc>
              <a:spcBef>
                <a:spcPts val="270"/>
              </a:spcBef>
            </a:pPr>
            <a:r>
              <a:rPr dirty="0" sz="800" spc="20">
                <a:latin typeface="Calibri"/>
                <a:cs typeface="Calibri"/>
              </a:rPr>
              <a:t>mạng nơ-ron là cách ssnsœ aniœ có thể được ¢¥ganìzed và "œntectad." F'igurc 2 là một æI›aisaúc oč một ADAP aaałog. Inpuc</a:t>
            </a:r>
            <a:r>
              <a:rPr dirty="0" sz="800" spc="50">
                <a:latin typeface="Calibri"/>
                <a:cs typeface="Calibri"/>
              </a:rPr>
              <a:t/>
            </a:r>
            <a:r>
              <a:rPr dirty="0" sz="800" spc="20">
                <a:latin typeface="Calibri"/>
                <a:cs typeface="Calibri"/>
              </a:rPr>
              <a:t/>
            </a:r>
            <a:r>
              <a:rPr dirty="0" sz="800" spc="80">
                <a:latin typeface="Calibri"/>
                <a:cs typeface="Calibri"/>
              </a:rPr>
              <a:t/>
            </a:r>
            <a:r>
              <a:rPr dirty="0" sz="800">
                <a:latin typeface="Calibri"/>
                <a:cs typeface="Calibri"/>
              </a:rPr>
              <a:t/>
            </a:r>
            <a:r>
              <a:rPr dirty="0" sz="800" spc="170">
                <a:latin typeface="Calibri"/>
                <a:cs typeface="Calibri"/>
              </a:rPr>
              <a:t/>
            </a:r>
            <a:r>
              <a:rPr dirty="0" sz="800" spc="20">
                <a:latin typeface="Calibri"/>
                <a:cs typeface="Calibri"/>
              </a:rPr>
              <a:t/>
            </a:r>
            <a:r>
              <a:rPr dirty="0" sz="800" spc="70">
                <a:latin typeface="Calibri"/>
                <a:cs typeface="Calibri"/>
              </a:rPr>
              <a:t/>
            </a:r>
            <a:r>
              <a:rPr dirty="0" sz="800" spc="20">
                <a:latin typeface="Calibri"/>
                <a:cs typeface="Calibri"/>
              </a:rPr>
              <a:t/>
            </a:r>
            <a:r>
              <a:rPr dirty="0" sz="800" spc="75">
                <a:latin typeface="Calibri"/>
                <a:cs typeface="Calibri"/>
              </a:rPr>
              <a:t/>
            </a:r>
            <a:r>
              <a:rPr dirty="0" sz="800" spc="20">
                <a:latin typeface="Calibri"/>
                <a:cs typeface="Calibri"/>
              </a:rPr>
              <a:t/>
            </a:r>
            <a:r>
              <a:rPr dirty="0" sz="800" spc="50">
                <a:latin typeface="Calibri"/>
                <a:cs typeface="Calibri"/>
              </a:rPr>
              <a:t/>
            </a:r>
            <a:r>
              <a:rPr dirty="0" sz="800" spc="20">
                <a:latin typeface="Calibri"/>
                <a:cs typeface="Calibri"/>
              </a:rPr>
              <a:t/>
            </a:r>
            <a:r>
              <a:rPr dirty="0" sz="800" spc="50">
                <a:latin typeface="Calibri"/>
                <a:cs typeface="Calibri"/>
              </a:rPr>
              <a:t/>
            </a:r>
            <a:r>
              <a:rPr dirty="0" sz="800" spc="20">
                <a:latin typeface="Calibri"/>
                <a:cs typeface="Calibri"/>
              </a:rPr>
              <a:t/>
            </a:r>
            <a:r>
              <a:rPr dirty="0" sz="800" spc="10">
                <a:latin typeface="Calibri"/>
                <a:cs typeface="Calibri"/>
              </a:rPr>
              <a:t/>
            </a:r>
            <a:r>
              <a:rPr dirty="0" sz="800">
                <a:latin typeface="Calibri"/>
                <a:cs typeface="Calibri"/>
              </a:rPr>
              <a:t/>
            </a:r>
            <a:r>
              <a:rPr dirty="0" sz="800" spc="10">
                <a:latin typeface="Calibri"/>
                <a:cs typeface="Calibri"/>
              </a:rPr>
              <a:t/>
            </a:r>
            <a:r>
              <a:rPr dirty="0" sz="800" spc="20">
                <a:latin typeface="Calibri"/>
                <a:cs typeface="Calibri"/>
              </a:rPr>
              <a:t/>
            </a:r>
            <a:r>
              <a:rPr dirty="0" sz="800" spc="70">
                <a:latin typeface="Calibri"/>
                <a:cs typeface="Calibri"/>
              </a:rPr>
              <a:t/>
            </a:r>
            <a:r>
              <a:rPr dirty="0" sz="800" spc="20">
                <a:latin typeface="Calibri"/>
                <a:cs typeface="Calibri"/>
              </a:rPr>
              <a:t/>
            </a:r>
            <a:r>
              <a:rPr dirty="0" sz="800" spc="500">
                <a:latin typeface="Calibri"/>
                <a:cs typeface="Calibri"/>
              </a:rPr>
              <a:t/>
            </a:r>
            <a:r>
              <a:rPr dirty="0" sz="800" spc="20">
                <a:latin typeface="Calibri"/>
                <a:cs typeface="Calibri"/>
              </a:rPr>
              <a:t/>
            </a:r>
            <a:r>
              <a:rPr dirty="0" sz="800" spc="229">
                <a:latin typeface="Calibri"/>
                <a:cs typeface="Calibri"/>
              </a:rPr>
              <a:t/>
            </a:r>
            <a:r>
              <a:rPr dirty="0" sz="800" spc="20">
                <a:latin typeface="Calibri"/>
                <a:cs typeface="Calibri"/>
              </a:rPr>
              <a:t/>
            </a:r>
            <a:r>
              <a:rPr dirty="0" sz="800" spc="40">
                <a:latin typeface="Calibri"/>
                <a:cs typeface="Calibri"/>
              </a:rPr>
              <a:t/>
            </a:r>
            <a:r>
              <a:rPr dirty="0" sz="80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8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200">
                <a:latin typeface="Calibri"/>
                <a:cs typeface="Calibri"/>
              </a:rPr>
              <a:t/>
            </a:r>
            <a:r>
              <a:rPr dirty="0" sz="800" spc="20">
                <a:latin typeface="Calibri"/>
                <a:cs typeface="Calibri"/>
              </a:rPr>
              <a:t/>
            </a:r>
            <a:endParaRPr sz="900">
              <a:latin typeface="Calibri"/>
              <a:cs typeface="Calibri"/>
            </a:endParaRPr>
          </a:p>
        </p:txBody>
      </p:sp>
      <p:sp>
        <p:nvSpPr>
          <p:cNvPr id="62" name="object 62" descr=""/>
          <p:cNvSpPr txBox="1"/>
          <p:nvPr/>
        </p:nvSpPr>
        <p:spPr>
          <a:xfrm>
            <a:off x="921039" y="3638803"/>
            <a:ext cx="2795905" cy="2713990"/>
          </a:xfrm>
          <a:prstGeom prst="rect">
            <a:avLst/>
          </a:prstGeom>
        </p:spPr>
        <p:txBody>
          <a:bodyPr wrap="square" lIns="0" tIns="34290" rIns="0" bIns="0" rtlCol="0" vert="horz">
            <a:spAutoFit/>
          </a:bodyPr>
          <a:lstStyle/>
          <a:p>
            <a:pPr algn="just" marL="104775" marR="15240" indent="5715">
              <a:lnSpc>
                <a:spcPct val="100000"/>
              </a:lnSpc>
              <a:spcBef>
                <a:spcPts val="270"/>
              </a:spcBef>
              <a:tabLst>
                <a:tab pos="558800" algn="l"/>
                <a:tab pos="2562225" algn="l"/>
              </a:tabLst>
            </a:pPr>
            <a:r>
              <a:rPr dirty="0" sz="800">
                <a:latin typeface="Times New Roman"/>
                <a:cs typeface="Times New Roman"/>
              </a:rPr>
              <a:t>mặc dù trọng số có thể điều chỉnh cho một bit phản hồi A là một đơn vị dna một vats rời rạc œ phạm vi vale có thể tc øœøiıed bởi một biến đầu vào nhất định Ttie at of all f‹ a</a:t>
            </a:r>
            <a:r>
              <a:rPr dirty="0" sz="800" spc="85">
                <a:latin typeface="Times New Roman"/>
                <a:cs typeface="Times New Roman"/>
              </a:rPr>
              <a:t/>
            </a:r>
            <a:r>
              <a:rPr dirty="0" sz="800" spc="20">
                <a:latin typeface="Times New Roman"/>
                <a:cs typeface="Times New Roman"/>
              </a:rPr>
              <a:t/>
            </a:r>
            <a:r>
              <a:rPr dirty="0" sz="800" spc="135">
                <a:latin typeface="Times New Roman"/>
                <a:cs typeface="Times New Roman"/>
              </a:rPr>
              <a:t/>
            </a:r>
            <a:r>
              <a:rPr dirty="0" sz="800" spc="20">
                <a:latin typeface="Times New Roman"/>
                <a:cs typeface="Times New Roman"/>
              </a:rPr>
              <a:t/>
            </a:r>
            <a:r>
              <a:rPr dirty="0" sz="800" spc="8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25">
                <a:latin typeface="Times New Roman"/>
                <a:cs typeface="Times New Roman"/>
              </a:rPr>
              <a:t/>
            </a:r>
            <a:r>
              <a:rPr dirty="0" sz="800" spc="20">
                <a:latin typeface="Times New Roman"/>
                <a:cs typeface="Times New Roman"/>
              </a:rPr>
              <a:t/>
            </a:r>
            <a:r>
              <a:rPr dirty="0" sz="800" spc="105">
                <a:latin typeface="Times New Roman"/>
                <a:cs typeface="Times New Roman"/>
              </a:rPr>
              <a:t/>
            </a:r>
            <a:r>
              <a:rPr dirty="0" sz="800">
                <a:latin typeface="Times New Roman"/>
                <a:cs typeface="Times New Roman"/>
              </a:rPr>
              <a:t/>
            </a:r>
            <a:r>
              <a:rPr dirty="0" sz="800" spc="220">
                <a:latin typeface="Times New Roman"/>
                <a:cs typeface="Times New Roman"/>
              </a:rPr>
              <a:t/>
            </a:r>
            <a:r>
              <a:rPr dirty="0" sz="800">
                <a:latin typeface="Times New Roman"/>
                <a:cs typeface="Times New Roman"/>
              </a:rPr>
              <a:t/>
            </a:r>
            <a:r>
              <a:rPr dirty="0" sz="800" spc="70">
                <a:latin typeface="Times New Roman"/>
                <a:cs typeface="Times New Roman"/>
              </a:rPr>
              <a:t/>
            </a:r>
            <a:r>
              <a:rPr dirty="0" sz="800">
                <a:latin typeface="Times New Roman"/>
                <a:cs typeface="Times New Roman"/>
              </a:rPr>
              <a:t/>
            </a:r>
            <a:r>
              <a:rPr dirty="0" sz="800" spc="33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spc="50">
                <a:latin typeface="Times New Roman"/>
                <a:cs typeface="Times New Roman"/>
              </a:rPr>
              <a:t/>
            </a:r>
            <a:r>
              <a:rPr dirty="0" sz="800" spc="65">
                <a:latin typeface="Times New Roman"/>
                <a:cs typeface="Times New Roman"/>
              </a:rPr>
              <a:t/>
            </a:r>
            <a:r>
              <a:rPr dirty="0" sz="800" spc="10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70">
                <a:latin typeface="Times New Roman"/>
                <a:cs typeface="Times New Roman"/>
              </a:rPr>
              <a:t/>
            </a:r>
            <a:r>
              <a:rPr dirty="0" sz="800">
                <a:latin typeface="Times New Roman"/>
                <a:cs typeface="Times New Roman"/>
              </a:rPr>
              <a:t/>
            </a:r>
            <a:r>
              <a:rPr dirty="0" sz="800" spc="110">
                <a:latin typeface="Times New Roman"/>
                <a:cs typeface="Times New Roman"/>
              </a:rPr>
              <a:t/>
            </a:r>
            <a:r>
              <a:rPr dirty="0" sz="800" spc="120">
                <a:latin typeface="Times New Roman"/>
                <a:cs typeface="Times New Roman"/>
              </a:rPr>
              <a:t/>
            </a:r>
            <a:r>
              <a:rPr dirty="0" sz="800" spc="70">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a:latin typeface="Times New Roman"/>
                <a:cs typeface="Times New Roman"/>
              </a:rPr>
              <a:t/>
            </a:r>
            <a:r>
              <a:rPr dirty="0" sz="800" spc="8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4">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a:latin typeface="Times New Roman"/>
                <a:cs typeface="Times New Roman"/>
              </a:rPr>
              <a:t/>
            </a:r>
            <a:r>
              <a:rPr dirty="0" sz="800" spc="254">
                <a:latin typeface="Times New Roman"/>
                <a:cs typeface="Times New Roman"/>
              </a:rPr>
              <a:t/>
            </a:r>
            <a:r>
              <a:rPr dirty="0" sz="80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370">
                <a:latin typeface="Times New Roman"/>
                <a:cs typeface="Times New Roman"/>
              </a:rPr>
              <a:t/>
            </a:r>
            <a:r>
              <a:rPr dirty="0" sz="800" spc="20">
                <a:latin typeface="Times New Roman"/>
                <a:cs typeface="Times New Roman"/>
              </a:rPr>
              <a:t/>
            </a:r>
            <a:endParaRPr sz="900">
              <a:latin typeface="Times New Roman"/>
              <a:cs typeface="Times New Roman"/>
            </a:endParaRPr>
          </a:p>
          <a:p>
            <a:pPr algn="just" marL="107950" marR="17780" indent="-1270">
              <a:lnSpc>
                <a:spcPct val="100000"/>
              </a:lnSpc>
              <a:spcBef>
                <a:spcPts val="905"/>
              </a:spcBef>
            </a:pPr>
            <a:r>
              <a:rPr dirty="0" sz="800" spc="20">
                <a:latin typeface="Times New Roman"/>
                <a:cs typeface="Times New Roman"/>
              </a:rPr>
              <a:t>Wlúle ah øsøoriatim unit được coøøeciød cho eøcli , nó là usuøl trong ADAP để restrk:t ttiiı pøtfcm bằng cách re9uirin8 dint chúng là orie và orily là are cœinectkøi khác không trong eæh partiäon. Tất cả các nœizcro cor iecëoriø thường được đặt thành wøight là 1, aød những trọng số đó</a:t>
            </a:r>
            <a:r>
              <a:rPr dirty="0" sz="800" spc="25">
                <a:latin typeface="Times New Roman"/>
                <a:cs typeface="Times New Roman"/>
              </a:rPr>
              <a:t/>
            </a:r>
            <a:r>
              <a:rPr dirty="0" sz="800">
                <a:latin typeface="Times New Roman"/>
                <a:cs typeface="Times New Roman"/>
              </a:rPr>
              <a:t/>
            </a:r>
            <a:r>
              <a:rPr dirty="0" sz="800" spc="235">
                <a:latin typeface="Times New Roman"/>
                <a:cs typeface="Times New Roman"/>
              </a:rPr>
              <a:t/>
            </a:r>
            <a:r>
              <a:rPr dirty="0" u="sng" sz="800" spc="20">
                <a:uFill>
                  <a:solidFill>
                    <a:srgbClr val="131313"/>
                  </a:solidFill>
                </a:uFill>
                <a:latin typeface="Times New Roman"/>
                <a:cs typeface="Times New Roman"/>
              </a:rPr>
              <a:t/>
            </a:r>
            <a:r>
              <a:rPr dirty="0" sz="800" spc="11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75">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a:latin typeface="Times New Roman"/>
                <a:cs typeface="Times New Roman"/>
              </a:rPr>
              <a:t/>
            </a:r>
            <a:r>
              <a:rPr dirty="0" sz="800" spc="470">
                <a:latin typeface="Times New Roman"/>
                <a:cs typeface="Times New Roman"/>
              </a:rPr>
              <a:t/>
            </a:r>
            <a:r>
              <a:rPr dirty="0" sz="80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8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65">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16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7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endParaRPr sz="900">
              <a:latin typeface="Times New Roman"/>
              <a:cs typeface="Times New Roman"/>
            </a:endParaRPr>
          </a:p>
          <a:p>
            <a:pPr algn="just" marL="110489" marR="10160" indent="-3810">
              <a:lnSpc>
                <a:spcPct val="100000"/>
              </a:lnSpc>
              <a:spcBef>
                <a:spcPts val="915"/>
              </a:spcBef>
            </a:pPr>
            <a:r>
              <a:rPr dirty="0" sz="800" spc="20">
                <a:latin typeface="Calibri"/>
                <a:cs typeface="Calibri"/>
              </a:rPr>
              <a:t/>
            </a:r>
            <a:r>
              <a:rPr dirty="0" sz="800" spc="130">
                <a:latin typeface="Calibri"/>
                <a:cs typeface="Calibri"/>
              </a:rPr>
              <a:t/>
            </a:r>
            <a:r>
              <a:rPr dirty="0" sz="800">
                <a:latin typeface="Calibri"/>
                <a:cs typeface="Calibri"/>
              </a:rPr>
              <a:t/>
            </a:r>
            <a:r>
              <a:rPr dirty="0" sz="800" spc="8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90">
                <a:latin typeface="Calibri"/>
                <a:cs typeface="Calibri"/>
              </a:rPr>
              <a:t/>
            </a:r>
            <a:r>
              <a:rPr dirty="0" sz="800">
                <a:latin typeface="Calibri"/>
                <a:cs typeface="Calibri"/>
              </a:rPr>
              <a:t/>
            </a:r>
            <a:r>
              <a:rPr dirty="0" sz="800" spc="150">
                <a:latin typeface="Calibri"/>
                <a:cs typeface="Calibri"/>
              </a:rPr>
              <a:t/>
            </a:r>
            <a:r>
              <a:rPr dirty="0" sz="800">
                <a:latin typeface="Calibri"/>
                <a:cs typeface="Calibri"/>
              </a:rPr>
              <a:t/>
            </a:r>
            <a:r>
              <a:rPr dirty="0" sz="800" spc="95">
                <a:latin typeface="Calibri"/>
                <a:cs typeface="Calibri"/>
              </a:rPr>
              <a:t/>
            </a:r>
            <a:r>
              <a:rPr dirty="0" sz="800" b="1">
                <a:latin typeface="Calibri"/>
                <a:cs typeface="Calibri"/>
              </a:rPr>
              <a:t/>
            </a:r>
            <a:r>
              <a:rPr dirty="0" sz="800" spc="240" b="1">
                <a:latin typeface="Calibri"/>
                <a:cs typeface="Calibri"/>
              </a:rPr>
              <a:t/>
            </a:r>
            <a:r>
              <a:rPr dirty="0" sz="800" spc="20">
                <a:latin typeface="Calibri"/>
                <a:cs typeface="Calibri"/>
              </a:rPr>
              <a:t>kết nối trong một phân vùng được chọn ngẫu nhiên. ADAP thường sử dụng một số lượng lớn các đơn vị liên kết như vậy. (Trong nghiên cứu này, nó đã sử dụng 100.000) Mỗi đơn vị liên kết chỉ có một</a:t>
            </a:r>
            <a:r>
              <a:rPr dirty="0" sz="800" spc="500">
                <a:latin typeface="Calibri"/>
                <a:cs typeface="Calibri"/>
              </a:rPr>
              <a:t/>
            </a:r>
            <a:r>
              <a:rPr dirty="0" sz="800" spc="20">
                <a:latin typeface="Calibri"/>
                <a:cs typeface="Calibri"/>
              </a:rPr>
              <a:t/>
            </a:r>
            <a:r>
              <a:rPr dirty="0" sz="800" spc="55">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50">
                <a:latin typeface="Calibri"/>
                <a:cs typeface="Calibri"/>
              </a:rPr>
              <a:t/>
            </a:r>
            <a:r>
              <a:rPr dirty="0" sz="800">
                <a:latin typeface="Calibri"/>
                <a:cs typeface="Calibri"/>
              </a:rPr>
              <a:t/>
            </a:r>
            <a:r>
              <a:rPr dirty="0" sz="800" spc="5">
                <a:latin typeface="Calibri"/>
                <a:cs typeface="Calibri"/>
              </a:rPr>
              <a:t/>
            </a:r>
            <a:r>
              <a:rPr dirty="0" sz="800" spc="20">
                <a:latin typeface="Calibri"/>
                <a:cs typeface="Calibri"/>
              </a:rPr>
              <a:t/>
            </a:r>
            <a:r>
              <a:rPr dirty="0" sz="800" spc="15">
                <a:latin typeface="Calibri"/>
                <a:cs typeface="Calibri"/>
              </a:rPr>
              <a:t/>
            </a:r>
            <a:r>
              <a:rPr dirty="0" sz="800" spc="20">
                <a:latin typeface="Calibri"/>
                <a:cs typeface="Calibri"/>
              </a:rPr>
              <a:t/>
            </a:r>
            <a:r>
              <a:rPr dirty="0" sz="800" spc="45">
                <a:latin typeface="Calibri"/>
                <a:cs typeface="Calibri"/>
              </a:rPr>
              <a:t/>
            </a:r>
            <a:r>
              <a:rPr dirty="0" sz="800" spc="20">
                <a:latin typeface="Calibri"/>
                <a:cs typeface="Calibri"/>
              </a:rPr>
              <a:t/>
            </a:r>
            <a:r>
              <a:rPr dirty="0" sz="800" spc="25">
                <a:latin typeface="Calibri"/>
                <a:cs typeface="Calibri"/>
              </a:rPr>
              <a:t/>
            </a:r>
            <a:r>
              <a:rPr dirty="0" sz="800" spc="20">
                <a:latin typeface="Calibri"/>
                <a:cs typeface="Calibri"/>
              </a:rPr>
              <a:t/>
            </a:r>
            <a:r>
              <a:rPr dirty="0" sz="800" spc="25">
                <a:latin typeface="Calibri"/>
                <a:cs typeface="Calibri"/>
              </a:rPr>
              <a:t/>
            </a:r>
            <a:r>
              <a:rPr dirty="0" sz="800" spc="20">
                <a:latin typeface="Calibri"/>
                <a:cs typeface="Calibri"/>
              </a:rPr>
              <a:t/>
            </a:r>
            <a:r>
              <a:rPr dirty="0" sz="800" spc="500">
                <a:latin typeface="Calibri"/>
                <a:cs typeface="Calibri"/>
              </a:rPr>
              <a:t/>
            </a:r>
            <a:r>
              <a:rPr dirty="0" sz="800" spc="20">
                <a:latin typeface="Calibri"/>
                <a:cs typeface="Calibri"/>
              </a:rPr>
              <a:t/>
            </a:r>
            <a:r>
              <a:rPr dirty="0" sz="800" spc="3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10">
                <a:latin typeface="Calibri"/>
                <a:cs typeface="Calibri"/>
              </a:rPr>
              <a:t/>
            </a:r>
            <a:r>
              <a:rPr dirty="0" sz="800" spc="20">
                <a:latin typeface="Calibri"/>
                <a:cs typeface="Calibri"/>
              </a:rPr>
              <a:t/>
            </a:r>
            <a:r>
              <a:rPr dirty="0" sz="800" spc="175">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a:latin typeface="Calibri"/>
                <a:cs typeface="Calibri"/>
              </a:rPr>
              <a:t/>
            </a:r>
            <a:r>
              <a:rPr dirty="0" sz="800" spc="95">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endParaRPr sz="900">
              <a:latin typeface="Calibri"/>
              <a:cs typeface="Calibri"/>
            </a:endParaRPr>
          </a:p>
          <a:p>
            <a:pPr algn="r" marL="112395" marR="6350" indent="211454">
              <a:lnSpc>
                <a:spcPct val="100000"/>
              </a:lnSpc>
              <a:spcBef>
                <a:spcPts val="919"/>
              </a:spcBef>
              <a:tabLst>
                <a:tab pos="1506220" algn="l"/>
                <a:tab pos="1608455" algn="l"/>
                <a:tab pos="2234565" algn="l"/>
              </a:tabLst>
            </a:pPr>
            <a:r>
              <a:rPr dirty="0" sz="800" spc="20">
                <a:latin typeface="Cambria"/>
                <a:cs typeface="Cambria"/>
              </a:rPr>
              <a:t>đơn vị hợp nhất được cung cấp một tập hợp các biến đầu vào thông qua một hàm ngưỡng. Tất cả các giá trị khớp với một liên kết được cho là kích thích điều này. Nếu</a:t>
            </a:r>
            <a:r>
              <a:rPr dirty="0" sz="800" spc="7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a:latin typeface="Cambria"/>
                <a:cs typeface="Cambria"/>
              </a:rPr>
              <a:t/>
            </a:r>
            <a:r>
              <a:rPr dirty="0" sz="800" spc="185">
                <a:latin typeface="Cambria"/>
                <a:cs typeface="Cambria"/>
              </a:rPr>
              <a:t/>
            </a:r>
            <a:r>
              <a:rPr dirty="0" sz="800">
                <a:latin typeface="Cambria"/>
                <a:cs typeface="Cambria"/>
              </a:rPr>
              <a:t/>
            </a:r>
            <a:r>
              <a:rPr dirty="0" sz="800" spc="1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65">
                <a:latin typeface="Cambria"/>
                <a:cs typeface="Cambria"/>
              </a:rPr>
              <a:t/>
            </a:r>
            <a:r>
              <a:rPr dirty="0" sz="800">
                <a:latin typeface="Cambria"/>
                <a:cs typeface="Cambria"/>
              </a:rPr>
              <a:t/>
            </a:r>
            <a:r>
              <a:rPr dirty="0" sz="800" spc="2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35">
                <a:latin typeface="Cambria"/>
                <a:cs typeface="Cambria"/>
              </a:rPr>
              <a:t/>
            </a:r>
            <a:r>
              <a:rPr dirty="0" sz="800" spc="20">
                <a:latin typeface="Cambria"/>
                <a:cs typeface="Cambria"/>
              </a:rPr>
              <a:t/>
            </a:r>
            <a:r>
              <a:rPr dirty="0" sz="800" spc="340">
                <a:latin typeface="Cambria"/>
                <a:cs typeface="Cambria"/>
              </a:rPr>
              <a:t/>
            </a:r>
            <a:r>
              <a:rPr dirty="0" sz="800">
                <a:latin typeface="Cambria"/>
                <a:cs typeface="Cambria"/>
              </a:rPr>
              <a:t/>
            </a:r>
            <a:r>
              <a:rPr dirty="0" sz="800" spc="100">
                <a:latin typeface="Cambria"/>
                <a:cs typeface="Cambria"/>
              </a:rPr>
              <a:t/>
            </a:r>
            <a:r>
              <a:rPr dirty="0" sz="800">
                <a:latin typeface="Cambria"/>
                <a:cs typeface="Cambria"/>
              </a:rPr>
              <a:t/>
            </a:r>
            <a:r>
              <a:rPr dirty="0" sz="800" spc="145">
                <a:latin typeface="Cambria"/>
                <a:cs typeface="Cambria"/>
              </a:rPr>
              <a:t/>
            </a:r>
            <a:r>
              <a:rPr dirty="0" sz="800" spc="20">
                <a:latin typeface="Cambria"/>
                <a:cs typeface="Cambria"/>
              </a:rPr>
              <a:t/>
            </a:r>
            <a:r>
              <a:rPr dirty="0" sz="800" spc="130">
                <a:latin typeface="Cambria"/>
                <a:cs typeface="Cambria"/>
              </a:rPr>
              <a:t/>
            </a:r>
            <a:r>
              <a:rPr dirty="0" sz="800">
                <a:latin typeface="Cambria"/>
                <a:cs typeface="Cambria"/>
              </a:rPr>
              <a:t/>
            </a:r>
            <a:r>
              <a:rPr dirty="0" sz="800" spc="90">
                <a:latin typeface="Cambria"/>
                <a:cs typeface="Cambria"/>
              </a:rPr>
              <a:t/>
            </a:r>
            <a:r>
              <a:rPr dirty="0" sz="800">
                <a:latin typeface="Cambria"/>
                <a:cs typeface="Cambria"/>
              </a:rPr>
              <a:t/>
            </a:r>
            <a:r>
              <a:rPr dirty="0" sz="800" spc="125">
                <a:latin typeface="Cambria"/>
                <a:cs typeface="Cambria"/>
              </a:rPr>
              <a:t/>
            </a:r>
            <a:r>
              <a:rPr dirty="0" sz="800" spc="20">
                <a:latin typeface="Cambria"/>
                <a:cs typeface="Cambria"/>
              </a:rPr>
              <a:t/>
            </a:r>
            <a:r>
              <a:rPr dirty="0" sz="800">
                <a:latin typeface="Cambria"/>
                <a:cs typeface="Cambria"/>
              </a:rPr>
              <a:t/>
            </a:r>
            <a:r>
              <a:rPr dirty="0" sz="800" spc="85">
                <a:latin typeface="Cambria"/>
                <a:cs typeface="Cambria"/>
              </a:rPr>
              <a:t/>
            </a:r>
            <a:r>
              <a:rPr dirty="0" sz="800" spc="20">
                <a:latin typeface="Cambria"/>
                <a:cs typeface="Cambria"/>
              </a:rPr>
              <a:t/>
            </a:r>
            <a:r>
              <a:rPr dirty="0" sz="800" spc="135">
                <a:latin typeface="Cambria"/>
                <a:cs typeface="Cambria"/>
              </a:rPr>
              <a:t/>
            </a:r>
            <a:r>
              <a:rPr dirty="0" sz="800" spc="20">
                <a:latin typeface="Cambria"/>
                <a:cs typeface="Cambria"/>
              </a:rPr>
              <a:t/>
            </a:r>
            <a:r>
              <a:rPr dirty="0" sz="800" spc="500">
                <a:latin typeface="Cambria"/>
                <a:cs typeface="Cambria"/>
              </a:rPr>
              <a:t/>
            </a:r>
            <a:r>
              <a:rPr dirty="0" sz="800" spc="20">
                <a:latin typeface="Times New Roman"/>
                <a:cs typeface="Times New Roman"/>
              </a:rPr>
              <a:t/>
            </a:r>
            <a:r>
              <a:rPr dirty="0" sz="800" spc="25">
                <a:latin typeface="Times New Roman"/>
                <a:cs typeface="Times New Roman"/>
              </a:rPr>
              <a:t/>
            </a:r>
            <a:r>
              <a:rPr dirty="0" sz="800">
                <a:latin typeface="Times New Roman"/>
                <a:cs typeface="Times New Roman"/>
              </a:rPr>
              <a:t/>
            </a:r>
            <a:r>
              <a:rPr dirty="0" sz="800" spc="30">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45">
                <a:latin typeface="Times New Roman"/>
                <a:cs typeface="Times New Roman"/>
              </a:rPr>
              <a:t/>
            </a:r>
            <a:r>
              <a:rPr dirty="0" sz="800">
                <a:latin typeface="Times New Roman"/>
                <a:cs typeface="Times New Roman"/>
              </a:rPr>
              <a:t/>
            </a:r>
            <a:r>
              <a:rPr dirty="0" sz="800" spc="40">
                <a:latin typeface="Times New Roman"/>
                <a:cs typeface="Times New Roman"/>
              </a:rPr>
              <a:t/>
            </a:r>
            <a:r>
              <a:rPr dirty="0" sz="800" spc="20">
                <a:latin typeface="Times New Roman"/>
                <a:cs typeface="Times New Roman"/>
              </a:rPr>
              <a:t/>
            </a:r>
            <a:endParaRPr sz="900">
              <a:latin typeface="Times New Roman"/>
              <a:cs typeface="Times New Roman"/>
            </a:endParaRPr>
          </a:p>
          <a:p>
            <a:pPr algn="r" marR="6350">
              <a:lnSpc>
                <a:spcPct val="100000"/>
              </a:lnSpc>
            </a:pPr>
            <a:r>
              <a:rPr dirty="0" sz="800">
                <a:latin typeface="Times New Roman"/>
                <a:cs typeface="Times New Roman"/>
              </a:rPr>
              <a:t>. tổng số kết nối được kích thích cho một đơn vị liên kết nhất định là</a:t>
            </a:r>
            <a:r>
              <a:rPr dirty="0" sz="800" spc="40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8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8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900">
              <a:latin typeface="Times New Roman"/>
              <a:cs typeface="Times New Roman"/>
            </a:endParaRPr>
          </a:p>
          <a:p>
            <a:pPr algn="r" marR="8890">
              <a:lnSpc>
                <a:spcPct val="100000"/>
              </a:lnSpc>
            </a:pPr>
            <a:r>
              <a:rPr dirty="0" sz="800" spc="20">
                <a:latin typeface="Times New Roman"/>
                <a:cs typeface="Times New Roman"/>
              </a:rPr>
              <a:t>lớn hơn một giá trị định trước - ngưỡng - thì</a:t>
            </a:r>
            <a:r>
              <a:rPr dirty="0" sz="800" spc="145">
                <a:latin typeface="Times New Roman"/>
                <a:cs typeface="Times New Roman"/>
              </a:rPr>
              <a:t/>
            </a:r>
            <a:r>
              <a:rPr dirty="0" sz="800">
                <a:latin typeface="Times New Roman"/>
                <a:cs typeface="Times New Roman"/>
              </a:rPr>
              <a:t/>
            </a:r>
            <a:r>
              <a:rPr dirty="0" sz="800" spc="105">
                <a:latin typeface="Times New Roman"/>
                <a:cs typeface="Times New Roman"/>
              </a:rPr>
              <a:t/>
            </a:r>
            <a:r>
              <a:rPr dirty="0" sz="800">
                <a:latin typeface="Times New Roman"/>
                <a:cs typeface="Times New Roman"/>
              </a:rPr>
              <a:t/>
            </a:r>
            <a:r>
              <a:rPr dirty="0" sz="800" spc="170">
                <a:latin typeface="Times New Roman"/>
                <a:cs typeface="Times New Roman"/>
              </a:rPr>
              <a:t/>
            </a:r>
            <a:r>
              <a:rPr dirty="0" sz="800" spc="20">
                <a:latin typeface="Times New Roman"/>
                <a:cs typeface="Times New Roman"/>
              </a:rPr>
              <a:t/>
            </a:r>
            <a:r>
              <a:rPr dirty="0" sz="800" spc="200">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a:latin typeface="Times New Roman"/>
                <a:cs typeface="Times New Roman"/>
              </a:rPr>
              <a:t/>
            </a:r>
            <a:r>
              <a:rPr dirty="0" sz="800" spc="114">
                <a:latin typeface="Times New Roman"/>
                <a:cs typeface="Times New Roman"/>
              </a:rPr>
              <a:t/>
            </a:r>
            <a:r>
              <a:rPr dirty="0" sz="800" spc="20">
                <a:latin typeface="Times New Roman"/>
                <a:cs typeface="Times New Roman"/>
              </a:rPr>
              <a:t/>
            </a:r>
            <a:r>
              <a:rPr dirty="0" sz="800" spc="100">
                <a:latin typeface="Times New Roman"/>
                <a:cs typeface="Times New Roman"/>
              </a:rPr>
              <a:t/>
            </a:r>
            <a:r>
              <a:rPr dirty="0" sz="800" spc="20">
                <a:latin typeface="Times New Roman"/>
                <a:cs typeface="Times New Roman"/>
              </a:rPr>
              <a:t/>
            </a:r>
            <a:r>
              <a:rPr dirty="0" sz="800" spc="185">
                <a:latin typeface="Times New Roman"/>
                <a:cs typeface="Times New Roman"/>
              </a:rPr>
              <a:t/>
            </a:r>
            <a:r>
              <a:rPr dirty="0" sz="800">
                <a:latin typeface="Times New Roman"/>
                <a:cs typeface="Times New Roman"/>
              </a:rPr>
              <a:t/>
            </a:r>
            <a:r>
              <a:rPr dirty="0" sz="800" spc="100">
                <a:latin typeface="Times New Roman"/>
                <a:cs typeface="Times New Roman"/>
              </a:rPr>
              <a:t/>
            </a:r>
            <a:r>
              <a:rPr dirty="0" sz="800">
                <a:latin typeface="Times New Roman"/>
                <a:cs typeface="Times New Roman"/>
              </a:rPr>
              <a:t/>
            </a:r>
            <a:r>
              <a:rPr dirty="0" sz="800" spc="140">
                <a:latin typeface="Times New Roman"/>
                <a:cs typeface="Times New Roman"/>
              </a:rPr>
              <a:t/>
            </a:r>
            <a:r>
              <a:rPr dirty="0" sz="800" spc="20">
                <a:latin typeface="Times New Roman"/>
                <a:cs typeface="Times New Roman"/>
              </a:rPr>
              <a:t/>
            </a:r>
            <a:endParaRPr sz="900">
              <a:latin typeface="Times New Roman"/>
              <a:cs typeface="Times New Roman"/>
            </a:endParaRPr>
          </a:p>
          <a:p>
            <a:pPr algn="just" marL="116839" marR="5080" indent="-635">
              <a:lnSpc>
                <a:spcPct val="100000"/>
              </a:lnSpc>
              <a:spcBef>
                <a:spcPts val="890"/>
              </a:spcBef>
              <a:tabLst>
                <a:tab pos="1558290" algn="l"/>
                <a:tab pos="1885314" algn="l"/>
              </a:tabLst>
            </a:pPr>
            <a:r>
              <a:rPr dirty="0" sz="800" spc="20">
                <a:latin typeface="Cambria"/>
                <a:cs typeface="Cambria"/>
              </a:rPr>
              <a:t>và sao cho kết quả của tất cả các đơn vị liên kết sẽ được kích hoạt cho bất kỳ đầu vào nào. Cuối cùng, các giá trị phản hồi được kết nối với mỗi đơn vị vật chất được kích hoạt sẽ được tổng hợp và tổng này tạo thành đầu ra cho đầu vào đã cho</a:t>
            </a:r>
            <a:r>
              <a:rPr dirty="0" sz="800" spc="2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4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44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45">
                <a:latin typeface="Cambria"/>
                <a:cs typeface="Cambria"/>
              </a:rPr>
              <a:t/>
            </a:r>
            <a:r>
              <a:rPr dirty="0" sz="800">
                <a:latin typeface="Cambria"/>
                <a:cs typeface="Cambria"/>
              </a:rPr>
              <a:t/>
            </a:r>
            <a:r>
              <a:rPr dirty="0" sz="800" spc="35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50">
                <a:latin typeface="Cambria"/>
                <a:cs typeface="Cambria"/>
              </a:rPr>
              <a:t/>
            </a:r>
            <a:r>
              <a:rPr dirty="0" sz="800">
                <a:latin typeface="Cambria"/>
                <a:cs typeface="Cambria"/>
              </a:rPr>
              <a:t/>
            </a:r>
            <a:r>
              <a:rPr dirty="0" sz="800" spc="27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55">
                <a:latin typeface="Cambria"/>
                <a:cs typeface="Cambria"/>
              </a:rPr>
              <a:t/>
            </a:r>
            <a:r>
              <a:rPr dirty="0" sz="800" spc="130">
                <a:latin typeface="Cambria"/>
                <a:cs typeface="Cambria"/>
              </a:rPr>
              <a:t/>
            </a:r>
            <a:r>
              <a:rPr dirty="0" sz="800" spc="5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70">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35">
                <a:latin typeface="Cambria"/>
                <a:cs typeface="Cambria"/>
              </a:rPr>
              <a:t/>
            </a:r>
            <a:r>
              <a:rPr dirty="0" sz="800">
                <a:latin typeface="Cambria"/>
                <a:cs typeface="Cambria"/>
              </a:rPr>
              <a:t/>
            </a:r>
            <a:r>
              <a:rPr dirty="0" sz="800" spc="375">
                <a:latin typeface="Cambria"/>
                <a:cs typeface="Cambria"/>
              </a:rPr>
              <a:t/>
            </a:r>
            <a:r>
              <a:rPr dirty="0" sz="800">
                <a:latin typeface="Cambria"/>
                <a:cs typeface="Cambria"/>
              </a:rPr>
              <a:t/>
            </a:r>
            <a:r>
              <a:rPr dirty="0" sz="800" spc="39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endParaRPr sz="900">
              <a:latin typeface="Cambria"/>
              <a:cs typeface="Cambria"/>
            </a:endParaRPr>
          </a:p>
        </p:txBody>
      </p:sp>
      <p:sp>
        <p:nvSpPr>
          <p:cNvPr id="63" name="object 63" descr=""/>
          <p:cNvSpPr txBox="1"/>
          <p:nvPr/>
        </p:nvSpPr>
        <p:spPr>
          <a:xfrm>
            <a:off x="1023856" y="6656323"/>
            <a:ext cx="2693670" cy="1095375"/>
          </a:xfrm>
          <a:prstGeom prst="rect">
            <a:avLst/>
          </a:prstGeom>
        </p:spPr>
        <p:txBody>
          <a:bodyPr wrap="square" lIns="0" tIns="31750" rIns="0" bIns="0" rtlCol="0" vert="horz">
            <a:spAutoFit/>
          </a:bodyPr>
          <a:lstStyle/>
          <a:p>
            <a:pPr marL="13970" marR="5715" indent="3810">
              <a:lnSpc>
                <a:spcPct val="100000"/>
              </a:lnSpc>
              <a:spcBef>
                <a:spcPts val="250"/>
              </a:spcBef>
              <a:tabLst>
                <a:tab pos="1131570" algn="l"/>
              </a:tabLst>
            </a:pPr>
            <a:r>
              <a:rPr dirty="0" sz="800" spc="20">
                <a:latin typeface="Times New Roman"/>
                <a:cs typeface="Times New Roman"/>
              </a:rPr>
              <a:t>trường hợp huấn luyện đầu tiên. Toàn bộ quá trình dự báo/chấm điểm có thể được lặp lại cho các lần chạy bổ sung. Với ADAP, một phản hồi đầu ra có thể được hiểu là một giá trị liên tục (ví dụ: 65.4) hoặc một trạng thái (hiện diện hoặc không hiện diện).</a:t>
            </a:r>
            <a:r>
              <a:rPr dirty="0" sz="800" spc="4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9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9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u="sng" sz="800">
                <a:uFill>
                  <a:solidFill>
                    <a:srgbClr val="131313"/>
                  </a:solidFill>
                </a:uFill>
                <a:latin typeface="Times New Roman"/>
                <a:cs typeface="Times New Roman"/>
              </a:rPr>
              <a:t/>
            </a:r>
            <a:r>
              <a:rPr dirty="0" sz="800" spc="204">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9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10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900">
              <a:latin typeface="Times New Roman"/>
              <a:cs typeface="Times New Roman"/>
            </a:endParaRPr>
          </a:p>
          <a:p>
            <a:pPr algn="r" marL="12700" marR="5080" indent="2540">
              <a:lnSpc>
                <a:spcPct val="100000"/>
              </a:lnSpc>
              <a:spcBef>
                <a:spcPts val="925"/>
              </a:spcBef>
            </a:pPr>
            <a:r>
              <a:rPr dirty="0" sz="800" spc="20">
                <a:latin typeface="Cambria"/>
                <a:cs typeface="Cambria"/>
              </a:rPr>
              <a:t>Vì thuật toán ADAP ra đời trước sự hồi sinh của sự quan tâm đến các mô hình kết nối, một số dạng của nó khác với các mô hình đương đại. Tuy nhiên, sử dụng thuật ngữ của</a:t>
            </a:r>
            <a:r>
              <a:rPr dirty="0" sz="800" spc="20">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7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55">
                <a:latin typeface="Cambria"/>
                <a:cs typeface="Cambria"/>
              </a:rPr>
              <a:t/>
            </a:r>
            <a:r>
              <a:rPr dirty="0" sz="800">
                <a:latin typeface="Cambria"/>
                <a:cs typeface="Cambria"/>
              </a:rPr>
              <a:t/>
            </a:r>
            <a:r>
              <a:rPr dirty="0" sz="800" spc="5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330">
                <a:latin typeface="Cambria"/>
                <a:cs typeface="Cambria"/>
              </a:rPr>
              <a:t/>
            </a:r>
            <a:r>
              <a:rPr dirty="0" sz="800" spc="20">
                <a:latin typeface="Cambria"/>
                <a:cs typeface="Cambria"/>
              </a:rPr>
              <a:t/>
            </a:r>
            <a:r>
              <a:rPr dirty="0" sz="800" spc="420">
                <a:latin typeface="Cambria"/>
                <a:cs typeface="Cambria"/>
              </a:rPr>
              <a:t/>
            </a:r>
            <a:r>
              <a:rPr dirty="0" sz="800" spc="20">
                <a:latin typeface="Cambria"/>
                <a:cs typeface="Cambria"/>
              </a:rPr>
              <a:t/>
            </a:r>
            <a:r>
              <a:rPr dirty="0" sz="800" spc="385">
                <a:latin typeface="Cambria"/>
                <a:cs typeface="Cambria"/>
              </a:rPr>
              <a:t/>
            </a:r>
            <a:r>
              <a:rPr dirty="0" sz="800" spc="20">
                <a:latin typeface="Cambria"/>
                <a:cs typeface="Cambria"/>
              </a:rPr>
              <a:t/>
            </a:r>
            <a:r>
              <a:rPr dirty="0" sz="800" spc="380">
                <a:latin typeface="Cambria"/>
                <a:cs typeface="Cambria"/>
              </a:rPr>
              <a:t/>
            </a:r>
            <a:r>
              <a:rPr dirty="0" sz="800">
                <a:latin typeface="Cambria"/>
                <a:cs typeface="Cambria"/>
              </a:rPr>
              <a:t/>
            </a:r>
            <a:r>
              <a:rPr dirty="0" sz="800" spc="415">
                <a:latin typeface="Cambria"/>
                <a:cs typeface="Cambria"/>
              </a:rPr>
              <a:t/>
            </a:r>
            <a:r>
              <a:rPr dirty="0" sz="800">
                <a:latin typeface="Cambria"/>
                <a:cs typeface="Cambria"/>
              </a:rPr>
              <a:t/>
            </a:r>
            <a:r>
              <a:rPr dirty="0" sz="800" spc="370">
                <a:latin typeface="Cambria"/>
                <a:cs typeface="Cambria"/>
              </a:rPr>
              <a:t/>
            </a:r>
            <a:r>
              <a:rPr dirty="0" sz="800">
                <a:latin typeface="Cambria"/>
                <a:cs typeface="Cambria"/>
              </a:rPr>
              <a:t/>
            </a:r>
            <a:r>
              <a:rPr dirty="0" sz="800" spc="375">
                <a:latin typeface="Cambria"/>
                <a:cs typeface="Cambria"/>
              </a:rPr>
              <a:t/>
            </a:r>
            <a:r>
              <a:rPr dirty="0" sz="800" spc="20">
                <a:latin typeface="Cambria"/>
                <a:cs typeface="Cambria"/>
              </a:rPr>
              <a:t/>
            </a:r>
            <a:r>
              <a:rPr dirty="0" sz="800" spc="405">
                <a:latin typeface="Cambria"/>
                <a:cs typeface="Cambria"/>
              </a:rPr>
              <a:t/>
            </a:r>
            <a:r>
              <a:rPr dirty="0" sz="800" spc="20">
                <a:latin typeface="Cambria"/>
                <a:cs typeface="Cambria"/>
              </a:rPr>
              <a:t/>
            </a:r>
            <a:r>
              <a:rPr dirty="0" sz="800" spc="500">
                <a:latin typeface="Cambria"/>
                <a:cs typeface="Cambria"/>
              </a:rPr>
              <a:t/>
            </a:r>
            <a:r>
              <a:rPr dirty="0" sz="800" spc="20">
                <a:latin typeface="Times New Roman"/>
                <a:cs typeface="Times New Roman"/>
              </a:rPr>
              <a:t/>
            </a:r>
            <a:r>
              <a:rPr dirty="0" sz="800" spc="315">
                <a:latin typeface="Times New Roman"/>
                <a:cs typeface="Times New Roman"/>
              </a:rPr>
              <a:t/>
            </a:r>
            <a:r>
              <a:rPr dirty="0" sz="800">
                <a:latin typeface="Times New Roman"/>
                <a:cs typeface="Times New Roman"/>
              </a:rPr>
              <a:t/>
            </a:r>
            <a:r>
              <a:rPr dirty="0" sz="800" spc="425">
                <a:latin typeface="Times New Roman"/>
                <a:cs typeface="Times New Roman"/>
              </a:rPr>
              <a:t/>
            </a:r>
            <a:r>
              <a:rPr dirty="0" sz="800" spc="20">
                <a:latin typeface="Times New Roman"/>
                <a:cs typeface="Times New Roman"/>
              </a:rPr>
              <a:t/>
            </a:r>
            <a:r>
              <a:rPr dirty="0" sz="800" spc="290">
                <a:latin typeface="Times New Roman"/>
                <a:cs typeface="Times New Roman"/>
              </a:rPr>
              <a:t/>
            </a:r>
            <a:r>
              <a:rPr dirty="0" sz="800">
                <a:latin typeface="Times New Roman"/>
                <a:cs typeface="Times New Roman"/>
              </a:rPr>
              <a:t/>
            </a:r>
            <a:r>
              <a:rPr dirty="0" sz="800" spc="254">
                <a:latin typeface="Times New Roman"/>
                <a:cs typeface="Times New Roman"/>
              </a:rPr>
              <a:t/>
            </a:r>
            <a:r>
              <a:rPr dirty="0" sz="800">
                <a:latin typeface="Times New Roman"/>
                <a:cs typeface="Times New Roman"/>
              </a:rPr>
              <a:t/>
            </a:r>
            <a:r>
              <a:rPr dirty="0" sz="800" spc="229">
                <a:latin typeface="Times New Roman"/>
                <a:cs typeface="Times New Roman"/>
              </a:rPr>
              <a:t/>
            </a:r>
            <a:r>
              <a:rPr dirty="0" sz="800" spc="20">
                <a:latin typeface="Times New Roman"/>
                <a:cs typeface="Times New Roman"/>
              </a:rPr>
              <a:t/>
            </a:r>
            <a:r>
              <a:rPr dirty="0" sz="800" spc="320">
                <a:latin typeface="Times New Roman"/>
                <a:cs typeface="Times New Roman"/>
              </a:rPr>
              <a:t/>
            </a:r>
            <a:r>
              <a:rPr dirty="0" sz="800" spc="20">
                <a:latin typeface="Times New Roman"/>
                <a:cs typeface="Times New Roman"/>
              </a:rPr>
              <a:t/>
            </a:r>
            <a:endParaRPr sz="900">
              <a:latin typeface="Times New Roman"/>
              <a:cs typeface="Times New Roman"/>
            </a:endParaRPr>
          </a:p>
          <a:p>
            <a:pPr marL="19050">
              <a:lnSpc>
                <a:spcPct val="100000"/>
              </a:lnSpc>
            </a:pPr>
            <a:r>
              <a:rPr dirty="0" sz="800" spc="20">
                <a:latin typeface="Times New Roman"/>
                <a:cs typeface="Times New Roman"/>
              </a:rPr>
              <a:t>Rumelhart, Hinton và McClelland [3], nó giống nhất với một</a:t>
            </a:r>
            <a:r>
              <a:rPr dirty="0" sz="800" spc="215">
                <a:latin typeface="Times New Roman"/>
                <a:cs typeface="Times New Roman"/>
              </a:rPr>
              <a:t/>
            </a:r>
            <a:r>
              <a:rPr dirty="0" sz="800" spc="20">
                <a:latin typeface="Times New Roman"/>
                <a:cs typeface="Times New Roman"/>
              </a:rPr>
              <a:t/>
            </a:r>
            <a:r>
              <a:rPr dirty="0" sz="800" spc="204">
                <a:latin typeface="Times New Roman"/>
                <a:cs typeface="Times New Roman"/>
              </a:rPr>
              <a:t/>
            </a:r>
            <a:r>
              <a:rPr dirty="0" sz="800">
                <a:latin typeface="Times New Roman"/>
                <a:cs typeface="Times New Roman"/>
              </a:rPr>
              <a:t/>
            </a:r>
            <a:r>
              <a:rPr dirty="0" sz="800" spc="195">
                <a:latin typeface="Times New Roman"/>
                <a:cs typeface="Times New Roman"/>
              </a:rPr>
              <a:t/>
            </a:r>
            <a:r>
              <a:rPr dirty="0" sz="800" spc="20">
                <a:latin typeface="Times New Roman"/>
                <a:cs typeface="Times New Roman"/>
              </a:rPr>
              <a:t/>
            </a:r>
            <a:r>
              <a:rPr dirty="0" sz="800" spc="235">
                <a:latin typeface="Times New Roman"/>
                <a:cs typeface="Times New Roman"/>
              </a:rPr>
              <a:t/>
            </a:r>
            <a:r>
              <a:rPr dirty="0" sz="800">
                <a:latin typeface="Times New Roman"/>
                <a:cs typeface="Times New Roman"/>
              </a:rPr>
              <a:t/>
            </a:r>
            <a:r>
              <a:rPr dirty="0" sz="800" spc="190">
                <a:latin typeface="Times New Roman"/>
                <a:cs typeface="Times New Roman"/>
              </a:rPr>
              <a:t/>
            </a:r>
            <a:r>
              <a:rPr dirty="0" sz="800" spc="20">
                <a:latin typeface="Times New Roman"/>
                <a:cs typeface="Times New Roman"/>
              </a:rPr>
              <a:t/>
            </a:r>
            <a:r>
              <a:rPr dirty="0" sz="800" spc="165">
                <a:latin typeface="Times New Roman"/>
                <a:cs typeface="Times New Roman"/>
              </a:rPr>
              <a:t/>
            </a:r>
            <a:r>
              <a:rPr dirty="0" sz="800">
                <a:latin typeface="Times New Roman"/>
                <a:cs typeface="Times New Roman"/>
              </a:rPr>
              <a:t/>
            </a:r>
            <a:r>
              <a:rPr dirty="0" sz="800" spc="150">
                <a:latin typeface="Times New Roman"/>
                <a:cs typeface="Times New Roman"/>
              </a:rPr>
              <a:t/>
            </a:r>
            <a:r>
              <a:rPr dirty="0" sz="800" spc="20">
                <a:latin typeface="Times New Roman"/>
                <a:cs typeface="Times New Roman"/>
              </a:rPr>
              <a:t/>
            </a:r>
            <a:r>
              <a:rPr dirty="0" sz="800" spc="170">
                <a:latin typeface="Times New Roman"/>
                <a:cs typeface="Times New Roman"/>
              </a:rPr>
              <a:t/>
            </a:r>
            <a:r>
              <a:rPr dirty="0" sz="800" spc="20">
                <a:latin typeface="Times New Roman"/>
                <a:cs typeface="Times New Roman"/>
              </a:rPr>
              <a:t/>
            </a:r>
            <a:r>
              <a:rPr dirty="0" sz="800" spc="180">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64" name="object 64" descr=""/>
          <p:cNvSpPr txBox="1"/>
          <p:nvPr/>
        </p:nvSpPr>
        <p:spPr>
          <a:xfrm>
            <a:off x="1026736" y="7823707"/>
            <a:ext cx="204470" cy="16256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ourier New"/>
                <a:cs typeface="Courier New"/>
              </a:rPr>
              <a:t>mạng lưới</a:t>
            </a:r>
            <a:endParaRPr sz="900">
              <a:latin typeface="Courier New"/>
              <a:cs typeface="Courier New"/>
            </a:endParaRPr>
          </a:p>
        </p:txBody>
      </p:sp>
      <p:sp>
        <p:nvSpPr>
          <p:cNvPr id="65" name="object 65" descr=""/>
          <p:cNvSpPr txBox="1"/>
          <p:nvPr/>
        </p:nvSpPr>
        <p:spPr>
          <a:xfrm>
            <a:off x="1026031" y="8280907"/>
            <a:ext cx="2690495" cy="16256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ambria"/>
                <a:cs typeface="Cambria"/>
              </a:rPr>
              <a:t>Để chuẩn bị cho đầu vào ADAP, người ta phải chia hoặc phân vùng</a:t>
            </a:r>
            <a:r>
              <a:rPr dirty="0" sz="800" spc="5">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45">
                <a:latin typeface="Cambria"/>
                <a:cs typeface="Cambria"/>
              </a:rPr>
              <a:t/>
            </a:r>
            <a:r>
              <a:rPr dirty="0" sz="800" spc="20">
                <a:latin typeface="Cambria"/>
                <a:cs typeface="Cambria"/>
              </a:rPr>
              <a:t/>
            </a:r>
            <a:r>
              <a:rPr dirty="0" sz="800" spc="60">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20">
                <a:latin typeface="Cambria"/>
                <a:cs typeface="Cambria"/>
              </a:rPr>
              <a:t/>
            </a:r>
            <a:r>
              <a:rPr dirty="0" sz="800" spc="20">
                <a:latin typeface="Cambria"/>
                <a:cs typeface="Cambria"/>
              </a:rPr>
              <a:t/>
            </a:r>
            <a:r>
              <a:rPr dirty="0" sz="800" spc="110">
                <a:latin typeface="Cambria"/>
                <a:cs typeface="Cambria"/>
              </a:rPr>
              <a:t/>
            </a:r>
            <a:r>
              <a:rPr dirty="0" sz="800" spc="20">
                <a:latin typeface="Cambria"/>
                <a:cs typeface="Cambria"/>
              </a:rPr>
              <a:t/>
            </a:r>
            <a:endParaRPr sz="900">
              <a:latin typeface="Cambria"/>
              <a:cs typeface="Cambria"/>
            </a:endParaRPr>
          </a:p>
        </p:txBody>
      </p:sp>
      <p:sp>
        <p:nvSpPr>
          <p:cNvPr id="66" name="object 66" descr=""/>
          <p:cNvSpPr txBox="1"/>
          <p:nvPr/>
        </p:nvSpPr>
        <p:spPr>
          <a:xfrm>
            <a:off x="4063308" y="3273552"/>
            <a:ext cx="167005" cy="330200"/>
          </a:xfrm>
          <a:prstGeom prst="rect">
            <a:avLst/>
          </a:prstGeom>
        </p:spPr>
        <p:txBody>
          <a:bodyPr wrap="square" lIns="0" tIns="12700" rIns="0" bIns="0" rtlCol="0" vert="horz">
            <a:spAutoFit/>
          </a:bodyPr>
          <a:lstStyle/>
          <a:p>
            <a:pPr marL="12700">
              <a:lnSpc>
                <a:spcPct val="100000"/>
              </a:lnSpc>
              <a:spcBef>
                <a:spcPts val="100"/>
              </a:spcBef>
            </a:pPr>
            <a:r>
              <a:rPr dirty="0" sz="900" spc="20">
                <a:latin typeface="Times New Roman"/>
                <a:cs typeface="Times New Roman"/>
              </a:rPr>
              <a:t>hoặc</a:t>
            </a:r>
            <a:endParaRPr sz="2000">
              <a:latin typeface="Times New Roman"/>
              <a:cs typeface="Times New Roman"/>
            </a:endParaRPr>
          </a:p>
        </p:txBody>
      </p:sp>
      <p:sp>
        <p:nvSpPr>
          <p:cNvPr id="67" name="object 67" descr=""/>
          <p:cNvSpPr txBox="1"/>
          <p:nvPr/>
        </p:nvSpPr>
        <p:spPr>
          <a:xfrm>
            <a:off x="4347103" y="2786126"/>
            <a:ext cx="2649855" cy="139700"/>
          </a:xfrm>
          <a:prstGeom prst="rect">
            <a:avLst/>
          </a:prstGeom>
        </p:spPr>
        <p:txBody>
          <a:bodyPr wrap="square" lIns="0" tIns="12700" rIns="0" bIns="0" rtlCol="0" vert="horz">
            <a:spAutoFit/>
          </a:bodyPr>
          <a:lstStyle/>
          <a:p>
            <a:pPr marL="38100">
              <a:lnSpc>
                <a:spcPct val="100000"/>
              </a:lnSpc>
              <a:spcBef>
                <a:spcPts val="100"/>
              </a:spcBef>
            </a:pPr>
            <a:r>
              <a:rPr dirty="0" baseline="-39682" sz="1000">
                <a:latin typeface="Times New Roman"/>
                <a:cs typeface="Times New Roman"/>
              </a:rPr>
              <a:t/>
            </a:r>
            <a:r>
              <a:rPr dirty="0" sz="700">
                <a:latin typeface="Times New Roman"/>
                <a:cs typeface="Times New Roman"/>
              </a:rPr>
              <a:t>các biến đầu vào thành các phân vùng</a:t>
            </a:r>
            <a:r>
              <a:rPr dirty="0" sz="700" spc="20">
                <a:latin typeface="Times New Roman"/>
                <a:cs typeface="Times New Roman"/>
              </a:rPr>
              <a:t/>
            </a:r>
            <a:r>
              <a:rPr dirty="0" sz="700">
                <a:latin typeface="Times New Roman"/>
                <a:cs typeface="Times New Roman"/>
              </a:rPr>
              <a:t/>
            </a:r>
            <a:r>
              <a:rPr dirty="0" sz="700" spc="5">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a:latin typeface="Times New Roman"/>
                <a:cs typeface="Times New Roman"/>
              </a:rPr>
              <a:t/>
            </a:r>
            <a:r>
              <a:rPr dirty="0" sz="700" spc="215">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15">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15">
                <a:latin typeface="Times New Roman"/>
                <a:cs typeface="Times New Roman"/>
              </a:rPr>
              <a:t/>
            </a:r>
            <a:r>
              <a:rPr dirty="0" sz="700">
                <a:latin typeface="Times New Roman"/>
                <a:cs typeface="Times New Roman"/>
              </a:rPr>
              <a:t/>
            </a:r>
            <a:r>
              <a:rPr dirty="0" sz="700" spc="35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endParaRPr sz="750">
              <a:latin typeface="Times New Roman"/>
              <a:cs typeface="Times New Roman"/>
            </a:endParaRPr>
          </a:p>
        </p:txBody>
      </p:sp>
      <p:sp>
        <p:nvSpPr>
          <p:cNvPr id="68" name="object 68" descr=""/>
          <p:cNvSpPr txBox="1"/>
          <p:nvPr/>
        </p:nvSpPr>
        <p:spPr>
          <a:xfrm>
            <a:off x="4550460" y="2856483"/>
            <a:ext cx="323215"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Times New Roman"/>
                <a:cs typeface="Times New Roman"/>
              </a:rPr>
              <a:t>phân vùng.</a:t>
            </a:r>
            <a:endParaRPr sz="700">
              <a:latin typeface="Times New Roman"/>
              <a:cs typeface="Times New Roman"/>
            </a:endParaRPr>
          </a:p>
        </p:txBody>
      </p:sp>
      <p:sp>
        <p:nvSpPr>
          <p:cNvPr id="69" name="object 69" descr=""/>
          <p:cNvSpPr txBox="1"/>
          <p:nvPr/>
        </p:nvSpPr>
        <p:spPr>
          <a:xfrm>
            <a:off x="4360981" y="3054604"/>
            <a:ext cx="2682875" cy="209550"/>
          </a:xfrm>
          <a:prstGeom prst="rect">
            <a:avLst/>
          </a:prstGeom>
        </p:spPr>
        <p:txBody>
          <a:bodyPr wrap="square" lIns="0" tIns="12700" rIns="0" bIns="0" rtlCol="0" vert="horz">
            <a:spAutoFit/>
          </a:bodyPr>
          <a:lstStyle/>
          <a:p>
            <a:pPr marL="12700">
              <a:lnSpc>
                <a:spcPct val="100000"/>
              </a:lnSpc>
              <a:spcBef>
                <a:spcPts val="100"/>
              </a:spcBef>
            </a:pPr>
            <a:r>
              <a:rPr dirty="0" sz="600" spc="20">
                <a:latin typeface="Times New Roman"/>
                <a:cs typeface="Times New Roman"/>
              </a:rPr>
              <a:t>dưới cùng. Các giá trị đầu vào đủ rõ ràng (tức là, trong một)</a:t>
            </a:r>
            <a:r>
              <a:rPr dirty="0" sz="600" spc="25">
                <a:latin typeface="Times New Roman"/>
                <a:cs typeface="Times New Roman"/>
              </a:rPr>
              <a:t/>
            </a:r>
            <a:r>
              <a:rPr dirty="0" sz="600" spc="20">
                <a:latin typeface="Times New Roman"/>
                <a:cs typeface="Times New Roman"/>
              </a:rPr>
              <a:t/>
            </a:r>
            <a:r>
              <a:rPr dirty="0" sz="600" spc="10">
                <a:latin typeface="Times New Roman"/>
                <a:cs typeface="Times New Roman"/>
              </a:rPr>
              <a:t/>
            </a:r>
            <a:r>
              <a:rPr dirty="0" sz="600">
                <a:latin typeface="Times New Roman"/>
                <a:cs typeface="Times New Roman"/>
              </a:rPr>
              <a:t/>
            </a:r>
            <a:r>
              <a:rPr dirty="0" sz="600" spc="480">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5">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15">
                <a:latin typeface="Times New Roman"/>
                <a:cs typeface="Times New Roman"/>
              </a:rPr>
              <a:t/>
            </a:r>
            <a:r>
              <a:rPr dirty="0" sz="600" spc="20">
                <a:latin typeface="Times New Roman"/>
                <a:cs typeface="Times New Roman"/>
              </a:rPr>
              <a:t/>
            </a:r>
            <a:r>
              <a:rPr dirty="0" sz="600" spc="5">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spc="15">
                <a:latin typeface="Times New Roman"/>
                <a:cs typeface="Times New Roman"/>
              </a:rPr>
              <a:t/>
            </a:r>
            <a:r>
              <a:rPr dirty="0" sz="600" spc="20">
                <a:latin typeface="Times New Roman"/>
                <a:cs typeface="Times New Roman"/>
              </a:rPr>
              <a:t/>
            </a:r>
            <a:endParaRPr sz="700">
              <a:latin typeface="Times New Roman"/>
              <a:cs typeface="Times New Roman"/>
            </a:endParaRPr>
          </a:p>
          <a:p>
            <a:pPr marL="19685">
              <a:lnSpc>
                <a:spcPct val="100000"/>
              </a:lnSpc>
            </a:pPr>
            <a:r>
              <a:rPr dirty="0" sz="700">
                <a:latin typeface="Times New Roman"/>
                <a:cs typeface="Times New Roman"/>
              </a:rPr>
              <a:t>để đảm bảo các giá trị đầu vào nằm trong một nếu thì đơn vị liên kết</a:t>
            </a:r>
            <a:r>
              <a:rPr dirty="0" sz="700" spc="350">
                <a:latin typeface="Times New Roman"/>
                <a:cs typeface="Times New Roman"/>
              </a:rPr>
              <a:t/>
            </a:r>
            <a:r>
              <a:rPr dirty="0" sz="700">
                <a:latin typeface="Times New Roman"/>
                <a:cs typeface="Times New Roman"/>
              </a:rPr>
              <a:t/>
            </a:r>
            <a:r>
              <a:rPr dirty="0" sz="700" spc="50">
                <a:latin typeface="Times New Roman"/>
                <a:cs typeface="Times New Roman"/>
              </a:rPr>
              <a:t/>
            </a:r>
            <a:r>
              <a:rPr dirty="0" sz="700" spc="20">
                <a:latin typeface="Times New Roman"/>
                <a:cs typeface="Times New Roman"/>
              </a:rPr>
              <a:t/>
            </a:r>
            <a:r>
              <a:rPr dirty="0" sz="700" spc="10">
                <a:latin typeface="Times New Roman"/>
                <a:cs typeface="Times New Roman"/>
              </a:rPr>
              <a:t/>
            </a:r>
            <a:r>
              <a:rPr dirty="0" sz="700" spc="20">
                <a:latin typeface="Times New Roman"/>
                <a:cs typeface="Times New Roman"/>
              </a:rPr>
              <a:t/>
            </a:r>
            <a:r>
              <a:rPr dirty="0" sz="700" spc="45">
                <a:latin typeface="Times New Roman"/>
                <a:cs typeface="Times New Roman"/>
              </a:rPr>
              <a:t/>
            </a:r>
            <a:r>
              <a:rPr dirty="0" sz="70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75">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3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85">
                <a:latin typeface="Times New Roman"/>
                <a:cs typeface="Times New Roman"/>
              </a:rPr>
              <a:t/>
            </a:r>
            <a:r>
              <a:rPr dirty="0" sz="700" spc="20">
                <a:latin typeface="Times New Roman"/>
                <a:cs typeface="Times New Roman"/>
              </a:rPr>
              <a:t/>
            </a:r>
            <a:endParaRPr sz="750">
              <a:latin typeface="Times New Roman"/>
              <a:cs typeface="Times New Roman"/>
            </a:endParaRPr>
          </a:p>
        </p:txBody>
      </p:sp>
      <p:sp>
        <p:nvSpPr>
          <p:cNvPr id="70" name="object 70" descr=""/>
          <p:cNvSpPr txBox="1"/>
          <p:nvPr/>
        </p:nvSpPr>
        <p:spPr>
          <a:xfrm>
            <a:off x="4352262" y="3466338"/>
            <a:ext cx="2561590" cy="124460"/>
          </a:xfrm>
          <a:prstGeom prst="rect">
            <a:avLst/>
          </a:prstGeom>
        </p:spPr>
        <p:txBody>
          <a:bodyPr wrap="square" lIns="0" tIns="12700" rIns="0" bIns="0" rtlCol="0" vert="horz">
            <a:spAutoFit/>
          </a:bodyPr>
          <a:lstStyle/>
          <a:p>
            <a:pPr marL="12700">
              <a:lnSpc>
                <a:spcPct val="100000"/>
              </a:lnSpc>
              <a:spcBef>
                <a:spcPts val="100"/>
              </a:spcBef>
            </a:pPr>
            <a:r>
              <a:rPr dirty="0" sz="600">
                <a:latin typeface="Times New Roman"/>
                <a:cs typeface="Times New Roman"/>
              </a:rPr>
              <a:t>các kết nối xác định độ lớn của phản hồi và các giá trị tại</a:t>
            </a:r>
            <a:r>
              <a:rPr dirty="0" sz="600" spc="55">
                <a:latin typeface="Times New Roman"/>
                <a:cs typeface="Times New Roman"/>
              </a:rPr>
              <a:t/>
            </a:r>
            <a:r>
              <a:rPr dirty="0" sz="600">
                <a:latin typeface="Times New Roman"/>
                <a:cs typeface="Times New Roman"/>
              </a:rPr>
              <a:t/>
            </a:r>
            <a:r>
              <a:rPr dirty="0" sz="600" spc="10">
                <a:latin typeface="Times New Roman"/>
                <a:cs typeface="Times New Roman"/>
              </a:rPr>
              <a:t/>
            </a:r>
            <a:r>
              <a:rPr dirty="0" sz="600" spc="20">
                <a:latin typeface="Times New Roman"/>
                <a:cs typeface="Times New Roman"/>
              </a:rPr>
              <a:t/>
            </a:r>
            <a:r>
              <a:rPr dirty="0" sz="600" spc="45">
                <a:latin typeface="Times New Roman"/>
                <a:cs typeface="Times New Roman"/>
              </a:rPr>
              <a:t/>
            </a:r>
            <a:r>
              <a:rPr dirty="0" sz="600">
                <a:latin typeface="Times New Roman"/>
                <a:cs typeface="Times New Roman"/>
              </a:rPr>
              <a:t/>
            </a:r>
            <a:r>
              <a:rPr dirty="0" sz="600" spc="55">
                <a:latin typeface="Times New Roman"/>
                <a:cs typeface="Times New Roman"/>
              </a:rPr>
              <a:t/>
            </a:r>
            <a:r>
              <a:rPr dirty="0" sz="600">
                <a:latin typeface="Times New Roman"/>
                <a:cs typeface="Times New Roman"/>
              </a:rPr>
              <a:t/>
            </a:r>
            <a:r>
              <a:rPr dirty="0" sz="600" spc="50">
                <a:latin typeface="Times New Roman"/>
                <a:cs typeface="Times New Roman"/>
              </a:rPr>
              <a:t/>
            </a:r>
            <a:r>
              <a:rPr dirty="0" sz="600" spc="20">
                <a:latin typeface="Times New Roman"/>
                <a:cs typeface="Times New Roman"/>
              </a:rPr>
              <a:t/>
            </a:r>
            <a:r>
              <a:rPr dirty="0" sz="600" spc="20">
                <a:latin typeface="Times New Roman"/>
                <a:cs typeface="Times New Roman"/>
              </a:rPr>
              <a:t/>
            </a:r>
            <a:r>
              <a:rPr dirty="0" sz="600">
                <a:latin typeface="Times New Roman"/>
                <a:cs typeface="Times New Roman"/>
              </a:rPr>
              <a:t/>
            </a:r>
            <a:r>
              <a:rPr dirty="0" sz="600" spc="40">
                <a:latin typeface="Times New Roman"/>
                <a:cs typeface="Times New Roman"/>
              </a:rPr>
              <a:t/>
            </a:r>
            <a:r>
              <a:rPr dirty="0" sz="600">
                <a:latin typeface="Times New Roman"/>
                <a:cs typeface="Times New Roman"/>
              </a:rPr>
              <a:t/>
            </a:r>
            <a:r>
              <a:rPr dirty="0" sz="600" spc="10">
                <a:latin typeface="Times New Roman"/>
                <a:cs typeface="Times New Roman"/>
              </a:rPr>
              <a:t/>
            </a:r>
            <a:r>
              <a:rPr dirty="0" sz="600">
                <a:latin typeface="Times New Roman"/>
                <a:cs typeface="Times New Roman"/>
              </a:rPr>
              <a:t/>
            </a:r>
            <a:r>
              <a:rPr dirty="0" sz="600" spc="20">
                <a:latin typeface="Times New Roman"/>
                <a:cs typeface="Times New Roman"/>
              </a:rPr>
              <a:t/>
            </a:r>
            <a:r>
              <a:rPr dirty="0" sz="600">
                <a:latin typeface="Times New Roman"/>
                <a:cs typeface="Times New Roman"/>
              </a:rPr>
              <a:t/>
            </a:r>
            <a:r>
              <a:rPr dirty="0" sz="600" spc="45">
                <a:latin typeface="Times New Roman"/>
                <a:cs typeface="Times New Roman"/>
              </a:rPr>
              <a:t/>
            </a:r>
            <a:r>
              <a:rPr dirty="0" sz="600" spc="20">
                <a:latin typeface="Times New Roman"/>
                <a:cs typeface="Times New Roman"/>
              </a:rPr>
              <a:t/>
            </a:r>
            <a:endParaRPr sz="650">
              <a:latin typeface="Times New Roman"/>
              <a:cs typeface="Times New Roman"/>
            </a:endParaRPr>
          </a:p>
        </p:txBody>
      </p:sp>
      <p:sp>
        <p:nvSpPr>
          <p:cNvPr id="71" name="object 71" descr=""/>
          <p:cNvSpPr txBox="1"/>
          <p:nvPr/>
        </p:nvSpPr>
        <p:spPr>
          <a:xfrm>
            <a:off x="4307624" y="6927595"/>
            <a:ext cx="2697480" cy="607695"/>
          </a:xfrm>
          <a:prstGeom prst="rect">
            <a:avLst/>
          </a:prstGeom>
        </p:spPr>
        <p:txBody>
          <a:bodyPr wrap="square" lIns="0" tIns="48895" rIns="0" bIns="0" rtlCol="0" vert="horz">
            <a:spAutoFit/>
          </a:bodyPr>
          <a:lstStyle/>
          <a:p>
            <a:pPr marL="12700">
              <a:lnSpc>
                <a:spcPct val="100000"/>
              </a:lnSpc>
              <a:spcBef>
                <a:spcPts val="385"/>
              </a:spcBef>
            </a:pPr>
            <a:r>
              <a:rPr dirty="0" sz="800" spc="20">
                <a:latin typeface="Courier New"/>
                <a:cs typeface="Courier New"/>
              </a:rPr>
              <a:t>Ma trận cố định</a:t>
            </a:r>
            <a:endParaRPr sz="900">
              <a:latin typeface="Courier New"/>
              <a:cs typeface="Courier New"/>
            </a:endParaRPr>
          </a:p>
          <a:p>
            <a:pPr algn="just" marL="17780" marR="5080" indent="1905">
              <a:lnSpc>
                <a:spcPct val="100000"/>
              </a:lnSpc>
              <a:spcBef>
                <a:spcPts val="445"/>
              </a:spcBef>
            </a:pPr>
            <a:r>
              <a:rPr dirty="0" sz="800" spc="20">
                <a:latin typeface="Cambria"/>
                <a:cs typeface="Cambria"/>
              </a:rPr>
              <a:t>Ma trận cố định chứa tám phân vùng tương ứng với tám biến đầu vào. Mỗi phân vùng được chia thành các hàng, mỗi hàng tương ứng với một phạm vi giá trị cho đầu vào</a:t>
            </a:r>
            <a:r>
              <a:rPr dirty="0" sz="800" spc="20">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25">
                <a:latin typeface="Cambria"/>
                <a:cs typeface="Cambria"/>
              </a:rPr>
              <a:t/>
            </a:r>
            <a:r>
              <a:rPr dirty="0" sz="800" spc="20">
                <a:latin typeface="Cambria"/>
                <a:cs typeface="Cambria"/>
              </a:rPr>
              <a:t/>
            </a:r>
            <a:r>
              <a:rPr dirty="0" sz="800" spc="125">
                <a:latin typeface="Cambria"/>
                <a:cs typeface="Cambria"/>
              </a:rPr>
              <a:t/>
            </a:r>
            <a:r>
              <a:rPr dirty="0" sz="800">
                <a:latin typeface="Cambria"/>
                <a:cs typeface="Cambria"/>
              </a:rPr>
              <a:t/>
            </a:r>
            <a:r>
              <a:rPr dirty="0" sz="800" spc="2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00">
                <a:latin typeface="Cambria"/>
                <a:cs typeface="Cambria"/>
              </a:rPr>
              <a:t/>
            </a:r>
            <a:r>
              <a:rPr dirty="0" sz="800">
                <a:latin typeface="Cambria"/>
                <a:cs typeface="Cambria"/>
              </a:rPr>
              <a:t/>
            </a:r>
            <a:r>
              <a:rPr dirty="0" sz="800" spc="1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165">
                <a:latin typeface="Cambria"/>
                <a:cs typeface="Cambria"/>
              </a:rPr>
              <a:t/>
            </a:r>
            <a:r>
              <a:rPr dirty="0" sz="800">
                <a:latin typeface="Cambria"/>
                <a:cs typeface="Cambria"/>
              </a:rPr>
              <a:t/>
            </a:r>
            <a:r>
              <a:rPr dirty="0" sz="800" spc="3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70">
                <a:latin typeface="Cambria"/>
                <a:cs typeface="Cambria"/>
              </a:rPr>
              <a:t/>
            </a:r>
            <a:r>
              <a:rPr dirty="0" sz="800">
                <a:latin typeface="Cambria"/>
                <a:cs typeface="Cambria"/>
              </a:rPr>
              <a:t/>
            </a:r>
            <a:r>
              <a:rPr dirty="0" sz="800" spc="100">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145">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35">
                <a:latin typeface="Cambria"/>
                <a:cs typeface="Cambria"/>
              </a:rPr>
              <a:t/>
            </a:r>
            <a:r>
              <a:rPr dirty="0" sz="800" spc="20">
                <a:latin typeface="Cambria"/>
                <a:cs typeface="Cambria"/>
              </a:rPr>
              <a:t/>
            </a:r>
            <a:r>
              <a:rPr dirty="0" sz="800" spc="95">
                <a:latin typeface="Cambria"/>
                <a:cs typeface="Cambria"/>
              </a:rPr>
              <a:t/>
            </a:r>
            <a:r>
              <a:rPr dirty="0" sz="800">
                <a:latin typeface="Cambria"/>
                <a:cs typeface="Cambria"/>
              </a:rPr>
              <a:t/>
            </a:r>
            <a:r>
              <a:rPr dirty="0" sz="800" spc="105">
                <a:latin typeface="Cambria"/>
                <a:cs typeface="Cambria"/>
              </a:rPr>
              <a:t/>
            </a:r>
            <a:r>
              <a:rPr dirty="0" sz="800" spc="20">
                <a:latin typeface="Cambria"/>
                <a:cs typeface="Cambria"/>
              </a:rPr>
              <a:t/>
            </a:r>
            <a:r>
              <a:rPr dirty="0" sz="800" spc="25">
                <a:latin typeface="Cambria"/>
                <a:cs typeface="Cambria"/>
              </a:rPr>
              <a:t/>
            </a:r>
            <a:r>
              <a:rPr dirty="0" sz="800">
                <a:latin typeface="Cambria"/>
                <a:cs typeface="Cambria"/>
              </a:rPr>
              <a:t/>
            </a:r>
            <a:r>
              <a:rPr dirty="0" sz="800" spc="475">
                <a:latin typeface="Cambria"/>
                <a:cs typeface="Cambria"/>
              </a:rPr>
              <a:t/>
            </a:r>
            <a:r>
              <a:rPr dirty="0" sz="800" spc="20">
                <a:latin typeface="Cambria"/>
                <a:cs typeface="Cambria"/>
              </a:rPr>
              <a:t/>
            </a:r>
            <a:r>
              <a:rPr dirty="0" sz="800" spc="65">
                <a:latin typeface="Cambria"/>
                <a:cs typeface="Cambria"/>
              </a:rPr>
              <a:t/>
            </a:r>
            <a:r>
              <a:rPr dirty="0" sz="800" spc="20">
                <a:latin typeface="Cambria"/>
                <a:cs typeface="Cambria"/>
              </a:rPr>
              <a:t/>
            </a:r>
            <a:endParaRPr sz="900">
              <a:latin typeface="Cambria"/>
              <a:cs typeface="Cambria"/>
            </a:endParaRPr>
          </a:p>
        </p:txBody>
      </p:sp>
      <p:sp>
        <p:nvSpPr>
          <p:cNvPr id="72" name="object 72" descr=""/>
          <p:cNvSpPr txBox="1"/>
          <p:nvPr/>
        </p:nvSpPr>
        <p:spPr>
          <a:xfrm>
            <a:off x="4312648" y="7720076"/>
            <a:ext cx="2698115" cy="1074420"/>
          </a:xfrm>
          <a:prstGeom prst="rect">
            <a:avLst/>
          </a:prstGeom>
        </p:spPr>
        <p:txBody>
          <a:bodyPr wrap="square" lIns="0" tIns="34290" rIns="0" bIns="0" rtlCol="0" vert="horz">
            <a:spAutoFit/>
          </a:bodyPr>
          <a:lstStyle/>
          <a:p>
            <a:pPr algn="just" marL="13335" marR="5080">
              <a:lnSpc>
                <a:spcPct val="100000"/>
              </a:lnSpc>
              <a:spcBef>
                <a:spcPts val="270"/>
              </a:spcBef>
            </a:pPr>
            <a:r>
              <a:rPr dirty="0" sz="800" spc="20">
                <a:latin typeface="Calibri"/>
                <a:cs typeface="Calibri"/>
              </a:rPr>
              <a:t>các danh mục của Bảng 1. Hình 3 là một sơ đồ cho thấy các phân vùng và danh mục được sử dụng trong nghiên cứu này. Các cột là các tương tự của</a:t>
            </a:r>
            <a:r>
              <a:rPr dirty="0" sz="800" spc="30">
                <a:latin typeface="Calibri"/>
                <a:cs typeface="Calibri"/>
              </a:rPr>
              <a:t/>
            </a:r>
            <a:r>
              <a:rPr dirty="0" sz="800" spc="20">
                <a:latin typeface="Calibri"/>
                <a:cs typeface="Calibri"/>
              </a:rPr>
              <a:t/>
            </a:r>
            <a:r>
              <a:rPr dirty="0" sz="800" spc="15">
                <a:latin typeface="Calibri"/>
                <a:cs typeface="Calibri"/>
              </a:rPr>
              <a:t/>
            </a:r>
            <a:r>
              <a:rPr dirty="0" sz="800" spc="20">
                <a:latin typeface="Calibri"/>
                <a:cs typeface="Calibri"/>
              </a:rPr>
              <a:t/>
            </a:r>
            <a:r>
              <a:rPr dirty="0" sz="800" spc="85">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10">
                <a:latin typeface="Calibri"/>
                <a:cs typeface="Calibri"/>
              </a:rPr>
              <a:t/>
            </a:r>
            <a:r>
              <a:rPr dirty="0" sz="800" spc="20">
                <a:latin typeface="Calibri"/>
                <a:cs typeface="Calibri"/>
              </a:rPr>
              <a:t/>
            </a:r>
            <a:r>
              <a:rPr dirty="0" sz="800" spc="20">
                <a:latin typeface="Calibri"/>
                <a:cs typeface="Calibri"/>
              </a:rPr>
              <a:t/>
            </a:r>
            <a:r>
              <a:rPr dirty="0" sz="800" spc="1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15">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50">
                <a:latin typeface="Calibri"/>
                <a:cs typeface="Calibri"/>
              </a:rPr>
              <a:t/>
            </a:r>
            <a:r>
              <a:rPr dirty="0" sz="800" spc="20">
                <a:latin typeface="Calibri"/>
                <a:cs typeface="Calibri"/>
              </a:rPr>
              <a:t/>
            </a:r>
            <a:r>
              <a:rPr dirty="0" sz="800" spc="1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5">
                <a:latin typeface="Calibri"/>
                <a:cs typeface="Calibri"/>
              </a:rPr>
              <a:t/>
            </a:r>
            <a:r>
              <a:rPr dirty="0" sz="800" spc="20">
                <a:latin typeface="Calibri"/>
                <a:cs typeface="Calibri"/>
              </a:rPr>
              <a:t/>
            </a:r>
            <a:endParaRPr sz="900">
              <a:latin typeface="Calibri"/>
              <a:cs typeface="Calibri"/>
            </a:endParaRPr>
          </a:p>
          <a:p>
            <a:pPr marL="224154">
              <a:lnSpc>
                <a:spcPct val="100000"/>
              </a:lnSpc>
            </a:pPr>
            <a:r>
              <a:rPr dirty="0" sz="800" spc="20">
                <a:latin typeface="Calibri"/>
                <a:cs typeface="Calibri"/>
              </a:rPr>
              <a:t>đơn vị liên kết. Ma trận cố định chứa 100.000 cột.</a:t>
            </a:r>
            <a:r>
              <a:rPr dirty="0" sz="800" spc="20">
                <a:latin typeface="Calibri"/>
                <a:cs typeface="Calibri"/>
              </a:rPr>
              <a:t/>
            </a:r>
            <a:r>
              <a:rPr dirty="0" sz="800">
                <a:latin typeface="Calibri"/>
                <a:cs typeface="Calibri"/>
              </a:rPr>
              <a:t/>
            </a:r>
            <a:r>
              <a:rPr dirty="0" sz="800" spc="18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10">
                <a:latin typeface="Calibri"/>
                <a:cs typeface="Calibri"/>
              </a:rPr>
              <a:t/>
            </a:r>
            <a:r>
              <a:rPr dirty="0" sz="800" spc="20">
                <a:latin typeface="Calibri"/>
                <a:cs typeface="Calibri"/>
              </a:rPr>
              <a:t/>
            </a:r>
            <a:endParaRPr sz="900">
              <a:latin typeface="Calibri"/>
              <a:cs typeface="Calibri"/>
            </a:endParaRPr>
          </a:p>
          <a:p>
            <a:pPr algn="just" marL="12700" marR="8255" indent="635">
              <a:lnSpc>
                <a:spcPct val="100000"/>
              </a:lnSpc>
              <a:spcBef>
                <a:spcPts val="875"/>
              </a:spcBef>
            </a:pPr>
            <a:r>
              <a:rPr dirty="0" sz="800" spc="20">
                <a:latin typeface="Times New Roman"/>
                <a:cs typeface="Times New Roman"/>
              </a:rPr>
              <a:t/>
            </a:r>
            <a:r>
              <a:rPr dirty="0" sz="800" spc="135">
                <a:latin typeface="Times New Roman"/>
                <a:cs typeface="Times New Roman"/>
              </a:rPr>
              <a:t/>
            </a:r>
            <a:r>
              <a:rPr dirty="0" sz="800" spc="20">
                <a:latin typeface="Times New Roman"/>
                <a:cs typeface="Times New Roman"/>
              </a:rPr>
              <a:t/>
            </a:r>
            <a:r>
              <a:rPr dirty="0" sz="800" spc="229">
                <a:latin typeface="Times New Roman"/>
                <a:cs typeface="Times New Roman"/>
              </a:rPr>
              <a:t/>
            </a:r>
            <a:r>
              <a:rPr dirty="0" sz="800" spc="20">
                <a:latin typeface="Times New Roman"/>
                <a:cs typeface="Times New Roman"/>
              </a:rPr>
              <a:t/>
            </a:r>
            <a:r>
              <a:rPr dirty="0" sz="800" spc="70">
                <a:latin typeface="Times New Roman"/>
                <a:cs typeface="Times New Roman"/>
              </a:rPr>
              <a:t/>
            </a:r>
            <a:r>
              <a:rPr dirty="0" sz="800" spc="5">
                <a:latin typeface="Times New Roman"/>
                <a:cs typeface="Times New Roman"/>
              </a:rPr>
              <a:t/>
            </a:r>
            <a:r>
              <a:rPr dirty="0" sz="800" spc="120">
                <a:latin typeface="Times New Roman"/>
                <a:cs typeface="Times New Roman"/>
              </a:rPr>
              <a:t/>
            </a:r>
            <a:r>
              <a:rPr dirty="0" sz="800" spc="20">
                <a:latin typeface="Times New Roman"/>
                <a:cs typeface="Times New Roman"/>
              </a:rPr>
              <a:t/>
            </a:r>
            <a:r>
              <a:rPr dirty="0" sz="800" spc="165">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spc="5">
                <a:latin typeface="Times New Roman"/>
                <a:cs typeface="Times New Roman"/>
              </a:rPr>
              <a:t/>
            </a:r>
            <a:r>
              <a:rPr dirty="0" sz="800" spc="105">
                <a:latin typeface="Times New Roman"/>
                <a:cs typeface="Times New Roman"/>
              </a:rPr>
              <a:t/>
            </a:r>
            <a:r>
              <a:rPr dirty="0" sz="800" spc="20">
                <a:latin typeface="Times New Roman"/>
                <a:cs typeface="Times New Roman"/>
              </a:rPr>
              <a:t/>
            </a:r>
            <a:r>
              <a:rPr dirty="0" sz="800" spc="220">
                <a:latin typeface="Times New Roman"/>
                <a:cs typeface="Times New Roman"/>
              </a:rPr>
              <a:t/>
            </a:r>
            <a:r>
              <a:rPr dirty="0" sz="800" spc="20">
                <a:latin typeface="Times New Roman"/>
                <a:cs typeface="Times New Roman"/>
              </a:rPr>
              <a:t/>
            </a:r>
            <a:r>
              <a:rPr dirty="0" sz="800" spc="155">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a:latin typeface="Times New Roman"/>
                <a:cs typeface="Times New Roman"/>
              </a:rPr>
              <a:t/>
            </a:r>
            <a:r>
              <a:rPr dirty="0" sz="800" spc="155">
                <a:latin typeface="Times New Roman"/>
                <a:cs typeface="Times New Roman"/>
              </a:rPr>
              <a:t/>
            </a:r>
            <a:r>
              <a:rPr dirty="0" sz="800" spc="25">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3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Cambria"/>
                <a:cs typeface="Cambria"/>
              </a:rPr>
              <a:t>Giao điểm của một hàng và một cột là tương tự cho sự hiện diện hoặc thiếu vắng kết nối giữa một nguồn (giá trị phân vùng) và một đơn vị liên kết. Một giao điểm trống cho thấy không có kết nối. Dấu cộng (+) chỉ ra một kết nối dương, thường được gọi là một kết nối kích thích.</a:t>
            </a:r>
            <a:r>
              <a:rPr dirty="0" sz="800" spc="250">
                <a:latin typeface="Cambria"/>
                <a:cs typeface="Cambria"/>
              </a:rPr>
              <a:t/>
            </a:r>
            <a:r>
              <a:rPr dirty="0" sz="800" spc="20">
                <a:latin typeface="Cambria"/>
                <a:cs typeface="Cambria"/>
              </a:rPr>
              <a:t/>
            </a:r>
            <a:r>
              <a:rPr dirty="0" sz="800" spc="265">
                <a:latin typeface="Cambria"/>
                <a:cs typeface="Cambria"/>
              </a:rPr>
              <a:t/>
            </a:r>
            <a:r>
              <a:rPr dirty="0" sz="800" spc="20">
                <a:latin typeface="Cambria"/>
                <a:cs typeface="Cambria"/>
              </a:rPr>
              <a:t/>
            </a:r>
            <a:r>
              <a:rPr dirty="0" sz="800" spc="340">
                <a:latin typeface="Cambria"/>
                <a:cs typeface="Cambria"/>
              </a:rPr>
              <a:t/>
            </a:r>
            <a:r>
              <a:rPr dirty="0" sz="800" spc="20">
                <a:latin typeface="Cambria"/>
                <a:cs typeface="Cambria"/>
              </a:rPr>
              <a:t/>
            </a:r>
            <a:r>
              <a:rPr dirty="0" sz="800" spc="520">
                <a:latin typeface="Cambria"/>
                <a:cs typeface="Cambria"/>
              </a:rPr>
              <a:t/>
            </a:r>
            <a:r>
              <a:rPr dirty="0" sz="800" spc="20">
                <a:latin typeface="Cambria"/>
                <a:cs typeface="Cambria"/>
              </a:rPr>
              <a:t/>
            </a:r>
            <a:r>
              <a:rPr dirty="0" sz="800" spc="229">
                <a:latin typeface="Cambria"/>
                <a:cs typeface="Cambria"/>
              </a:rPr>
              <a:t/>
            </a:r>
            <a:r>
              <a:rPr dirty="0" sz="800" spc="20">
                <a:latin typeface="Cambria"/>
                <a:cs typeface="Cambria"/>
              </a:rPr>
              <a:t/>
            </a:r>
            <a:r>
              <a:rPr dirty="0" sz="800" spc="330">
                <a:latin typeface="Cambria"/>
                <a:cs typeface="Cambria"/>
              </a:rPr>
              <a:t/>
            </a:r>
            <a:r>
              <a:rPr dirty="0" sz="800" spc="20">
                <a:latin typeface="Cambria"/>
                <a:cs typeface="Cambria"/>
              </a:rPr>
              <a:t/>
            </a:r>
            <a:r>
              <a:rPr dirty="0" sz="800" spc="350">
                <a:latin typeface="Cambria"/>
                <a:cs typeface="Cambria"/>
              </a:rPr>
              <a:t/>
            </a:r>
            <a:r>
              <a:rPr dirty="0" sz="800" spc="20">
                <a:latin typeface="Cambria"/>
                <a:cs typeface="Cambria"/>
              </a:rPr>
              <a:t/>
            </a:r>
            <a:r>
              <a:rPr dirty="0" sz="800" spc="30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229">
                <a:latin typeface="Cambria"/>
                <a:cs typeface="Cambria"/>
              </a:rPr>
              <a:t/>
            </a:r>
            <a:r>
              <a:rPr dirty="0" sz="800" spc="20">
                <a:latin typeface="Cambria"/>
                <a:cs typeface="Cambria"/>
              </a:rPr>
              <a:t/>
            </a:r>
            <a:r>
              <a:rPr dirty="0" sz="800" spc="240">
                <a:latin typeface="Cambria"/>
                <a:cs typeface="Cambria"/>
              </a:rPr>
              <a:t/>
            </a:r>
            <a:r>
              <a:rPr dirty="0" sz="800" spc="20">
                <a:latin typeface="Cambria"/>
                <a:cs typeface="Cambria"/>
              </a:rPr>
              <a:t/>
            </a:r>
            <a:r>
              <a:rPr dirty="0" sz="800" spc="225">
                <a:latin typeface="Cambria"/>
                <a:cs typeface="Cambria"/>
              </a:rPr>
              <a:t/>
            </a:r>
            <a:r>
              <a:rPr dirty="0" sz="800" spc="20">
                <a:latin typeface="Cambria"/>
                <a:cs typeface="Cambria"/>
              </a:rPr>
              <a:t/>
            </a:r>
            <a:r>
              <a:rPr dirty="0" sz="800" spc="195">
                <a:latin typeface="Cambria"/>
                <a:cs typeface="Cambria"/>
              </a:rPr>
              <a:t/>
            </a:r>
            <a:r>
              <a:rPr dirty="0" sz="800" spc="20">
                <a:latin typeface="Cambria"/>
                <a:cs typeface="Cambria"/>
              </a:rPr>
              <a:t/>
            </a:r>
            <a:r>
              <a:rPr dirty="0" sz="800" spc="229">
                <a:latin typeface="Cambria"/>
                <a:cs typeface="Cambria"/>
              </a:rPr>
              <a:t/>
            </a:r>
            <a:r>
              <a:rPr dirty="0" sz="800" spc="25">
                <a:latin typeface="Cambria"/>
                <a:cs typeface="Cambria"/>
              </a:rPr>
              <a:t/>
            </a:r>
            <a:r>
              <a:rPr dirty="0" sz="800" spc="225">
                <a:latin typeface="Cambria"/>
                <a:cs typeface="Cambria"/>
              </a:rPr>
              <a:t/>
            </a:r>
            <a:r>
              <a:rPr dirty="0" sz="800" spc="20">
                <a:latin typeface="Cambria"/>
                <a:cs typeface="Cambria"/>
              </a:rPr>
              <a:t/>
            </a:r>
            <a:r>
              <a:rPr dirty="0" sz="800" spc="24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36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endParaRPr sz="90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descr=""/>
          <p:cNvSpPr/>
          <p:nvPr/>
        </p:nvSpPr>
        <p:spPr>
          <a:xfrm>
            <a:off x="2572511" y="7312152"/>
            <a:ext cx="287020" cy="0"/>
          </a:xfrm>
          <a:custGeom>
            <a:avLst/>
            <a:gdLst/>
            <a:ahLst/>
            <a:cxnLst/>
            <a:rect l="l" t="t" r="r" b="b"/>
            <a:pathLst>
              <a:path w="287019" h="0">
                <a:moveTo>
                  <a:pt x="0" y="0"/>
                </a:moveTo>
                <a:lnTo>
                  <a:pt x="286512" y="0"/>
                </a:lnTo>
              </a:path>
            </a:pathLst>
          </a:custGeom>
          <a:ln w="9144">
            <a:solidFill>
              <a:srgbClr val="131313"/>
            </a:solidFill>
          </a:ln>
        </p:spPr>
        <p:txBody>
          <a:bodyPr wrap="square" lIns="0" tIns="0" rIns="0" bIns="0" rtlCol="0"/>
          <a:lstStyle/>
          <a:p>
            <a:pPr>
              <a:lnSpc>
                <a:spcPct val="100000"/>
              </a:lnSpc>
            </a:pPr>
          </a:p>
        </p:txBody>
      </p:sp>
      <p:sp>
        <p:nvSpPr>
          <p:cNvPr id="3" name="object 3" descr=""/>
          <p:cNvSpPr/>
          <p:nvPr/>
        </p:nvSpPr>
        <p:spPr>
          <a:xfrm>
            <a:off x="6458711" y="7897368"/>
            <a:ext cx="241300" cy="0"/>
          </a:xfrm>
          <a:custGeom>
            <a:avLst/>
            <a:gdLst/>
            <a:ahLst/>
            <a:cxnLst/>
            <a:rect l="l" t="t" r="r" b="b"/>
            <a:pathLst>
              <a:path w="241300" h="0">
                <a:moveTo>
                  <a:pt x="0" y="0"/>
                </a:moveTo>
                <a:lnTo>
                  <a:pt x="240792" y="0"/>
                </a:lnTo>
              </a:path>
            </a:pathLst>
          </a:custGeom>
          <a:ln w="9144">
            <a:solidFill>
              <a:srgbClr val="131313"/>
            </a:solidFill>
          </a:ln>
        </p:spPr>
        <p:txBody>
          <a:bodyPr wrap="square" lIns="0" tIns="0" rIns="0" bIns="0" rtlCol="0"/>
          <a:lstStyle/>
          <a:p>
            <a:pPr>
              <a:lnSpc>
                <a:spcPct val="100000"/>
              </a:lnSpc>
            </a:pPr>
          </a:p>
        </p:txBody>
      </p:sp>
      <p:sp>
        <p:nvSpPr>
          <p:cNvPr id="4" name="object 4" descr=""/>
          <p:cNvSpPr/>
          <p:nvPr/>
        </p:nvSpPr>
        <p:spPr>
          <a:xfrm>
            <a:off x="4687823" y="3474720"/>
            <a:ext cx="253365" cy="0"/>
          </a:xfrm>
          <a:custGeom>
            <a:avLst/>
            <a:gdLst/>
            <a:ahLst/>
            <a:cxnLst/>
            <a:rect l="l" t="t" r="r" b="b"/>
            <a:pathLst>
              <a:path w="253364" h="0">
                <a:moveTo>
                  <a:pt x="0" y="0"/>
                </a:moveTo>
                <a:lnTo>
                  <a:pt x="252984" y="0"/>
                </a:lnTo>
              </a:path>
            </a:pathLst>
          </a:custGeom>
          <a:ln w="9144">
            <a:solidFill>
              <a:srgbClr val="131313"/>
            </a:solidFill>
          </a:ln>
        </p:spPr>
        <p:txBody>
          <a:bodyPr wrap="square" lIns="0" tIns="0" rIns="0" bIns="0" rtlCol="0"/>
          <a:lstStyle/>
          <a:p>
            <a:pPr>
              <a:lnSpc>
                <a:spcPct val="100000"/>
              </a:lnSpc>
            </a:pPr>
          </a:p>
        </p:txBody>
      </p:sp>
      <p:sp>
        <p:nvSpPr>
          <p:cNvPr id="5" name="object 5" descr=""/>
          <p:cNvSpPr/>
          <p:nvPr/>
        </p:nvSpPr>
        <p:spPr>
          <a:xfrm>
            <a:off x="4552188" y="1531619"/>
            <a:ext cx="0" cy="1801495"/>
          </a:xfrm>
          <a:custGeom>
            <a:avLst/>
            <a:gdLst/>
            <a:ahLst/>
            <a:cxnLst/>
            <a:rect l="l" t="t" r="r" b="b"/>
            <a:pathLst>
              <a:path w="0" h="1801495">
                <a:moveTo>
                  <a:pt x="0" y="1801368"/>
                </a:moveTo>
                <a:lnTo>
                  <a:pt x="0" y="0"/>
                </a:lnTo>
              </a:path>
            </a:pathLst>
          </a:custGeom>
          <a:ln w="15240">
            <a:solidFill>
              <a:srgbClr val="181818"/>
            </a:solidFill>
          </a:ln>
        </p:spPr>
        <p:txBody>
          <a:bodyPr wrap="square" lIns="0" tIns="0" rIns="0" bIns="0" rtlCol="0"/>
          <a:lstStyle/>
          <a:p>
            <a:pPr>
              <a:lnSpc>
                <a:spcPct val="100000"/>
              </a:lnSpc>
            </a:pPr>
          </a:p>
        </p:txBody>
      </p:sp>
      <p:grpSp>
        <p:nvGrpSpPr>
          <p:cNvPr id="6" name="object 6" descr=""/>
          <p:cNvGrpSpPr/>
          <p:nvPr/>
        </p:nvGrpSpPr>
        <p:grpSpPr>
          <a:xfrm>
            <a:off x="4544567" y="1531619"/>
            <a:ext cx="2353310" cy="1801495"/>
            <a:chOff x="4544567" y="1531619"/>
            <a:chExt cx="2353310" cy="1801495"/>
          </a:xfrm>
        </p:grpSpPr>
        <p:sp>
          <p:nvSpPr>
            <p:cNvPr id="7" name="object 7" descr=""/>
            <p:cNvSpPr/>
            <p:nvPr/>
          </p:nvSpPr>
          <p:spPr>
            <a:xfrm>
              <a:off x="6890003" y="1531619"/>
              <a:ext cx="0" cy="1801495"/>
            </a:xfrm>
            <a:custGeom>
              <a:avLst/>
              <a:gdLst/>
              <a:ahLst/>
              <a:cxnLst/>
              <a:rect l="l" t="t" r="r" b="b"/>
              <a:pathLst>
                <a:path w="0" h="1801495">
                  <a:moveTo>
                    <a:pt x="0" y="1801368"/>
                  </a:moveTo>
                  <a:lnTo>
                    <a:pt x="0" y="0"/>
                  </a:lnTo>
                </a:path>
              </a:pathLst>
            </a:custGeom>
            <a:ln w="15240">
              <a:solidFill>
                <a:srgbClr val="181818"/>
              </a:solidFill>
            </a:ln>
          </p:spPr>
          <p:txBody>
            <a:bodyPr wrap="square" lIns="0" tIns="0" rIns="0" bIns="0" rtlCol="0"/>
            <a:lstStyle/>
            <a:p/>
          </p:txBody>
        </p:sp>
        <p:sp>
          <p:nvSpPr>
            <p:cNvPr id="8" name="object 8" descr=""/>
            <p:cNvSpPr/>
            <p:nvPr/>
          </p:nvSpPr>
          <p:spPr>
            <a:xfrm>
              <a:off x="4544567" y="1539239"/>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9" name="object 9" descr=""/>
            <p:cNvSpPr/>
            <p:nvPr/>
          </p:nvSpPr>
          <p:spPr>
            <a:xfrm>
              <a:off x="4544567" y="3325368"/>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0" name="object 10" descr=""/>
            <p:cNvSpPr/>
            <p:nvPr/>
          </p:nvSpPr>
          <p:spPr>
            <a:xfrm>
              <a:off x="4544567" y="3169919"/>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1" name="object 11" descr=""/>
            <p:cNvSpPr/>
            <p:nvPr/>
          </p:nvSpPr>
          <p:spPr>
            <a:xfrm>
              <a:off x="4544567" y="3038855"/>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2" name="object 12" descr=""/>
            <p:cNvSpPr/>
            <p:nvPr/>
          </p:nvSpPr>
          <p:spPr>
            <a:xfrm>
              <a:off x="4544567" y="2898647"/>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3" name="object 13" descr=""/>
            <p:cNvSpPr/>
            <p:nvPr/>
          </p:nvSpPr>
          <p:spPr>
            <a:xfrm>
              <a:off x="4544567" y="2758439"/>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4" name="object 14" descr=""/>
            <p:cNvSpPr/>
            <p:nvPr/>
          </p:nvSpPr>
          <p:spPr>
            <a:xfrm>
              <a:off x="4544567" y="2627375"/>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5" name="object 15" descr=""/>
            <p:cNvSpPr/>
            <p:nvPr/>
          </p:nvSpPr>
          <p:spPr>
            <a:xfrm>
              <a:off x="4544567" y="2490216"/>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6" name="object 16" descr=""/>
            <p:cNvSpPr/>
            <p:nvPr/>
          </p:nvSpPr>
          <p:spPr>
            <a:xfrm>
              <a:off x="4544567" y="2356103"/>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7" name="object 17" descr=""/>
            <p:cNvSpPr/>
            <p:nvPr/>
          </p:nvSpPr>
          <p:spPr>
            <a:xfrm>
              <a:off x="4544567" y="2212847"/>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8" name="object 18" descr=""/>
            <p:cNvSpPr/>
            <p:nvPr/>
          </p:nvSpPr>
          <p:spPr>
            <a:xfrm>
              <a:off x="4544567" y="2078736"/>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19" name="object 19" descr=""/>
            <p:cNvSpPr/>
            <p:nvPr/>
          </p:nvSpPr>
          <p:spPr>
            <a:xfrm>
              <a:off x="4544567" y="1941575"/>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20" name="object 20" descr=""/>
            <p:cNvSpPr/>
            <p:nvPr/>
          </p:nvSpPr>
          <p:spPr>
            <a:xfrm>
              <a:off x="4544567" y="1822703"/>
              <a:ext cx="2353310" cy="0"/>
            </a:xfrm>
            <a:custGeom>
              <a:avLst/>
              <a:gdLst/>
              <a:ahLst/>
              <a:cxnLst/>
              <a:rect l="l" t="t" r="r" b="b"/>
              <a:pathLst>
                <a:path w="2353309" h="0">
                  <a:moveTo>
                    <a:pt x="0" y="0"/>
                  </a:moveTo>
                  <a:lnTo>
                    <a:pt x="2353056" y="0"/>
                  </a:lnTo>
                </a:path>
              </a:pathLst>
            </a:custGeom>
            <a:ln w="15240">
              <a:solidFill>
                <a:srgbClr val="181818"/>
              </a:solidFill>
            </a:ln>
          </p:spPr>
          <p:txBody>
            <a:bodyPr wrap="square" lIns="0" tIns="0" rIns="0" bIns="0" rtlCol="0"/>
            <a:lstStyle/>
            <a:p/>
          </p:txBody>
        </p:sp>
        <p:sp>
          <p:nvSpPr>
            <p:cNvPr id="21" name="object 21" descr=""/>
            <p:cNvSpPr/>
            <p:nvPr/>
          </p:nvSpPr>
          <p:spPr>
            <a:xfrm>
              <a:off x="5442203" y="2071115"/>
              <a:ext cx="0" cy="1262380"/>
            </a:xfrm>
            <a:custGeom>
              <a:avLst/>
              <a:gdLst/>
              <a:ahLst/>
              <a:cxnLst/>
              <a:rect l="l" t="t" r="r" b="b"/>
              <a:pathLst>
                <a:path w="0" h="1262379">
                  <a:moveTo>
                    <a:pt x="0" y="1261872"/>
                  </a:moveTo>
                  <a:lnTo>
                    <a:pt x="0" y="0"/>
                  </a:lnTo>
                </a:path>
              </a:pathLst>
            </a:custGeom>
            <a:ln w="15240">
              <a:solidFill>
                <a:srgbClr val="181818"/>
              </a:solidFill>
            </a:ln>
          </p:spPr>
          <p:txBody>
            <a:bodyPr wrap="square" lIns="0" tIns="0" rIns="0" bIns="0" rtlCol="0"/>
            <a:lstStyle/>
            <a:p/>
          </p:txBody>
        </p:sp>
        <p:sp>
          <p:nvSpPr>
            <p:cNvPr id="22" name="object 22" descr=""/>
            <p:cNvSpPr/>
            <p:nvPr/>
          </p:nvSpPr>
          <p:spPr>
            <a:xfrm>
              <a:off x="6329172" y="2071115"/>
              <a:ext cx="0" cy="1262380"/>
            </a:xfrm>
            <a:custGeom>
              <a:avLst/>
              <a:gdLst/>
              <a:ahLst/>
              <a:cxnLst/>
              <a:rect l="l" t="t" r="r" b="b"/>
              <a:pathLst>
                <a:path w="0" h="1262379">
                  <a:moveTo>
                    <a:pt x="0" y="1261872"/>
                  </a:moveTo>
                  <a:lnTo>
                    <a:pt x="0" y="0"/>
                  </a:lnTo>
                </a:path>
              </a:pathLst>
            </a:custGeom>
            <a:ln w="15240">
              <a:solidFill>
                <a:srgbClr val="181818"/>
              </a:solidFill>
            </a:ln>
          </p:spPr>
          <p:txBody>
            <a:bodyPr wrap="square" lIns="0" tIns="0" rIns="0" bIns="0" rtlCol="0"/>
            <a:lstStyle/>
            <a:p/>
          </p:txBody>
        </p:sp>
        <p:sp>
          <p:nvSpPr>
            <p:cNvPr id="23" name="object 23" descr=""/>
            <p:cNvSpPr/>
            <p:nvPr/>
          </p:nvSpPr>
          <p:spPr>
            <a:xfrm>
              <a:off x="5820155" y="1933955"/>
              <a:ext cx="0" cy="1399540"/>
            </a:xfrm>
            <a:custGeom>
              <a:avLst/>
              <a:gdLst/>
              <a:ahLst/>
              <a:cxnLst/>
              <a:rect l="l" t="t" r="r" b="b"/>
              <a:pathLst>
                <a:path w="0" h="1399539">
                  <a:moveTo>
                    <a:pt x="0" y="1399032"/>
                  </a:moveTo>
                  <a:lnTo>
                    <a:pt x="0" y="0"/>
                  </a:lnTo>
                </a:path>
              </a:pathLst>
            </a:custGeom>
            <a:ln w="15240">
              <a:solidFill>
                <a:srgbClr val="181818"/>
              </a:solidFill>
            </a:ln>
          </p:spPr>
          <p:txBody>
            <a:bodyPr wrap="square" lIns="0" tIns="0" rIns="0" bIns="0" rtlCol="0"/>
            <a:lstStyle/>
            <a:p/>
          </p:txBody>
        </p:sp>
        <p:sp>
          <p:nvSpPr>
            <p:cNvPr id="24" name="object 24" descr=""/>
            <p:cNvSpPr/>
            <p:nvPr/>
          </p:nvSpPr>
          <p:spPr>
            <a:xfrm>
              <a:off x="4639055" y="2270759"/>
              <a:ext cx="226060" cy="0"/>
            </a:xfrm>
            <a:custGeom>
              <a:avLst/>
              <a:gdLst/>
              <a:ahLst/>
              <a:cxnLst/>
              <a:rect l="l" t="t" r="r" b="b"/>
              <a:pathLst>
                <a:path w="226060" h="0">
                  <a:moveTo>
                    <a:pt x="0" y="0"/>
                  </a:moveTo>
                  <a:lnTo>
                    <a:pt x="225552" y="0"/>
                  </a:lnTo>
                </a:path>
              </a:pathLst>
            </a:custGeom>
            <a:ln w="9144">
              <a:solidFill>
                <a:srgbClr val="131313"/>
              </a:solidFill>
            </a:ln>
          </p:spPr>
          <p:txBody>
            <a:bodyPr wrap="square" lIns="0" tIns="0" rIns="0" bIns="0" rtlCol="0"/>
            <a:lstStyle/>
            <a:p/>
          </p:txBody>
        </p:sp>
        <p:sp>
          <p:nvSpPr>
            <p:cNvPr id="25" name="object 25" descr=""/>
            <p:cNvSpPr/>
            <p:nvPr/>
          </p:nvSpPr>
          <p:spPr>
            <a:xfrm>
              <a:off x="4599431" y="1780031"/>
              <a:ext cx="2261870" cy="0"/>
            </a:xfrm>
            <a:custGeom>
              <a:avLst/>
              <a:gdLst/>
              <a:ahLst/>
              <a:cxnLst/>
              <a:rect l="l" t="t" r="r" b="b"/>
              <a:pathLst>
                <a:path w="2261870" h="0">
                  <a:moveTo>
                    <a:pt x="0" y="0"/>
                  </a:moveTo>
                  <a:lnTo>
                    <a:pt x="2261616" y="0"/>
                  </a:lnTo>
                </a:path>
              </a:pathLst>
            </a:custGeom>
            <a:ln w="15240">
              <a:solidFill>
                <a:srgbClr val="1C1C1C"/>
              </a:solidFill>
            </a:ln>
          </p:spPr>
          <p:txBody>
            <a:bodyPr wrap="square" lIns="0" tIns="0" rIns="0" bIns="0" rtlCol="0"/>
            <a:lstStyle/>
            <a:p/>
          </p:txBody>
        </p:sp>
      </p:grpSp>
      <p:pic>
        <p:nvPicPr>
          <p:cNvPr id="26" name="object 26" descr=""/>
          <p:cNvPicPr/>
          <p:nvPr/>
        </p:nvPicPr>
        <p:blipFill>
          <a:blip r:embed="rId2" cstate="print"/>
          <a:stretch>
            <a:fillRect/>
          </a:stretch>
        </p:blipFill>
        <p:spPr>
          <a:xfrm>
            <a:off x="4626864" y="5378196"/>
            <a:ext cx="240791" cy="310896"/>
          </a:xfrm>
          <a:prstGeom prst="rect">
            <a:avLst/>
          </a:prstGeom>
        </p:spPr>
      </p:pic>
      <p:pic>
        <p:nvPicPr>
          <p:cNvPr id="27" name="object 27" descr=""/>
          <p:cNvPicPr/>
          <p:nvPr/>
        </p:nvPicPr>
        <p:blipFill>
          <a:blip r:embed="rId3" cstate="print"/>
          <a:stretch>
            <a:fillRect/>
          </a:stretch>
        </p:blipFill>
        <p:spPr>
          <a:xfrm>
            <a:off x="4745735" y="6039611"/>
            <a:ext cx="213360" cy="286511"/>
          </a:xfrm>
          <a:prstGeom prst="rect">
            <a:avLst/>
          </a:prstGeom>
        </p:spPr>
      </p:pic>
      <p:pic>
        <p:nvPicPr>
          <p:cNvPr id="28" name="object 28" descr=""/>
          <p:cNvPicPr/>
          <p:nvPr/>
        </p:nvPicPr>
        <p:blipFill>
          <a:blip r:embed="rId4" cstate="print"/>
          <a:stretch>
            <a:fillRect/>
          </a:stretch>
        </p:blipFill>
        <p:spPr>
          <a:xfrm>
            <a:off x="5279135" y="5378196"/>
            <a:ext cx="1490471" cy="954023"/>
          </a:xfrm>
          <a:prstGeom prst="rect">
            <a:avLst/>
          </a:prstGeom>
        </p:spPr>
      </p:pic>
      <p:grpSp>
        <p:nvGrpSpPr>
          <p:cNvPr id="29" name="object 29" descr=""/>
          <p:cNvGrpSpPr/>
          <p:nvPr/>
        </p:nvGrpSpPr>
        <p:grpSpPr>
          <a:xfrm>
            <a:off x="4623815" y="5378196"/>
            <a:ext cx="567055" cy="951230"/>
            <a:chOff x="4623815" y="5378196"/>
            <a:chExt cx="567055" cy="951230"/>
          </a:xfrm>
        </p:grpSpPr>
        <p:pic>
          <p:nvPicPr>
            <p:cNvPr id="30" name="object 30" descr=""/>
            <p:cNvPicPr/>
            <p:nvPr/>
          </p:nvPicPr>
          <p:blipFill>
            <a:blip r:embed="rId5" cstate="print"/>
            <a:stretch>
              <a:fillRect/>
            </a:stretch>
          </p:blipFill>
          <p:spPr>
            <a:xfrm>
              <a:off x="4626863" y="5378196"/>
              <a:ext cx="405384" cy="545591"/>
            </a:xfrm>
            <a:prstGeom prst="rect">
              <a:avLst/>
            </a:prstGeom>
          </p:spPr>
        </p:pic>
        <p:pic>
          <p:nvPicPr>
            <p:cNvPr id="31" name="object 31" descr=""/>
            <p:cNvPicPr/>
            <p:nvPr/>
          </p:nvPicPr>
          <p:blipFill>
            <a:blip r:embed="rId6" cstate="print"/>
            <a:stretch>
              <a:fillRect/>
            </a:stretch>
          </p:blipFill>
          <p:spPr>
            <a:xfrm>
              <a:off x="4919471" y="5390388"/>
              <a:ext cx="271272" cy="938783"/>
            </a:xfrm>
            <a:prstGeom prst="rect">
              <a:avLst/>
            </a:prstGeom>
          </p:spPr>
        </p:pic>
        <p:pic>
          <p:nvPicPr>
            <p:cNvPr id="32" name="object 32" descr=""/>
            <p:cNvPicPr/>
            <p:nvPr/>
          </p:nvPicPr>
          <p:blipFill>
            <a:blip r:embed="rId7" cstate="print"/>
            <a:stretch>
              <a:fillRect/>
            </a:stretch>
          </p:blipFill>
          <p:spPr>
            <a:xfrm>
              <a:off x="4623815" y="6018276"/>
              <a:ext cx="155448" cy="307848"/>
            </a:xfrm>
            <a:prstGeom prst="rect">
              <a:avLst/>
            </a:prstGeom>
          </p:spPr>
        </p:pic>
      </p:grpSp>
      <p:pic>
        <p:nvPicPr>
          <p:cNvPr id="33" name="object 33" descr=""/>
          <p:cNvPicPr/>
          <p:nvPr/>
        </p:nvPicPr>
        <p:blipFill>
          <a:blip r:embed="rId8" cstate="print"/>
          <a:stretch>
            <a:fillRect/>
          </a:stretch>
        </p:blipFill>
        <p:spPr>
          <a:xfrm>
            <a:off x="1042416" y="1574291"/>
            <a:ext cx="24384" cy="51816"/>
          </a:xfrm>
          <a:prstGeom prst="rect">
            <a:avLst/>
          </a:prstGeom>
        </p:spPr>
      </p:pic>
      <p:pic>
        <p:nvPicPr>
          <p:cNvPr id="34" name="object 34" descr=""/>
          <p:cNvPicPr/>
          <p:nvPr/>
        </p:nvPicPr>
        <p:blipFill>
          <a:blip r:embed="rId9" cstate="print"/>
          <a:stretch>
            <a:fillRect/>
          </a:stretch>
        </p:blipFill>
        <p:spPr>
          <a:xfrm>
            <a:off x="1039367" y="1882139"/>
            <a:ext cx="42671" cy="57911"/>
          </a:xfrm>
          <a:prstGeom prst="rect">
            <a:avLst/>
          </a:prstGeom>
        </p:spPr>
      </p:pic>
      <p:pic>
        <p:nvPicPr>
          <p:cNvPr id="35" name="object 35" descr=""/>
          <p:cNvPicPr/>
          <p:nvPr/>
        </p:nvPicPr>
        <p:blipFill>
          <a:blip r:embed="rId10" cstate="print"/>
          <a:stretch>
            <a:fillRect/>
          </a:stretch>
        </p:blipFill>
        <p:spPr>
          <a:xfrm>
            <a:off x="1036319" y="2223516"/>
            <a:ext cx="42671" cy="57911"/>
          </a:xfrm>
          <a:prstGeom prst="rect">
            <a:avLst/>
          </a:prstGeom>
        </p:spPr>
      </p:pic>
      <p:pic>
        <p:nvPicPr>
          <p:cNvPr id="36" name="object 36" descr=""/>
          <p:cNvPicPr/>
          <p:nvPr/>
        </p:nvPicPr>
        <p:blipFill>
          <a:blip r:embed="rId11" cstate="print"/>
          <a:stretch>
            <a:fillRect/>
          </a:stretch>
        </p:blipFill>
        <p:spPr>
          <a:xfrm>
            <a:off x="1027175" y="2503932"/>
            <a:ext cx="42671" cy="57911"/>
          </a:xfrm>
          <a:prstGeom prst="rect">
            <a:avLst/>
          </a:prstGeom>
        </p:spPr>
      </p:pic>
      <p:pic>
        <p:nvPicPr>
          <p:cNvPr id="37" name="object 37" descr=""/>
          <p:cNvPicPr/>
          <p:nvPr/>
        </p:nvPicPr>
        <p:blipFill>
          <a:blip r:embed="rId12" cstate="print"/>
          <a:stretch>
            <a:fillRect/>
          </a:stretch>
        </p:blipFill>
        <p:spPr>
          <a:xfrm>
            <a:off x="1018032" y="2817876"/>
            <a:ext cx="42671" cy="60959"/>
          </a:xfrm>
          <a:prstGeom prst="rect">
            <a:avLst/>
          </a:prstGeom>
        </p:spPr>
      </p:pic>
      <p:pic>
        <p:nvPicPr>
          <p:cNvPr id="38" name="object 38" descr=""/>
          <p:cNvPicPr/>
          <p:nvPr/>
        </p:nvPicPr>
        <p:blipFill>
          <a:blip r:embed="rId13" cstate="print"/>
          <a:stretch>
            <a:fillRect/>
          </a:stretch>
        </p:blipFill>
        <p:spPr>
          <a:xfrm>
            <a:off x="1024127" y="3168395"/>
            <a:ext cx="42671" cy="60959"/>
          </a:xfrm>
          <a:prstGeom prst="rect">
            <a:avLst/>
          </a:prstGeom>
        </p:spPr>
      </p:pic>
      <p:pic>
        <p:nvPicPr>
          <p:cNvPr id="39" name="object 39" descr=""/>
          <p:cNvPicPr/>
          <p:nvPr/>
        </p:nvPicPr>
        <p:blipFill>
          <a:blip r:embed="rId14" cstate="print"/>
          <a:stretch>
            <a:fillRect/>
          </a:stretch>
        </p:blipFill>
        <p:spPr>
          <a:xfrm>
            <a:off x="1024127" y="3518915"/>
            <a:ext cx="39624" cy="57912"/>
          </a:xfrm>
          <a:prstGeom prst="rect">
            <a:avLst/>
          </a:prstGeom>
        </p:spPr>
      </p:pic>
      <p:pic>
        <p:nvPicPr>
          <p:cNvPr id="40" name="object 40" descr=""/>
          <p:cNvPicPr/>
          <p:nvPr/>
        </p:nvPicPr>
        <p:blipFill>
          <a:blip r:embed="rId15" cstate="print"/>
          <a:stretch>
            <a:fillRect/>
          </a:stretch>
        </p:blipFill>
        <p:spPr>
          <a:xfrm>
            <a:off x="1021080" y="3881628"/>
            <a:ext cx="42671" cy="57912"/>
          </a:xfrm>
          <a:prstGeom prst="rect">
            <a:avLst/>
          </a:prstGeom>
        </p:spPr>
      </p:pic>
      <p:pic>
        <p:nvPicPr>
          <p:cNvPr id="41" name="object 41" descr=""/>
          <p:cNvPicPr/>
          <p:nvPr/>
        </p:nvPicPr>
        <p:blipFill>
          <a:blip r:embed="rId16" cstate="print"/>
          <a:stretch>
            <a:fillRect/>
          </a:stretch>
        </p:blipFill>
        <p:spPr>
          <a:xfrm>
            <a:off x="1191767" y="1802892"/>
            <a:ext cx="1764792" cy="176783"/>
          </a:xfrm>
          <a:prstGeom prst="rect">
            <a:avLst/>
          </a:prstGeom>
        </p:spPr>
      </p:pic>
      <p:pic>
        <p:nvPicPr>
          <p:cNvPr id="42" name="object 42" descr=""/>
          <p:cNvPicPr/>
          <p:nvPr/>
        </p:nvPicPr>
        <p:blipFill>
          <a:blip r:embed="rId17" cstate="print"/>
          <a:stretch>
            <a:fillRect/>
          </a:stretch>
        </p:blipFill>
        <p:spPr>
          <a:xfrm>
            <a:off x="1185672" y="2732532"/>
            <a:ext cx="70103" cy="91440"/>
          </a:xfrm>
          <a:prstGeom prst="rect">
            <a:avLst/>
          </a:prstGeom>
        </p:spPr>
      </p:pic>
      <p:pic>
        <p:nvPicPr>
          <p:cNvPr id="43" name="object 43" descr=""/>
          <p:cNvPicPr/>
          <p:nvPr/>
        </p:nvPicPr>
        <p:blipFill>
          <a:blip r:embed="rId18" cstate="print"/>
          <a:stretch>
            <a:fillRect/>
          </a:stretch>
        </p:blipFill>
        <p:spPr>
          <a:xfrm>
            <a:off x="1776983" y="1101852"/>
            <a:ext cx="67056" cy="60959"/>
          </a:xfrm>
          <a:prstGeom prst="rect">
            <a:avLst/>
          </a:prstGeom>
        </p:spPr>
      </p:pic>
      <p:pic>
        <p:nvPicPr>
          <p:cNvPr id="44" name="object 44" descr=""/>
          <p:cNvPicPr/>
          <p:nvPr/>
        </p:nvPicPr>
        <p:blipFill>
          <a:blip r:embed="rId19" cstate="print"/>
          <a:stretch>
            <a:fillRect/>
          </a:stretch>
        </p:blipFill>
        <p:spPr>
          <a:xfrm>
            <a:off x="1386839" y="2878835"/>
            <a:ext cx="323088" cy="60959"/>
          </a:xfrm>
          <a:prstGeom prst="rect">
            <a:avLst/>
          </a:prstGeom>
        </p:spPr>
      </p:pic>
      <p:pic>
        <p:nvPicPr>
          <p:cNvPr id="45" name="object 45" descr=""/>
          <p:cNvPicPr/>
          <p:nvPr/>
        </p:nvPicPr>
        <p:blipFill>
          <a:blip r:embed="rId20" cstate="print"/>
          <a:stretch>
            <a:fillRect/>
          </a:stretch>
        </p:blipFill>
        <p:spPr>
          <a:xfrm>
            <a:off x="1179575" y="3954779"/>
            <a:ext cx="67056" cy="64008"/>
          </a:xfrm>
          <a:prstGeom prst="rect">
            <a:avLst/>
          </a:prstGeom>
        </p:spPr>
      </p:pic>
      <p:pic>
        <p:nvPicPr>
          <p:cNvPr id="46" name="object 46" descr=""/>
          <p:cNvPicPr/>
          <p:nvPr/>
        </p:nvPicPr>
        <p:blipFill>
          <a:blip r:embed="rId21" cstate="print"/>
          <a:stretch>
            <a:fillRect/>
          </a:stretch>
        </p:blipFill>
        <p:spPr>
          <a:xfrm>
            <a:off x="1085088" y="4683252"/>
            <a:ext cx="905256" cy="85344"/>
          </a:xfrm>
          <a:prstGeom prst="rect">
            <a:avLst/>
          </a:prstGeom>
        </p:spPr>
      </p:pic>
      <p:pic>
        <p:nvPicPr>
          <p:cNvPr id="47" name="object 47" descr=""/>
          <p:cNvPicPr/>
          <p:nvPr/>
        </p:nvPicPr>
        <p:blipFill>
          <a:blip r:embed="rId22" cstate="print"/>
          <a:stretch>
            <a:fillRect/>
          </a:stretch>
        </p:blipFill>
        <p:spPr>
          <a:xfrm>
            <a:off x="2456688" y="4137659"/>
            <a:ext cx="588263" cy="106679"/>
          </a:xfrm>
          <a:prstGeom prst="rect">
            <a:avLst/>
          </a:prstGeom>
        </p:spPr>
      </p:pic>
      <p:pic>
        <p:nvPicPr>
          <p:cNvPr id="48" name="object 48" descr=""/>
          <p:cNvPicPr/>
          <p:nvPr/>
        </p:nvPicPr>
        <p:blipFill>
          <a:blip r:embed="rId23" cstate="print"/>
          <a:stretch>
            <a:fillRect/>
          </a:stretch>
        </p:blipFill>
        <p:spPr>
          <a:xfrm>
            <a:off x="2097023" y="2839211"/>
            <a:ext cx="1395984" cy="60959"/>
          </a:xfrm>
          <a:prstGeom prst="rect">
            <a:avLst/>
          </a:prstGeom>
        </p:spPr>
      </p:pic>
      <p:pic>
        <p:nvPicPr>
          <p:cNvPr id="49" name="object 49" descr=""/>
          <p:cNvPicPr/>
          <p:nvPr/>
        </p:nvPicPr>
        <p:blipFill>
          <a:blip r:embed="rId24" cstate="print"/>
          <a:stretch>
            <a:fillRect/>
          </a:stretch>
        </p:blipFill>
        <p:spPr>
          <a:xfrm>
            <a:off x="3169920" y="3009900"/>
            <a:ext cx="438911" cy="60959"/>
          </a:xfrm>
          <a:prstGeom prst="rect">
            <a:avLst/>
          </a:prstGeom>
        </p:spPr>
      </p:pic>
      <p:pic>
        <p:nvPicPr>
          <p:cNvPr id="50" name="object 50" descr=""/>
          <p:cNvPicPr/>
          <p:nvPr/>
        </p:nvPicPr>
        <p:blipFill>
          <a:blip r:embed="rId25" cstate="print"/>
          <a:stretch>
            <a:fillRect/>
          </a:stretch>
        </p:blipFill>
        <p:spPr>
          <a:xfrm>
            <a:off x="3163823" y="4457700"/>
            <a:ext cx="310896" cy="57912"/>
          </a:xfrm>
          <a:prstGeom prst="rect">
            <a:avLst/>
          </a:prstGeom>
        </p:spPr>
      </p:pic>
      <p:pic>
        <p:nvPicPr>
          <p:cNvPr id="51" name="object 51" descr=""/>
          <p:cNvPicPr/>
          <p:nvPr/>
        </p:nvPicPr>
        <p:blipFill>
          <a:blip r:embed="rId26" cstate="print"/>
          <a:stretch>
            <a:fillRect/>
          </a:stretch>
        </p:blipFill>
        <p:spPr>
          <a:xfrm>
            <a:off x="1234439" y="6423659"/>
            <a:ext cx="1981200" cy="97536"/>
          </a:xfrm>
          <a:prstGeom prst="rect">
            <a:avLst/>
          </a:prstGeom>
        </p:spPr>
      </p:pic>
      <p:pic>
        <p:nvPicPr>
          <p:cNvPr id="52" name="object 52" descr=""/>
          <p:cNvPicPr/>
          <p:nvPr/>
        </p:nvPicPr>
        <p:blipFill>
          <a:blip r:embed="rId27" cstate="print"/>
          <a:stretch>
            <a:fillRect/>
          </a:stretch>
        </p:blipFill>
        <p:spPr>
          <a:xfrm>
            <a:off x="1158239" y="6597395"/>
            <a:ext cx="2587752" cy="97536"/>
          </a:xfrm>
          <a:prstGeom prst="rect">
            <a:avLst/>
          </a:prstGeom>
        </p:spPr>
      </p:pic>
      <p:pic>
        <p:nvPicPr>
          <p:cNvPr id="53" name="object 53" descr=""/>
          <p:cNvPicPr/>
          <p:nvPr/>
        </p:nvPicPr>
        <p:blipFill>
          <a:blip r:embed="rId28" cstate="print"/>
          <a:stretch>
            <a:fillRect/>
          </a:stretch>
        </p:blipFill>
        <p:spPr>
          <a:xfrm>
            <a:off x="1234439" y="7060692"/>
            <a:ext cx="771144" cy="97536"/>
          </a:xfrm>
          <a:prstGeom prst="rect">
            <a:avLst/>
          </a:prstGeom>
        </p:spPr>
      </p:pic>
      <p:pic>
        <p:nvPicPr>
          <p:cNvPr id="54" name="object 54" descr=""/>
          <p:cNvPicPr/>
          <p:nvPr/>
        </p:nvPicPr>
        <p:blipFill>
          <a:blip r:embed="rId29" cstate="print"/>
          <a:stretch>
            <a:fillRect/>
          </a:stretch>
        </p:blipFill>
        <p:spPr>
          <a:xfrm>
            <a:off x="1091183" y="8328659"/>
            <a:ext cx="2654807" cy="94487"/>
          </a:xfrm>
          <a:prstGeom prst="rect">
            <a:avLst/>
          </a:prstGeom>
        </p:spPr>
      </p:pic>
      <p:pic>
        <p:nvPicPr>
          <p:cNvPr id="55" name="object 55" descr=""/>
          <p:cNvPicPr/>
          <p:nvPr/>
        </p:nvPicPr>
        <p:blipFill>
          <a:blip r:embed="rId30" cstate="print"/>
          <a:stretch>
            <a:fillRect/>
          </a:stretch>
        </p:blipFill>
        <p:spPr>
          <a:xfrm>
            <a:off x="4392167" y="922019"/>
            <a:ext cx="1453896" cy="91440"/>
          </a:xfrm>
          <a:prstGeom prst="rect">
            <a:avLst/>
          </a:prstGeom>
        </p:spPr>
      </p:pic>
      <p:pic>
        <p:nvPicPr>
          <p:cNvPr id="56" name="object 56" descr=""/>
          <p:cNvPicPr/>
          <p:nvPr/>
        </p:nvPicPr>
        <p:blipFill>
          <a:blip r:embed="rId31" cstate="print"/>
          <a:stretch>
            <a:fillRect/>
          </a:stretch>
        </p:blipFill>
        <p:spPr>
          <a:xfrm>
            <a:off x="4395215" y="1330452"/>
            <a:ext cx="1383791" cy="94488"/>
          </a:xfrm>
          <a:prstGeom prst="rect">
            <a:avLst/>
          </a:prstGeom>
        </p:spPr>
      </p:pic>
      <p:pic>
        <p:nvPicPr>
          <p:cNvPr id="57" name="object 57" descr=""/>
          <p:cNvPicPr/>
          <p:nvPr/>
        </p:nvPicPr>
        <p:blipFill>
          <a:blip r:embed="rId32" cstate="print"/>
          <a:stretch>
            <a:fillRect/>
          </a:stretch>
        </p:blipFill>
        <p:spPr>
          <a:xfrm>
            <a:off x="4620767" y="1848611"/>
            <a:ext cx="569976" cy="54864"/>
          </a:xfrm>
          <a:prstGeom prst="rect">
            <a:avLst/>
          </a:prstGeom>
        </p:spPr>
      </p:pic>
      <p:pic>
        <p:nvPicPr>
          <p:cNvPr id="58" name="object 58" descr=""/>
          <p:cNvPicPr/>
          <p:nvPr/>
        </p:nvPicPr>
        <p:blipFill>
          <a:blip r:embed="rId33" cstate="print"/>
          <a:stretch>
            <a:fillRect/>
          </a:stretch>
        </p:blipFill>
        <p:spPr>
          <a:xfrm>
            <a:off x="5516879" y="1598675"/>
            <a:ext cx="505968" cy="170688"/>
          </a:xfrm>
          <a:prstGeom prst="rect">
            <a:avLst/>
          </a:prstGeom>
        </p:spPr>
      </p:pic>
      <p:pic>
        <p:nvPicPr>
          <p:cNvPr id="59" name="object 59" descr=""/>
          <p:cNvPicPr/>
          <p:nvPr/>
        </p:nvPicPr>
        <p:blipFill>
          <a:blip r:embed="rId34" cstate="print"/>
          <a:stretch>
            <a:fillRect/>
          </a:stretch>
        </p:blipFill>
        <p:spPr>
          <a:xfrm>
            <a:off x="4824984" y="2119883"/>
            <a:ext cx="1880615" cy="54864"/>
          </a:xfrm>
          <a:prstGeom prst="rect">
            <a:avLst/>
          </a:prstGeom>
        </p:spPr>
      </p:pic>
      <p:pic>
        <p:nvPicPr>
          <p:cNvPr id="60" name="object 60" descr=""/>
          <p:cNvPicPr/>
          <p:nvPr/>
        </p:nvPicPr>
        <p:blipFill>
          <a:blip r:embed="rId35" cstate="print"/>
          <a:stretch>
            <a:fillRect/>
          </a:stretch>
        </p:blipFill>
        <p:spPr>
          <a:xfrm>
            <a:off x="4623815" y="2257044"/>
            <a:ext cx="2023872" cy="73151"/>
          </a:xfrm>
          <a:prstGeom prst="rect">
            <a:avLst/>
          </a:prstGeom>
        </p:spPr>
      </p:pic>
      <p:pic>
        <p:nvPicPr>
          <p:cNvPr id="61" name="object 61" descr=""/>
          <p:cNvPicPr/>
          <p:nvPr/>
        </p:nvPicPr>
        <p:blipFill>
          <a:blip r:embed="rId36" cstate="print"/>
          <a:stretch>
            <a:fillRect/>
          </a:stretch>
        </p:blipFill>
        <p:spPr>
          <a:xfrm>
            <a:off x="5547359" y="2802635"/>
            <a:ext cx="188975" cy="60959"/>
          </a:xfrm>
          <a:prstGeom prst="rect">
            <a:avLst/>
          </a:prstGeom>
        </p:spPr>
      </p:pic>
      <p:pic>
        <p:nvPicPr>
          <p:cNvPr id="62" name="object 62" descr=""/>
          <p:cNvPicPr/>
          <p:nvPr/>
        </p:nvPicPr>
        <p:blipFill>
          <a:blip r:embed="rId37" cstate="print"/>
          <a:stretch>
            <a:fillRect/>
          </a:stretch>
        </p:blipFill>
        <p:spPr>
          <a:xfrm>
            <a:off x="6071615" y="3076955"/>
            <a:ext cx="33527" cy="51816"/>
          </a:xfrm>
          <a:prstGeom prst="rect">
            <a:avLst/>
          </a:prstGeom>
        </p:spPr>
      </p:pic>
      <p:pic>
        <p:nvPicPr>
          <p:cNvPr id="63" name="object 63" descr=""/>
          <p:cNvPicPr/>
          <p:nvPr/>
        </p:nvPicPr>
        <p:blipFill>
          <a:blip r:embed="rId38" cstate="print"/>
          <a:stretch>
            <a:fillRect/>
          </a:stretch>
        </p:blipFill>
        <p:spPr>
          <a:xfrm>
            <a:off x="6614159" y="2805683"/>
            <a:ext cx="21335" cy="51816"/>
          </a:xfrm>
          <a:prstGeom prst="rect">
            <a:avLst/>
          </a:prstGeom>
        </p:spPr>
      </p:pic>
      <p:pic>
        <p:nvPicPr>
          <p:cNvPr id="64" name="object 64" descr=""/>
          <p:cNvPicPr/>
          <p:nvPr/>
        </p:nvPicPr>
        <p:blipFill>
          <a:blip r:embed="rId39" cstate="print"/>
          <a:stretch>
            <a:fillRect/>
          </a:stretch>
        </p:blipFill>
        <p:spPr>
          <a:xfrm>
            <a:off x="6611111" y="3073907"/>
            <a:ext cx="36575" cy="54864"/>
          </a:xfrm>
          <a:prstGeom prst="rect">
            <a:avLst/>
          </a:prstGeom>
        </p:spPr>
      </p:pic>
      <p:pic>
        <p:nvPicPr>
          <p:cNvPr id="65" name="object 65" descr=""/>
          <p:cNvPicPr/>
          <p:nvPr/>
        </p:nvPicPr>
        <p:blipFill>
          <a:blip r:embed="rId40" cstate="print"/>
          <a:stretch>
            <a:fillRect/>
          </a:stretch>
        </p:blipFill>
        <p:spPr>
          <a:xfrm>
            <a:off x="4398264" y="4021835"/>
            <a:ext cx="521208" cy="94487"/>
          </a:xfrm>
          <a:prstGeom prst="rect">
            <a:avLst/>
          </a:prstGeom>
        </p:spPr>
      </p:pic>
      <p:grpSp>
        <p:nvGrpSpPr>
          <p:cNvPr id="66" name="object 66" descr=""/>
          <p:cNvGrpSpPr/>
          <p:nvPr/>
        </p:nvGrpSpPr>
        <p:grpSpPr>
          <a:xfrm>
            <a:off x="4986528" y="4021835"/>
            <a:ext cx="2075814" cy="210820"/>
            <a:chOff x="4986528" y="4021835"/>
            <a:chExt cx="2075814" cy="210820"/>
          </a:xfrm>
        </p:grpSpPr>
        <p:pic>
          <p:nvPicPr>
            <p:cNvPr id="67" name="object 67" descr=""/>
            <p:cNvPicPr/>
            <p:nvPr/>
          </p:nvPicPr>
          <p:blipFill>
            <a:blip r:embed="rId41" cstate="print"/>
            <a:stretch>
              <a:fillRect/>
            </a:stretch>
          </p:blipFill>
          <p:spPr>
            <a:xfrm>
              <a:off x="4986528" y="4021835"/>
              <a:ext cx="707136" cy="210311"/>
            </a:xfrm>
            <a:prstGeom prst="rect">
              <a:avLst/>
            </a:prstGeom>
          </p:spPr>
        </p:pic>
        <p:pic>
          <p:nvPicPr>
            <p:cNvPr id="68" name="object 68" descr=""/>
            <p:cNvPicPr/>
            <p:nvPr/>
          </p:nvPicPr>
          <p:blipFill>
            <a:blip r:embed="rId42" cstate="print"/>
            <a:stretch>
              <a:fillRect/>
            </a:stretch>
          </p:blipFill>
          <p:spPr>
            <a:xfrm>
              <a:off x="5730240" y="4021835"/>
              <a:ext cx="1331975" cy="94487"/>
            </a:xfrm>
            <a:prstGeom prst="rect">
              <a:avLst/>
            </a:prstGeom>
          </p:spPr>
        </p:pic>
      </p:grpSp>
      <p:pic>
        <p:nvPicPr>
          <p:cNvPr id="69" name="object 69" descr=""/>
          <p:cNvPicPr/>
          <p:nvPr/>
        </p:nvPicPr>
        <p:blipFill>
          <a:blip r:embed="rId43" cstate="print"/>
          <a:stretch>
            <a:fillRect/>
          </a:stretch>
        </p:blipFill>
        <p:spPr>
          <a:xfrm>
            <a:off x="4398264" y="4488179"/>
            <a:ext cx="2112264" cy="94487"/>
          </a:xfrm>
          <a:prstGeom prst="rect">
            <a:avLst/>
          </a:prstGeom>
        </p:spPr>
      </p:pic>
      <p:pic>
        <p:nvPicPr>
          <p:cNvPr id="70" name="object 70" descr=""/>
          <p:cNvPicPr/>
          <p:nvPr/>
        </p:nvPicPr>
        <p:blipFill>
          <a:blip r:embed="rId44" cstate="print"/>
          <a:stretch>
            <a:fillRect/>
          </a:stretch>
        </p:blipFill>
        <p:spPr>
          <a:xfrm>
            <a:off x="4623815" y="6832092"/>
            <a:ext cx="1286256" cy="76200"/>
          </a:xfrm>
          <a:prstGeom prst="rect">
            <a:avLst/>
          </a:prstGeom>
        </p:spPr>
      </p:pic>
      <p:pic>
        <p:nvPicPr>
          <p:cNvPr id="71" name="object 71" descr=""/>
          <p:cNvPicPr/>
          <p:nvPr/>
        </p:nvPicPr>
        <p:blipFill>
          <a:blip r:embed="rId45" cstate="print"/>
          <a:stretch>
            <a:fillRect/>
          </a:stretch>
        </p:blipFill>
        <p:spPr>
          <a:xfrm>
            <a:off x="4623815" y="7990331"/>
            <a:ext cx="1173480" cy="91439"/>
          </a:xfrm>
          <a:prstGeom prst="rect">
            <a:avLst/>
          </a:prstGeom>
        </p:spPr>
      </p:pic>
      <p:pic>
        <p:nvPicPr>
          <p:cNvPr id="72" name="object 72" descr=""/>
          <p:cNvPicPr/>
          <p:nvPr/>
        </p:nvPicPr>
        <p:blipFill>
          <a:blip r:embed="rId46" cstate="print"/>
          <a:stretch>
            <a:fillRect/>
          </a:stretch>
        </p:blipFill>
        <p:spPr>
          <a:xfrm>
            <a:off x="4959096" y="8285988"/>
            <a:ext cx="1228344" cy="103631"/>
          </a:xfrm>
          <a:prstGeom prst="rect">
            <a:avLst/>
          </a:prstGeom>
        </p:spPr>
      </p:pic>
      <p:grpSp>
        <p:nvGrpSpPr>
          <p:cNvPr id="73" name="object 73" descr=""/>
          <p:cNvGrpSpPr/>
          <p:nvPr/>
        </p:nvGrpSpPr>
        <p:grpSpPr>
          <a:xfrm>
            <a:off x="1088136" y="1065275"/>
            <a:ext cx="283845" cy="375285"/>
            <a:chOff x="1088136" y="1065275"/>
            <a:chExt cx="283845" cy="375285"/>
          </a:xfrm>
        </p:grpSpPr>
        <p:pic>
          <p:nvPicPr>
            <p:cNvPr id="74" name="object 74" descr=""/>
            <p:cNvPicPr/>
            <p:nvPr/>
          </p:nvPicPr>
          <p:blipFill>
            <a:blip r:embed="rId47" cstate="print"/>
            <a:stretch>
              <a:fillRect/>
            </a:stretch>
          </p:blipFill>
          <p:spPr>
            <a:xfrm>
              <a:off x="1255776" y="1065275"/>
              <a:ext cx="115824" cy="137159"/>
            </a:xfrm>
            <a:prstGeom prst="rect">
              <a:avLst/>
            </a:prstGeom>
          </p:spPr>
        </p:pic>
        <p:pic>
          <p:nvPicPr>
            <p:cNvPr id="75" name="object 75" descr=""/>
            <p:cNvPicPr/>
            <p:nvPr/>
          </p:nvPicPr>
          <p:blipFill>
            <a:blip r:embed="rId48" cstate="print"/>
            <a:stretch>
              <a:fillRect/>
            </a:stretch>
          </p:blipFill>
          <p:spPr>
            <a:xfrm>
              <a:off x="1088136" y="1229867"/>
              <a:ext cx="280416" cy="210311"/>
            </a:xfrm>
            <a:prstGeom prst="rect">
              <a:avLst/>
            </a:prstGeom>
          </p:spPr>
        </p:pic>
      </p:grpSp>
      <p:pic>
        <p:nvPicPr>
          <p:cNvPr id="76" name="object 76" descr=""/>
          <p:cNvPicPr/>
          <p:nvPr/>
        </p:nvPicPr>
        <p:blipFill>
          <a:blip r:embed="rId49" cstate="print"/>
          <a:stretch>
            <a:fillRect/>
          </a:stretch>
        </p:blipFill>
        <p:spPr>
          <a:xfrm>
            <a:off x="1149096" y="1540763"/>
            <a:ext cx="112775" cy="91440"/>
          </a:xfrm>
          <a:prstGeom prst="rect">
            <a:avLst/>
          </a:prstGeom>
        </p:spPr>
      </p:pic>
      <p:grpSp>
        <p:nvGrpSpPr>
          <p:cNvPr id="77" name="object 77" descr=""/>
          <p:cNvGrpSpPr/>
          <p:nvPr/>
        </p:nvGrpSpPr>
        <p:grpSpPr>
          <a:xfrm>
            <a:off x="1572767" y="1190244"/>
            <a:ext cx="207645" cy="250190"/>
            <a:chOff x="1572767" y="1190244"/>
            <a:chExt cx="207645" cy="250190"/>
          </a:xfrm>
        </p:grpSpPr>
        <p:pic>
          <p:nvPicPr>
            <p:cNvPr id="78" name="object 78" descr=""/>
            <p:cNvPicPr/>
            <p:nvPr/>
          </p:nvPicPr>
          <p:blipFill>
            <a:blip r:embed="rId50" cstate="print"/>
            <a:stretch>
              <a:fillRect/>
            </a:stretch>
          </p:blipFill>
          <p:spPr>
            <a:xfrm>
              <a:off x="1670303" y="1190244"/>
              <a:ext cx="109728" cy="124968"/>
            </a:xfrm>
            <a:prstGeom prst="rect">
              <a:avLst/>
            </a:prstGeom>
          </p:spPr>
        </p:pic>
        <p:pic>
          <p:nvPicPr>
            <p:cNvPr id="79" name="object 79" descr=""/>
            <p:cNvPicPr/>
            <p:nvPr/>
          </p:nvPicPr>
          <p:blipFill>
            <a:blip r:embed="rId51" cstate="print"/>
            <a:stretch>
              <a:fillRect/>
            </a:stretch>
          </p:blipFill>
          <p:spPr>
            <a:xfrm>
              <a:off x="1572767" y="1299972"/>
              <a:ext cx="134112" cy="140207"/>
            </a:xfrm>
            <a:prstGeom prst="rect">
              <a:avLst/>
            </a:prstGeom>
          </p:spPr>
        </p:pic>
      </p:grpSp>
      <p:grpSp>
        <p:nvGrpSpPr>
          <p:cNvPr id="80" name="object 80" descr=""/>
          <p:cNvGrpSpPr/>
          <p:nvPr/>
        </p:nvGrpSpPr>
        <p:grpSpPr>
          <a:xfrm>
            <a:off x="1188719" y="2165604"/>
            <a:ext cx="67310" cy="165100"/>
            <a:chOff x="1188719" y="2165604"/>
            <a:chExt cx="67310" cy="165100"/>
          </a:xfrm>
        </p:grpSpPr>
        <p:pic>
          <p:nvPicPr>
            <p:cNvPr id="81" name="object 81" descr=""/>
            <p:cNvPicPr/>
            <p:nvPr/>
          </p:nvPicPr>
          <p:blipFill>
            <a:blip r:embed="rId52" cstate="print"/>
            <a:stretch>
              <a:fillRect/>
            </a:stretch>
          </p:blipFill>
          <p:spPr>
            <a:xfrm>
              <a:off x="1188719" y="2165604"/>
              <a:ext cx="67056" cy="94488"/>
            </a:xfrm>
            <a:prstGeom prst="rect">
              <a:avLst/>
            </a:prstGeom>
          </p:spPr>
        </p:pic>
        <p:pic>
          <p:nvPicPr>
            <p:cNvPr id="82" name="object 82" descr=""/>
            <p:cNvPicPr/>
            <p:nvPr/>
          </p:nvPicPr>
          <p:blipFill>
            <a:blip r:embed="rId53" cstate="print"/>
            <a:stretch>
              <a:fillRect/>
            </a:stretch>
          </p:blipFill>
          <p:spPr>
            <a:xfrm>
              <a:off x="1188719" y="2266188"/>
              <a:ext cx="67056" cy="64007"/>
            </a:xfrm>
            <a:prstGeom prst="rect">
              <a:avLst/>
            </a:prstGeom>
          </p:spPr>
        </p:pic>
      </p:grpSp>
      <p:pic>
        <p:nvPicPr>
          <p:cNvPr id="83" name="object 83" descr=""/>
          <p:cNvPicPr/>
          <p:nvPr/>
        </p:nvPicPr>
        <p:blipFill>
          <a:blip r:embed="rId54" cstate="print"/>
          <a:stretch>
            <a:fillRect/>
          </a:stretch>
        </p:blipFill>
        <p:spPr>
          <a:xfrm>
            <a:off x="1185672" y="2830067"/>
            <a:ext cx="70103" cy="67055"/>
          </a:xfrm>
          <a:prstGeom prst="rect">
            <a:avLst/>
          </a:prstGeom>
        </p:spPr>
      </p:pic>
      <p:grpSp>
        <p:nvGrpSpPr>
          <p:cNvPr id="84" name="object 84" descr=""/>
          <p:cNvGrpSpPr/>
          <p:nvPr/>
        </p:nvGrpSpPr>
        <p:grpSpPr>
          <a:xfrm>
            <a:off x="1005839" y="3083051"/>
            <a:ext cx="247015" cy="231775"/>
            <a:chOff x="1005839" y="3083051"/>
            <a:chExt cx="247015" cy="231775"/>
          </a:xfrm>
        </p:grpSpPr>
        <p:pic>
          <p:nvPicPr>
            <p:cNvPr id="85" name="object 85" descr=""/>
            <p:cNvPicPr/>
            <p:nvPr/>
          </p:nvPicPr>
          <p:blipFill>
            <a:blip r:embed="rId55" cstate="print"/>
            <a:stretch>
              <a:fillRect/>
            </a:stretch>
          </p:blipFill>
          <p:spPr>
            <a:xfrm>
              <a:off x="1182623" y="3083051"/>
              <a:ext cx="70103" cy="91440"/>
            </a:xfrm>
            <a:prstGeom prst="rect">
              <a:avLst/>
            </a:prstGeom>
          </p:spPr>
        </p:pic>
        <p:pic>
          <p:nvPicPr>
            <p:cNvPr id="86" name="object 86" descr=""/>
            <p:cNvPicPr/>
            <p:nvPr/>
          </p:nvPicPr>
          <p:blipFill>
            <a:blip r:embed="rId56" cstate="print"/>
            <a:stretch>
              <a:fillRect/>
            </a:stretch>
          </p:blipFill>
          <p:spPr>
            <a:xfrm>
              <a:off x="1182623" y="3180587"/>
              <a:ext cx="70103" cy="64007"/>
            </a:xfrm>
            <a:prstGeom prst="rect">
              <a:avLst/>
            </a:prstGeom>
          </p:spPr>
        </p:pic>
        <p:pic>
          <p:nvPicPr>
            <p:cNvPr id="87" name="object 87" descr=""/>
            <p:cNvPicPr/>
            <p:nvPr/>
          </p:nvPicPr>
          <p:blipFill>
            <a:blip r:embed="rId57" cstate="print"/>
            <a:stretch>
              <a:fillRect/>
            </a:stretch>
          </p:blipFill>
          <p:spPr>
            <a:xfrm>
              <a:off x="1005839" y="3250691"/>
              <a:ext cx="246887" cy="64007"/>
            </a:xfrm>
            <a:prstGeom prst="rect">
              <a:avLst/>
            </a:prstGeom>
          </p:spPr>
        </p:pic>
      </p:grpSp>
      <p:pic>
        <p:nvPicPr>
          <p:cNvPr id="88" name="object 88" descr=""/>
          <p:cNvPicPr/>
          <p:nvPr/>
        </p:nvPicPr>
        <p:blipFill>
          <a:blip r:embed="rId58" cstate="print"/>
          <a:stretch>
            <a:fillRect/>
          </a:stretch>
        </p:blipFill>
        <p:spPr>
          <a:xfrm>
            <a:off x="1179575" y="3784091"/>
            <a:ext cx="70103" cy="94487"/>
          </a:xfrm>
          <a:prstGeom prst="rect">
            <a:avLst/>
          </a:prstGeom>
        </p:spPr>
      </p:pic>
      <p:pic>
        <p:nvPicPr>
          <p:cNvPr id="89" name="object 89" descr=""/>
          <p:cNvPicPr/>
          <p:nvPr/>
        </p:nvPicPr>
        <p:blipFill>
          <a:blip r:embed="rId59" cstate="print"/>
          <a:stretch>
            <a:fillRect/>
          </a:stretch>
        </p:blipFill>
        <p:spPr>
          <a:xfrm>
            <a:off x="1453896" y="3838955"/>
            <a:ext cx="664464" cy="67055"/>
          </a:xfrm>
          <a:prstGeom prst="rect">
            <a:avLst/>
          </a:prstGeom>
        </p:spPr>
      </p:pic>
      <p:pic>
        <p:nvPicPr>
          <p:cNvPr id="90" name="object 90" descr=""/>
          <p:cNvPicPr/>
          <p:nvPr/>
        </p:nvPicPr>
        <p:blipFill>
          <a:blip r:embed="rId60" cstate="print"/>
          <a:stretch>
            <a:fillRect/>
          </a:stretch>
        </p:blipFill>
        <p:spPr>
          <a:xfrm>
            <a:off x="2161032" y="1284732"/>
            <a:ext cx="128016" cy="152400"/>
          </a:xfrm>
          <a:prstGeom prst="rect">
            <a:avLst/>
          </a:prstGeom>
        </p:spPr>
      </p:pic>
      <p:pic>
        <p:nvPicPr>
          <p:cNvPr id="91" name="object 91" descr=""/>
          <p:cNvPicPr/>
          <p:nvPr/>
        </p:nvPicPr>
        <p:blipFill>
          <a:blip r:embed="rId61" cstate="print"/>
          <a:stretch>
            <a:fillRect/>
          </a:stretch>
        </p:blipFill>
        <p:spPr>
          <a:xfrm>
            <a:off x="2075688" y="2430779"/>
            <a:ext cx="1292352" cy="124968"/>
          </a:xfrm>
          <a:prstGeom prst="rect">
            <a:avLst/>
          </a:prstGeom>
        </p:spPr>
      </p:pic>
      <p:pic>
        <p:nvPicPr>
          <p:cNvPr id="92" name="object 92" descr=""/>
          <p:cNvPicPr/>
          <p:nvPr/>
        </p:nvPicPr>
        <p:blipFill>
          <a:blip r:embed="rId62" cstate="print"/>
          <a:stretch>
            <a:fillRect/>
          </a:stretch>
        </p:blipFill>
        <p:spPr>
          <a:xfrm>
            <a:off x="1094232" y="8673083"/>
            <a:ext cx="551688" cy="94487"/>
          </a:xfrm>
          <a:prstGeom prst="rect">
            <a:avLst/>
          </a:prstGeom>
        </p:spPr>
      </p:pic>
      <p:pic>
        <p:nvPicPr>
          <p:cNvPr id="93" name="object 93" descr=""/>
          <p:cNvPicPr/>
          <p:nvPr/>
        </p:nvPicPr>
        <p:blipFill>
          <a:blip r:embed="rId63" cstate="print"/>
          <a:stretch>
            <a:fillRect/>
          </a:stretch>
        </p:blipFill>
        <p:spPr>
          <a:xfrm>
            <a:off x="4623815" y="2391155"/>
            <a:ext cx="2023872" cy="67055"/>
          </a:xfrm>
          <a:prstGeom prst="rect">
            <a:avLst/>
          </a:prstGeom>
        </p:spPr>
      </p:pic>
      <p:pic>
        <p:nvPicPr>
          <p:cNvPr id="94" name="object 94" descr=""/>
          <p:cNvPicPr/>
          <p:nvPr/>
        </p:nvPicPr>
        <p:blipFill>
          <a:blip r:embed="rId64" cstate="print"/>
          <a:stretch>
            <a:fillRect/>
          </a:stretch>
        </p:blipFill>
        <p:spPr>
          <a:xfrm>
            <a:off x="4623815" y="2802635"/>
            <a:ext cx="533400" cy="54864"/>
          </a:xfrm>
          <a:prstGeom prst="rect">
            <a:avLst/>
          </a:prstGeom>
        </p:spPr>
      </p:pic>
      <p:pic>
        <p:nvPicPr>
          <p:cNvPr id="95" name="object 95" descr=""/>
          <p:cNvPicPr/>
          <p:nvPr/>
        </p:nvPicPr>
        <p:blipFill>
          <a:blip r:embed="rId65" cstate="print"/>
          <a:stretch>
            <a:fillRect/>
          </a:stretch>
        </p:blipFill>
        <p:spPr>
          <a:xfrm>
            <a:off x="4623815" y="3073907"/>
            <a:ext cx="460248" cy="73151"/>
          </a:xfrm>
          <a:prstGeom prst="rect">
            <a:avLst/>
          </a:prstGeom>
        </p:spPr>
      </p:pic>
      <p:pic>
        <p:nvPicPr>
          <p:cNvPr id="96" name="object 96" descr=""/>
          <p:cNvPicPr/>
          <p:nvPr/>
        </p:nvPicPr>
        <p:blipFill>
          <a:blip r:embed="rId66" cstate="print"/>
          <a:stretch>
            <a:fillRect/>
          </a:stretch>
        </p:blipFill>
        <p:spPr>
          <a:xfrm>
            <a:off x="4401311" y="4137659"/>
            <a:ext cx="539496" cy="76200"/>
          </a:xfrm>
          <a:prstGeom prst="rect">
            <a:avLst/>
          </a:prstGeom>
        </p:spPr>
      </p:pic>
      <p:pic>
        <p:nvPicPr>
          <p:cNvPr id="97" name="object 97" descr=""/>
          <p:cNvPicPr/>
          <p:nvPr/>
        </p:nvPicPr>
        <p:blipFill>
          <a:blip r:embed="rId67" cstate="print"/>
          <a:stretch>
            <a:fillRect/>
          </a:stretch>
        </p:blipFill>
        <p:spPr>
          <a:xfrm>
            <a:off x="2258567" y="1190244"/>
            <a:ext cx="94487" cy="106679"/>
          </a:xfrm>
          <a:prstGeom prst="rect">
            <a:avLst/>
          </a:prstGeom>
        </p:spPr>
      </p:pic>
      <p:sp>
        <p:nvSpPr>
          <p:cNvPr id="98" name="object 98" descr=""/>
          <p:cNvSpPr txBox="1"/>
          <p:nvPr/>
        </p:nvSpPr>
        <p:spPr>
          <a:xfrm>
            <a:off x="1506881" y="890523"/>
            <a:ext cx="1521460" cy="132080"/>
          </a:xfrm>
          <a:prstGeom prst="rect">
            <a:avLst/>
          </a:prstGeom>
        </p:spPr>
        <p:txBody>
          <a:bodyPr wrap="square" lIns="0" tIns="12700" rIns="0" bIns="0" rtlCol="0" vert="horz">
            <a:spAutoFit/>
          </a:bodyPr>
          <a:lstStyle/>
          <a:p>
            <a:pPr marL="12700">
              <a:lnSpc>
                <a:spcPct val="100000"/>
              </a:lnSpc>
              <a:spcBef>
                <a:spcPts val="100"/>
              </a:spcBef>
            </a:pPr>
            <a:r>
              <a:rPr dirty="0" sz="600" spc="80">
                <a:latin typeface="Calibri"/>
                <a:cs typeface="Calibri"/>
              </a:rPr>
              <a:t>MA TRẬN CỐ ĐỊNH &amp; MẢNG BIẾN</a:t>
            </a:r>
            <a:r>
              <a:rPr dirty="0" sz="600" spc="20">
                <a:latin typeface="Calibri"/>
                <a:cs typeface="Calibri"/>
              </a:rPr>
              <a:t/>
            </a:r>
            <a:r>
              <a:rPr dirty="0" sz="600" spc="55">
                <a:latin typeface="Calibri"/>
                <a:cs typeface="Calibri"/>
              </a:rPr>
              <a:t/>
            </a:r>
            <a:r>
              <a:rPr dirty="0" sz="600" spc="75">
                <a:latin typeface="Calibri"/>
                <a:cs typeface="Calibri"/>
              </a:rPr>
              <a:t/>
            </a:r>
            <a:r>
              <a:rPr dirty="0" sz="600">
                <a:latin typeface="Calibri"/>
                <a:cs typeface="Calibri"/>
              </a:rPr>
              <a:t/>
            </a:r>
            <a:r>
              <a:rPr dirty="0" sz="600" spc="75">
                <a:latin typeface="Calibri"/>
                <a:cs typeface="Calibri"/>
              </a:rPr>
              <a:t/>
            </a:r>
            <a:endParaRPr sz="700">
              <a:latin typeface="Calibri"/>
              <a:cs typeface="Calibri"/>
            </a:endParaRPr>
          </a:p>
        </p:txBody>
      </p:sp>
      <p:sp>
        <p:nvSpPr>
          <p:cNvPr id="99" name="object 99" descr=""/>
          <p:cNvSpPr txBox="1"/>
          <p:nvPr/>
        </p:nvSpPr>
        <p:spPr>
          <a:xfrm>
            <a:off x="1321487" y="1482090"/>
            <a:ext cx="463550" cy="210185"/>
          </a:xfrm>
          <a:prstGeom prst="rect">
            <a:avLst/>
          </a:prstGeom>
        </p:spPr>
        <p:txBody>
          <a:bodyPr wrap="square" lIns="0" tIns="26670" rIns="0" bIns="0" rtlCol="0" vert="horz">
            <a:spAutoFit/>
          </a:bodyPr>
          <a:lstStyle/>
          <a:p>
            <a:pPr marL="12700" marR="5080" indent="33020">
              <a:lnSpc>
                <a:spcPct val="100000"/>
              </a:lnSpc>
              <a:spcBef>
                <a:spcPts val="210"/>
              </a:spcBef>
            </a:pPr>
            <a:r>
              <a:rPr dirty="0" sz="600" spc="85">
                <a:latin typeface="Calibri"/>
                <a:cs typeface="Calibri"/>
              </a:rPr>
              <a:t>SỐ LẦN MANG THAI</a:t>
            </a:r>
            <a:r>
              <a:rPr dirty="0" sz="600">
                <a:latin typeface="Calibri"/>
                <a:cs typeface="Calibri"/>
              </a:rPr>
              <a:t/>
            </a:r>
            <a:r>
              <a:rPr dirty="0" sz="600" spc="75">
                <a:latin typeface="Calibri"/>
                <a:cs typeface="Calibri"/>
              </a:rPr>
              <a:t/>
            </a:r>
            <a:r>
              <a:rPr dirty="0" sz="600" spc="40">
                <a:latin typeface="Calibri"/>
                <a:cs typeface="Calibri"/>
              </a:rPr>
              <a:t/>
            </a:r>
            <a:endParaRPr sz="650">
              <a:latin typeface="Calibri"/>
              <a:cs typeface="Calibri"/>
            </a:endParaRPr>
          </a:p>
        </p:txBody>
      </p:sp>
      <p:sp>
        <p:nvSpPr>
          <p:cNvPr id="100" name="object 100" descr=""/>
          <p:cNvSpPr txBox="1"/>
          <p:nvPr/>
        </p:nvSpPr>
        <p:spPr>
          <a:xfrm>
            <a:off x="2040999" y="1482090"/>
            <a:ext cx="57785" cy="124460"/>
          </a:xfrm>
          <a:prstGeom prst="rect">
            <a:avLst/>
          </a:prstGeom>
        </p:spPr>
        <p:txBody>
          <a:bodyPr wrap="square" lIns="0" tIns="12700" rIns="0" bIns="0" rtlCol="0" vert="horz">
            <a:spAutoFit/>
          </a:bodyPr>
          <a:lstStyle/>
          <a:p>
            <a:pPr marL="12700">
              <a:lnSpc>
                <a:spcPct val="100000"/>
              </a:lnSpc>
              <a:spcBef>
                <a:spcPts val="100"/>
              </a:spcBef>
            </a:pPr>
            <a:r>
              <a:rPr dirty="0" sz="600">
                <a:latin typeface="Calibri"/>
                <a:cs typeface="Calibri"/>
              </a:rPr>
              <a:t>-</a:t>
            </a:r>
            <a:endParaRPr sz="650">
              <a:latin typeface="Calibri"/>
              <a:cs typeface="Calibri"/>
            </a:endParaRPr>
          </a:p>
        </p:txBody>
      </p:sp>
      <p:sp>
        <p:nvSpPr>
          <p:cNvPr id="101" name="object 101" descr=""/>
          <p:cNvSpPr txBox="1"/>
          <p:nvPr/>
        </p:nvSpPr>
        <p:spPr>
          <a:xfrm>
            <a:off x="1174319" y="2097531"/>
            <a:ext cx="609600" cy="536575"/>
          </a:xfrm>
          <a:prstGeom prst="rect">
            <a:avLst/>
          </a:prstGeom>
        </p:spPr>
        <p:txBody>
          <a:bodyPr wrap="square" lIns="0" tIns="32384" rIns="0" bIns="0" rtlCol="0" vert="horz">
            <a:spAutoFit/>
          </a:bodyPr>
          <a:lstStyle/>
          <a:p>
            <a:pPr algn="ctr" marL="156210" marR="8255">
              <a:lnSpc>
                <a:spcPct val="100000"/>
              </a:lnSpc>
              <a:spcBef>
                <a:spcPts val="254"/>
              </a:spcBef>
            </a:pPr>
            <a:r>
              <a:rPr dirty="0" sz="600" spc="20">
                <a:latin typeface="Calibri"/>
                <a:cs typeface="Calibri"/>
              </a:rPr>
              <a:t>HUYẾT ÁP TÂM TRƯƠNG</a:t>
            </a:r>
            <a:r>
              <a:rPr dirty="0" sz="600" spc="500">
                <a:latin typeface="Calibri"/>
                <a:cs typeface="Calibri"/>
              </a:rPr>
              <a:t/>
            </a:r>
            <a:r>
              <a:rPr dirty="0" sz="600" spc="20">
                <a:latin typeface="Calibri"/>
                <a:cs typeface="Calibri"/>
              </a:rPr>
              <a:t/>
            </a:r>
            <a:r>
              <a:rPr dirty="0" sz="600" spc="50">
                <a:latin typeface="Calibri"/>
                <a:cs typeface="Calibri"/>
              </a:rPr>
              <a:t/>
            </a:r>
            <a:endParaRPr sz="700">
              <a:latin typeface="Calibri"/>
              <a:cs typeface="Calibri"/>
            </a:endParaRPr>
          </a:p>
          <a:p>
            <a:pPr algn="ctr" marR="45720">
              <a:lnSpc>
                <a:spcPct val="100000"/>
              </a:lnSpc>
              <a:spcBef>
                <a:spcPts val="340"/>
              </a:spcBef>
              <a:tabLst>
                <a:tab pos="183515" algn="l"/>
              </a:tabLst>
            </a:pPr>
            <a:r>
              <a:rPr dirty="0" sz="600" spc="20">
                <a:latin typeface="Calibri"/>
                <a:cs typeface="Calibri"/>
              </a:rPr>
              <a:t>CƠ TAM ĐẦU</a:t>
            </a:r>
            <a:r>
              <a:rPr dirty="0" sz="600">
                <a:latin typeface="Calibri"/>
                <a:cs typeface="Calibri"/>
              </a:rPr>
              <a:t/>
            </a:r>
            <a:r>
              <a:rPr dirty="0" sz="600" spc="70">
                <a:latin typeface="Calibri"/>
                <a:cs typeface="Calibri"/>
              </a:rPr>
              <a:t/>
            </a:r>
            <a:endParaRPr sz="650">
              <a:latin typeface="Calibri"/>
              <a:cs typeface="Calibri"/>
            </a:endParaRPr>
          </a:p>
          <a:p>
            <a:pPr algn="ctr">
              <a:lnSpc>
                <a:spcPct val="100000"/>
              </a:lnSpc>
            </a:pPr>
            <a:r>
              <a:rPr dirty="0" sz="600" spc="65">
                <a:latin typeface="Calibri"/>
                <a:cs typeface="Calibri"/>
              </a:rPr>
              <a:t>ĐỘ DÀY NẾP GẤP DA</a:t>
            </a:r>
            <a:r>
              <a:rPr dirty="0" sz="600" spc="450">
                <a:latin typeface="Calibri"/>
                <a:cs typeface="Calibri"/>
              </a:rPr>
              <a:t/>
            </a:r>
            <a:r>
              <a:rPr dirty="0" sz="600" spc="60">
                <a:latin typeface="Calibri"/>
                <a:cs typeface="Calibri"/>
              </a:rPr>
              <a:t/>
            </a:r>
            <a:r>
              <a:rPr dirty="0" sz="600" spc="10">
                <a:latin typeface="Calibri"/>
                <a:cs typeface="Calibri"/>
              </a:rPr>
              <a:t/>
            </a:r>
            <a:r>
              <a:rPr dirty="0" sz="600" spc="45">
                <a:latin typeface="Calibri"/>
                <a:cs typeface="Calibri"/>
              </a:rPr>
              <a:t/>
            </a:r>
            <a:endParaRPr sz="650">
              <a:latin typeface="Calibri"/>
              <a:cs typeface="Calibri"/>
            </a:endParaRPr>
          </a:p>
        </p:txBody>
      </p:sp>
      <p:sp>
        <p:nvSpPr>
          <p:cNvPr id="102" name="object 102" descr=""/>
          <p:cNvSpPr txBox="1"/>
          <p:nvPr/>
        </p:nvSpPr>
        <p:spPr>
          <a:xfrm>
            <a:off x="2002090" y="2185923"/>
            <a:ext cx="257810" cy="217804"/>
          </a:xfrm>
          <a:prstGeom prst="rect">
            <a:avLst/>
          </a:prstGeom>
        </p:spPr>
        <p:txBody>
          <a:bodyPr wrap="square" lIns="0" tIns="12700" rIns="0" bIns="0" rtlCol="0" vert="horz">
            <a:spAutoFit/>
          </a:bodyPr>
          <a:lstStyle/>
          <a:p>
            <a:pPr marL="31115">
              <a:lnSpc>
                <a:spcPct val="100000"/>
              </a:lnSpc>
              <a:spcBef>
                <a:spcPts val="100"/>
              </a:spcBef>
            </a:pPr>
            <a:r>
              <a:rPr dirty="0" sz="600">
                <a:latin typeface="Calibri"/>
                <a:cs typeface="Calibri"/>
              </a:rPr>
              <a:t>“  "</a:t>
            </a:r>
            <a:r>
              <a:rPr dirty="0" sz="600" spc="200">
                <a:latin typeface="Calibri"/>
                <a:cs typeface="Calibri"/>
              </a:rPr>
              <a:t/>
            </a:r>
            <a:r>
              <a:rPr dirty="0" sz="600" spc="20">
                <a:latin typeface="Calibri"/>
                <a:cs typeface="Calibri"/>
              </a:rPr>
              <a:t/>
            </a:r>
            <a:endParaRPr sz="700">
              <a:latin typeface="Calibri"/>
              <a:cs typeface="Calibri"/>
            </a:endParaRPr>
          </a:p>
          <a:p>
            <a:pPr marL="12700">
              <a:lnSpc>
                <a:spcPct val="100000"/>
              </a:lnSpc>
            </a:pPr>
            <a:r>
              <a:rPr dirty="0" sz="600">
                <a:latin typeface="Calibri"/>
                <a:cs typeface="Calibri"/>
              </a:rPr>
              <a:t>' ”  "</a:t>
            </a:r>
            <a:r>
              <a:rPr dirty="0" sz="600" spc="50">
                <a:latin typeface="Calibri"/>
                <a:cs typeface="Calibri"/>
              </a:rPr>
              <a:t/>
            </a:r>
            <a:r>
              <a:rPr dirty="0" sz="600">
                <a:latin typeface="Calibri"/>
                <a:cs typeface="Calibri"/>
              </a:rPr>
              <a:t/>
            </a:r>
            <a:r>
              <a:rPr dirty="0" sz="600" spc="325">
                <a:latin typeface="Calibri"/>
                <a:cs typeface="Calibri"/>
              </a:rPr>
              <a:t/>
            </a:r>
            <a:r>
              <a:rPr dirty="0" sz="600" spc="20">
                <a:latin typeface="Calibri"/>
                <a:cs typeface="Calibri"/>
              </a:rPr>
              <a:t/>
            </a:r>
            <a:endParaRPr sz="700">
              <a:latin typeface="Calibri"/>
              <a:cs typeface="Calibri"/>
            </a:endParaRPr>
          </a:p>
        </p:txBody>
      </p:sp>
      <p:sp>
        <p:nvSpPr>
          <p:cNvPr id="103" name="object 103" descr=""/>
          <p:cNvSpPr txBox="1"/>
          <p:nvPr/>
        </p:nvSpPr>
        <p:spPr>
          <a:xfrm>
            <a:off x="2450749" y="2271268"/>
            <a:ext cx="60325"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Calibri"/>
                <a:cs typeface="Calibri"/>
              </a:rPr>
              <a:t>*</a:t>
            </a:r>
            <a:endParaRPr sz="700">
              <a:latin typeface="Calibri"/>
              <a:cs typeface="Calibri"/>
            </a:endParaRPr>
          </a:p>
        </p:txBody>
      </p:sp>
      <p:sp>
        <p:nvSpPr>
          <p:cNvPr id="104" name="object 104" descr=""/>
          <p:cNvSpPr txBox="1"/>
          <p:nvPr/>
        </p:nvSpPr>
        <p:spPr>
          <a:xfrm>
            <a:off x="1290420" y="2746756"/>
            <a:ext cx="515620" cy="132080"/>
          </a:xfrm>
          <a:prstGeom prst="rect">
            <a:avLst/>
          </a:prstGeom>
        </p:spPr>
        <p:txBody>
          <a:bodyPr wrap="square" lIns="0" tIns="12700" rIns="0" bIns="0" rtlCol="0" vert="horz">
            <a:spAutoFit/>
          </a:bodyPr>
          <a:lstStyle/>
          <a:p>
            <a:pPr marL="12700">
              <a:lnSpc>
                <a:spcPct val="100000"/>
              </a:lnSpc>
              <a:spcBef>
                <a:spcPts val="100"/>
              </a:spcBef>
            </a:pPr>
            <a:r>
              <a:rPr dirty="0" sz="600" spc="75">
                <a:latin typeface="Calibri"/>
                <a:cs typeface="Calibri"/>
              </a:rPr>
              <a:t>HUYẾT THANH 3 GIỜ</a:t>
            </a:r>
            <a:r>
              <a:rPr dirty="0" sz="600" spc="20">
                <a:latin typeface="Calibri"/>
                <a:cs typeface="Calibri"/>
              </a:rPr>
              <a:t/>
            </a:r>
            <a:r>
              <a:rPr dirty="0" sz="600">
                <a:latin typeface="Calibri"/>
                <a:cs typeface="Calibri"/>
              </a:rPr>
              <a:t/>
            </a:r>
            <a:r>
              <a:rPr dirty="0" sz="600" spc="80">
                <a:latin typeface="Calibri"/>
                <a:cs typeface="Calibri"/>
              </a:rPr>
              <a:t/>
            </a:r>
            <a:r>
              <a:rPr dirty="0" sz="600" spc="20">
                <a:latin typeface="Calibri"/>
                <a:cs typeface="Calibri"/>
              </a:rPr>
              <a:t/>
            </a:r>
            <a:endParaRPr sz="700">
              <a:latin typeface="Calibri"/>
              <a:cs typeface="Calibri"/>
            </a:endParaRPr>
          </a:p>
        </p:txBody>
      </p:sp>
      <p:sp>
        <p:nvSpPr>
          <p:cNvPr id="105" name="object 105" descr=""/>
          <p:cNvSpPr txBox="1"/>
          <p:nvPr/>
        </p:nvSpPr>
        <p:spPr>
          <a:xfrm>
            <a:off x="2032701" y="2746756"/>
            <a:ext cx="59690"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Calibri"/>
                <a:cs typeface="Calibri"/>
              </a:rPr>
              <a:t>“</a:t>
            </a:r>
            <a:endParaRPr sz="700">
              <a:latin typeface="Calibri"/>
              <a:cs typeface="Calibri"/>
            </a:endParaRPr>
          </a:p>
        </p:txBody>
      </p:sp>
      <p:sp>
        <p:nvSpPr>
          <p:cNvPr id="106" name="object 106" descr=""/>
          <p:cNvSpPr txBox="1"/>
          <p:nvPr/>
        </p:nvSpPr>
        <p:spPr>
          <a:xfrm>
            <a:off x="1297103" y="3088385"/>
            <a:ext cx="503555" cy="210185"/>
          </a:xfrm>
          <a:prstGeom prst="rect">
            <a:avLst/>
          </a:prstGeom>
        </p:spPr>
        <p:txBody>
          <a:bodyPr wrap="square" lIns="0" tIns="26670" rIns="0" bIns="0" rtlCol="0" vert="horz">
            <a:spAutoFit/>
          </a:bodyPr>
          <a:lstStyle/>
          <a:p>
            <a:pPr marL="121920" marR="5080" indent="-109855">
              <a:lnSpc>
                <a:spcPct val="100000"/>
              </a:lnSpc>
              <a:spcBef>
                <a:spcPts val="210"/>
              </a:spcBef>
            </a:pPr>
            <a:r>
              <a:rPr dirty="0" sz="600" spc="65">
                <a:latin typeface="Calibri"/>
                <a:cs typeface="Calibri"/>
              </a:rPr>
              <a:t>CHỈ SỐ KHỐI CƠ THỂ</a:t>
            </a:r>
            <a:r>
              <a:rPr dirty="0" sz="600" spc="55">
                <a:latin typeface="Calibri"/>
                <a:cs typeface="Calibri"/>
              </a:rPr>
              <a:t/>
            </a:r>
            <a:r>
              <a:rPr dirty="0" sz="600" spc="30">
                <a:latin typeface="Calibri"/>
                <a:cs typeface="Calibri"/>
              </a:rPr>
              <a:t/>
            </a:r>
            <a:r>
              <a:rPr dirty="0" sz="600" spc="500">
                <a:latin typeface="Calibri"/>
                <a:cs typeface="Calibri"/>
              </a:rPr>
              <a:t/>
            </a:r>
            <a:r>
              <a:rPr dirty="0" sz="600" spc="50">
                <a:latin typeface="Calibri"/>
                <a:cs typeface="Calibri"/>
              </a:rPr>
              <a:t/>
            </a:r>
            <a:endParaRPr sz="650">
              <a:latin typeface="Calibri"/>
              <a:cs typeface="Calibri"/>
            </a:endParaRPr>
          </a:p>
        </p:txBody>
      </p:sp>
      <p:sp>
        <p:nvSpPr>
          <p:cNvPr id="107" name="object 107" descr=""/>
          <p:cNvSpPr txBox="1"/>
          <p:nvPr/>
        </p:nvSpPr>
        <p:spPr>
          <a:xfrm>
            <a:off x="2081131" y="3088385"/>
            <a:ext cx="28575" cy="124460"/>
          </a:xfrm>
          <a:prstGeom prst="rect">
            <a:avLst/>
          </a:prstGeom>
        </p:spPr>
        <p:txBody>
          <a:bodyPr wrap="square" lIns="0" tIns="12700" rIns="0" bIns="0" rtlCol="0" vert="horz">
            <a:spAutoFit/>
          </a:bodyPr>
          <a:lstStyle/>
          <a:p>
            <a:pPr>
              <a:lnSpc>
                <a:spcPct val="100000"/>
              </a:lnSpc>
              <a:spcBef>
                <a:spcPts val="100"/>
              </a:spcBef>
            </a:pPr>
            <a:r>
              <a:rPr dirty="0" sz="600" spc="20">
                <a:latin typeface="Calibri"/>
                <a:cs typeface="Calibri"/>
              </a:rPr>
              <a:t>-</a:t>
            </a:r>
            <a:endParaRPr sz="650">
              <a:latin typeface="Calibri"/>
              <a:cs typeface="Calibri"/>
            </a:endParaRPr>
          </a:p>
        </p:txBody>
      </p:sp>
      <p:sp>
        <p:nvSpPr>
          <p:cNvPr id="108" name="object 108" descr=""/>
          <p:cNvSpPr txBox="1"/>
          <p:nvPr/>
        </p:nvSpPr>
        <p:spPr>
          <a:xfrm>
            <a:off x="1162144" y="3408171"/>
            <a:ext cx="622300" cy="295910"/>
          </a:xfrm>
          <a:prstGeom prst="rect">
            <a:avLst/>
          </a:prstGeom>
        </p:spPr>
        <p:txBody>
          <a:bodyPr wrap="square" lIns="0" tIns="12700" rIns="0" bIns="0" rtlCol="0" vert="horz">
            <a:spAutoFit/>
          </a:bodyPr>
          <a:lstStyle/>
          <a:p>
            <a:pPr marL="323215" indent="-309245">
              <a:lnSpc>
                <a:spcPct val="100000"/>
              </a:lnSpc>
              <a:spcBef>
                <a:spcPts val="100"/>
              </a:spcBef>
              <a:buAutoNum type="arabicPeriod" startAt="2"/>
              <a:tabLst>
                <a:tab pos="323215" algn="l"/>
              </a:tabLst>
            </a:pPr>
            <a:r>
              <a:rPr dirty="0" sz="600" spc="20">
                <a:latin typeface="Times New Roman"/>
                <a:cs typeface="Times New Roman"/>
              </a:rPr>
              <a:t>ĐÁI THÁO ĐƯỜNG</a:t>
            </a:r>
            <a:endParaRPr sz="700">
              <a:latin typeface="Times New Roman"/>
              <a:cs typeface="Times New Roman"/>
            </a:endParaRPr>
          </a:p>
          <a:p>
            <a:pPr marL="173355" indent="-159385">
              <a:lnSpc>
                <a:spcPct val="100000"/>
              </a:lnSpc>
              <a:buAutoNum type="arabicPeriod" startAt="2"/>
              <a:tabLst>
                <a:tab pos="173355" algn="l"/>
              </a:tabLst>
            </a:pPr>
            <a:r>
              <a:rPr dirty="0" sz="600" spc="85">
                <a:latin typeface="Calibri"/>
                <a:cs typeface="Calibri"/>
              </a:rPr>
              <a:t>PHẢ HỆ</a:t>
            </a:r>
            <a:endParaRPr sz="650">
              <a:latin typeface="Calibri"/>
              <a:cs typeface="Calibri"/>
            </a:endParaRPr>
          </a:p>
          <a:p>
            <a:pPr marL="12700">
              <a:lnSpc>
                <a:spcPct val="100000"/>
              </a:lnSpc>
            </a:pPr>
            <a:r>
              <a:rPr dirty="0" sz="600">
                <a:latin typeface="Calibri"/>
                <a:cs typeface="Calibri"/>
              </a:rPr>
              <a:t>CHỨC NĂNG</a:t>
            </a:r>
            <a:r>
              <a:rPr dirty="0" sz="600" spc="200">
                <a:latin typeface="Calibri"/>
                <a:cs typeface="Calibri"/>
              </a:rPr>
              <a:t/>
            </a:r>
            <a:r>
              <a:rPr dirty="0" sz="600" spc="20">
                <a:latin typeface="Calibri"/>
                <a:cs typeface="Calibri"/>
              </a:rPr>
              <a:t/>
            </a:r>
            <a:endParaRPr sz="650">
              <a:latin typeface="Calibri"/>
              <a:cs typeface="Calibri"/>
            </a:endParaRPr>
          </a:p>
        </p:txBody>
      </p:sp>
      <p:sp>
        <p:nvSpPr>
          <p:cNvPr id="109" name="object 109" descr=""/>
          <p:cNvSpPr txBox="1"/>
          <p:nvPr/>
        </p:nvSpPr>
        <p:spPr>
          <a:xfrm>
            <a:off x="2016615" y="3579114"/>
            <a:ext cx="190500" cy="124460"/>
          </a:xfrm>
          <a:prstGeom prst="rect">
            <a:avLst/>
          </a:prstGeom>
        </p:spPr>
        <p:txBody>
          <a:bodyPr wrap="square" lIns="0" tIns="12700" rIns="0" bIns="0" rtlCol="0" vert="horz">
            <a:spAutoFit/>
          </a:bodyPr>
          <a:lstStyle/>
          <a:p>
            <a:pPr marL="12700">
              <a:lnSpc>
                <a:spcPct val="100000"/>
              </a:lnSpc>
              <a:spcBef>
                <a:spcPts val="100"/>
              </a:spcBef>
            </a:pPr>
            <a:r>
              <a:rPr dirty="0" sz="600">
                <a:latin typeface="Calibri"/>
                <a:cs typeface="Calibri"/>
              </a:rPr>
              <a:t>-  •</a:t>
            </a:r>
            <a:r>
              <a:rPr dirty="0" sz="600" spc="290">
                <a:latin typeface="Calibri"/>
                <a:cs typeface="Calibri"/>
              </a:rPr>
              <a:t/>
            </a:r>
            <a:r>
              <a:rPr dirty="0" sz="600" spc="20">
                <a:latin typeface="Calibri"/>
                <a:cs typeface="Calibri"/>
              </a:rPr>
              <a:t/>
            </a:r>
            <a:endParaRPr sz="650">
              <a:latin typeface="Calibri"/>
              <a:cs typeface="Calibri"/>
            </a:endParaRPr>
          </a:p>
        </p:txBody>
      </p:sp>
      <p:sp>
        <p:nvSpPr>
          <p:cNvPr id="110" name="object 110" descr=""/>
          <p:cNvSpPr txBox="1"/>
          <p:nvPr/>
        </p:nvSpPr>
        <p:spPr>
          <a:xfrm>
            <a:off x="1160582" y="3837940"/>
            <a:ext cx="72390"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Times New Roman"/>
                <a:cs typeface="Times New Roman"/>
              </a:rPr>
              <a:t>.3</a:t>
            </a:r>
            <a:endParaRPr sz="700">
              <a:latin typeface="Times New Roman"/>
              <a:cs typeface="Times New Roman"/>
            </a:endParaRPr>
          </a:p>
        </p:txBody>
      </p:sp>
      <p:sp>
        <p:nvSpPr>
          <p:cNvPr id="111" name="object 111" descr=""/>
          <p:cNvSpPr txBox="1"/>
          <p:nvPr/>
        </p:nvSpPr>
        <p:spPr>
          <a:xfrm>
            <a:off x="1343014" y="3893058"/>
            <a:ext cx="372745" cy="124460"/>
          </a:xfrm>
          <a:prstGeom prst="rect">
            <a:avLst/>
          </a:prstGeom>
        </p:spPr>
        <p:txBody>
          <a:bodyPr wrap="square" lIns="0" tIns="12700" rIns="0" bIns="0" rtlCol="0" vert="horz">
            <a:spAutoFit/>
          </a:bodyPr>
          <a:lstStyle/>
          <a:p>
            <a:pPr marL="12700">
              <a:lnSpc>
                <a:spcPct val="100000"/>
              </a:lnSpc>
              <a:spcBef>
                <a:spcPts val="100"/>
              </a:spcBef>
            </a:pPr>
            <a:r>
              <a:rPr dirty="0" sz="600" spc="20">
                <a:latin typeface="Times New Roman"/>
                <a:cs typeface="Times New Roman"/>
              </a:rPr>
              <a:t>TẠI EMM</a:t>
            </a:r>
            <a:r>
              <a:rPr dirty="0" sz="600" spc="20">
                <a:latin typeface="Times New Roman"/>
                <a:cs typeface="Times New Roman"/>
              </a:rPr>
              <a:t/>
            </a:r>
            <a:r>
              <a:rPr dirty="0" sz="600" spc="20">
                <a:latin typeface="Times New Roman"/>
                <a:cs typeface="Times New Roman"/>
              </a:rPr>
              <a:t/>
            </a:r>
            <a:endParaRPr sz="650">
              <a:latin typeface="Times New Roman"/>
              <a:cs typeface="Times New Roman"/>
            </a:endParaRPr>
          </a:p>
        </p:txBody>
      </p:sp>
      <p:sp>
        <p:nvSpPr>
          <p:cNvPr id="112" name="object 112" descr=""/>
          <p:cNvSpPr txBox="1"/>
          <p:nvPr/>
        </p:nvSpPr>
        <p:spPr>
          <a:xfrm>
            <a:off x="1964019" y="4417059"/>
            <a:ext cx="405765" cy="132080"/>
          </a:xfrm>
          <a:prstGeom prst="rect">
            <a:avLst/>
          </a:prstGeom>
        </p:spPr>
        <p:txBody>
          <a:bodyPr wrap="square" lIns="0" tIns="12700" rIns="0" bIns="0" rtlCol="0" vert="horz">
            <a:spAutoFit/>
          </a:bodyPr>
          <a:lstStyle/>
          <a:p>
            <a:pPr marL="12700">
              <a:lnSpc>
                <a:spcPct val="100000"/>
              </a:lnSpc>
              <a:spcBef>
                <a:spcPts val="100"/>
              </a:spcBef>
            </a:pPr>
            <a:r>
              <a:rPr dirty="0" sz="600" spc="55">
                <a:latin typeface="Times New Roman"/>
                <a:cs typeface="Times New Roman"/>
              </a:rPr>
              <a:t>Hình 3.</a:t>
            </a:r>
            <a:r>
              <a:rPr dirty="0" sz="600" spc="50">
                <a:latin typeface="Times New Roman"/>
                <a:cs typeface="Times New Roman"/>
              </a:rPr>
              <a:t/>
            </a:r>
            <a:r>
              <a:rPr dirty="0" sz="600" spc="30">
                <a:latin typeface="Times New Roman"/>
                <a:cs typeface="Times New Roman"/>
              </a:rPr>
              <a:t/>
            </a:r>
            <a:endParaRPr sz="700">
              <a:latin typeface="Times New Roman"/>
              <a:cs typeface="Times New Roman"/>
            </a:endParaRPr>
          </a:p>
        </p:txBody>
      </p:sp>
      <p:sp>
        <p:nvSpPr>
          <p:cNvPr id="113" name="object 113" descr=""/>
          <p:cNvSpPr txBox="1"/>
          <p:nvPr/>
        </p:nvSpPr>
        <p:spPr>
          <a:xfrm>
            <a:off x="3155316" y="2183130"/>
            <a:ext cx="355600" cy="218440"/>
          </a:xfrm>
          <a:prstGeom prst="rect">
            <a:avLst/>
          </a:prstGeom>
        </p:spPr>
        <p:txBody>
          <a:bodyPr wrap="square" lIns="0" tIns="12700" rIns="0" bIns="0" rtlCol="0" vert="horz">
            <a:spAutoFit/>
          </a:bodyPr>
          <a:lstStyle/>
          <a:p>
            <a:pPr marL="16510">
              <a:lnSpc>
                <a:spcPct val="100000"/>
              </a:lnSpc>
              <a:spcBef>
                <a:spcPts val="100"/>
              </a:spcBef>
            </a:pPr>
            <a:r>
              <a:rPr dirty="0" sz="600" spc="140">
                <a:latin typeface="Calibri"/>
                <a:cs typeface="Calibri"/>
              </a:rPr>
              <a:t>CỐ ĐỊNH</a:t>
            </a:r>
            <a:endParaRPr sz="650">
              <a:latin typeface="Calibri"/>
              <a:cs typeface="Calibri"/>
            </a:endParaRPr>
          </a:p>
          <a:p>
            <a:pPr marL="12700">
              <a:lnSpc>
                <a:spcPct val="100000"/>
              </a:lnSpc>
            </a:pPr>
            <a:r>
              <a:rPr dirty="0" sz="700" spc="20">
                <a:latin typeface="Calibri"/>
                <a:cs typeface="Calibri"/>
              </a:rPr>
              <a:t>MA TRẬN</a:t>
            </a:r>
            <a:endParaRPr sz="750">
              <a:latin typeface="Calibri"/>
              <a:cs typeface="Calibri"/>
            </a:endParaRPr>
          </a:p>
        </p:txBody>
      </p:sp>
      <p:sp>
        <p:nvSpPr>
          <p:cNvPr id="114" name="object 114" descr=""/>
          <p:cNvSpPr txBox="1"/>
          <p:nvPr/>
        </p:nvSpPr>
        <p:spPr>
          <a:xfrm>
            <a:off x="1961074" y="2536443"/>
            <a:ext cx="73025"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Times New Roman"/>
                <a:cs typeface="Times New Roman"/>
              </a:rPr>
              <a:t>_</a:t>
            </a:r>
            <a:endParaRPr sz="700">
              <a:latin typeface="Times New Roman"/>
              <a:cs typeface="Times New Roman"/>
            </a:endParaRPr>
          </a:p>
        </p:txBody>
      </p:sp>
      <p:sp>
        <p:nvSpPr>
          <p:cNvPr id="115" name="object 115" descr=""/>
          <p:cNvSpPr txBox="1"/>
          <p:nvPr/>
        </p:nvSpPr>
        <p:spPr>
          <a:xfrm>
            <a:off x="3154311" y="2536443"/>
            <a:ext cx="455295"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Times New Roman"/>
                <a:cs typeface="Times New Roman"/>
              </a:rPr>
              <a:t>tương ứng</a:t>
            </a:r>
            <a:endParaRPr sz="700">
              <a:latin typeface="Times New Roman"/>
              <a:cs typeface="Times New Roman"/>
            </a:endParaRPr>
          </a:p>
        </p:txBody>
      </p:sp>
      <p:sp>
        <p:nvSpPr>
          <p:cNvPr id="116" name="object 116" descr=""/>
          <p:cNvSpPr txBox="1"/>
          <p:nvPr/>
        </p:nvSpPr>
        <p:spPr>
          <a:xfrm>
            <a:off x="3154679" y="3054857"/>
            <a:ext cx="243204" cy="124460"/>
          </a:xfrm>
          <a:prstGeom prst="rect">
            <a:avLst/>
          </a:prstGeom>
        </p:spPr>
        <p:txBody>
          <a:bodyPr wrap="square" lIns="0" tIns="12700" rIns="0" bIns="0" rtlCol="0" vert="horz">
            <a:spAutoFit/>
          </a:bodyPr>
          <a:lstStyle/>
          <a:p>
            <a:pPr marL="12700">
              <a:lnSpc>
                <a:spcPct val="100000"/>
              </a:lnSpc>
              <a:spcBef>
                <a:spcPts val="100"/>
              </a:spcBef>
            </a:pPr>
            <a:r>
              <a:rPr dirty="0" sz="600" spc="20" b="1">
                <a:latin typeface="Times New Roman"/>
                <a:cs typeface="Times New Roman"/>
              </a:rPr>
              <a:t>đơn vị.</a:t>
            </a:r>
            <a:endParaRPr sz="650">
              <a:latin typeface="Times New Roman"/>
              <a:cs typeface="Times New Roman"/>
            </a:endParaRPr>
          </a:p>
        </p:txBody>
      </p:sp>
      <p:sp>
        <p:nvSpPr>
          <p:cNvPr id="117" name="object 117" descr=""/>
          <p:cNvSpPr txBox="1"/>
          <p:nvPr/>
        </p:nvSpPr>
        <p:spPr>
          <a:xfrm>
            <a:off x="2106434" y="3225545"/>
            <a:ext cx="150495" cy="124460"/>
          </a:xfrm>
          <a:prstGeom prst="rect">
            <a:avLst/>
          </a:prstGeom>
        </p:spPr>
        <p:txBody>
          <a:bodyPr wrap="square" lIns="0" tIns="12700" rIns="0" bIns="0" rtlCol="0" vert="horz">
            <a:spAutoFit/>
          </a:bodyPr>
          <a:lstStyle/>
          <a:p>
            <a:pPr>
              <a:lnSpc>
                <a:spcPct val="100000"/>
              </a:lnSpc>
              <a:spcBef>
                <a:spcPts val="100"/>
              </a:spcBef>
            </a:pPr>
            <a:r>
              <a:rPr dirty="0" sz="600">
                <a:latin typeface="Calibri"/>
                <a:cs typeface="Calibri"/>
              </a:rPr>
              <a:t>-  •</a:t>
            </a:r>
            <a:r>
              <a:rPr dirty="0" sz="600" spc="250">
                <a:latin typeface="Calibri"/>
                <a:cs typeface="Calibri"/>
              </a:rPr>
              <a:t/>
            </a:r>
            <a:r>
              <a:rPr dirty="0" sz="600" spc="20">
                <a:latin typeface="Calibri"/>
                <a:cs typeface="Calibri"/>
              </a:rPr>
              <a:t/>
            </a:r>
            <a:endParaRPr sz="650">
              <a:latin typeface="Calibri"/>
              <a:cs typeface="Calibri"/>
            </a:endParaRPr>
          </a:p>
        </p:txBody>
      </p:sp>
      <p:sp>
        <p:nvSpPr>
          <p:cNvPr id="118" name="object 118" descr=""/>
          <p:cNvSpPr txBox="1"/>
          <p:nvPr/>
        </p:nvSpPr>
        <p:spPr>
          <a:xfrm>
            <a:off x="3150286" y="3225545"/>
            <a:ext cx="565150" cy="124460"/>
          </a:xfrm>
          <a:prstGeom prst="rect">
            <a:avLst/>
          </a:prstGeom>
        </p:spPr>
        <p:txBody>
          <a:bodyPr wrap="square" lIns="0" tIns="12700" rIns="0" bIns="0" rtlCol="0" vert="horz">
            <a:spAutoFit/>
          </a:bodyPr>
          <a:lstStyle/>
          <a:p>
            <a:pPr marL="12700">
              <a:lnSpc>
                <a:spcPct val="100000"/>
              </a:lnSpc>
              <a:spcBef>
                <a:spcPts val="100"/>
              </a:spcBef>
            </a:pPr>
            <a:r>
              <a:rPr dirty="0" sz="600" spc="50">
                <a:latin typeface="Calibri"/>
                <a:cs typeface="Calibri"/>
              </a:rPr>
              <a:t>Dấu cộng (+)</a:t>
            </a:r>
            <a:r>
              <a:rPr dirty="0" sz="600" spc="114">
                <a:latin typeface="Calibri"/>
                <a:cs typeface="Calibri"/>
              </a:rPr>
              <a:t/>
            </a:r>
            <a:r>
              <a:rPr dirty="0" sz="600" spc="10">
                <a:latin typeface="Calibri"/>
                <a:cs typeface="Calibri"/>
              </a:rPr>
              <a:t/>
            </a:r>
            <a:r>
              <a:rPr dirty="0" sz="600" spc="165">
                <a:latin typeface="Calibri"/>
                <a:cs typeface="Calibri"/>
              </a:rPr>
              <a:t/>
            </a:r>
            <a:r>
              <a:rPr dirty="0" sz="600" spc="20">
                <a:latin typeface="Calibri"/>
                <a:cs typeface="Calibri"/>
              </a:rPr>
              <a:t/>
            </a:r>
            <a:endParaRPr sz="650">
              <a:latin typeface="Calibri"/>
              <a:cs typeface="Calibri"/>
            </a:endParaRPr>
          </a:p>
        </p:txBody>
      </p:sp>
      <p:sp>
        <p:nvSpPr>
          <p:cNvPr id="119" name="object 119" descr=""/>
          <p:cNvSpPr txBox="1"/>
          <p:nvPr/>
        </p:nvSpPr>
        <p:spPr>
          <a:xfrm>
            <a:off x="3140496" y="4066540"/>
            <a:ext cx="473709" cy="560705"/>
          </a:xfrm>
          <a:prstGeom prst="rect">
            <a:avLst/>
          </a:prstGeom>
        </p:spPr>
        <p:txBody>
          <a:bodyPr wrap="square" lIns="0" tIns="12700" rIns="0" bIns="0" rtlCol="0" vert="horz">
            <a:spAutoFit/>
          </a:bodyPr>
          <a:lstStyle/>
          <a:p>
            <a:pPr marL="12700">
              <a:lnSpc>
                <a:spcPct val="100000"/>
              </a:lnSpc>
              <a:spcBef>
                <a:spcPts val="100"/>
              </a:spcBef>
            </a:pPr>
            <a:r>
              <a:rPr dirty="0" sz="600" spc="75">
                <a:latin typeface="Calibri"/>
                <a:cs typeface="Calibri"/>
              </a:rPr>
              <a:t>BIẾN</a:t>
            </a:r>
            <a:endParaRPr sz="700">
              <a:latin typeface="Calibri"/>
              <a:cs typeface="Calibri"/>
            </a:endParaRPr>
          </a:p>
          <a:p>
            <a:pPr marL="13335">
              <a:lnSpc>
                <a:spcPct val="100000"/>
              </a:lnSpc>
            </a:pPr>
            <a:r>
              <a:rPr dirty="0" sz="600" spc="20" b="1">
                <a:latin typeface="Times New Roman"/>
                <a:cs typeface="Times New Roman"/>
              </a:rPr>
              <a:t>MẢNG</a:t>
            </a:r>
            <a:endParaRPr sz="700">
              <a:latin typeface="Times New Roman"/>
              <a:cs typeface="Times New Roman"/>
            </a:endParaRPr>
          </a:p>
          <a:p>
            <a:pPr marL="19685">
              <a:lnSpc>
                <a:spcPct val="100000"/>
              </a:lnSpc>
              <a:spcBef>
                <a:spcPts val="455"/>
              </a:spcBef>
            </a:pPr>
            <a:r>
              <a:rPr dirty="0" sz="600">
                <a:latin typeface="Times New Roman"/>
                <a:cs typeface="Times New Roman"/>
              </a:rPr>
              <a:t>Một ô</a:t>
            </a:r>
            <a:r>
              <a:rPr dirty="0" sz="600" spc="15">
                <a:latin typeface="Times New Roman"/>
                <a:cs typeface="Times New Roman"/>
              </a:rPr>
              <a:t/>
            </a:r>
            <a:r>
              <a:rPr dirty="0" sz="600" spc="20">
                <a:latin typeface="Times New Roman"/>
                <a:cs typeface="Times New Roman"/>
              </a:rPr>
              <a:t/>
            </a:r>
            <a:endParaRPr sz="700">
              <a:latin typeface="Times New Roman"/>
              <a:cs typeface="Times New Roman"/>
            </a:endParaRPr>
          </a:p>
          <a:p>
            <a:pPr marL="17145">
              <a:lnSpc>
                <a:spcPct val="100000"/>
              </a:lnSpc>
              <a:spcBef>
                <a:spcPts val="580"/>
              </a:spcBef>
            </a:pPr>
            <a:r>
              <a:rPr dirty="0" sz="600" spc="20">
                <a:latin typeface="Times New Roman"/>
                <a:cs typeface="Times New Roman"/>
              </a:rPr>
              <a:t>cột.</a:t>
            </a:r>
            <a:endParaRPr sz="650">
              <a:latin typeface="Times New Roman"/>
              <a:cs typeface="Times New Roman"/>
            </a:endParaRPr>
          </a:p>
        </p:txBody>
      </p:sp>
      <p:sp>
        <p:nvSpPr>
          <p:cNvPr id="120" name="object 120" descr=""/>
          <p:cNvSpPr txBox="1"/>
          <p:nvPr/>
        </p:nvSpPr>
        <p:spPr>
          <a:xfrm>
            <a:off x="1069945" y="4793996"/>
            <a:ext cx="2691130" cy="866775"/>
          </a:xfrm>
          <a:prstGeom prst="rect">
            <a:avLst/>
          </a:prstGeom>
        </p:spPr>
        <p:txBody>
          <a:bodyPr wrap="square" lIns="0" tIns="32384" rIns="0" bIns="0" rtlCol="0" vert="horz">
            <a:spAutoFit/>
          </a:bodyPr>
          <a:lstStyle/>
          <a:p>
            <a:pPr marL="12700" marR="5080" indent="7620">
              <a:lnSpc>
                <a:spcPct val="100000"/>
              </a:lnSpc>
              <a:spcBef>
                <a:spcPts val="254"/>
              </a:spcBef>
            </a:pP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95">
                <a:latin typeface="Times New Roman"/>
                <a:cs typeface="Times New Roman"/>
              </a:rPr>
              <a:t/>
            </a:r>
            <a:r>
              <a:rPr dirty="0" sz="800" spc="20">
                <a:latin typeface="Times New Roman"/>
                <a:cs typeface="Times New Roman"/>
              </a:rPr>
              <a:t/>
            </a:r>
            <a:r>
              <a:rPr dirty="0" sz="800" spc="145">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a:latin typeface="Times New Roman"/>
                <a:cs typeface="Times New Roman"/>
              </a:rPr>
              <a:t/>
            </a:r>
            <a:r>
              <a:rPr dirty="0" sz="800" spc="60">
                <a:latin typeface="Times New Roman"/>
                <a:cs typeface="Times New Roman"/>
              </a:rPr>
              <a:t/>
            </a:r>
            <a:r>
              <a:rPr dirty="0" sz="800" spc="20">
                <a:latin typeface="Times New Roman"/>
                <a:cs typeface="Times New Roman"/>
              </a:rPr>
              <a:t/>
            </a:r>
            <a:r>
              <a:rPr dirty="0" sz="800" spc="85">
                <a:latin typeface="Times New Roman"/>
                <a:cs typeface="Times New Roman"/>
              </a:rPr>
              <a:t/>
            </a:r>
            <a:r>
              <a:rPr dirty="0" sz="800">
                <a:latin typeface="Times New Roman"/>
                <a:cs typeface="Times New Roman"/>
              </a:rPr>
              <a:t/>
            </a:r>
            <a:r>
              <a:rPr dirty="0" sz="800" spc="10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a:latin typeface="Times New Roman"/>
                <a:cs typeface="Times New Roman"/>
              </a:rPr>
              <a:t/>
            </a:r>
            <a:r>
              <a:rPr dirty="0" sz="800" spc="120">
                <a:latin typeface="Times New Roman"/>
                <a:cs typeface="Times New Roman"/>
              </a:rPr>
              <a:t/>
            </a:r>
            <a:r>
              <a:rPr dirty="0" sz="800">
                <a:latin typeface="Times New Roman"/>
                <a:cs typeface="Times New Roman"/>
              </a:rPr>
              <a:t/>
            </a:r>
            <a:r>
              <a:rPr dirty="0" sz="800" spc="90">
                <a:latin typeface="Times New Roman"/>
                <a:cs typeface="Times New Roman"/>
              </a:rPr>
              <a:t/>
            </a:r>
            <a:r>
              <a:rPr dirty="0" sz="800" spc="20">
                <a:latin typeface="Times New Roman"/>
                <a:cs typeface="Times New Roman"/>
              </a:rPr>
              <a:t/>
            </a:r>
            <a:r>
              <a:rPr dirty="0" sz="800" spc="60">
                <a:latin typeface="Times New Roman"/>
                <a:cs typeface="Times New Roman"/>
              </a:rPr>
              <a:t/>
            </a:r>
            <a:r>
              <a:rPr dirty="0" sz="800" spc="20">
                <a:latin typeface="Times New Roman"/>
                <a:cs typeface="Times New Roman"/>
              </a:rPr>
              <a:t/>
            </a:r>
            <a:r>
              <a:rPr dirty="0" sz="800" spc="20">
                <a:latin typeface="Calibri"/>
                <a:cs typeface="Calibri"/>
              </a:rPr>
              <a:t/>
            </a:r>
            <a:r>
              <a:rPr dirty="0" sz="800" spc="340">
                <a:latin typeface="Calibri"/>
                <a:cs typeface="Calibri"/>
              </a:rPr>
              <a:t/>
            </a:r>
            <a:r>
              <a:rPr dirty="0" sz="800" spc="20">
                <a:latin typeface="Calibri"/>
                <a:cs typeface="Calibri"/>
              </a:rPr>
              <a:t/>
            </a:r>
            <a:r>
              <a:rPr dirty="0" sz="800" spc="130">
                <a:latin typeface="Calibri"/>
                <a:cs typeface="Calibri"/>
              </a:rPr>
              <a:t/>
            </a:r>
            <a:r>
              <a:rPr dirty="0" sz="800" spc="20">
                <a:latin typeface="Calibri"/>
                <a:cs typeface="Calibri"/>
              </a:rPr>
              <a:t/>
            </a:r>
            <a:r>
              <a:rPr dirty="0" sz="800" spc="190">
                <a:latin typeface="Calibri"/>
                <a:cs typeface="Calibri"/>
              </a:rPr>
              <a:t/>
            </a:r>
            <a:r>
              <a:rPr dirty="0" sz="800">
                <a:latin typeface="Calibri"/>
                <a:cs typeface="Calibri"/>
              </a:rPr>
              <a:t/>
            </a:r>
            <a:r>
              <a:rPr dirty="0" sz="800" spc="140">
                <a:latin typeface="Calibri"/>
                <a:cs typeface="Calibri"/>
              </a:rPr>
              <a:t/>
            </a:r>
            <a:r>
              <a:rPr dirty="0" sz="800">
                <a:latin typeface="Calibri"/>
                <a:cs typeface="Calibri"/>
              </a:rPr>
              <a:t/>
            </a:r>
            <a:r>
              <a:rPr dirty="0" sz="800" spc="100">
                <a:latin typeface="Calibri"/>
                <a:cs typeface="Calibri"/>
              </a:rPr>
              <a:t/>
            </a:r>
            <a:r>
              <a:rPr dirty="0" sz="800" spc="20">
                <a:latin typeface="Calibri"/>
                <a:cs typeface="Calibri"/>
              </a:rPr>
              <a:t/>
            </a:r>
            <a:r>
              <a:rPr dirty="0" sz="800" spc="175">
                <a:latin typeface="Calibri"/>
                <a:cs typeface="Calibri"/>
              </a:rPr>
              <a:t/>
            </a:r>
            <a:r>
              <a:rPr dirty="0" sz="800">
                <a:latin typeface="Calibri"/>
                <a:cs typeface="Calibri"/>
              </a:rPr>
              <a:t/>
            </a:r>
            <a:r>
              <a:rPr dirty="0" sz="800" spc="140">
                <a:latin typeface="Calibri"/>
                <a:cs typeface="Calibri"/>
              </a:rPr>
              <a:t/>
            </a:r>
            <a:r>
              <a:rPr dirty="0" sz="800" spc="20">
                <a:latin typeface="Calibri"/>
                <a:cs typeface="Calibri"/>
              </a:rPr>
              <a:t/>
            </a:r>
            <a:r>
              <a:rPr dirty="0" sz="800" spc="130">
                <a:latin typeface="Calibri"/>
                <a:cs typeface="Calibri"/>
              </a:rPr>
              <a:t/>
            </a:r>
            <a:r>
              <a:rPr dirty="0" sz="800" spc="20">
                <a:latin typeface="Calibri"/>
                <a:cs typeface="Calibri"/>
              </a:rPr>
              <a:t/>
            </a:r>
            <a:r>
              <a:rPr dirty="0" sz="800" spc="165">
                <a:latin typeface="Calibri"/>
                <a:cs typeface="Calibri"/>
              </a:rPr>
              <a:t/>
            </a:r>
            <a:r>
              <a:rPr dirty="0" sz="800" spc="20">
                <a:latin typeface="Calibri"/>
                <a:cs typeface="Calibri"/>
              </a:rPr>
              <a:t/>
            </a:r>
            <a:r>
              <a:rPr dirty="0" sz="800" spc="500">
                <a:latin typeface="Calibri"/>
                <a:cs typeface="Calibri"/>
              </a:rPr>
              <a:t/>
            </a:r>
            <a:r>
              <a:rPr dirty="0" sz="800" spc="20">
                <a:latin typeface="Calibri"/>
                <a:cs typeface="Calibri"/>
              </a:rPr>
              <a:t/>
            </a:r>
            <a:r>
              <a:rPr dirty="0" sz="800" spc="5">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130">
                <a:latin typeface="Calibri"/>
                <a:cs typeface="Calibri"/>
              </a:rPr>
              <a:t/>
            </a:r>
            <a:r>
              <a:rPr dirty="0" sz="800">
                <a:latin typeface="Calibri"/>
                <a:cs typeface="Calibri"/>
              </a:rPr>
              <a:t/>
            </a:r>
            <a:r>
              <a:rPr dirty="0" sz="800" spc="105">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5">
                <a:latin typeface="Calibri"/>
                <a:cs typeface="Calibri"/>
              </a:rPr>
              <a:t/>
            </a:r>
            <a:r>
              <a:rPr dirty="0" sz="800">
                <a:latin typeface="Calibri"/>
                <a:cs typeface="Calibri"/>
              </a:rPr>
              <a:t/>
            </a:r>
            <a:r>
              <a:rPr dirty="0" sz="800" spc="20">
                <a:latin typeface="Calibri"/>
                <a:cs typeface="Calibri"/>
              </a:rPr>
              <a:t/>
            </a:r>
            <a:r>
              <a:rPr dirty="0" sz="800" spc="10">
                <a:latin typeface="Calibri"/>
                <a:cs typeface="Calibri"/>
              </a:rPr>
              <a:t/>
            </a:r>
            <a:r>
              <a:rPr dirty="0" sz="800" spc="20">
                <a:latin typeface="Calibri"/>
                <a:cs typeface="Calibri"/>
              </a:rPr>
              <a:t/>
            </a:r>
            <a:r>
              <a:rPr dirty="0" sz="800" spc="500">
                <a:latin typeface="Calibri"/>
                <a:cs typeface="Calibri"/>
              </a:rPr>
              <a:t/>
            </a:r>
            <a:r>
              <a:rPr dirty="0" sz="800" spc="20">
                <a:latin typeface="Times New Roman"/>
                <a:cs typeface="Times New Roman"/>
              </a:rPr>
              <a:t>ADAP tiếp theo đã tạo ra một mảng biến bao gồm một hàng duy nhất chứa một ô cho mỗi cột trong ma trận cố định. Hàng này là tương tự của các kết nối giữa các đơn vị liên kết và mỗi bộ phản hồi. Nó chứa một ô cho mỗi cột, và mỗi ô chứa một giá trị tương ứng với độ mạnh của kết nối giữa cột tương ứng (đơn vị liên kết) và bộ phản hồi (hàng). Tất cả các giá trị trong hàng này</a:t>
            </a:r>
            <a:r>
              <a:rPr dirty="0" sz="800" spc="95">
                <a:latin typeface="Times New Roman"/>
                <a:cs typeface="Times New Roman"/>
              </a:rPr>
              <a:t/>
            </a:r>
            <a:r>
              <a:rPr dirty="0" sz="800" spc="20">
                <a:latin typeface="Times New Roman"/>
                <a:cs typeface="Times New Roman"/>
              </a:rPr>
              <a:t/>
            </a:r>
            <a:r>
              <a:rPr dirty="0" sz="800" spc="135">
                <a:latin typeface="Times New Roman"/>
                <a:cs typeface="Times New Roman"/>
              </a:rPr>
              <a:t/>
            </a:r>
            <a:r>
              <a:rPr dirty="0" sz="800">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135">
                <a:latin typeface="Times New Roman"/>
                <a:cs typeface="Times New Roman"/>
              </a:rPr>
              <a:t/>
            </a:r>
            <a:r>
              <a:rPr dirty="0" sz="800">
                <a:latin typeface="Times New Roman"/>
                <a:cs typeface="Times New Roman"/>
              </a:rPr>
              <a:t/>
            </a:r>
            <a:r>
              <a:rPr dirty="0" sz="800" spc="114">
                <a:latin typeface="Times New Roman"/>
                <a:cs typeface="Times New Roman"/>
              </a:rPr>
              <a:t/>
            </a:r>
            <a:r>
              <a:rPr dirty="0" sz="800">
                <a:latin typeface="Times New Roman"/>
                <a:cs typeface="Times New Roman"/>
              </a:rPr>
              <a:t/>
            </a:r>
            <a:r>
              <a:rPr dirty="0" sz="800" spc="110">
                <a:latin typeface="Times New Roman"/>
                <a:cs typeface="Times New Roman"/>
              </a:rPr>
              <a:t/>
            </a:r>
            <a:r>
              <a:rPr dirty="0" sz="800" spc="20">
                <a:latin typeface="Times New Roman"/>
                <a:cs typeface="Times New Roman"/>
              </a:rPr>
              <a:t/>
            </a:r>
            <a:r>
              <a:rPr dirty="0" sz="800" spc="110">
                <a:latin typeface="Times New Roman"/>
                <a:cs typeface="Times New Roman"/>
              </a:rPr>
              <a:t/>
            </a:r>
            <a:r>
              <a:rPr dirty="0" sz="800" spc="20">
                <a:latin typeface="Times New Roman"/>
                <a:cs typeface="Times New Roman"/>
              </a:rPr>
              <a:t/>
            </a:r>
            <a:r>
              <a:rPr dirty="0" sz="800" spc="21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a:latin typeface="Times New Roman"/>
                <a:cs typeface="Times New Roman"/>
              </a:rPr>
              <a:t/>
            </a:r>
            <a:r>
              <a:rPr dirty="0" sz="800" spc="145">
                <a:latin typeface="Times New Roman"/>
                <a:cs typeface="Times New Roman"/>
              </a:rPr>
              <a:t/>
            </a:r>
            <a:r>
              <a:rPr dirty="0" sz="800" spc="20">
                <a:latin typeface="Times New Roman"/>
                <a:cs typeface="Times New Roman"/>
              </a:rPr>
              <a:t/>
            </a:r>
            <a:r>
              <a:rPr dirty="0" sz="800" spc="85">
                <a:latin typeface="Times New Roman"/>
                <a:cs typeface="Times New Roman"/>
              </a:rPr>
              <a:t/>
            </a:r>
            <a:r>
              <a:rPr dirty="0" sz="800" spc="20">
                <a:latin typeface="Times New Roman"/>
                <a:cs typeface="Times New Roman"/>
              </a:rPr>
              <a:t/>
            </a:r>
            <a:r>
              <a:rPr dirty="0" sz="800" spc="175">
                <a:latin typeface="Times New Roman"/>
                <a:cs typeface="Times New Roman"/>
              </a:rPr>
              <a:t/>
            </a:r>
            <a:r>
              <a:rPr dirty="0" sz="800" spc="20">
                <a:latin typeface="Times New Roman"/>
                <a:cs typeface="Times New Roman"/>
              </a:rPr>
              <a:t/>
            </a:r>
            <a:r>
              <a:rPr dirty="0" sz="800" spc="160">
                <a:latin typeface="Times New Roman"/>
                <a:cs typeface="Times New Roman"/>
              </a:rPr>
              <a:t/>
            </a:r>
            <a:r>
              <a:rPr dirty="0" sz="800" spc="20">
                <a:latin typeface="Times New Roman"/>
                <a:cs typeface="Times New Roman"/>
              </a:rPr>
              <a:t/>
            </a:r>
            <a:r>
              <a:rPr dirty="0" sz="800" spc="75">
                <a:latin typeface="Times New Roman"/>
                <a:cs typeface="Times New Roman"/>
              </a:rPr>
              <a:t/>
            </a:r>
            <a:r>
              <a:rPr dirty="0" sz="800" spc="20">
                <a:latin typeface="Times New Roman"/>
                <a:cs typeface="Times New Roman"/>
              </a:rPr>
              <a:t/>
            </a:r>
            <a:r>
              <a:rPr dirty="0" sz="800" spc="14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4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20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21" name="object 121" descr=""/>
          <p:cNvSpPr txBox="1"/>
          <p:nvPr/>
        </p:nvSpPr>
        <p:spPr>
          <a:xfrm>
            <a:off x="1070971" y="5845555"/>
            <a:ext cx="2682875" cy="278765"/>
          </a:xfrm>
          <a:prstGeom prst="rect">
            <a:avLst/>
          </a:prstGeom>
        </p:spPr>
        <p:txBody>
          <a:bodyPr wrap="square" lIns="0" tIns="34290" rIns="0" bIns="0" rtlCol="0" vert="horz">
            <a:spAutoFit/>
          </a:bodyPr>
          <a:lstStyle/>
          <a:p>
            <a:pPr marL="12700" marR="5080" indent="3175">
              <a:lnSpc>
                <a:spcPct val="100000"/>
              </a:lnSpc>
              <a:spcBef>
                <a:spcPts val="270"/>
              </a:spcBef>
            </a:pPr>
            <a:r>
              <a:rPr dirty="0" sz="800" spc="20">
                <a:latin typeface="Cambria"/>
                <a:cs typeface="Cambria"/>
              </a:rPr>
              <a:t>không thay đổi trong quá trình học. Các giá trị trong hàng của mảng biến thay đổi khi ADAP học. Lưu ý những điều sau:</a:t>
            </a:r>
            <a:r>
              <a:rPr dirty="0" sz="800" spc="25">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100">
                <a:latin typeface="Cambria"/>
                <a:cs typeface="Cambria"/>
              </a:rPr>
              <a:t/>
            </a:r>
            <a:r>
              <a:rPr dirty="0" sz="800" spc="20">
                <a:latin typeface="Cambria"/>
                <a:cs typeface="Cambria"/>
              </a:rPr>
              <a:t/>
            </a:r>
            <a:r>
              <a:rPr dirty="0" sz="800" spc="50">
                <a:latin typeface="Cambria"/>
                <a:cs typeface="Cambria"/>
              </a:rPr>
              <a:t/>
            </a:r>
            <a:r>
              <a:rPr dirty="0" sz="800" spc="20">
                <a:latin typeface="Cambria"/>
                <a:cs typeface="Cambria"/>
              </a:rPr>
              <a:t/>
            </a:r>
            <a:r>
              <a:rPr dirty="0" sz="800" spc="40">
                <a:latin typeface="Cambria"/>
                <a:cs typeface="Cambria"/>
              </a:rPr>
              <a:t/>
            </a:r>
            <a:r>
              <a:rPr dirty="0" sz="800" spc="20">
                <a:latin typeface="Cambria"/>
                <a:cs typeface="Cambria"/>
              </a:rPr>
              <a:t/>
            </a:r>
            <a:r>
              <a:rPr dirty="0" sz="800" spc="35">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1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90">
                <a:latin typeface="Cambria"/>
                <a:cs typeface="Cambria"/>
              </a:rPr>
              <a:t/>
            </a:r>
            <a:r>
              <a:rPr dirty="0" sz="800" spc="20">
                <a:latin typeface="Cambria"/>
                <a:cs typeface="Cambria"/>
              </a:rPr>
              <a:t/>
            </a:r>
            <a:r>
              <a:rPr dirty="0" sz="800" spc="3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endParaRPr sz="900">
              <a:latin typeface="Cambria"/>
              <a:cs typeface="Cambria"/>
            </a:endParaRPr>
          </a:p>
        </p:txBody>
      </p:sp>
      <p:sp>
        <p:nvSpPr>
          <p:cNvPr id="122" name="object 122" descr=""/>
          <p:cNvSpPr txBox="1"/>
          <p:nvPr/>
        </p:nvSpPr>
        <p:spPr>
          <a:xfrm>
            <a:off x="1217832" y="6253988"/>
            <a:ext cx="2534285" cy="16256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kết nối (kích thích) và kết nối âm (ức chế).</a:t>
            </a:r>
            <a:r>
              <a:rPr dirty="0" sz="800" spc="120">
                <a:latin typeface="Times New Roman"/>
                <a:cs typeface="Times New Roman"/>
              </a:rPr>
              <a:t/>
            </a:r>
            <a:r>
              <a:rPr dirty="0" sz="800" spc="20">
                <a:latin typeface="Times New Roman"/>
                <a:cs typeface="Times New Roman"/>
              </a:rPr>
              <a:t/>
            </a:r>
            <a:r>
              <a:rPr dirty="0" sz="800" spc="120">
                <a:latin typeface="Times New Roman"/>
                <a:cs typeface="Times New Roman"/>
              </a:rPr>
              <a:t/>
            </a:r>
            <a:r>
              <a:rPr dirty="0" sz="800" spc="20">
                <a:latin typeface="Times New Roman"/>
                <a:cs typeface="Times New Roman"/>
              </a:rPr>
              <a:t/>
            </a:r>
            <a:r>
              <a:rPr dirty="0" sz="800" spc="90">
                <a:latin typeface="Times New Roman"/>
                <a:cs typeface="Times New Roman"/>
              </a:rPr>
              <a:t/>
            </a:r>
            <a:r>
              <a:rPr dirty="0" sz="800" spc="20">
                <a:latin typeface="Times New Roman"/>
                <a:cs typeface="Times New Roman"/>
              </a:rPr>
              <a:t/>
            </a:r>
            <a:r>
              <a:rPr dirty="0" sz="800" spc="70">
                <a:latin typeface="Times New Roman"/>
                <a:cs typeface="Times New Roman"/>
              </a:rPr>
              <a:t/>
            </a:r>
            <a:r>
              <a:rPr dirty="0" sz="800" spc="20">
                <a:latin typeface="Times New Roman"/>
                <a:cs typeface="Times New Roman"/>
              </a:rPr>
              <a:t/>
            </a:r>
            <a:r>
              <a:rPr dirty="0" sz="800" spc="110">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23" name="object 123" descr=""/>
          <p:cNvSpPr txBox="1"/>
          <p:nvPr/>
        </p:nvSpPr>
        <p:spPr>
          <a:xfrm>
            <a:off x="1216605" y="6656323"/>
            <a:ext cx="2546985" cy="391160"/>
          </a:xfrm>
          <a:prstGeom prst="rect">
            <a:avLst/>
          </a:prstGeom>
        </p:spPr>
        <p:txBody>
          <a:bodyPr wrap="square" lIns="0" tIns="31115" rIns="0" bIns="0" rtlCol="0" vert="horz">
            <a:spAutoFit/>
          </a:bodyPr>
          <a:lstStyle/>
          <a:p>
            <a:pPr marL="12700" marR="5080">
              <a:lnSpc>
                <a:spcPct val="100000"/>
              </a:lnSpc>
              <a:spcBef>
                <a:spcPts val="245"/>
              </a:spcBef>
            </a:pPr>
            <a:r>
              <a:rPr dirty="0" sz="800" spc="20">
                <a:latin typeface="Calibri"/>
                <a:cs typeface="Calibri"/>
              </a:rPr>
              <a:t>tương ứng với các mạng thần kinh có nhiều bộ phản hồi. Điều này cho phép thực hiện nhiều hơn một dự đoán. Trong nghiên cứu này chỉ</a:t>
            </a:r>
            <a:r>
              <a:rPr dirty="0" sz="800" spc="75">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4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15">
                <a:latin typeface="Calibri"/>
                <a:cs typeface="Calibri"/>
              </a:rPr>
              <a:t/>
            </a:r>
            <a:r>
              <a:rPr dirty="0" sz="800" spc="20">
                <a:latin typeface="Calibri"/>
                <a:cs typeface="Calibri"/>
              </a:rPr>
              <a:t/>
            </a:r>
            <a:r>
              <a:rPr dirty="0" sz="800" spc="225">
                <a:latin typeface="Calibri"/>
                <a:cs typeface="Calibri"/>
              </a:rPr>
              <a:t/>
            </a:r>
            <a:r>
              <a:rPr dirty="0" sz="800" spc="20">
                <a:latin typeface="Calibri"/>
                <a:cs typeface="Calibri"/>
              </a:rPr>
              <a:t/>
            </a:r>
            <a:r>
              <a:rPr dirty="0" sz="800" spc="500">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35">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150">
                <a:latin typeface="Calibri"/>
                <a:cs typeface="Calibri"/>
              </a:rPr>
              <a:t/>
            </a:r>
            <a:r>
              <a:rPr dirty="0" sz="800" spc="20">
                <a:latin typeface="Calibri"/>
                <a:cs typeface="Calibri"/>
              </a:rPr>
              <a:t/>
            </a:r>
            <a:r>
              <a:rPr dirty="0" sz="800" spc="14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endParaRPr sz="900">
              <a:latin typeface="Calibri"/>
              <a:cs typeface="Calibri"/>
            </a:endParaRPr>
          </a:p>
          <a:p>
            <a:pPr marL="13335">
              <a:lnSpc>
                <a:spcPct val="100000"/>
              </a:lnSpc>
              <a:spcBef>
                <a:spcPts val="70"/>
              </a:spcBef>
            </a:pPr>
            <a:r>
              <a:rPr dirty="0" sz="600">
                <a:latin typeface="Calibri"/>
                <a:cs typeface="Calibri"/>
              </a:rPr>
              <a:t>Nó đã được sử dụng như thế nào vì mục tiêu là chỉ dự báo một</a:t>
            </a:r>
            <a:r>
              <a:rPr dirty="0" sz="600" spc="229">
                <a:latin typeface="Calibri"/>
                <a:cs typeface="Calibri"/>
              </a:rPr>
              <a:t/>
            </a:r>
            <a:r>
              <a:rPr dirty="0" sz="600">
                <a:latin typeface="Calibri"/>
                <a:cs typeface="Calibri"/>
              </a:rPr>
              <a:t/>
            </a:r>
            <a:r>
              <a:rPr dirty="0" sz="600" spc="260">
                <a:latin typeface="Calibri"/>
                <a:cs typeface="Calibri"/>
              </a:rPr>
              <a:t/>
            </a:r>
            <a:r>
              <a:rPr dirty="0" sz="600">
                <a:latin typeface="Calibri"/>
                <a:cs typeface="Calibri"/>
              </a:rPr>
              <a:t/>
            </a:r>
            <a:r>
              <a:rPr dirty="0" sz="600" spc="265">
                <a:latin typeface="Calibri"/>
                <a:cs typeface="Calibri"/>
              </a:rPr>
              <a:t/>
            </a:r>
            <a:r>
              <a:rPr dirty="0" sz="600">
                <a:latin typeface="Calibri"/>
                <a:cs typeface="Calibri"/>
              </a:rPr>
              <a:t/>
            </a:r>
            <a:r>
              <a:rPr dirty="0" sz="600" spc="195">
                <a:latin typeface="Calibri"/>
                <a:cs typeface="Calibri"/>
              </a:rPr>
              <a:t/>
            </a:r>
            <a:r>
              <a:rPr dirty="0" sz="600">
                <a:latin typeface="Calibri"/>
                <a:cs typeface="Calibri"/>
              </a:rPr>
              <a:t/>
            </a:r>
            <a:r>
              <a:rPr dirty="0" sz="600" spc="235">
                <a:latin typeface="Calibri"/>
                <a:cs typeface="Calibri"/>
              </a:rPr>
              <a:t/>
            </a:r>
            <a:r>
              <a:rPr dirty="0" sz="600">
                <a:latin typeface="Calibri"/>
                <a:cs typeface="Calibri"/>
              </a:rPr>
              <a:t/>
            </a:r>
            <a:r>
              <a:rPr dirty="0" sz="600" spc="204">
                <a:latin typeface="Calibri"/>
                <a:cs typeface="Calibri"/>
              </a:rPr>
              <a:t/>
            </a:r>
            <a:r>
              <a:rPr dirty="0" sz="600" spc="60">
                <a:latin typeface="Calibri"/>
                <a:cs typeface="Calibri"/>
              </a:rPr>
              <a:t/>
            </a:r>
            <a:r>
              <a:rPr dirty="0" sz="600" spc="190">
                <a:latin typeface="Calibri"/>
                <a:cs typeface="Calibri"/>
              </a:rPr>
              <a:t/>
            </a:r>
            <a:r>
              <a:rPr dirty="0" sz="600" spc="70">
                <a:latin typeface="Calibri"/>
                <a:cs typeface="Calibri"/>
              </a:rPr>
              <a:t/>
            </a:r>
            <a:r>
              <a:rPr dirty="0" sz="600" spc="215">
                <a:latin typeface="Calibri"/>
                <a:cs typeface="Calibri"/>
              </a:rPr>
              <a:t/>
            </a:r>
            <a:r>
              <a:rPr dirty="0" sz="600" spc="60">
                <a:latin typeface="Calibri"/>
                <a:cs typeface="Calibri"/>
              </a:rPr>
              <a:t/>
            </a:r>
            <a:r>
              <a:rPr dirty="0" sz="600" spc="150">
                <a:latin typeface="Calibri"/>
                <a:cs typeface="Calibri"/>
              </a:rPr>
              <a:t/>
            </a:r>
            <a:r>
              <a:rPr dirty="0" sz="600" spc="45">
                <a:latin typeface="Calibri"/>
                <a:cs typeface="Calibri"/>
              </a:rPr>
              <a:t/>
            </a:r>
            <a:r>
              <a:rPr dirty="0" sz="600" spc="215">
                <a:latin typeface="Calibri"/>
                <a:cs typeface="Calibri"/>
              </a:rPr>
              <a:t/>
            </a:r>
            <a:r>
              <a:rPr dirty="0" sz="600">
                <a:latin typeface="Calibri"/>
                <a:cs typeface="Calibri"/>
              </a:rPr>
              <a:t/>
            </a:r>
            <a:r>
              <a:rPr dirty="0" sz="600" spc="185">
                <a:latin typeface="Calibri"/>
                <a:cs typeface="Calibri"/>
              </a:rPr>
              <a:t/>
            </a:r>
            <a:r>
              <a:rPr dirty="0" sz="600" spc="20">
                <a:latin typeface="Calibri"/>
                <a:cs typeface="Calibri"/>
              </a:rPr>
              <a:t/>
            </a:r>
            <a:endParaRPr sz="650">
              <a:latin typeface="Calibri"/>
              <a:cs typeface="Calibri"/>
            </a:endParaRPr>
          </a:p>
        </p:txBody>
      </p:sp>
      <p:sp>
        <p:nvSpPr>
          <p:cNvPr id="124" name="object 124" descr=""/>
          <p:cNvSpPr txBox="1"/>
          <p:nvPr/>
        </p:nvSpPr>
        <p:spPr>
          <a:xfrm>
            <a:off x="1075637" y="7238492"/>
            <a:ext cx="2685415" cy="16256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Trong một perceptron, khi một số nơ-ron được kích hoạt, chúng sẽ</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4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75">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25" name="object 125" descr=""/>
          <p:cNvSpPr txBox="1"/>
          <p:nvPr/>
        </p:nvSpPr>
        <p:spPr>
          <a:xfrm>
            <a:off x="1074242" y="7354316"/>
            <a:ext cx="2693670" cy="1308735"/>
          </a:xfrm>
          <a:prstGeom prst="rect">
            <a:avLst/>
          </a:prstGeom>
        </p:spPr>
        <p:txBody>
          <a:bodyPr wrap="square" lIns="0" tIns="34925" rIns="0" bIns="0" rtlCol="0" vert="horz">
            <a:spAutoFit/>
          </a:bodyPr>
          <a:lstStyle/>
          <a:p>
            <a:pPr algn="just" marL="12700" marR="5080" indent="3175">
              <a:lnSpc>
                <a:spcPct val="100000"/>
              </a:lnSpc>
              <a:spcBef>
                <a:spcPts val="275"/>
              </a:spcBef>
            </a:pPr>
            <a:r>
              <a:rPr dirty="0" sz="800" spc="20">
                <a:latin typeface="Times New Roman"/>
                <a:cs typeface="Times New Roman"/>
              </a:rPr>
              <a:t>sau đó kích hoạt một trong các đơn vị liên kết. Tương tự, trong ma trận ADAP này, khi một tập hợp các hàng được kích hoạt, một số cột nhất định sẽ được kích hoạt. Một trường hợp kích hoạt một tập hợp các hàng. Nếu một cột chứa đủ các kết nối dương trong các hàng đã kích hoạt (tức là, nếu số lượng các kết nối đó lớn hơn hoặc bằng một giá trị ngưỡng được chỉ định làm tham số đầu vào), thì cột đó được kích hoạt và giá trị tương ứng trong mảng biến được đánh dấu. Trong dự án về bệnh tiểu đường, ngưỡng là bốn. Nếu một</a:t>
            </a:r>
            <a:r>
              <a:rPr dirty="0" sz="800" spc="204">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180">
                <a:latin typeface="Times New Roman"/>
                <a:cs typeface="Times New Roman"/>
              </a:rPr>
              <a:t/>
            </a:r>
            <a:r>
              <a:rPr dirty="0" sz="800" spc="20">
                <a:latin typeface="Times New Roman"/>
                <a:cs typeface="Times New Roman"/>
              </a:rPr>
              <a:t/>
            </a:r>
            <a:r>
              <a:rPr dirty="0" sz="800" spc="270">
                <a:latin typeface="Times New Roman"/>
                <a:cs typeface="Times New Roman"/>
              </a:rPr>
              <a:t/>
            </a:r>
            <a:r>
              <a:rPr dirty="0" sz="800" spc="20">
                <a:latin typeface="Times New Roman"/>
                <a:cs typeface="Times New Roman"/>
              </a:rPr>
              <a:t/>
            </a:r>
            <a:r>
              <a:rPr dirty="0" sz="800" spc="175">
                <a:latin typeface="Times New Roman"/>
                <a:cs typeface="Times New Roman"/>
              </a:rPr>
              <a:t/>
            </a:r>
            <a:r>
              <a:rPr dirty="0" sz="800" spc="20">
                <a:latin typeface="Times New Roman"/>
                <a:cs typeface="Times New Roman"/>
              </a:rPr>
              <a:t/>
            </a:r>
            <a:r>
              <a:rPr dirty="0" sz="800" spc="275">
                <a:latin typeface="Times New Roman"/>
                <a:cs typeface="Times New Roman"/>
              </a:rPr>
              <a:t/>
            </a:r>
            <a:r>
              <a:rPr dirty="0" sz="800" spc="20">
                <a:latin typeface="Times New Roman"/>
                <a:cs typeface="Times New Roman"/>
              </a:rPr>
              <a:t/>
            </a:r>
            <a:r>
              <a:rPr dirty="0" sz="800" spc="350">
                <a:latin typeface="Times New Roman"/>
                <a:cs typeface="Times New Roman"/>
              </a:rPr>
              <a:t/>
            </a:r>
            <a:r>
              <a:rPr dirty="0" sz="800" spc="20">
                <a:latin typeface="Times New Roman"/>
                <a:cs typeface="Times New Roman"/>
              </a:rPr>
              <a:t/>
            </a:r>
            <a:r>
              <a:rPr dirty="0" sz="800" spc="215">
                <a:latin typeface="Times New Roman"/>
                <a:cs typeface="Times New Roman"/>
              </a:rPr>
              <a:t/>
            </a:r>
            <a:r>
              <a:rPr dirty="0" sz="800" spc="20">
                <a:latin typeface="Times New Roman"/>
                <a:cs typeface="Times New Roman"/>
              </a:rPr>
              <a:t/>
            </a:r>
            <a:r>
              <a:rPr dirty="0" sz="800" spc="2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0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24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70">
                <a:latin typeface="Times New Roman"/>
                <a:cs typeface="Times New Roman"/>
              </a:rPr>
              <a:t/>
            </a:r>
            <a:r>
              <a:rPr dirty="0" sz="800" spc="20">
                <a:latin typeface="Times New Roman"/>
                <a:cs typeface="Times New Roman"/>
              </a:rPr>
              <a:t/>
            </a:r>
            <a:r>
              <a:rPr dirty="0" sz="800" spc="150">
                <a:latin typeface="Times New Roman"/>
                <a:cs typeface="Times New Roman"/>
              </a:rPr>
              <a:t/>
            </a:r>
            <a:r>
              <a:rPr dirty="0" sz="800" spc="20">
                <a:latin typeface="Times New Roman"/>
                <a:cs typeface="Times New Roman"/>
              </a:rPr>
              <a:t/>
            </a:r>
            <a:r>
              <a:rPr dirty="0" sz="800" spc="285">
                <a:latin typeface="Times New Roman"/>
                <a:cs typeface="Times New Roman"/>
              </a:rPr>
              <a:t/>
            </a:r>
            <a:r>
              <a:rPr dirty="0" sz="800" spc="20">
                <a:latin typeface="Times New Roman"/>
                <a:cs typeface="Times New Roman"/>
              </a:rPr>
              <a:t/>
            </a:r>
            <a:r>
              <a:rPr dirty="0" sz="800" spc="185">
                <a:latin typeface="Times New Roman"/>
                <a:cs typeface="Times New Roman"/>
              </a:rPr>
              <a:t/>
            </a:r>
            <a:r>
              <a:rPr dirty="0" sz="800" spc="20">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250">
                <a:latin typeface="Times New Roman"/>
                <a:cs typeface="Times New Roman"/>
              </a:rPr>
              <a:t/>
            </a:r>
            <a:r>
              <a:rPr dirty="0" sz="800" spc="20">
                <a:latin typeface="Times New Roman"/>
                <a:cs typeface="Times New Roman"/>
              </a:rPr>
              <a:t/>
            </a:r>
            <a:r>
              <a:rPr dirty="0" sz="800" spc="180">
                <a:latin typeface="Times New Roman"/>
                <a:cs typeface="Times New Roman"/>
              </a:rPr>
              <a:t/>
            </a:r>
            <a:r>
              <a:rPr dirty="0" sz="800" spc="20">
                <a:latin typeface="Times New Roman"/>
                <a:cs typeface="Times New Roman"/>
              </a:rPr>
              <a:t/>
            </a:r>
            <a:r>
              <a:rPr dirty="0" sz="800" spc="160">
                <a:latin typeface="Times New Roman"/>
                <a:cs typeface="Times New Roman"/>
              </a:rPr>
              <a:t/>
            </a:r>
            <a:r>
              <a:rPr dirty="0" sz="800" spc="20">
                <a:latin typeface="Times New Roman"/>
                <a:cs typeface="Times New Roman"/>
              </a:rPr>
              <a:t/>
            </a:r>
            <a:r>
              <a:rPr dirty="0" sz="800" spc="24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6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6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95">
                <a:latin typeface="Times New Roman"/>
                <a:cs typeface="Times New Roman"/>
              </a:rPr>
              <a:t/>
            </a:r>
            <a:r>
              <a:rPr dirty="0" sz="800" spc="125">
                <a:latin typeface="Times New Roman"/>
                <a:cs typeface="Times New Roman"/>
              </a:rPr>
              <a:t/>
            </a:r>
            <a:r>
              <a:rPr dirty="0" sz="800" spc="295">
                <a:latin typeface="Times New Roman"/>
                <a:cs typeface="Times New Roman"/>
              </a:rPr>
              <a:t/>
            </a:r>
            <a:r>
              <a:rPr dirty="0" sz="800" spc="20">
                <a:latin typeface="Times New Roman"/>
                <a:cs typeface="Times New Roman"/>
              </a:rPr>
              <a:t/>
            </a:r>
            <a:r>
              <a:rPr dirty="0" sz="800" spc="250">
                <a:latin typeface="Times New Roman"/>
                <a:cs typeface="Times New Roman"/>
              </a:rPr>
              <a:t/>
            </a:r>
            <a:r>
              <a:rPr dirty="0" sz="800" spc="20">
                <a:latin typeface="Times New Roman"/>
                <a:cs typeface="Times New Roman"/>
              </a:rPr>
              <a:t/>
            </a:r>
            <a:r>
              <a:rPr dirty="0" sz="800" spc="290">
                <a:latin typeface="Times New Roman"/>
                <a:cs typeface="Times New Roman"/>
              </a:rPr>
              <a:t/>
            </a:r>
            <a:r>
              <a:rPr dirty="0" sz="800" spc="20">
                <a:latin typeface="Times New Roman"/>
                <a:cs typeface="Times New Roman"/>
              </a:rPr>
              <a:t/>
            </a:r>
            <a:r>
              <a:rPr dirty="0" sz="800" spc="305">
                <a:latin typeface="Times New Roman"/>
                <a:cs typeface="Times New Roman"/>
              </a:rPr>
              <a:t/>
            </a:r>
            <a:r>
              <a:rPr dirty="0" sz="800" spc="20">
                <a:latin typeface="Times New Roman"/>
                <a:cs typeface="Times New Roman"/>
              </a:rPr>
              <a:t/>
            </a:r>
            <a:r>
              <a:rPr dirty="0" sz="800" spc="360">
                <a:latin typeface="Times New Roman"/>
                <a:cs typeface="Times New Roman"/>
              </a:rPr>
              <a:t/>
            </a:r>
            <a:r>
              <a:rPr dirty="0" sz="800" spc="20">
                <a:latin typeface="Times New Roman"/>
                <a:cs typeface="Times New Roman"/>
              </a:rPr>
              <a:t/>
            </a:r>
            <a:r>
              <a:rPr dirty="0" sz="800" spc="320">
                <a:latin typeface="Times New Roman"/>
                <a:cs typeface="Times New Roman"/>
              </a:rPr>
              <a:t/>
            </a:r>
            <a:r>
              <a:rPr dirty="0" sz="800" spc="20">
                <a:latin typeface="Times New Roman"/>
                <a:cs typeface="Times New Roman"/>
              </a:rPr>
              <a:t/>
            </a:r>
            <a:r>
              <a:rPr dirty="0" sz="800" spc="250">
                <a:latin typeface="Times New Roman"/>
                <a:cs typeface="Times New Roman"/>
              </a:rPr>
              <a:t/>
            </a:r>
            <a:r>
              <a:rPr dirty="0" sz="800" spc="20">
                <a:latin typeface="Times New Roman"/>
                <a:cs typeface="Times New Roman"/>
              </a:rPr>
              <a:t/>
            </a:r>
            <a:r>
              <a:rPr dirty="0" sz="800" spc="3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4">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150">
                <a:latin typeface="Times New Roman"/>
                <a:cs typeface="Times New Roman"/>
              </a:rPr>
              <a:t/>
            </a:r>
            <a:r>
              <a:rPr dirty="0" sz="800" spc="20">
                <a:latin typeface="Times New Roman"/>
                <a:cs typeface="Times New Roman"/>
              </a:rPr>
              <a:t/>
            </a:r>
            <a:r>
              <a:rPr dirty="0" sz="800" spc="305">
                <a:latin typeface="Times New Roman"/>
                <a:cs typeface="Times New Roman"/>
              </a:rPr>
              <a:t/>
            </a:r>
            <a:r>
              <a:rPr dirty="0" sz="800" spc="20">
                <a:latin typeface="Times New Roman"/>
                <a:cs typeface="Times New Roman"/>
              </a:rPr>
              <a:t/>
            </a:r>
            <a:r>
              <a:rPr dirty="0" sz="800" spc="185">
                <a:latin typeface="Times New Roman"/>
                <a:cs typeface="Times New Roman"/>
              </a:rPr>
              <a:t/>
            </a:r>
            <a:r>
              <a:rPr dirty="0" sz="800" spc="20">
                <a:latin typeface="Times New Roman"/>
                <a:cs typeface="Times New Roman"/>
              </a:rPr>
              <a:t/>
            </a:r>
            <a:r>
              <a:rPr dirty="0" sz="800" spc="204">
                <a:latin typeface="Times New Roman"/>
                <a:cs typeface="Times New Roman"/>
              </a:rPr>
              <a:t/>
            </a:r>
            <a:r>
              <a:rPr dirty="0" sz="800" spc="20">
                <a:latin typeface="Times New Roman"/>
                <a:cs typeface="Times New Roman"/>
              </a:rPr>
              <a:t/>
            </a:r>
            <a:r>
              <a:rPr dirty="0" sz="800" spc="175">
                <a:latin typeface="Times New Roman"/>
                <a:cs typeface="Times New Roman"/>
              </a:rPr>
              <a:t/>
            </a:r>
            <a:r>
              <a:rPr dirty="0" sz="800" spc="20">
                <a:latin typeface="Times New Roman"/>
                <a:cs typeface="Times New Roman"/>
              </a:rPr>
              <a:t/>
            </a:r>
            <a:r>
              <a:rPr dirty="0" sz="800" spc="210">
                <a:latin typeface="Times New Roman"/>
                <a:cs typeface="Times New Roman"/>
              </a:rPr>
              <a:t/>
            </a:r>
            <a:r>
              <a:rPr dirty="0" sz="800" spc="20">
                <a:latin typeface="Times New Roman"/>
                <a:cs typeface="Times New Roman"/>
              </a:rPr>
              <a:t/>
            </a:r>
            <a:r>
              <a:rPr dirty="0" sz="800" spc="18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405">
                <a:latin typeface="Times New Roman"/>
                <a:cs typeface="Times New Roman"/>
              </a:rPr>
              <a:t/>
            </a:r>
            <a:r>
              <a:rPr dirty="0" sz="800" spc="20">
                <a:latin typeface="Times New Roman"/>
                <a:cs typeface="Times New Roman"/>
              </a:rPr>
              <a:t/>
            </a:r>
            <a:r>
              <a:rPr dirty="0" sz="800" spc="204">
                <a:latin typeface="Times New Roman"/>
                <a:cs typeface="Times New Roman"/>
              </a:rPr>
              <a:t/>
            </a:r>
            <a:r>
              <a:rPr dirty="0" sz="800" spc="20">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215">
                <a:latin typeface="Times New Roman"/>
                <a:cs typeface="Times New Roman"/>
              </a:rPr>
              <a:t/>
            </a:r>
            <a:r>
              <a:rPr dirty="0" sz="800" spc="20">
                <a:latin typeface="Times New Roman"/>
                <a:cs typeface="Times New Roman"/>
              </a:rPr>
              <a:t/>
            </a:r>
            <a:r>
              <a:rPr dirty="0" sz="800" spc="235">
                <a:latin typeface="Times New Roman"/>
                <a:cs typeface="Times New Roman"/>
              </a:rPr>
              <a:t/>
            </a:r>
            <a:r>
              <a:rPr dirty="0" sz="800" spc="20">
                <a:latin typeface="Times New Roman"/>
                <a:cs typeface="Times New Roman"/>
              </a:rPr>
              <a:t/>
            </a:r>
            <a:r>
              <a:rPr dirty="0" sz="800" spc="415">
                <a:latin typeface="Times New Roman"/>
                <a:cs typeface="Times New Roman"/>
              </a:rPr>
              <a:t/>
            </a:r>
            <a:r>
              <a:rPr dirty="0" sz="800" spc="20">
                <a:latin typeface="Times New Roman"/>
                <a:cs typeface="Times New Roman"/>
              </a:rPr>
              <a:t/>
            </a:r>
            <a:r>
              <a:rPr dirty="0" sz="800" spc="240">
                <a:latin typeface="Times New Roman"/>
                <a:cs typeface="Times New Roman"/>
              </a:rPr>
              <a:t/>
            </a:r>
            <a:r>
              <a:rPr dirty="0" sz="800" spc="20">
                <a:latin typeface="Times New Roman"/>
                <a:cs typeface="Times New Roman"/>
              </a:rPr>
              <a:t/>
            </a:r>
            <a:r>
              <a:rPr dirty="0" sz="800" spc="150">
                <a:latin typeface="Times New Roman"/>
                <a:cs typeface="Times New Roman"/>
              </a:rPr>
              <a:t/>
            </a:r>
            <a:r>
              <a:rPr dirty="0" sz="800" spc="20">
                <a:latin typeface="Times New Roman"/>
                <a:cs typeface="Times New Roman"/>
              </a:rPr>
              <a:t/>
            </a:r>
            <a:r>
              <a:rPr dirty="0" sz="800" spc="380">
                <a:latin typeface="Times New Roman"/>
                <a:cs typeface="Times New Roman"/>
              </a:rPr>
              <a:t/>
            </a:r>
            <a:r>
              <a:rPr dirty="0" sz="800" spc="20">
                <a:latin typeface="Times New Roman"/>
                <a:cs typeface="Times New Roman"/>
              </a:rPr>
              <a:t/>
            </a:r>
            <a:r>
              <a:rPr dirty="0" sz="800" spc="190">
                <a:latin typeface="Times New Roman"/>
                <a:cs typeface="Times New Roman"/>
              </a:rPr>
              <a:t/>
            </a:r>
            <a:r>
              <a:rPr dirty="0" sz="800" spc="20">
                <a:latin typeface="Times New Roman"/>
                <a:cs typeface="Times New Roman"/>
              </a:rPr>
              <a:t/>
            </a:r>
            <a:endParaRPr sz="900">
              <a:latin typeface="Times New Roman"/>
              <a:cs typeface="Times New Roman"/>
            </a:endParaRPr>
          </a:p>
          <a:p>
            <a:pPr algn="just" marL="13970" marR="8890" indent="-1905">
              <a:lnSpc>
                <a:spcPct val="100000"/>
              </a:lnSpc>
              <a:spcBef>
                <a:spcPts val="905"/>
              </a:spcBef>
            </a:pPr>
            <a:r>
              <a:rPr dirty="0" sz="800" spc="20">
                <a:latin typeface="Times New Roman"/>
                <a:cs typeface="Times New Roman"/>
              </a:rPr>
              <a:t>vượt quá, thì cột đó được kích hoạt. Ngưỡng này được chọn sao cho khoảng 8% các cột sẽ được kích hoạt bởi một</a:t>
            </a:r>
            <a:r>
              <a:rPr dirty="0" sz="800" spc="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105">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60">
                <a:latin typeface="Times New Roman"/>
                <a:cs typeface="Times New Roman"/>
              </a:rPr>
              <a:t/>
            </a:r>
            <a:r>
              <a:rPr dirty="0" sz="800">
                <a:latin typeface="Times New Roman"/>
                <a:cs typeface="Times New Roman"/>
              </a:rPr>
              <a:t/>
            </a:r>
            <a:r>
              <a:rPr dirty="0" sz="800" spc="29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26" name="object 126" descr=""/>
          <p:cNvSpPr txBox="1"/>
          <p:nvPr/>
        </p:nvSpPr>
        <p:spPr>
          <a:xfrm>
            <a:off x="4381154" y="1044956"/>
            <a:ext cx="2687955" cy="278765"/>
          </a:xfrm>
          <a:prstGeom prst="rect">
            <a:avLst/>
          </a:prstGeom>
        </p:spPr>
        <p:txBody>
          <a:bodyPr wrap="square" lIns="0" tIns="12700" rIns="0" bIns="0" rtlCol="0" vert="horz">
            <a:spAutoFit/>
          </a:bodyPr>
          <a:lstStyle/>
          <a:p>
            <a:pPr marL="15875">
              <a:lnSpc>
                <a:spcPct val="100000"/>
              </a:lnSpc>
              <a:spcBef>
                <a:spcPts val="100"/>
              </a:spcBef>
            </a:pPr>
            <a:r>
              <a:rPr dirty="0" sz="800">
                <a:latin typeface="Times New Roman"/>
                <a:cs typeface="Times New Roman"/>
              </a:rPr>
              <a:t/>
            </a:r>
            <a:r>
              <a:rPr dirty="0" sz="800" spc="245">
                <a:latin typeface="Times New Roman"/>
                <a:cs typeface="Times New Roman"/>
              </a:rPr>
              <a:t/>
            </a:r>
            <a:r>
              <a:rPr dirty="0" sz="800" spc="20">
                <a:latin typeface="Times New Roman"/>
                <a:cs typeface="Times New Roman"/>
              </a:rPr>
              <a:t/>
            </a:r>
            <a:r>
              <a:rPr dirty="0" sz="800" spc="155">
                <a:latin typeface="Times New Roman"/>
                <a:cs typeface="Times New Roman"/>
              </a:rPr>
              <a:t/>
            </a:r>
            <a:r>
              <a:rPr dirty="0" sz="800">
                <a:latin typeface="Times New Roman"/>
                <a:cs typeface="Times New Roman"/>
              </a:rPr>
              <a:t/>
            </a:r>
            <a:r>
              <a:rPr dirty="0" sz="800" spc="125">
                <a:latin typeface="Times New Roman"/>
                <a:cs typeface="Times New Roman"/>
              </a:rPr>
              <a:t/>
            </a:r>
            <a:r>
              <a:rPr dirty="0" sz="800" spc="20" b="1">
                <a:latin typeface="Times New Roman"/>
                <a:cs typeface="Times New Roman"/>
              </a:rPr>
              <a:t/>
            </a:r>
            <a:r>
              <a:rPr dirty="0" sz="800" spc="150" b="1">
                <a:latin typeface="Times New Roman"/>
                <a:cs typeface="Times New Roman"/>
              </a:rPr>
              <a:t/>
            </a:r>
            <a:r>
              <a:rPr dirty="0" sz="800" spc="20">
                <a:latin typeface="Times New Roman"/>
                <a:cs typeface="Times New Roman"/>
              </a:rPr>
              <a:t>Một "trường hợp" kích hoạt một chu trình dự báo hoặc một chu trình dự báo</a:t>
            </a:r>
            <a:r>
              <a:rPr dirty="0" sz="800" spc="130">
                <a:latin typeface="Times New Roman"/>
                <a:cs typeface="Times New Roman"/>
              </a:rPr>
              <a:t/>
            </a:r>
            <a:r>
              <a:rPr dirty="0" sz="800">
                <a:latin typeface="Times New Roman"/>
                <a:cs typeface="Times New Roman"/>
              </a:rPr>
              <a:t/>
            </a:r>
            <a:r>
              <a:rPr dirty="0" sz="800" spc="130">
                <a:latin typeface="Times New Roman"/>
                <a:cs typeface="Times New Roman"/>
              </a:rPr>
              <a:t/>
            </a:r>
            <a:r>
              <a:rPr dirty="0" sz="800" spc="20">
                <a:latin typeface="Times New Roman"/>
                <a:cs typeface="Times New Roman"/>
              </a:rPr>
              <a:t/>
            </a:r>
            <a:r>
              <a:rPr dirty="0" sz="800" spc="140">
                <a:latin typeface="Times New Roman"/>
                <a:cs typeface="Times New Roman"/>
              </a:rPr>
              <a:t/>
            </a:r>
            <a:r>
              <a:rPr dirty="0" sz="800" spc="20">
                <a:latin typeface="Times New Roman"/>
                <a:cs typeface="Times New Roman"/>
              </a:rPr>
              <a:t/>
            </a:r>
            <a:r>
              <a:rPr dirty="0" sz="800" spc="85">
                <a:latin typeface="Times New Roman"/>
                <a:cs typeface="Times New Roman"/>
              </a:rPr>
              <a:t/>
            </a:r>
            <a:r>
              <a:rPr dirty="0" sz="800">
                <a:latin typeface="Times New Roman"/>
                <a:cs typeface="Times New Roman"/>
              </a:rPr>
              <a:t/>
            </a:r>
            <a:r>
              <a:rPr dirty="0" sz="800" spc="90">
                <a:latin typeface="Times New Roman"/>
                <a:cs typeface="Times New Roman"/>
              </a:rPr>
              <a:t/>
            </a:r>
            <a:r>
              <a:rPr dirty="0" sz="800" b="1">
                <a:latin typeface="Times New Roman"/>
                <a:cs typeface="Times New Roman"/>
              </a:rPr>
              <a:t/>
            </a:r>
            <a:r>
              <a:rPr dirty="0" sz="800" spc="85" b="1">
                <a:latin typeface="Times New Roman"/>
                <a:cs typeface="Times New Roman"/>
              </a:rPr>
              <a:t/>
            </a:r>
            <a:r>
              <a:rPr dirty="0" sz="800" spc="20" b="1">
                <a:latin typeface="Times New Roman"/>
                <a:cs typeface="Times New Roman"/>
              </a:rPr>
              <a:t/>
            </a:r>
            <a:r>
              <a:rPr dirty="0" sz="800" spc="120" b="1">
                <a:latin typeface="Times New Roman"/>
                <a:cs typeface="Times New Roman"/>
              </a:rPr>
              <a:t/>
            </a:r>
            <a:r>
              <a:rPr dirty="0" sz="800" spc="20" b="1">
                <a:latin typeface="Times New Roman"/>
                <a:cs typeface="Times New Roman"/>
              </a:rPr>
              <a:t/>
            </a:r>
            <a:endParaRPr sz="900">
              <a:latin typeface="Times New Roman"/>
              <a:cs typeface="Times New Roman"/>
            </a:endParaRPr>
          </a:p>
          <a:p>
            <a:pPr marL="12700">
              <a:lnSpc>
                <a:spcPct val="100000"/>
              </a:lnSpc>
              <a:tabLst>
                <a:tab pos="1598295" algn="l"/>
              </a:tabLst>
            </a:pPr>
            <a:r>
              <a:rPr dirty="0" sz="800" spc="20">
                <a:latin typeface="Times New Roman"/>
                <a:cs typeface="Times New Roman"/>
              </a:rPr>
              <a:t>theo sau bởi một chu trình học tập. Một mẫu xác định một tập hợp con của các hàng</a:t>
            </a:r>
            <a:r>
              <a:rPr dirty="0" sz="800" spc="55">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21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27" name="object 127" descr=""/>
          <p:cNvSpPr txBox="1"/>
          <p:nvPr/>
        </p:nvSpPr>
        <p:spPr>
          <a:xfrm>
            <a:off x="5442203" y="3038855"/>
            <a:ext cx="378460" cy="131445"/>
          </a:xfrm>
          <a:prstGeom prst="rect">
            <a:avLst/>
          </a:prstGeom>
          <a:ln w="15240">
            <a:solidFill>
              <a:srgbClr val="181818"/>
            </a:solidFill>
          </a:ln>
        </p:spPr>
        <p:txBody>
          <a:bodyPr wrap="square" lIns="0" tIns="3810" rIns="0" bIns="0" rtlCol="0" vert="horz">
            <a:spAutoFit/>
          </a:bodyPr>
          <a:lstStyle/>
          <a:p>
            <a:pPr marL="137160">
              <a:lnSpc>
                <a:spcPct val="100000"/>
              </a:lnSpc>
              <a:spcBef>
                <a:spcPts val="30"/>
              </a:spcBef>
            </a:pPr>
            <a:r>
              <a:rPr dirty="0" sz="600" spc="20">
                <a:latin typeface="Times New Roman"/>
                <a:cs typeface="Times New Roman"/>
              </a:rPr>
              <a:t>ßd6</a:t>
            </a:r>
            <a:endParaRPr sz="650">
              <a:latin typeface="Times New Roman"/>
              <a:cs typeface="Times New Roman"/>
            </a:endParaRPr>
          </a:p>
        </p:txBody>
      </p:sp>
      <p:sp>
        <p:nvSpPr>
          <p:cNvPr id="128" name="object 128" descr=""/>
          <p:cNvSpPr txBox="1"/>
          <p:nvPr/>
        </p:nvSpPr>
        <p:spPr>
          <a:xfrm>
            <a:off x="5550246" y="3501644"/>
            <a:ext cx="354965" cy="16256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alibri"/>
                <a:cs typeface="Calibri"/>
              </a:rPr>
              <a:t>Bảng 2</a:t>
            </a:r>
            <a:r>
              <a:rPr dirty="0" sz="800" spc="5">
                <a:latin typeface="Calibri"/>
                <a:cs typeface="Calibri"/>
              </a:rPr>
              <a:t/>
            </a:r>
            <a:r>
              <a:rPr dirty="0" sz="800" spc="20">
                <a:latin typeface="Calibri"/>
                <a:cs typeface="Calibri"/>
              </a:rPr>
              <a:t/>
            </a:r>
            <a:endParaRPr sz="900">
              <a:latin typeface="Calibri"/>
              <a:cs typeface="Calibri"/>
            </a:endParaRPr>
          </a:p>
        </p:txBody>
      </p:sp>
      <p:sp>
        <p:nvSpPr>
          <p:cNvPr id="129" name="object 129" descr=""/>
          <p:cNvSpPr txBox="1"/>
          <p:nvPr/>
        </p:nvSpPr>
        <p:spPr>
          <a:xfrm>
            <a:off x="5820155" y="2758439"/>
            <a:ext cx="509270" cy="140335"/>
          </a:xfrm>
          <a:prstGeom prst="rect">
            <a:avLst/>
          </a:prstGeom>
          <a:ln w="15240">
            <a:solidFill>
              <a:srgbClr val="181818"/>
            </a:solidFill>
          </a:ln>
        </p:spPr>
        <p:txBody>
          <a:bodyPr wrap="square" lIns="0" tIns="6985" rIns="0" bIns="0" rtlCol="0" vert="horz">
            <a:spAutoFit/>
          </a:bodyPr>
          <a:lstStyle/>
          <a:p>
            <a:pPr algn="ctr" marL="24130">
              <a:lnSpc>
                <a:spcPct val="100000"/>
              </a:lnSpc>
              <a:spcBef>
                <a:spcPts val="55"/>
              </a:spcBef>
            </a:pPr>
            <a:r>
              <a:rPr dirty="0" sz="600" spc="20">
                <a:latin typeface="Times New Roman"/>
                <a:cs typeface="Times New Roman"/>
              </a:rPr>
              <a:t>S</a:t>
            </a:r>
            <a:endParaRPr sz="700">
              <a:latin typeface="Times New Roman"/>
              <a:cs typeface="Times New Roman"/>
            </a:endParaRPr>
          </a:p>
        </p:txBody>
      </p:sp>
      <p:sp>
        <p:nvSpPr>
          <p:cNvPr id="130" name="object 130" descr=""/>
          <p:cNvSpPr txBox="1"/>
          <p:nvPr/>
        </p:nvSpPr>
        <p:spPr>
          <a:xfrm>
            <a:off x="4378811" y="3736340"/>
            <a:ext cx="2691765" cy="27559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ambria"/>
                <a:cs typeface="Cambria"/>
              </a:rPr>
              <a:t>Ví dụ, giả sử một trường hợp trong tập dữ liệu học tập về bệnh tiểu đường của chúng ta là</a:t>
            </a:r>
            <a:r>
              <a:rPr dirty="0" sz="800" spc="85">
                <a:latin typeface="Cambria"/>
                <a:cs typeface="Cambria"/>
              </a:rPr>
              <a:t/>
            </a:r>
            <a:r>
              <a:rPr dirty="0" sz="800" spc="20">
                <a:latin typeface="Cambria"/>
                <a:cs typeface="Cambria"/>
              </a:rPr>
              <a:t/>
            </a:r>
            <a:r>
              <a:rPr dirty="0" sz="800" spc="140">
                <a:latin typeface="Cambria"/>
                <a:cs typeface="Cambria"/>
              </a:rPr>
              <a:t/>
            </a:r>
            <a:r>
              <a:rPr dirty="0" sz="800" spc="20">
                <a:latin typeface="Cambria"/>
                <a:cs typeface="Cambria"/>
              </a:rPr>
              <a:t/>
            </a:r>
            <a:r>
              <a:rPr dirty="0" sz="800" spc="114">
                <a:latin typeface="Cambria"/>
                <a:cs typeface="Cambria"/>
              </a:rPr>
              <a:t/>
            </a:r>
            <a:r>
              <a:rPr dirty="0" sz="800">
                <a:latin typeface="Cambria"/>
                <a:cs typeface="Cambria"/>
              </a:rPr>
              <a:t/>
            </a:r>
            <a:r>
              <a:rPr dirty="0" sz="800" spc="70">
                <a:latin typeface="Cambria"/>
                <a:cs typeface="Cambria"/>
              </a:rPr>
              <a:t/>
            </a:r>
            <a:r>
              <a:rPr dirty="0" sz="800" spc="20">
                <a:latin typeface="Cambria"/>
                <a:cs typeface="Cambria"/>
              </a:rPr>
              <a:t/>
            </a:r>
            <a:r>
              <a:rPr dirty="0" sz="800" spc="114">
                <a:latin typeface="Cambria"/>
                <a:cs typeface="Cambria"/>
              </a:rPr>
              <a:t/>
            </a:r>
            <a:r>
              <a:rPr dirty="0" sz="800">
                <a:latin typeface="Cambria"/>
                <a:cs typeface="Cambria"/>
              </a:rPr>
              <a:t/>
            </a:r>
            <a:r>
              <a:rPr dirty="0" sz="800" spc="80">
                <a:latin typeface="Cambria"/>
                <a:cs typeface="Cambria"/>
              </a:rPr>
              <a:t/>
            </a:r>
            <a:r>
              <a:rPr dirty="0" sz="800" spc="20">
                <a:latin typeface="Cambria"/>
                <a:cs typeface="Cambria"/>
              </a:rPr>
              <a:t/>
            </a:r>
            <a:r>
              <a:rPr dirty="0" sz="800" spc="80">
                <a:latin typeface="Cambria"/>
                <a:cs typeface="Cambria"/>
              </a:rPr>
              <a:t/>
            </a:r>
            <a:r>
              <a:rPr dirty="0" sz="800" spc="20">
                <a:latin typeface="Cambria"/>
                <a:cs typeface="Cambria"/>
              </a:rPr>
              <a:t/>
            </a:r>
            <a:r>
              <a:rPr dirty="0" sz="800" spc="160">
                <a:latin typeface="Cambria"/>
                <a:cs typeface="Cambria"/>
              </a:rPr>
              <a:t/>
            </a:r>
            <a:r>
              <a:rPr dirty="0" sz="800" spc="20">
                <a:latin typeface="Cambria"/>
                <a:cs typeface="Cambria"/>
              </a:rPr>
              <a:t/>
            </a:r>
            <a:r>
              <a:rPr dirty="0" sz="800" spc="145">
                <a:latin typeface="Cambria"/>
                <a:cs typeface="Cambria"/>
              </a:rPr>
              <a:t/>
            </a:r>
            <a:r>
              <a:rPr dirty="0" sz="800">
                <a:latin typeface="Cambria"/>
                <a:cs typeface="Cambria"/>
              </a:rPr>
              <a:t/>
            </a:r>
            <a:r>
              <a:rPr dirty="0" sz="800" spc="315">
                <a:latin typeface="Cambria"/>
                <a:cs typeface="Cambria"/>
              </a:rPr>
              <a:t/>
            </a:r>
            <a:r>
              <a:rPr dirty="0" sz="800" spc="20">
                <a:latin typeface="Cambria"/>
                <a:cs typeface="Cambria"/>
              </a:rPr>
              <a:t/>
            </a:r>
            <a:endParaRPr sz="900">
              <a:latin typeface="Cambria"/>
              <a:cs typeface="Cambria"/>
            </a:endParaRPr>
          </a:p>
          <a:p>
            <a:pPr marL="15240">
              <a:lnSpc>
                <a:spcPct val="100000"/>
              </a:lnSpc>
            </a:pPr>
            <a:r>
              <a:rPr dirty="0" sz="800" spc="20">
                <a:latin typeface="Times New Roman"/>
                <a:cs typeface="Times New Roman"/>
              </a:rPr>
              <a:t/>
            </a:r>
            <a:r>
              <a:rPr dirty="0" sz="800" spc="6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b="1">
                <a:latin typeface="Times New Roman"/>
                <a:cs typeface="Times New Roman"/>
              </a:rPr>
              <a:t/>
            </a:r>
            <a:r>
              <a:rPr dirty="0" sz="800" spc="50" b="1">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b="1">
                <a:latin typeface="Times New Roman"/>
                <a:cs typeface="Times New Roman"/>
              </a:rPr>
              <a:t>Đối tượng IIII, Ngày khám 12/12/82 (Bảng 2). Các giá trị của nó</a:t>
            </a:r>
            <a:r>
              <a:rPr dirty="0" sz="800" spc="55" b="1">
                <a:latin typeface="Times New Roman"/>
                <a:cs typeface="Times New Roman"/>
              </a:rPr>
              <a:t/>
            </a:r>
            <a:r>
              <a:rPr dirty="0" sz="800" b="1">
                <a:latin typeface="Times New Roman"/>
                <a:cs typeface="Times New Roman"/>
              </a:rPr>
              <a:t/>
            </a:r>
            <a:r>
              <a:rPr dirty="0" sz="800" spc="320" b="1">
                <a:latin typeface="Times New Roman"/>
                <a:cs typeface="Times New Roman"/>
              </a:rPr>
              <a:t/>
            </a:r>
            <a:r>
              <a:rPr dirty="0" sz="800" spc="20" b="1">
                <a:latin typeface="Times New Roman"/>
                <a:cs typeface="Times New Roman"/>
              </a:rPr>
              <a:t/>
            </a:r>
            <a:r>
              <a:rPr dirty="0" sz="800" spc="55" b="1">
                <a:latin typeface="Times New Roman"/>
                <a:cs typeface="Times New Roman"/>
              </a:rPr>
              <a:t/>
            </a:r>
            <a:r>
              <a:rPr dirty="0" sz="800" spc="20" b="1">
                <a:latin typeface="Times New Roman"/>
                <a:cs typeface="Times New Roman"/>
              </a:rPr>
              <a:t/>
            </a:r>
            <a:r>
              <a:rPr dirty="0" sz="800" spc="15" b="1">
                <a:latin typeface="Times New Roman"/>
                <a:cs typeface="Times New Roman"/>
              </a:rPr>
              <a:t/>
            </a:r>
            <a:r>
              <a:rPr dirty="0" sz="800" b="1">
                <a:latin typeface="Times New Roman"/>
                <a:cs typeface="Times New Roman"/>
              </a:rPr>
              <a:t/>
            </a:r>
            <a:r>
              <a:rPr dirty="0" sz="800" spc="35" b="1">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31" name="object 131" descr=""/>
          <p:cNvSpPr txBox="1"/>
          <p:nvPr/>
        </p:nvSpPr>
        <p:spPr>
          <a:xfrm>
            <a:off x="4380931" y="4102861"/>
            <a:ext cx="2690495" cy="375285"/>
          </a:xfrm>
          <a:prstGeom prst="rect">
            <a:avLst/>
          </a:prstGeom>
        </p:spPr>
        <p:txBody>
          <a:bodyPr wrap="square" lIns="0" tIns="15240" rIns="0" bIns="0" rtlCol="0" vert="horz">
            <a:spAutoFit/>
          </a:bodyPr>
          <a:lstStyle/>
          <a:p>
            <a:pPr algn="just" marL="12700" marR="5080" indent="1335405">
              <a:lnSpc>
                <a:spcPct val="100000"/>
              </a:lnSpc>
              <a:spcBef>
                <a:spcPts val="120"/>
              </a:spcBef>
            </a:pPr>
            <a:r>
              <a:rPr dirty="0" sz="700">
                <a:latin typeface="Courier New"/>
                <a:cs typeface="Courier New"/>
              </a:rPr>
              <a:t/>
            </a:r>
            <a:r>
              <a:rPr dirty="0" sz="700" spc="20">
                <a:latin typeface="Courier New"/>
                <a:cs typeface="Courier New"/>
              </a:rPr>
              <a:t/>
            </a:r>
            <a:r>
              <a:rPr dirty="0" sz="700" spc="20">
                <a:latin typeface="Courier New"/>
                <a:cs typeface="Courier New"/>
              </a:rPr>
              <a:t/>
            </a:r>
            <a:r>
              <a:rPr dirty="0" sz="700" spc="20">
                <a:latin typeface="Courier New"/>
                <a:cs typeface="Courier New"/>
              </a:rPr>
              <a:t/>
            </a:r>
            <a:r>
              <a:rPr dirty="0" sz="700" spc="20">
                <a:latin typeface="Courier New"/>
                <a:cs typeface="Courier New"/>
              </a:rPr>
              <a:t/>
            </a:r>
            <a:r>
              <a:rPr dirty="0" sz="700" spc="20">
                <a:latin typeface="Courier New"/>
                <a:cs typeface="Courier New"/>
              </a:rPr>
              <a:t/>
            </a:r>
            <a:r>
              <a:rPr dirty="0" sz="700">
                <a:latin typeface="Courier New"/>
                <a:cs typeface="Courier New"/>
              </a:rPr>
              <a:t/>
            </a:r>
            <a:r>
              <a:rPr dirty="0" sz="700" spc="250">
                <a:latin typeface="Courier New"/>
                <a:cs typeface="Courier New"/>
              </a:rPr>
              <a:t/>
            </a:r>
            <a:r>
              <a:rPr dirty="0" sz="700" spc="20">
                <a:latin typeface="Courier New"/>
                <a:cs typeface="Courier New"/>
              </a:rPr>
              <a:t/>
            </a:r>
            <a:r>
              <a:rPr dirty="0" sz="800" spc="20">
                <a:latin typeface="Cambria"/>
                <a:cs typeface="Cambria"/>
              </a:rPr>
              <a:t>Giả sử hồ sơ y tế được thu thập và có trong dữ liệu người da đỏ Pima tính đến ngày 12/12/82. Đầu vào cho ADAP là số phân vùng và số hàng.</a:t>
            </a:r>
            <a:r>
              <a:rPr dirty="0" sz="800" spc="30">
                <a:latin typeface="Cambria"/>
                <a:cs typeface="Cambria"/>
              </a:rPr>
              <a:t/>
            </a:r>
            <a:r>
              <a:rPr dirty="0" sz="800" spc="20">
                <a:latin typeface="Cambria"/>
                <a:cs typeface="Cambria"/>
              </a:rPr>
              <a:t/>
            </a:r>
            <a:r>
              <a:rPr dirty="0" sz="800" spc="85">
                <a:latin typeface="Cambria"/>
                <a:cs typeface="Cambria"/>
              </a:rPr>
              <a:t/>
            </a:r>
            <a:r>
              <a:rPr dirty="0" sz="800" spc="20">
                <a:latin typeface="Cambria"/>
                <a:cs typeface="Cambria"/>
              </a:rPr>
              <a:t/>
            </a:r>
            <a:r>
              <a:rPr dirty="0" sz="800" spc="10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105">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45">
                <a:latin typeface="Cambria"/>
                <a:cs typeface="Cambria"/>
              </a:rPr>
              <a:t/>
            </a:r>
            <a:r>
              <a:rPr dirty="0" sz="800">
                <a:latin typeface="Cambria"/>
                <a:cs typeface="Cambria"/>
              </a:rPr>
              <a:t/>
            </a:r>
            <a:r>
              <a:rPr dirty="0" sz="800" spc="405">
                <a:latin typeface="Cambria"/>
                <a:cs typeface="Cambria"/>
              </a:rPr>
              <a:t/>
            </a:r>
            <a:r>
              <a:rPr dirty="0" sz="800" spc="20">
                <a:latin typeface="Cambria"/>
                <a:cs typeface="Cambria"/>
              </a:rPr>
              <a:t/>
            </a:r>
            <a:r>
              <a:rPr dirty="0" sz="800" spc="120">
                <a:latin typeface="Cambria"/>
                <a:cs typeface="Cambria"/>
              </a:rPr>
              <a:t/>
            </a:r>
            <a:r>
              <a:rPr dirty="0" sz="800">
                <a:latin typeface="Cambria"/>
                <a:cs typeface="Cambria"/>
              </a:rPr>
              <a:t/>
            </a:r>
            <a:r>
              <a:rPr dirty="0" sz="800" spc="75">
                <a:latin typeface="Cambria"/>
                <a:cs typeface="Cambria"/>
              </a:rPr>
              <a:t/>
            </a:r>
            <a:r>
              <a:rPr dirty="0" sz="800">
                <a:latin typeface="Cambria"/>
                <a:cs typeface="Cambria"/>
              </a:rPr>
              <a:t/>
            </a:r>
            <a:r>
              <a:rPr dirty="0" sz="800" spc="395">
                <a:latin typeface="Cambria"/>
                <a:cs typeface="Cambria"/>
              </a:rPr>
              <a:t/>
            </a:r>
            <a:r>
              <a:rPr dirty="0" sz="800">
                <a:latin typeface="Cambria"/>
                <a:cs typeface="Cambria"/>
              </a:rPr>
              <a:t/>
            </a:r>
            <a:r>
              <a:rPr dirty="0" sz="800" spc="170">
                <a:latin typeface="Cambria"/>
                <a:cs typeface="Cambria"/>
              </a:rPr>
              <a:t/>
            </a:r>
            <a:r>
              <a:rPr dirty="0" sz="800" spc="20">
                <a:latin typeface="Cambria"/>
                <a:cs typeface="Cambria"/>
              </a:rPr>
              <a:t/>
            </a:r>
            <a:r>
              <a:rPr dirty="0" sz="800" spc="500">
                <a:latin typeface="Cambria"/>
                <a:cs typeface="Cambria"/>
              </a:rPr>
              <a:t/>
            </a:r>
            <a:r>
              <a:rPr dirty="0" sz="800" spc="20">
                <a:latin typeface="Cambria"/>
                <a:cs typeface="Cambria"/>
              </a:rPr>
              <a:t/>
            </a:r>
            <a:r>
              <a:rPr dirty="0" sz="800" spc="185">
                <a:latin typeface="Cambria"/>
                <a:cs typeface="Cambria"/>
              </a:rPr>
              <a:t/>
            </a:r>
            <a:r>
              <a:rPr dirty="0" sz="800">
                <a:latin typeface="Cambria"/>
                <a:cs typeface="Cambria"/>
              </a:rPr>
              <a:t/>
            </a:r>
            <a:r>
              <a:rPr dirty="0" sz="800" spc="185">
                <a:latin typeface="Cambria"/>
                <a:cs typeface="Cambria"/>
              </a:rPr>
              <a:t/>
            </a:r>
            <a:r>
              <a:rPr dirty="0" sz="800">
                <a:latin typeface="Cambria"/>
                <a:cs typeface="Cambria"/>
              </a:rPr>
              <a:t/>
            </a:r>
            <a:r>
              <a:rPr dirty="0" sz="800" spc="160">
                <a:latin typeface="Cambria"/>
                <a:cs typeface="Cambria"/>
              </a:rPr>
              <a:t/>
            </a:r>
            <a:r>
              <a:rPr dirty="0" sz="800">
                <a:latin typeface="Cambria"/>
                <a:cs typeface="Cambria"/>
              </a:rPr>
              <a:t/>
            </a:r>
            <a:r>
              <a:rPr dirty="0" sz="800" spc="150">
                <a:latin typeface="Cambria"/>
                <a:cs typeface="Cambria"/>
              </a:rPr>
              <a:t/>
            </a:r>
            <a:r>
              <a:rPr dirty="0" sz="800" spc="20">
                <a:latin typeface="Cambria"/>
                <a:cs typeface="Cambria"/>
              </a:rPr>
              <a:t/>
            </a:r>
            <a:r>
              <a:rPr dirty="0" sz="800" spc="140">
                <a:latin typeface="Cambria"/>
                <a:cs typeface="Cambria"/>
              </a:rPr>
              <a:t/>
            </a:r>
            <a:r>
              <a:rPr dirty="0" sz="800" spc="20">
                <a:latin typeface="Cambria"/>
                <a:cs typeface="Cambria"/>
              </a:rPr>
              <a:t/>
            </a:r>
            <a:r>
              <a:rPr dirty="0" sz="800" spc="190">
                <a:latin typeface="Cambria"/>
                <a:cs typeface="Cambria"/>
              </a:rPr>
              <a:t/>
            </a:r>
            <a:r>
              <a:rPr dirty="0" sz="800" spc="20">
                <a:latin typeface="Cambria"/>
                <a:cs typeface="Cambria"/>
              </a:rPr>
              <a:t/>
            </a:r>
            <a:r>
              <a:rPr dirty="0" sz="800" spc="300">
                <a:latin typeface="Cambria"/>
                <a:cs typeface="Cambria"/>
              </a:rPr>
              <a:t/>
            </a:r>
            <a:r>
              <a:rPr dirty="0" sz="800">
                <a:latin typeface="Cambria"/>
                <a:cs typeface="Cambria"/>
              </a:rPr>
              <a:t/>
            </a:r>
            <a:r>
              <a:rPr dirty="0" sz="800" spc="145">
                <a:latin typeface="Cambria"/>
                <a:cs typeface="Cambria"/>
              </a:rPr>
              <a:t/>
            </a:r>
            <a:r>
              <a:rPr dirty="0" sz="800" spc="20">
                <a:latin typeface="Cambria"/>
                <a:cs typeface="Cambria"/>
              </a:rPr>
              <a:t/>
            </a:r>
            <a:r>
              <a:rPr dirty="0" sz="800" spc="155">
                <a:latin typeface="Cambria"/>
                <a:cs typeface="Cambria"/>
              </a:rPr>
              <a:t/>
            </a:r>
            <a:r>
              <a:rPr dirty="0" sz="800" spc="20">
                <a:latin typeface="Cambria"/>
                <a:cs typeface="Cambria"/>
              </a:rPr>
              <a:t/>
            </a:r>
            <a:r>
              <a:rPr dirty="0" sz="800" spc="185">
                <a:latin typeface="Cambria"/>
                <a:cs typeface="Cambria"/>
              </a:rPr>
              <a:t/>
            </a:r>
            <a:r>
              <a:rPr dirty="0" sz="800" spc="90">
                <a:latin typeface="Cambria"/>
                <a:cs typeface="Cambria"/>
              </a:rPr>
              <a:t/>
            </a:r>
            <a:endParaRPr sz="900">
              <a:latin typeface="Cambria"/>
              <a:cs typeface="Cambria"/>
            </a:endParaRPr>
          </a:p>
        </p:txBody>
      </p:sp>
      <p:sp>
        <p:nvSpPr>
          <p:cNvPr id="132" name="object 132" descr=""/>
          <p:cNvSpPr txBox="1"/>
          <p:nvPr/>
        </p:nvSpPr>
        <p:spPr>
          <a:xfrm>
            <a:off x="4368739" y="4565396"/>
            <a:ext cx="965200" cy="162560"/>
          </a:xfrm>
          <a:prstGeom prst="rect">
            <a:avLst/>
          </a:prstGeom>
        </p:spPr>
        <p:txBody>
          <a:bodyPr wrap="square" lIns="0" tIns="12700" rIns="0" bIns="0" rtlCol="0" vert="horz">
            <a:spAutoFit/>
          </a:bodyPr>
          <a:lstStyle/>
          <a:p>
            <a:pPr marL="12700">
              <a:lnSpc>
                <a:spcPct val="100000"/>
              </a:lnSpc>
              <a:spcBef>
                <a:spcPts val="100"/>
              </a:spcBef>
            </a:pPr>
            <a:r>
              <a:rPr dirty="0" sz="800" spc="80">
                <a:latin typeface="Times New Roman"/>
                <a:cs typeface="Times New Roman"/>
              </a:rPr>
              <a:t>3. Chu trình thực thi</a:t>
            </a:r>
            <a:r>
              <a:rPr dirty="0" sz="800" spc="5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33" name="object 133" descr=""/>
          <p:cNvSpPr txBox="1"/>
          <p:nvPr/>
        </p:nvSpPr>
        <p:spPr>
          <a:xfrm>
            <a:off x="4444067" y="4742179"/>
            <a:ext cx="2613025" cy="571500"/>
          </a:xfrm>
          <a:prstGeom prst="rect">
            <a:avLst/>
          </a:prstGeom>
        </p:spPr>
        <p:txBody>
          <a:bodyPr wrap="square" lIns="0" tIns="12700" rIns="0" bIns="0" rtlCol="0" vert="horz">
            <a:spAutoFit/>
          </a:bodyPr>
          <a:lstStyle/>
          <a:p>
            <a:pPr marL="186690" indent="-173355">
              <a:lnSpc>
                <a:spcPct val="100000"/>
              </a:lnSpc>
              <a:spcBef>
                <a:spcPts val="100"/>
              </a:spcBef>
              <a:buAutoNum type="arabicPeriod"/>
              <a:tabLst>
                <a:tab pos="186690" algn="l"/>
              </a:tabLst>
            </a:pPr>
            <a:r>
              <a:rPr dirty="0" sz="800" spc="20">
                <a:latin typeface="Times New Roman"/>
                <a:cs typeface="Times New Roman"/>
              </a:rPr>
              <a:t>ADAP đọc một trường hợp bao gồm một giá trị cho mỗi đầu vào</a:t>
            </a:r>
            <a:r>
              <a:rPr dirty="0" sz="800" spc="3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30">
                <a:latin typeface="Times New Roman"/>
                <a:cs typeface="Times New Roman"/>
              </a:rPr>
              <a:t/>
            </a:r>
            <a:r>
              <a:rPr dirty="0" sz="800" spc="20">
                <a:latin typeface="Times New Roman"/>
                <a:cs typeface="Times New Roman"/>
              </a:rPr>
              <a:t/>
            </a:r>
            <a:endParaRPr sz="900">
              <a:latin typeface="Times New Roman"/>
              <a:cs typeface="Times New Roman"/>
            </a:endParaRPr>
          </a:p>
          <a:p>
            <a:pPr marL="187960">
              <a:lnSpc>
                <a:spcPct val="100000"/>
              </a:lnSpc>
            </a:pPr>
            <a:r>
              <a:rPr dirty="0" sz="800" spc="20">
                <a:latin typeface="Times New Roman"/>
                <a:cs typeface="Times New Roman"/>
              </a:rPr>
              <a:t>biến.</a:t>
            </a:r>
            <a:endParaRPr sz="850">
              <a:latin typeface="Times New Roman"/>
              <a:cs typeface="Times New Roman"/>
            </a:endParaRPr>
          </a:p>
          <a:p>
            <a:pPr marL="180975" marR="7620" indent="-168910">
              <a:lnSpc>
                <a:spcPct val="100000"/>
              </a:lnSpc>
              <a:spcBef>
                <a:spcPts val="445"/>
              </a:spcBef>
              <a:buAutoNum type="arabicPeriod" startAt="2"/>
              <a:tabLst>
                <a:tab pos="184150" algn="l"/>
              </a:tabLst>
            </a:pPr>
            <a:r>
              <a:rPr dirty="0" sz="800" spc="20">
                <a:latin typeface="Times New Roman"/>
                <a:cs typeface="Times New Roman"/>
              </a:rPr>
              <a:t>Những hàng khớp với các giá trị biến đầu vào (danh mục) cho trường hợp đang xét sẽ được kích hoạt.</a:t>
            </a:r>
            <a:r>
              <a:rPr dirty="0" sz="800" spc="229">
                <a:latin typeface="Times New Roman"/>
                <a:cs typeface="Times New Roman"/>
              </a:rPr>
              <a:t/>
            </a:r>
            <a:r>
              <a:rPr dirty="0" sz="800" spc="20">
                <a:latin typeface="Times New Roman"/>
                <a:cs typeface="Times New Roman"/>
              </a:rPr>
              <a:t/>
            </a:r>
            <a:r>
              <a:rPr dirty="0" sz="800" spc="225">
                <a:latin typeface="Times New Roman"/>
                <a:cs typeface="Times New Roman"/>
              </a:rPr>
              <a:t/>
            </a:r>
            <a:r>
              <a:rPr dirty="0" sz="800" spc="20">
                <a:latin typeface="Times New Roman"/>
                <a:cs typeface="Times New Roman"/>
              </a:rPr>
              <a:t/>
            </a:r>
            <a:r>
              <a:rPr dirty="0" sz="800" spc="225">
                <a:latin typeface="Times New Roman"/>
                <a:cs typeface="Times New Roman"/>
              </a:rPr>
              <a:t/>
            </a:r>
            <a:r>
              <a:rPr dirty="0" sz="800" spc="20">
                <a:latin typeface="Times New Roman"/>
                <a:cs typeface="Times New Roman"/>
              </a:rPr>
              <a:t/>
            </a:r>
            <a:r>
              <a:rPr dirty="0" sz="800" spc="235">
                <a:latin typeface="Times New Roman"/>
                <a:cs typeface="Times New Roman"/>
              </a:rPr>
              <a:t/>
            </a:r>
            <a:r>
              <a:rPr dirty="0" sz="800">
                <a:latin typeface="Times New Roman"/>
                <a:cs typeface="Times New Roman"/>
              </a:rPr>
              <a:t/>
            </a:r>
            <a:r>
              <a:rPr dirty="0" sz="800" spc="175">
                <a:latin typeface="Times New Roman"/>
                <a:cs typeface="Times New Roman"/>
              </a:rPr>
              <a:t/>
            </a:r>
            <a:r>
              <a:rPr dirty="0" sz="800">
                <a:latin typeface="Times New Roman"/>
                <a:cs typeface="Times New Roman"/>
              </a:rPr>
              <a:t/>
            </a:r>
            <a:r>
              <a:rPr dirty="0" sz="800" spc="195">
                <a:latin typeface="Times New Roman"/>
                <a:cs typeface="Times New Roman"/>
              </a:rPr>
              <a:t/>
            </a:r>
            <a:r>
              <a:rPr dirty="0" sz="800" spc="20">
                <a:latin typeface="Times New Roman"/>
                <a:cs typeface="Times New Roman"/>
              </a:rPr>
              <a:t/>
            </a:r>
            <a:r>
              <a:rPr dirty="0" sz="800" spc="240">
                <a:latin typeface="Times New Roman"/>
                <a:cs typeface="Times New Roman"/>
              </a:rPr>
              <a:t/>
            </a:r>
            <a:r>
              <a:rPr dirty="0" sz="800" spc="20">
                <a:latin typeface="Times New Roman"/>
                <a:cs typeface="Times New Roman"/>
              </a:rPr>
              <a:t/>
            </a:r>
            <a:r>
              <a:rPr dirty="0" sz="800" spc="24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34" name="object 134" descr=""/>
          <p:cNvSpPr txBox="1"/>
          <p:nvPr/>
        </p:nvSpPr>
        <p:spPr>
          <a:xfrm>
            <a:off x="4438642" y="5961379"/>
            <a:ext cx="106045" cy="16256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4.</a:t>
            </a:r>
            <a:endParaRPr sz="900">
              <a:latin typeface="Times New Roman"/>
              <a:cs typeface="Times New Roman"/>
            </a:endParaRPr>
          </a:p>
        </p:txBody>
      </p:sp>
      <p:sp>
        <p:nvSpPr>
          <p:cNvPr id="135" name="object 135" descr=""/>
          <p:cNvSpPr txBox="1"/>
          <p:nvPr/>
        </p:nvSpPr>
        <p:spPr>
          <a:xfrm>
            <a:off x="4433171" y="6372859"/>
            <a:ext cx="2621280" cy="449580"/>
          </a:xfrm>
          <a:prstGeom prst="rect">
            <a:avLst/>
          </a:prstGeom>
        </p:spPr>
        <p:txBody>
          <a:bodyPr wrap="square" lIns="0" tIns="36195" rIns="0" bIns="0" rtlCol="0" vert="horz">
            <a:spAutoFit/>
          </a:bodyPr>
          <a:lstStyle/>
          <a:p>
            <a:pPr marL="186055" marR="5080" indent="-167640">
              <a:lnSpc>
                <a:spcPct val="100000"/>
              </a:lnSpc>
              <a:spcBef>
                <a:spcPts val="285"/>
              </a:spcBef>
            </a:pPr>
            <a:r>
              <a:rPr dirty="0" sz="800">
                <a:latin typeface="Calibri"/>
                <a:cs typeface="Calibri"/>
              </a:rPr>
              <a:t>5. Các giá trị của các ô được đánh dấu trong mảng biến được tổng hợp. Tổng số này là DỰ BÁO cho trường hợp.</a:t>
            </a:r>
            <a:r>
              <a:rPr dirty="0" sz="800" spc="380">
                <a:latin typeface="Calibri"/>
                <a:cs typeface="Calibri"/>
              </a:rPr>
              <a:t/>
            </a:r>
            <a:r>
              <a:rPr dirty="0" sz="800" spc="20">
                <a:latin typeface="Calibri"/>
                <a:cs typeface="Calibri"/>
              </a:rPr>
              <a:t/>
            </a:r>
            <a:r>
              <a:rPr dirty="0" sz="800" spc="75">
                <a:latin typeface="Calibri"/>
                <a:cs typeface="Calibri"/>
              </a:rPr>
              <a:t/>
            </a:r>
            <a:r>
              <a:rPr dirty="0" sz="800" spc="20">
                <a:latin typeface="Calibri"/>
                <a:cs typeface="Calibri"/>
              </a:rPr>
              <a:t/>
            </a:r>
            <a:r>
              <a:rPr dirty="0" sz="800" spc="80">
                <a:latin typeface="Calibri"/>
                <a:cs typeface="Calibri"/>
              </a:rPr>
              <a:t/>
            </a:r>
            <a:r>
              <a:rPr dirty="0" sz="800">
                <a:latin typeface="Calibri"/>
                <a:cs typeface="Calibri"/>
              </a:rPr>
              <a:t/>
            </a:r>
            <a:r>
              <a:rPr dirty="0" sz="800" spc="40">
                <a:latin typeface="Calibri"/>
                <a:cs typeface="Calibri"/>
              </a:rPr>
              <a:t/>
            </a:r>
            <a:r>
              <a:rPr dirty="0" sz="800" spc="20">
                <a:latin typeface="Calibri"/>
                <a:cs typeface="Calibri"/>
              </a:rPr>
              <a:t/>
            </a:r>
            <a:r>
              <a:rPr dirty="0" sz="800" spc="50">
                <a:latin typeface="Calibri"/>
                <a:cs typeface="Calibri"/>
              </a:rPr>
              <a:t/>
            </a:r>
            <a:r>
              <a:rPr dirty="0" sz="800" spc="20">
                <a:latin typeface="Calibri"/>
                <a:cs typeface="Calibri"/>
              </a:rPr>
              <a:t/>
            </a:r>
            <a:r>
              <a:rPr dirty="0" sz="800" spc="50">
                <a:latin typeface="Calibri"/>
                <a:cs typeface="Calibri"/>
              </a:rPr>
              <a:t/>
            </a:r>
            <a:r>
              <a:rPr dirty="0" sz="800" spc="20">
                <a:latin typeface="Calibri"/>
                <a:cs typeface="Calibri"/>
              </a:rPr>
              <a:t/>
            </a:r>
            <a:r>
              <a:rPr dirty="0" sz="800" spc="35">
                <a:latin typeface="Calibri"/>
                <a:cs typeface="Calibri"/>
              </a:rPr>
              <a:t/>
            </a:r>
            <a:r>
              <a:rPr dirty="0" sz="800">
                <a:latin typeface="Calibri"/>
                <a:cs typeface="Calibri"/>
              </a:rPr>
              <a:t/>
            </a:r>
            <a:r>
              <a:rPr dirty="0" sz="800" spc="45">
                <a:latin typeface="Calibri"/>
                <a:cs typeface="Calibri"/>
              </a:rPr>
              <a:t/>
            </a:r>
            <a:r>
              <a:rPr dirty="0" sz="800" spc="20">
                <a:latin typeface="Calibri"/>
                <a:cs typeface="Calibri"/>
              </a:rPr>
              <a:t/>
            </a:r>
            <a:r>
              <a:rPr dirty="0" sz="800" spc="55">
                <a:latin typeface="Calibri"/>
                <a:cs typeface="Calibri"/>
              </a:rPr>
              <a:t/>
            </a:r>
            <a:r>
              <a:rPr dirty="0" sz="800" spc="20">
                <a:latin typeface="Calibri"/>
                <a:cs typeface="Calibri"/>
              </a:rPr>
              <a:t/>
            </a:r>
            <a:r>
              <a:rPr dirty="0" sz="800" spc="70">
                <a:latin typeface="Calibri"/>
                <a:cs typeface="Calibri"/>
              </a:rPr>
              <a:t/>
            </a:r>
            <a:r>
              <a:rPr dirty="0" sz="800" spc="20">
                <a:latin typeface="Calibri"/>
                <a:cs typeface="Calibri"/>
              </a:rPr>
              <a:t/>
            </a:r>
            <a:r>
              <a:rPr dirty="0" sz="800" spc="95">
                <a:latin typeface="Calibri"/>
                <a:cs typeface="Calibri"/>
              </a:rPr>
              <a:t/>
            </a:r>
            <a:r>
              <a:rPr dirty="0" sz="800" spc="20">
                <a:latin typeface="Calibri"/>
                <a:cs typeface="Calibri"/>
              </a:rPr>
              <a:t/>
            </a:r>
            <a:r>
              <a:rPr dirty="0" sz="800" spc="500">
                <a:latin typeface="Calibri"/>
                <a:cs typeface="Calibri"/>
              </a:rPr>
              <a:t/>
            </a:r>
            <a:r>
              <a:rPr dirty="0" sz="800" spc="20">
                <a:latin typeface="Calibri"/>
                <a:cs typeface="Calibri"/>
              </a:rPr>
              <a:t/>
            </a:r>
            <a:r>
              <a:rPr dirty="0" sz="800" spc="285">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a:latin typeface="Calibri"/>
                <a:cs typeface="Calibri"/>
              </a:rPr>
              <a:t/>
            </a:r>
            <a:r>
              <a:rPr dirty="0" sz="800" spc="15">
                <a:latin typeface="Calibri"/>
                <a:cs typeface="Calibri"/>
              </a:rPr>
              <a:t/>
            </a:r>
            <a:r>
              <a:rPr dirty="0" sz="800" spc="20">
                <a:latin typeface="Calibri"/>
                <a:cs typeface="Calibri"/>
              </a:rPr>
              <a:t/>
            </a:r>
            <a:r>
              <a:rPr dirty="0" sz="800" spc="20">
                <a:latin typeface="Calibri"/>
                <a:cs typeface="Calibri"/>
              </a:rPr>
              <a:t/>
            </a:r>
            <a:r>
              <a:rPr dirty="0" sz="800" spc="20">
                <a:latin typeface="Calibri"/>
                <a:cs typeface="Calibri"/>
              </a:rPr>
              <a:t/>
            </a:r>
            <a:endParaRPr sz="900">
              <a:latin typeface="Calibri"/>
              <a:cs typeface="Calibri"/>
            </a:endParaRPr>
          </a:p>
          <a:p>
            <a:pPr marL="12700">
              <a:lnSpc>
                <a:spcPct val="100000"/>
              </a:lnSpc>
              <a:spcBef>
                <a:spcPts val="290"/>
              </a:spcBef>
            </a:pPr>
            <a:r>
              <a:rPr dirty="0" sz="800">
                <a:latin typeface="Cambria"/>
                <a:cs typeface="Cambria"/>
              </a:rPr>
              <a:t>6. Nếu ADAP không ở chế độ học tập, các cờ trong tất cả các ô sẽ được</a:t>
            </a:r>
            <a:r>
              <a:rPr dirty="0" sz="800" spc="185">
                <a:latin typeface="Cambria"/>
                <a:cs typeface="Cambria"/>
              </a:rPr>
              <a:t/>
            </a:r>
            <a:r>
              <a:rPr dirty="0" sz="800">
                <a:latin typeface="Cambria"/>
                <a:cs typeface="Cambria"/>
              </a:rPr>
              <a:t/>
            </a:r>
            <a:r>
              <a:rPr dirty="0" sz="800" spc="80">
                <a:latin typeface="Cambria"/>
                <a:cs typeface="Cambria"/>
              </a:rPr>
              <a:t/>
            </a:r>
            <a:r>
              <a:rPr dirty="0" sz="800" spc="20">
                <a:latin typeface="Cambria"/>
                <a:cs typeface="Cambria"/>
              </a:rPr>
              <a:t/>
            </a:r>
            <a:r>
              <a:rPr dirty="0" sz="800" spc="1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5">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r>
              <a:rPr dirty="0" sz="800" spc="55">
                <a:latin typeface="Cambria"/>
                <a:cs typeface="Cambria"/>
              </a:rPr>
              <a:t/>
            </a:r>
            <a:r>
              <a:rPr dirty="0" sz="800" spc="20">
                <a:latin typeface="Cambria"/>
                <a:cs typeface="Cambria"/>
              </a:rPr>
              <a:t/>
            </a:r>
            <a:r>
              <a:rPr dirty="0" sz="800" spc="75">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r>
              <a:rPr dirty="0" sz="800" spc="20">
                <a:latin typeface="Cambria"/>
                <a:cs typeface="Cambria"/>
              </a:rPr>
              <a:t/>
            </a:r>
            <a:endParaRPr sz="900">
              <a:latin typeface="Cambria"/>
              <a:cs typeface="Cambria"/>
            </a:endParaRPr>
          </a:p>
        </p:txBody>
      </p:sp>
      <p:sp>
        <p:nvSpPr>
          <p:cNvPr id="136" name="object 136" descr=""/>
          <p:cNvSpPr txBox="1"/>
          <p:nvPr/>
        </p:nvSpPr>
        <p:spPr>
          <a:xfrm>
            <a:off x="4428651" y="6951980"/>
            <a:ext cx="2639695" cy="1031240"/>
          </a:xfrm>
          <a:prstGeom prst="rect">
            <a:avLst/>
          </a:prstGeom>
        </p:spPr>
        <p:txBody>
          <a:bodyPr wrap="square" lIns="0" tIns="34290" rIns="0" bIns="0" rtlCol="0" vert="horz">
            <a:spAutoFit/>
          </a:bodyPr>
          <a:lstStyle/>
          <a:p>
            <a:pPr algn="just" marL="180340" marR="5080" indent="-168275">
              <a:lnSpc>
                <a:spcPct val="100000"/>
              </a:lnSpc>
              <a:spcBef>
                <a:spcPts val="270"/>
              </a:spcBef>
              <a:buAutoNum type="arabicPeriod" startAt="7"/>
              <a:tabLst>
                <a:tab pos="189230" algn="l"/>
              </a:tabLst>
            </a:pPr>
            <a:r>
              <a:rPr dirty="0" sz="800" spc="35">
                <a:latin typeface="Courier New"/>
                <a:cs typeface="Courier New"/>
              </a:rPr>
              <a:t/>
            </a:r>
            <a:r>
              <a:rPr dirty="0" sz="800" spc="35">
                <a:latin typeface="Courier New"/>
                <a:cs typeface="Courier New"/>
              </a:rPr>
              <a:t/>
            </a:r>
            <a:r>
              <a:rPr dirty="0" sz="800" spc="20">
                <a:latin typeface="Courier New"/>
                <a:cs typeface="Courier New"/>
              </a:rPr>
              <a:t/>
            </a:r>
            <a:r>
              <a:rPr dirty="0" sz="800" spc="3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15">
                <a:latin typeface="Courier New"/>
                <a:cs typeface="Courier New"/>
              </a:rPr>
              <a:t/>
            </a:r>
            <a:r>
              <a:rPr dirty="0" sz="800" spc="20">
                <a:latin typeface="Courier New"/>
                <a:cs typeface="Courier New"/>
              </a:rPr>
              <a:t/>
            </a:r>
            <a:r>
              <a:rPr dirty="0" sz="800" spc="35">
                <a:latin typeface="Courier New"/>
                <a:cs typeface="Courier New"/>
              </a:rPr>
              <a:t/>
            </a:r>
            <a:r>
              <a:rPr dirty="0" sz="800" spc="35">
                <a:latin typeface="Courier New"/>
                <a:cs typeface="Courier New"/>
              </a:rPr>
              <a:t/>
            </a:r>
            <a:r>
              <a:rPr dirty="0" sz="800" spc="20" i="1">
                <a:latin typeface="Times New Roman"/>
                <a:cs typeface="Times New Roman"/>
              </a:rPr>
              <a:t/>
            </a:r>
            <a:r>
              <a:rPr dirty="0" sz="800" spc="20">
                <a:latin typeface="Times New Roman"/>
                <a:cs typeface="Times New Roman"/>
              </a:rPr>
              <a:t/>
            </a:r>
            <a:r>
              <a:rPr dirty="0" sz="800" spc="20" i="1">
                <a:latin typeface="Times New Roman"/>
                <a:cs typeface="Times New Roman"/>
              </a:rPr>
              <a:t/>
            </a:r>
            <a:r>
              <a:rPr dirty="0" sz="800" spc="120" i="1">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i="1">
                <a:latin typeface="Times New Roman"/>
                <a:cs typeface="Times New Roman"/>
              </a:rPr>
              <a:t/>
            </a:r>
            <a:r>
              <a:rPr dirty="0" sz="800" spc="210" i="1">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i="1">
                <a:latin typeface="Times New Roman"/>
                <a:cs typeface="Times New Roman"/>
              </a:rPr>
              <a:t/>
            </a:r>
            <a:r>
              <a:rPr dirty="0" sz="800" spc="90" i="1">
                <a:latin typeface="Times New Roman"/>
                <a:cs typeface="Times New Roman"/>
              </a:rPr>
              <a:t/>
            </a:r>
            <a:r>
              <a:rPr dirty="0" sz="800" spc="20">
                <a:latin typeface="Times New Roman"/>
                <a:cs typeface="Times New Roman"/>
              </a:rPr>
              <a:t>Nếu ADAP ở chế độ học tập, ADAP được cập nhật dựa trên dự báo. Trong nghiên cứu này, giá trị 0 được sử dụng cho biến phụ thuộc nếu đối tượng đã khám liên quan đến bệnh tiểu đường hơn năm năm kể từ lần khám chỉ số, và giá trị 1 được sử dụng nếu đối tượng phát triển bệnh tiểu đường trong vòng một đến năm năm kể từ lần khám chỉ số.</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6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8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20">
                <a:latin typeface="Times New Roman"/>
                <a:cs typeface="Times New Roman"/>
              </a:rPr>
              <a:t/>
            </a:r>
            <a:r>
              <a:rPr dirty="0" sz="800" spc="20">
                <a:latin typeface="Times New Roman"/>
                <a:cs typeface="Times New Roman"/>
              </a:rPr>
              <a:t/>
            </a:r>
            <a:r>
              <a:rPr dirty="0" sz="800" spc="120">
                <a:latin typeface="Times New Roman"/>
                <a:cs typeface="Times New Roman"/>
              </a:rPr>
              <a:t/>
            </a:r>
            <a:r>
              <a:rPr dirty="0" sz="800" spc="20">
                <a:latin typeface="Times New Roman"/>
                <a:cs typeface="Times New Roman"/>
              </a:rPr>
              <a:t/>
            </a:r>
            <a:r>
              <a:rPr dirty="0" sz="800" spc="110">
                <a:latin typeface="Times New Roman"/>
                <a:cs typeface="Times New Roman"/>
              </a:rPr>
              <a:t/>
            </a:r>
            <a:r>
              <a:rPr dirty="0" sz="800" spc="20">
                <a:latin typeface="Times New Roman"/>
                <a:cs typeface="Times New Roman"/>
              </a:rPr>
              <a:t/>
            </a:r>
            <a:r>
              <a:rPr dirty="0" sz="800" spc="95">
                <a:latin typeface="Times New Roman"/>
                <a:cs typeface="Times New Roman"/>
              </a:rPr>
              <a:t/>
            </a:r>
            <a:r>
              <a:rPr dirty="0" sz="800" spc="20">
                <a:latin typeface="Times New Roman"/>
                <a:cs typeface="Times New Roman"/>
              </a:rPr>
              <a:t/>
            </a:r>
            <a:r>
              <a:rPr dirty="0" sz="800" spc="75">
                <a:latin typeface="Times New Roman"/>
                <a:cs typeface="Times New Roman"/>
              </a:rPr>
              <a:t/>
            </a:r>
            <a:r>
              <a:rPr dirty="0" sz="800" spc="2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90">
                <a:latin typeface="Times New Roman"/>
                <a:cs typeface="Times New Roman"/>
              </a:rPr>
              <a:t/>
            </a:r>
            <a:r>
              <a:rPr dirty="0" sz="800" spc="25">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15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900">
              <a:latin typeface="Times New Roman"/>
              <a:cs typeface="Times New Roman"/>
            </a:endParaRPr>
          </a:p>
          <a:p>
            <a:pPr algn="just" marL="196215" indent="-179070">
              <a:lnSpc>
                <a:spcPct val="100000"/>
              </a:lnSpc>
              <a:spcBef>
                <a:spcPts val="310"/>
              </a:spcBef>
              <a:buAutoNum type="arabicPeriod" startAt="7"/>
              <a:tabLst>
                <a:tab pos="196215" algn="l"/>
                <a:tab pos="2264410" algn="l"/>
              </a:tabLst>
            </a:pPr>
            <a:r>
              <a:rPr dirty="0" sz="800" spc="20">
                <a:latin typeface="Times New Roman"/>
                <a:cs typeface="Times New Roman"/>
              </a:rPr>
              <a:t>ADAP hiện thực hiện các điều chỉnh thích hợp. Nó</a:t>
            </a:r>
            <a:r>
              <a:rPr dirty="0" sz="800" spc="204">
                <a:latin typeface="Times New Roman"/>
                <a:cs typeface="Times New Roman"/>
              </a:rPr>
              <a:t/>
            </a:r>
            <a:r>
              <a:rPr dirty="0" sz="800" spc="20">
                <a:latin typeface="Times New Roman"/>
                <a:cs typeface="Times New Roman"/>
              </a:rPr>
              <a:t/>
            </a:r>
            <a:r>
              <a:rPr dirty="0" sz="800" spc="229">
                <a:latin typeface="Times New Roman"/>
                <a:cs typeface="Times New Roman"/>
              </a:rPr>
              <a:t/>
            </a:r>
            <a:r>
              <a:rPr dirty="0" sz="800" spc="20">
                <a:latin typeface="Times New Roman"/>
                <a:cs typeface="Times New Roman"/>
              </a:rPr>
              <a:t/>
            </a:r>
            <a:r>
              <a:rPr dirty="0" sz="800" spc="190">
                <a:latin typeface="Times New Roman"/>
                <a:cs typeface="Times New Roman"/>
              </a:rPr>
              <a:t/>
            </a:r>
            <a:r>
              <a:rPr dirty="0" sz="800" spc="20">
                <a:latin typeface="Times New Roman"/>
                <a:cs typeface="Times New Roman"/>
              </a:rPr>
              <a:t/>
            </a:r>
            <a:r>
              <a:rPr dirty="0" sz="800" spc="23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175">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137" name="object 137" descr=""/>
          <p:cNvSpPr txBox="1"/>
          <p:nvPr/>
        </p:nvSpPr>
        <p:spPr>
          <a:xfrm>
            <a:off x="4410507" y="8149843"/>
            <a:ext cx="2354580" cy="638175"/>
          </a:xfrm>
          <a:prstGeom prst="rect">
            <a:avLst/>
          </a:prstGeom>
        </p:spPr>
        <p:txBody>
          <a:bodyPr wrap="square" lIns="0" tIns="12700" rIns="0" bIns="0" rtlCol="0" vert="horz">
            <a:spAutoFit/>
          </a:bodyPr>
          <a:lstStyle/>
          <a:p>
            <a:pPr marL="208915">
              <a:lnSpc>
                <a:spcPct val="100000"/>
              </a:lnSpc>
              <a:spcBef>
                <a:spcPts val="100"/>
              </a:spcBef>
            </a:pPr>
            <a:r>
              <a:rPr dirty="0" baseline="-22222" sz="1100" i="1">
                <a:latin typeface="Cambria"/>
                <a:cs typeface="Cambria"/>
              </a:rPr>
              <a:t/>
            </a:r>
            <a:r>
              <a:rPr dirty="0" baseline="-22222" sz="1100" spc="127" i="1">
                <a:latin typeface="Cambria"/>
                <a:cs typeface="Cambria"/>
              </a:rPr>
              <a:t/>
            </a:r>
            <a:r>
              <a:rPr dirty="0" baseline="-22222" sz="1100" spc="20" i="1">
                <a:latin typeface="Cambria"/>
                <a:cs typeface="Cambria"/>
              </a:rPr>
              <a:t/>
            </a:r>
            <a:r>
              <a:rPr dirty="0" baseline="-22222" sz="1100" spc="359" i="1">
                <a:latin typeface="Cambria"/>
                <a:cs typeface="Cambria"/>
              </a:rPr>
              <a:t/>
            </a:r>
            <a:r>
              <a:rPr dirty="0" sz="800" spc="20" i="1">
                <a:latin typeface="Cambria"/>
                <a:cs typeface="Cambria"/>
              </a:rPr>
              <a:t/>
            </a:r>
            <a:r>
              <a:rPr dirty="0" sz="800" spc="120" i="1">
                <a:latin typeface="Cambria"/>
                <a:cs typeface="Cambria"/>
              </a:rPr>
              <a:t/>
            </a:r>
            <a:r>
              <a:rPr dirty="0" sz="800" spc="20" i="1">
                <a:latin typeface="Cambria"/>
                <a:cs typeface="Cambria"/>
              </a:rPr>
              <a:t/>
            </a:r>
            <a:r>
              <a:rPr dirty="0" sz="800" spc="20">
                <a:latin typeface="Cambria"/>
                <a:cs typeface="Cambria"/>
              </a:rPr>
              <a:t/>
            </a:r>
            <a:r>
              <a:rPr dirty="0" sz="800" spc="20" i="1">
                <a:latin typeface="Cambria"/>
                <a:cs typeface="Cambria"/>
              </a:rPr>
              <a:t>lỗi = Giá trị thực tế - Giá trị dự báo</a:t>
            </a:r>
            <a:r>
              <a:rPr dirty="0" sz="800" spc="20" i="1">
                <a:latin typeface="Cambria"/>
                <a:cs typeface="Cambria"/>
              </a:rPr>
              <a:t/>
            </a:r>
            <a:r>
              <a:rPr dirty="0" sz="800" spc="135" i="1">
                <a:latin typeface="Cambria"/>
                <a:cs typeface="Cambria"/>
              </a:rPr>
              <a:t/>
            </a:r>
            <a:r>
              <a:rPr dirty="0" sz="800" spc="20" i="1">
                <a:latin typeface="Cambria"/>
                <a:cs typeface="Cambria"/>
              </a:rPr>
              <a:t/>
            </a:r>
            <a:r>
              <a:rPr dirty="0" sz="800" spc="20">
                <a:latin typeface="Cambria"/>
                <a:cs typeface="Cambria"/>
              </a:rPr>
              <a:t/>
            </a:r>
            <a:endParaRPr sz="900">
              <a:latin typeface="Cambria"/>
              <a:cs typeface="Cambria"/>
            </a:endParaRPr>
          </a:p>
          <a:p>
            <a:pPr>
              <a:lnSpc>
                <a:spcPct val="100000"/>
              </a:lnSpc>
              <a:spcBef>
                <a:spcPts val="240"/>
              </a:spcBef>
            </a:pPr>
            <a:endParaRPr sz="900">
              <a:latin typeface="Cambria"/>
              <a:cs typeface="Cambria"/>
            </a:endParaRPr>
          </a:p>
          <a:p>
            <a:pPr marL="209550">
              <a:lnSpc>
                <a:spcPct val="100000"/>
              </a:lnSpc>
            </a:pPr>
            <a:r>
              <a:rPr dirty="0" sz="800" spc="20">
                <a:latin typeface="Times New Roman"/>
                <a:cs typeface="Times New Roman"/>
              </a:rPr>
              <a:t>Giá trị này được thêm vào mỗi ô được đánh dấu.</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b="1">
                <a:latin typeface="Times New Roman"/>
                <a:cs typeface="Times New Roman"/>
              </a:rPr>
              <a:t/>
            </a:r>
            <a:r>
              <a:rPr dirty="0" sz="800" spc="20" b="1">
                <a:latin typeface="Times New Roman"/>
                <a:cs typeface="Times New Roman"/>
              </a:rPr>
              <a:t/>
            </a:r>
            <a:r>
              <a:rPr dirty="0" sz="800" spc="20">
                <a:latin typeface="Times New Roman"/>
                <a:cs typeface="Times New Roman"/>
              </a:rPr>
              <a:t/>
            </a:r>
            <a:endParaRPr sz="900">
              <a:latin typeface="Times New Roman"/>
              <a:cs typeface="Times New Roman"/>
            </a:endParaRPr>
          </a:p>
          <a:p>
            <a:pPr marL="38100">
              <a:lnSpc>
                <a:spcPct val="100000"/>
              </a:lnSpc>
              <a:spcBef>
                <a:spcPts val="285"/>
              </a:spcBef>
            </a:pPr>
            <a:r>
              <a:rPr dirty="0" sz="800">
                <a:latin typeface="Times New Roman"/>
                <a:cs typeface="Times New Roman"/>
              </a:rPr>
              <a:t>9. Tất cả các cờ hiện được xóa và một trường hợp mới được đọc vào.</a:t>
            </a:r>
            <a:r>
              <a:rPr dirty="0" sz="800" spc="16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9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4471415" y="5509259"/>
            <a:ext cx="1496567" cy="1944623"/>
          </a:xfrm>
          <a:prstGeom prst="rect">
            <a:avLst/>
          </a:prstGeom>
        </p:spPr>
      </p:pic>
      <p:sp>
        <p:nvSpPr>
          <p:cNvPr id="3" name="object 3" descr=""/>
          <p:cNvSpPr/>
          <p:nvPr/>
        </p:nvSpPr>
        <p:spPr>
          <a:xfrm>
            <a:off x="4411979" y="5472684"/>
            <a:ext cx="0" cy="2377440"/>
          </a:xfrm>
          <a:custGeom>
            <a:avLst/>
            <a:gdLst/>
            <a:ahLst/>
            <a:cxnLst/>
            <a:rect l="l" t="t" r="r" b="b"/>
            <a:pathLst>
              <a:path w="0" h="2377440">
                <a:moveTo>
                  <a:pt x="0" y="2377440"/>
                </a:moveTo>
                <a:lnTo>
                  <a:pt x="0" y="0"/>
                </a:lnTo>
              </a:path>
            </a:pathLst>
          </a:custGeom>
          <a:ln w="9144">
            <a:solidFill>
              <a:srgbClr val="1C1C1C"/>
            </a:solidFill>
          </a:ln>
        </p:spPr>
        <p:txBody>
          <a:bodyPr wrap="square" lIns="0" tIns="0" rIns="0" bIns="0" rtlCol="0"/>
          <a:lstStyle/>
          <a:p>
            <a:pPr>
              <a:lnSpc>
                <a:spcPct val="100000"/>
              </a:lnSpc>
            </a:pPr>
          </a:p>
        </p:txBody>
      </p:sp>
      <p:grpSp>
        <p:nvGrpSpPr>
          <p:cNvPr id="4" name="object 4" descr=""/>
          <p:cNvGrpSpPr/>
          <p:nvPr/>
        </p:nvGrpSpPr>
        <p:grpSpPr>
          <a:xfrm>
            <a:off x="4407408" y="5472684"/>
            <a:ext cx="2573020" cy="2377440"/>
            <a:chOff x="4407408" y="5472684"/>
            <a:chExt cx="2573020" cy="2377440"/>
          </a:xfrm>
        </p:grpSpPr>
        <p:sp>
          <p:nvSpPr>
            <p:cNvPr id="5" name="object 5" descr=""/>
            <p:cNvSpPr/>
            <p:nvPr/>
          </p:nvSpPr>
          <p:spPr>
            <a:xfrm>
              <a:off x="6975348" y="5472684"/>
              <a:ext cx="0" cy="2377440"/>
            </a:xfrm>
            <a:custGeom>
              <a:avLst/>
              <a:gdLst/>
              <a:ahLst/>
              <a:cxnLst/>
              <a:rect l="l" t="t" r="r" b="b"/>
              <a:pathLst>
                <a:path w="0" h="2377440">
                  <a:moveTo>
                    <a:pt x="0" y="2377440"/>
                  </a:moveTo>
                  <a:lnTo>
                    <a:pt x="0" y="0"/>
                  </a:lnTo>
                </a:path>
              </a:pathLst>
            </a:custGeom>
            <a:ln w="9144">
              <a:solidFill>
                <a:srgbClr val="1C1C1C"/>
              </a:solidFill>
            </a:ln>
          </p:spPr>
          <p:txBody>
            <a:bodyPr wrap="square" lIns="0" tIns="0" rIns="0" bIns="0" rtlCol="0"/>
            <a:lstStyle/>
            <a:p/>
          </p:txBody>
        </p:sp>
        <p:sp>
          <p:nvSpPr>
            <p:cNvPr id="6" name="object 6" descr=""/>
            <p:cNvSpPr/>
            <p:nvPr/>
          </p:nvSpPr>
          <p:spPr>
            <a:xfrm>
              <a:off x="4407408" y="5477256"/>
              <a:ext cx="2573020" cy="0"/>
            </a:xfrm>
            <a:custGeom>
              <a:avLst/>
              <a:gdLst/>
              <a:ahLst/>
              <a:cxnLst/>
              <a:rect l="l" t="t" r="r" b="b"/>
              <a:pathLst>
                <a:path w="2573020" h="0">
                  <a:moveTo>
                    <a:pt x="0" y="0"/>
                  </a:moveTo>
                  <a:lnTo>
                    <a:pt x="2572512" y="0"/>
                  </a:lnTo>
                </a:path>
              </a:pathLst>
            </a:custGeom>
            <a:ln w="9144">
              <a:solidFill>
                <a:srgbClr val="1C1C1C"/>
              </a:solidFill>
            </a:ln>
          </p:spPr>
          <p:txBody>
            <a:bodyPr wrap="square" lIns="0" tIns="0" rIns="0" bIns="0" rtlCol="0"/>
            <a:lstStyle/>
            <a:p/>
          </p:txBody>
        </p:sp>
        <p:sp>
          <p:nvSpPr>
            <p:cNvPr id="7" name="object 7" descr=""/>
            <p:cNvSpPr/>
            <p:nvPr/>
          </p:nvSpPr>
          <p:spPr>
            <a:xfrm>
              <a:off x="4407408" y="7845552"/>
              <a:ext cx="2573020" cy="0"/>
            </a:xfrm>
            <a:custGeom>
              <a:avLst/>
              <a:gdLst/>
              <a:ahLst/>
              <a:cxnLst/>
              <a:rect l="l" t="t" r="r" b="b"/>
              <a:pathLst>
                <a:path w="2573020" h="0">
                  <a:moveTo>
                    <a:pt x="0" y="0"/>
                  </a:moveTo>
                  <a:lnTo>
                    <a:pt x="2572512" y="0"/>
                  </a:lnTo>
                </a:path>
              </a:pathLst>
            </a:custGeom>
            <a:ln w="9144">
              <a:solidFill>
                <a:srgbClr val="1C1C1C"/>
              </a:solidFill>
            </a:ln>
          </p:spPr>
          <p:txBody>
            <a:bodyPr wrap="square" lIns="0" tIns="0" rIns="0" bIns="0" rtlCol="0"/>
            <a:lstStyle/>
            <a:p/>
          </p:txBody>
        </p:sp>
      </p:grpSp>
      <p:sp>
        <p:nvSpPr>
          <p:cNvPr id="8" name="object 8" descr=""/>
          <p:cNvSpPr/>
          <p:nvPr/>
        </p:nvSpPr>
        <p:spPr>
          <a:xfrm>
            <a:off x="3017520" y="2724911"/>
            <a:ext cx="231775" cy="0"/>
          </a:xfrm>
          <a:custGeom>
            <a:avLst/>
            <a:gdLst/>
            <a:ahLst/>
            <a:cxnLst/>
            <a:rect l="l" t="t" r="r" b="b"/>
            <a:pathLst>
              <a:path w="231775" h="0">
                <a:moveTo>
                  <a:pt x="0" y="0"/>
                </a:moveTo>
                <a:lnTo>
                  <a:pt x="231647" y="0"/>
                </a:lnTo>
              </a:path>
            </a:pathLst>
          </a:custGeom>
          <a:ln w="9144">
            <a:solidFill>
              <a:srgbClr val="1C1C1C"/>
            </a:solidFill>
          </a:ln>
        </p:spPr>
        <p:txBody>
          <a:bodyPr wrap="square" lIns="0" tIns="0" rIns="0" bIns="0" rtlCol="0"/>
          <a:lstStyle/>
          <a:p>
            <a:pPr>
              <a:lnSpc>
                <a:spcPct val="100000"/>
              </a:lnSpc>
            </a:pPr>
          </a:p>
        </p:txBody>
      </p:sp>
      <p:sp>
        <p:nvSpPr>
          <p:cNvPr id="9" name="object 9" descr=""/>
          <p:cNvSpPr/>
          <p:nvPr/>
        </p:nvSpPr>
        <p:spPr>
          <a:xfrm>
            <a:off x="4384547" y="1229867"/>
            <a:ext cx="0" cy="2771140"/>
          </a:xfrm>
          <a:custGeom>
            <a:avLst/>
            <a:gdLst/>
            <a:ahLst/>
            <a:cxnLst/>
            <a:rect l="l" t="t" r="r" b="b"/>
            <a:pathLst>
              <a:path w="0" h="2771140">
                <a:moveTo>
                  <a:pt x="0" y="2770632"/>
                </a:moveTo>
                <a:lnTo>
                  <a:pt x="0" y="0"/>
                </a:lnTo>
              </a:path>
            </a:pathLst>
          </a:custGeom>
          <a:ln w="9144">
            <a:solidFill>
              <a:srgbClr val="131313"/>
            </a:solidFill>
          </a:ln>
        </p:spPr>
        <p:txBody>
          <a:bodyPr wrap="square" lIns="0" tIns="0" rIns="0" bIns="0" rtlCol="0"/>
          <a:lstStyle/>
          <a:p>
            <a:pPr>
              <a:lnSpc>
                <a:spcPct val="100000"/>
              </a:lnSpc>
            </a:pPr>
          </a:p>
        </p:txBody>
      </p:sp>
      <p:grpSp>
        <p:nvGrpSpPr>
          <p:cNvPr id="10" name="object 10" descr=""/>
          <p:cNvGrpSpPr/>
          <p:nvPr/>
        </p:nvGrpSpPr>
        <p:grpSpPr>
          <a:xfrm>
            <a:off x="4379976" y="1229867"/>
            <a:ext cx="2426335" cy="2771140"/>
            <a:chOff x="4379976" y="1229867"/>
            <a:chExt cx="2426335" cy="2771140"/>
          </a:xfrm>
        </p:grpSpPr>
        <p:sp>
          <p:nvSpPr>
            <p:cNvPr id="11" name="object 11" descr=""/>
            <p:cNvSpPr/>
            <p:nvPr/>
          </p:nvSpPr>
          <p:spPr>
            <a:xfrm>
              <a:off x="6801611" y="1229867"/>
              <a:ext cx="0" cy="2771140"/>
            </a:xfrm>
            <a:custGeom>
              <a:avLst/>
              <a:gdLst/>
              <a:ahLst/>
              <a:cxnLst/>
              <a:rect l="l" t="t" r="r" b="b"/>
              <a:pathLst>
                <a:path w="0" h="2771140">
                  <a:moveTo>
                    <a:pt x="0" y="2770632"/>
                  </a:moveTo>
                  <a:lnTo>
                    <a:pt x="0" y="0"/>
                  </a:lnTo>
                </a:path>
              </a:pathLst>
            </a:custGeom>
            <a:ln w="9144">
              <a:solidFill>
                <a:srgbClr val="131313"/>
              </a:solidFill>
            </a:ln>
          </p:spPr>
          <p:txBody>
            <a:bodyPr wrap="square" lIns="0" tIns="0" rIns="0" bIns="0" rtlCol="0"/>
            <a:lstStyle/>
            <a:p/>
          </p:txBody>
        </p:sp>
        <p:sp>
          <p:nvSpPr>
            <p:cNvPr id="12" name="object 12" descr=""/>
            <p:cNvSpPr/>
            <p:nvPr/>
          </p:nvSpPr>
          <p:spPr>
            <a:xfrm>
              <a:off x="4379976" y="1234439"/>
              <a:ext cx="2426335" cy="0"/>
            </a:xfrm>
            <a:custGeom>
              <a:avLst/>
              <a:gdLst/>
              <a:ahLst/>
              <a:cxnLst/>
              <a:rect l="l" t="t" r="r" b="b"/>
              <a:pathLst>
                <a:path w="2426334" h="0">
                  <a:moveTo>
                    <a:pt x="0" y="0"/>
                  </a:moveTo>
                  <a:lnTo>
                    <a:pt x="2426208" y="0"/>
                  </a:lnTo>
                </a:path>
              </a:pathLst>
            </a:custGeom>
            <a:ln w="9144">
              <a:solidFill>
                <a:srgbClr val="131313"/>
              </a:solidFill>
            </a:ln>
          </p:spPr>
          <p:txBody>
            <a:bodyPr wrap="square" lIns="0" tIns="0" rIns="0" bIns="0" rtlCol="0"/>
            <a:lstStyle/>
            <a:p/>
          </p:txBody>
        </p:sp>
        <p:sp>
          <p:nvSpPr>
            <p:cNvPr id="13" name="object 13" descr=""/>
            <p:cNvSpPr/>
            <p:nvPr/>
          </p:nvSpPr>
          <p:spPr>
            <a:xfrm>
              <a:off x="4379976" y="3995927"/>
              <a:ext cx="2426335" cy="0"/>
            </a:xfrm>
            <a:custGeom>
              <a:avLst/>
              <a:gdLst/>
              <a:ahLst/>
              <a:cxnLst/>
              <a:rect l="l" t="t" r="r" b="b"/>
              <a:pathLst>
                <a:path w="2426334" h="0">
                  <a:moveTo>
                    <a:pt x="0" y="0"/>
                  </a:moveTo>
                  <a:lnTo>
                    <a:pt x="2426208" y="0"/>
                  </a:lnTo>
                </a:path>
              </a:pathLst>
            </a:custGeom>
            <a:ln w="9144">
              <a:solidFill>
                <a:srgbClr val="131313"/>
              </a:solidFill>
            </a:ln>
          </p:spPr>
          <p:txBody>
            <a:bodyPr wrap="square" lIns="0" tIns="0" rIns="0" bIns="0" rtlCol="0"/>
            <a:lstStyle/>
            <a:p/>
          </p:txBody>
        </p:sp>
      </p:grpSp>
      <p:pic>
        <p:nvPicPr>
          <p:cNvPr id="14" name="object 14" descr=""/>
          <p:cNvPicPr/>
          <p:nvPr/>
        </p:nvPicPr>
        <p:blipFill>
          <a:blip r:embed="rId3" cstate="print"/>
          <a:stretch>
            <a:fillRect/>
          </a:stretch>
        </p:blipFill>
        <p:spPr>
          <a:xfrm>
            <a:off x="1027175" y="1741932"/>
            <a:ext cx="2663952" cy="213359"/>
          </a:xfrm>
          <a:prstGeom prst="rect">
            <a:avLst/>
          </a:prstGeom>
        </p:spPr>
      </p:pic>
      <p:pic>
        <p:nvPicPr>
          <p:cNvPr id="15" name="object 15" descr=""/>
          <p:cNvPicPr/>
          <p:nvPr/>
        </p:nvPicPr>
        <p:blipFill>
          <a:blip r:embed="rId4" cstate="print"/>
          <a:stretch>
            <a:fillRect/>
          </a:stretch>
        </p:blipFill>
        <p:spPr>
          <a:xfrm>
            <a:off x="1027175" y="2321051"/>
            <a:ext cx="2660904" cy="100583"/>
          </a:xfrm>
          <a:prstGeom prst="rect">
            <a:avLst/>
          </a:prstGeom>
        </p:spPr>
      </p:pic>
      <p:pic>
        <p:nvPicPr>
          <p:cNvPr id="16" name="object 16" descr=""/>
          <p:cNvPicPr/>
          <p:nvPr/>
        </p:nvPicPr>
        <p:blipFill>
          <a:blip r:embed="rId5" cstate="print"/>
          <a:stretch>
            <a:fillRect/>
          </a:stretch>
        </p:blipFill>
        <p:spPr>
          <a:xfrm>
            <a:off x="1024127" y="2558795"/>
            <a:ext cx="2663952" cy="542544"/>
          </a:xfrm>
          <a:prstGeom prst="rect">
            <a:avLst/>
          </a:prstGeom>
        </p:spPr>
      </p:pic>
      <p:grpSp>
        <p:nvGrpSpPr>
          <p:cNvPr id="17" name="object 17" descr=""/>
          <p:cNvGrpSpPr/>
          <p:nvPr/>
        </p:nvGrpSpPr>
        <p:grpSpPr>
          <a:xfrm>
            <a:off x="1109472" y="4058411"/>
            <a:ext cx="2575560" cy="216535"/>
            <a:chOff x="1109472" y="4058411"/>
            <a:chExt cx="2575560" cy="216535"/>
          </a:xfrm>
        </p:grpSpPr>
        <p:pic>
          <p:nvPicPr>
            <p:cNvPr id="18" name="object 18" descr=""/>
            <p:cNvPicPr/>
            <p:nvPr/>
          </p:nvPicPr>
          <p:blipFill>
            <a:blip r:embed="rId6" cstate="print"/>
            <a:stretch>
              <a:fillRect/>
            </a:stretch>
          </p:blipFill>
          <p:spPr>
            <a:xfrm>
              <a:off x="1109472" y="4058411"/>
              <a:ext cx="2575560" cy="91439"/>
            </a:xfrm>
            <a:prstGeom prst="rect">
              <a:avLst/>
            </a:prstGeom>
          </p:spPr>
        </p:pic>
        <p:pic>
          <p:nvPicPr>
            <p:cNvPr id="19" name="object 19" descr=""/>
            <p:cNvPicPr/>
            <p:nvPr/>
          </p:nvPicPr>
          <p:blipFill>
            <a:blip r:embed="rId7" cstate="print"/>
            <a:stretch>
              <a:fillRect/>
            </a:stretch>
          </p:blipFill>
          <p:spPr>
            <a:xfrm>
              <a:off x="1319784" y="4177283"/>
              <a:ext cx="2365248" cy="97536"/>
            </a:xfrm>
            <a:prstGeom prst="rect">
              <a:avLst/>
            </a:prstGeom>
          </p:spPr>
        </p:pic>
      </p:grpSp>
      <p:pic>
        <p:nvPicPr>
          <p:cNvPr id="20" name="object 20" descr=""/>
          <p:cNvPicPr/>
          <p:nvPr/>
        </p:nvPicPr>
        <p:blipFill>
          <a:blip r:embed="rId8" cstate="print"/>
          <a:stretch>
            <a:fillRect/>
          </a:stretch>
        </p:blipFill>
        <p:spPr>
          <a:xfrm>
            <a:off x="1325880" y="8688323"/>
            <a:ext cx="2362199" cy="97536"/>
          </a:xfrm>
          <a:prstGeom prst="rect">
            <a:avLst/>
          </a:prstGeom>
        </p:spPr>
      </p:pic>
      <p:pic>
        <p:nvPicPr>
          <p:cNvPr id="21" name="object 21" descr=""/>
          <p:cNvPicPr/>
          <p:nvPr/>
        </p:nvPicPr>
        <p:blipFill>
          <a:blip r:embed="rId9" cstate="print"/>
          <a:stretch>
            <a:fillRect/>
          </a:stretch>
        </p:blipFill>
        <p:spPr>
          <a:xfrm>
            <a:off x="5794247" y="1979676"/>
            <a:ext cx="57912" cy="64007"/>
          </a:xfrm>
          <a:prstGeom prst="rect">
            <a:avLst/>
          </a:prstGeom>
        </p:spPr>
      </p:pic>
      <p:pic>
        <p:nvPicPr>
          <p:cNvPr id="22" name="object 22" descr=""/>
          <p:cNvPicPr/>
          <p:nvPr/>
        </p:nvPicPr>
        <p:blipFill>
          <a:blip r:embed="rId10" cstate="print"/>
          <a:stretch>
            <a:fillRect/>
          </a:stretch>
        </p:blipFill>
        <p:spPr>
          <a:xfrm>
            <a:off x="5023103" y="3582923"/>
            <a:ext cx="914400" cy="64008"/>
          </a:xfrm>
          <a:prstGeom prst="rect">
            <a:avLst/>
          </a:prstGeom>
        </p:spPr>
      </p:pic>
      <p:pic>
        <p:nvPicPr>
          <p:cNvPr id="23" name="object 23" descr=""/>
          <p:cNvPicPr/>
          <p:nvPr/>
        </p:nvPicPr>
        <p:blipFill>
          <a:blip r:embed="rId11" cstate="print"/>
          <a:stretch>
            <a:fillRect/>
          </a:stretch>
        </p:blipFill>
        <p:spPr>
          <a:xfrm>
            <a:off x="6047232" y="2391155"/>
            <a:ext cx="100583" cy="143255"/>
          </a:xfrm>
          <a:prstGeom prst="rect">
            <a:avLst/>
          </a:prstGeom>
        </p:spPr>
      </p:pic>
      <p:pic>
        <p:nvPicPr>
          <p:cNvPr id="24" name="object 24" descr=""/>
          <p:cNvPicPr/>
          <p:nvPr/>
        </p:nvPicPr>
        <p:blipFill>
          <a:blip r:embed="rId12" cstate="print"/>
          <a:stretch>
            <a:fillRect/>
          </a:stretch>
        </p:blipFill>
        <p:spPr>
          <a:xfrm>
            <a:off x="6824471" y="1211580"/>
            <a:ext cx="112775" cy="335279"/>
          </a:xfrm>
          <a:prstGeom prst="rect">
            <a:avLst/>
          </a:prstGeom>
        </p:spPr>
      </p:pic>
      <p:pic>
        <p:nvPicPr>
          <p:cNvPr id="25" name="object 25" descr=""/>
          <p:cNvPicPr/>
          <p:nvPr/>
        </p:nvPicPr>
        <p:blipFill>
          <a:blip r:embed="rId13" cstate="print"/>
          <a:stretch>
            <a:fillRect/>
          </a:stretch>
        </p:blipFill>
        <p:spPr>
          <a:xfrm>
            <a:off x="5949696" y="2226564"/>
            <a:ext cx="993648" cy="143255"/>
          </a:xfrm>
          <a:prstGeom prst="rect">
            <a:avLst/>
          </a:prstGeom>
        </p:spPr>
      </p:pic>
      <p:pic>
        <p:nvPicPr>
          <p:cNvPr id="26" name="object 26" descr=""/>
          <p:cNvPicPr/>
          <p:nvPr/>
        </p:nvPicPr>
        <p:blipFill>
          <a:blip r:embed="rId14" cstate="print"/>
          <a:stretch>
            <a:fillRect/>
          </a:stretch>
        </p:blipFill>
        <p:spPr>
          <a:xfrm>
            <a:off x="6528816" y="3339084"/>
            <a:ext cx="70103" cy="149352"/>
          </a:xfrm>
          <a:prstGeom prst="rect">
            <a:avLst/>
          </a:prstGeom>
        </p:spPr>
      </p:pic>
      <p:pic>
        <p:nvPicPr>
          <p:cNvPr id="27" name="object 27" descr=""/>
          <p:cNvPicPr/>
          <p:nvPr/>
        </p:nvPicPr>
        <p:blipFill>
          <a:blip r:embed="rId15" cstate="print"/>
          <a:stretch>
            <a:fillRect/>
          </a:stretch>
        </p:blipFill>
        <p:spPr>
          <a:xfrm>
            <a:off x="6641592" y="3610355"/>
            <a:ext cx="97535" cy="246887"/>
          </a:xfrm>
          <a:prstGeom prst="rect">
            <a:avLst/>
          </a:prstGeom>
        </p:spPr>
      </p:pic>
      <p:pic>
        <p:nvPicPr>
          <p:cNvPr id="28" name="object 28" descr=""/>
          <p:cNvPicPr/>
          <p:nvPr/>
        </p:nvPicPr>
        <p:blipFill>
          <a:blip r:embed="rId16" cstate="print"/>
          <a:stretch>
            <a:fillRect/>
          </a:stretch>
        </p:blipFill>
        <p:spPr>
          <a:xfrm>
            <a:off x="4197096" y="6573011"/>
            <a:ext cx="207263" cy="131063"/>
          </a:xfrm>
          <a:prstGeom prst="rect">
            <a:avLst/>
          </a:prstGeom>
        </p:spPr>
      </p:pic>
      <p:pic>
        <p:nvPicPr>
          <p:cNvPr id="29" name="object 29" descr=""/>
          <p:cNvPicPr/>
          <p:nvPr/>
        </p:nvPicPr>
        <p:blipFill>
          <a:blip r:embed="rId17" cstate="print"/>
          <a:stretch>
            <a:fillRect/>
          </a:stretch>
        </p:blipFill>
        <p:spPr>
          <a:xfrm>
            <a:off x="4645152" y="7859268"/>
            <a:ext cx="2374392" cy="213359"/>
          </a:xfrm>
          <a:prstGeom prst="rect">
            <a:avLst/>
          </a:prstGeom>
        </p:spPr>
      </p:pic>
      <p:pic>
        <p:nvPicPr>
          <p:cNvPr id="30" name="object 30" descr=""/>
          <p:cNvPicPr/>
          <p:nvPr/>
        </p:nvPicPr>
        <p:blipFill>
          <a:blip r:embed="rId18" cstate="print"/>
          <a:stretch>
            <a:fillRect/>
          </a:stretch>
        </p:blipFill>
        <p:spPr>
          <a:xfrm>
            <a:off x="1030224" y="1510283"/>
            <a:ext cx="2657855" cy="134111"/>
          </a:xfrm>
          <a:prstGeom prst="rect">
            <a:avLst/>
          </a:prstGeom>
        </p:spPr>
      </p:pic>
      <p:pic>
        <p:nvPicPr>
          <p:cNvPr id="31" name="object 31" descr=""/>
          <p:cNvPicPr/>
          <p:nvPr/>
        </p:nvPicPr>
        <p:blipFill>
          <a:blip r:embed="rId19" cstate="print"/>
          <a:stretch>
            <a:fillRect/>
          </a:stretch>
        </p:blipFill>
        <p:spPr>
          <a:xfrm>
            <a:off x="1069847" y="8578595"/>
            <a:ext cx="152400" cy="85343"/>
          </a:xfrm>
          <a:prstGeom prst="rect">
            <a:avLst/>
          </a:prstGeom>
        </p:spPr>
      </p:pic>
      <p:pic>
        <p:nvPicPr>
          <p:cNvPr id="32" name="object 32" descr=""/>
          <p:cNvPicPr/>
          <p:nvPr/>
        </p:nvPicPr>
        <p:blipFill>
          <a:blip r:embed="rId20" cstate="print"/>
          <a:stretch>
            <a:fillRect/>
          </a:stretch>
        </p:blipFill>
        <p:spPr>
          <a:xfrm>
            <a:off x="4255008" y="1211580"/>
            <a:ext cx="112775" cy="64007"/>
          </a:xfrm>
          <a:prstGeom prst="rect">
            <a:avLst/>
          </a:prstGeom>
        </p:spPr>
      </p:pic>
      <p:pic>
        <p:nvPicPr>
          <p:cNvPr id="33" name="object 33" descr=""/>
          <p:cNvPicPr/>
          <p:nvPr/>
        </p:nvPicPr>
        <p:blipFill>
          <a:blip r:embed="rId21" cstate="print"/>
          <a:stretch>
            <a:fillRect/>
          </a:stretch>
        </p:blipFill>
        <p:spPr>
          <a:xfrm>
            <a:off x="4248911" y="2025395"/>
            <a:ext cx="121920" cy="64007"/>
          </a:xfrm>
          <a:prstGeom prst="rect">
            <a:avLst/>
          </a:prstGeom>
        </p:spPr>
      </p:pic>
      <p:pic>
        <p:nvPicPr>
          <p:cNvPr id="34" name="object 34" descr=""/>
          <p:cNvPicPr/>
          <p:nvPr/>
        </p:nvPicPr>
        <p:blipFill>
          <a:blip r:embed="rId22" cstate="print"/>
          <a:stretch>
            <a:fillRect/>
          </a:stretch>
        </p:blipFill>
        <p:spPr>
          <a:xfrm>
            <a:off x="5702808" y="1815083"/>
            <a:ext cx="1033271" cy="121920"/>
          </a:xfrm>
          <a:prstGeom prst="rect">
            <a:avLst/>
          </a:prstGeom>
        </p:spPr>
      </p:pic>
      <p:pic>
        <p:nvPicPr>
          <p:cNvPr id="35" name="object 35" descr=""/>
          <p:cNvPicPr/>
          <p:nvPr/>
        </p:nvPicPr>
        <p:blipFill>
          <a:blip r:embed="rId23" cstate="print"/>
          <a:stretch>
            <a:fillRect/>
          </a:stretch>
        </p:blipFill>
        <p:spPr>
          <a:xfrm>
            <a:off x="6821423" y="2025395"/>
            <a:ext cx="121920" cy="64007"/>
          </a:xfrm>
          <a:prstGeom prst="rect">
            <a:avLst/>
          </a:prstGeom>
        </p:spPr>
      </p:pic>
      <p:pic>
        <p:nvPicPr>
          <p:cNvPr id="36" name="object 36" descr=""/>
          <p:cNvPicPr/>
          <p:nvPr/>
        </p:nvPicPr>
        <p:blipFill>
          <a:blip r:embed="rId24" cstate="print"/>
          <a:stretch>
            <a:fillRect/>
          </a:stretch>
        </p:blipFill>
        <p:spPr>
          <a:xfrm>
            <a:off x="6281928" y="2805683"/>
            <a:ext cx="661416" cy="158496"/>
          </a:xfrm>
          <a:prstGeom prst="rect">
            <a:avLst/>
          </a:prstGeom>
        </p:spPr>
      </p:pic>
      <p:pic>
        <p:nvPicPr>
          <p:cNvPr id="37" name="object 37" descr=""/>
          <p:cNvPicPr/>
          <p:nvPr/>
        </p:nvPicPr>
        <p:blipFill>
          <a:blip r:embed="rId25" cstate="print"/>
          <a:stretch>
            <a:fillRect/>
          </a:stretch>
        </p:blipFill>
        <p:spPr>
          <a:xfrm>
            <a:off x="4270247" y="4503420"/>
            <a:ext cx="2679192" cy="88391"/>
          </a:xfrm>
          <a:prstGeom prst="rect">
            <a:avLst/>
          </a:prstGeom>
        </p:spPr>
      </p:pic>
      <p:pic>
        <p:nvPicPr>
          <p:cNvPr id="38" name="object 38" descr=""/>
          <p:cNvPicPr/>
          <p:nvPr/>
        </p:nvPicPr>
        <p:blipFill>
          <a:blip r:embed="rId26" cstate="print"/>
          <a:stretch>
            <a:fillRect/>
          </a:stretch>
        </p:blipFill>
        <p:spPr>
          <a:xfrm>
            <a:off x="4312920" y="5457444"/>
            <a:ext cx="94487" cy="54863"/>
          </a:xfrm>
          <a:prstGeom prst="rect">
            <a:avLst/>
          </a:prstGeom>
        </p:spPr>
      </p:pic>
      <p:pic>
        <p:nvPicPr>
          <p:cNvPr id="39" name="object 39" descr=""/>
          <p:cNvPicPr/>
          <p:nvPr/>
        </p:nvPicPr>
        <p:blipFill>
          <a:blip r:embed="rId27" cstate="print"/>
          <a:stretch>
            <a:fillRect/>
          </a:stretch>
        </p:blipFill>
        <p:spPr>
          <a:xfrm>
            <a:off x="4200144" y="6387084"/>
            <a:ext cx="207263" cy="112775"/>
          </a:xfrm>
          <a:prstGeom prst="rect">
            <a:avLst/>
          </a:prstGeom>
        </p:spPr>
      </p:pic>
      <p:pic>
        <p:nvPicPr>
          <p:cNvPr id="40" name="object 40" descr=""/>
          <p:cNvPicPr/>
          <p:nvPr/>
        </p:nvPicPr>
        <p:blipFill>
          <a:blip r:embed="rId28" cstate="print"/>
          <a:stretch>
            <a:fillRect/>
          </a:stretch>
        </p:blipFill>
        <p:spPr>
          <a:xfrm>
            <a:off x="5437632" y="4805171"/>
            <a:ext cx="356615" cy="94487"/>
          </a:xfrm>
          <a:prstGeom prst="rect">
            <a:avLst/>
          </a:prstGeom>
        </p:spPr>
      </p:pic>
      <p:pic>
        <p:nvPicPr>
          <p:cNvPr id="41" name="object 41" descr=""/>
          <p:cNvPicPr/>
          <p:nvPr/>
        </p:nvPicPr>
        <p:blipFill>
          <a:blip r:embed="rId29" cstate="print"/>
          <a:stretch>
            <a:fillRect/>
          </a:stretch>
        </p:blipFill>
        <p:spPr>
          <a:xfrm>
            <a:off x="5434584" y="8362188"/>
            <a:ext cx="356615" cy="91440"/>
          </a:xfrm>
          <a:prstGeom prst="rect">
            <a:avLst/>
          </a:prstGeom>
        </p:spPr>
      </p:pic>
      <p:sp>
        <p:nvSpPr>
          <p:cNvPr id="42" name="object 42" descr=""/>
          <p:cNvSpPr txBox="1"/>
          <p:nvPr/>
        </p:nvSpPr>
        <p:spPr>
          <a:xfrm>
            <a:off x="1012392" y="922810"/>
            <a:ext cx="1518920" cy="349250"/>
          </a:xfrm>
          <a:prstGeom prst="rect">
            <a:avLst/>
          </a:prstGeom>
        </p:spPr>
        <p:txBody>
          <a:bodyPr wrap="square" lIns="0" tIns="46990" rIns="0" bIns="0" rtlCol="0" vert="horz">
            <a:spAutoFit/>
          </a:bodyPr>
          <a:lstStyle/>
          <a:p>
            <a:pPr marL="12700">
              <a:lnSpc>
                <a:spcPct val="100000"/>
              </a:lnSpc>
              <a:spcBef>
                <a:spcPts val="370"/>
              </a:spcBef>
            </a:pPr>
            <a:r>
              <a:rPr dirty="0" sz="600">
                <a:latin typeface="Calibri"/>
                <a:cs typeface="Calibri"/>
              </a:rPr>
              <a:t>4. KẾT QUẢ VÀ KẾT LUẬN</a:t>
            </a:r>
            <a:r>
              <a:rPr dirty="0" sz="600" spc="120">
                <a:latin typeface="Calibri"/>
                <a:cs typeface="Calibri"/>
              </a:rPr>
              <a:t/>
            </a:r>
            <a:r>
              <a:rPr dirty="0" sz="600" spc="50">
                <a:latin typeface="Calibri"/>
                <a:cs typeface="Calibri"/>
              </a:rPr>
              <a:t/>
            </a:r>
            <a:r>
              <a:rPr dirty="0" sz="600" spc="10">
                <a:latin typeface="Calibri"/>
                <a:cs typeface="Calibri"/>
              </a:rPr>
              <a:t/>
            </a:r>
            <a:r>
              <a:rPr dirty="0" sz="600" spc="70">
                <a:latin typeface="Calibri"/>
                <a:cs typeface="Calibri"/>
              </a:rPr>
              <a:t/>
            </a:r>
            <a:r>
              <a:rPr dirty="0" sz="600" spc="10">
                <a:latin typeface="Calibri"/>
                <a:cs typeface="Calibri"/>
              </a:rPr>
              <a:t/>
            </a:r>
            <a:r>
              <a:rPr dirty="0" sz="600" spc="65">
                <a:latin typeface="Calibri"/>
                <a:cs typeface="Calibri"/>
              </a:rPr>
              <a:t/>
            </a:r>
            <a:r>
              <a:rPr dirty="0" sz="600" spc="140">
                <a:latin typeface="Calibri"/>
                <a:cs typeface="Calibri"/>
              </a:rPr>
              <a:t/>
            </a:r>
            <a:r>
              <a:rPr dirty="0" sz="600" spc="100">
                <a:latin typeface="Calibri"/>
                <a:cs typeface="Calibri"/>
              </a:rPr>
              <a:t/>
            </a:r>
            <a:endParaRPr sz="700">
              <a:latin typeface="Calibri"/>
              <a:cs typeface="Calibri"/>
            </a:endParaRPr>
          </a:p>
          <a:p>
            <a:pPr marL="15240">
              <a:lnSpc>
                <a:spcPct val="100000"/>
              </a:lnSpc>
              <a:spcBef>
                <a:spcPts val="355"/>
              </a:spcBef>
            </a:pPr>
            <a:r>
              <a:rPr dirty="0" sz="800" spc="20">
                <a:latin typeface="Calibri"/>
                <a:cs typeface="Calibri"/>
              </a:rPr>
              <a:t>Sau khi huấn luyện bằng cách sử dụng tất cả 576 trường hợp hiện có</a:t>
            </a:r>
            <a:r>
              <a:rPr dirty="0" sz="800" spc="60">
                <a:latin typeface="Calibri"/>
                <a:cs typeface="Calibri"/>
              </a:rPr>
              <a:t/>
            </a:r>
            <a:r>
              <a:rPr dirty="0" sz="800">
                <a:latin typeface="Calibri"/>
                <a:cs typeface="Calibri"/>
              </a:rPr>
              <a:t/>
            </a:r>
            <a:r>
              <a:rPr dirty="0" sz="800" spc="90">
                <a:latin typeface="Calibri"/>
                <a:cs typeface="Calibri"/>
              </a:rPr>
              <a:t/>
            </a:r>
            <a:r>
              <a:rPr dirty="0" sz="800" spc="20">
                <a:latin typeface="Calibri"/>
                <a:cs typeface="Calibri"/>
              </a:rPr>
              <a:t/>
            </a:r>
            <a:r>
              <a:rPr dirty="0" sz="800" spc="90">
                <a:latin typeface="Calibri"/>
                <a:cs typeface="Calibri"/>
              </a:rPr>
              <a:t/>
            </a:r>
            <a:r>
              <a:rPr dirty="0" sz="800">
                <a:latin typeface="Calibri"/>
                <a:cs typeface="Calibri"/>
              </a:rPr>
              <a:t/>
            </a:r>
            <a:r>
              <a:rPr dirty="0" sz="800" spc="45">
                <a:latin typeface="Calibri"/>
                <a:cs typeface="Calibri"/>
              </a:rPr>
              <a:t/>
            </a:r>
            <a:r>
              <a:rPr dirty="0" sz="800" spc="20">
                <a:latin typeface="Calibri"/>
                <a:cs typeface="Calibri"/>
              </a:rPr>
              <a:t/>
            </a:r>
            <a:r>
              <a:rPr dirty="0" sz="800" spc="85">
                <a:latin typeface="Calibri"/>
                <a:cs typeface="Calibri"/>
              </a:rPr>
              <a:t/>
            </a:r>
            <a:r>
              <a:rPr dirty="0" sz="800" spc="20">
                <a:latin typeface="Calibri"/>
                <a:cs typeface="Calibri"/>
              </a:rPr>
              <a:t/>
            </a:r>
            <a:endParaRPr sz="900">
              <a:latin typeface="Calibri"/>
              <a:cs typeface="Calibri"/>
            </a:endParaRPr>
          </a:p>
        </p:txBody>
      </p:sp>
      <p:sp>
        <p:nvSpPr>
          <p:cNvPr id="43" name="object 43" descr=""/>
          <p:cNvSpPr txBox="1"/>
          <p:nvPr/>
        </p:nvSpPr>
        <p:spPr>
          <a:xfrm>
            <a:off x="2823146" y="1108964"/>
            <a:ext cx="876300" cy="16256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alibri"/>
                <a:cs typeface="Calibri"/>
              </a:rPr>
              <a:t>thuật toán ADAP</a:t>
            </a:r>
            <a:r>
              <a:rPr dirty="0" sz="800" spc="85">
                <a:latin typeface="Calibri"/>
                <a:cs typeface="Calibri"/>
              </a:rPr>
              <a:t/>
            </a:r>
            <a:r>
              <a:rPr dirty="0" sz="800">
                <a:latin typeface="Calibri"/>
                <a:cs typeface="Calibri"/>
              </a:rPr>
              <a:t/>
            </a:r>
            <a:r>
              <a:rPr dirty="0" sz="800" spc="55">
                <a:latin typeface="Calibri"/>
                <a:cs typeface="Calibri"/>
              </a:rPr>
              <a:t/>
            </a:r>
            <a:r>
              <a:rPr dirty="0" sz="800" spc="20">
                <a:latin typeface="Calibri"/>
                <a:cs typeface="Calibri"/>
              </a:rPr>
              <a:t/>
            </a:r>
            <a:endParaRPr sz="900">
              <a:latin typeface="Calibri"/>
              <a:cs typeface="Calibri"/>
            </a:endParaRPr>
          </a:p>
        </p:txBody>
      </p:sp>
      <p:sp>
        <p:nvSpPr>
          <p:cNvPr id="44" name="object 44" descr=""/>
          <p:cNvSpPr txBox="1"/>
          <p:nvPr/>
        </p:nvSpPr>
        <p:spPr>
          <a:xfrm>
            <a:off x="1013359" y="1350009"/>
            <a:ext cx="2684780" cy="154940"/>
          </a:xfrm>
          <a:prstGeom prst="rect">
            <a:avLst/>
          </a:prstGeom>
        </p:spPr>
        <p:txBody>
          <a:bodyPr wrap="square" lIns="0" tIns="12700" rIns="0" bIns="0" rtlCol="0" vert="horz">
            <a:spAutoFit/>
          </a:bodyPr>
          <a:lstStyle/>
          <a:p>
            <a:pPr marL="12700">
              <a:lnSpc>
                <a:spcPct val="100000"/>
              </a:lnSpc>
              <a:spcBef>
                <a:spcPts val="100"/>
              </a:spcBef>
              <a:tabLst>
                <a:tab pos="2420620" algn="l"/>
              </a:tabLst>
            </a:pPr>
            <a:r>
              <a:rPr dirty="0" sz="800" spc="20">
                <a:latin typeface="Cambria"/>
                <a:cs typeface="Cambria"/>
              </a:rPr>
              <a:t>hàng dự báo có thể được sử dụng để dự đoán nhưng giá trị</a:t>
            </a:r>
            <a:r>
              <a:rPr dirty="0" sz="800" spc="140">
                <a:latin typeface="Cambria"/>
                <a:cs typeface="Cambria"/>
              </a:rPr>
              <a:t/>
            </a:r>
            <a:r>
              <a:rPr dirty="0" sz="800" spc="20">
                <a:latin typeface="Cambria"/>
                <a:cs typeface="Cambria"/>
              </a:rPr>
              <a:t/>
            </a:r>
            <a:r>
              <a:rPr dirty="0" sz="800" spc="110">
                <a:latin typeface="Cambria"/>
                <a:cs typeface="Cambria"/>
              </a:rPr>
              <a:t/>
            </a:r>
            <a:r>
              <a:rPr dirty="0" sz="800" spc="20">
                <a:latin typeface="Cambria"/>
                <a:cs typeface="Cambria"/>
              </a:rPr>
              <a:t/>
            </a:r>
            <a:r>
              <a:rPr dirty="0" sz="800" spc="114">
                <a:latin typeface="Cambria"/>
                <a:cs typeface="Cambria"/>
              </a:rPr>
              <a:t/>
            </a:r>
            <a:r>
              <a:rPr dirty="0" sz="800">
                <a:latin typeface="Cambria"/>
                <a:cs typeface="Cambria"/>
              </a:rPr>
              <a:t/>
            </a:r>
            <a:r>
              <a:rPr dirty="0" sz="800" spc="110">
                <a:latin typeface="Cambria"/>
                <a:cs typeface="Cambria"/>
              </a:rPr>
              <a:t/>
            </a:r>
            <a:r>
              <a:rPr dirty="0" sz="800" spc="20">
                <a:latin typeface="Cambria"/>
                <a:cs typeface="Cambria"/>
              </a:rPr>
              <a:t/>
            </a:r>
            <a:r>
              <a:rPr dirty="0" sz="800" spc="105">
                <a:latin typeface="Cambria"/>
                <a:cs typeface="Cambria"/>
              </a:rPr>
              <a:t/>
            </a:r>
            <a:r>
              <a:rPr dirty="0" sz="800">
                <a:latin typeface="Cambria"/>
                <a:cs typeface="Cambria"/>
              </a:rPr>
              <a:t/>
            </a:r>
            <a:r>
              <a:rPr dirty="0" sz="800" spc="365">
                <a:latin typeface="Cambria"/>
                <a:cs typeface="Cambria"/>
              </a:rPr>
              <a:t/>
            </a:r>
            <a:r>
              <a:rPr dirty="0" sz="800" spc="20">
                <a:latin typeface="Cambria"/>
                <a:cs typeface="Cambria"/>
              </a:rPr>
              <a:t/>
            </a:r>
            <a:r>
              <a:rPr dirty="0" sz="800" spc="135">
                <a:latin typeface="Cambria"/>
                <a:cs typeface="Cambria"/>
              </a:rPr>
              <a:t/>
            </a:r>
            <a:r>
              <a:rPr dirty="0" sz="800" spc="20">
                <a:latin typeface="Cambria"/>
                <a:cs typeface="Cambria"/>
              </a:rPr>
              <a:t/>
            </a:r>
            <a:r>
              <a:rPr dirty="0" sz="800">
                <a:latin typeface="Cambria"/>
                <a:cs typeface="Cambria"/>
              </a:rPr>
              <a:t/>
            </a:r>
            <a:r>
              <a:rPr dirty="0" sz="800" spc="20">
                <a:latin typeface="Cambria"/>
                <a:cs typeface="Cambria"/>
              </a:rPr>
              <a:t/>
            </a:r>
            <a:endParaRPr sz="850">
              <a:latin typeface="Cambria"/>
              <a:cs typeface="Cambria"/>
            </a:endParaRPr>
          </a:p>
        </p:txBody>
      </p:sp>
      <p:sp>
        <p:nvSpPr>
          <p:cNvPr id="45" name="object 45" descr=""/>
          <p:cNvSpPr txBox="1"/>
          <p:nvPr/>
        </p:nvSpPr>
        <p:spPr>
          <a:xfrm>
            <a:off x="1010402" y="1919731"/>
            <a:ext cx="3377565" cy="1016635"/>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và độ đặc hiệu của dự báo (Hình 4). Khi giá trị</a:t>
            </a:r>
            <a:r>
              <a:rPr dirty="0" sz="800">
                <a:latin typeface="Times New Roman"/>
                <a:cs typeface="Times New Roman"/>
              </a:rPr>
              <a:t/>
            </a:r>
            <a:r>
              <a:rPr dirty="0" sz="800" spc="20">
                <a:latin typeface="Times New Roman"/>
                <a:cs typeface="Times New Roman"/>
              </a:rPr>
              <a:t/>
            </a:r>
            <a:r>
              <a:rPr dirty="0" sz="800" spc="55">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a:latin typeface="Times New Roman"/>
                <a:cs typeface="Times New Roman"/>
              </a:rPr>
              <a:t/>
            </a:r>
            <a:r>
              <a:rPr dirty="0" sz="800" spc="70">
                <a:latin typeface="Times New Roman"/>
                <a:cs typeface="Times New Roman"/>
              </a:rPr>
              <a:t/>
            </a:r>
            <a:r>
              <a:rPr dirty="0" sz="800" spc="20">
                <a:latin typeface="Times New Roman"/>
                <a:cs typeface="Times New Roman"/>
              </a:rPr>
              <a:t/>
            </a:r>
            <a:r>
              <a:rPr dirty="0" sz="800" spc="70">
                <a:latin typeface="Times New Roman"/>
                <a:cs typeface="Times New Roman"/>
              </a:rPr>
              <a:t/>
            </a:r>
            <a:r>
              <a:rPr dirty="0" sz="800">
                <a:latin typeface="Times New Roman"/>
                <a:cs typeface="Times New Roman"/>
              </a:rPr>
              <a:t/>
            </a:r>
            <a:r>
              <a:rPr dirty="0" sz="800" spc="4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60">
                <a:latin typeface="Times New Roman"/>
                <a:cs typeface="Times New Roman"/>
              </a:rPr>
              <a:t/>
            </a:r>
            <a:r>
              <a:rPr dirty="0" sz="800" spc="20">
                <a:latin typeface="Times New Roman"/>
                <a:cs typeface="Times New Roman"/>
              </a:rPr>
              <a:t/>
            </a:r>
            <a:r>
              <a:rPr dirty="0" sz="800" spc="45">
                <a:latin typeface="Times New Roman"/>
                <a:cs typeface="Times New Roman"/>
              </a:rPr>
              <a:t/>
            </a:r>
            <a:r>
              <a:rPr dirty="0" sz="80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endParaRPr sz="900">
              <a:latin typeface="Times New Roman"/>
              <a:cs typeface="Times New Roman"/>
            </a:endParaRPr>
          </a:p>
          <a:p>
            <a:pPr marL="12700">
              <a:lnSpc>
                <a:spcPct val="100000"/>
              </a:lnSpc>
            </a:pPr>
            <a:r>
              <a:rPr dirty="0" sz="800" spc="20">
                <a:latin typeface="Times New Roman"/>
                <a:cs typeface="Times New Roman"/>
              </a:rPr>
              <a:t>0.448 được sử dụng (những người có giá trị thấp hơn được dự báo sẽ vẫn</a:t>
            </a:r>
            <a:r>
              <a:rPr dirty="0" sz="800" spc="15">
                <a:latin typeface="Times New Roman"/>
                <a:cs typeface="Times New Roman"/>
              </a:rPr>
              <a:t/>
            </a:r>
            <a:r>
              <a:rPr dirty="0" sz="800">
                <a:latin typeface="Times New Roman"/>
                <a:cs typeface="Times New Roman"/>
              </a:rPr>
              <a:t/>
            </a:r>
            <a:r>
              <a:rPr dirty="0" sz="800" spc="220">
                <a:latin typeface="Times New Roman"/>
                <a:cs typeface="Times New Roman"/>
              </a:rPr>
              <a:t/>
            </a:r>
            <a:r>
              <a:rPr dirty="0" sz="800" spc="20">
                <a:latin typeface="Times New Roman"/>
                <a:cs typeface="Times New Roman"/>
              </a:rPr>
              <a:t/>
            </a:r>
            <a:r>
              <a:rPr dirty="0" sz="800" spc="10">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a:latin typeface="Times New Roman"/>
                <a:cs typeface="Times New Roman"/>
              </a:rPr>
              <a:t/>
            </a:r>
            <a:r>
              <a:rPr dirty="0" sz="800" spc="215">
                <a:latin typeface="Times New Roman"/>
                <a:cs typeface="Times New Roman"/>
              </a:rPr>
              <a:t/>
            </a:r>
            <a:r>
              <a:rPr dirty="0" sz="800" spc="20">
                <a:latin typeface="Times New Roman"/>
                <a:cs typeface="Times New Roman"/>
              </a:rPr>
              <a:t/>
            </a:r>
            <a:r>
              <a:rPr dirty="0" sz="800" spc="195">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endParaRPr sz="850">
              <a:latin typeface="Times New Roman"/>
              <a:cs typeface="Times New Roman"/>
            </a:endParaRPr>
          </a:p>
          <a:p>
            <a:pPr>
              <a:lnSpc>
                <a:spcPct val="100000"/>
              </a:lnSpc>
              <a:spcBef>
                <a:spcPts val="710"/>
              </a:spcBef>
            </a:pPr>
            <a:endParaRPr sz="850">
              <a:latin typeface="Times New Roman"/>
              <a:cs typeface="Times New Roman"/>
            </a:endParaRPr>
          </a:p>
          <a:p>
            <a:pPr marL="20320">
              <a:lnSpc>
                <a:spcPct val="100000"/>
              </a:lnSpc>
            </a:pPr>
            <a:r>
              <a:rPr dirty="0" sz="800" spc="10" b="1">
                <a:latin typeface="Courier New"/>
                <a:cs typeface="Courier New"/>
              </a:rPr>
              <a:t>đường cong ROC [0.76]</a:t>
            </a:r>
            <a:r>
              <a:rPr dirty="0" sz="800" spc="45" b="1">
                <a:latin typeface="Courier New"/>
                <a:cs typeface="Courier New"/>
              </a:rPr>
              <a:t/>
            </a:r>
            <a:r>
              <a:rPr dirty="0" sz="800" spc="20" b="1">
                <a:latin typeface="Courier New"/>
                <a:cs typeface="Courier New"/>
              </a:rPr>
              <a:t/>
            </a:r>
            <a:endParaRPr sz="900">
              <a:latin typeface="Courier New"/>
              <a:cs typeface="Courier New"/>
            </a:endParaRPr>
          </a:p>
          <a:p>
            <a:pPr>
              <a:lnSpc>
                <a:spcPct val="100000"/>
              </a:lnSpc>
            </a:pPr>
            <a:endParaRPr sz="900">
              <a:latin typeface="Courier New"/>
              <a:cs typeface="Courier New"/>
            </a:endParaRPr>
          </a:p>
          <a:p>
            <a:pPr>
              <a:lnSpc>
                <a:spcPct val="100000"/>
              </a:lnSpc>
              <a:spcBef>
                <a:spcPts val="30"/>
              </a:spcBef>
            </a:pPr>
            <a:endParaRPr sz="900">
              <a:latin typeface="Courier New"/>
              <a:cs typeface="Courier New"/>
            </a:endParaRPr>
          </a:p>
          <a:p>
            <a:pPr algn="r" marR="5080">
              <a:lnSpc>
                <a:spcPct val="100000"/>
              </a:lnSpc>
            </a:pPr>
            <a:r>
              <a:rPr dirty="0" sz="700" spc="20">
                <a:latin typeface="Courier New"/>
                <a:cs typeface="Courier New"/>
              </a:rPr>
              <a:t>0.4</a:t>
            </a:r>
            <a:endParaRPr sz="800">
              <a:latin typeface="Courier New"/>
              <a:cs typeface="Courier New"/>
            </a:endParaRPr>
          </a:p>
        </p:txBody>
      </p:sp>
      <p:sp>
        <p:nvSpPr>
          <p:cNvPr id="46" name="object 46" descr=""/>
          <p:cNvSpPr txBox="1"/>
          <p:nvPr/>
        </p:nvSpPr>
        <p:spPr>
          <a:xfrm>
            <a:off x="1008448" y="3312414"/>
            <a:ext cx="2691765" cy="577215"/>
          </a:xfrm>
          <a:prstGeom prst="rect">
            <a:avLst/>
          </a:prstGeom>
        </p:spPr>
        <p:txBody>
          <a:bodyPr wrap="square" lIns="0" tIns="12700" rIns="0" bIns="0" rtlCol="0" vert="horz">
            <a:spAutoFit/>
          </a:bodyPr>
          <a:lstStyle/>
          <a:p>
            <a:pPr marL="12700">
              <a:lnSpc>
                <a:spcPct val="100000"/>
              </a:lnSpc>
              <a:spcBef>
                <a:spcPts val="100"/>
              </a:spcBef>
            </a:pPr>
            <a:r>
              <a:rPr dirty="0" sz="900" spc="85">
                <a:latin typeface="Courier New"/>
                <a:cs typeface="Courier New"/>
              </a:rPr>
              <a:t/>
            </a:r>
            <a:r>
              <a:rPr dirty="0" sz="900" spc="20">
                <a:latin typeface="Courier New"/>
                <a:cs typeface="Courier New"/>
              </a:rPr>
              <a:t/>
            </a:r>
            <a:r>
              <a:rPr dirty="0" sz="900" spc="20" b="1">
                <a:latin typeface="Courier New"/>
                <a:cs typeface="Courier New"/>
              </a:rPr>
              <a:t>kiểm tra đường cong ROC cho các dự đoán này và...</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b="1">
                <a:latin typeface="Courier New"/>
                <a:cs typeface="Courier New"/>
              </a:rPr>
              <a:t/>
            </a:r>
            <a:r>
              <a:rPr dirty="0" sz="900" spc="20">
                <a:latin typeface="Courier New"/>
                <a:cs typeface="Courier New"/>
              </a:rPr>
              <a:t/>
            </a:r>
            <a:endParaRPr sz="950">
              <a:latin typeface="Courier New"/>
              <a:cs typeface="Courier New"/>
            </a:endParaRPr>
          </a:p>
          <a:p>
            <a:pPr marL="12700">
              <a:lnSpc>
                <a:spcPct val="100000"/>
              </a:lnSpc>
              <a:tabLst>
                <a:tab pos="1488440" algn="l"/>
              </a:tabLst>
            </a:pPr>
            <a:r>
              <a:rPr dirty="0" sz="800" spc="20">
                <a:latin typeface="Courier New"/>
                <a:cs typeface="Courier New"/>
              </a:rPr>
              <a:t>ADAP mới và GLIM</a:t>
            </a:r>
            <a:r>
              <a:rPr dirty="0" sz="800">
                <a:latin typeface="Courier New"/>
                <a:cs typeface="Courier New"/>
              </a:rPr>
              <a:t/>
            </a:r>
            <a:r>
              <a:rPr dirty="0" sz="800" spc="15">
                <a:latin typeface="Courier New"/>
                <a:cs typeface="Courier New"/>
              </a:rPr>
              <a:t/>
            </a:r>
            <a:r>
              <a:rPr dirty="0" sz="800" spc="20">
                <a:latin typeface="Courier New"/>
                <a:cs typeface="Courier New"/>
              </a:rPr>
              <a:t/>
            </a:r>
            <a:r>
              <a:rPr dirty="0" sz="800">
                <a:latin typeface="Courier New"/>
                <a:cs typeface="Courier New"/>
              </a:rPr>
              <a:t/>
            </a:r>
            <a:r>
              <a:rPr dirty="0" sz="800" spc="20">
                <a:latin typeface="Courier New"/>
                <a:cs typeface="Courier New"/>
              </a:rPr>
              <a:t/>
            </a:r>
            <a:endParaRPr sz="900">
              <a:latin typeface="Courier New"/>
              <a:cs typeface="Courier New"/>
            </a:endParaRPr>
          </a:p>
          <a:p>
            <a:pPr marL="841375">
              <a:lnSpc>
                <a:spcPct val="100000"/>
              </a:lnSpc>
              <a:spcBef>
                <a:spcPts val="800"/>
              </a:spcBef>
            </a:pPr>
            <a:r>
              <a:rPr dirty="0" sz="1200" spc="20">
                <a:latin typeface="Cambria"/>
                <a:cs typeface="Cambria"/>
              </a:rPr>
              <a:t>TÀI LIỆU THAM KHẢO</a:t>
            </a:r>
            <a:endParaRPr sz="1250">
              <a:latin typeface="Cambria"/>
              <a:cs typeface="Cambria"/>
            </a:endParaRPr>
          </a:p>
        </p:txBody>
      </p:sp>
      <p:sp>
        <p:nvSpPr>
          <p:cNvPr id="47" name="object 47" descr=""/>
          <p:cNvSpPr txBox="1"/>
          <p:nvPr/>
        </p:nvSpPr>
        <p:spPr>
          <a:xfrm>
            <a:off x="1098440" y="5053076"/>
            <a:ext cx="2606675" cy="567055"/>
          </a:xfrm>
          <a:prstGeom prst="rect">
            <a:avLst/>
          </a:prstGeom>
        </p:spPr>
        <p:txBody>
          <a:bodyPr wrap="square" lIns="0" tIns="34290" rIns="0" bIns="0" rtlCol="0" vert="horz">
            <a:spAutoFit/>
          </a:bodyPr>
          <a:lstStyle/>
          <a:p>
            <a:pPr marL="190500" marR="5080" indent="24765">
              <a:lnSpc>
                <a:spcPct val="100000"/>
              </a:lnSpc>
              <a:spcBef>
                <a:spcPts val="270"/>
              </a:spcBef>
            </a:pPr>
            <a:r>
              <a:rPr dirty="0" sz="800" spc="20">
                <a:latin typeface="Courier New"/>
                <a:cs typeface="Courier New"/>
              </a:rPr>
              <a:t>Diabetes. Tập 19, trang 4575. Diabetes (Cambridge). 1986. MIT Press. 1982.</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endParaRPr sz="900">
              <a:latin typeface="Courier New"/>
              <a:cs typeface="Courier New"/>
            </a:endParaRPr>
          </a:p>
          <a:p>
            <a:pPr marL="225425" marR="5080" indent="-213360">
              <a:lnSpc>
                <a:spcPct val="100000"/>
              </a:lnSpc>
              <a:spcBef>
                <a:spcPts val="459"/>
              </a:spcBef>
            </a:pPr>
            <a:r>
              <a:rPr dirty="0" sz="800">
                <a:latin typeface="Times New Roman"/>
                <a:cs typeface="Times New Roman"/>
              </a:rPr>
              <a:t>(4J Smith, J.W., ADAP, Một thuật toán áp dụng, Viện quản lý hậu cần, Tmluiical Rcpwt IR 705,</a:t>
            </a:r>
            <a:r>
              <a:rPr dirty="0" sz="800" spc="375">
                <a:latin typeface="Times New Roman"/>
                <a:cs typeface="Times New Roman"/>
              </a:rPr>
              <a:t/>
            </a:r>
            <a:r>
              <a:rPr dirty="0" sz="800" spc="20">
                <a:latin typeface="Times New Roman"/>
                <a:cs typeface="Times New Roman"/>
              </a:rPr>
              <a:t/>
            </a:r>
            <a:r>
              <a:rPr dirty="0" sz="800" spc="80">
                <a:latin typeface="Times New Roman"/>
                <a:cs typeface="Times New Roman"/>
              </a:rPr>
              <a:t/>
            </a:r>
            <a:r>
              <a:rPr dirty="0" sz="800">
                <a:latin typeface="Times New Roman"/>
                <a:cs typeface="Times New Roman"/>
              </a:rPr>
              <a:t/>
            </a:r>
            <a:r>
              <a:rPr dirty="0" sz="800" spc="125">
                <a:latin typeface="Times New Roman"/>
                <a:cs typeface="Times New Roman"/>
              </a:rPr>
              <a:t/>
            </a:r>
            <a:r>
              <a:rPr dirty="0" sz="800" spc="20">
                <a:latin typeface="Times New Roman"/>
                <a:cs typeface="Times New Roman"/>
              </a:rPr>
              <a:t/>
            </a:r>
            <a:r>
              <a:rPr dirty="0" sz="800" spc="110">
                <a:latin typeface="Times New Roman"/>
                <a:cs typeface="Times New Roman"/>
              </a:rPr>
              <a:t/>
            </a:r>
            <a:r>
              <a:rPr dirty="0" sz="800">
                <a:latin typeface="Times New Roman"/>
                <a:cs typeface="Times New Roman"/>
              </a:rPr>
              <a:t/>
            </a:r>
            <a:r>
              <a:rPr dirty="0" sz="800" spc="114">
                <a:latin typeface="Times New Roman"/>
                <a:cs typeface="Times New Roman"/>
              </a:rPr>
              <a:t/>
            </a:r>
            <a:r>
              <a:rPr dirty="0" sz="800" spc="20">
                <a:latin typeface="Times New Roman"/>
                <a:cs typeface="Times New Roman"/>
              </a:rPr>
              <a:t/>
            </a:r>
            <a:r>
              <a:rPr dirty="0" sz="800" spc="120">
                <a:latin typeface="Times New Roman"/>
                <a:cs typeface="Times New Roman"/>
              </a:rPr>
              <a:t/>
            </a:r>
            <a:r>
              <a:rPr dirty="0" sz="800" spc="20">
                <a:latin typeface="Times New Roman"/>
                <a:cs typeface="Times New Roman"/>
              </a:rPr>
              <a:t/>
            </a:r>
            <a:r>
              <a:rPr dirty="0" sz="800" spc="110">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160">
                <a:latin typeface="Times New Roman"/>
                <a:cs typeface="Times New Roman"/>
              </a:rPr>
              <a:t/>
            </a:r>
            <a:r>
              <a:rPr dirty="0" sz="800">
                <a:latin typeface="Times New Roman"/>
                <a:cs typeface="Times New Roman"/>
              </a:rPr>
              <a:t/>
            </a:r>
            <a:r>
              <a:rPr dirty="0" sz="800" spc="459">
                <a:latin typeface="Times New Roman"/>
                <a:cs typeface="Times New Roman"/>
              </a:rPr>
              <a:t/>
            </a:r>
            <a:r>
              <a:rPr dirty="0" sz="800" spc="20">
                <a:latin typeface="Times New Roman"/>
                <a:cs typeface="Times New Roman"/>
              </a:rPr>
              <a:t/>
            </a:r>
            <a:r>
              <a:rPr dirty="0" sz="800" spc="160">
                <a:latin typeface="Times New Roman"/>
                <a:cs typeface="Times New Roman"/>
              </a:rPr>
              <a:t/>
            </a:r>
            <a:r>
              <a:rPr dirty="0" sz="800">
                <a:latin typeface="Times New Roman"/>
                <a:cs typeface="Times New Roman"/>
              </a:rPr>
              <a:t/>
            </a:r>
            <a:r>
              <a:rPr dirty="0" sz="800" spc="160">
                <a:latin typeface="Times New Roman"/>
                <a:cs typeface="Times New Roman"/>
              </a:rPr>
              <a:t/>
            </a:r>
            <a:r>
              <a:rPr dirty="0" sz="800">
                <a:latin typeface="Times New Roman"/>
                <a:cs typeface="Times New Roman"/>
              </a:rPr>
              <a:t/>
            </a:r>
            <a:r>
              <a:rPr dirty="0" sz="800" spc="490">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48" name="object 48" descr=""/>
          <p:cNvSpPr txBox="1"/>
          <p:nvPr/>
        </p:nvSpPr>
        <p:spPr>
          <a:xfrm>
            <a:off x="1097581" y="5754115"/>
            <a:ext cx="2604135" cy="278765"/>
          </a:xfrm>
          <a:prstGeom prst="rect">
            <a:avLst/>
          </a:prstGeom>
        </p:spPr>
        <p:txBody>
          <a:bodyPr wrap="square" lIns="0" tIns="34290" rIns="0" bIns="0" rtlCol="0" vert="horz">
            <a:spAutoFit/>
          </a:bodyPr>
          <a:lstStyle/>
          <a:p>
            <a:pPr marL="224154" marR="5080" indent="-212090">
              <a:lnSpc>
                <a:spcPct val="100000"/>
              </a:lnSpc>
              <a:spcBef>
                <a:spcPts val="270"/>
              </a:spcBef>
            </a:pPr>
            <a:r>
              <a:rPr dirty="0" sz="700">
                <a:latin typeface="Times New Roman"/>
                <a:cs typeface="Times New Roman"/>
              </a:rPr>
              <a:t/>
            </a:r>
            <a:r>
              <a:rPr dirty="0" sz="700" spc="490">
                <a:latin typeface="Times New Roman"/>
                <a:cs typeface="Times New Roman"/>
              </a:rPr>
              <a:t/>
            </a:r>
            <a:r>
              <a:rPr dirty="0" sz="800" spc="20">
                <a:latin typeface="Times New Roman"/>
                <a:cs typeface="Times New Roman"/>
              </a:rPr>
              <a:t>[5j Smith, I.W'. ADAP d. Một phép quay thích ứng cho la bàn tbs LARC. Xavy g4anag¢msn t OfBcc, tháng 9 năm 1962.</a:t>
            </a:r>
            <a:r>
              <a:rPr dirty="0" sz="800" spc="2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90">
                <a:latin typeface="Times New Roman"/>
                <a:cs typeface="Times New Roman"/>
              </a:rPr>
              <a:t/>
            </a:r>
            <a:r>
              <a:rPr dirty="0" sz="800" spc="2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a:latin typeface="Times New Roman"/>
                <a:cs typeface="Times New Roman"/>
              </a:rPr>
              <a:t/>
            </a:r>
            <a:r>
              <a:rPr dirty="0" sz="800" spc="30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150">
                <a:latin typeface="Times New Roman"/>
                <a:cs typeface="Times New Roman"/>
              </a:rPr>
              <a:t/>
            </a:r>
            <a:r>
              <a:rPr dirty="0" sz="800">
                <a:latin typeface="Times New Roman"/>
                <a:cs typeface="Times New Roman"/>
              </a:rPr>
              <a:t/>
            </a:r>
            <a:r>
              <a:rPr dirty="0" sz="800" spc="45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395">
                <a:latin typeface="Times New Roman"/>
                <a:cs typeface="Times New Roman"/>
              </a:rPr>
              <a:t/>
            </a:r>
            <a:r>
              <a:rPr dirty="0" sz="800" spc="20">
                <a:latin typeface="Times New Roman"/>
                <a:cs typeface="Times New Roman"/>
              </a:rPr>
              <a:t/>
            </a:r>
            <a:r>
              <a:rPr dirty="0" sz="800" spc="380">
                <a:latin typeface="Times New Roman"/>
                <a:cs typeface="Times New Roman"/>
              </a:rPr>
              <a:t/>
            </a:r>
            <a:r>
              <a:rPr dirty="0" sz="800">
                <a:latin typeface="Times New Roman"/>
                <a:cs typeface="Times New Roman"/>
              </a:rPr>
              <a:t/>
            </a:r>
            <a:r>
              <a:rPr dirty="0" sz="800" spc="380">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49" name="object 49" descr=""/>
          <p:cNvSpPr txBox="1"/>
          <p:nvPr/>
        </p:nvSpPr>
        <p:spPr>
          <a:xfrm>
            <a:off x="1096539" y="6272276"/>
            <a:ext cx="2616835" cy="275590"/>
          </a:xfrm>
          <a:prstGeom prst="rect">
            <a:avLst/>
          </a:prstGeom>
        </p:spPr>
        <p:txBody>
          <a:bodyPr wrap="square" lIns="0" tIns="36195" rIns="0" bIns="0" rtlCol="0" vert="horz">
            <a:spAutoFit/>
          </a:bodyPr>
          <a:lstStyle/>
          <a:p>
            <a:pPr marL="226060" marR="5080" indent="-213995">
              <a:lnSpc>
                <a:spcPct val="100000"/>
              </a:lnSpc>
              <a:spcBef>
                <a:spcPts val="285"/>
              </a:spcBef>
            </a:pPr>
            <a:r>
              <a:rPr dirty="0" sz="800">
                <a:latin typeface="Times New Roman"/>
                <a:cs typeface="Times New Roman"/>
              </a:rPr>
              <a:t/>
            </a:r>
            <a:r>
              <a:rPr dirty="0" sz="800" spc="445">
                <a:latin typeface="Times New Roman"/>
                <a:cs typeface="Times New Roman"/>
              </a:rPr>
              <a:t/>
            </a:r>
            <a:r>
              <a:rPr dirty="0" sz="800" spc="20">
                <a:latin typeface="Courier New"/>
                <a:cs typeface="Courier New"/>
              </a:rPr>
              <a:t>[6] Benom, P.J. và cộng sự (1977). Tỷ lệ mắc và hiện mắc bệnh tiểu đường ở người da đỏ Pima: Tạp chí Dịch tễ học Hoa Kỳ 102:512-528.</a:t>
            </a:r>
            <a:r>
              <a:rPr dirty="0" sz="800" spc="20">
                <a:latin typeface="Courier New"/>
                <a:cs typeface="Courier New"/>
              </a:rPr>
              <a:t/>
            </a:r>
            <a:endParaRPr sz="900">
              <a:latin typeface="Courier New"/>
              <a:cs typeface="Courier New"/>
            </a:endParaRPr>
          </a:p>
        </p:txBody>
      </p:sp>
      <p:sp>
        <p:nvSpPr>
          <p:cNvPr id="50" name="object 50" descr=""/>
          <p:cNvSpPr txBox="1"/>
          <p:nvPr/>
        </p:nvSpPr>
        <p:spPr>
          <a:xfrm>
            <a:off x="1091485" y="4186872"/>
            <a:ext cx="2605405" cy="623570"/>
          </a:xfrm>
          <a:prstGeom prst="rect">
            <a:avLst/>
          </a:prstGeom>
        </p:spPr>
        <p:txBody>
          <a:bodyPr wrap="square" lIns="0" tIns="67945" rIns="0" bIns="0" rtlCol="0" vert="horz">
            <a:spAutoFit/>
          </a:bodyPr>
          <a:lstStyle/>
          <a:p>
            <a:pPr marL="223520">
              <a:lnSpc>
                <a:spcPct val="100000"/>
              </a:lnSpc>
              <a:spcBef>
                <a:spcPts val="535"/>
              </a:spcBef>
            </a:pPr>
            <a:r>
              <a:rPr dirty="0" sz="800" spc="20">
                <a:latin typeface="Times New Roman"/>
                <a:cs typeface="Times New Roman"/>
              </a:rPr>
              <a:t>1P63.</a:t>
            </a:r>
            <a:endParaRPr sz="900">
              <a:latin typeface="Times New Roman"/>
              <a:cs typeface="Times New Roman"/>
            </a:endParaRPr>
          </a:p>
          <a:p>
            <a:pPr algn="just" marL="218440" marR="5080" indent="-206375">
              <a:lnSpc>
                <a:spcPct val="100000"/>
              </a:lnSpc>
              <a:spcBef>
                <a:spcPts val="459"/>
              </a:spcBef>
            </a:pPr>
            <a:r>
              <a:rPr dirty="0" sz="700">
                <a:latin typeface="Times New Roman"/>
                <a:cs typeface="Times New Roman"/>
              </a:rPr>
              <a:t/>
            </a:r>
            <a:r>
              <a:rPr dirty="0" sz="700" spc="229">
                <a:latin typeface="Times New Roman"/>
                <a:cs typeface="Times New Roman"/>
              </a:rPr>
              <a:t/>
            </a:r>
            <a:r>
              <a:rPr dirty="0" sz="700">
                <a:latin typeface="Times New Roman"/>
                <a:cs typeface="Times New Roman"/>
              </a:rPr>
              <a:t/>
            </a:r>
            <a:r>
              <a:rPr dirty="0" sz="700" spc="265">
                <a:latin typeface="Times New Roman"/>
                <a:cs typeface="Times New Roman"/>
              </a:rPr>
              <a:t/>
            </a:r>
            <a:r>
              <a:rPr dirty="0" sz="700">
                <a:latin typeface="Times New Roman"/>
                <a:cs typeface="Times New Roman"/>
              </a:rPr>
              <a:t/>
            </a:r>
            <a:r>
              <a:rPr dirty="0" sz="700" spc="190">
                <a:latin typeface="Times New Roman"/>
                <a:cs typeface="Times New Roman"/>
              </a:rPr>
              <a:t/>
            </a:r>
            <a:r>
              <a:rPr dirty="0" sz="700">
                <a:latin typeface="Times New Roman"/>
                <a:cs typeface="Times New Roman"/>
              </a:rPr>
              <a:t/>
            </a:r>
            <a:r>
              <a:rPr dirty="0" sz="700" spc="200">
                <a:latin typeface="Times New Roman"/>
                <a:cs typeface="Times New Roman"/>
              </a:rPr>
              <a:t/>
            </a:r>
            <a:r>
              <a:rPr dirty="0" sz="700" b="1">
                <a:latin typeface="Times New Roman"/>
                <a:cs typeface="Times New Roman"/>
              </a:rPr>
              <a:t/>
            </a:r>
            <a:r>
              <a:rPr dirty="0" sz="700" spc="330" b="1">
                <a:latin typeface="Times New Roman"/>
                <a:cs typeface="Times New Roman"/>
              </a:rPr>
              <a:t/>
            </a:r>
            <a:r>
              <a:rPr dirty="0" sz="700">
                <a:latin typeface="Times New Roman"/>
                <a:cs typeface="Times New Roman"/>
              </a:rPr>
              <a:t/>
            </a:r>
            <a:r>
              <a:rPr dirty="0" sz="700" spc="204">
                <a:latin typeface="Times New Roman"/>
                <a:cs typeface="Times New Roman"/>
              </a:rPr>
              <a:t/>
            </a:r>
            <a:r>
              <a:rPr dirty="0" sz="700" b="1">
                <a:latin typeface="Times New Roman"/>
                <a:cs typeface="Times New Roman"/>
              </a:rPr>
              <a:t/>
            </a:r>
            <a:r>
              <a:rPr dirty="0" sz="700" spc="170" b="1">
                <a:latin typeface="Times New Roman"/>
                <a:cs typeface="Times New Roman"/>
              </a:rPr>
              <a:t/>
            </a:r>
            <a:r>
              <a:rPr dirty="0" sz="700">
                <a:latin typeface="Times New Roman"/>
                <a:cs typeface="Times New Roman"/>
              </a:rPr>
              <a:t/>
            </a:r>
            <a:r>
              <a:rPr dirty="0" sz="700" spc="245">
                <a:latin typeface="Times New Roman"/>
                <a:cs typeface="Times New Roman"/>
              </a:rPr>
              <a:t/>
            </a:r>
            <a:r>
              <a:rPr dirty="0" sz="700">
                <a:latin typeface="Times New Roman"/>
                <a:cs typeface="Times New Roman"/>
              </a:rPr>
              <a:t/>
            </a:r>
            <a:r>
              <a:rPr dirty="0" sz="700" spc="155">
                <a:latin typeface="Times New Roman"/>
                <a:cs typeface="Times New Roman"/>
              </a:rPr>
              <a:t/>
            </a:r>
            <a:r>
              <a:rPr dirty="0" sz="700" spc="20">
                <a:latin typeface="Times New Roman"/>
                <a:cs typeface="Times New Roman"/>
              </a:rPr>
              <a:t/>
            </a:r>
            <a:r>
              <a:rPr dirty="0" sz="700" spc="500">
                <a:latin typeface="Times New Roman"/>
                <a:cs typeface="Times New Roman"/>
              </a:rPr>
              <a:t/>
            </a:r>
            <a:r>
              <a:rPr dirty="0" sz="800" spc="20">
                <a:latin typeface="Times New Roman"/>
                <a:cs typeface="Times New Roman"/>
              </a:rPr>
              <a:t>[2] Rosenblatt, F., The Perceptron, Một lý thuyết về khả năng phân tách thống kê trong các hệ thống nhận thức. Báo cáo Phòng thí nghiệm Hàng không Cornell số YG-1196-G-1. Tháng 1 năm 1958.</a:t>
            </a:r>
            <a:r>
              <a:rPr dirty="0" sz="800" spc="100">
                <a:latin typeface="Times New Roman"/>
                <a:cs typeface="Times New Roman"/>
              </a:rPr>
              <a:t/>
            </a:r>
            <a:r>
              <a:rPr dirty="0" sz="800">
                <a:latin typeface="Times New Roman"/>
                <a:cs typeface="Times New Roman"/>
              </a:rPr>
              <a:t/>
            </a:r>
            <a:r>
              <a:rPr dirty="0" sz="800" spc="40">
                <a:latin typeface="Times New Roman"/>
                <a:cs typeface="Times New Roman"/>
              </a:rPr>
              <a:t/>
            </a:r>
            <a:r>
              <a:rPr dirty="0" sz="800" spc="20">
                <a:latin typeface="Times New Roman"/>
                <a:cs typeface="Times New Roman"/>
              </a:rPr>
              <a:t/>
            </a:r>
            <a:r>
              <a:rPr dirty="0" sz="800" spc="40">
                <a:latin typeface="Times New Roman"/>
                <a:cs typeface="Times New Roman"/>
              </a:rPr>
              <a:t/>
            </a:r>
            <a:r>
              <a:rPr dirty="0" sz="800">
                <a:latin typeface="Times New Roman"/>
                <a:cs typeface="Times New Roman"/>
              </a:rPr>
              <a:t/>
            </a:r>
            <a:r>
              <a:rPr dirty="0" sz="800" spc="3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a:latin typeface="Calibri"/>
                <a:cs typeface="Calibri"/>
              </a:rPr>
              <a:t/>
            </a:r>
            <a:r>
              <a:rPr dirty="0" sz="800" spc="270">
                <a:latin typeface="Calibri"/>
                <a:cs typeface="Calibri"/>
              </a:rPr>
              <a:t/>
            </a:r>
            <a:r>
              <a:rPr dirty="0" sz="800">
                <a:latin typeface="Calibri"/>
                <a:cs typeface="Calibri"/>
              </a:rPr>
              <a:t/>
            </a:r>
            <a:r>
              <a:rPr dirty="0" sz="800" spc="25">
                <a:latin typeface="Calibri"/>
                <a:cs typeface="Calibri"/>
              </a:rPr>
              <a:t/>
            </a:r>
            <a:r>
              <a:rPr dirty="0" sz="800" spc="20">
                <a:latin typeface="Calibri"/>
                <a:cs typeface="Calibri"/>
              </a:rPr>
              <a:t/>
            </a:r>
            <a:r>
              <a:rPr dirty="0" sz="800" spc="35">
                <a:latin typeface="Calibri"/>
                <a:cs typeface="Calibri"/>
              </a:rPr>
              <a:t/>
            </a:r>
            <a:r>
              <a:rPr dirty="0" sz="800" spc="20">
                <a:latin typeface="Calibri"/>
                <a:cs typeface="Calibri"/>
              </a:rPr>
              <a:t/>
            </a:r>
            <a:r>
              <a:rPr dirty="0" sz="800" spc="45">
                <a:latin typeface="Calibri"/>
                <a:cs typeface="Calibri"/>
              </a:rPr>
              <a:t/>
            </a:r>
            <a:r>
              <a:rPr dirty="0" sz="800" spc="20">
                <a:latin typeface="Calibri"/>
                <a:cs typeface="Calibri"/>
              </a:rPr>
              <a:t/>
            </a:r>
            <a:endParaRPr sz="900">
              <a:latin typeface="Calibri"/>
              <a:cs typeface="Calibri"/>
            </a:endParaRPr>
          </a:p>
        </p:txBody>
      </p:sp>
      <p:sp>
        <p:nvSpPr>
          <p:cNvPr id="51" name="object 51" descr=""/>
          <p:cNvSpPr txBox="1"/>
          <p:nvPr/>
        </p:nvSpPr>
        <p:spPr>
          <a:xfrm>
            <a:off x="1089159" y="4821428"/>
            <a:ext cx="2609850" cy="162560"/>
          </a:xfrm>
          <a:prstGeom prst="rect">
            <a:avLst/>
          </a:prstGeom>
        </p:spPr>
        <p:txBody>
          <a:bodyPr wrap="square" lIns="0" tIns="12700" rIns="0" bIns="0" rtlCol="0" vert="horz">
            <a:spAutoFit/>
          </a:bodyPr>
          <a:lstStyle/>
          <a:p>
            <a:pPr marL="12700">
              <a:lnSpc>
                <a:spcPct val="100000"/>
              </a:lnSpc>
              <a:spcBef>
                <a:spcPts val="100"/>
              </a:spcBef>
            </a:pPr>
            <a:r>
              <a:rPr dirty="0" sz="800">
                <a:latin typeface="Calibri"/>
                <a:cs typeface="Calibri"/>
              </a:rPr>
              <a:t>[3] Rumelhart, D.E., Hinton, G.E., McClelland, J.L., Một tổng quát</a:t>
            </a:r>
            <a:r>
              <a:rPr dirty="0" sz="800" spc="405">
                <a:latin typeface="Calibri"/>
                <a:cs typeface="Calibri"/>
              </a:rPr>
              <a:t/>
            </a:r>
            <a:r>
              <a:rPr dirty="0" sz="800" spc="20">
                <a:latin typeface="Calibri"/>
                <a:cs typeface="Calibri"/>
              </a:rPr>
              <a:t/>
            </a:r>
            <a:r>
              <a:rPr dirty="0" sz="800" spc="145">
                <a:latin typeface="Calibri"/>
                <a:cs typeface="Calibri"/>
              </a:rPr>
              <a:t/>
            </a:r>
            <a:r>
              <a:rPr dirty="0" sz="800">
                <a:latin typeface="Calibri"/>
                <a:cs typeface="Calibri"/>
              </a:rPr>
              <a:t/>
            </a:r>
            <a:r>
              <a:rPr dirty="0" sz="800" spc="65">
                <a:latin typeface="Calibri"/>
                <a:cs typeface="Calibri"/>
              </a:rPr>
              <a:t/>
            </a:r>
            <a:r>
              <a:rPr dirty="0" sz="800" spc="20">
                <a:latin typeface="Calibri"/>
                <a:cs typeface="Calibri"/>
              </a:rPr>
              <a:t/>
            </a:r>
            <a:r>
              <a:rPr dirty="0" sz="800" spc="150">
                <a:latin typeface="Calibri"/>
                <a:cs typeface="Calibri"/>
              </a:rPr>
              <a:t/>
            </a:r>
            <a:r>
              <a:rPr dirty="0" sz="800">
                <a:latin typeface="Calibri"/>
                <a:cs typeface="Calibri"/>
              </a:rPr>
              <a:t/>
            </a:r>
            <a:r>
              <a:rPr dirty="0" sz="800" spc="125">
                <a:latin typeface="Calibri"/>
                <a:cs typeface="Calibri"/>
              </a:rPr>
              <a:t/>
            </a:r>
            <a:r>
              <a:rPr dirty="0" sz="800" spc="20">
                <a:latin typeface="Calibri"/>
                <a:cs typeface="Calibri"/>
              </a:rPr>
              <a:t/>
            </a:r>
            <a:r>
              <a:rPr dirty="0" sz="800" spc="160">
                <a:latin typeface="Calibri"/>
                <a:cs typeface="Calibri"/>
              </a:rPr>
              <a:t/>
            </a:r>
            <a:r>
              <a:rPr dirty="0" sz="800">
                <a:latin typeface="Calibri"/>
                <a:cs typeface="Calibri"/>
              </a:rPr>
              <a:t/>
            </a:r>
            <a:r>
              <a:rPr dirty="0" sz="800" spc="420">
                <a:latin typeface="Calibri"/>
                <a:cs typeface="Calibri"/>
              </a:rPr>
              <a:t/>
            </a:r>
            <a:r>
              <a:rPr dirty="0" sz="800">
                <a:latin typeface="Calibri"/>
                <a:cs typeface="Calibri"/>
              </a:rPr>
              <a:t/>
            </a:r>
            <a:r>
              <a:rPr dirty="0" sz="800" spc="254">
                <a:latin typeface="Calibri"/>
                <a:cs typeface="Calibri"/>
              </a:rPr>
              <a:t/>
            </a:r>
            <a:r>
              <a:rPr dirty="0" sz="800" spc="20">
                <a:latin typeface="Calibri"/>
                <a:cs typeface="Calibri"/>
              </a:rPr>
              <a:t/>
            </a:r>
            <a:endParaRPr sz="900">
              <a:latin typeface="Calibri"/>
              <a:cs typeface="Calibri"/>
            </a:endParaRPr>
          </a:p>
        </p:txBody>
      </p:sp>
      <p:sp>
        <p:nvSpPr>
          <p:cNvPr id="52" name="object 52" descr=""/>
          <p:cNvSpPr txBox="1"/>
          <p:nvPr/>
        </p:nvSpPr>
        <p:spPr>
          <a:xfrm>
            <a:off x="1077490" y="6561835"/>
            <a:ext cx="2637790" cy="918844"/>
          </a:xfrm>
          <a:prstGeom prst="rect">
            <a:avLst/>
          </a:prstGeom>
        </p:spPr>
        <p:txBody>
          <a:bodyPr wrap="square" lIns="0" tIns="33655" rIns="0" bIns="0" rtlCol="0" vert="horz">
            <a:spAutoFit/>
          </a:bodyPr>
          <a:lstStyle/>
          <a:p>
            <a:pPr algn="just" marL="244475" marR="15875" indent="-232410">
              <a:lnSpc>
                <a:spcPct val="100000"/>
              </a:lnSpc>
              <a:spcBef>
                <a:spcPts val="265"/>
              </a:spcBef>
            </a:pPr>
            <a:r>
              <a:rPr dirty="0" sz="700">
                <a:latin typeface="Courier New"/>
                <a:cs typeface="Courier New"/>
              </a:rPr>
              <a:t/>
            </a:r>
            <a:r>
              <a:rPr dirty="0" sz="700" spc="2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70">
                <a:latin typeface="Courier New"/>
                <a:cs typeface="Courier New"/>
              </a:rPr>
              <a:t/>
            </a:r>
            <a:r>
              <a:rPr dirty="0" sz="800" spc="20">
                <a:latin typeface="Courier New"/>
                <a:cs typeface="Courier New"/>
              </a:rPr>
              <a:t/>
            </a:r>
            <a:r>
              <a:rPr dirty="0" sz="800" spc="20">
                <a:latin typeface="Courier New"/>
                <a:cs typeface="Courier New"/>
              </a:rPr>
              <a:t/>
            </a:r>
            <a:r>
              <a:rPr dirty="0" sz="800" b="1">
                <a:latin typeface="Courier New"/>
                <a:cs typeface="Courier New"/>
              </a:rPr>
              <a:t/>
            </a:r>
            <a:r>
              <a:rPr dirty="0" sz="800" spc="20" b="1">
                <a:latin typeface="Courier New"/>
                <a:cs typeface="Courier New"/>
              </a:rPr>
              <a:t/>
            </a:r>
            <a:r>
              <a:rPr dirty="0" sz="800" spc="20">
                <a:latin typeface="Courier New"/>
                <a:cs typeface="Courier New"/>
              </a:rPr>
              <a:t/>
            </a:r>
            <a:r>
              <a:rPr dirty="0" sz="800">
                <a:latin typeface="Courier New"/>
                <a:cs typeface="Courier New"/>
              </a:rPr>
              <a:t/>
            </a:r>
            <a:r>
              <a:rPr dirty="0" sz="800" spc="114">
                <a:latin typeface="Courier New"/>
                <a:cs typeface="Courier New"/>
              </a:rPr>
              <a:t/>
            </a:r>
            <a:r>
              <a:rPr dirty="0" sz="800" spc="20">
                <a:latin typeface="Courier New"/>
                <a:cs typeface="Courier New"/>
              </a:rPr>
              <a:t/>
            </a:r>
            <a:r>
              <a:rPr dirty="0" sz="900" spc="20">
                <a:latin typeface="Courier New"/>
                <a:cs typeface="Courier New"/>
              </a:rPr>
              <a:t/>
            </a:r>
            <a:r>
              <a:rPr dirty="0" sz="900" spc="20">
                <a:latin typeface="Courier New"/>
                <a:cs typeface="Courier New"/>
              </a:rPr>
              <a:t/>
            </a:r>
            <a:r>
              <a:rPr dirty="0" sz="900" b="1">
                <a:latin typeface="Courier New"/>
                <a:cs typeface="Courier New"/>
              </a:rPr>
              <a:t/>
            </a:r>
            <a:r>
              <a:rPr dirty="0" sz="900" spc="20" b="1">
                <a:latin typeface="Courier New"/>
                <a:cs typeface="Courier New"/>
              </a:rPr>
              <a:t/>
            </a:r>
            <a:r>
              <a:rPr dirty="0" sz="900" spc="20">
                <a:latin typeface="Courier New"/>
                <a:cs typeface="Courier New"/>
              </a:rPr>
              <a:t/>
            </a:r>
            <a:r>
              <a:rPr dirty="0" sz="900" spc="330">
                <a:latin typeface="Courier New"/>
                <a:cs typeface="Courier New"/>
              </a:rPr>
              <a:t/>
            </a:r>
            <a:r>
              <a:rPr dirty="0" sz="900" spc="20" b="1">
                <a:latin typeface="Courier New"/>
                <a:cs typeface="Courier New"/>
              </a:rPr>
              <a:t/>
            </a:r>
            <a:r>
              <a:rPr dirty="0" sz="800" spc="20">
                <a:latin typeface="Times New Roman"/>
                <a:cs typeface="Times New Roman"/>
              </a:rPr>
              <a:t>[7] Knowler, W.C., Bennett, P.H., Hamman, R.F., và Miller, M. 1978. Tỷ lệ mắc và hiện mắc bệnh tiểu đường ở người da đỏ Pima: tỷ lệ mắc cao hơn 19 lần so với ở Rochester, Minnesota. Am J Epidemiol 108:497-505.</a:t>
            </a:r>
            <a:r>
              <a:rPr dirty="0" sz="800" spc="90">
                <a:latin typeface="Times New Roman"/>
                <a:cs typeface="Times New Roman"/>
              </a:rPr>
              <a:t/>
            </a:r>
            <a:r>
              <a:rPr dirty="0" sz="800">
                <a:latin typeface="Times New Roman"/>
                <a:cs typeface="Times New Roman"/>
              </a:rPr>
              <a:t/>
            </a:r>
            <a:r>
              <a:rPr dirty="0" sz="800" spc="55">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75">
                <a:latin typeface="Times New Roman"/>
                <a:cs typeface="Times New Roman"/>
              </a:rPr>
              <a:t/>
            </a:r>
            <a:r>
              <a:rPr dirty="0" sz="800">
                <a:latin typeface="Times New Roman"/>
                <a:cs typeface="Times New Roman"/>
              </a:rPr>
              <a:t/>
            </a:r>
            <a:r>
              <a:rPr dirty="0" sz="800" spc="80">
                <a:latin typeface="Times New Roman"/>
                <a:cs typeface="Times New Roman"/>
              </a:rPr>
              <a:t/>
            </a:r>
            <a:r>
              <a:rPr dirty="0" sz="800" spc="20">
                <a:latin typeface="Times New Roman"/>
                <a:cs typeface="Times New Roman"/>
              </a:rPr>
              <a:t/>
            </a:r>
            <a:r>
              <a:rPr dirty="0" sz="800" spc="114">
                <a:latin typeface="Times New Roman"/>
                <a:cs typeface="Times New Roman"/>
              </a:rPr>
              <a:t/>
            </a:r>
            <a:r>
              <a:rPr dirty="0" sz="800">
                <a:latin typeface="Times New Roman"/>
                <a:cs typeface="Times New Roman"/>
              </a:rPr>
              <a:t/>
            </a:r>
            <a:r>
              <a:rPr dirty="0" sz="800" spc="70">
                <a:latin typeface="Times New Roman"/>
                <a:cs typeface="Times New Roman"/>
              </a:rPr>
              <a:t/>
            </a:r>
            <a:r>
              <a:rPr dirty="0" sz="800">
                <a:latin typeface="Times New Roman"/>
                <a:cs typeface="Times New Roman"/>
              </a:rPr>
              <a:t/>
            </a:r>
            <a:r>
              <a:rPr dirty="0" sz="800" spc="5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a:latin typeface="Times New Roman"/>
                <a:cs typeface="Times New Roman"/>
              </a:rPr>
              <a:t/>
            </a:r>
            <a:r>
              <a:rPr dirty="0" sz="700" spc="20">
                <a:latin typeface="Times New Roman"/>
                <a:cs typeface="Times New Roman"/>
              </a:rPr>
              <a:t/>
            </a:r>
            <a:r>
              <a:rPr dirty="0" sz="700" spc="20">
                <a:latin typeface="Times New Roman"/>
                <a:cs typeface="Times New Roman"/>
              </a:rPr>
              <a:t/>
            </a:r>
            <a:r>
              <a:rPr dirty="0" sz="700" spc="60">
                <a:latin typeface="Times New Roman"/>
                <a:cs typeface="Times New Roman"/>
              </a:rPr>
              <a:t/>
            </a:r>
            <a:r>
              <a:rPr dirty="0" sz="700" spc="20">
                <a:latin typeface="Times New Roman"/>
                <a:cs typeface="Times New Roman"/>
              </a:rPr>
              <a:t/>
            </a:r>
            <a:endParaRPr sz="800">
              <a:latin typeface="Times New Roman"/>
              <a:cs typeface="Times New Roman"/>
            </a:endParaRPr>
          </a:p>
          <a:p>
            <a:pPr algn="just" marL="243204" marR="5080" indent="-231140">
              <a:lnSpc>
                <a:spcPct val="100000"/>
              </a:lnSpc>
              <a:spcBef>
                <a:spcPts val="450"/>
              </a:spcBef>
            </a:pPr>
            <a:r>
              <a:rPr dirty="0" sz="700">
                <a:latin typeface="Courier New"/>
                <a:cs typeface="Courier New"/>
              </a:rPr>
              <a:t/>
            </a:r>
            <a:r>
              <a:rPr dirty="0" sz="700" spc="75">
                <a:latin typeface="Courier New"/>
                <a:cs typeface="Courier New"/>
              </a:rPr>
              <a:t/>
            </a:r>
            <a:r>
              <a:rPr dirty="0" sz="900" spc="20">
                <a:latin typeface="Courier New"/>
                <a:cs typeface="Courier New"/>
              </a:rPr>
              <a:t/>
            </a:r>
            <a:r>
              <a:rPr dirty="0" sz="900" spc="20">
                <a:latin typeface="Courier New"/>
                <a:cs typeface="Courier New"/>
              </a:rPr>
              <a:t/>
            </a:r>
            <a:r>
              <a:rPr dirty="0" sz="800" spc="20">
                <a:latin typeface="Calibri"/>
                <a:cs typeface="Calibri"/>
              </a:rPr>
              <a:t>[8] Knowler, W.C., Pettitt, D.J., Savage, P.J., và Bennett, P.H. 1981. Tỷ lệ mắc bệnh tiểu đường ở người da đỏ Pima: ảnh hưởng của béo phì và bệnh tiểu đường của cha mẹ. Am J Epidemiol 113:144-</a:t>
            </a:r>
            <a:r>
              <a:rPr dirty="0" sz="800" spc="25">
                <a:latin typeface="Calibri"/>
                <a:cs typeface="Calibri"/>
              </a:rPr>
              <a:t/>
            </a:r>
            <a:r>
              <a:rPr dirty="0" sz="800" spc="20">
                <a:latin typeface="Calibri"/>
                <a:cs typeface="Calibri"/>
              </a:rPr>
              <a:t/>
            </a:r>
            <a:r>
              <a:rPr dirty="0" sz="800" spc="5">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5">
                <a:latin typeface="Calibri"/>
                <a:cs typeface="Calibri"/>
              </a:rPr>
              <a:t/>
            </a:r>
            <a:r>
              <a:rPr dirty="0" sz="800" spc="55">
                <a:latin typeface="Calibri"/>
                <a:cs typeface="Calibri"/>
              </a:rPr>
              <a:t/>
            </a:r>
            <a:r>
              <a:rPr dirty="0" sz="800" spc="20">
                <a:latin typeface="Calibri"/>
                <a:cs typeface="Calibri"/>
              </a:rPr>
              <a:t/>
            </a:r>
            <a:r>
              <a:rPr dirty="0" sz="800" spc="20">
                <a:latin typeface="Calibri"/>
                <a:cs typeface="Calibri"/>
              </a:rPr>
              <a:t/>
            </a:r>
            <a:r>
              <a:rPr dirty="0" sz="800" spc="25">
                <a:latin typeface="Calibri"/>
                <a:cs typeface="Calibri"/>
              </a:rPr>
              <a:t/>
            </a:r>
            <a:r>
              <a:rPr dirty="0" sz="800" spc="20">
                <a:latin typeface="Calibri"/>
                <a:cs typeface="Calibri"/>
              </a:rPr>
              <a:t/>
            </a:r>
            <a:r>
              <a:rPr dirty="0" sz="800" spc="10">
                <a:latin typeface="Calibri"/>
                <a:cs typeface="Calibri"/>
              </a:rPr>
              <a:t/>
            </a:r>
            <a:r>
              <a:rPr dirty="0" sz="800" spc="20">
                <a:latin typeface="Calibri"/>
                <a:cs typeface="Calibri"/>
              </a:rPr>
              <a:t/>
            </a:r>
            <a:r>
              <a:rPr dirty="0" sz="800" spc="500">
                <a:latin typeface="Calibri"/>
                <a:cs typeface="Calibri"/>
              </a:rPr>
              <a:t/>
            </a:r>
            <a:r>
              <a:rPr dirty="0" sz="800" spc="20">
                <a:latin typeface="Calibri"/>
                <a:cs typeface="Calibri"/>
              </a:rPr>
              <a:t/>
            </a:r>
            <a:r>
              <a:rPr dirty="0" sz="800" spc="105">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75">
                <a:latin typeface="Calibri"/>
                <a:cs typeface="Calibri"/>
              </a:rPr>
              <a:t/>
            </a:r>
            <a:r>
              <a:rPr dirty="0" sz="800">
                <a:latin typeface="Calibri"/>
                <a:cs typeface="Calibri"/>
              </a:rPr>
              <a:t/>
            </a:r>
            <a:r>
              <a:rPr dirty="0" sz="800" spc="370">
                <a:latin typeface="Calibri"/>
                <a:cs typeface="Calibri"/>
              </a:rPr>
              <a:t/>
            </a:r>
            <a:r>
              <a:rPr dirty="0" sz="800">
                <a:latin typeface="Calibri"/>
                <a:cs typeface="Calibri"/>
              </a:rPr>
              <a:t/>
            </a:r>
            <a:r>
              <a:rPr dirty="0" sz="800" spc="25">
                <a:latin typeface="Calibri"/>
                <a:cs typeface="Calibri"/>
              </a:rPr>
              <a:t/>
            </a:r>
            <a:r>
              <a:rPr dirty="0" sz="800">
                <a:latin typeface="Calibri"/>
                <a:cs typeface="Calibri"/>
              </a:rPr>
              <a:t/>
            </a:r>
            <a:r>
              <a:rPr dirty="0" sz="800" spc="5">
                <a:latin typeface="Calibri"/>
                <a:cs typeface="Calibri"/>
              </a:rPr>
              <a:t/>
            </a:r>
            <a:r>
              <a:rPr dirty="0" sz="800" spc="20">
                <a:latin typeface="Calibri"/>
                <a:cs typeface="Calibri"/>
              </a:rPr>
              <a:t/>
            </a:r>
            <a:r>
              <a:rPr dirty="0" sz="800" spc="140">
                <a:latin typeface="Calibri"/>
                <a:cs typeface="Calibri"/>
              </a:rPr>
              <a:t/>
            </a:r>
            <a:r>
              <a:rPr dirty="0" sz="800" spc="20">
                <a:latin typeface="Calibri"/>
                <a:cs typeface="Calibri"/>
              </a:rPr>
              <a:t/>
            </a:r>
            <a:endParaRPr sz="900">
              <a:latin typeface="Calibri"/>
              <a:cs typeface="Calibri"/>
            </a:endParaRPr>
          </a:p>
        </p:txBody>
      </p:sp>
      <p:sp>
        <p:nvSpPr>
          <p:cNvPr id="53" name="object 53" descr=""/>
          <p:cNvSpPr txBox="1"/>
          <p:nvPr/>
        </p:nvSpPr>
        <p:spPr>
          <a:xfrm>
            <a:off x="1047771" y="8122411"/>
            <a:ext cx="185420" cy="16256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[10)</a:t>
            </a:r>
            <a:endParaRPr sz="900">
              <a:latin typeface="Times New Roman"/>
              <a:cs typeface="Times New Roman"/>
            </a:endParaRPr>
          </a:p>
        </p:txBody>
      </p:sp>
      <p:sp>
        <p:nvSpPr>
          <p:cNvPr id="54" name="object 54" descr=""/>
          <p:cNvSpPr txBox="1"/>
          <p:nvPr/>
        </p:nvSpPr>
        <p:spPr>
          <a:xfrm>
            <a:off x="1096204" y="7607300"/>
            <a:ext cx="2610485" cy="1304290"/>
          </a:xfrm>
          <a:prstGeom prst="rect">
            <a:avLst/>
          </a:prstGeom>
        </p:spPr>
        <p:txBody>
          <a:bodyPr wrap="square" lIns="0" tIns="28575" rIns="0" bIns="0" rtlCol="0" vert="horz">
            <a:spAutoFit/>
          </a:bodyPr>
          <a:lstStyle/>
          <a:p>
            <a:pPr algn="just" marL="219710" marR="5080" indent="-207645">
              <a:lnSpc>
                <a:spcPct val="100000"/>
              </a:lnSpc>
              <a:spcBef>
                <a:spcPts val="225"/>
              </a:spcBef>
            </a:pPr>
            <a:r>
              <a:rPr dirty="0" sz="800">
                <a:latin typeface="Calibri"/>
                <a:cs typeface="Calibri"/>
              </a:rPr>
              <a:t>19] Fcigcnbaum E, Barr A, Learning ia Coaool aad Pauam Racogninoti Systems in Th Handbook of Arñ0cial Intalligcms, Yolumc 01 William Xau£maaa Inc, pp 373- 382 {Los Alias), 1982.</a:t>
            </a:r>
            <a:r>
              <a:rPr dirty="0" sz="800" spc="275">
                <a:latin typeface="Calibri"/>
                <a:cs typeface="Calibri"/>
              </a:rPr>
              <a:t/>
            </a:r>
            <a:r>
              <a:rPr dirty="0" sz="800" spc="20">
                <a:latin typeface="Calibri"/>
                <a:cs typeface="Calibri"/>
              </a:rPr>
              <a:t/>
            </a:r>
            <a:r>
              <a:rPr dirty="0" sz="800" spc="40">
                <a:latin typeface="Calibri"/>
                <a:cs typeface="Calibri"/>
              </a:rPr>
              <a:t/>
            </a:r>
            <a:r>
              <a:rPr dirty="0" sz="800">
                <a:latin typeface="Calibri"/>
                <a:cs typeface="Calibri"/>
              </a:rPr>
              <a:t/>
            </a:r>
            <a:r>
              <a:rPr dirty="0" sz="800" spc="150">
                <a:latin typeface="Calibri"/>
                <a:cs typeface="Calibri"/>
              </a:rPr>
              <a:t/>
            </a:r>
            <a:r>
              <a:rPr dirty="0" sz="800">
                <a:latin typeface="Calibri"/>
                <a:cs typeface="Calibri"/>
              </a:rPr>
              <a:t/>
            </a:r>
            <a:r>
              <a:rPr dirty="0" sz="800" spc="50">
                <a:latin typeface="Calibri"/>
                <a:cs typeface="Calibri"/>
              </a:rPr>
              <a:t/>
            </a:r>
            <a:r>
              <a:rPr dirty="0" sz="800">
                <a:latin typeface="Calibri"/>
                <a:cs typeface="Calibri"/>
              </a:rPr>
              <a:t/>
            </a:r>
            <a:r>
              <a:rPr dirty="0" sz="800" spc="40">
                <a:latin typeface="Calibri"/>
                <a:cs typeface="Calibri"/>
              </a:rPr>
              <a:t/>
            </a:r>
            <a:r>
              <a:rPr dirty="0" sz="800" spc="20">
                <a:latin typeface="Calibri"/>
                <a:cs typeface="Calibri"/>
              </a:rPr>
              <a:t/>
            </a:r>
            <a:r>
              <a:rPr dirty="0" sz="800" spc="55">
                <a:latin typeface="Calibri"/>
                <a:cs typeface="Calibri"/>
              </a:rPr>
              <a:t/>
            </a:r>
            <a:r>
              <a:rPr dirty="0" sz="800">
                <a:latin typeface="Calibri"/>
                <a:cs typeface="Calibri"/>
              </a:rPr>
              <a:t/>
            </a:r>
            <a:r>
              <a:rPr dirty="0" sz="800" spc="85">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500">
                <a:latin typeface="Calibri"/>
                <a:cs typeface="Calibri"/>
              </a:rPr>
              <a:t/>
            </a:r>
            <a:r>
              <a:rPr dirty="0" sz="800">
                <a:latin typeface="Calibri"/>
                <a:cs typeface="Calibri"/>
              </a:rPr>
              <a:t/>
            </a:r>
            <a:r>
              <a:rPr dirty="0" sz="800" spc="280">
                <a:latin typeface="Calibri"/>
                <a:cs typeface="Calibri"/>
              </a:rPr>
              <a:t/>
            </a:r>
            <a:r>
              <a:rPr dirty="0" sz="800">
                <a:latin typeface="Calibri"/>
                <a:cs typeface="Calibri"/>
              </a:rPr>
              <a:t/>
            </a:r>
            <a:r>
              <a:rPr dirty="0" sz="800" spc="245">
                <a:latin typeface="Calibri"/>
                <a:cs typeface="Calibri"/>
              </a:rPr>
              <a:t/>
            </a:r>
            <a:r>
              <a:rPr dirty="0" sz="800">
                <a:latin typeface="Calibri"/>
                <a:cs typeface="Calibri"/>
              </a:rPr>
              <a:t/>
            </a:r>
            <a:r>
              <a:rPr dirty="0" sz="800" spc="220">
                <a:latin typeface="Calibri"/>
                <a:cs typeface="Calibri"/>
              </a:rPr>
              <a:t/>
            </a:r>
            <a:r>
              <a:rPr dirty="0" sz="800">
                <a:latin typeface="Calibri"/>
                <a:cs typeface="Calibri"/>
              </a:rPr>
              <a:t/>
            </a:r>
            <a:r>
              <a:rPr dirty="0" sz="800" spc="440">
                <a:latin typeface="Calibri"/>
                <a:cs typeface="Calibri"/>
              </a:rPr>
              <a:t/>
            </a:r>
            <a:r>
              <a:rPr dirty="0" sz="800">
                <a:latin typeface="Calibri"/>
                <a:cs typeface="Calibri"/>
              </a:rPr>
              <a:t/>
            </a:r>
            <a:r>
              <a:rPr dirty="0" sz="800" spc="305">
                <a:latin typeface="Calibri"/>
                <a:cs typeface="Calibri"/>
              </a:rPr>
              <a:t/>
            </a:r>
            <a:r>
              <a:rPr dirty="0" sz="800">
                <a:latin typeface="Calibri"/>
                <a:cs typeface="Calibri"/>
              </a:rPr>
              <a:t/>
            </a:r>
            <a:r>
              <a:rPr dirty="0" sz="800" spc="220">
                <a:latin typeface="Calibri"/>
                <a:cs typeface="Calibri"/>
              </a:rPr>
              <a:t/>
            </a:r>
            <a:r>
              <a:rPr dirty="0" sz="800" spc="20">
                <a:latin typeface="Calibri"/>
                <a:cs typeface="Calibri"/>
              </a:rPr>
              <a:t/>
            </a:r>
            <a:r>
              <a:rPr dirty="0" sz="800" spc="500">
                <a:latin typeface="Calibri"/>
                <a:cs typeface="Calibri"/>
              </a:rPr>
              <a:t/>
            </a:r>
            <a:r>
              <a:rPr dirty="0" sz="800" spc="20">
                <a:latin typeface="Calibri"/>
                <a:cs typeface="Calibri"/>
              </a:rPr>
              <a:t/>
            </a:r>
            <a:r>
              <a:rPr dirty="0" sz="800" spc="40">
                <a:latin typeface="Calibri"/>
                <a:cs typeface="Calibri"/>
              </a:rPr>
              <a:t/>
            </a:r>
            <a:r>
              <a:rPr dirty="0" sz="800" spc="20">
                <a:latin typeface="Calibri"/>
                <a:cs typeface="Calibri"/>
              </a:rPr>
              <a:t/>
            </a:r>
            <a:r>
              <a:rPr dirty="0" sz="800" spc="35">
                <a:latin typeface="Calibri"/>
                <a:cs typeface="Calibri"/>
              </a:rPr>
              <a:t/>
            </a:r>
            <a:r>
              <a:rPr dirty="0" sz="800">
                <a:latin typeface="Calibri"/>
                <a:cs typeface="Calibri"/>
              </a:rPr>
              <a:t/>
            </a:r>
            <a:r>
              <a:rPr dirty="0" sz="800" spc="5">
                <a:latin typeface="Calibri"/>
                <a:cs typeface="Calibri"/>
              </a:rPr>
              <a:t/>
            </a:r>
            <a:r>
              <a:rPr dirty="0" sz="800" spc="20">
                <a:latin typeface="Calibri"/>
                <a:cs typeface="Calibri"/>
              </a:rPr>
              <a:t/>
            </a:r>
            <a:r>
              <a:rPr dirty="0" sz="800" spc="15">
                <a:latin typeface="Calibri"/>
                <a:cs typeface="Calibri"/>
              </a:rPr>
              <a:t/>
            </a:r>
            <a:r>
              <a:rPr dirty="0" sz="800" spc="2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a:latin typeface="Calibri"/>
                <a:cs typeface="Calibri"/>
              </a:rPr>
              <a:t/>
            </a:r>
            <a:r>
              <a:rPr dirty="0" sz="800" spc="20">
                <a:latin typeface="Calibri"/>
                <a:cs typeface="Calibri"/>
              </a:rPr>
              <a:t/>
            </a:r>
            <a:r>
              <a:rPr dirty="0" sz="800" spc="20">
                <a:latin typeface="Calibri"/>
                <a:cs typeface="Calibri"/>
              </a:rPr>
              <a:t/>
            </a:r>
            <a:r>
              <a:rPr dirty="0" sz="800" spc="500">
                <a:latin typeface="Calibri"/>
                <a:cs typeface="Calibri"/>
              </a:rPr>
              <a:t/>
            </a:r>
            <a:r>
              <a:rPr dirty="0" sz="700" spc="20">
                <a:latin typeface="Calibri"/>
                <a:cs typeface="Calibri"/>
              </a:rPr>
              <a:t/>
            </a:r>
            <a:r>
              <a:rPr dirty="0" sz="700" spc="50">
                <a:latin typeface="Calibri"/>
                <a:cs typeface="Calibri"/>
              </a:rPr>
              <a:t/>
            </a:r>
            <a:r>
              <a:rPr dirty="0" sz="700">
                <a:latin typeface="Calibri"/>
                <a:cs typeface="Calibri"/>
              </a:rPr>
              <a:t/>
            </a:r>
            <a:r>
              <a:rPr dirty="0" sz="700" spc="95">
                <a:latin typeface="Calibri"/>
                <a:cs typeface="Calibri"/>
              </a:rPr>
              <a:t/>
            </a:r>
            <a:r>
              <a:rPr dirty="0" sz="700">
                <a:latin typeface="Calibri"/>
                <a:cs typeface="Calibri"/>
              </a:rPr>
              <a:t/>
            </a:r>
            <a:r>
              <a:rPr dirty="0" sz="700" spc="85">
                <a:latin typeface="Calibri"/>
                <a:cs typeface="Calibri"/>
              </a:rPr>
              <a:t/>
            </a:r>
            <a:r>
              <a:rPr dirty="0" sz="700" spc="20">
                <a:latin typeface="Calibri"/>
                <a:cs typeface="Calibri"/>
              </a:rPr>
              <a:t/>
            </a:r>
            <a:endParaRPr sz="800">
              <a:latin typeface="Calibri"/>
              <a:cs typeface="Calibri"/>
            </a:endParaRPr>
          </a:p>
          <a:p>
            <a:pPr algn="just" marL="224154" marR="13970" indent="3175">
              <a:lnSpc>
                <a:spcPct val="100000"/>
              </a:lnSpc>
              <a:spcBef>
                <a:spcPts val="465"/>
              </a:spcBef>
            </a:pPr>
            <a:r>
              <a:rPr dirty="0" sz="800" spc="20">
                <a:latin typeface="Times New Roman"/>
                <a:cs typeface="Times New Roman"/>
              </a:rPr>
              <a:t>Tổ chức Y tế Thế giới, Báo cáo của Nhóm Nghiên cứu: Đái tháo đường. Loạt Báo cáo Kỹ thuật của Tổ chức Y tế Thế giới. Geneva, 727, 1985.</a:t>
            </a:r>
            <a:r>
              <a:rPr dirty="0" sz="800" spc="60">
                <a:latin typeface="Times New Roman"/>
                <a:cs typeface="Times New Roman"/>
              </a:rPr>
              <a:t/>
            </a:r>
            <a:r>
              <a:rPr dirty="0" sz="800" spc="20">
                <a:latin typeface="Times New Roman"/>
                <a:cs typeface="Times New Roman"/>
              </a:rPr>
              <a:t/>
            </a:r>
            <a:r>
              <a:rPr dirty="0" sz="800" spc="35">
                <a:latin typeface="Times New Roman"/>
                <a:cs typeface="Times New Roman"/>
              </a:rPr>
              <a:t/>
            </a:r>
            <a:r>
              <a:rPr dirty="0" sz="800" spc="20">
                <a:latin typeface="Times New Roman"/>
                <a:cs typeface="Times New Roman"/>
              </a:rPr>
              <a:t/>
            </a:r>
            <a:r>
              <a:rPr dirty="0" sz="800" spc="6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a:latin typeface="Times New Roman"/>
                <a:cs typeface="Times New Roman"/>
              </a:rPr>
              <a:t/>
            </a:r>
            <a:r>
              <a:rPr dirty="0" sz="800" spc="3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5">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5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900">
              <a:latin typeface="Times New Roman"/>
              <a:cs typeface="Times New Roman"/>
            </a:endParaRPr>
          </a:p>
          <a:p>
            <a:pPr algn="just" marL="227965">
              <a:lnSpc>
                <a:spcPct val="100000"/>
              </a:lnSpc>
              <a:spcBef>
                <a:spcPts val="265"/>
              </a:spcBef>
            </a:pPr>
            <a:r>
              <a:rPr dirty="0" sz="800" spc="20">
                <a:latin typeface="Courier New"/>
                <a:cs typeface="Courier New"/>
              </a:rPr>
              <a:t>McNll BJ Hmky JA SsbüoH sqmmhe D tw</a:t>
            </a:r>
            <a:r>
              <a:rPr dirty="0" sz="800" spc="20">
                <a:latin typeface="Courier New"/>
                <a:cs typeface="Courier New"/>
              </a:rPr>
              <a:t/>
            </a:r>
            <a:r>
              <a:rPr dirty="0" sz="800">
                <a:latin typeface="Courier New"/>
                <a:cs typeface="Courier New"/>
              </a:rPr>
              <a:t/>
            </a:r>
            <a:r>
              <a:rPr dirty="0" sz="800" spc="170">
                <a:latin typeface="Courier New"/>
                <a:cs typeface="Courier New"/>
              </a:rPr>
              <a:t/>
            </a:r>
            <a:r>
              <a:rPr dirty="0" sz="800">
                <a:latin typeface="Courier New"/>
                <a:cs typeface="Courier New"/>
              </a:rPr>
              <a:t/>
            </a:r>
            <a:r>
              <a:rPr dirty="0" sz="800" spc="20">
                <a:latin typeface="Courier New"/>
                <a:cs typeface="Courier New"/>
              </a:rPr>
              <a:t/>
            </a:r>
            <a:r>
              <a:rPr dirty="0" sz="800">
                <a:latin typeface="Courier New"/>
                <a:cs typeface="Courier New"/>
              </a:rPr>
              <a:t/>
            </a:r>
            <a:r>
              <a:rPr dirty="0" sz="800" spc="20">
                <a:latin typeface="Courier New"/>
                <a:cs typeface="Courier New"/>
              </a:rPr>
              <a:t/>
            </a:r>
            <a:r>
              <a:rPr dirty="0" sz="800" spc="20">
                <a:latin typeface="Courier New"/>
                <a:cs typeface="Courier New"/>
              </a:rPr>
              <a:t/>
            </a:r>
            <a:r>
              <a:rPr dirty="0" sz="800" spc="20">
                <a:latin typeface="Courier New"/>
                <a:cs typeface="Courier New"/>
              </a:rPr>
              <a:t/>
            </a:r>
            <a:r>
              <a:rPr dirty="0" sz="800" spc="55">
                <a:latin typeface="Courier New"/>
                <a:cs typeface="Courier New"/>
              </a:rPr>
              <a:t/>
            </a:r>
            <a:r>
              <a:rPr dirty="0" sz="800" spc="20">
                <a:latin typeface="Courier New"/>
                <a:cs typeface="Courier New"/>
              </a:rPr>
              <a:t/>
            </a:r>
            <a:r>
              <a:rPr dirty="0" sz="800" spc="55">
                <a:latin typeface="Courier New"/>
                <a:cs typeface="Courier New"/>
              </a:rPr>
              <a:t/>
            </a:r>
            <a:r>
              <a:rPr dirty="0" sz="800" spc="20">
                <a:latin typeface="Courier New"/>
                <a:cs typeface="Courier New"/>
              </a:rPr>
              <a:t/>
            </a:r>
            <a:r>
              <a:rPr dirty="0" sz="800" spc="20">
                <a:latin typeface="Courier New"/>
                <a:cs typeface="Courier New"/>
              </a:rPr>
              <a:t/>
            </a:r>
            <a:endParaRPr sz="900">
              <a:latin typeface="Courier New"/>
              <a:cs typeface="Courier New"/>
            </a:endParaRPr>
          </a:p>
          <a:p>
            <a:pPr algn="just" marL="236220">
              <a:lnSpc>
                <a:spcPct val="100000"/>
              </a:lnSpc>
              <a:spcBef>
                <a:spcPts val="770"/>
              </a:spcBef>
            </a:pPr>
            <a:r>
              <a:rPr dirty="0" sz="800" spc="20" i="1">
                <a:latin typeface="Times New Roman"/>
                <a:cs typeface="Times New Roman"/>
              </a:rPr>
              <a:t/>
            </a:r>
            <a:r>
              <a:rPr dirty="0" sz="800" spc="20">
                <a:latin typeface="Times New Roman"/>
                <a:cs typeface="Times New Roman"/>
              </a:rPr>
              <a:t/>
            </a:r>
            <a:r>
              <a:rPr dirty="0" sz="800" spc="20" i="1">
                <a:latin typeface="Times New Roman"/>
                <a:cs typeface="Times New Roman"/>
              </a:rPr>
              <a:t/>
            </a:r>
            <a:r>
              <a:rPr dirty="0" sz="800" spc="20">
                <a:latin typeface="Times New Roman"/>
                <a:cs typeface="Times New Roman"/>
              </a:rPr>
              <a:t>MedicalDecisi‹m Meking. 1984. 4(2). pp. 137-50.</a:t>
            </a:r>
            <a:r>
              <a:rPr dirty="0" sz="800" spc="20">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15">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r>
              <a:rPr dirty="0" sz="800" spc="20">
                <a:latin typeface="Times New Roman"/>
                <a:cs typeface="Times New Roman"/>
              </a:rPr>
              <a:t/>
            </a:r>
            <a:endParaRPr sz="850">
              <a:latin typeface="Times New Roman"/>
              <a:cs typeface="Times New Roman"/>
            </a:endParaRPr>
          </a:p>
        </p:txBody>
      </p:sp>
      <p:sp>
        <p:nvSpPr>
          <p:cNvPr id="55" name="object 55" descr=""/>
          <p:cNvSpPr txBox="1"/>
          <p:nvPr/>
        </p:nvSpPr>
        <p:spPr>
          <a:xfrm>
            <a:off x="4237563" y="3325114"/>
            <a:ext cx="151130"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Calibri"/>
                <a:cs typeface="Calibri"/>
              </a:rPr>
              <a:t>o.z</a:t>
            </a:r>
            <a:endParaRPr sz="850">
              <a:latin typeface="Calibri"/>
              <a:cs typeface="Calibri"/>
            </a:endParaRPr>
          </a:p>
        </p:txBody>
      </p:sp>
      <p:sp>
        <p:nvSpPr>
          <p:cNvPr id="56" name="object 56" descr=""/>
          <p:cNvSpPr txBox="1"/>
          <p:nvPr/>
        </p:nvSpPr>
        <p:spPr>
          <a:xfrm>
            <a:off x="4235588" y="3886200"/>
            <a:ext cx="152400" cy="147320"/>
          </a:xfrm>
          <a:prstGeom prst="rect">
            <a:avLst/>
          </a:prstGeom>
        </p:spPr>
        <p:txBody>
          <a:bodyPr wrap="square" lIns="0" tIns="12700" rIns="0" bIns="0" rtlCol="0" vert="horz">
            <a:spAutoFit/>
          </a:bodyPr>
          <a:lstStyle/>
          <a:p>
            <a:pPr marL="12700">
              <a:lnSpc>
                <a:spcPct val="100000"/>
              </a:lnSpc>
              <a:spcBef>
                <a:spcPts val="100"/>
              </a:spcBef>
            </a:pPr>
            <a:r>
              <a:rPr dirty="0" sz="700" spc="20">
                <a:latin typeface="Times New Roman"/>
                <a:cs typeface="Times New Roman"/>
              </a:rPr>
              <a:t>0.0</a:t>
            </a:r>
            <a:endParaRPr sz="800">
              <a:latin typeface="Times New Roman"/>
              <a:cs typeface="Times New Roman"/>
            </a:endParaRPr>
          </a:p>
        </p:txBody>
      </p:sp>
      <p:sp>
        <p:nvSpPr>
          <p:cNvPr id="57" name="object 57" descr=""/>
          <p:cNvSpPr txBox="1"/>
          <p:nvPr/>
        </p:nvSpPr>
        <p:spPr>
          <a:xfrm>
            <a:off x="4539964" y="941323"/>
            <a:ext cx="2054225" cy="162560"/>
          </a:xfrm>
          <a:prstGeom prst="rect">
            <a:avLst/>
          </a:prstGeom>
        </p:spPr>
        <p:txBody>
          <a:bodyPr wrap="square" lIns="0" tIns="12700" rIns="0" bIns="0" rtlCol="0" vert="horz">
            <a:spAutoFit/>
          </a:bodyPr>
          <a:lstStyle/>
          <a:p>
            <a:pPr marL="12700">
              <a:lnSpc>
                <a:spcPct val="100000"/>
              </a:lnSpc>
              <a:spcBef>
                <a:spcPts val="100"/>
              </a:spcBef>
            </a:pPr>
            <a:r>
              <a:rPr dirty="0" sz="800">
                <a:latin typeface="Times New Roman"/>
                <a:cs typeface="Times New Roman"/>
              </a:rPr>
              <a:t>ĐỘ ĐẶC HIỆU SO VỚI ĐỘ NHẠY</a:t>
            </a:r>
            <a:r>
              <a:rPr dirty="0" sz="800" spc="409">
                <a:latin typeface="Times New Roman"/>
                <a:cs typeface="Times New Roman"/>
              </a:rPr>
              <a:t/>
            </a:r>
            <a:r>
              <a:rPr dirty="0" sz="800" b="1">
                <a:latin typeface="Times New Roman"/>
                <a:cs typeface="Times New Roman"/>
              </a:rPr>
              <a:t/>
            </a:r>
            <a:r>
              <a:rPr dirty="0" sz="800" spc="355" b="1">
                <a:latin typeface="Times New Roman"/>
                <a:cs typeface="Times New Roman"/>
              </a:rPr>
              <a:t/>
            </a:r>
            <a:r>
              <a:rPr dirty="0" sz="800" spc="20">
                <a:latin typeface="Times New Roman"/>
                <a:cs typeface="Times New Roman"/>
              </a:rPr>
              <a:t/>
            </a:r>
            <a:endParaRPr sz="900">
              <a:latin typeface="Times New Roman"/>
              <a:cs typeface="Times New Roman"/>
            </a:endParaRPr>
          </a:p>
        </p:txBody>
      </p:sp>
      <p:sp>
        <p:nvSpPr>
          <p:cNvPr id="58" name="object 58" descr=""/>
          <p:cNvSpPr txBox="1"/>
          <p:nvPr/>
        </p:nvSpPr>
        <p:spPr>
          <a:xfrm>
            <a:off x="4236134" y="3615435"/>
            <a:ext cx="144780"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Calibri"/>
                <a:cs typeface="Calibri"/>
              </a:rPr>
              <a:t>0.1</a:t>
            </a:r>
            <a:endParaRPr sz="700">
              <a:latin typeface="Calibri"/>
              <a:cs typeface="Calibri"/>
            </a:endParaRPr>
          </a:p>
        </p:txBody>
      </p:sp>
      <p:sp>
        <p:nvSpPr>
          <p:cNvPr id="59" name="object 59" descr=""/>
          <p:cNvSpPr txBox="1"/>
          <p:nvPr/>
        </p:nvSpPr>
        <p:spPr>
          <a:xfrm>
            <a:off x="5007194" y="3609085"/>
            <a:ext cx="937894" cy="139700"/>
          </a:xfrm>
          <a:prstGeom prst="rect">
            <a:avLst/>
          </a:prstGeom>
        </p:spPr>
        <p:txBody>
          <a:bodyPr wrap="square" lIns="0" tIns="12700" rIns="0" bIns="0" rtlCol="0" vert="horz">
            <a:spAutoFit/>
          </a:bodyPr>
          <a:lstStyle/>
          <a:p>
            <a:pPr marL="12700">
              <a:lnSpc>
                <a:spcPct val="100000"/>
              </a:lnSpc>
              <a:spcBef>
                <a:spcPts val="100"/>
              </a:spcBef>
              <a:tabLst>
                <a:tab pos="299085" algn="l"/>
              </a:tabLst>
            </a:pPr>
            <a:r>
              <a:rPr dirty="0" sz="700">
                <a:latin typeface="Calibri"/>
                <a:cs typeface="Calibri"/>
              </a:rPr>
              <a:t>- -- • ĐỘ NHẠY</a:t>
            </a:r>
            <a:r>
              <a:rPr dirty="0" sz="700" spc="395">
                <a:latin typeface="Calibri"/>
                <a:cs typeface="Calibri"/>
              </a:rPr>
              <a:t/>
            </a:r>
            <a:r>
              <a:rPr dirty="0" sz="700">
                <a:latin typeface="Calibri"/>
                <a:cs typeface="Calibri"/>
              </a:rPr>
              <a:t/>
            </a:r>
            <a:r>
              <a:rPr dirty="0" sz="700" spc="20">
                <a:latin typeface="Calibri"/>
                <a:cs typeface="Calibri"/>
              </a:rPr>
              <a:t/>
            </a:r>
            <a:r>
              <a:rPr dirty="0" sz="700">
                <a:latin typeface="Calibri"/>
                <a:cs typeface="Calibri"/>
              </a:rPr>
              <a:t/>
            </a:r>
            <a:r>
              <a:rPr dirty="0" sz="700" spc="325">
                <a:latin typeface="Calibri"/>
                <a:cs typeface="Calibri"/>
              </a:rPr>
              <a:t/>
            </a:r>
            <a:r>
              <a:rPr dirty="0" sz="700" spc="20">
                <a:latin typeface="Calibri"/>
                <a:cs typeface="Calibri"/>
              </a:rPr>
              <a:t/>
            </a:r>
            <a:endParaRPr sz="750">
              <a:latin typeface="Calibri"/>
              <a:cs typeface="Calibri"/>
            </a:endParaRPr>
          </a:p>
        </p:txBody>
      </p:sp>
      <p:sp>
        <p:nvSpPr>
          <p:cNvPr id="60" name="object 60" descr=""/>
          <p:cNvSpPr txBox="1"/>
          <p:nvPr/>
        </p:nvSpPr>
        <p:spPr>
          <a:xfrm>
            <a:off x="6808136" y="3325114"/>
            <a:ext cx="152400" cy="154940"/>
          </a:xfrm>
          <a:prstGeom prst="rect">
            <a:avLst/>
          </a:prstGeom>
        </p:spPr>
        <p:txBody>
          <a:bodyPr wrap="square" lIns="0" tIns="12700" rIns="0" bIns="0" rtlCol="0" vert="horz">
            <a:spAutoFit/>
          </a:bodyPr>
          <a:lstStyle/>
          <a:p>
            <a:pPr marL="12700">
              <a:lnSpc>
                <a:spcPct val="100000"/>
              </a:lnSpc>
              <a:spcBef>
                <a:spcPts val="100"/>
              </a:spcBef>
            </a:pPr>
            <a:r>
              <a:rPr dirty="0" sz="800" spc="20">
                <a:latin typeface="Times New Roman"/>
                <a:cs typeface="Times New Roman"/>
              </a:rPr>
              <a:t>o.2</a:t>
            </a:r>
            <a:endParaRPr sz="850">
              <a:latin typeface="Times New Roman"/>
              <a:cs typeface="Times New Roman"/>
            </a:endParaRPr>
          </a:p>
        </p:txBody>
      </p:sp>
      <p:sp>
        <p:nvSpPr>
          <p:cNvPr id="61" name="object 61" descr=""/>
          <p:cNvSpPr txBox="1"/>
          <p:nvPr/>
        </p:nvSpPr>
        <p:spPr>
          <a:xfrm>
            <a:off x="6808789" y="3621785"/>
            <a:ext cx="122555" cy="124460"/>
          </a:xfrm>
          <a:prstGeom prst="rect">
            <a:avLst/>
          </a:prstGeom>
        </p:spPr>
        <p:txBody>
          <a:bodyPr wrap="square" lIns="0" tIns="12700" rIns="0" bIns="0" rtlCol="0" vert="horz">
            <a:spAutoFit/>
          </a:bodyPr>
          <a:lstStyle/>
          <a:p>
            <a:pPr marL="12700">
              <a:lnSpc>
                <a:spcPct val="100000"/>
              </a:lnSpc>
              <a:spcBef>
                <a:spcPts val="100"/>
              </a:spcBef>
            </a:pPr>
            <a:r>
              <a:rPr dirty="0" sz="600" spc="20">
                <a:latin typeface="Times New Roman"/>
                <a:cs typeface="Times New Roman"/>
              </a:rPr>
              <a:t>0.1</a:t>
            </a:r>
            <a:endParaRPr sz="650">
              <a:latin typeface="Times New Roman"/>
              <a:cs typeface="Times New Roman"/>
            </a:endParaRPr>
          </a:p>
        </p:txBody>
      </p:sp>
      <p:sp>
        <p:nvSpPr>
          <p:cNvPr id="62" name="object 62" descr=""/>
          <p:cNvSpPr txBox="1"/>
          <p:nvPr/>
        </p:nvSpPr>
        <p:spPr>
          <a:xfrm>
            <a:off x="6808646" y="3895852"/>
            <a:ext cx="131445"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Calibri"/>
                <a:cs typeface="Calibri"/>
              </a:rPr>
              <a:t>0.0</a:t>
            </a:r>
            <a:endParaRPr sz="700">
              <a:latin typeface="Calibri"/>
              <a:cs typeface="Calibri"/>
            </a:endParaRPr>
          </a:p>
        </p:txBody>
      </p:sp>
      <p:sp>
        <p:nvSpPr>
          <p:cNvPr id="63" name="object 63" descr=""/>
          <p:cNvSpPr txBox="1"/>
          <p:nvPr/>
        </p:nvSpPr>
        <p:spPr>
          <a:xfrm>
            <a:off x="4381980" y="3984244"/>
            <a:ext cx="72390"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Arial MT"/>
                <a:cs typeface="Arial MT"/>
              </a:rPr>
              <a:t>1</a:t>
            </a:r>
            <a:endParaRPr sz="700">
              <a:latin typeface="Arial MT"/>
              <a:cs typeface="Arial MT"/>
            </a:endParaRPr>
          </a:p>
        </p:txBody>
      </p:sp>
      <p:sp>
        <p:nvSpPr>
          <p:cNvPr id="64" name="object 64" descr=""/>
          <p:cNvSpPr txBox="1"/>
          <p:nvPr/>
        </p:nvSpPr>
        <p:spPr>
          <a:xfrm>
            <a:off x="4651154" y="3976687"/>
            <a:ext cx="2209165" cy="270510"/>
          </a:xfrm>
          <a:prstGeom prst="rect">
            <a:avLst/>
          </a:prstGeom>
        </p:spPr>
        <p:txBody>
          <a:bodyPr wrap="square" lIns="0" tIns="20320" rIns="0" bIns="0" rtlCol="0" vert="horz">
            <a:spAutoFit/>
          </a:bodyPr>
          <a:lstStyle/>
          <a:p>
            <a:pPr marL="12700">
              <a:lnSpc>
                <a:spcPct val="100000"/>
              </a:lnSpc>
              <a:spcBef>
                <a:spcPts val="160"/>
              </a:spcBef>
              <a:tabLst>
                <a:tab pos="305435" algn="l"/>
                <a:tab pos="596265" algn="l"/>
                <a:tab pos="889000" algn="l"/>
                <a:tab pos="1166495" algn="l"/>
                <a:tab pos="1468120" algn="l"/>
                <a:tab pos="1755139" algn="l"/>
                <a:tab pos="2050414" algn="l"/>
              </a:tabLst>
            </a:pPr>
            <a:r>
              <a:rPr dirty="0" sz="600" spc="20">
                <a:latin typeface="Arial MT"/>
                <a:cs typeface="Arial MT"/>
              </a:rPr>
              <a:t>2J	J6	72	96	120	'IJ4	166	192</a:t>
            </a:r>
            <a:r>
              <a:rPr dirty="0" sz="600">
                <a:latin typeface="Arial MT"/>
                <a:cs typeface="Arial MT"/>
              </a:rPr>
              <a:t/>
            </a:r>
            <a:r>
              <a:rPr dirty="0" sz="600" spc="20">
                <a:latin typeface="Arial MT"/>
                <a:cs typeface="Arial MT"/>
              </a:rPr>
              <a:t/>
            </a:r>
            <a:r>
              <a:rPr dirty="0" sz="600">
                <a:latin typeface="Arial MT"/>
                <a:cs typeface="Arial MT"/>
              </a:rPr>
              <a:t/>
            </a:r>
            <a:r>
              <a:rPr dirty="0" sz="600" spc="20">
                <a:latin typeface="Arial MT"/>
                <a:cs typeface="Arial MT"/>
              </a:rPr>
              <a:t/>
            </a:r>
            <a:r>
              <a:rPr dirty="0" sz="600">
                <a:latin typeface="Arial MT"/>
                <a:cs typeface="Arial MT"/>
              </a:rPr>
              <a:t/>
            </a:r>
            <a:r>
              <a:rPr dirty="0" sz="600" spc="20">
                <a:latin typeface="Arial MT"/>
                <a:cs typeface="Arial MT"/>
              </a:rPr>
              <a:t/>
            </a:r>
            <a:r>
              <a:rPr dirty="0" sz="600">
                <a:latin typeface="Arial MT"/>
                <a:cs typeface="Arial MT"/>
              </a:rPr>
              <a:t/>
            </a:r>
            <a:r>
              <a:rPr dirty="0" sz="600" spc="20">
                <a:latin typeface="Arial MT"/>
                <a:cs typeface="Arial MT"/>
              </a:rPr>
              <a:t/>
            </a:r>
            <a:r>
              <a:rPr dirty="0" sz="600">
                <a:latin typeface="Arial MT"/>
                <a:cs typeface="Arial MT"/>
              </a:rPr>
              <a:t/>
            </a:r>
            <a:r>
              <a:rPr dirty="0" sz="600" spc="20">
                <a:latin typeface="Arial MT"/>
                <a:cs typeface="Arial MT"/>
              </a:rPr>
              <a:t/>
            </a:r>
            <a:r>
              <a:rPr dirty="0" sz="600">
                <a:latin typeface="Arial MT"/>
                <a:cs typeface="Arial MT"/>
              </a:rPr>
              <a:t/>
            </a:r>
            <a:r>
              <a:rPr dirty="0" sz="600" spc="20">
                <a:latin typeface="Arial MT"/>
                <a:cs typeface="Arial MT"/>
              </a:rPr>
              <a:t/>
            </a:r>
            <a:r>
              <a:rPr dirty="0" sz="600">
                <a:latin typeface="Arial MT"/>
                <a:cs typeface="Arial MT"/>
              </a:rPr>
              <a:t/>
            </a:r>
            <a:r>
              <a:rPr dirty="0" sz="600" spc="20">
                <a:latin typeface="Arial MT"/>
                <a:cs typeface="Arial MT"/>
              </a:rPr>
              <a:t/>
            </a:r>
            <a:endParaRPr sz="700">
              <a:latin typeface="Arial MT"/>
              <a:cs typeface="Arial MT"/>
            </a:endParaRPr>
          </a:p>
          <a:p>
            <a:pPr marL="84455">
              <a:lnSpc>
                <a:spcPct val="100000"/>
              </a:lnSpc>
              <a:spcBef>
                <a:spcPts val="65"/>
              </a:spcBef>
            </a:pPr>
            <a:r>
              <a:rPr dirty="0" sz="700">
                <a:latin typeface="Arial MT"/>
                <a:cs typeface="Arial MT"/>
              </a:rPr>
              <a:t>moivlouacs iu roREcxST vxLUE ORDER</a:t>
            </a:r>
            <a:r>
              <a:rPr dirty="0" sz="700" spc="20">
                <a:latin typeface="Arial MT"/>
                <a:cs typeface="Arial MT"/>
              </a:rPr>
              <a:t/>
            </a:r>
            <a:r>
              <a:rPr dirty="0" sz="700">
                <a:latin typeface="Arial MT"/>
                <a:cs typeface="Arial MT"/>
              </a:rPr>
              <a:t/>
            </a:r>
            <a:r>
              <a:rPr dirty="0" sz="700" spc="30">
                <a:latin typeface="Arial MT"/>
                <a:cs typeface="Arial MT"/>
              </a:rPr>
              <a:t/>
            </a:r>
            <a:r>
              <a:rPr dirty="0" sz="700" spc="20">
                <a:latin typeface="Arial MT"/>
                <a:cs typeface="Arial MT"/>
              </a:rPr>
              <a:t/>
            </a:r>
            <a:r>
              <a:rPr dirty="0" sz="700" spc="50">
                <a:latin typeface="Arial MT"/>
                <a:cs typeface="Arial MT"/>
              </a:rPr>
              <a:t/>
            </a:r>
            <a:r>
              <a:rPr dirty="0" sz="700" spc="20">
                <a:latin typeface="Arial MT"/>
                <a:cs typeface="Arial MT"/>
              </a:rPr>
              <a:t/>
            </a:r>
            <a:r>
              <a:rPr dirty="0" sz="700" spc="5">
                <a:latin typeface="Arial MT"/>
                <a:cs typeface="Arial MT"/>
              </a:rPr>
              <a:t/>
            </a:r>
            <a:r>
              <a:rPr dirty="0" sz="700" spc="20">
                <a:latin typeface="Arial MT"/>
                <a:cs typeface="Arial MT"/>
              </a:rPr>
              <a:t/>
            </a:r>
            <a:endParaRPr sz="800">
              <a:latin typeface="Arial MT"/>
              <a:cs typeface="Arial MT"/>
            </a:endParaRPr>
          </a:p>
        </p:txBody>
      </p:sp>
      <p:sp>
        <p:nvSpPr>
          <p:cNvPr id="65" name="object 65" descr=""/>
          <p:cNvSpPr txBox="1"/>
          <p:nvPr/>
        </p:nvSpPr>
        <p:spPr>
          <a:xfrm>
            <a:off x="4256177" y="4304538"/>
            <a:ext cx="471170" cy="211454"/>
          </a:xfrm>
          <a:prstGeom prst="rect">
            <a:avLst/>
          </a:prstGeom>
        </p:spPr>
        <p:txBody>
          <a:bodyPr wrap="square" lIns="0" tIns="12700" rIns="0" bIns="0" rtlCol="0" vert="horz">
            <a:spAutoFit/>
          </a:bodyPr>
          <a:lstStyle/>
          <a:p>
            <a:pPr marL="12700">
              <a:lnSpc>
                <a:spcPct val="100000"/>
              </a:lnSpc>
              <a:spcBef>
                <a:spcPts val="100"/>
              </a:spcBef>
            </a:pPr>
            <a:r>
              <a:rPr dirty="0" sz="600" spc="65">
                <a:latin typeface="Calibri"/>
                <a:cs typeface="Calibri"/>
              </a:rPr>
              <a:t>THẤP NHẤT</a:t>
            </a:r>
            <a:endParaRPr sz="650">
              <a:latin typeface="Calibri"/>
              <a:cs typeface="Calibri"/>
            </a:endParaRPr>
          </a:p>
          <a:p>
            <a:pPr marL="12700">
              <a:lnSpc>
                <a:spcPct val="100000"/>
              </a:lnSpc>
            </a:pPr>
            <a:r>
              <a:rPr dirty="0" sz="600" spc="50">
                <a:latin typeface="Calibri"/>
                <a:cs typeface="Calibri"/>
              </a:rPr>
              <a:t>DỰ BÁO</a:t>
            </a:r>
            <a:endParaRPr sz="700">
              <a:latin typeface="Calibri"/>
              <a:cs typeface="Calibri"/>
            </a:endParaRPr>
          </a:p>
        </p:txBody>
      </p:sp>
      <p:sp>
        <p:nvSpPr>
          <p:cNvPr id="66" name="object 66" descr=""/>
          <p:cNvSpPr txBox="1"/>
          <p:nvPr/>
        </p:nvSpPr>
        <p:spPr>
          <a:xfrm>
            <a:off x="6485090" y="4304538"/>
            <a:ext cx="473075" cy="211454"/>
          </a:xfrm>
          <a:prstGeom prst="rect">
            <a:avLst/>
          </a:prstGeom>
        </p:spPr>
        <p:txBody>
          <a:bodyPr wrap="square" lIns="0" tIns="12700" rIns="0" bIns="0" rtlCol="0" vert="horz">
            <a:spAutoFit/>
          </a:bodyPr>
          <a:lstStyle/>
          <a:p>
            <a:pPr algn="r" marR="5715">
              <a:lnSpc>
                <a:spcPct val="100000"/>
              </a:lnSpc>
              <a:spcBef>
                <a:spcPts val="100"/>
              </a:spcBef>
            </a:pPr>
            <a:r>
              <a:rPr dirty="0" sz="600" spc="70">
                <a:latin typeface="Calibri"/>
                <a:cs typeface="Calibri"/>
              </a:rPr>
              <a:t>CAO NHẤT</a:t>
            </a:r>
            <a:endParaRPr sz="650">
              <a:latin typeface="Calibri"/>
              <a:cs typeface="Calibri"/>
            </a:endParaRPr>
          </a:p>
          <a:p>
            <a:pPr algn="r" marR="5080">
              <a:lnSpc>
                <a:spcPct val="100000"/>
              </a:lnSpc>
            </a:pPr>
            <a:r>
              <a:rPr dirty="0" sz="600" spc="95">
                <a:latin typeface="Calibri"/>
                <a:cs typeface="Calibri"/>
              </a:rPr>
              <a:t>roREcx9T</a:t>
            </a:r>
            <a:endParaRPr sz="700">
              <a:latin typeface="Calibri"/>
              <a:cs typeface="Calibri"/>
            </a:endParaRPr>
          </a:p>
        </p:txBody>
      </p:sp>
      <p:sp>
        <p:nvSpPr>
          <p:cNvPr id="67" name="object 67" descr=""/>
          <p:cNvSpPr txBox="1"/>
          <p:nvPr/>
        </p:nvSpPr>
        <p:spPr>
          <a:xfrm>
            <a:off x="4287950" y="5870955"/>
            <a:ext cx="133350"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Calibri"/>
                <a:cs typeface="Calibri"/>
              </a:rPr>
              <a:t>0.6</a:t>
            </a:r>
            <a:endParaRPr sz="700">
              <a:latin typeface="Calibri"/>
              <a:cs typeface="Calibri"/>
            </a:endParaRPr>
          </a:p>
        </p:txBody>
      </p:sp>
      <p:sp>
        <p:nvSpPr>
          <p:cNvPr id="68" name="object 68" descr=""/>
          <p:cNvSpPr txBox="1"/>
          <p:nvPr/>
        </p:nvSpPr>
        <p:spPr>
          <a:xfrm>
            <a:off x="4281854" y="6800595"/>
            <a:ext cx="135890"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Calibri"/>
                <a:cs typeface="Calibri"/>
              </a:rPr>
              <a:t>0.4</a:t>
            </a:r>
            <a:endParaRPr sz="700">
              <a:latin typeface="Calibri"/>
              <a:cs typeface="Calibri"/>
            </a:endParaRPr>
          </a:p>
        </p:txBody>
      </p:sp>
      <p:sp>
        <p:nvSpPr>
          <p:cNvPr id="69" name="object 69" descr=""/>
          <p:cNvSpPr txBox="1"/>
          <p:nvPr/>
        </p:nvSpPr>
        <p:spPr>
          <a:xfrm>
            <a:off x="4282189" y="7028942"/>
            <a:ext cx="132080" cy="139700"/>
          </a:xfrm>
          <a:prstGeom prst="rect">
            <a:avLst/>
          </a:prstGeom>
        </p:spPr>
        <p:txBody>
          <a:bodyPr wrap="square" lIns="0" tIns="12700" rIns="0" bIns="0" rtlCol="0" vert="horz">
            <a:spAutoFit/>
          </a:bodyPr>
          <a:lstStyle/>
          <a:p>
            <a:pPr marL="12700">
              <a:lnSpc>
                <a:spcPct val="100000"/>
              </a:lnSpc>
              <a:spcBef>
                <a:spcPts val="100"/>
              </a:spcBef>
            </a:pPr>
            <a:r>
              <a:rPr dirty="0" sz="700" spc="20" i="1">
                <a:latin typeface="Times New Roman"/>
                <a:cs typeface="Times New Roman"/>
              </a:rPr>
              <a:t>o.s</a:t>
            </a:r>
            <a:endParaRPr sz="750">
              <a:latin typeface="Times New Roman"/>
              <a:cs typeface="Times New Roman"/>
            </a:endParaRPr>
          </a:p>
        </p:txBody>
      </p:sp>
      <p:sp>
        <p:nvSpPr>
          <p:cNvPr id="70" name="object 70" descr=""/>
          <p:cNvSpPr txBox="1"/>
          <p:nvPr/>
        </p:nvSpPr>
        <p:spPr>
          <a:xfrm>
            <a:off x="4285237" y="7263638"/>
            <a:ext cx="129539" cy="139700"/>
          </a:xfrm>
          <a:prstGeom prst="rect">
            <a:avLst/>
          </a:prstGeom>
        </p:spPr>
        <p:txBody>
          <a:bodyPr wrap="square" lIns="0" tIns="12700" rIns="0" bIns="0" rtlCol="0" vert="horz">
            <a:spAutoFit/>
          </a:bodyPr>
          <a:lstStyle/>
          <a:p>
            <a:pPr marL="12700">
              <a:lnSpc>
                <a:spcPct val="100000"/>
              </a:lnSpc>
              <a:spcBef>
                <a:spcPts val="100"/>
              </a:spcBef>
            </a:pPr>
            <a:r>
              <a:rPr dirty="0" sz="700" spc="20" i="1">
                <a:latin typeface="Times New Roman"/>
                <a:cs typeface="Times New Roman"/>
              </a:rPr>
              <a:t>o.z</a:t>
            </a:r>
            <a:endParaRPr sz="750">
              <a:latin typeface="Times New Roman"/>
              <a:cs typeface="Times New Roman"/>
            </a:endParaRPr>
          </a:p>
        </p:txBody>
      </p:sp>
      <p:sp>
        <p:nvSpPr>
          <p:cNvPr id="71" name="object 71" descr=""/>
          <p:cNvSpPr txBox="1"/>
          <p:nvPr/>
        </p:nvSpPr>
        <p:spPr>
          <a:xfrm>
            <a:off x="4281854" y="7736332"/>
            <a:ext cx="133350" cy="132080"/>
          </a:xfrm>
          <a:prstGeom prst="rect">
            <a:avLst/>
          </a:prstGeom>
        </p:spPr>
        <p:txBody>
          <a:bodyPr wrap="square" lIns="0" tIns="12700" rIns="0" bIns="0" rtlCol="0" vert="horz">
            <a:spAutoFit/>
          </a:bodyPr>
          <a:lstStyle/>
          <a:p>
            <a:pPr marL="12700">
              <a:lnSpc>
                <a:spcPct val="100000"/>
              </a:lnSpc>
              <a:spcBef>
                <a:spcPts val="100"/>
              </a:spcBef>
            </a:pPr>
            <a:r>
              <a:rPr dirty="0" sz="600" spc="20">
                <a:latin typeface="Calibri"/>
                <a:cs typeface="Calibri"/>
              </a:rPr>
              <a:t>0.0</a:t>
            </a:r>
            <a:endParaRPr sz="700">
              <a:latin typeface="Calibri"/>
              <a:cs typeface="Calibri"/>
            </a:endParaRPr>
          </a:p>
        </p:txBody>
      </p:sp>
      <p:sp>
        <p:nvSpPr>
          <p:cNvPr id="72" name="object 72" descr=""/>
          <p:cNvSpPr txBox="1"/>
          <p:nvPr/>
        </p:nvSpPr>
        <p:spPr>
          <a:xfrm>
            <a:off x="5334803" y="5166359"/>
            <a:ext cx="614045" cy="147320"/>
          </a:xfrm>
          <a:prstGeom prst="rect">
            <a:avLst/>
          </a:prstGeom>
        </p:spPr>
        <p:txBody>
          <a:bodyPr wrap="square" lIns="0" tIns="12700" rIns="0" bIns="0" rtlCol="0" vert="horz">
            <a:spAutoFit/>
          </a:bodyPr>
          <a:lstStyle/>
          <a:p>
            <a:pPr marL="12700">
              <a:lnSpc>
                <a:spcPct val="100000"/>
              </a:lnSpc>
              <a:spcBef>
                <a:spcPts val="100"/>
              </a:spcBef>
            </a:pPr>
            <a:r>
              <a:rPr dirty="0" sz="700">
                <a:latin typeface="Times New Roman"/>
                <a:cs typeface="Times New Roman"/>
              </a:rPr>
              <a:t>ĐƯỜNG CONG ROC</a:t>
            </a:r>
            <a:r>
              <a:rPr dirty="0" sz="700" spc="80">
                <a:latin typeface="Times New Roman"/>
                <a:cs typeface="Times New Roman"/>
              </a:rPr>
              <a:t/>
            </a:r>
            <a:r>
              <a:rPr dirty="0" sz="700" spc="20">
                <a:latin typeface="Times New Roman"/>
                <a:cs typeface="Times New Roman"/>
              </a:rPr>
              <a:t/>
            </a:r>
            <a:endParaRPr sz="8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2025-09-22T00:34:20Z</dcterms:created>
  <dcterms:modified xsi:type="dcterms:W3CDTF">2025-09-22T00:34:20Z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2025-09-22T00:00:00Z</vt:filetime>
  </property>
  <property fmtid="{D5CDD505-2E9C-101B-9397-08002B2CF9AE}" pid="3" name="Producer">
    <vt:lpwstr>PyPDF2</vt:lpwstr>
  </property>
  <property fmtid="{D5CDD505-2E9C-101B-9397-08002B2CF9AE}" pid="4" name="LastSaved">
    <vt:filetime>2025-09-22T00:00:00Z</vt:filetime>
  </property>
</Properties>
</file>