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32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EE7"/>
    <a:srgbClr val="FBA9FF"/>
    <a:srgbClr val="FF75F2"/>
    <a:srgbClr val="FF1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7"/>
  </p:normalViewPr>
  <p:slideViewPr>
    <p:cSldViewPr snapToGrid="0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0C9A-497D-C055-C734-77F1B2A85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CDA5E-802C-6110-CE29-033DFD9D8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93FD-23F5-1095-064F-3B3F6A42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E57A-35D0-BA88-63E9-2680277C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913C-2F8B-7263-57A1-D3F0FA3A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CF21-1129-B330-6AD7-CA6F158B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B8D7-CED6-93EA-39BD-D19EC3A47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A624-DFC9-4642-D063-6DE3A704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D614-8E79-8F48-BC45-12365770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E716-6F01-6047-679D-9EB3D381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7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35F34-CCC8-F137-2EB5-5A7ECB3E5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0412E-2D91-D218-5503-79BCD0F2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9E55-894D-C40B-F61C-73D5FA3C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0B0C-6C72-12CD-5CD2-6C642055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3474-EF9E-CCB2-ABAF-AC1B9713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9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19CA-53AE-E301-1AAB-DB470756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7B26-558D-9A8A-11FB-61392F91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C3EA-B19D-67B1-B6E2-8E525001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DBD1-018E-796A-4138-305BF44D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A43E-B3F8-EA20-202B-7981C31A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C719-F5EE-CBFF-CE89-C06462E2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07A6-574A-6E06-6AC9-0741960AC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7D96-2B7D-8E6E-200B-A5E0BDD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B368-C0C0-319F-B1B3-1EB7B61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0122-D8CE-F344-920D-6334B237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2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578D-88CC-5318-8CE2-CE485682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C26F-C73A-FE37-DC0D-5366363D5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A4623-9ABF-4099-5058-2D5A27549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D4141-FEB6-5C1E-5626-ACC5A578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F3AF2-3EE1-F047-A9E7-E11CD5FF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C5EA-4294-4D83-E558-8493517F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20D0-AF92-730F-046A-C0A4BEFE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9558-72DE-D345-7514-8A5D35E8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098F9-BD71-7E7B-831A-905050BE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2CE3E-3B3A-F89D-3CAB-B8EF21262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FA93F-AB6B-B8EA-0CD6-83BADF749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89E9A-06E2-CE7F-6BE7-C2711EC6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D4CC-121F-56FB-6674-8DEC7012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A60-0AB1-CA50-0E53-75324F41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DC0-046D-F125-5B97-0664F881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1AF8-D3E2-4732-E6A4-67D5C72F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9FFF9-DE18-1CF4-0A50-AF5B9895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2F8E0-1955-4DF7-5C99-F401818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EAFBC-6128-28D8-8A3B-A931B40F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C6C6F-6838-18D5-06C8-1F7E905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73C9-F771-E1F9-DAC9-6A34A42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E0A7-DF04-6041-F0C5-72CD813B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F678-59CC-D7F4-BA4B-B3679D36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B1354-5D2C-AFF3-EE91-1D2424C67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6D612-363F-9E51-CC1C-78E9D5BC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60DA3-D032-EB82-706D-0E1CFF70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D5224-A841-8274-DC73-24445BFF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3AEE-52A4-FB4E-F13F-15092F8E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528D2-E9B3-05A9-C0FF-6043DED87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B39BB-7EDA-34D0-E59F-69DB57E04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FCC7-0846-CA20-8AF9-7D7B2B92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17B00-178D-D186-CCA1-A29DA0FD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A3782-6E9F-9E68-DF8D-7B1A1C89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C3BB6-B431-5BF1-1848-90DFCA98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11833-E0D2-8F2D-631F-FA723D54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33ED-7E6E-FB8D-6CB4-28F8EB2C0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29AD-703D-6241-9421-C103804616E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76DF-3F17-13EB-20A1-20A4B00E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57A7-2FBA-FD8A-6784-8B2305EB9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7F64-3243-3941-A6F8-D466B4C0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@btaylan/CISC3142Codes#Lecture-1/floatSize.cp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1/operations.c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1/mixedTypes.c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1/typeCasting.c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btaylan/CISC3142Codes#Lecture-1/constants.cp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@btaylan/CISC3142Codes#Lecture-1/variables.cp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1/assignment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@btaylan/CISC3142Codes#Lecture-1/stream.cpp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1/incDec.cp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btaylan/CISC3142Codes#Lecture-1/output.cp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btaylan/CISC3142Codes#Lecture-1/escape.c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rmulae written on a blackboard">
            <a:extLst>
              <a:ext uri="{FF2B5EF4-FFF2-40B4-BE49-F238E27FC236}">
                <a16:creationId xmlns:a16="http://schemas.microsoft.com/office/drawing/2014/main" id="{012C75E6-55CF-72E2-B13F-581988823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2" t="23391" r="44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92000" cy="2077327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E4F8E-A691-0F0F-7CF5-F4128524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3273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Basics of C++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49692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DF9911-4A37-4096-BE25-0CCCFEC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11486"/>
            <a:ext cx="27432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26067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0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/>
              <a:t>Simple Data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dirty="0"/>
              <a:t>Three categories of simple data</a:t>
            </a:r>
          </a:p>
          <a:p>
            <a:pPr lvl="1"/>
            <a:r>
              <a:rPr lang="en-US" altLang="en-US" u="sng" dirty="0"/>
              <a:t>Integral</a:t>
            </a:r>
            <a:r>
              <a:rPr lang="en-US" altLang="en-US" dirty="0"/>
              <a:t>: integers (numbers without a decimal)</a:t>
            </a:r>
          </a:p>
          <a:p>
            <a:pPr lvl="2"/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>
                <a:solidFill>
                  <a:srgbClr val="055C91"/>
                </a:solidFill>
              </a:rPr>
              <a:t>,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dirty="0">
                <a:solidFill>
                  <a:srgbClr val="055C91"/>
                </a:solidFill>
              </a:rPr>
              <a:t>,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55C91"/>
                </a:solidFill>
              </a:rPr>
              <a:t>,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dirty="0">
                <a:solidFill>
                  <a:srgbClr val="055C91"/>
                </a:solidFill>
              </a:rPr>
              <a:t>,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>
                <a:solidFill>
                  <a:srgbClr val="055C91"/>
                </a:solidFill>
              </a:rPr>
              <a:t>,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>
                <a:solidFill>
                  <a:srgbClr val="055C91"/>
                </a:solidFill>
              </a:rPr>
              <a:t>,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dirty="0">
                <a:solidFill>
                  <a:srgbClr val="055C91"/>
                </a:solidFill>
              </a:rPr>
              <a:t>,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55C91"/>
                </a:solidFill>
              </a:rPr>
              <a:t>,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2"/>
            <a:endParaRPr lang="en-US" altLang="en-US" b="1" dirty="0">
              <a:solidFill>
                <a:srgbClr val="055C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u="sng" dirty="0"/>
              <a:t>Floating-point</a:t>
            </a:r>
            <a:r>
              <a:rPr lang="en-US" altLang="en-US" dirty="0"/>
              <a:t>: decimal numbers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u="sng" dirty="0"/>
              <a:t>Enumeration</a:t>
            </a:r>
            <a:r>
              <a:rPr lang="en-US" altLang="en-US" dirty="0"/>
              <a:t>: a user-defined data type</a:t>
            </a:r>
          </a:p>
          <a:p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5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/>
              <a:t>Simple Data Types</a:t>
            </a:r>
            <a:endParaRPr lang="en-US" b="1" dirty="0"/>
          </a:p>
        </p:txBody>
      </p:sp>
      <p:pic>
        <p:nvPicPr>
          <p:cNvPr id="4" name="Content Placeholder 4" descr="A Table has 4 rows and 3 columns. The columns have the following headings from left to right. Data Type , Values, Storage open parenthesis in bytes close parenthesis. The row entries are as follows. Row 1. Data Type , int . Values, negative 147483648 open parenthesis equals negative 2 superscript 31 close parenthesis to 2147483647 open parenthesis equals 2 superscript 31 minus 1 close parenthesis. Storage open parenthesis in bytes close parenthesis , 4. Row 2. Data Type , bool. Values, true and false.Storage open parenthesis in bytes close parenthesis , 1. Row 3. Data Type, char. Values, negative 128 open parenthesis negative 2 superscript 7 close parenthesis to 127 open parenthesis 2 superscript 7 minus 1 close parenthesis. Storage open parenthesis in bytes close parenthesis , 1. Row 4. Data Type , long long . Values, negative 9223372036854775808 open parenthesis negative 2 superscript 63 close parenthesis to 9223372036854775807 open parenthesis 2 superscript 63 minus 1 close parenthesis . Storage open parenthesis in bytes close parenthesis , 64.">
            <a:extLst>
              <a:ext uri="{FF2B5EF4-FFF2-40B4-BE49-F238E27FC236}">
                <a16:creationId xmlns:a16="http://schemas.microsoft.com/office/drawing/2014/main" id="{B3514CD9-61CD-95D0-016B-588406C0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15" y="2373610"/>
            <a:ext cx="7656132" cy="205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F222948-1884-9BB2-59D3-20F3F5346881}"/>
              </a:ext>
            </a:extLst>
          </p:cNvPr>
          <p:cNvSpPr txBox="1">
            <a:spLocks/>
          </p:cNvSpPr>
          <p:nvPr/>
        </p:nvSpPr>
        <p:spPr>
          <a:xfrm>
            <a:off x="1243615" y="4744192"/>
            <a:ext cx="8415338" cy="292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/>
              <a:t>Different compilers may allow different ranges of values</a:t>
            </a:r>
          </a:p>
        </p:txBody>
      </p:sp>
    </p:spTree>
    <p:extLst>
      <p:ext uri="{BB962C8B-B14F-4D97-AF65-F5344CB8AC3E}">
        <p14:creationId xmlns:p14="http://schemas.microsoft.com/office/powerpoint/2010/main" val="210724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>
                <a:latin typeface="Calibri (Body)"/>
              </a:rPr>
              <a:t>Data Type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-6728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+763</a:t>
            </a:r>
          </a:p>
          <a:p>
            <a:r>
              <a:rPr lang="en-US" altLang="en-US" dirty="0"/>
              <a:t>Positive integers do not require a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sign</a:t>
            </a:r>
          </a:p>
          <a:p>
            <a:r>
              <a:rPr lang="en-US" altLang="en-US" dirty="0"/>
              <a:t>A comma cannot be used within an integer</a:t>
            </a:r>
          </a:p>
          <a:p>
            <a:pPr lvl="1"/>
            <a:r>
              <a:rPr lang="en-US" altLang="en-US" dirty="0"/>
              <a:t>Commas are only used for separating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223647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>
                <a:latin typeface="Calibri (Body)"/>
              </a:rPr>
              <a:t>Data Type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dirty="0"/>
              <a:t>type</a:t>
            </a:r>
          </a:p>
          <a:p>
            <a:pPr lvl="1"/>
            <a:r>
              <a:rPr lang="en-US" altLang="en-US" dirty="0"/>
              <a:t>Two values: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/>
              <a:t>Purpose: to manipulate logical (Boolean) expressions</a:t>
            </a:r>
          </a:p>
          <a:p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dirty="0"/>
          </a:p>
          <a:p>
            <a:pPr lvl="1"/>
            <a:r>
              <a:rPr lang="en-US" altLang="en-US" dirty="0"/>
              <a:t>Logical values</a:t>
            </a:r>
          </a:p>
          <a:p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dirty="0">
              <a:solidFill>
                <a:srgbClr val="055C91"/>
              </a:solidFill>
            </a:endParaRPr>
          </a:p>
          <a:p>
            <a:pPr lvl="1"/>
            <a:r>
              <a:rPr lang="en-US" altLang="en-US" dirty="0"/>
              <a:t>Reserved words</a:t>
            </a:r>
          </a:p>
          <a:p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4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>
                <a:latin typeface="+mn-lt"/>
              </a:rPr>
              <a:t> Data Type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dirty="0"/>
              <a:t>Data type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dirty="0"/>
              <a:t>is the smallest integral data type</a:t>
            </a:r>
          </a:p>
          <a:p>
            <a:pPr lvl="1"/>
            <a:r>
              <a:rPr lang="en-US" altLang="en-US" dirty="0"/>
              <a:t>Used for single characters: letters, digits, and special symbols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Each character is enclosed in single quotes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ASCII: American Standard Code for Information Interchange</a:t>
            </a:r>
          </a:p>
          <a:p>
            <a:pPr lvl="1"/>
            <a:r>
              <a:rPr lang="en-US" altLang="en-US" dirty="0"/>
              <a:t>Each of 128 values in ASCII code set represents a different character</a:t>
            </a:r>
          </a:p>
          <a:p>
            <a:pPr lvl="2"/>
            <a:r>
              <a:rPr lang="en-US" altLang="en-US" dirty="0"/>
              <a:t>i.e. ‘A’ is represented by 65, ’+’ is represented by 43</a:t>
            </a:r>
          </a:p>
        </p:txBody>
      </p:sp>
      <p:pic>
        <p:nvPicPr>
          <p:cNvPr id="4" name="Content Placeholder 3" descr="left parenthesis A right parenthesis comma left parenthesis a right parenthesis comma left parenthesis 0 right parenthesis comma left parenthesis asterisk right parenthesis comma left parenthesis plus right parenthesis comma left parenthesis dollar sign right parenthesis comma left parenthesis Ampersand right parenthesis">
            <a:extLst>
              <a:ext uri="{FF2B5EF4-FFF2-40B4-BE49-F238E27FC236}">
                <a16:creationId xmlns:a16="http://schemas.microsoft.com/office/drawing/2014/main" id="{2836CFF2-184C-04B8-4B2A-2529AE3D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48" y="3810437"/>
            <a:ext cx="6893997" cy="56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14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Floating-Point Data Types</a:t>
            </a:r>
            <a:endParaRPr lang="en-US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166B49E-B1E9-0F4F-FBAB-46551159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62" y="2132585"/>
            <a:ext cx="8415338" cy="29238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C++ uses scientific notation to represent real numbers (floating-point notation)</a:t>
            </a:r>
            <a:endParaRPr lang="en-IN" sz="2400" dirty="0"/>
          </a:p>
        </p:txBody>
      </p:sp>
      <p:pic>
        <p:nvPicPr>
          <p:cNvPr id="5" name="Content Placeholder5" descr="A Table has 5 rows and 3 columns. The columns have the following headings from left to right. Decimal Number , scientific Notation, C Plus plus Floating-Point Notation. The row entries are as follows. Row 1. Decimal Number , 75.924. scientific Notation, 7.5924 asterisk 10 superscript 1. C Plus plus Floating-Point Notation, 7.592400E1. Row 2. Decimal Number , 0.18. scientific Notation, 1.8 asterisk 10 superscript negative 1. C Plus plus Floating-Point Notation, 1.800000E-1. Row 3. Decimal Number , 0.0000453. scientific Notation, 4.53 asterisk 10 superscript negative 5 . C Plus plus Floating-Point Notation, 4.530000E-5. Row 4. Decimal Number , negative 1.482. scientific Notation, negative 1.482 asterisk 10 superscript 0 . C Plus plus Floating-Point Notation, negative 1.482000E0. Row 5. Decimal Number , 7800.0. scientific Notation, 7.8 asterisk 10 superscript 3. C Plus plus Floating-Point Notation, 7.800000E3. ">
            <a:extLst>
              <a:ext uri="{FF2B5EF4-FFF2-40B4-BE49-F238E27FC236}">
                <a16:creationId xmlns:a16="http://schemas.microsoft.com/office/drawing/2014/main" id="{F642DEF4-EF21-DC22-DAB7-BB96C1BA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21" y="3148940"/>
            <a:ext cx="7504768" cy="225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40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Floating-Point Data Types</a:t>
            </a:r>
            <a:endParaRPr lang="en-US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85E5C59-BD76-237A-9C23-FF56A4282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55" y="2096959"/>
            <a:ext cx="8415338" cy="296235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represents any real number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A65409-F30A-B6C1-A86E-11A6F83C0B8E}"/>
              </a:ext>
            </a:extLst>
          </p:cNvPr>
          <p:cNvSpPr txBox="1">
            <a:spLocks/>
          </p:cNvSpPr>
          <p:nvPr/>
        </p:nvSpPr>
        <p:spPr>
          <a:xfrm>
            <a:off x="5281510" y="2158180"/>
            <a:ext cx="160617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Range:</a:t>
            </a:r>
            <a:endParaRPr lang="en-US" dirty="0"/>
          </a:p>
        </p:txBody>
      </p:sp>
      <p:pic>
        <p:nvPicPr>
          <p:cNvPr id="6" name="Content Placeholder 15" descr="negative 3.4 asterisk 10 superscript 38 to 3.4 asterisk 10 superscript 38 left parenthesis four bytes right parenthesis ">
            <a:extLst>
              <a:ext uri="{FF2B5EF4-FFF2-40B4-BE49-F238E27FC236}">
                <a16:creationId xmlns:a16="http://schemas.microsoft.com/office/drawing/2014/main" id="{9C226F33-6456-E0FB-50F0-E64108815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b="21776"/>
          <a:stretch/>
        </p:blipFill>
        <p:spPr>
          <a:xfrm>
            <a:off x="6669160" y="2138827"/>
            <a:ext cx="4001055" cy="34907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39B400-ACC0-ABC6-69A4-42B919E33EA6}"/>
              </a:ext>
            </a:extLst>
          </p:cNvPr>
          <p:cNvSpPr txBox="1">
            <a:spLocks/>
          </p:cNvSpPr>
          <p:nvPr/>
        </p:nvSpPr>
        <p:spPr>
          <a:xfrm>
            <a:off x="543255" y="2951716"/>
            <a:ext cx="8415338" cy="304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represents any real number</a:t>
            </a:r>
            <a:endParaRPr lang="en-US" sz="2400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260CA68-B242-DD3C-99B1-3795530AFA47}"/>
              </a:ext>
            </a:extLst>
          </p:cNvPr>
          <p:cNvSpPr txBox="1">
            <a:spLocks/>
          </p:cNvSpPr>
          <p:nvPr/>
        </p:nvSpPr>
        <p:spPr>
          <a:xfrm>
            <a:off x="5281510" y="2935632"/>
            <a:ext cx="2449328" cy="405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Range:</a:t>
            </a:r>
            <a:endParaRPr lang="en-US" sz="1800" dirty="0"/>
          </a:p>
        </p:txBody>
      </p:sp>
      <p:pic>
        <p:nvPicPr>
          <p:cNvPr id="9" name="Content Placeholder 17" descr="negative 1.7 asterisk 10 superscript 308 to 1.7 asterisk 10 superscript 308 left parenthesis eight bytes right parenthesis ">
            <a:extLst>
              <a:ext uri="{FF2B5EF4-FFF2-40B4-BE49-F238E27FC236}">
                <a16:creationId xmlns:a16="http://schemas.microsoft.com/office/drawing/2014/main" id="{E7089848-28E8-6DDD-22DB-71AAA5315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"/>
          <a:stretch/>
        </p:blipFill>
        <p:spPr>
          <a:xfrm>
            <a:off x="6669160" y="2898534"/>
            <a:ext cx="3855100" cy="40568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CBB65E-4768-1A9B-0118-6E1620DF92F6}"/>
              </a:ext>
            </a:extLst>
          </p:cNvPr>
          <p:cNvSpPr txBox="1">
            <a:spLocks/>
          </p:cNvSpPr>
          <p:nvPr/>
        </p:nvSpPr>
        <p:spPr>
          <a:xfrm>
            <a:off x="543255" y="3741940"/>
            <a:ext cx="10524548" cy="5331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Minimum and maximum values of data types are system dependent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E6FDA-8AB4-F675-97F8-970F9883FC23}"/>
              </a:ext>
            </a:extLst>
          </p:cNvPr>
          <p:cNvSpPr txBox="1"/>
          <p:nvPr/>
        </p:nvSpPr>
        <p:spPr>
          <a:xfrm>
            <a:off x="771650" y="4491070"/>
            <a:ext cx="9574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replit.com</a:t>
            </a:r>
            <a:r>
              <a:rPr lang="en-US" dirty="0">
                <a:hlinkClick r:id="rId4"/>
              </a:rPr>
              <a:t>/@</a:t>
            </a:r>
            <a:r>
              <a:rPr lang="en-US" dirty="0" err="1">
                <a:hlinkClick r:id="rId4"/>
              </a:rPr>
              <a:t>btaylan</a:t>
            </a:r>
            <a:r>
              <a:rPr lang="en-US" dirty="0">
                <a:hlinkClick r:id="rId4"/>
              </a:rPr>
              <a:t>/CISC3142Codes#Lecture-1/</a:t>
            </a:r>
            <a:r>
              <a:rPr lang="en-US" dirty="0" err="1">
                <a:hlinkClick r:id="rId4"/>
              </a:rPr>
              <a:t>floatSize.cpp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7B5DE1-C126-1587-3D20-BC3E6130D684}"/>
              </a:ext>
            </a:extLst>
          </p:cNvPr>
          <p:cNvSpPr txBox="1"/>
          <p:nvPr/>
        </p:nvSpPr>
        <p:spPr>
          <a:xfrm>
            <a:off x="949779" y="5162985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Commend to compile on the shell :         g++ -o name </a:t>
            </a:r>
            <a:r>
              <a:rPr lang="en-US" dirty="0" err="1">
                <a:solidFill>
                  <a:schemeClr val="accent1"/>
                </a:solidFill>
              </a:rPr>
              <a:t>name.cpp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Commend to run on the shell :                 ./name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9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Data Types, Variables, and Assignment Statements</a:t>
            </a:r>
            <a:endParaRPr lang="en-US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E28E718-8AED-0179-0756-AD9650F5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61" y="2239463"/>
            <a:ext cx="8415338" cy="1525033"/>
          </a:xfrm>
        </p:spPr>
        <p:txBody>
          <a:bodyPr>
            <a:normAutofit/>
          </a:bodyPr>
          <a:lstStyle/>
          <a:p>
            <a:r>
              <a:rPr lang="en-US" dirty="0"/>
              <a:t>Syntax rule to declare a variable is: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identifier;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FB609F-6DA3-A6E6-6A75-30E92C54C4F6}"/>
              </a:ext>
            </a:extLst>
          </p:cNvPr>
          <p:cNvSpPr txBox="1">
            <a:spLocks/>
          </p:cNvSpPr>
          <p:nvPr/>
        </p:nvSpPr>
        <p:spPr>
          <a:xfrm>
            <a:off x="780761" y="3489010"/>
            <a:ext cx="8415338" cy="923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algn="l"/>
            <a:r>
              <a:rPr lang="en-US" sz="1800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</a:p>
          <a:p>
            <a:pPr marL="400050" algn="l"/>
            <a:r>
              <a:rPr lang="en-US" sz="1800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algn="l"/>
            <a:r>
              <a:rPr lang="en-US" sz="1800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0BE1C-059C-28CD-F291-7FE160DFA936}"/>
              </a:ext>
            </a:extLst>
          </p:cNvPr>
          <p:cNvSpPr txBox="1">
            <a:spLocks/>
          </p:cNvSpPr>
          <p:nvPr/>
        </p:nvSpPr>
        <p:spPr>
          <a:xfrm>
            <a:off x="780761" y="4552207"/>
            <a:ext cx="8415338" cy="1349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Assignment statement has the form: variable = expression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0.05;</a:t>
            </a:r>
          </a:p>
        </p:txBody>
      </p:sp>
    </p:spTree>
    <p:extLst>
      <p:ext uri="{BB962C8B-B14F-4D97-AF65-F5344CB8AC3E}">
        <p14:creationId xmlns:p14="http://schemas.microsoft.com/office/powerpoint/2010/main" val="163200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Arithmetic Operators, Operator Precedence, and Expressions</a:t>
            </a:r>
            <a:endParaRPr lang="en-US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EA8A0A4-5474-3D8C-64C3-CF753F7D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84" y="1996647"/>
            <a:ext cx="8415338" cy="292388"/>
          </a:xfrm>
        </p:spPr>
        <p:txBody>
          <a:bodyPr>
            <a:noAutofit/>
          </a:bodyPr>
          <a:lstStyle/>
          <a:p>
            <a:pPr lvl="0"/>
            <a:r>
              <a:rPr lang="en-US" altLang="en-US" sz="2000" dirty="0"/>
              <a:t>C++ arithmetic operators include: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F74E-2BFF-59C9-BF48-3429E481532C}"/>
              </a:ext>
            </a:extLst>
          </p:cNvPr>
          <p:cNvSpPr txBox="1">
            <a:spLocks/>
          </p:cNvSpPr>
          <p:nvPr/>
        </p:nvSpPr>
        <p:spPr>
          <a:xfrm>
            <a:off x="792637" y="2434442"/>
            <a:ext cx="8415338" cy="213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+ (addition) ,  </a:t>
            </a:r>
            <a:r>
              <a:rPr lang="en-US" sz="2000" dirty="0"/>
              <a:t>-</a:t>
            </a:r>
            <a:r>
              <a:rPr lang="en-US" altLang="en-US" sz="2000" dirty="0"/>
              <a:t> subtraction , * (multiplication),  / (division), % mod (remainder)</a:t>
            </a:r>
          </a:p>
          <a:p>
            <a:pPr lvl="1">
              <a:buClr>
                <a:srgbClr val="0D3857"/>
              </a:buClr>
            </a:pPr>
            <a:endParaRPr lang="en-US" altLang="en-US" sz="2000" dirty="0"/>
          </a:p>
          <a:p>
            <a:pPr marL="742950" lvl="1" indent="-285750"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When “/” used with integral data types, the result is truncated (no rounding)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AA4CC-C4DB-2118-B0E5-891A3C76741B}"/>
              </a:ext>
            </a:extLst>
          </p:cNvPr>
          <p:cNvSpPr txBox="1">
            <a:spLocks/>
          </p:cNvSpPr>
          <p:nvPr/>
        </p:nvSpPr>
        <p:spPr>
          <a:xfrm>
            <a:off x="673884" y="4568966"/>
            <a:ext cx="8415338" cy="1131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55C9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+, </a:t>
            </a:r>
            <a:r>
              <a:rPr lang="en-US" sz="2000" dirty="0">
                <a:solidFill>
                  <a:schemeClr val="tx1"/>
                </a:solidFill>
              </a:rPr>
              <a:t>-</a:t>
            </a:r>
            <a:r>
              <a:rPr lang="en-US" altLang="en-US" sz="2000" dirty="0">
                <a:solidFill>
                  <a:schemeClr val="tx1"/>
                </a:solidFill>
              </a:rPr>
              <a:t>, *, and / can be used with integral and floating-point data types</a:t>
            </a:r>
          </a:p>
          <a:p>
            <a:pPr algn="l">
              <a:buClr>
                <a:srgbClr val="055C91"/>
              </a:buClr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55C9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Modulus (%) can only be used with integral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397C2-C59B-1A7F-EDE2-8EB838C9FFFC}"/>
              </a:ext>
            </a:extLst>
          </p:cNvPr>
          <p:cNvSpPr txBox="1"/>
          <p:nvPr/>
        </p:nvSpPr>
        <p:spPr>
          <a:xfrm>
            <a:off x="2581893" y="5700133"/>
            <a:ext cx="9610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replit.com</a:t>
            </a:r>
            <a:r>
              <a:rPr lang="en-US" dirty="0">
                <a:hlinkClick r:id="rId2"/>
              </a:rPr>
              <a:t>/@</a:t>
            </a:r>
            <a:r>
              <a:rPr lang="en-US" dirty="0" err="1">
                <a:hlinkClick r:id="rId2"/>
              </a:rPr>
              <a:t>btaylan</a:t>
            </a:r>
            <a:r>
              <a:rPr lang="en-US" dirty="0">
                <a:hlinkClick r:id="rId2"/>
              </a:rPr>
              <a:t>/CISC3142Codes#Lecture-1/</a:t>
            </a:r>
            <a:r>
              <a:rPr lang="en-US" dirty="0" err="1">
                <a:hlinkClick r:id="rId2"/>
              </a:rPr>
              <a:t>operations.cpp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>
                <a:latin typeface="Calibri (Body)"/>
              </a:rPr>
              <a:t>Order of Precedence</a:t>
            </a:r>
            <a:endParaRPr lang="en-US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F7C078C-7675-6C77-FF1A-4356A64EEB09}"/>
              </a:ext>
            </a:extLst>
          </p:cNvPr>
          <p:cNvSpPr txBox="1">
            <a:spLocks/>
          </p:cNvSpPr>
          <p:nvPr/>
        </p:nvSpPr>
        <p:spPr>
          <a:xfrm>
            <a:off x="991657" y="2063752"/>
            <a:ext cx="9354609" cy="2457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All operations inside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 are evaluated first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/>
              <a:t>, and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/>
              <a:t> are at the same level of precedence and are evaluated next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/>
              <a:t> and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/>
              <a:t> have the same level of precedence and are evaluated last</a:t>
            </a:r>
          </a:p>
          <a:p>
            <a:r>
              <a:rPr lang="en-US"/>
              <a:t>When operators are on the same level</a:t>
            </a:r>
          </a:p>
          <a:p>
            <a:pPr lvl="1"/>
            <a:r>
              <a:rPr lang="en-US"/>
              <a:t>Operations are performed from left to right (associativity)</a:t>
            </a:r>
            <a:endParaRPr lang="en-US" dirty="0"/>
          </a:p>
        </p:txBody>
      </p:sp>
      <p:pic>
        <p:nvPicPr>
          <p:cNvPr id="5" name="Content Placeholder 5" descr="3 asterisk 7 minus 6 plus 2 asterisk 5 forward slash 4 plus 6 means&#10;left parenthesis left parenthesis left parenthesis 3 asterisk 7 right parenthesis minus 6 right parenthesis plus left parenthesis left parenthesis 2 asterisk 5 right parenthesis forward slash 4 right parenthesis right parenthesis plus 6  ">
            <a:extLst>
              <a:ext uri="{FF2B5EF4-FFF2-40B4-BE49-F238E27FC236}">
                <a16:creationId xmlns:a16="http://schemas.microsoft.com/office/drawing/2014/main" id="{BA921A5F-93C4-7609-7937-A201C87DF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/>
          <a:stretch/>
        </p:blipFill>
        <p:spPr bwMode="auto">
          <a:xfrm>
            <a:off x="1312332" y="4707465"/>
            <a:ext cx="7519697" cy="110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600" dirty="0"/>
              <a:t>C++ is a collection of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subprograms</a:t>
            </a:r>
            <a:r>
              <a:rPr lang="en-US" sz="2600" b="1" dirty="0"/>
              <a:t>.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altLang="en-US" sz="2600" b="1" u="sng" dirty="0">
                <a:solidFill>
                  <a:schemeClr val="accent1">
                    <a:lumMod val="75000"/>
                  </a:schemeClr>
                </a:solidFill>
              </a:rPr>
              <a:t>Subprogram</a:t>
            </a:r>
            <a:r>
              <a:rPr lang="en-US" altLang="en-US" sz="2600" dirty="0"/>
              <a:t> (or </a:t>
            </a:r>
            <a:r>
              <a:rPr lang="en-US" altLang="en-US" sz="2600" u="sng" dirty="0"/>
              <a:t>function</a:t>
            </a:r>
            <a:r>
              <a:rPr lang="en-US" altLang="en-US" sz="2600" dirty="0"/>
              <a:t>): collection of statements</a:t>
            </a:r>
          </a:p>
          <a:p>
            <a:pPr lvl="1"/>
            <a:r>
              <a:rPr lang="en-US" altLang="en-US" sz="2600" dirty="0"/>
              <a:t>When executed, accomplishes something</a:t>
            </a:r>
          </a:p>
          <a:p>
            <a:pPr lvl="1"/>
            <a:r>
              <a:rPr lang="en-US" altLang="en-US" sz="2600" dirty="0"/>
              <a:t>May be </a:t>
            </a:r>
            <a:r>
              <a:rPr lang="en-US" altLang="en-US" sz="2600" u="sng" dirty="0"/>
              <a:t>predefined</a:t>
            </a:r>
            <a:r>
              <a:rPr lang="en-US" altLang="en-US" sz="2600" dirty="0"/>
              <a:t> or </a:t>
            </a:r>
            <a:r>
              <a:rPr lang="en-US" altLang="en-US" sz="2600" u="sng" dirty="0"/>
              <a:t>standard</a:t>
            </a:r>
          </a:p>
          <a:p>
            <a:pPr lvl="1"/>
            <a:endParaRPr lang="en-US" alt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327546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u="sng" dirty="0"/>
              <a:t>Integral expression</a:t>
            </a:r>
            <a:r>
              <a:rPr lang="en-US" altLang="en-US" dirty="0"/>
              <a:t>: all operands are integers</a:t>
            </a:r>
          </a:p>
          <a:p>
            <a:pPr lvl="1"/>
            <a:r>
              <a:rPr lang="en-US" altLang="en-US" dirty="0"/>
              <a:t>Yields an integral result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+ 3 * 5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u="sng" dirty="0"/>
              <a:t>Floating-point (decimal) expression</a:t>
            </a:r>
            <a:r>
              <a:rPr lang="en-US" altLang="en-US" dirty="0"/>
              <a:t>: all operands are floating-point</a:t>
            </a:r>
          </a:p>
          <a:p>
            <a:pPr lvl="1"/>
            <a:r>
              <a:rPr lang="en-US" altLang="en-US" dirty="0"/>
              <a:t>Yields a floating-point result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12.8 * 17.5 - 34.50</a:t>
            </a:r>
          </a:p>
          <a:p>
            <a:pPr marL="0" indent="0">
              <a:buNone/>
            </a:pPr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5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Expressions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094CAF-9DE5-413E-B54F-99583BDF99C0}"/>
              </a:ext>
            </a:extLst>
          </p:cNvPr>
          <p:cNvSpPr txBox="1">
            <a:spLocks noChangeArrowheads="1"/>
          </p:cNvSpPr>
          <p:nvPr/>
        </p:nvSpPr>
        <p:spPr>
          <a:xfrm>
            <a:off x="947016" y="2168209"/>
            <a:ext cx="8415338" cy="141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 dirty="0"/>
              <a:t>Mixed expression</a:t>
            </a:r>
            <a:endParaRPr lang="en-US" altLang="en-US" dirty="0"/>
          </a:p>
          <a:p>
            <a:pPr lvl="1"/>
            <a:r>
              <a:rPr lang="en-US" altLang="en-US" dirty="0"/>
              <a:t>Has operands of different data types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F5AE2E-2D93-6022-C7B2-5ADCC33F7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3894" y="3429000"/>
            <a:ext cx="8415338" cy="24452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Evaluation rules</a:t>
            </a:r>
          </a:p>
          <a:p>
            <a:pPr lvl="1"/>
            <a:r>
              <a:rPr lang="en-US" altLang="en-US" dirty="0"/>
              <a:t>If operator has same types of operands (int-int, float-float)</a:t>
            </a:r>
          </a:p>
          <a:p>
            <a:pPr lvl="2"/>
            <a:r>
              <a:rPr lang="en-US" altLang="en-US" dirty="0"/>
              <a:t>The operator is evaluated according to the type of the operands</a:t>
            </a:r>
          </a:p>
          <a:p>
            <a:pPr lvl="1"/>
            <a:r>
              <a:rPr lang="en-US" altLang="en-US" dirty="0"/>
              <a:t>If operator has both types of operands</a:t>
            </a:r>
          </a:p>
          <a:p>
            <a:pPr lvl="2"/>
            <a:r>
              <a:rPr lang="en-US" altLang="en-US" dirty="0"/>
              <a:t>Integer is changed to floating-point</a:t>
            </a:r>
          </a:p>
          <a:p>
            <a:pPr lvl="2"/>
            <a:r>
              <a:rPr lang="en-US" altLang="en-US" dirty="0"/>
              <a:t>Result is floating-point</a:t>
            </a:r>
          </a:p>
          <a:p>
            <a:pPr lvl="1"/>
            <a:r>
              <a:rPr lang="en-US" altLang="en-US" dirty="0"/>
              <a:t>Entire expression is evaluated according to precedence 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4FB04-062F-8C80-DD66-6E9532C6CB2E}"/>
              </a:ext>
            </a:extLst>
          </p:cNvPr>
          <p:cNvSpPr txBox="1"/>
          <p:nvPr/>
        </p:nvSpPr>
        <p:spPr>
          <a:xfrm>
            <a:off x="1885208" y="5874285"/>
            <a:ext cx="7816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replit.com</a:t>
            </a:r>
            <a:r>
              <a:rPr lang="en-US" dirty="0">
                <a:hlinkClick r:id="rId2"/>
              </a:rPr>
              <a:t>/@</a:t>
            </a:r>
            <a:r>
              <a:rPr lang="en-US" dirty="0" err="1">
                <a:hlinkClick r:id="rId2"/>
              </a:rPr>
              <a:t>btaylan</a:t>
            </a:r>
            <a:r>
              <a:rPr lang="en-US" dirty="0">
                <a:hlinkClick r:id="rId2"/>
              </a:rPr>
              <a:t>/CISC3142Codes#Lecture-1/</a:t>
            </a:r>
            <a:r>
              <a:rPr lang="en-US" dirty="0" err="1">
                <a:hlinkClick r:id="rId2"/>
              </a:rPr>
              <a:t>mixedTypes.cpp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9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Type Conversion (Casting)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u="sng" dirty="0"/>
              <a:t>Implicit type coercion</a:t>
            </a:r>
            <a:r>
              <a:rPr lang="en-US" altLang="en-US" dirty="0"/>
              <a:t>: when the value of one type is automatically changed to another type </a:t>
            </a:r>
          </a:p>
          <a:p>
            <a:pPr lvl="1"/>
            <a:r>
              <a:rPr lang="en-US" altLang="en-US" dirty="0"/>
              <a:t>i.e. 4 + 3.5 </a:t>
            </a:r>
          </a:p>
          <a:p>
            <a:r>
              <a:rPr lang="en-US" altLang="en-US" u="sng" dirty="0"/>
              <a:t>Cast operator</a:t>
            </a:r>
            <a:r>
              <a:rPr lang="en-US" altLang="en-US" dirty="0"/>
              <a:t> (also called </a:t>
            </a:r>
            <a:r>
              <a:rPr lang="en-US" altLang="en-US" u="sng" dirty="0"/>
              <a:t>type conversion </a:t>
            </a:r>
            <a:r>
              <a:rPr lang="en-US" altLang="en-US" dirty="0"/>
              <a:t>or </a:t>
            </a:r>
            <a:r>
              <a:rPr lang="en-US" altLang="en-US" u="sng" dirty="0"/>
              <a:t>type casting</a:t>
            </a:r>
            <a:r>
              <a:rPr lang="en-US" altLang="en-US" dirty="0"/>
              <a:t>): provides explicit type conversion</a:t>
            </a:r>
          </a:p>
          <a:p>
            <a:pPr lvl="1"/>
            <a:r>
              <a:rPr lang="en-US" altLang="en-US" b="1" dirty="0" err="1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dataTypeName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&gt;(expression)</a:t>
            </a:r>
          </a:p>
          <a:p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C63C4-1E8D-48B1-9749-7B22EF38FC40}"/>
              </a:ext>
            </a:extLst>
          </p:cNvPr>
          <p:cNvSpPr txBox="1"/>
          <p:nvPr/>
        </p:nvSpPr>
        <p:spPr>
          <a:xfrm>
            <a:off x="1065811" y="4925729"/>
            <a:ext cx="9811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replit.com</a:t>
            </a:r>
            <a:r>
              <a:rPr lang="en-US" dirty="0">
                <a:hlinkClick r:id="rId2"/>
              </a:rPr>
              <a:t>/@</a:t>
            </a:r>
            <a:r>
              <a:rPr lang="en-US" dirty="0" err="1">
                <a:hlinkClick r:id="rId2"/>
              </a:rPr>
              <a:t>btaylan</a:t>
            </a:r>
            <a:r>
              <a:rPr lang="en-US" dirty="0">
                <a:hlinkClick r:id="rId2"/>
              </a:rPr>
              <a:t>/CISC3142Codes#Lecture-1/</a:t>
            </a:r>
            <a:r>
              <a:rPr lang="en-US" dirty="0" err="1">
                <a:hlinkClick r:id="rId2"/>
              </a:rPr>
              <a:t>typeCasting.cpp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3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String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2478975"/>
          </a:xfrm>
        </p:spPr>
        <p:txBody>
          <a:bodyPr>
            <a:noAutofit/>
          </a:bodyPr>
          <a:lstStyle/>
          <a:p>
            <a:r>
              <a:rPr lang="en-US" altLang="en-US" dirty="0"/>
              <a:t>Data type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is a programmer-defined type supplied in Standard C++ library</a:t>
            </a:r>
          </a:p>
          <a:p>
            <a:r>
              <a:rPr lang="en-US" altLang="en-US" dirty="0"/>
              <a:t>A </a:t>
            </a:r>
            <a:r>
              <a:rPr lang="en-US" altLang="en-US" u="sng" dirty="0"/>
              <a:t>string</a:t>
            </a:r>
            <a:r>
              <a:rPr lang="en-US" altLang="en-US" dirty="0"/>
              <a:t> is a sequence of zero or more characters enclosed in double quotation marks</a:t>
            </a:r>
          </a:p>
          <a:p>
            <a:r>
              <a:rPr lang="en-US" altLang="en-US" dirty="0"/>
              <a:t>A </a:t>
            </a:r>
            <a:r>
              <a:rPr lang="en-US" altLang="en-US" u="sng" dirty="0"/>
              <a:t>null</a:t>
            </a:r>
            <a:r>
              <a:rPr lang="en-US" altLang="en-US" dirty="0"/>
              <a:t> (or </a:t>
            </a:r>
            <a:r>
              <a:rPr lang="en-US" altLang="en-US" u="sng" dirty="0"/>
              <a:t>empty</a:t>
            </a:r>
            <a:r>
              <a:rPr lang="en-US" altLang="en-US" dirty="0"/>
              <a:t>) string is a string with no characters</a:t>
            </a:r>
          </a:p>
          <a:p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82C49-0DB8-51AF-9FDC-06DAE79D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67" y="4718664"/>
            <a:ext cx="2695468" cy="8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String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38CA0-52EA-4AFA-84AF-D09484EC9B99}"/>
              </a:ext>
            </a:extLst>
          </p:cNvPr>
          <p:cNvSpPr txBox="1"/>
          <p:nvPr/>
        </p:nvSpPr>
        <p:spPr>
          <a:xfrm>
            <a:off x="1021278" y="1995055"/>
            <a:ext cx="81256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Each character has a relative position(index) in the string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Position of first character is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 length of a string is the number of characters in it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length of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"William Jacob"</a:t>
            </a:r>
            <a:r>
              <a:rPr lang="en-US" altLang="en-US" sz="2800" dirty="0"/>
              <a:t> is 13</a:t>
            </a:r>
          </a:p>
        </p:txBody>
      </p:sp>
    </p:spTree>
    <p:extLst>
      <p:ext uri="{BB962C8B-B14F-4D97-AF65-F5344CB8AC3E}">
        <p14:creationId xmlns:p14="http://schemas.microsoft.com/office/powerpoint/2010/main" val="1910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Variables, Assignment Statements, and Input Statements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dirty="0"/>
              <a:t>Data must be loaded into main memory before it can be manipulated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Storing data in memory is a two-step process: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altLang="en-US" dirty="0"/>
              <a:t>Instruct the computer to allocate memory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altLang="en-US" dirty="0"/>
              <a:t>Include statements in the program to put data into the allocated memory</a:t>
            </a:r>
          </a:p>
          <a:p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34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+mn-lt"/>
              </a:rPr>
              <a:t>Allocating Memory with Constants and Variables</a:t>
            </a:r>
            <a:endParaRPr lang="en-US" b="1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AD6E305-25D7-678B-85B2-6AF0DBDD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9"/>
            <a:ext cx="9574522" cy="1720816"/>
          </a:xfrm>
        </p:spPr>
        <p:txBody>
          <a:bodyPr>
            <a:normAutofit fontScale="92500" lnSpcReduction="20000"/>
          </a:bodyPr>
          <a:lstStyle/>
          <a:p>
            <a:endParaRPr lang="en-US" altLang="en-US" sz="1800" u="sng" dirty="0"/>
          </a:p>
          <a:p>
            <a:r>
              <a:rPr lang="en-US" altLang="en-US" sz="2400" u="sng" dirty="0"/>
              <a:t>Named constant</a:t>
            </a:r>
            <a:r>
              <a:rPr lang="en-US" altLang="en-US" sz="2400" dirty="0"/>
              <a:t>: memory location whose content cannot change during execution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Syntax to declare a named constant:</a:t>
            </a:r>
          </a:p>
        </p:txBody>
      </p:sp>
      <p:pic>
        <p:nvPicPr>
          <p:cNvPr id="6" name="Content Placeholder 2" descr="The statement allocates memory with constants and variables. &#10;It reads as const data type identifier equals value semicolon.">
            <a:extLst>
              <a:ext uri="{FF2B5EF4-FFF2-40B4-BE49-F238E27FC236}">
                <a16:creationId xmlns:a16="http://schemas.microsoft.com/office/drawing/2014/main" id="{107BB3A2-F24A-A7C1-4DE8-0E8D4AC0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507" y="3429000"/>
            <a:ext cx="4578493" cy="47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7D101F0-AAB5-A99E-5CBB-92343A310780}"/>
              </a:ext>
            </a:extLst>
          </p:cNvPr>
          <p:cNvSpPr txBox="1">
            <a:spLocks/>
          </p:cNvSpPr>
          <p:nvPr/>
        </p:nvSpPr>
        <p:spPr>
          <a:xfrm>
            <a:off x="661214" y="4383703"/>
            <a:ext cx="8415338" cy="2973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/>
              <a:t>In C++, </a:t>
            </a:r>
            <a:r>
              <a:rPr lang="en-US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const</a:t>
            </a:r>
            <a:r>
              <a:rPr lang="en-US" altLang="en-US" sz="2400" dirty="0">
                <a:solidFill>
                  <a:srgbClr val="638DAD"/>
                </a:solidFill>
              </a:rPr>
              <a:t> </a:t>
            </a:r>
            <a:r>
              <a:rPr lang="en-US" altLang="en-US" sz="2400" dirty="0"/>
              <a:t>is a reserved 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E0CBA-8D8A-D10E-4203-A76D09C79CAD}"/>
              </a:ext>
            </a:extLst>
          </p:cNvPr>
          <p:cNvSpPr txBox="1"/>
          <p:nvPr/>
        </p:nvSpPr>
        <p:spPr>
          <a:xfrm>
            <a:off x="1718954" y="5028597"/>
            <a:ext cx="8826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replit.com</a:t>
            </a:r>
            <a:r>
              <a:rPr lang="en-US" dirty="0">
                <a:hlinkClick r:id="rId3"/>
              </a:rPr>
              <a:t>/@</a:t>
            </a:r>
            <a:r>
              <a:rPr lang="en-US" dirty="0" err="1">
                <a:hlinkClick r:id="rId3"/>
              </a:rPr>
              <a:t>btaylan</a:t>
            </a:r>
            <a:r>
              <a:rPr lang="en-US" dirty="0">
                <a:hlinkClick r:id="rId3"/>
              </a:rPr>
              <a:t>/CISC3142Codes#Lecture-1/</a:t>
            </a:r>
            <a:r>
              <a:rPr lang="en-US" dirty="0" err="1">
                <a:hlinkClick r:id="rId3"/>
              </a:rPr>
              <a:t>constants.cpp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4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+mn-lt"/>
              </a:rPr>
              <a:t>Allocating Memory with Constants and Variables</a:t>
            </a:r>
            <a:endParaRPr lang="en-US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99FA8D1-0815-A80A-CF42-6A6F9BB1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35" y="1876956"/>
            <a:ext cx="9336974" cy="1833773"/>
          </a:xfrm>
        </p:spPr>
        <p:txBody>
          <a:bodyPr>
            <a:normAutofit lnSpcReduction="10000"/>
          </a:bodyPr>
          <a:lstStyle/>
          <a:p>
            <a:r>
              <a:rPr lang="en-US" altLang="en-US" u="sng" dirty="0"/>
              <a:t>Variable</a:t>
            </a:r>
            <a:r>
              <a:rPr lang="en-US" altLang="en-US" dirty="0"/>
              <a:t>: memory location whose content may change during execution</a:t>
            </a:r>
          </a:p>
          <a:p>
            <a:r>
              <a:rPr lang="en-US" altLang="en-US" dirty="0"/>
              <a:t>Initialized by default</a:t>
            </a:r>
          </a:p>
          <a:p>
            <a:r>
              <a:rPr lang="en-US" altLang="en-US" dirty="0"/>
              <a:t>Syntax to declare one or multiple variables:</a:t>
            </a:r>
          </a:p>
        </p:txBody>
      </p:sp>
      <p:pic>
        <p:nvPicPr>
          <p:cNvPr id="5" name="Content Placeholder 2" descr="Syntax to declare one or multiple variables. It reads data type identifier comma identifier comma ellipsis semicolon.">
            <a:extLst>
              <a:ext uri="{FF2B5EF4-FFF2-40B4-BE49-F238E27FC236}">
                <a16:creationId xmlns:a16="http://schemas.microsoft.com/office/drawing/2014/main" id="{1BD523EB-A891-3595-1FA7-A02D6B837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2473" y="3802093"/>
            <a:ext cx="5200339" cy="46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Example 2.12 shows the following program statements: Line 1: double amount Due semicolon. Line 2: int counter semicolon. Line 3: char c h semicolon. Line 4: int x comma y semicolon. Line 5: string name semicolon.">
            <a:extLst>
              <a:ext uri="{FF2B5EF4-FFF2-40B4-BE49-F238E27FC236}">
                <a16:creationId xmlns:a16="http://schemas.microsoft.com/office/drawing/2014/main" id="{B348481D-BA34-CBA5-AA28-1BEAA6220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1"/>
          <a:stretch/>
        </p:blipFill>
        <p:spPr bwMode="auto">
          <a:xfrm>
            <a:off x="909340" y="4407122"/>
            <a:ext cx="3866683" cy="138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D13692-008D-7D17-AEEF-99591DD68D68}"/>
              </a:ext>
            </a:extLst>
          </p:cNvPr>
          <p:cNvSpPr txBox="1"/>
          <p:nvPr/>
        </p:nvSpPr>
        <p:spPr>
          <a:xfrm>
            <a:off x="1182473" y="5903371"/>
            <a:ext cx="9336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replit.com</a:t>
            </a:r>
            <a:r>
              <a:rPr lang="en-US" dirty="0">
                <a:hlinkClick r:id="rId4"/>
              </a:rPr>
              <a:t>/@</a:t>
            </a:r>
            <a:r>
              <a:rPr lang="en-US" dirty="0" err="1">
                <a:hlinkClick r:id="rId4"/>
              </a:rPr>
              <a:t>btaylan</a:t>
            </a:r>
            <a:r>
              <a:rPr lang="en-US" dirty="0">
                <a:hlinkClick r:id="rId4"/>
              </a:rPr>
              <a:t>/CISC3142Codes#Lecture-1/</a:t>
            </a:r>
            <a:r>
              <a:rPr lang="en-US" dirty="0" err="1">
                <a:hlinkClick r:id="rId4"/>
              </a:rPr>
              <a:t>variables.cpp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00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Putting Data Into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CA565-C419-2E61-2C65-0DFBC1563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013" y="2492377"/>
            <a:ext cx="8415338" cy="97257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Ways to place data into a variable</a:t>
            </a:r>
          </a:p>
          <a:p>
            <a:pPr marL="457200" lvl="1" indent="0">
              <a:buNone/>
            </a:pPr>
            <a:r>
              <a:rPr lang="en-US" altLang="en-US" dirty="0"/>
              <a:t>1) Use C++’s assignment statement</a:t>
            </a:r>
          </a:p>
          <a:p>
            <a:pPr marL="457200" lvl="1" indent="0">
              <a:buNone/>
            </a:pPr>
            <a:r>
              <a:rPr lang="en-US" altLang="en-US" dirty="0"/>
              <a:t>2) Use input (read) statements</a:t>
            </a:r>
          </a:p>
        </p:txBody>
      </p:sp>
    </p:spTree>
    <p:extLst>
      <p:ext uri="{BB962C8B-B14F-4D97-AF65-F5344CB8AC3E}">
        <p14:creationId xmlns:p14="http://schemas.microsoft.com/office/powerpoint/2010/main" val="371360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Assignment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70" y="1781624"/>
            <a:ext cx="10515600" cy="436033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Suppose you have the following variable declarations: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2B64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i="0" u="none" strike="noStrike" baseline="0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num1, num2;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b="1" i="0" u="none" strike="noStrike" baseline="0" dirty="0">
                <a:solidFill>
                  <a:srgbClr val="2B64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1" i="0" u="none" strike="noStrike" baseline="0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b="1" i="0" u="none" strike="noStrike" baseline="0" dirty="0">
                <a:solidFill>
                  <a:srgbClr val="2B64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b="1" i="0" u="none" strike="noStrike" baseline="0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Now consider the following assignment statements: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 = 4;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 = 4 * 5 - 11;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 = 0.02 * 1000;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'D';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"It is a sunny day.";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74A3C-E537-016B-DFE6-4835BC277C51}"/>
              </a:ext>
            </a:extLst>
          </p:cNvPr>
          <p:cNvSpPr txBox="1"/>
          <p:nvPr/>
        </p:nvSpPr>
        <p:spPr>
          <a:xfrm>
            <a:off x="799486" y="5957291"/>
            <a:ext cx="860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replit.com</a:t>
            </a:r>
            <a:r>
              <a:rPr lang="en-US" dirty="0">
                <a:hlinkClick r:id="rId2"/>
              </a:rPr>
              <a:t>/@</a:t>
            </a:r>
            <a:r>
              <a:rPr lang="en-US" dirty="0" err="1">
                <a:hlinkClick r:id="rId2"/>
              </a:rPr>
              <a:t>btaylan</a:t>
            </a:r>
            <a:r>
              <a:rPr lang="en-US" dirty="0">
                <a:hlinkClick r:id="rId2"/>
              </a:rPr>
              <a:t>/CISC3142Codes#Lecture-1/</a:t>
            </a:r>
            <a:r>
              <a:rPr lang="en-US" dirty="0" err="1">
                <a:hlinkClick r:id="rId2"/>
              </a:rPr>
              <a:t>assignment.cpp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C++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en-US" sz="2600" b="1" u="sng" dirty="0">
                <a:solidFill>
                  <a:schemeClr val="accent1">
                    <a:lumMod val="75000"/>
                  </a:schemeClr>
                </a:solidFill>
              </a:rPr>
              <a:t>Programming language</a:t>
            </a: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en-US" sz="2600" dirty="0"/>
              <a:t>a set of rules, symbols, and special words</a:t>
            </a:r>
          </a:p>
          <a:p>
            <a:pPr marL="457200" lvl="1" indent="0">
              <a:buNone/>
            </a:pPr>
            <a:endParaRPr lang="en-US" altLang="en-US" sz="2600" u="sng" dirty="0"/>
          </a:p>
          <a:p>
            <a:pPr marL="457200" lvl="1" indent="0">
              <a:buNone/>
            </a:pPr>
            <a:endParaRPr lang="en-US" altLang="en-US" sz="2600" u="sng" dirty="0"/>
          </a:p>
          <a:p>
            <a:r>
              <a:rPr lang="en-US" altLang="en-US" sz="2600" b="1" u="sng" dirty="0">
                <a:solidFill>
                  <a:schemeClr val="accent1">
                    <a:lumMod val="75000"/>
                  </a:schemeClr>
                </a:solidFill>
              </a:rPr>
              <a:t>Syntax rules</a:t>
            </a: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en-US" sz="2600" dirty="0"/>
              <a:t>rules that specify which statements (instructions) are legal or valid</a:t>
            </a:r>
          </a:p>
          <a:p>
            <a:pPr marL="0" indent="0">
              <a:buNone/>
            </a:pPr>
            <a:endParaRPr lang="en-US" altLang="en-US" sz="2600" dirty="0"/>
          </a:p>
          <a:p>
            <a:r>
              <a:rPr lang="en-US" altLang="en-US" sz="2600" b="1" u="sng" dirty="0">
                <a:solidFill>
                  <a:schemeClr val="accent1">
                    <a:lumMod val="75000"/>
                  </a:schemeClr>
                </a:solidFill>
              </a:rPr>
              <a:t>Semantic rules</a:t>
            </a: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en-US" sz="2600" dirty="0"/>
              <a:t>determine the meaning of the instructions</a:t>
            </a:r>
          </a:p>
          <a:p>
            <a:pPr lvl="1"/>
            <a:r>
              <a:rPr lang="en-US" altLang="en-US" sz="2200" dirty="0"/>
              <a:t>i.e. 2+3*5    VS     (2+3)*5 both are syntactically correct but semantically different</a:t>
            </a:r>
          </a:p>
          <a:p>
            <a:pPr lvl="1"/>
            <a:endParaRPr lang="en-US" alt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80193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Assignment Statement</a:t>
            </a:r>
            <a:endParaRPr lang="en-US" b="1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2035A2E-9037-5D58-CA7E-FA2C6018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84" y="2512596"/>
            <a:ext cx="8415338" cy="296235"/>
          </a:xfrm>
        </p:spPr>
        <p:txBody>
          <a:bodyPr>
            <a:noAutofit/>
          </a:bodyPr>
          <a:lstStyle/>
          <a:p>
            <a:r>
              <a:rPr lang="en-US" sz="2000" dirty="0"/>
              <a:t>Given </a:t>
            </a:r>
            <a:r>
              <a:rPr lang="en-US" sz="2000" b="1" dirty="0" err="1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variables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,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/>
              <a:t>. How is this legal C++ statement evaluated?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88FA11FD-E505-D3BE-3D8B-C4FF6E92BB90}"/>
              </a:ext>
            </a:extLst>
          </p:cNvPr>
          <p:cNvSpPr txBox="1">
            <a:spLocks/>
          </p:cNvSpPr>
          <p:nvPr/>
        </p:nvSpPr>
        <p:spPr>
          <a:xfrm>
            <a:off x="321565" y="4049170"/>
            <a:ext cx="8415338" cy="1177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associativity of the assignment operator is from right to left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15537-64EC-7340-240F-FC88E6673DCA}"/>
              </a:ext>
            </a:extLst>
          </p:cNvPr>
          <p:cNvSpPr txBox="1"/>
          <p:nvPr/>
        </p:nvSpPr>
        <p:spPr>
          <a:xfrm>
            <a:off x="3552343" y="3429000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= y = z</a:t>
            </a:r>
          </a:p>
        </p:txBody>
      </p:sp>
    </p:spTree>
    <p:extLst>
      <p:ext uri="{BB962C8B-B14F-4D97-AF65-F5344CB8AC3E}">
        <p14:creationId xmlns:p14="http://schemas.microsoft.com/office/powerpoint/2010/main" val="261676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+mn-lt"/>
              </a:rPr>
              <a:t>Input</a:t>
            </a:r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(Read) Statement</a:t>
            </a:r>
            <a:endParaRPr lang="en-US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BF748BB-9835-DB83-46D8-4E3D5350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08" y="1962602"/>
            <a:ext cx="9717026" cy="490884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is used with &gt;&gt; (</a:t>
            </a:r>
            <a:r>
              <a:rPr lang="en-US" altLang="en-US" u="sng" dirty="0"/>
              <a:t>stream extraction operator)</a:t>
            </a:r>
            <a:r>
              <a:rPr lang="en-US" altLang="en-US" dirty="0"/>
              <a:t>  </a:t>
            </a:r>
            <a:r>
              <a:rPr lang="en-US" altLang="en-US" sz="2800" dirty="0">
                <a:solidFill>
                  <a:schemeClr val="tx1"/>
                </a:solidFill>
              </a:rPr>
              <a:t>to gather one or more inputs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684FB-567C-DD8E-D23F-8A0B65F8C3F5}"/>
              </a:ext>
            </a:extLst>
          </p:cNvPr>
          <p:cNvSpPr txBox="1">
            <a:spLocks/>
          </p:cNvSpPr>
          <p:nvPr/>
        </p:nvSpPr>
        <p:spPr>
          <a:xfrm>
            <a:off x="1410747" y="1936018"/>
            <a:ext cx="3925818" cy="292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cin greater than greater than variable greater than greater than variable period period period semi-colon ">
            <a:extLst>
              <a:ext uri="{FF2B5EF4-FFF2-40B4-BE49-F238E27FC236}">
                <a16:creationId xmlns:a16="http://schemas.microsoft.com/office/drawing/2014/main" id="{6ED8ADE4-CBB7-E4C9-9085-1A99A931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9" y="2627378"/>
            <a:ext cx="4314924" cy="49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F0C02D-1356-017F-9939-B5A54D1D58E9}"/>
              </a:ext>
            </a:extLst>
          </p:cNvPr>
          <p:cNvSpPr txBox="1">
            <a:spLocks/>
          </p:cNvSpPr>
          <p:nvPr/>
        </p:nvSpPr>
        <p:spPr>
          <a:xfrm>
            <a:off x="662008" y="3270662"/>
            <a:ext cx="8415338" cy="292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This is called an </a:t>
            </a:r>
            <a:r>
              <a:rPr lang="en-US" altLang="en-US" u="sng"/>
              <a:t>input</a:t>
            </a:r>
            <a:r>
              <a:rPr lang="en-US" altLang="en-US"/>
              <a:t> (</a:t>
            </a:r>
            <a:r>
              <a:rPr lang="en-US" altLang="en-US" u="sng"/>
              <a:t>read</a:t>
            </a:r>
            <a:r>
              <a:rPr lang="en-US" altLang="en-US"/>
              <a:t>) statement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9CC78B-0BDF-B942-0AF9-006FBCAE6C6F}"/>
              </a:ext>
            </a:extLst>
          </p:cNvPr>
          <p:cNvSpPr txBox="1">
            <a:spLocks/>
          </p:cNvSpPr>
          <p:nvPr/>
        </p:nvSpPr>
        <p:spPr>
          <a:xfrm>
            <a:off x="662008" y="3872218"/>
            <a:ext cx="8415338" cy="304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For example, if miles is a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variable:</a:t>
            </a:r>
            <a:endParaRPr lang="en-IN" dirty="0"/>
          </a:p>
        </p:txBody>
      </p:sp>
      <p:pic>
        <p:nvPicPr>
          <p:cNvPr id="14" name="Content Placeholder 11" descr="cin greater than greater than miles semi-colon ">
            <a:extLst>
              <a:ext uri="{FF2B5EF4-FFF2-40B4-BE49-F238E27FC236}">
                <a16:creationId xmlns:a16="http://schemas.microsoft.com/office/drawing/2014/main" id="{82093208-04ED-FE28-52BB-535F66393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/>
          <a:stretch/>
        </p:blipFill>
        <p:spPr bwMode="auto">
          <a:xfrm>
            <a:off x="996537" y="4486185"/>
            <a:ext cx="2210863" cy="53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D05757-212C-B192-13BD-CA1F359ED222}"/>
              </a:ext>
            </a:extLst>
          </p:cNvPr>
          <p:cNvSpPr txBox="1"/>
          <p:nvPr/>
        </p:nvSpPr>
        <p:spPr>
          <a:xfrm>
            <a:off x="1410746" y="5335325"/>
            <a:ext cx="8968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replit.com</a:t>
            </a:r>
            <a:r>
              <a:rPr lang="en-US" dirty="0">
                <a:hlinkClick r:id="rId4"/>
              </a:rPr>
              <a:t>/@</a:t>
            </a:r>
            <a:r>
              <a:rPr lang="en-US" dirty="0" err="1">
                <a:hlinkClick r:id="rId4"/>
              </a:rPr>
              <a:t>btaylan</a:t>
            </a:r>
            <a:r>
              <a:rPr lang="en-US" dirty="0">
                <a:hlinkClick r:id="rId4"/>
              </a:rPr>
              <a:t>/CISC3142Codes#Lecture-1/</a:t>
            </a:r>
            <a:r>
              <a:rPr lang="en-US" dirty="0" err="1">
                <a:hlinkClick r:id="rId4"/>
              </a:rPr>
              <a:t>stream.cpp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44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Increment and Decrement Operators</a:t>
            </a:r>
            <a:endParaRPr lang="en-US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31F0697-2406-DF59-91B8-F9A694EB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645"/>
            <a:ext cx="10515600" cy="3037114"/>
          </a:xfrm>
        </p:spPr>
        <p:txBody>
          <a:bodyPr/>
          <a:lstStyle/>
          <a:p>
            <a:r>
              <a:rPr lang="en-US" altLang="en-US" u="sng" dirty="0"/>
              <a:t>Increment operator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</a:t>
            </a:r>
            <a:r>
              <a:rPr lang="en-US" altLang="en-US" dirty="0">
                <a:sym typeface="Wingdings" panose="05000000000000000000" pitchFamily="2" charset="2"/>
              </a:rPr>
              <a:t>):</a:t>
            </a:r>
            <a:r>
              <a:rPr lang="en-US" altLang="en-US" dirty="0"/>
              <a:t> increase variable by 1</a:t>
            </a:r>
          </a:p>
          <a:p>
            <a:pPr lvl="1"/>
            <a:r>
              <a:rPr lang="en-US" altLang="en-US" u="sng" dirty="0"/>
              <a:t>Pre-increment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++variable</a:t>
            </a:r>
          </a:p>
          <a:p>
            <a:pPr lvl="1"/>
            <a:r>
              <a:rPr lang="en-US" altLang="en-US" u="sng" dirty="0"/>
              <a:t>Post-increment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variable++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u="sng" dirty="0"/>
              <a:t>Decrement operator</a:t>
            </a:r>
            <a:r>
              <a:rPr lang="en-US" altLang="en-US" dirty="0">
                <a:sym typeface="Wingdings" panose="05000000000000000000" pitchFamily="2" charset="2"/>
              </a:rPr>
              <a:t>: 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</a:t>
            </a:r>
            <a:r>
              <a:rPr lang="en-US" altLang="en-US" dirty="0">
                <a:sym typeface="Wingdings" panose="05000000000000000000" pitchFamily="2" charset="2"/>
              </a:rPr>
              <a:t>)</a:t>
            </a:r>
            <a:r>
              <a:rPr lang="en-US" altLang="en-US" dirty="0"/>
              <a:t> decrease variable by 1</a:t>
            </a:r>
          </a:p>
          <a:p>
            <a:pPr lvl="1"/>
            <a:r>
              <a:rPr lang="en-US" altLang="en-US" u="sng" dirty="0"/>
              <a:t>Pre-decrement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--variable</a:t>
            </a:r>
          </a:p>
          <a:p>
            <a:pPr lvl="1"/>
            <a:r>
              <a:rPr lang="en-US" altLang="en-US" u="sng" dirty="0"/>
              <a:t>Post-decrement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F4C0F-A33C-0A75-B524-F26D5852E9B2}"/>
              </a:ext>
            </a:extLst>
          </p:cNvPr>
          <p:cNvSpPr txBox="1"/>
          <p:nvPr/>
        </p:nvSpPr>
        <p:spPr>
          <a:xfrm>
            <a:off x="1230580" y="4822830"/>
            <a:ext cx="973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replit.com</a:t>
            </a:r>
            <a:r>
              <a:rPr lang="en-US" dirty="0">
                <a:hlinkClick r:id="rId2"/>
              </a:rPr>
              <a:t>/@</a:t>
            </a:r>
            <a:r>
              <a:rPr lang="en-US" dirty="0" err="1">
                <a:hlinkClick r:id="rId2"/>
              </a:rPr>
              <a:t>btaylan</a:t>
            </a:r>
            <a:r>
              <a:rPr lang="en-US" dirty="0">
                <a:hlinkClick r:id="rId2"/>
              </a:rPr>
              <a:t>/CISC3142Codes#Lecture-1/</a:t>
            </a:r>
            <a:r>
              <a:rPr lang="en-US" dirty="0" err="1">
                <a:hlinkClick r:id="rId2"/>
              </a:rPr>
              <a:t>incDec.cpp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58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C4FD74A-CF2C-0599-3CDF-9F4A817C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1"/>
            <a:ext cx="10515600" cy="29421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The syntax of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 &lt;&lt; (stream insertion operator):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Expression evaluated and its value is printed at the current cursor position on the screen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3" descr="cout &lt;&lt; expression or manipulator &lt;&lt; expression or manipulator...;">
            <a:extLst>
              <a:ext uri="{FF2B5EF4-FFF2-40B4-BE49-F238E27FC236}">
                <a16:creationId xmlns:a16="http://schemas.microsoft.com/office/drawing/2014/main" id="{9373F60D-5B23-76F8-9CE3-F6B6436D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58570"/>
            <a:ext cx="8668448" cy="47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08387-7D21-9D0A-18C0-DF356CF37170}"/>
              </a:ext>
            </a:extLst>
          </p:cNvPr>
          <p:cNvSpPr txBox="1"/>
          <p:nvPr/>
        </p:nvSpPr>
        <p:spPr>
          <a:xfrm>
            <a:off x="1006434" y="5138438"/>
            <a:ext cx="8838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replit.com</a:t>
            </a:r>
            <a:r>
              <a:rPr lang="en-US" dirty="0">
                <a:hlinkClick r:id="rId3"/>
              </a:rPr>
              <a:t>/@</a:t>
            </a:r>
            <a:r>
              <a:rPr lang="en-US" dirty="0" err="1">
                <a:hlinkClick r:id="rId3"/>
              </a:rPr>
              <a:t>btaylan</a:t>
            </a:r>
            <a:r>
              <a:rPr lang="en-US" dirty="0">
                <a:hlinkClick r:id="rId3"/>
              </a:rPr>
              <a:t>/CISC3142Codes#Lecture-1/</a:t>
            </a:r>
            <a:r>
              <a:rPr lang="en-US" dirty="0" err="1">
                <a:hlinkClick r:id="rId3"/>
              </a:rPr>
              <a:t>output.cpp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8F00344-EE80-F197-1D5F-C2CE36C58276}"/>
              </a:ext>
            </a:extLst>
          </p:cNvPr>
          <p:cNvSpPr txBox="1">
            <a:spLocks/>
          </p:cNvSpPr>
          <p:nvPr/>
        </p:nvSpPr>
        <p:spPr>
          <a:xfrm>
            <a:off x="964755" y="3567925"/>
            <a:ext cx="8415338" cy="670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A manipulator is used to format the output</a:t>
            </a:r>
          </a:p>
          <a:p>
            <a:pPr lvl="1"/>
            <a:r>
              <a:rPr lang="en-US" altLang="en-US"/>
              <a:t>Example: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causes the insertion point to move to beginning of next 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4241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Escape Characters</a:t>
            </a:r>
          </a:p>
        </p:txBody>
      </p:sp>
      <p:graphicFrame>
        <p:nvGraphicFramePr>
          <p:cNvPr id="4" name="Table 3" descr="Tables are accessible to screen readers.">
            <a:extLst>
              <a:ext uri="{FF2B5EF4-FFF2-40B4-BE49-F238E27FC236}">
                <a16:creationId xmlns:a16="http://schemas.microsoft.com/office/drawing/2014/main" id="{355C3CF6-33C1-A4E4-CC14-CAE8CC261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840763"/>
              </p:ext>
            </p:extLst>
          </p:nvPr>
        </p:nvGraphicFramePr>
        <p:xfrm>
          <a:off x="1493281" y="2052452"/>
          <a:ext cx="841533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6499609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14884798"/>
                    </a:ext>
                  </a:extLst>
                </a:gridCol>
                <a:gridCol w="5351461">
                  <a:extLst>
                    <a:ext uri="{9D8B030D-6E8A-4147-A177-3AD203B41FA5}">
                      <a16:colId xmlns:a16="http://schemas.microsoft.com/office/drawing/2014/main" val="3152620829"/>
                    </a:ext>
                  </a:extLst>
                </a:gridCol>
              </a:tblGrid>
              <a:tr h="19786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Escape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2604"/>
                  </a:ext>
                </a:extLst>
              </a:tr>
              <a:tr h="21885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to the beginning of the next 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74737"/>
                  </a:ext>
                </a:extLst>
              </a:tr>
              <a:tr h="2188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to the next tab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85656"/>
                  </a:ext>
                </a:extLst>
              </a:tr>
              <a:tr h="2188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one space to the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86093"/>
                  </a:ext>
                </a:extLst>
              </a:tr>
              <a:tr h="34176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to the beginning of the current line (not the next line)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1956"/>
                  </a:ext>
                </a:extLst>
              </a:tr>
              <a:tr h="2188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 is printed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218523"/>
                  </a:ext>
                </a:extLst>
              </a:tr>
              <a:tr h="2188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quotation mark is printed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07889"/>
                  </a:ext>
                </a:extLst>
              </a:tr>
              <a:tr h="2188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quotation mark is printed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66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B792B1-9ACA-7D18-CBD6-E25B1FE90792}"/>
              </a:ext>
            </a:extLst>
          </p:cNvPr>
          <p:cNvSpPr txBox="1"/>
          <p:nvPr/>
        </p:nvSpPr>
        <p:spPr>
          <a:xfrm>
            <a:off x="1493280" y="5439365"/>
            <a:ext cx="913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replit.com</a:t>
            </a:r>
            <a:r>
              <a:rPr lang="en-US" dirty="0">
                <a:hlinkClick r:id="rId2"/>
              </a:rPr>
              <a:t>/@</a:t>
            </a:r>
            <a:r>
              <a:rPr lang="en-US" dirty="0" err="1">
                <a:hlinkClick r:id="rId2"/>
              </a:rPr>
              <a:t>btaylan</a:t>
            </a:r>
            <a:r>
              <a:rPr lang="en-US" dirty="0">
                <a:hlinkClick r:id="rId2"/>
              </a:rPr>
              <a:t>/CISC3142Codes#Lecture-1/</a:t>
            </a:r>
            <a:r>
              <a:rPr lang="en-US" dirty="0" err="1">
                <a:hlinkClick r:id="rId2"/>
              </a:rPr>
              <a:t>escape.cpp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76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Preprocessor Directives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dirty="0"/>
              <a:t>C++ has a small number of operations</a:t>
            </a:r>
          </a:p>
          <a:p>
            <a:r>
              <a:rPr lang="en-US" altLang="en-US" dirty="0"/>
              <a:t>Many functions and symbols needed to run a C++ program are provided as collection of libraries</a:t>
            </a:r>
          </a:p>
          <a:p>
            <a:r>
              <a:rPr lang="en-US" altLang="en-US" dirty="0"/>
              <a:t>Every library has a name and is referred to by a header file</a:t>
            </a:r>
          </a:p>
          <a:p>
            <a:r>
              <a:rPr lang="en-US" altLang="en-US" dirty="0"/>
              <a:t>Preprocessor directives are processed by the </a:t>
            </a:r>
            <a:r>
              <a:rPr lang="en-US" altLang="en-US" u="sng" dirty="0"/>
              <a:t>preprocessor</a:t>
            </a:r>
            <a:r>
              <a:rPr lang="en-US" altLang="en-US" dirty="0"/>
              <a:t> program</a:t>
            </a:r>
          </a:p>
          <a:p>
            <a:r>
              <a:rPr lang="en-US" altLang="en-US" dirty="0"/>
              <a:t>All preprocessor commands begin with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altLang="en-US" dirty="0"/>
              <a:t>No semicolon is placed at the end of these commands</a:t>
            </a:r>
          </a:p>
          <a:p>
            <a:pPr marL="0" indent="0">
              <a:buNone/>
            </a:pPr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2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Preprocessor Directives</a:t>
            </a:r>
            <a:endParaRPr lang="en-US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9399DA4-86E7-6F89-B8B9-4BCF4B6B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0" y="1781752"/>
            <a:ext cx="9182636" cy="533400"/>
          </a:xfrm>
        </p:spPr>
        <p:txBody>
          <a:bodyPr>
            <a:normAutofit/>
          </a:bodyPr>
          <a:lstStyle/>
          <a:p>
            <a:r>
              <a:rPr lang="en-US" sz="2400" dirty="0"/>
              <a:t>Syntax to include a header file</a:t>
            </a:r>
          </a:p>
        </p:txBody>
      </p:sp>
      <p:pic>
        <p:nvPicPr>
          <p:cNvPr id="5" name="Content Placeholder 2" descr="#include &lt;headerFileName&gt;">
            <a:extLst>
              <a:ext uri="{FF2B5EF4-FFF2-40B4-BE49-F238E27FC236}">
                <a16:creationId xmlns:a16="http://schemas.microsoft.com/office/drawing/2014/main" id="{2C099C1E-7EF7-0C7E-20A8-A4F617A18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1" y="2403764"/>
            <a:ext cx="3376374" cy="47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 descr="hash include left angular bracket iostream right angular bracket">
            <a:extLst>
              <a:ext uri="{FF2B5EF4-FFF2-40B4-BE49-F238E27FC236}">
                <a16:creationId xmlns:a16="http://schemas.microsoft.com/office/drawing/2014/main" id="{55C017BA-C873-A100-292F-5C12D6ADB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25" y="3368722"/>
            <a:ext cx="2775537" cy="47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9D14B6-728D-B531-F2E2-955ED7161A6F}"/>
              </a:ext>
            </a:extLst>
          </p:cNvPr>
          <p:cNvSpPr txBox="1">
            <a:spLocks/>
          </p:cNvSpPr>
          <p:nvPr/>
        </p:nvSpPr>
        <p:spPr>
          <a:xfrm>
            <a:off x="237507" y="3983806"/>
            <a:ext cx="10794670" cy="15738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Causes the preprocessor to include the header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in the program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Preprocessor commands are processed before the program goes through the compiler</a:t>
            </a:r>
          </a:p>
        </p:txBody>
      </p:sp>
    </p:spTree>
    <p:extLst>
      <p:ext uri="{BB962C8B-B14F-4D97-AF65-F5344CB8AC3E}">
        <p14:creationId xmlns:p14="http://schemas.microsoft.com/office/powerpoint/2010/main" val="2438947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/>
              <a:t> </a:t>
            </a:r>
            <a:r>
              <a:rPr lang="en-US" dirty="0">
                <a:latin typeface="Calibri (Body)"/>
              </a:rPr>
              <a:t>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</a:t>
            </a:r>
            <a:r>
              <a:rPr lang="en-US" dirty="0">
                <a:latin typeface="Calibri (Body)"/>
              </a:rPr>
              <a:t>and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</a:t>
            </a:r>
            <a:r>
              <a:rPr lang="en-US" dirty="0">
                <a:latin typeface="Calibri (Body)"/>
              </a:rPr>
              <a:t>in a Program</a:t>
            </a: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C6F231-94DF-8C7D-8212-17EE390C0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912" y="2300818"/>
            <a:ext cx="8938048" cy="2007022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are declared in the header file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dirty="0"/>
              <a:t>, but within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</a:p>
          <a:p>
            <a:r>
              <a:rPr lang="en-US" altLang="en-US" dirty="0"/>
              <a:t>To use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in a program, use the following two statements:</a:t>
            </a:r>
          </a:p>
        </p:txBody>
      </p:sp>
      <p:pic>
        <p:nvPicPr>
          <p:cNvPr id="7" name="Content Placeholder 1" descr="hash include left angular bracket iostream right angular bracket&#10;using name space std semi-colon ">
            <a:extLst>
              <a:ext uri="{FF2B5EF4-FFF2-40B4-BE49-F238E27FC236}">
                <a16:creationId xmlns:a16="http://schemas.microsoft.com/office/drawing/2014/main" id="{72673B86-A603-12CF-FB7B-29F6D622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87" y="4059030"/>
            <a:ext cx="5000413" cy="144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371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Calibri (Body)"/>
              </a:rPr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latin typeface="Calibri (Body)"/>
              </a:rPr>
              <a:t>Data Type in a Program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22B2AC-B734-1A35-C466-8B516847C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1565" y="2514178"/>
            <a:ext cx="8415338" cy="103105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To use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type, you need to access its definition from the header file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altLang="en-US" dirty="0"/>
              <a:t>Include the following preprocessor directive: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5" name="Content Placeholder 2" descr="hash include left angular bracket string right angular bracket ">
            <a:extLst>
              <a:ext uri="{FF2B5EF4-FFF2-40B4-BE49-F238E27FC236}">
                <a16:creationId xmlns:a16="http://schemas.microsoft.com/office/drawing/2014/main" id="{BBB1766C-F402-2E88-9D75-48DBD250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0" y="3950315"/>
            <a:ext cx="3948970" cy="7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965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Creating a C++ Program</a:t>
            </a:r>
            <a:endParaRPr lang="en-US" b="1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E8CDC30-C1F6-D562-8609-E4085DCF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45" y="1834743"/>
            <a:ext cx="9058776" cy="2476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535D7C-EC95-D2FC-0C12-9833E2569F3B}"/>
              </a:ext>
            </a:extLst>
          </p:cNvPr>
          <p:cNvSpPr txBox="1"/>
          <p:nvPr/>
        </p:nvSpPr>
        <p:spPr>
          <a:xfrm>
            <a:off x="1380345" y="4837618"/>
            <a:ext cx="9473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u="sng" dirty="0"/>
              <a:t>Source code</a:t>
            </a:r>
            <a:r>
              <a:rPr lang="en-US" altLang="en-US" dirty="0"/>
              <a:t> is comprised of preprocessor directives and program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u="sng" dirty="0"/>
              <a:t>source code file</a:t>
            </a:r>
            <a:r>
              <a:rPr lang="en-US" altLang="en-US" dirty="0"/>
              <a:t> (</a:t>
            </a:r>
            <a:r>
              <a:rPr lang="en-US" altLang="en-US" u="sng" dirty="0"/>
              <a:t>source file</a:t>
            </a:r>
            <a:r>
              <a:rPr lang="en-US" altLang="en-US" dirty="0"/>
              <a:t>) contains the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compiler generates the object code (file extension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.obj</a:t>
            </a:r>
            <a:r>
              <a:rPr lang="en-US" alt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Executable code (file extension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.exe</a:t>
            </a:r>
            <a:r>
              <a:rPr lang="en-US" altLang="en-US" dirty="0"/>
              <a:t>) results when object code is linked with the system resources</a:t>
            </a:r>
          </a:p>
        </p:txBody>
      </p:sp>
    </p:spTree>
    <p:extLst>
      <p:ext uri="{BB962C8B-B14F-4D97-AF65-F5344CB8AC3E}">
        <p14:creationId xmlns:p14="http://schemas.microsoft.com/office/powerpoint/2010/main" val="85032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3" y="320040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Comments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0A72F98-8087-9B8E-1AF9-185FBA0B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792" y="1957388"/>
            <a:ext cx="8415338" cy="1082219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Comments are for the reader, not the compiler</a:t>
            </a:r>
          </a:p>
          <a:p>
            <a:r>
              <a:rPr lang="en-US" altLang="en-US" sz="2400" dirty="0"/>
              <a:t>Two types</a:t>
            </a:r>
          </a:p>
          <a:p>
            <a:pPr lvl="1"/>
            <a:r>
              <a:rPr lang="en-US" altLang="en-US" dirty="0"/>
              <a:t>Single line:  begins with </a:t>
            </a:r>
            <a:r>
              <a:rPr lang="en-US" b="1" dirty="0">
                <a:solidFill>
                  <a:srgbClr val="007E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altLang="en-US" dirty="0">
              <a:solidFill>
                <a:srgbClr val="007E69"/>
              </a:solidFill>
            </a:endParaRPr>
          </a:p>
        </p:txBody>
      </p:sp>
      <p:pic>
        <p:nvPicPr>
          <p:cNvPr id="11" name="Content Placeholder 7" descr="A computer statement displays the following text. Line 1: Comments are for the reader, not the compiler. Line 2: Two types. Line 3: Single line: begin with a double forward slash. Line 4: double forward slash given the length and width of a rectangle, this C plus plus program computes and outputs the perimeter and area of the rectangle.">
            <a:extLst>
              <a:ext uri="{FF2B5EF4-FFF2-40B4-BE49-F238E27FC236}">
                <a16:creationId xmlns:a16="http://schemas.microsoft.com/office/drawing/2014/main" id="{2A972457-AD9B-5646-41C9-DE75298C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82" y="3085570"/>
            <a:ext cx="6888785" cy="993775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BF4957A-8A52-C7E0-80D6-CE4A74596DEF}"/>
              </a:ext>
            </a:extLst>
          </p:cNvPr>
          <p:cNvSpPr txBox="1">
            <a:spLocks/>
          </p:cNvSpPr>
          <p:nvPr/>
        </p:nvSpPr>
        <p:spPr>
          <a:xfrm>
            <a:off x="1211792" y="4152370"/>
            <a:ext cx="8415338" cy="266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34290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Multiple line: enclosed between </a:t>
            </a:r>
            <a:r>
              <a:rPr lang="en-US" altLang="en-US" sz="2400" b="1" dirty="0">
                <a:solidFill>
                  <a:srgbClr val="007E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007E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pic>
        <p:nvPicPr>
          <p:cNvPr id="15" name="Content Placeholder 12" descr="Line 5: Multiple line: enclosed between forward slash asterisk and asterisk forward slash. Line 6: forward slash asterisk. Line 7: you can include comments that can occupy several lines. Line 8: asterisk forward slash.">
            <a:extLst>
              <a:ext uri="{FF2B5EF4-FFF2-40B4-BE49-F238E27FC236}">
                <a16:creationId xmlns:a16="http://schemas.microsoft.com/office/drawing/2014/main" id="{F184B2F8-6DDB-DA70-01E1-09B365B8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73" y="4511323"/>
            <a:ext cx="3819066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8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Compound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u="sng" dirty="0"/>
              <a:t>Simple assignment statement</a:t>
            </a:r>
            <a:r>
              <a:rPr lang="en-US" altLang="en-US" dirty="0"/>
              <a:t> example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u="sng" dirty="0"/>
              <a:t>Compound assignment statement</a:t>
            </a:r>
            <a:r>
              <a:rPr lang="en-US" altLang="en-US" dirty="0"/>
              <a:t> example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Compound operators: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55C91"/>
                </a:solidFill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Content Placeholder 3" descr="x equals x asterisk y semi-colon ">
            <a:extLst>
              <a:ext uri="{FF2B5EF4-FFF2-40B4-BE49-F238E27FC236}">
                <a16:creationId xmlns:a16="http://schemas.microsoft.com/office/drawing/2014/main" id="{109E9E95-DDDC-CA2F-1E68-396A450AF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6" b="21996"/>
          <a:stretch/>
        </p:blipFill>
        <p:spPr bwMode="auto">
          <a:xfrm>
            <a:off x="1734999" y="2854350"/>
            <a:ext cx="1943868" cy="32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 descr="x asterisk equals y semi-colon ">
            <a:extLst>
              <a:ext uri="{FF2B5EF4-FFF2-40B4-BE49-F238E27FC236}">
                <a16:creationId xmlns:a16="http://schemas.microsoft.com/office/drawing/2014/main" id="{1CA4FBB8-8200-970A-FFE3-586D4F260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20478" b="31109"/>
          <a:stretch/>
        </p:blipFill>
        <p:spPr bwMode="auto">
          <a:xfrm>
            <a:off x="1734999" y="4485990"/>
            <a:ext cx="1569338" cy="31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2" descr="plus equals comma minus equals comma asterisk equals comma forward slash equals comma percentage equals ">
            <a:extLst>
              <a:ext uri="{FF2B5EF4-FFF2-40B4-BE49-F238E27FC236}">
                <a16:creationId xmlns:a16="http://schemas.microsoft.com/office/drawing/2014/main" id="{C3A14CC3-C397-ED44-8FDF-B3260FBED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13961" b="18988"/>
          <a:stretch/>
        </p:blipFill>
        <p:spPr bwMode="auto">
          <a:xfrm>
            <a:off x="4506888" y="5201392"/>
            <a:ext cx="2291850" cy="3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44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Special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1854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u="sng" dirty="0"/>
              <a:t>token</a:t>
            </a:r>
            <a:r>
              <a:rPr lang="en-US" altLang="en-US" sz="2400" dirty="0"/>
              <a:t> is the smallest individual unit of a program written in any language</a:t>
            </a:r>
          </a:p>
          <a:p>
            <a:r>
              <a:rPr lang="en-US" altLang="en-US" sz="2400" dirty="0"/>
              <a:t>C++ tokens include special symbols, word symbols, and identifiers</a:t>
            </a:r>
          </a:p>
          <a:p>
            <a:r>
              <a:rPr lang="en-US" altLang="en-US" sz="2400" dirty="0"/>
              <a:t>Special symbols in C++ include:</a:t>
            </a:r>
          </a:p>
          <a:p>
            <a:pPr lvl="1"/>
            <a:endParaRPr lang="en-US" altLang="en-US" sz="2600" u="sng" dirty="0"/>
          </a:p>
        </p:txBody>
      </p:sp>
      <p:pic>
        <p:nvPicPr>
          <p:cNvPr id="4" name="Content Placeholder 2" descr="The special symbols in C plus plus are the following. plus. minus. asterisk. forward slash. dot. semicolon. question mark. comma, less than or equals. not equals. equals, equals. greater than or equals.">
            <a:extLst>
              <a:ext uri="{FF2B5EF4-FFF2-40B4-BE49-F238E27FC236}">
                <a16:creationId xmlns:a16="http://schemas.microsoft.com/office/drawing/2014/main" id="{121CD760-8227-3A02-6812-94125025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619495"/>
            <a:ext cx="5486400" cy="231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22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>
                <a:latin typeface="Calibri (Body)"/>
              </a:rPr>
              <a:t>Reserved Words (Keywords)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Reserved word symbols (or </a:t>
            </a:r>
            <a:r>
              <a:rPr lang="en-US" altLang="en-US" sz="2400" u="sng" dirty="0"/>
              <a:t>keywords</a:t>
            </a:r>
            <a:r>
              <a:rPr lang="en-US" altLang="en-US" sz="2400" dirty="0"/>
              <a:t>):</a:t>
            </a:r>
          </a:p>
          <a:p>
            <a:pPr lvl="1"/>
            <a:r>
              <a:rPr lang="en-US" altLang="en-US" dirty="0"/>
              <a:t>Cannot be redefined within a program</a:t>
            </a:r>
          </a:p>
          <a:p>
            <a:pPr lvl="1"/>
            <a:r>
              <a:rPr lang="en-US" altLang="en-US" dirty="0"/>
              <a:t>Cannot be used for anything other than their intended use</a:t>
            </a:r>
          </a:p>
          <a:p>
            <a:r>
              <a:rPr lang="en-US" altLang="en-US" sz="2400" dirty="0"/>
              <a:t>Examples include:</a:t>
            </a:r>
          </a:p>
          <a:p>
            <a:pPr lvl="1"/>
            <a:r>
              <a:rPr lang="en-US" altLang="en-US" b="1" dirty="0">
                <a:solidFill>
                  <a:srgbClr val="055C91"/>
                </a:solidFill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en-US" b="1" dirty="0">
                <a:solidFill>
                  <a:srgbClr val="055C91"/>
                </a:solidFill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altLang="en-US" b="1" dirty="0">
                <a:solidFill>
                  <a:srgbClr val="055C91"/>
                </a:solidFill>
                <a:cs typeface="Courier New" panose="02070309020205020404" pitchFamily="49" charset="0"/>
              </a:rPr>
              <a:t>double</a:t>
            </a:r>
          </a:p>
          <a:p>
            <a:pPr lvl="1"/>
            <a:r>
              <a:rPr lang="en-US" altLang="en-US" b="1" dirty="0">
                <a:solidFill>
                  <a:srgbClr val="055C91"/>
                </a:solidFill>
                <a:cs typeface="Courier New" panose="02070309020205020404" pitchFamily="49" charset="0"/>
              </a:rPr>
              <a:t>char</a:t>
            </a:r>
          </a:p>
          <a:p>
            <a:pPr lvl="1"/>
            <a:r>
              <a:rPr lang="en-US" altLang="en-US" b="1" dirty="0">
                <a:solidFill>
                  <a:srgbClr val="055C91"/>
                </a:solidFill>
                <a:cs typeface="Courier New" panose="02070309020205020404" pitchFamily="49" charset="0"/>
              </a:rPr>
              <a:t>const</a:t>
            </a:r>
          </a:p>
          <a:p>
            <a:pPr lvl="1"/>
            <a:r>
              <a:rPr lang="en-US" altLang="en-US" b="1" dirty="0">
                <a:solidFill>
                  <a:srgbClr val="055C91"/>
                </a:solidFill>
                <a:cs typeface="Courier New" panose="02070309020205020404" pitchFamily="49" charset="0"/>
              </a:rPr>
              <a:t>void</a:t>
            </a:r>
          </a:p>
          <a:p>
            <a:pPr lvl="1"/>
            <a:r>
              <a:rPr lang="en-US" altLang="en-US" b="1" dirty="0">
                <a:solidFill>
                  <a:srgbClr val="055C91"/>
                </a:solidFill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52845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dirty="0"/>
              <a:t>An </a:t>
            </a:r>
            <a:r>
              <a:rPr lang="en-US" altLang="en-US" u="sng" dirty="0"/>
              <a:t>identifier</a:t>
            </a:r>
            <a:r>
              <a:rPr lang="en-US" altLang="en-US" dirty="0"/>
              <a:t> is the name of something that appears in a program</a:t>
            </a:r>
          </a:p>
          <a:p>
            <a:pPr lvl="1"/>
            <a:r>
              <a:rPr lang="en-US" altLang="en-US" dirty="0"/>
              <a:t>Consists of letters, digits, and the underscore character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Must begin with a letter or underscore</a:t>
            </a:r>
          </a:p>
          <a:p>
            <a:r>
              <a:rPr lang="en-US" altLang="en-US" dirty="0"/>
              <a:t>C++ is case sensitive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dirty="0"/>
              <a:t> is not the same 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altLang="en-US" dirty="0"/>
              <a:t>Two predefined identifiers are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and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altLang="en-US" dirty="0"/>
          </a:p>
          <a:p>
            <a:r>
              <a:rPr lang="en-US" altLang="en-US" dirty="0"/>
              <a:t>Unlike reserved words, predefined identifiers may be redefined, but it is not a good idea</a:t>
            </a:r>
          </a:p>
          <a:p>
            <a:pPr marL="0" indent="0">
              <a:buNone/>
            </a:pPr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Identifiers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8F39757-6FF6-E8F7-4D54-F5A92022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91" y="1852239"/>
            <a:ext cx="8415338" cy="131266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Legal identifiers in C++</a:t>
            </a:r>
          </a:p>
          <a:p>
            <a:pPr lvl="1"/>
            <a:r>
              <a:rPr lang="en-US" altLang="en-US" dirty="0"/>
              <a:t>first</a:t>
            </a:r>
          </a:p>
          <a:p>
            <a:pPr lvl="1"/>
            <a:r>
              <a:rPr lang="en-US" altLang="en-US" dirty="0"/>
              <a:t>conversion</a:t>
            </a:r>
          </a:p>
          <a:p>
            <a:pPr lvl="1"/>
            <a:r>
              <a:rPr lang="en-US" altLang="en-US" dirty="0" err="1"/>
              <a:t>payRate</a:t>
            </a:r>
            <a:endParaRPr lang="en-US" altLang="en-US" dirty="0"/>
          </a:p>
        </p:txBody>
      </p:sp>
      <p:graphicFrame>
        <p:nvGraphicFramePr>
          <p:cNvPr id="5" name="Content Placeholder 9" descr="Tables are accessible to screen readers.">
            <a:extLst>
              <a:ext uri="{FF2B5EF4-FFF2-40B4-BE49-F238E27FC236}">
                <a16:creationId xmlns:a16="http://schemas.microsoft.com/office/drawing/2014/main" id="{2ECFE3C5-E05B-0F9A-AC56-FD9887E9C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142348"/>
              </p:ext>
            </p:extLst>
          </p:nvPr>
        </p:nvGraphicFramePr>
        <p:xfrm>
          <a:off x="856191" y="3218890"/>
          <a:ext cx="8982075" cy="305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055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Illegal Identifier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 Correct Identifier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099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employee Salary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no space between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and Salary.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employeeSalary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99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Hello!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exclamation mark cannot be used in an identifier.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099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one+two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symbol + cannot be used in an identifier.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onePlusTwo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09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identifier cannot begin with a digit.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5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E86D-694B-AB87-B741-C33E3E7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5" y="266056"/>
            <a:ext cx="11548871" cy="1325563"/>
          </a:xfrm>
          <a:solidFill>
            <a:schemeClr val="bg2">
              <a:alpha val="34902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Data Types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B49-ECCB-8318-71F4-27322428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360333"/>
          </a:xfrm>
        </p:spPr>
        <p:txBody>
          <a:bodyPr>
            <a:noAutofit/>
          </a:bodyPr>
          <a:lstStyle/>
          <a:p>
            <a:r>
              <a:rPr lang="en-US" altLang="en-US" dirty="0"/>
              <a:t>A </a:t>
            </a:r>
            <a:r>
              <a:rPr lang="en-US" altLang="en-US" u="sng" dirty="0"/>
              <a:t>data type</a:t>
            </a:r>
            <a:r>
              <a:rPr lang="en-US" altLang="en-US" dirty="0"/>
              <a:t> is set of values together with a set of allowed operations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C++ data types fall into three categories: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/>
              <a:t>Simple data type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/>
              <a:t>Structured data type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en-US" dirty="0"/>
              <a:t>Pointers</a:t>
            </a:r>
          </a:p>
          <a:p>
            <a:pPr marL="0" indent="0">
              <a:buNone/>
            </a:pPr>
            <a:endParaRPr lang="en-US" altLang="en-US" b="1" dirty="0">
              <a:solidFill>
                <a:srgbClr val="055C9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6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17199</TotalTime>
  <Words>1851</Words>
  <Application>Microsoft Macintosh PowerPoint</Application>
  <PresentationFormat>Widescreen</PresentationFormat>
  <Paragraphs>300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(Body)</vt:lpstr>
      <vt:lpstr>Calibri Light</vt:lpstr>
      <vt:lpstr>Courier New</vt:lpstr>
      <vt:lpstr>Office Theme</vt:lpstr>
      <vt:lpstr>Basics of C++</vt:lpstr>
      <vt:lpstr>C++</vt:lpstr>
      <vt:lpstr>C++ Language</vt:lpstr>
      <vt:lpstr>Comments</vt:lpstr>
      <vt:lpstr>Special Symbols</vt:lpstr>
      <vt:lpstr>Reserved Words (Keywords)</vt:lpstr>
      <vt:lpstr>Identifiers</vt:lpstr>
      <vt:lpstr>Identifiers</vt:lpstr>
      <vt:lpstr>Data Types</vt:lpstr>
      <vt:lpstr>Simple Data Types</vt:lpstr>
      <vt:lpstr>Simple Data Types</vt:lpstr>
      <vt:lpstr>int Data Type</vt:lpstr>
      <vt:lpstr>bool Data Type</vt:lpstr>
      <vt:lpstr>char Data Type </vt:lpstr>
      <vt:lpstr>Floating-Point Data Types</vt:lpstr>
      <vt:lpstr>Floating-Point Data Types</vt:lpstr>
      <vt:lpstr>Data Types, Variables, and Assignment Statements</vt:lpstr>
      <vt:lpstr>Arithmetic Operators, Operator Precedence, and Expressions</vt:lpstr>
      <vt:lpstr>Order of Precedence</vt:lpstr>
      <vt:lpstr>Expressions</vt:lpstr>
      <vt:lpstr>Expressions</vt:lpstr>
      <vt:lpstr>Type Conversion (Casting)</vt:lpstr>
      <vt:lpstr>String Type</vt:lpstr>
      <vt:lpstr>String Type</vt:lpstr>
      <vt:lpstr>Variables, Assignment Statements, and Input Statements</vt:lpstr>
      <vt:lpstr>Allocating Memory with Constants and Variables</vt:lpstr>
      <vt:lpstr>Allocating Memory with Constants and Variables</vt:lpstr>
      <vt:lpstr>Putting Data Into Variables</vt:lpstr>
      <vt:lpstr>Assignment Statement</vt:lpstr>
      <vt:lpstr>Assignment Statement</vt:lpstr>
      <vt:lpstr>Input (Read) Statement</vt:lpstr>
      <vt:lpstr>Increment and Decrement Operators</vt:lpstr>
      <vt:lpstr>Output</vt:lpstr>
      <vt:lpstr>Escape Characters</vt:lpstr>
      <vt:lpstr>Preprocessor Directives</vt:lpstr>
      <vt:lpstr>Preprocessor Directives</vt:lpstr>
      <vt:lpstr>namespace and Using cin and cout in a Program</vt:lpstr>
      <vt:lpstr>Using the string Data Type in a Program</vt:lpstr>
      <vt:lpstr>Creating a C++ Program</vt:lpstr>
      <vt:lpstr>Compound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C++</dc:title>
  <dc:creator>Basak Taylan</dc:creator>
  <cp:lastModifiedBy>Basak Taylan</cp:lastModifiedBy>
  <cp:revision>25</cp:revision>
  <dcterms:created xsi:type="dcterms:W3CDTF">2023-01-13T23:28:14Z</dcterms:created>
  <dcterms:modified xsi:type="dcterms:W3CDTF">2023-01-25T22:07:59Z</dcterms:modified>
</cp:coreProperties>
</file>