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07"/>
  </p:normalViewPr>
  <p:slideViewPr>
    <p:cSldViewPr snapToGrid="0">
      <p:cViewPr>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7711-FB88-FF94-EC16-06952D8B0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EABF8-EE75-5C60-46C5-91130EEF9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4786C-2096-6620-5D5B-D613FBB56564}"/>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5" name="Footer Placeholder 4">
            <a:extLst>
              <a:ext uri="{FF2B5EF4-FFF2-40B4-BE49-F238E27FC236}">
                <a16:creationId xmlns:a16="http://schemas.microsoft.com/office/drawing/2014/main" id="{33F1ADAE-ED23-48C4-C109-FA7AC45A3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578B3-5E46-AEE0-F666-49F47588193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45408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3BC1-6455-D9C2-6CDE-66A2503F9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B2BB2-CEF0-A5DB-CE84-FC92B1F4E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40409-FAFF-9471-23DD-F9F24B4859C9}"/>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5" name="Footer Placeholder 4">
            <a:extLst>
              <a:ext uri="{FF2B5EF4-FFF2-40B4-BE49-F238E27FC236}">
                <a16:creationId xmlns:a16="http://schemas.microsoft.com/office/drawing/2014/main" id="{F34F8029-8D2B-7FFA-394B-3B0724BCF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12C05-D913-5672-B584-98FD90B01105}"/>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2406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FF1CE-4C52-DEA8-1FB2-06E18C072A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5077BC-04A3-355B-936F-501ABC5E5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C89ED-C91D-9930-9032-7CB91935DF52}"/>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5" name="Footer Placeholder 4">
            <a:extLst>
              <a:ext uri="{FF2B5EF4-FFF2-40B4-BE49-F238E27FC236}">
                <a16:creationId xmlns:a16="http://schemas.microsoft.com/office/drawing/2014/main" id="{DADD4E81-2094-FC3F-B75A-9A6DA00FF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9BD07-02DC-36F6-D3B2-5E56F3D32FBD}"/>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8884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7FB-7C7E-29BF-3E0E-D4529C7E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E88AD-0E01-181C-4E90-CA738EB25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E809-AABB-0FAA-3A3B-0F62E48E4493}"/>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5" name="Footer Placeholder 4">
            <a:extLst>
              <a:ext uri="{FF2B5EF4-FFF2-40B4-BE49-F238E27FC236}">
                <a16:creationId xmlns:a16="http://schemas.microsoft.com/office/drawing/2014/main" id="{F74D51E9-D65D-0847-5F09-A49CE39E2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CD376-B21D-A3E7-95AD-DF5A7955679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351831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4C9-AA7D-4A19-0BB0-9C3DAC685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94E8ED-7DB7-25E7-0D2F-F6ABF6FAD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8D6863-71E6-91C1-9410-63D6674DED40}"/>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5" name="Footer Placeholder 4">
            <a:extLst>
              <a:ext uri="{FF2B5EF4-FFF2-40B4-BE49-F238E27FC236}">
                <a16:creationId xmlns:a16="http://schemas.microsoft.com/office/drawing/2014/main" id="{817BF05B-4CD3-BD31-8197-09B593A64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E37DB-1D41-40F1-1E3D-2E0B190ADC4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95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5694-874D-CE48-15D2-38B970715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32E78-79BE-1BAE-A579-4DE34D0F7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832AC-29B6-0349-92D3-7AE91DD7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0F0BB9-9B6A-4AB6-A69C-3B2F75B83A74}"/>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6" name="Footer Placeholder 5">
            <a:extLst>
              <a:ext uri="{FF2B5EF4-FFF2-40B4-BE49-F238E27FC236}">
                <a16:creationId xmlns:a16="http://schemas.microsoft.com/office/drawing/2014/main" id="{96EBD3E5-D143-60DC-FD23-91D50AC43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7043F-4623-271C-E0D7-BC0E3AC7D96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54579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C948-DAFC-357A-F9F4-04AA84A85B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9C8D6-5675-4319-6D60-021A88B61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3920BE-6852-50CE-37BD-B907A45AF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61CF2-4CD2-17D6-3CD3-AB1C6440F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E0C2-FE79-8661-6922-6F4B01D32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A02C29-78B1-A5BD-8208-3B9D472E960C}"/>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8" name="Footer Placeholder 7">
            <a:extLst>
              <a:ext uri="{FF2B5EF4-FFF2-40B4-BE49-F238E27FC236}">
                <a16:creationId xmlns:a16="http://schemas.microsoft.com/office/drawing/2014/main" id="{A25A2500-1F68-7347-936E-A538569D5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9F4A7-1051-30FD-1403-9BC68376B82E}"/>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19035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B127-09A5-AAC3-353F-23D6D97D4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E1EE0-B883-6EE9-6D05-4C83BC25DAD1}"/>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4" name="Footer Placeholder 3">
            <a:extLst>
              <a:ext uri="{FF2B5EF4-FFF2-40B4-BE49-F238E27FC236}">
                <a16:creationId xmlns:a16="http://schemas.microsoft.com/office/drawing/2014/main" id="{04773E77-2104-E053-FD13-6C054CEEB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26F48-DE2B-7994-4381-76BBC75DABD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67948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35A40-0D88-BFA4-0978-C3F6E866E278}"/>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3" name="Footer Placeholder 2">
            <a:extLst>
              <a:ext uri="{FF2B5EF4-FFF2-40B4-BE49-F238E27FC236}">
                <a16:creationId xmlns:a16="http://schemas.microsoft.com/office/drawing/2014/main" id="{8B9CA65A-E7BC-4D02-3A12-8EB12C7F38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C84829-BA41-36F3-A918-6DD42C8D421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423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7D4-DBE8-087E-B3C2-9915161D8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A4876-FC51-6C9F-F7B9-C2B401BA7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2C115-2D01-B3C7-38FA-10AD9A2EB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7A33-6631-9EF3-F165-E859D01434BC}"/>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6" name="Footer Placeholder 5">
            <a:extLst>
              <a:ext uri="{FF2B5EF4-FFF2-40B4-BE49-F238E27FC236}">
                <a16:creationId xmlns:a16="http://schemas.microsoft.com/office/drawing/2014/main" id="{0777E38C-D25D-1BA6-2245-32427C9F6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D3513-FD1D-80AA-FC7B-713AE04C4632}"/>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7653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236F-A5EC-C44B-CC6A-565D7C70B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4529E-F34D-44F8-CE8D-8CD8515D0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7FDF3-F13C-1658-90CE-715D5E844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16A4E-D7AD-3117-E9C9-BFD2408E48D9}"/>
              </a:ext>
            </a:extLst>
          </p:cNvPr>
          <p:cNvSpPr>
            <a:spLocks noGrp="1"/>
          </p:cNvSpPr>
          <p:nvPr>
            <p:ph type="dt" sz="half" idx="10"/>
          </p:nvPr>
        </p:nvSpPr>
        <p:spPr/>
        <p:txBody>
          <a:bodyPr/>
          <a:lstStyle/>
          <a:p>
            <a:fld id="{66F9726B-0774-D143-B41B-4DE924CD89DD}" type="datetimeFigureOut">
              <a:rPr lang="en-US" smtClean="0"/>
              <a:t>2/4/23</a:t>
            </a:fld>
            <a:endParaRPr lang="en-US"/>
          </a:p>
        </p:txBody>
      </p:sp>
      <p:sp>
        <p:nvSpPr>
          <p:cNvPr id="6" name="Footer Placeholder 5">
            <a:extLst>
              <a:ext uri="{FF2B5EF4-FFF2-40B4-BE49-F238E27FC236}">
                <a16:creationId xmlns:a16="http://schemas.microsoft.com/office/drawing/2014/main" id="{F0E0A155-36FB-062A-FD29-E1E95C6C3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378D7-F2FE-976C-7D4E-1CBCF74D78F4}"/>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57846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57C0D-4471-9848-EEDA-C5983EC8E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73E8F-894A-5F02-B625-F7D3F1171C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E68ED-EDEA-AF42-3A6F-C18476EA4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726B-0774-D143-B41B-4DE924CD89DD}" type="datetimeFigureOut">
              <a:rPr lang="en-US" smtClean="0"/>
              <a:t>2/4/23</a:t>
            </a:fld>
            <a:endParaRPr lang="en-US"/>
          </a:p>
        </p:txBody>
      </p:sp>
      <p:sp>
        <p:nvSpPr>
          <p:cNvPr id="5" name="Footer Placeholder 4">
            <a:extLst>
              <a:ext uri="{FF2B5EF4-FFF2-40B4-BE49-F238E27FC236}">
                <a16:creationId xmlns:a16="http://schemas.microsoft.com/office/drawing/2014/main" id="{26A982B6-1480-3056-0C24-F02D8F82C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D99F5-ED8E-D6DA-2589-FEA1F72E6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CDB44-9099-1B4A-AB58-2EF7CBC3531F}" type="slidenum">
              <a:rPr lang="en-US" smtClean="0"/>
              <a:t>‹#›</a:t>
            </a:fld>
            <a:endParaRPr lang="en-US"/>
          </a:p>
        </p:txBody>
      </p:sp>
    </p:spTree>
    <p:extLst>
      <p:ext uri="{BB962C8B-B14F-4D97-AF65-F5344CB8AC3E}">
        <p14:creationId xmlns:p14="http://schemas.microsoft.com/office/powerpoint/2010/main" val="390044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plit.com/@btaylan/CISC3142Codes#Lecture-3/9.c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plit.com/@btaylan/CISC3142Codes#Lecture-3/11.cpp" TargetMode="External"/><Relationship Id="rId2" Type="http://schemas.openxmlformats.org/officeDocument/2006/relationships/hyperlink" Target="https://replit.com/@btaylan/CISC3142Codes#Lecture-3/10.cp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plit.com/@btaylan/CISC3142Codes#Lecture-3/13.cpp" TargetMode="External"/><Relationship Id="rId2" Type="http://schemas.openxmlformats.org/officeDocument/2006/relationships/hyperlink" Target="https://replit.com/@btaylan/CISC3142Codes#Lecture-3/12.c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replit.com/@btaylan/CISC3142Codes#Lecture-3/14.c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plit.com/@btaylan/CISC3142Codes#Lecture-3/16.cpp" TargetMode="External"/><Relationship Id="rId2" Type="http://schemas.openxmlformats.org/officeDocument/2006/relationships/hyperlink" Target="https://replit.com/@btaylan/CISC3142Codes#Lecture-3/15.cpp" TargetMode="External"/><Relationship Id="rId1" Type="http://schemas.openxmlformats.org/officeDocument/2006/relationships/slideLayout" Target="../slideLayouts/slideLayout2.xml"/><Relationship Id="rId4" Type="http://schemas.openxmlformats.org/officeDocument/2006/relationships/hyperlink" Target="https://replit.com/@btaylan/CISC3142Codes#Lecture-3/17.cpp" TargetMode="Externa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eplit.com/@btaylan/CISC3142Codes#Lecture-3/18.c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plit.com/@btaylan/CISC3142Codes#Lecture-3/1.cp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replit.com/@btaylan/CISC3142Codes#Lecture-3/4.cpp" TargetMode="External"/><Relationship Id="rId5" Type="http://schemas.openxmlformats.org/officeDocument/2006/relationships/hyperlink" Target="https://replit.com/@btaylan/CISC3142Codes#Lecture-3/3.cpp" TargetMode="External"/><Relationship Id="rId4" Type="http://schemas.openxmlformats.org/officeDocument/2006/relationships/hyperlink" Target="https://replit.com/@btaylan/CISC3142Codes#Lecture-3/2.c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replit.com/@btaylan/CISC3142Codes#Lecture-3/5.cp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plit.com/@btaylan/CISC3142Codes#Lecture-3/6.c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plit.com/@btaylan/CISC3142Codes#Lecture-3/7.c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plit.com/@btaylan/CISC3142Codes#Lecture-3/8.c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ulae written on a blackboard">
            <a:extLst>
              <a:ext uri="{FF2B5EF4-FFF2-40B4-BE49-F238E27FC236}">
                <a16:creationId xmlns:a16="http://schemas.microsoft.com/office/drawing/2014/main" id="{8BCAA9AF-E46E-8E1B-11AA-75F0F2775B13}"/>
              </a:ext>
            </a:extLst>
          </p:cNvPr>
          <p:cNvPicPr>
            <a:picLocks noChangeAspect="1"/>
          </p:cNvPicPr>
          <p:nvPr/>
        </p:nvPicPr>
        <p:blipFill rotWithShape="1">
          <a:blip r:embed="rId2"/>
          <a:srcRect l="4592" t="23391" r="4499"/>
          <a:stretch/>
        </p:blipFill>
        <p:spPr>
          <a:xfrm>
            <a:off x="20" y="10"/>
            <a:ext cx="12191980" cy="6857990"/>
          </a:xfrm>
          <a:prstGeom prst="rect">
            <a:avLst/>
          </a:prstGeom>
        </p:spPr>
      </p:pic>
      <p:sp>
        <p:nvSpPr>
          <p:cNvPr id="5" name="Rectangle 16">
            <a:extLst>
              <a:ext uri="{FF2B5EF4-FFF2-40B4-BE49-F238E27FC236}">
                <a16:creationId xmlns:a16="http://schemas.microsoft.com/office/drawing/2014/main" id="{C1AD8D3A-AB5D-CD67-6C39-F2BE7002F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E189A2-7FBC-1FC7-519A-7C7163A35E10}"/>
              </a:ext>
            </a:extLst>
          </p:cNvPr>
          <p:cNvSpPr>
            <a:spLocks noGrp="1"/>
          </p:cNvSpPr>
          <p:nvPr>
            <p:ph type="ctrTitle"/>
          </p:nvPr>
        </p:nvSpPr>
        <p:spPr>
          <a:xfrm>
            <a:off x="630688" y="4337523"/>
            <a:ext cx="10918056" cy="1327380"/>
          </a:xfrm>
        </p:spPr>
        <p:txBody>
          <a:bodyPr vert="horz" lIns="91440" tIns="45720" rIns="91440" bIns="45720" rtlCol="0">
            <a:normAutofit/>
          </a:bodyPr>
          <a:lstStyle/>
          <a:p>
            <a:r>
              <a:rPr lang="en-US" altLang="en-US" dirty="0">
                <a:solidFill>
                  <a:schemeClr val="tx1"/>
                </a:solidFill>
              </a:rPr>
              <a:t>Control Structures I (Selection)</a:t>
            </a:r>
            <a:endParaRPr lang="en-US" dirty="0">
              <a:solidFill>
                <a:schemeClr val="tx1"/>
              </a:solidFill>
            </a:endParaRPr>
          </a:p>
        </p:txBody>
      </p:sp>
      <p:cxnSp>
        <p:nvCxnSpPr>
          <p:cNvPr id="7" name="Straight Connector 6">
            <a:extLst>
              <a:ext uri="{FF2B5EF4-FFF2-40B4-BE49-F238E27FC236}">
                <a16:creationId xmlns:a16="http://schemas.microsoft.com/office/drawing/2014/main" id="{BA88E82D-8346-16B9-69A7-D995DFB5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808BE6-3B96-BC4C-ED30-1D800AA28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F5351B-A34F-0828-5E44-D47939EC4B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00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Relational Operators and the </a:t>
            </a:r>
            <a:r>
              <a:rPr lang="en-US" altLang="en-US" dirty="0">
                <a:latin typeface="Courier New" pitchFamily="49" charset="0"/>
                <a:cs typeface="Courier New" pitchFamily="49" charset="0"/>
              </a:rPr>
              <a:t>string</a:t>
            </a:r>
            <a:r>
              <a:rPr lang="en-US" altLang="en-US" dirty="0"/>
              <a:t> </a:t>
            </a:r>
            <a:r>
              <a:rPr lang="en-US" altLang="en-US" dirty="0">
                <a:latin typeface="+mn-lt"/>
              </a:rPr>
              <a:t>Type</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400"/>
            <a:ext cx="10515600" cy="1802082"/>
          </a:xfrm>
        </p:spPr>
        <p:txBody>
          <a:bodyPr>
            <a:noAutofit/>
          </a:bodyPr>
          <a:lstStyle/>
          <a:p>
            <a:r>
              <a:rPr lang="en-US" altLang="en-US" dirty="0"/>
              <a:t>Relational operators can be applied to variables of type </a:t>
            </a:r>
            <a:r>
              <a:rPr lang="en-US" altLang="en-US" b="1" dirty="0">
                <a:latin typeface="Courier New" panose="02070309020205020404" pitchFamily="49" charset="0"/>
                <a:cs typeface="Courier New" panose="02070309020205020404" pitchFamily="49" charset="0"/>
              </a:rPr>
              <a:t>string</a:t>
            </a:r>
          </a:p>
          <a:p>
            <a:pPr lvl="1"/>
            <a:r>
              <a:rPr lang="en-US" altLang="en-US" dirty="0"/>
              <a:t>Strings are compared character by character, starting with the first character</a:t>
            </a:r>
          </a:p>
          <a:p>
            <a:pPr lvl="1"/>
            <a:r>
              <a:rPr lang="en-US" altLang="en-US" dirty="0"/>
              <a:t>Comparison continues until either a mismatch is found, or all characters are found equal</a:t>
            </a:r>
          </a:p>
          <a:p>
            <a:endParaRPr lang="en-US" altLang="en-US" b="1" dirty="0">
              <a:solidFill>
                <a:srgbClr val="055C91"/>
              </a:solidFill>
              <a:cs typeface="Courier New" panose="02070309020205020404" pitchFamily="49" charset="0"/>
            </a:endParaRPr>
          </a:p>
        </p:txBody>
      </p:sp>
      <p:sp>
        <p:nvSpPr>
          <p:cNvPr id="3" name="TextBox 2">
            <a:extLst>
              <a:ext uri="{FF2B5EF4-FFF2-40B4-BE49-F238E27FC236}">
                <a16:creationId xmlns:a16="http://schemas.microsoft.com/office/drawing/2014/main" id="{15159C2D-3F94-B92C-6B7E-152AB6D05F27}"/>
              </a:ext>
            </a:extLst>
          </p:cNvPr>
          <p:cNvSpPr txBox="1"/>
          <p:nvPr/>
        </p:nvSpPr>
        <p:spPr>
          <a:xfrm>
            <a:off x="1077686" y="4140597"/>
            <a:ext cx="6097978" cy="646331"/>
          </a:xfrm>
          <a:prstGeom prst="rect">
            <a:avLst/>
          </a:prstGeom>
          <a:noFill/>
        </p:spPr>
        <p:txBody>
          <a:bodyPr wrap="square">
            <a:spAutoFit/>
          </a:bodyPr>
          <a:lstStyle/>
          <a:p>
            <a:r>
              <a:rPr lang="en-US" dirty="0">
                <a:hlinkClick r:id="rId2"/>
              </a:rPr>
              <a:t>https://replit.com/@btaylan/CISC3142Codes#Lecture-3/9.cpp</a:t>
            </a:r>
            <a:endParaRPr lang="en-US" dirty="0"/>
          </a:p>
          <a:p>
            <a:endParaRPr lang="en-US" dirty="0"/>
          </a:p>
        </p:txBody>
      </p:sp>
    </p:spTree>
    <p:extLst>
      <p:ext uri="{BB962C8B-B14F-4D97-AF65-F5344CB8AC3E}">
        <p14:creationId xmlns:p14="http://schemas.microsoft.com/office/powerpoint/2010/main" val="375305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Compound (Block of) Statements</a:t>
            </a:r>
            <a:endParaRPr lang="en-US" b="1" dirty="0"/>
          </a:p>
        </p:txBody>
      </p:sp>
      <p:pic>
        <p:nvPicPr>
          <p:cNvPr id="2" name="Content Placeholder 2" descr="Program code. In the code, the words in the variable names are merged. Line 1. if, left parenthesis, age, greater than, 18, right parenthesis. Line 2. left brace. Line 3. Indented once, cout, less than, less than, left double quotation mark, Eligible to vote, period, right double quotation mark, less than, less than, end 1, semi-colon. Line 4. Indented once, cout, less than, less than, left double quotation mark, No longer a minor, period, right double quotation mark, less than, less than, end 1, semi-colon. Line 5. right brace. Line 6. else. Line 7. left brace. Line 8. Indented once, cout, less than, less than, left double quotation mark, Not eligible to vote, period, right double quotation mark, less than, less than, end 1, semi-colon. Line 9. Indented once, cout, less than, less than,  left double quotation mark, Still a minor, period, right double quotation mark, less than, less than, end 1, semi-colon. Line 10. right brace.">
            <a:extLst>
              <a:ext uri="{FF2B5EF4-FFF2-40B4-BE49-F238E27FC236}">
                <a16:creationId xmlns:a16="http://schemas.microsoft.com/office/drawing/2014/main" id="{2680E31D-D58A-24B6-5C26-078DAB88A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6559" y="2023533"/>
            <a:ext cx="7534346" cy="3500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54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Nested </a:t>
            </a:r>
            <a:r>
              <a:rPr lang="en-US" altLang="en-US" dirty="0">
                <a:latin typeface="Courier New" pitchFamily="49" charset="0"/>
              </a:rPr>
              <a:t>if</a:t>
            </a:r>
            <a:endParaRPr lang="en-US" b="1" dirty="0"/>
          </a:p>
        </p:txBody>
      </p:sp>
      <p:pic>
        <p:nvPicPr>
          <p:cNvPr id="3" name="Picture 2" descr="Text&#10;&#10;Description automatically generated">
            <a:extLst>
              <a:ext uri="{FF2B5EF4-FFF2-40B4-BE49-F238E27FC236}">
                <a16:creationId xmlns:a16="http://schemas.microsoft.com/office/drawing/2014/main" id="{75C6B958-AF57-4C2C-5F24-D42E3C3F88BB}"/>
              </a:ext>
            </a:extLst>
          </p:cNvPr>
          <p:cNvPicPr>
            <a:picLocks noChangeAspect="1"/>
          </p:cNvPicPr>
          <p:nvPr/>
        </p:nvPicPr>
        <p:blipFill>
          <a:blip r:embed="rId2"/>
          <a:stretch>
            <a:fillRect/>
          </a:stretch>
        </p:blipFill>
        <p:spPr>
          <a:xfrm>
            <a:off x="1748174" y="2815323"/>
            <a:ext cx="6642100" cy="2514600"/>
          </a:xfrm>
          <a:prstGeom prst="rect">
            <a:avLst/>
          </a:prstGeom>
        </p:spPr>
      </p:pic>
      <p:sp>
        <p:nvSpPr>
          <p:cNvPr id="6" name="TextBox 5">
            <a:extLst>
              <a:ext uri="{FF2B5EF4-FFF2-40B4-BE49-F238E27FC236}">
                <a16:creationId xmlns:a16="http://schemas.microsoft.com/office/drawing/2014/main" id="{A354A58C-0EE2-4BB3-91AC-400C77D0E59E}"/>
              </a:ext>
            </a:extLst>
          </p:cNvPr>
          <p:cNvSpPr txBox="1"/>
          <p:nvPr/>
        </p:nvSpPr>
        <p:spPr>
          <a:xfrm>
            <a:off x="890649" y="2018805"/>
            <a:ext cx="2605970" cy="369332"/>
          </a:xfrm>
          <a:prstGeom prst="rect">
            <a:avLst/>
          </a:prstGeom>
          <a:noFill/>
        </p:spPr>
        <p:txBody>
          <a:bodyPr wrap="none" rtlCol="0">
            <a:spAutoFit/>
          </a:bodyPr>
          <a:lstStyle/>
          <a:p>
            <a:pPr marL="285750" indent="-285750">
              <a:buFont typeface="Arial" panose="020B0604020202020204" pitchFamily="34" charset="0"/>
              <a:buChar char="•"/>
            </a:pPr>
            <a:r>
              <a:rPr lang="en-US" dirty="0"/>
              <a:t>Pair if-else statements:</a:t>
            </a:r>
          </a:p>
        </p:txBody>
      </p:sp>
    </p:spTree>
    <p:extLst>
      <p:ext uri="{BB962C8B-B14F-4D97-AF65-F5344CB8AC3E}">
        <p14:creationId xmlns:p14="http://schemas.microsoft.com/office/powerpoint/2010/main" val="375899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Else-If </a:t>
            </a:r>
            <a:endParaRPr lang="en-US" b="1" dirty="0"/>
          </a:p>
        </p:txBody>
      </p:sp>
      <p:pic>
        <p:nvPicPr>
          <p:cNvPr id="2" name="Picture 1" descr="Text&#10;&#10;Description automatically generated">
            <a:extLst>
              <a:ext uri="{FF2B5EF4-FFF2-40B4-BE49-F238E27FC236}">
                <a16:creationId xmlns:a16="http://schemas.microsoft.com/office/drawing/2014/main" id="{1590F4A4-B766-5984-0C2B-8D6E4C25F190}"/>
              </a:ext>
            </a:extLst>
          </p:cNvPr>
          <p:cNvPicPr>
            <a:picLocks noChangeAspect="1"/>
          </p:cNvPicPr>
          <p:nvPr/>
        </p:nvPicPr>
        <p:blipFill>
          <a:blip r:embed="rId2"/>
          <a:stretch>
            <a:fillRect/>
          </a:stretch>
        </p:blipFill>
        <p:spPr>
          <a:xfrm>
            <a:off x="1080489" y="2600531"/>
            <a:ext cx="7442200" cy="2108200"/>
          </a:xfrm>
          <a:prstGeom prst="rect">
            <a:avLst/>
          </a:prstGeom>
        </p:spPr>
      </p:pic>
      <p:sp>
        <p:nvSpPr>
          <p:cNvPr id="6" name="TextBox 5">
            <a:extLst>
              <a:ext uri="{FF2B5EF4-FFF2-40B4-BE49-F238E27FC236}">
                <a16:creationId xmlns:a16="http://schemas.microsoft.com/office/drawing/2014/main" id="{FEDAD794-1038-AB07-7C7E-864DD0FC42E5}"/>
              </a:ext>
            </a:extLst>
          </p:cNvPr>
          <p:cNvSpPr txBox="1"/>
          <p:nvPr/>
        </p:nvSpPr>
        <p:spPr>
          <a:xfrm>
            <a:off x="1080489" y="1954200"/>
            <a:ext cx="9239168"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F3F3F"/>
                </a:solidFill>
                <a:effectLst/>
                <a:latin typeface="Noto Serif" panose="020F0502020204030204" pitchFamily="34" charset="0"/>
              </a:rPr>
              <a:t>To avoid excessive indentation, the previous code </a:t>
            </a:r>
            <a:r>
              <a:rPr lang="en-US" b="0" i="0" dirty="0">
                <a:solidFill>
                  <a:srgbClr val="3F3F3F"/>
                </a:solidFill>
                <a:effectLst/>
                <a:latin typeface="Noto Serif" panose="02020600060500020200" pitchFamily="18" charset="0"/>
              </a:rPr>
              <a:t>can be rewritten as follows:</a:t>
            </a:r>
            <a:endParaRPr lang="en-US" dirty="0"/>
          </a:p>
        </p:txBody>
      </p:sp>
    </p:spTree>
    <p:extLst>
      <p:ext uri="{BB962C8B-B14F-4D97-AF65-F5344CB8AC3E}">
        <p14:creationId xmlns:p14="http://schemas.microsoft.com/office/powerpoint/2010/main" val="351214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Comparing</a:t>
            </a:r>
            <a:r>
              <a:rPr lang="en-US" altLang="en-US" dirty="0"/>
              <a:t> </a:t>
            </a:r>
            <a:r>
              <a:rPr lang="en-US" altLang="en-US" dirty="0">
                <a:latin typeface="Courier New" pitchFamily="49" charset="0"/>
              </a:rPr>
              <a:t>if…else</a:t>
            </a:r>
            <a:r>
              <a:rPr lang="en-US" altLang="en-US" dirty="0"/>
              <a:t> </a:t>
            </a:r>
            <a:r>
              <a:rPr lang="en-US" altLang="en-US" dirty="0">
                <a:latin typeface="+mn-lt"/>
              </a:rPr>
              <a:t>Statements with a Series of </a:t>
            </a:r>
            <a:r>
              <a:rPr lang="en-US" altLang="en-US" dirty="0">
                <a:latin typeface="Courier New" pitchFamily="49" charset="0"/>
              </a:rPr>
              <a:t>if</a:t>
            </a:r>
            <a:r>
              <a:rPr lang="en-US" altLang="en-US" dirty="0"/>
              <a:t> </a:t>
            </a:r>
            <a:r>
              <a:rPr lang="en-US" altLang="en-US" dirty="0">
                <a:latin typeface="+mn-lt"/>
              </a:rPr>
              <a:t>Statements</a:t>
            </a:r>
            <a:endParaRPr lang="en-US" b="1" dirty="0"/>
          </a:p>
        </p:txBody>
      </p:sp>
      <p:pic>
        <p:nvPicPr>
          <p:cNvPr id="7" name="Picture 6" descr="Text&#10;&#10;Description automatically generated with medium confidence">
            <a:extLst>
              <a:ext uri="{FF2B5EF4-FFF2-40B4-BE49-F238E27FC236}">
                <a16:creationId xmlns:a16="http://schemas.microsoft.com/office/drawing/2014/main" id="{3ECF7F14-403B-32C0-5BE4-D03BF26E600E}"/>
              </a:ext>
            </a:extLst>
          </p:cNvPr>
          <p:cNvPicPr>
            <a:picLocks noChangeAspect="1"/>
          </p:cNvPicPr>
          <p:nvPr/>
        </p:nvPicPr>
        <p:blipFill rotWithShape="1">
          <a:blip r:embed="rId2"/>
          <a:srcRect r="4042" b="52433"/>
          <a:stretch/>
        </p:blipFill>
        <p:spPr>
          <a:xfrm>
            <a:off x="673595" y="2531439"/>
            <a:ext cx="4777179" cy="296009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8C75CF21-D71A-5467-A3A8-1B8C6E887F9C}"/>
              </a:ext>
            </a:extLst>
          </p:cNvPr>
          <p:cNvPicPr>
            <a:picLocks noChangeAspect="1"/>
          </p:cNvPicPr>
          <p:nvPr/>
        </p:nvPicPr>
        <p:blipFill rotWithShape="1">
          <a:blip r:embed="rId2"/>
          <a:srcRect t="50827"/>
          <a:stretch/>
        </p:blipFill>
        <p:spPr>
          <a:xfrm>
            <a:off x="6096000" y="2657104"/>
            <a:ext cx="4978400" cy="3060056"/>
          </a:xfrm>
          <a:prstGeom prst="rect">
            <a:avLst/>
          </a:prstGeom>
        </p:spPr>
      </p:pic>
      <p:sp>
        <p:nvSpPr>
          <p:cNvPr id="9" name="TextBox 8">
            <a:extLst>
              <a:ext uri="{FF2B5EF4-FFF2-40B4-BE49-F238E27FC236}">
                <a16:creationId xmlns:a16="http://schemas.microsoft.com/office/drawing/2014/main" id="{A79139BF-2B51-C15E-D919-96F1CC6D84BF}"/>
              </a:ext>
            </a:extLst>
          </p:cNvPr>
          <p:cNvSpPr txBox="1"/>
          <p:nvPr/>
        </p:nvSpPr>
        <p:spPr>
          <a:xfrm>
            <a:off x="938150" y="1828800"/>
            <a:ext cx="858586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a and b accomplish the same task</a:t>
            </a:r>
          </a:p>
        </p:txBody>
      </p:sp>
    </p:spTree>
    <p:extLst>
      <p:ext uri="{BB962C8B-B14F-4D97-AF65-F5344CB8AC3E}">
        <p14:creationId xmlns:p14="http://schemas.microsoft.com/office/powerpoint/2010/main" val="84253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Short-Circuit Evaluation</a:t>
            </a:r>
            <a:endParaRPr lang="en-US" b="1" dirty="0"/>
          </a:p>
        </p:txBody>
      </p:sp>
      <p:sp>
        <p:nvSpPr>
          <p:cNvPr id="2" name="Content Placeholder 2">
            <a:extLst>
              <a:ext uri="{FF2B5EF4-FFF2-40B4-BE49-F238E27FC236}">
                <a16:creationId xmlns:a16="http://schemas.microsoft.com/office/drawing/2014/main" id="{9D9CB919-155F-4EF0-2B35-276C82FE3C56}"/>
              </a:ext>
            </a:extLst>
          </p:cNvPr>
          <p:cNvSpPr>
            <a:spLocks noGrp="1"/>
          </p:cNvSpPr>
          <p:nvPr>
            <p:ph idx="1"/>
          </p:nvPr>
        </p:nvSpPr>
        <p:spPr>
          <a:xfrm>
            <a:off x="754701" y="1971304"/>
            <a:ext cx="9398702" cy="1230706"/>
          </a:xfrm>
        </p:spPr>
        <p:txBody>
          <a:bodyPr>
            <a:normAutofit fontScale="92500"/>
          </a:bodyPr>
          <a:lstStyle/>
          <a:p>
            <a:r>
              <a:rPr lang="en-US" altLang="en-US" sz="2400" i="1" dirty="0"/>
              <a:t>Short-circuit evaluation: </a:t>
            </a:r>
            <a:r>
              <a:rPr lang="en-US" sz="2400" dirty="0"/>
              <a:t>the logical expression is evaluated from left to right. </a:t>
            </a:r>
          </a:p>
          <a:p>
            <a:r>
              <a:rPr lang="en-US" sz="2400" dirty="0"/>
              <a:t>As soon as the final value of the entire logical expression is known, the evaluation stops. </a:t>
            </a:r>
            <a:endParaRPr lang="en-US" altLang="en-US" sz="2400" dirty="0"/>
          </a:p>
        </p:txBody>
      </p:sp>
      <p:sp>
        <p:nvSpPr>
          <p:cNvPr id="3" name="Content Placeholder 3">
            <a:extLst>
              <a:ext uri="{FF2B5EF4-FFF2-40B4-BE49-F238E27FC236}">
                <a16:creationId xmlns:a16="http://schemas.microsoft.com/office/drawing/2014/main" id="{37AE0A60-5F8A-3659-71BD-D0452D9331C3}"/>
              </a:ext>
            </a:extLst>
          </p:cNvPr>
          <p:cNvSpPr txBox="1">
            <a:spLocks/>
          </p:cNvSpPr>
          <p:nvPr/>
        </p:nvSpPr>
        <p:spPr>
          <a:xfrm>
            <a:off x="997155" y="3363142"/>
            <a:ext cx="8415338" cy="7094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latin typeface="WarnockPro-Regular"/>
              </a:rPr>
              <a:t>Consider the following expressions:</a:t>
            </a:r>
            <a:endParaRPr lang="en-IN" b="1" dirty="0"/>
          </a:p>
        </p:txBody>
      </p:sp>
      <p:pic>
        <p:nvPicPr>
          <p:cNvPr id="6" name="Content Placeholder 4" descr="Example 4-21 shows two expressions that demonstrate short-circuit evaluation if the value of age is 25 and the value of grade is 'B'.&#10;&#10;(age &gt;= 21) || ( x == 5)          //Line 1&#10;(grade == 'A') &amp;&amp; (x &gt;= 7)      //Line 2">
            <a:extLst>
              <a:ext uri="{FF2B5EF4-FFF2-40B4-BE49-F238E27FC236}">
                <a16:creationId xmlns:a16="http://schemas.microsoft.com/office/drawing/2014/main" id="{3E1690BB-39DB-9495-2FB2-C7819344D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203"/>
          <a:stretch/>
        </p:blipFill>
        <p:spPr bwMode="auto">
          <a:xfrm>
            <a:off x="997156" y="4072567"/>
            <a:ext cx="7204592" cy="70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72AA5CFF-4D02-8740-BE36-813F641E5344}"/>
              </a:ext>
            </a:extLst>
          </p:cNvPr>
          <p:cNvSpPr txBox="1"/>
          <p:nvPr/>
        </p:nvSpPr>
        <p:spPr>
          <a:xfrm>
            <a:off x="902525" y="5272644"/>
            <a:ext cx="7844315" cy="646331"/>
          </a:xfrm>
          <a:prstGeom prst="rect">
            <a:avLst/>
          </a:prstGeom>
          <a:noFill/>
        </p:spPr>
        <p:txBody>
          <a:bodyPr wrap="square" rtlCol="0">
            <a:spAutoFit/>
          </a:bodyPr>
          <a:lstStyle/>
          <a:p>
            <a:pPr marL="285750" indent="-285750">
              <a:buFont typeface="Arial" panose="020B0604020202020204" pitchFamily="34" charset="0"/>
              <a:buChar char="•"/>
            </a:pPr>
            <a:r>
              <a:rPr lang="en-US" dirty="0"/>
              <a:t>If age=&gt;21, then no need to check (x==5)</a:t>
            </a:r>
          </a:p>
          <a:p>
            <a:pPr marL="285750" indent="-285750">
              <a:buFont typeface="Arial" panose="020B0604020202020204" pitchFamily="34" charset="0"/>
              <a:buChar char="•"/>
            </a:pPr>
            <a:r>
              <a:rPr lang="en-US" dirty="0"/>
              <a:t>If grade!=A, then no need to check (x&gt;=7)</a:t>
            </a:r>
          </a:p>
        </p:txBody>
      </p:sp>
    </p:spTree>
    <p:extLst>
      <p:ext uri="{BB962C8B-B14F-4D97-AF65-F5344CB8AC3E}">
        <p14:creationId xmlns:p14="http://schemas.microsoft.com/office/powerpoint/2010/main" val="59565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Comparing Floating-Point Numbers for Equality: A Precaution</a:t>
            </a:r>
            <a:endParaRPr lang="en-US" b="1" dirty="0"/>
          </a:p>
        </p:txBody>
      </p:sp>
      <p:sp>
        <p:nvSpPr>
          <p:cNvPr id="2" name="Content Placeholder 2">
            <a:extLst>
              <a:ext uri="{FF2B5EF4-FFF2-40B4-BE49-F238E27FC236}">
                <a16:creationId xmlns:a16="http://schemas.microsoft.com/office/drawing/2014/main" id="{6C8ABD62-99EF-8795-7E38-5EADD177C5B0}"/>
              </a:ext>
            </a:extLst>
          </p:cNvPr>
          <p:cNvSpPr>
            <a:spLocks noGrp="1"/>
          </p:cNvSpPr>
          <p:nvPr>
            <p:ph idx="1"/>
          </p:nvPr>
        </p:nvSpPr>
        <p:spPr>
          <a:xfrm>
            <a:off x="1006392" y="2833228"/>
            <a:ext cx="8415338" cy="924869"/>
          </a:xfrm>
        </p:spPr>
        <p:txBody>
          <a:bodyPr>
            <a:normAutofit fontScale="85000" lnSpcReduction="20000"/>
          </a:bodyPr>
          <a:lstStyle/>
          <a:p>
            <a:r>
              <a:rPr lang="en-US" altLang="en-US" dirty="0"/>
              <a:t>Comparison of floating-point numbers for equality may not behave as you would expect</a:t>
            </a:r>
          </a:p>
          <a:p>
            <a:pPr lvl="1"/>
            <a:r>
              <a:rPr lang="en-US" altLang="en-US" dirty="0"/>
              <a:t>Example:</a:t>
            </a:r>
          </a:p>
        </p:txBody>
      </p:sp>
      <p:pic>
        <p:nvPicPr>
          <p:cNvPr id="3" name="Content Placeholder 3" descr="1.0 equals equals 3.0 over 7.0 plus 2.0 over 7.0 plus 2.0 over 7.0 evaluates to false &#10;Why question mark 3.0 over 7.0 plus 2.0 over 7.0 plus 2.0 over 7.0 equals 0.99999999999999989">
            <a:extLst>
              <a:ext uri="{FF2B5EF4-FFF2-40B4-BE49-F238E27FC236}">
                <a16:creationId xmlns:a16="http://schemas.microsoft.com/office/drawing/2014/main" id="{58E5FF73-5D9A-52BC-BC60-16527BE38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67" y="3809009"/>
            <a:ext cx="6502332" cy="68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81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Associativity of Relational Operators: A Precaution</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863931"/>
          </a:xfrm>
        </p:spPr>
        <p:txBody>
          <a:bodyPr>
            <a:noAutofit/>
          </a:bodyPr>
          <a:lstStyle/>
          <a:p>
            <a:r>
              <a:rPr lang="en-US" altLang="en-US" dirty="0"/>
              <a:t>Order of changes the result of logical operations.</a:t>
            </a:r>
          </a:p>
          <a:p>
            <a:r>
              <a:rPr lang="en-US" altLang="en-US" dirty="0"/>
              <a:t>See two of the examples below:</a:t>
            </a:r>
          </a:p>
        </p:txBody>
      </p:sp>
      <p:sp>
        <p:nvSpPr>
          <p:cNvPr id="3" name="TextBox 2">
            <a:extLst>
              <a:ext uri="{FF2B5EF4-FFF2-40B4-BE49-F238E27FC236}">
                <a16:creationId xmlns:a16="http://schemas.microsoft.com/office/drawing/2014/main" id="{B63499DE-AF44-098C-F256-683715C08410}"/>
              </a:ext>
            </a:extLst>
          </p:cNvPr>
          <p:cNvSpPr txBox="1"/>
          <p:nvPr/>
        </p:nvSpPr>
        <p:spPr>
          <a:xfrm>
            <a:off x="1657597" y="4452054"/>
            <a:ext cx="6097978" cy="646331"/>
          </a:xfrm>
          <a:prstGeom prst="rect">
            <a:avLst/>
          </a:prstGeom>
          <a:noFill/>
        </p:spPr>
        <p:txBody>
          <a:bodyPr wrap="square">
            <a:spAutoFit/>
          </a:bodyPr>
          <a:lstStyle/>
          <a:p>
            <a:r>
              <a:rPr lang="en-US" dirty="0">
                <a:hlinkClick r:id="rId2"/>
              </a:rPr>
              <a:t>https://replit.com/@btaylan/CISC3142Codes#Lecture-3/10.cpp</a:t>
            </a:r>
            <a:endParaRPr lang="en-US" dirty="0"/>
          </a:p>
          <a:p>
            <a:endParaRPr lang="en-US" dirty="0"/>
          </a:p>
        </p:txBody>
      </p:sp>
      <p:sp>
        <p:nvSpPr>
          <p:cNvPr id="7" name="TextBox 6">
            <a:extLst>
              <a:ext uri="{FF2B5EF4-FFF2-40B4-BE49-F238E27FC236}">
                <a16:creationId xmlns:a16="http://schemas.microsoft.com/office/drawing/2014/main" id="{028F38E8-B6C5-650E-9076-6BB2E5D81EF5}"/>
              </a:ext>
            </a:extLst>
          </p:cNvPr>
          <p:cNvSpPr txBox="1"/>
          <p:nvPr/>
        </p:nvSpPr>
        <p:spPr>
          <a:xfrm>
            <a:off x="1657597" y="3502026"/>
            <a:ext cx="6097978" cy="369332"/>
          </a:xfrm>
          <a:prstGeom prst="rect">
            <a:avLst/>
          </a:prstGeom>
          <a:noFill/>
        </p:spPr>
        <p:txBody>
          <a:bodyPr wrap="square">
            <a:spAutoFit/>
          </a:bodyPr>
          <a:lstStyle/>
          <a:p>
            <a:r>
              <a:rPr lang="en-US" dirty="0">
                <a:hlinkClick r:id="rId3"/>
              </a:rPr>
              <a:t>https://replit.com/@btaylan/CISC3142Codes#Lecture-3/11.cpp</a:t>
            </a:r>
            <a:r>
              <a:rPr lang="en-US" dirty="0"/>
              <a:t> </a:t>
            </a:r>
          </a:p>
        </p:txBody>
      </p:sp>
    </p:spTree>
    <p:extLst>
      <p:ext uri="{BB962C8B-B14F-4D97-AF65-F5344CB8AC3E}">
        <p14:creationId xmlns:p14="http://schemas.microsoft.com/office/powerpoint/2010/main" val="407598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Avoiding Bugs by Avoiding Partially Understood Concepts and Techniques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4360333"/>
          </a:xfrm>
        </p:spPr>
        <p:txBody>
          <a:bodyPr>
            <a:noAutofit/>
          </a:bodyPr>
          <a:lstStyle/>
          <a:p>
            <a:r>
              <a:rPr lang="en-US" altLang="en-US" dirty="0">
                <a:cs typeface="Courier New" panose="02070309020205020404" pitchFamily="49" charset="0"/>
              </a:rPr>
              <a:t>Assume score is a double value identify issues:</a:t>
            </a:r>
          </a:p>
          <a:p>
            <a:r>
              <a:rPr lang="en-US" altLang="en-US" dirty="0">
                <a:solidFill>
                  <a:srgbClr val="055C91"/>
                </a:solidFill>
                <a:cs typeface="Courier New" panose="02070309020205020404" pitchFamily="49" charset="0"/>
              </a:rPr>
              <a:t>Example-1: </a:t>
            </a:r>
          </a:p>
          <a:p>
            <a:pPr marL="0" indent="0">
              <a:buNone/>
            </a:pPr>
            <a:r>
              <a:rPr lang="en-US" altLang="en-US" b="1" dirty="0">
                <a:solidFill>
                  <a:srgbClr val="055C91"/>
                </a:solidFill>
                <a:cs typeface="Courier New" panose="02070309020205020404" pitchFamily="49" charset="0"/>
              </a:rPr>
              <a:t>	</a:t>
            </a:r>
            <a:r>
              <a:rPr lang="en-US" altLang="en-US" dirty="0">
                <a:solidFill>
                  <a:srgbClr val="055C91"/>
                </a:solidFill>
                <a:cs typeface="Courier New" panose="02070309020205020404" pitchFamily="49" charset="0"/>
              </a:rPr>
              <a:t>	</a:t>
            </a:r>
            <a:r>
              <a:rPr lang="en-US" altLang="en-US" dirty="0">
                <a:cs typeface="Courier New" panose="02070309020205020404" pitchFamily="49" charset="0"/>
              </a:rPr>
              <a:t>if score &gt;= 90</a:t>
            </a:r>
          </a:p>
          <a:p>
            <a:pPr marL="0" indent="0">
              <a:buNone/>
            </a:pPr>
            <a:r>
              <a:rPr lang="en-US" altLang="en-US" dirty="0">
                <a:solidFill>
                  <a:srgbClr val="055C91"/>
                </a:solidFill>
                <a:cs typeface="Courier New" panose="02070309020205020404" pitchFamily="49" charset="0"/>
              </a:rPr>
              <a:t>			</a:t>
            </a:r>
            <a:r>
              <a:rPr lang="en-US" altLang="en-US" dirty="0" err="1">
                <a:cs typeface="Courier New" panose="02070309020205020404" pitchFamily="49" charset="0"/>
              </a:rPr>
              <a:t>cout</a:t>
            </a:r>
            <a:r>
              <a:rPr lang="en-US" altLang="en-US" dirty="0">
                <a:cs typeface="Courier New" panose="02070309020205020404" pitchFamily="49" charset="0"/>
              </a:rPr>
              <a:t> &lt;&lt; ‘A’  &lt;&lt; </a:t>
            </a:r>
            <a:r>
              <a:rPr lang="en-US" altLang="en-US" dirty="0" err="1">
                <a:cs typeface="Courier New" panose="02070309020205020404" pitchFamily="49" charset="0"/>
              </a:rPr>
              <a:t>endl</a:t>
            </a:r>
            <a:r>
              <a:rPr lang="en-US" altLang="en-US" dirty="0">
                <a:cs typeface="Courier New" panose="02070309020205020404" pitchFamily="49" charset="0"/>
              </a:rPr>
              <a:t>;</a:t>
            </a:r>
          </a:p>
          <a:p>
            <a:r>
              <a:rPr lang="en-US" altLang="en-US" dirty="0">
                <a:solidFill>
                  <a:srgbClr val="055C91"/>
                </a:solidFill>
                <a:cs typeface="Courier New" panose="02070309020205020404" pitchFamily="49" charset="0"/>
              </a:rPr>
              <a:t>Example-2: </a:t>
            </a:r>
          </a:p>
          <a:p>
            <a:pPr marL="0" indent="0">
              <a:buNone/>
            </a:pPr>
            <a:r>
              <a:rPr lang="en-US" altLang="en-US" b="1" dirty="0">
                <a:solidFill>
                  <a:srgbClr val="055C91"/>
                </a:solidFill>
                <a:cs typeface="Courier New" panose="02070309020205020404" pitchFamily="49" charset="0"/>
              </a:rPr>
              <a:t>	</a:t>
            </a:r>
            <a:r>
              <a:rPr lang="en-US" altLang="en-US" dirty="0">
                <a:solidFill>
                  <a:srgbClr val="055C91"/>
                </a:solidFill>
                <a:cs typeface="Courier New" panose="02070309020205020404" pitchFamily="49" charset="0"/>
              </a:rPr>
              <a:t>	</a:t>
            </a:r>
            <a:r>
              <a:rPr lang="en-US" altLang="en-US" dirty="0">
                <a:cs typeface="Courier New" panose="02070309020205020404" pitchFamily="49" charset="0"/>
              </a:rPr>
              <a:t>if (score &gt;= 90);</a:t>
            </a:r>
            <a:endParaRPr lang="en-US" altLang="en-US" dirty="0">
              <a:solidFill>
                <a:srgbClr val="055C91"/>
              </a:solidFill>
              <a:cs typeface="Courier New" panose="02070309020205020404" pitchFamily="49" charset="0"/>
            </a:endParaRPr>
          </a:p>
          <a:p>
            <a:pPr marL="0" indent="0">
              <a:buNone/>
            </a:pPr>
            <a:r>
              <a:rPr lang="en-US" altLang="en-US" dirty="0">
                <a:cs typeface="Courier New" panose="02070309020205020404" pitchFamily="49" charset="0"/>
              </a:rPr>
              <a:t>			</a:t>
            </a:r>
            <a:r>
              <a:rPr lang="en-US" altLang="en-US" dirty="0" err="1">
                <a:cs typeface="Courier New" panose="02070309020205020404" pitchFamily="49" charset="0"/>
              </a:rPr>
              <a:t>cout</a:t>
            </a:r>
            <a:r>
              <a:rPr lang="en-US" altLang="en-US" dirty="0">
                <a:cs typeface="Courier New" panose="02070309020205020404" pitchFamily="49" charset="0"/>
              </a:rPr>
              <a:t> &lt;&lt; ‘A’  &lt;&lt; </a:t>
            </a:r>
            <a:r>
              <a:rPr lang="en-US" altLang="en-US" dirty="0" err="1">
                <a:cs typeface="Courier New" panose="02070309020205020404" pitchFamily="49" charset="0"/>
              </a:rPr>
              <a:t>endl</a:t>
            </a:r>
            <a:r>
              <a:rPr lang="en-US" altLang="en-US" dirty="0">
                <a:cs typeface="Courier New" panose="02070309020205020404" pitchFamily="49" charset="0"/>
              </a:rPr>
              <a:t>;</a:t>
            </a:r>
          </a:p>
          <a:p>
            <a:pPr marL="0" indent="0">
              <a:buNone/>
            </a:pPr>
            <a:endParaRPr lang="en-US" altLang="en-US" dirty="0">
              <a:solidFill>
                <a:srgbClr val="055C91"/>
              </a:solidFill>
              <a:cs typeface="Courier New" panose="02070309020205020404" pitchFamily="49" charset="0"/>
            </a:endParaRPr>
          </a:p>
        </p:txBody>
      </p:sp>
    </p:spTree>
    <p:extLst>
      <p:ext uri="{BB962C8B-B14F-4D97-AF65-F5344CB8AC3E}">
        <p14:creationId xmlns:p14="http://schemas.microsoft.com/office/powerpoint/2010/main" val="350908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Avoiding Bugs by Avoiding Partially Understood Concepts and Techniques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721427"/>
          </a:xfrm>
        </p:spPr>
        <p:txBody>
          <a:bodyPr>
            <a:noAutofit/>
          </a:bodyPr>
          <a:lstStyle/>
          <a:p>
            <a:r>
              <a:rPr lang="en-US" altLang="en-US" dirty="0">
                <a:solidFill>
                  <a:srgbClr val="055C91"/>
                </a:solidFill>
                <a:cs typeface="Courier New" panose="02070309020205020404" pitchFamily="49" charset="0"/>
              </a:rPr>
              <a:t>Example-3:</a:t>
            </a:r>
          </a:p>
        </p:txBody>
      </p:sp>
      <p:pic>
        <p:nvPicPr>
          <p:cNvPr id="2" name="Picture 1" descr="Text, letter&#10;&#10;Description automatically generated">
            <a:extLst>
              <a:ext uri="{FF2B5EF4-FFF2-40B4-BE49-F238E27FC236}">
                <a16:creationId xmlns:a16="http://schemas.microsoft.com/office/drawing/2014/main" id="{7EA6A6FD-18F0-52A0-0522-E1B6872E122E}"/>
              </a:ext>
            </a:extLst>
          </p:cNvPr>
          <p:cNvPicPr>
            <a:picLocks noChangeAspect="1"/>
          </p:cNvPicPr>
          <p:nvPr/>
        </p:nvPicPr>
        <p:blipFill>
          <a:blip r:embed="rId2"/>
          <a:stretch>
            <a:fillRect/>
          </a:stretch>
        </p:blipFill>
        <p:spPr>
          <a:xfrm>
            <a:off x="1196770" y="2778826"/>
            <a:ext cx="7199085" cy="2234716"/>
          </a:xfrm>
          <a:prstGeom prst="rect">
            <a:avLst/>
          </a:prstGeom>
        </p:spPr>
      </p:pic>
    </p:spTree>
    <p:extLst>
      <p:ext uri="{BB962C8B-B14F-4D97-AF65-F5344CB8AC3E}">
        <p14:creationId xmlns:p14="http://schemas.microsoft.com/office/powerpoint/2010/main" val="53471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1A4F29-86D0-7FF7-7583-3CCCEA56C1B3}"/>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altLang="en-US" dirty="0">
                <a:latin typeface="+mn-lt"/>
              </a:rPr>
              <a:t>Control Structures</a:t>
            </a:r>
            <a:endParaRPr lang="en-US" b="1"/>
          </a:p>
        </p:txBody>
      </p:sp>
      <p:sp>
        <p:nvSpPr>
          <p:cNvPr id="5" name="Content Placeholder 2">
            <a:extLst>
              <a:ext uri="{FF2B5EF4-FFF2-40B4-BE49-F238E27FC236}">
                <a16:creationId xmlns:a16="http://schemas.microsoft.com/office/drawing/2014/main" id="{0960770F-119F-25B7-C6E0-3A75AEC21004}"/>
              </a:ext>
            </a:extLst>
          </p:cNvPr>
          <p:cNvSpPr>
            <a:spLocks noGrp="1"/>
          </p:cNvSpPr>
          <p:nvPr>
            <p:ph idx="1"/>
          </p:nvPr>
        </p:nvSpPr>
        <p:spPr>
          <a:xfrm>
            <a:off x="648931" y="2438400"/>
            <a:ext cx="3505494" cy="3785419"/>
          </a:xfrm>
        </p:spPr>
        <p:txBody>
          <a:bodyPr>
            <a:normAutofit/>
          </a:bodyPr>
          <a:lstStyle/>
          <a:p>
            <a:r>
              <a:rPr lang="en-US" altLang="en-US" sz="2000"/>
              <a:t>A computer can proceed:</a:t>
            </a:r>
          </a:p>
          <a:p>
            <a:pPr lvl="1" eaLnBrk="1" hangingPunct="1"/>
            <a:r>
              <a:rPr lang="en-US" altLang="en-US" sz="2000"/>
              <a:t>In sequence</a:t>
            </a:r>
          </a:p>
          <a:p>
            <a:pPr lvl="1" eaLnBrk="1" hangingPunct="1"/>
            <a:r>
              <a:rPr lang="en-US" altLang="en-US" sz="2000"/>
              <a:t>Selectively (branch): making a choice</a:t>
            </a:r>
          </a:p>
          <a:p>
            <a:pPr lvl="1" eaLnBrk="1" hangingPunct="1"/>
            <a:r>
              <a:rPr lang="en-US" altLang="en-US" sz="2000"/>
              <a:t>Repetitively: looping</a:t>
            </a:r>
          </a:p>
          <a:p>
            <a:pPr lvl="1" eaLnBrk="1" hangingPunct="1"/>
            <a:r>
              <a:rPr lang="en-US" altLang="en-US" sz="2000"/>
              <a:t>By calling a function</a:t>
            </a:r>
          </a:p>
          <a:p>
            <a:endParaRPr lang="en-US" altLang="en-US" sz="2000" b="1">
              <a:cs typeface="Courier New" panose="02070309020205020404" pitchFamily="49" charset="0"/>
            </a:endParaRP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2" descr="Three control structures and their flow of execution.&#10;a.Sequence flow chart. A sequence flow chart starts and passes through statement 1, statement 2, ellipsis, statement 3 in the linear order from top to bottom and terminates at the end.&#10;b.Selection flow chart. A selection flow chart starts from the top and checks the conditional expression. If the conditional expression is true, statement 1 is executed. If the conditional expression is false, statement 1 is executed. Finally, it terminates at the end.&#10;c.Repetition flow chart. A repetition flow chart starts from the top and checks the conditional expression. If the conditional expression is true, a statement is executed. Program flow is directed back to the top of the loop, and the conditional is re-evaluated. As long as the conditional is evaluated as true, the process repeats. If the conditional is evaluated as false, then the process is terminated.">
            <a:extLst>
              <a:ext uri="{FF2B5EF4-FFF2-40B4-BE49-F238E27FC236}">
                <a16:creationId xmlns:a16="http://schemas.microsoft.com/office/drawing/2014/main" id="{7F1187A3-72CD-E795-5748-5F5494BDDF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405862" y="1787109"/>
            <a:ext cx="6019331" cy="3280535"/>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4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Input Failure and the </a:t>
            </a:r>
            <a:r>
              <a:rPr lang="en-US" altLang="en-US" dirty="0">
                <a:latin typeface="Courier New" pitchFamily="49" charset="0"/>
              </a:rPr>
              <a:t>if</a:t>
            </a:r>
            <a:r>
              <a:rPr lang="en-US" altLang="en-US" dirty="0"/>
              <a:t> </a:t>
            </a:r>
            <a:r>
              <a:rPr lang="en-US" altLang="en-US" dirty="0">
                <a:latin typeface="+mn-lt"/>
              </a:rPr>
              <a:t>Statement</a:t>
            </a:r>
            <a:endParaRPr lang="en-US" b="1" dirty="0"/>
          </a:p>
        </p:txBody>
      </p:sp>
      <p:sp>
        <p:nvSpPr>
          <p:cNvPr id="2" name="Rectangle 3">
            <a:extLst>
              <a:ext uri="{FF2B5EF4-FFF2-40B4-BE49-F238E27FC236}">
                <a16:creationId xmlns:a16="http://schemas.microsoft.com/office/drawing/2014/main" id="{F5EA4C69-E94E-454A-047A-E3CD49B8511E}"/>
              </a:ext>
            </a:extLst>
          </p:cNvPr>
          <p:cNvSpPr>
            <a:spLocks noGrp="1" noChangeArrowheads="1"/>
          </p:cNvSpPr>
          <p:nvPr>
            <p:ph idx="1"/>
          </p:nvPr>
        </p:nvSpPr>
        <p:spPr>
          <a:xfrm>
            <a:off x="838200" y="2057400"/>
            <a:ext cx="10515600" cy="3060865"/>
          </a:xfrm>
        </p:spPr>
        <p:txBody>
          <a:bodyPr/>
          <a:lstStyle/>
          <a:p>
            <a:pPr eaLnBrk="1" hangingPunct="1">
              <a:tabLst>
                <a:tab pos="635000" algn="l"/>
              </a:tabLst>
            </a:pPr>
            <a:r>
              <a:rPr lang="en-US" altLang="en-US" dirty="0"/>
              <a:t>If an input stream enters a fail state:</a:t>
            </a:r>
          </a:p>
          <a:p>
            <a:pPr lvl="1" eaLnBrk="1" hangingPunct="1">
              <a:tabLst>
                <a:tab pos="635000" algn="l"/>
              </a:tabLst>
            </a:pPr>
            <a:r>
              <a:rPr lang="en-US" altLang="en-US" dirty="0"/>
              <a:t>All subsequent input statements associated with that stream are ignored</a:t>
            </a:r>
          </a:p>
          <a:p>
            <a:pPr lvl="1" eaLnBrk="1" hangingPunct="1">
              <a:tabLst>
                <a:tab pos="635000" algn="l"/>
              </a:tabLst>
            </a:pPr>
            <a:r>
              <a:rPr lang="en-US" altLang="en-US" dirty="0"/>
              <a:t>Program continues to execute</a:t>
            </a:r>
          </a:p>
          <a:p>
            <a:pPr lvl="1" eaLnBrk="1" hangingPunct="1">
              <a:tabLst>
                <a:tab pos="635000" algn="l"/>
              </a:tabLst>
            </a:pPr>
            <a:r>
              <a:rPr lang="en-US" altLang="en-US" dirty="0"/>
              <a:t>The code may produce erroneous results</a:t>
            </a:r>
          </a:p>
          <a:p>
            <a:pPr eaLnBrk="1" hangingPunct="1">
              <a:tabLst>
                <a:tab pos="635000" algn="l"/>
              </a:tabLst>
            </a:pPr>
            <a:r>
              <a:rPr lang="en-US" altLang="en-US" dirty="0"/>
              <a:t>Use</a:t>
            </a:r>
            <a:r>
              <a:rPr lang="en-US" altLang="en-US" dirty="0">
                <a:solidFill>
                  <a:srgbClr val="055C91"/>
                </a:solidFill>
              </a:rPr>
              <a:t> </a:t>
            </a:r>
            <a:r>
              <a:rPr lang="en-US" altLang="en-US" b="1" dirty="0">
                <a:solidFill>
                  <a:srgbClr val="055C91"/>
                </a:solidFill>
                <a:latin typeface="Courier New" pitchFamily="49" charset="0"/>
              </a:rPr>
              <a:t>if</a:t>
            </a:r>
            <a:r>
              <a:rPr lang="en-US" altLang="en-US" dirty="0">
                <a:solidFill>
                  <a:srgbClr val="055C91"/>
                </a:solidFill>
              </a:rPr>
              <a:t> </a:t>
            </a:r>
            <a:r>
              <a:rPr lang="en-US" altLang="en-US" dirty="0"/>
              <a:t>statements to check status of input stream</a:t>
            </a:r>
          </a:p>
          <a:p>
            <a:pPr eaLnBrk="1" hangingPunct="1">
              <a:tabLst>
                <a:tab pos="635000" algn="l"/>
              </a:tabLst>
            </a:pPr>
            <a:r>
              <a:rPr lang="en-US" altLang="en-US" dirty="0"/>
              <a:t>If the input stream enters the fail state, include  instructions that stop program execution</a:t>
            </a:r>
          </a:p>
        </p:txBody>
      </p:sp>
      <p:sp>
        <p:nvSpPr>
          <p:cNvPr id="3" name="TextBox 2">
            <a:extLst>
              <a:ext uri="{FF2B5EF4-FFF2-40B4-BE49-F238E27FC236}">
                <a16:creationId xmlns:a16="http://schemas.microsoft.com/office/drawing/2014/main" id="{24EFD4F4-FB59-5BC3-F64D-49377F138757}"/>
              </a:ext>
            </a:extLst>
          </p:cNvPr>
          <p:cNvSpPr txBox="1"/>
          <p:nvPr/>
        </p:nvSpPr>
        <p:spPr>
          <a:xfrm>
            <a:off x="1276224" y="5118265"/>
            <a:ext cx="6512010" cy="369332"/>
          </a:xfrm>
          <a:prstGeom prst="rect">
            <a:avLst/>
          </a:prstGeom>
          <a:noFill/>
        </p:spPr>
        <p:txBody>
          <a:bodyPr wrap="square">
            <a:spAutoFit/>
          </a:bodyPr>
          <a:lstStyle/>
          <a:p>
            <a:r>
              <a:rPr lang="en-US" dirty="0">
                <a:hlinkClick r:id="rId2"/>
              </a:rPr>
              <a:t>https://replit.com/@btaylan/CISC3142Codes#Lecture-3/12.cpp</a:t>
            </a:r>
            <a:r>
              <a:rPr lang="en-US" dirty="0"/>
              <a:t> </a:t>
            </a:r>
          </a:p>
        </p:txBody>
      </p:sp>
      <p:sp>
        <p:nvSpPr>
          <p:cNvPr id="6" name="TextBox 5">
            <a:extLst>
              <a:ext uri="{FF2B5EF4-FFF2-40B4-BE49-F238E27FC236}">
                <a16:creationId xmlns:a16="http://schemas.microsoft.com/office/drawing/2014/main" id="{B040A3CA-51E2-363F-1F37-1693F9992426}"/>
              </a:ext>
            </a:extLst>
          </p:cNvPr>
          <p:cNvSpPr txBox="1"/>
          <p:nvPr/>
        </p:nvSpPr>
        <p:spPr>
          <a:xfrm>
            <a:off x="1286521" y="5642172"/>
            <a:ext cx="6512010" cy="369332"/>
          </a:xfrm>
          <a:prstGeom prst="rect">
            <a:avLst/>
          </a:prstGeom>
          <a:noFill/>
        </p:spPr>
        <p:txBody>
          <a:bodyPr wrap="square">
            <a:spAutoFit/>
          </a:bodyPr>
          <a:lstStyle/>
          <a:p>
            <a:r>
              <a:rPr lang="en-US" dirty="0">
                <a:hlinkClick r:id="rId3"/>
              </a:rPr>
              <a:t>https://replit.com/@btaylan/CISC3142Codes#Lecture-3/13.cpp</a:t>
            </a:r>
            <a:r>
              <a:rPr lang="en-US" dirty="0"/>
              <a:t> </a:t>
            </a:r>
          </a:p>
        </p:txBody>
      </p:sp>
    </p:spTree>
    <p:extLst>
      <p:ext uri="{BB962C8B-B14F-4D97-AF65-F5344CB8AC3E}">
        <p14:creationId xmlns:p14="http://schemas.microsoft.com/office/powerpoint/2010/main" val="25081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Confusion Between the Equality </a:t>
            </a:r>
            <a:r>
              <a:rPr lang="en-US" altLang="en-US" dirty="0"/>
              <a:t>(</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mn-lt"/>
              </a:rPr>
              <a:t>and Assignment </a:t>
            </a:r>
            <a:r>
              <a:rPr lang="en-US" altLang="en-US" dirty="0"/>
              <a:t>(</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mn-lt"/>
              </a:rPr>
              <a:t>Operators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400"/>
            <a:ext cx="10515600" cy="2847110"/>
          </a:xfrm>
        </p:spPr>
        <p:txBody>
          <a:bodyPr>
            <a:noAutofit/>
          </a:bodyPr>
          <a:lstStyle/>
          <a:p>
            <a:pPr lvl="1"/>
            <a:r>
              <a:rPr lang="en-US" altLang="en-US" sz="2800" dirty="0">
                <a:cs typeface="Courier New" panose="02070309020205020404" pitchFamily="49" charset="0"/>
              </a:rPr>
              <a:t>What is the output?</a:t>
            </a:r>
            <a:br>
              <a:rPr lang="en-US" altLang="en-US" sz="1600" dirty="0">
                <a:cs typeface="Courier New" panose="02070309020205020404" pitchFamily="49" charset="0"/>
              </a:rPr>
            </a:br>
            <a:endParaRPr lang="en-US" altLang="en-US" sz="1600" dirty="0">
              <a:cs typeface="Courier New" panose="02070309020205020404" pitchFamily="49" charset="0"/>
            </a:endParaRPr>
          </a:p>
          <a:p>
            <a:pPr marL="457200" lvl="1" indent="0">
              <a:buNone/>
            </a:pPr>
            <a:r>
              <a:rPr lang="en-US" altLang="en-US" sz="1800" dirty="0">
                <a:cs typeface="Courier New" panose="02070309020205020404" pitchFamily="49" charset="0"/>
              </a:rPr>
              <a:t>int x= 5;</a:t>
            </a:r>
          </a:p>
          <a:p>
            <a:pPr marL="457200" lvl="1" indent="0">
              <a:buNone/>
            </a:pPr>
            <a:endParaRPr lang="en-US" altLang="en-US" sz="1800" dirty="0">
              <a:cs typeface="Courier New" panose="02070309020205020404" pitchFamily="49" charset="0"/>
            </a:endParaRPr>
          </a:p>
          <a:p>
            <a:pPr marL="457200" lvl="1" indent="0">
              <a:buNone/>
            </a:pPr>
            <a:r>
              <a:rPr lang="en-US" altLang="en-US" sz="1800" dirty="0">
                <a:cs typeface="Courier New" panose="02070309020205020404" pitchFamily="49" charset="0"/>
              </a:rPr>
              <a:t>  if(x=3)</a:t>
            </a:r>
          </a:p>
          <a:p>
            <a:pPr marL="457200" lvl="1" indent="0">
              <a:buNone/>
            </a:pPr>
            <a:r>
              <a:rPr lang="en-US" altLang="en-US" sz="1800" dirty="0">
                <a:cs typeface="Courier New" panose="02070309020205020404" pitchFamily="49" charset="0"/>
              </a:rPr>
              <a:t>    </a:t>
            </a:r>
            <a:r>
              <a:rPr lang="en-US" altLang="en-US" sz="1800" dirty="0" err="1">
                <a:cs typeface="Courier New" panose="02070309020205020404" pitchFamily="49" charset="0"/>
              </a:rPr>
              <a:t>cout</a:t>
            </a:r>
            <a:r>
              <a:rPr lang="en-US" altLang="en-US" sz="1800" dirty="0">
                <a:cs typeface="Courier New" panose="02070309020205020404" pitchFamily="49" charset="0"/>
              </a:rPr>
              <a:t> &lt;&lt; "x is three" &lt;&lt; </a:t>
            </a:r>
            <a:r>
              <a:rPr lang="en-US" altLang="en-US" sz="1800" dirty="0" err="1">
                <a:cs typeface="Courier New" panose="02070309020205020404" pitchFamily="49" charset="0"/>
              </a:rPr>
              <a:t>endl</a:t>
            </a:r>
            <a:r>
              <a:rPr lang="en-US" altLang="en-US" sz="1800" dirty="0">
                <a:cs typeface="Courier New" panose="02070309020205020404" pitchFamily="49" charset="0"/>
              </a:rPr>
              <a:t>;</a:t>
            </a:r>
          </a:p>
          <a:p>
            <a:pPr marL="457200" lvl="1" indent="0">
              <a:buNone/>
            </a:pPr>
            <a:r>
              <a:rPr lang="en-US" altLang="en-US" sz="1800" dirty="0">
                <a:cs typeface="Courier New" panose="02070309020205020404" pitchFamily="49" charset="0"/>
              </a:rPr>
              <a:t>  else</a:t>
            </a:r>
          </a:p>
          <a:p>
            <a:pPr marL="457200" lvl="1" indent="0">
              <a:buNone/>
            </a:pPr>
            <a:r>
              <a:rPr lang="en-US" altLang="en-US" sz="1800" dirty="0">
                <a:cs typeface="Courier New" panose="02070309020205020404" pitchFamily="49" charset="0"/>
              </a:rPr>
              <a:t>    </a:t>
            </a:r>
            <a:r>
              <a:rPr lang="en-US" altLang="en-US" sz="1800" dirty="0" err="1">
                <a:cs typeface="Courier New" panose="02070309020205020404" pitchFamily="49" charset="0"/>
              </a:rPr>
              <a:t>cout</a:t>
            </a:r>
            <a:r>
              <a:rPr lang="en-US" altLang="en-US" sz="1800" dirty="0">
                <a:cs typeface="Courier New" panose="02070309020205020404" pitchFamily="49" charset="0"/>
              </a:rPr>
              <a:t> &lt;&lt; "x is five" &lt;&lt; </a:t>
            </a:r>
            <a:r>
              <a:rPr lang="en-US" altLang="en-US" sz="1800" dirty="0" err="1">
                <a:cs typeface="Courier New" panose="02070309020205020404" pitchFamily="49" charset="0"/>
              </a:rPr>
              <a:t>endl</a:t>
            </a:r>
            <a:r>
              <a:rPr lang="en-US" altLang="en-US" sz="1800" dirty="0">
                <a:cs typeface="Courier New" panose="02070309020205020404" pitchFamily="49" charset="0"/>
              </a:rPr>
              <a:t>;</a:t>
            </a:r>
          </a:p>
        </p:txBody>
      </p:sp>
      <p:sp>
        <p:nvSpPr>
          <p:cNvPr id="3" name="TextBox 2">
            <a:extLst>
              <a:ext uri="{FF2B5EF4-FFF2-40B4-BE49-F238E27FC236}">
                <a16:creationId xmlns:a16="http://schemas.microsoft.com/office/drawing/2014/main" id="{ABB4372D-FA96-7DC8-C201-4CF0AF82F3E9}"/>
              </a:ext>
            </a:extLst>
          </p:cNvPr>
          <p:cNvSpPr txBox="1"/>
          <p:nvPr/>
        </p:nvSpPr>
        <p:spPr>
          <a:xfrm>
            <a:off x="1315192" y="5285967"/>
            <a:ext cx="6097978" cy="369332"/>
          </a:xfrm>
          <a:prstGeom prst="rect">
            <a:avLst/>
          </a:prstGeom>
          <a:noFill/>
        </p:spPr>
        <p:txBody>
          <a:bodyPr wrap="square">
            <a:spAutoFit/>
          </a:bodyPr>
          <a:lstStyle/>
          <a:p>
            <a:r>
              <a:rPr lang="en-US" dirty="0">
                <a:hlinkClick r:id="rId2"/>
              </a:rPr>
              <a:t>https://replit.com/@btaylan/CISC3142Codes#Lecture-3/14.cpp</a:t>
            </a:r>
            <a:r>
              <a:rPr lang="en-US" dirty="0"/>
              <a:t> </a:t>
            </a:r>
          </a:p>
        </p:txBody>
      </p:sp>
    </p:spTree>
    <p:extLst>
      <p:ext uri="{BB962C8B-B14F-4D97-AF65-F5344CB8AC3E}">
        <p14:creationId xmlns:p14="http://schemas.microsoft.com/office/powerpoint/2010/main" val="275905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Conditional Operator </a:t>
            </a:r>
            <a:r>
              <a:rPr lang="en-US" altLang="en-US" dirty="0"/>
              <a:t>(</a:t>
            </a:r>
            <a:r>
              <a:rPr lang="en-US" altLang="en-US" dirty="0">
                <a:latin typeface="Courier New" panose="02070309020205020404" pitchFamily="49" charset="0"/>
                <a:cs typeface="Courier New" panose="02070309020205020404" pitchFamily="49" charset="0"/>
              </a:rPr>
              <a:t>?:</a:t>
            </a:r>
            <a:r>
              <a:rPr lang="en-US" altLang="en-US" dirty="0">
                <a:latin typeface="+mn-lt"/>
              </a:rPr>
              <a:t>)</a:t>
            </a:r>
            <a:endParaRPr lang="en-US" b="1" dirty="0"/>
          </a:p>
        </p:txBody>
      </p:sp>
      <p:sp>
        <p:nvSpPr>
          <p:cNvPr id="2" name="Content Placeholder 2">
            <a:extLst>
              <a:ext uri="{FF2B5EF4-FFF2-40B4-BE49-F238E27FC236}">
                <a16:creationId xmlns:a16="http://schemas.microsoft.com/office/drawing/2014/main" id="{1E6CFAC8-4DB7-7376-DFD4-8A70E1669AAD}"/>
              </a:ext>
            </a:extLst>
          </p:cNvPr>
          <p:cNvSpPr txBox="1">
            <a:spLocks/>
          </p:cNvSpPr>
          <p:nvPr/>
        </p:nvSpPr>
        <p:spPr>
          <a:xfrm>
            <a:off x="855663" y="2057400"/>
            <a:ext cx="8415338" cy="638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635000" algn="l"/>
              </a:tabLst>
            </a:pPr>
            <a:r>
              <a:rPr lang="en-US" altLang="en-US" u="sng" dirty="0"/>
              <a:t>Conditional (Ternary) operator:</a:t>
            </a:r>
            <a:r>
              <a:rPr lang="en-US" altLang="en-US" dirty="0"/>
              <a:t> takes three arguments</a:t>
            </a:r>
          </a:p>
        </p:txBody>
      </p:sp>
      <p:pic>
        <p:nvPicPr>
          <p:cNvPr id="3" name="Content Placeholder 3" descr="expression1 ? expression2 : expression3">
            <a:extLst>
              <a:ext uri="{FF2B5EF4-FFF2-40B4-BE49-F238E27FC236}">
                <a16:creationId xmlns:a16="http://schemas.microsoft.com/office/drawing/2014/main" id="{60B2CE04-875D-6FFC-6B7A-F888617CE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925" y="2763983"/>
            <a:ext cx="5352837" cy="507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DB74D492-CB67-713B-7850-9869569CE1C6}"/>
              </a:ext>
            </a:extLst>
          </p:cNvPr>
          <p:cNvSpPr txBox="1">
            <a:spLocks/>
          </p:cNvSpPr>
          <p:nvPr/>
        </p:nvSpPr>
        <p:spPr>
          <a:xfrm>
            <a:off x="855663" y="3864648"/>
            <a:ext cx="2546268" cy="507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Example:</a:t>
            </a:r>
            <a:endParaRPr lang="en-IN" dirty="0"/>
          </a:p>
        </p:txBody>
      </p:sp>
      <p:pic>
        <p:nvPicPr>
          <p:cNvPr id="8" name="Content Placeholder 7" descr="max equals left parenthesis a greater than or equal to b right parenthesis question mark a colon b semi-colon ">
            <a:extLst>
              <a:ext uri="{FF2B5EF4-FFF2-40B4-BE49-F238E27FC236}">
                <a16:creationId xmlns:a16="http://schemas.microsoft.com/office/drawing/2014/main" id="{55CE7FF8-7EEB-7408-5ABE-D941D0ED7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725" y="3927703"/>
            <a:ext cx="44412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A picture containing text&#10;&#10;Description automatically generated">
            <a:extLst>
              <a:ext uri="{FF2B5EF4-FFF2-40B4-BE49-F238E27FC236}">
                <a16:creationId xmlns:a16="http://schemas.microsoft.com/office/drawing/2014/main" id="{15989173-CCAF-E0B4-3DD9-98965EF35C6C}"/>
              </a:ext>
            </a:extLst>
          </p:cNvPr>
          <p:cNvPicPr>
            <a:picLocks noChangeAspect="1"/>
          </p:cNvPicPr>
          <p:nvPr/>
        </p:nvPicPr>
        <p:blipFill>
          <a:blip r:embed="rId4"/>
          <a:stretch>
            <a:fillRect/>
          </a:stretch>
        </p:blipFill>
        <p:spPr>
          <a:xfrm>
            <a:off x="2559026" y="4785539"/>
            <a:ext cx="2766028" cy="1636446"/>
          </a:xfrm>
          <a:prstGeom prst="rect">
            <a:avLst/>
          </a:prstGeom>
        </p:spPr>
      </p:pic>
      <p:sp>
        <p:nvSpPr>
          <p:cNvPr id="11" name="Content Placeholder 6">
            <a:extLst>
              <a:ext uri="{FF2B5EF4-FFF2-40B4-BE49-F238E27FC236}">
                <a16:creationId xmlns:a16="http://schemas.microsoft.com/office/drawing/2014/main" id="{F5D29D24-A541-9F75-221C-09EDD5831B83}"/>
              </a:ext>
            </a:extLst>
          </p:cNvPr>
          <p:cNvSpPr txBox="1">
            <a:spLocks/>
          </p:cNvSpPr>
          <p:nvPr/>
        </p:nvSpPr>
        <p:spPr>
          <a:xfrm>
            <a:off x="855663" y="4434814"/>
            <a:ext cx="2546268" cy="507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Equivalent to:</a:t>
            </a:r>
            <a:endParaRPr lang="en-IN" dirty="0"/>
          </a:p>
        </p:txBody>
      </p:sp>
    </p:spTree>
    <p:extLst>
      <p:ext uri="{BB962C8B-B14F-4D97-AF65-F5344CB8AC3E}">
        <p14:creationId xmlns:p14="http://schemas.microsoft.com/office/powerpoint/2010/main" val="3265063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switch</a:t>
            </a:r>
            <a:r>
              <a:rPr lang="en-US" altLang="en-US" dirty="0"/>
              <a:t> </a:t>
            </a:r>
            <a:r>
              <a:rPr lang="en-US" altLang="en-US" dirty="0">
                <a:latin typeface="+mn-lt"/>
              </a:rPr>
              <a:t>Structures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1812959"/>
            <a:ext cx="10515600" cy="614549"/>
          </a:xfrm>
        </p:spPr>
        <p:txBody>
          <a:bodyPr>
            <a:noAutofit/>
          </a:bodyPr>
          <a:lstStyle/>
          <a:p>
            <a:r>
              <a:rPr lang="en-US" altLang="en-US" sz="2000" u="sng" dirty="0"/>
              <a:t>switch structure</a:t>
            </a:r>
            <a:r>
              <a:rPr lang="en-US" altLang="en-US" sz="2000" dirty="0"/>
              <a:t> is an alternate to </a:t>
            </a:r>
            <a:r>
              <a:rPr lang="en-US" altLang="en-US" sz="2000" b="1" dirty="0">
                <a:latin typeface="Courier New" pitchFamily="49" charset="0"/>
              </a:rPr>
              <a:t>if-else</a:t>
            </a:r>
          </a:p>
          <a:p>
            <a:endParaRPr lang="en-US" altLang="en-US" sz="2000" b="1" dirty="0">
              <a:solidFill>
                <a:srgbClr val="055C91"/>
              </a:solidFill>
              <a:cs typeface="Courier New" panose="02070309020205020404" pitchFamily="49" charset="0"/>
            </a:endParaRPr>
          </a:p>
        </p:txBody>
      </p:sp>
      <p:pic>
        <p:nvPicPr>
          <p:cNvPr id="2" name="Content Placeholder 3" descr="switch (expression)&#10;{&#10;    case value1:&#10;    statements1&#10;    break;&#10;    case value2:&#10;    statements2&#10;    break;&#10;    .&#10;    .&#10;    .&#10;    case valuen:&#10;    statementsn&#10;    break;&#10;    default:&#10;    statements&#10;}">
            <a:extLst>
              <a:ext uri="{FF2B5EF4-FFF2-40B4-BE49-F238E27FC236}">
                <a16:creationId xmlns:a16="http://schemas.microsoft.com/office/drawing/2014/main" id="{596BC65A-B909-2819-100D-4A8FBAD9B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017" y="2317124"/>
            <a:ext cx="2932422" cy="427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Content Placeholder 2" descr="A switch statement flow chart.&#10;The program starts and evaluates the expression and directs the flow to the decision box labeled case value 1. If the expression equals case value 1: Statement 1 is executed if the condition is true or breaks. Case value 2 is evaluated if the condition is false. If the expression equals case value 2: Statement 2 is executed if the condition is true or breaks. Case value n is evaluated if the condition is false. If the expression equals case value n. Statement n is executed if the condition is true or breaks. Default is executed if the condition is false. Statement is executed and finally terminates at the end.">
            <a:extLst>
              <a:ext uri="{FF2B5EF4-FFF2-40B4-BE49-F238E27FC236}">
                <a16:creationId xmlns:a16="http://schemas.microsoft.com/office/drawing/2014/main" id="{37DC5329-93C6-0C05-248C-CE58511E5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449" y="2317124"/>
            <a:ext cx="4611625" cy="427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309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switch </a:t>
            </a:r>
            <a:r>
              <a:rPr lang="en-US" altLang="en-US" dirty="0">
                <a:latin typeface="+mn-lt"/>
              </a:rPr>
              <a:t>Structures</a:t>
            </a:r>
            <a:endParaRPr lang="en-US" b="1" dirty="0"/>
          </a:p>
        </p:txBody>
      </p:sp>
      <p:sp>
        <p:nvSpPr>
          <p:cNvPr id="7" name="TextBox 6">
            <a:extLst>
              <a:ext uri="{FF2B5EF4-FFF2-40B4-BE49-F238E27FC236}">
                <a16:creationId xmlns:a16="http://schemas.microsoft.com/office/drawing/2014/main" id="{EA9CD046-1258-44BC-1D41-47AEE246847E}"/>
              </a:ext>
            </a:extLst>
          </p:cNvPr>
          <p:cNvSpPr txBox="1"/>
          <p:nvPr/>
        </p:nvSpPr>
        <p:spPr>
          <a:xfrm>
            <a:off x="1196439" y="2421369"/>
            <a:ext cx="6097978" cy="369332"/>
          </a:xfrm>
          <a:prstGeom prst="rect">
            <a:avLst/>
          </a:prstGeom>
          <a:noFill/>
        </p:spPr>
        <p:txBody>
          <a:bodyPr wrap="square">
            <a:spAutoFit/>
          </a:bodyPr>
          <a:lstStyle/>
          <a:p>
            <a:r>
              <a:rPr lang="en-US" dirty="0">
                <a:hlinkClick r:id="rId2"/>
              </a:rPr>
              <a:t>https://replit.com/@btaylan/CISC3142Codes#Lecture-3/15.cpp</a:t>
            </a:r>
            <a:r>
              <a:rPr lang="en-US" dirty="0"/>
              <a:t> </a:t>
            </a:r>
          </a:p>
        </p:txBody>
      </p:sp>
      <p:sp>
        <p:nvSpPr>
          <p:cNvPr id="8" name="TextBox 7">
            <a:extLst>
              <a:ext uri="{FF2B5EF4-FFF2-40B4-BE49-F238E27FC236}">
                <a16:creationId xmlns:a16="http://schemas.microsoft.com/office/drawing/2014/main" id="{EAAA476E-3828-25C7-C1CC-4F067381E342}"/>
              </a:ext>
            </a:extLst>
          </p:cNvPr>
          <p:cNvSpPr txBox="1"/>
          <p:nvPr/>
        </p:nvSpPr>
        <p:spPr>
          <a:xfrm>
            <a:off x="1196439" y="1935679"/>
            <a:ext cx="192155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If Example: </a:t>
            </a:r>
          </a:p>
        </p:txBody>
      </p:sp>
      <p:sp>
        <p:nvSpPr>
          <p:cNvPr id="9" name="TextBox 8">
            <a:extLst>
              <a:ext uri="{FF2B5EF4-FFF2-40B4-BE49-F238E27FC236}">
                <a16:creationId xmlns:a16="http://schemas.microsoft.com/office/drawing/2014/main" id="{D60EBDB3-BC46-2D39-8A5B-746304255C32}"/>
              </a:ext>
            </a:extLst>
          </p:cNvPr>
          <p:cNvSpPr txBox="1"/>
          <p:nvPr/>
        </p:nvSpPr>
        <p:spPr>
          <a:xfrm>
            <a:off x="1289463" y="3227094"/>
            <a:ext cx="2549480"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switch Example: </a:t>
            </a:r>
          </a:p>
        </p:txBody>
      </p:sp>
      <p:sp>
        <p:nvSpPr>
          <p:cNvPr id="11" name="TextBox 10">
            <a:extLst>
              <a:ext uri="{FF2B5EF4-FFF2-40B4-BE49-F238E27FC236}">
                <a16:creationId xmlns:a16="http://schemas.microsoft.com/office/drawing/2014/main" id="{2DCACBFA-0155-3A5A-AA67-EC3629F87ABB}"/>
              </a:ext>
            </a:extLst>
          </p:cNvPr>
          <p:cNvSpPr txBox="1"/>
          <p:nvPr/>
        </p:nvSpPr>
        <p:spPr>
          <a:xfrm>
            <a:off x="1196439" y="3882634"/>
            <a:ext cx="6097978" cy="369332"/>
          </a:xfrm>
          <a:prstGeom prst="rect">
            <a:avLst/>
          </a:prstGeom>
          <a:noFill/>
        </p:spPr>
        <p:txBody>
          <a:bodyPr wrap="square">
            <a:spAutoFit/>
          </a:bodyPr>
          <a:lstStyle/>
          <a:p>
            <a:r>
              <a:rPr lang="en-US" dirty="0">
                <a:hlinkClick r:id="rId3"/>
              </a:rPr>
              <a:t>https://replit.com/@btaylan/CISC3142Codes#Lecture-3/16.cpp</a:t>
            </a:r>
            <a:r>
              <a:rPr lang="en-US" dirty="0"/>
              <a:t> </a:t>
            </a:r>
          </a:p>
        </p:txBody>
      </p:sp>
      <p:sp>
        <p:nvSpPr>
          <p:cNvPr id="12" name="TextBox 11">
            <a:extLst>
              <a:ext uri="{FF2B5EF4-FFF2-40B4-BE49-F238E27FC236}">
                <a16:creationId xmlns:a16="http://schemas.microsoft.com/office/drawing/2014/main" id="{9404850F-4996-D7ED-4336-6E03518D7B77}"/>
              </a:ext>
            </a:extLst>
          </p:cNvPr>
          <p:cNvSpPr txBox="1"/>
          <p:nvPr/>
        </p:nvSpPr>
        <p:spPr>
          <a:xfrm>
            <a:off x="1196439" y="4549859"/>
            <a:ext cx="388959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switch Example With Bugs: </a:t>
            </a:r>
          </a:p>
        </p:txBody>
      </p:sp>
      <p:sp>
        <p:nvSpPr>
          <p:cNvPr id="14" name="TextBox 13">
            <a:extLst>
              <a:ext uri="{FF2B5EF4-FFF2-40B4-BE49-F238E27FC236}">
                <a16:creationId xmlns:a16="http://schemas.microsoft.com/office/drawing/2014/main" id="{078E2BEC-9AC1-575D-3B87-C61C6536C8BA}"/>
              </a:ext>
            </a:extLst>
          </p:cNvPr>
          <p:cNvSpPr txBox="1"/>
          <p:nvPr/>
        </p:nvSpPr>
        <p:spPr>
          <a:xfrm>
            <a:off x="1196439" y="5124751"/>
            <a:ext cx="6097978" cy="369332"/>
          </a:xfrm>
          <a:prstGeom prst="rect">
            <a:avLst/>
          </a:prstGeom>
          <a:noFill/>
        </p:spPr>
        <p:txBody>
          <a:bodyPr wrap="square">
            <a:spAutoFit/>
          </a:bodyPr>
          <a:lstStyle/>
          <a:p>
            <a:r>
              <a:rPr lang="en-US" dirty="0">
                <a:hlinkClick r:id="rId4"/>
              </a:rPr>
              <a:t>https://replit.com/@btaylan/CISC3142Codes#Lecture-3/17.cpp</a:t>
            </a:r>
            <a:r>
              <a:rPr lang="en-US" dirty="0"/>
              <a:t> </a:t>
            </a:r>
          </a:p>
        </p:txBody>
      </p:sp>
    </p:spTree>
    <p:extLst>
      <p:ext uri="{BB962C8B-B14F-4D97-AF65-F5344CB8AC3E}">
        <p14:creationId xmlns:p14="http://schemas.microsoft.com/office/powerpoint/2010/main" val="129316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switch </a:t>
            </a:r>
            <a:r>
              <a:rPr lang="en-US" altLang="en-US" dirty="0">
                <a:latin typeface="+mn-lt"/>
              </a:rPr>
              <a:t>with Logical Expression</a:t>
            </a:r>
            <a:endParaRPr lang="en-US" b="1" dirty="0"/>
          </a:p>
        </p:txBody>
      </p:sp>
      <p:pic>
        <p:nvPicPr>
          <p:cNvPr id="3" name="Picture 2" descr="Graphical user interface, text, letter&#10;&#10;Description automatically generated">
            <a:extLst>
              <a:ext uri="{FF2B5EF4-FFF2-40B4-BE49-F238E27FC236}">
                <a16:creationId xmlns:a16="http://schemas.microsoft.com/office/drawing/2014/main" id="{DEF5C5DB-BE31-5BE8-F6C0-BA42D84F697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93371" y="2328553"/>
            <a:ext cx="7772400" cy="3284938"/>
          </a:xfrm>
          <a:prstGeom prst="rect">
            <a:avLst/>
          </a:prstGeom>
        </p:spPr>
      </p:pic>
    </p:spTree>
    <p:extLst>
      <p:ext uri="{BB962C8B-B14F-4D97-AF65-F5344CB8AC3E}">
        <p14:creationId xmlns:p14="http://schemas.microsoft.com/office/powerpoint/2010/main" val="5652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Nested </a:t>
            </a:r>
            <a:r>
              <a:rPr lang="en-US" altLang="en-US" dirty="0">
                <a:latin typeface="Courier New" pitchFamily="49" charset="0"/>
              </a:rPr>
              <a:t>switch</a:t>
            </a:r>
            <a:r>
              <a:rPr lang="en-US" b="1" dirty="0"/>
              <a:t> </a:t>
            </a:r>
          </a:p>
        </p:txBody>
      </p:sp>
      <p:pic>
        <p:nvPicPr>
          <p:cNvPr id="3" name="Picture 2" descr="Graphical user interface, text, application, email&#10;&#10;Description automatically generated">
            <a:extLst>
              <a:ext uri="{FF2B5EF4-FFF2-40B4-BE49-F238E27FC236}">
                <a16:creationId xmlns:a16="http://schemas.microsoft.com/office/drawing/2014/main" id="{7EBA39A4-A760-56C9-96B8-C9E4262D12FF}"/>
              </a:ext>
            </a:extLst>
          </p:cNvPr>
          <p:cNvPicPr>
            <a:picLocks noChangeAspect="1"/>
          </p:cNvPicPr>
          <p:nvPr/>
        </p:nvPicPr>
        <p:blipFill>
          <a:blip r:embed="rId2"/>
          <a:stretch>
            <a:fillRect/>
          </a:stretch>
        </p:blipFill>
        <p:spPr>
          <a:xfrm>
            <a:off x="1609107" y="1591619"/>
            <a:ext cx="6798623" cy="5132960"/>
          </a:xfrm>
          <a:prstGeom prst="rect">
            <a:avLst/>
          </a:prstGeom>
        </p:spPr>
      </p:pic>
    </p:spTree>
    <p:extLst>
      <p:ext uri="{BB962C8B-B14F-4D97-AF65-F5344CB8AC3E}">
        <p14:creationId xmlns:p14="http://schemas.microsoft.com/office/powerpoint/2010/main" val="111668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Terminating a Program with the </a:t>
            </a:r>
            <a:r>
              <a:rPr lang="en-US" altLang="en-US" dirty="0">
                <a:latin typeface="Courier New" pitchFamily="49" charset="0"/>
              </a:rPr>
              <a:t>assert</a:t>
            </a:r>
            <a:r>
              <a:rPr lang="en-US" altLang="en-US" dirty="0"/>
              <a:t> </a:t>
            </a:r>
            <a:r>
              <a:rPr lang="en-US" altLang="en-US" dirty="0">
                <a:latin typeface="+mn-lt"/>
              </a:rPr>
              <a:t>Function</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400"/>
            <a:ext cx="10515600" cy="2146466"/>
          </a:xfrm>
        </p:spPr>
        <p:txBody>
          <a:bodyPr>
            <a:noAutofit/>
          </a:bodyPr>
          <a:lstStyle/>
          <a:p>
            <a:pPr eaLnBrk="1" hangingPunct="1">
              <a:spcBef>
                <a:spcPct val="40000"/>
              </a:spcBef>
            </a:pPr>
            <a:r>
              <a:rPr lang="en-US" altLang="en-US" dirty="0"/>
              <a:t>Certain types of errors are very difficult to catch</a:t>
            </a:r>
          </a:p>
          <a:p>
            <a:pPr lvl="1" eaLnBrk="1" hangingPunct="1">
              <a:spcBef>
                <a:spcPct val="40000"/>
              </a:spcBef>
            </a:pPr>
            <a:r>
              <a:rPr lang="en-US" altLang="en-US" dirty="0"/>
              <a:t>Example: division by zero </a:t>
            </a:r>
          </a:p>
          <a:p>
            <a:pPr eaLnBrk="1" hangingPunct="1">
              <a:spcBef>
                <a:spcPct val="40000"/>
              </a:spcBef>
            </a:pPr>
            <a:r>
              <a:rPr lang="en-US" altLang="en-US" dirty="0"/>
              <a:t>The </a:t>
            </a:r>
            <a:r>
              <a:rPr lang="en-US" altLang="en-US" b="1" dirty="0">
                <a:latin typeface="Courier New" pitchFamily="49" charset="0"/>
              </a:rPr>
              <a:t>assert</a:t>
            </a:r>
            <a:r>
              <a:rPr lang="en-US" altLang="en-US" dirty="0"/>
              <a:t>  function is useful in stopping program execution when certain elusive errors occur</a:t>
            </a:r>
          </a:p>
          <a:p>
            <a:endParaRPr lang="en-US" altLang="en-US" b="1" dirty="0">
              <a:solidFill>
                <a:srgbClr val="055C91"/>
              </a:solidFill>
              <a:cs typeface="Courier New" panose="02070309020205020404" pitchFamily="49" charset="0"/>
            </a:endParaRPr>
          </a:p>
        </p:txBody>
      </p:sp>
    </p:spTree>
    <p:extLst>
      <p:ext uri="{BB962C8B-B14F-4D97-AF65-F5344CB8AC3E}">
        <p14:creationId xmlns:p14="http://schemas.microsoft.com/office/powerpoint/2010/main" val="3293111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The</a:t>
            </a:r>
            <a:r>
              <a:rPr lang="en-US" altLang="en-US" dirty="0"/>
              <a:t> </a:t>
            </a:r>
            <a:r>
              <a:rPr lang="en-US" altLang="en-US" dirty="0">
                <a:latin typeface="Courier New" pitchFamily="49" charset="0"/>
              </a:rPr>
              <a:t>assert</a:t>
            </a:r>
            <a:r>
              <a:rPr lang="en-US" altLang="en-US" dirty="0"/>
              <a:t> </a:t>
            </a:r>
            <a:r>
              <a:rPr lang="en-US" altLang="en-US" dirty="0">
                <a:latin typeface="+mn-lt"/>
              </a:rPr>
              <a:t>Function</a:t>
            </a:r>
            <a:endParaRPr lang="en-US" b="1" dirty="0"/>
          </a:p>
        </p:txBody>
      </p:sp>
      <p:pic>
        <p:nvPicPr>
          <p:cNvPr id="2" name="Content Placeholder 6" descr="assert(expression);">
            <a:extLst>
              <a:ext uri="{FF2B5EF4-FFF2-40B4-BE49-F238E27FC236}">
                <a16:creationId xmlns:a16="http://schemas.microsoft.com/office/drawing/2014/main" id="{EF211AD4-EB50-0FD6-7552-380629BB1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44" y="1968989"/>
            <a:ext cx="3061956" cy="55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5">
            <a:extLst>
              <a:ext uri="{FF2B5EF4-FFF2-40B4-BE49-F238E27FC236}">
                <a16:creationId xmlns:a16="http://schemas.microsoft.com/office/drawing/2014/main" id="{E58093FE-D5AF-895C-D3D0-5A7888B6B799}"/>
              </a:ext>
            </a:extLst>
          </p:cNvPr>
          <p:cNvSpPr txBox="1">
            <a:spLocks/>
          </p:cNvSpPr>
          <p:nvPr/>
        </p:nvSpPr>
        <p:spPr>
          <a:xfrm>
            <a:off x="362975" y="2659862"/>
            <a:ext cx="8415338" cy="168353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80000"/>
              </a:lnSpc>
            </a:pPr>
            <a:r>
              <a:rPr lang="en-US" altLang="en-US" b="1" dirty="0">
                <a:latin typeface="Courier New" pitchFamily="49" charset="0"/>
              </a:rPr>
              <a:t>expression</a:t>
            </a:r>
            <a:r>
              <a:rPr lang="en-US" altLang="en-US" dirty="0">
                <a:latin typeface="Courier New" panose="02070309020205020404" pitchFamily="49" charset="0"/>
                <a:cs typeface="Courier New" panose="02070309020205020404" pitchFamily="49" charset="0"/>
              </a:rPr>
              <a:t> </a:t>
            </a:r>
            <a:r>
              <a:rPr lang="en-US" altLang="en-US" dirty="0"/>
              <a:t>is any logical expression</a:t>
            </a:r>
          </a:p>
          <a:p>
            <a:pPr marL="742950" lvl="1" indent="-285750">
              <a:lnSpc>
                <a:spcPct val="80000"/>
              </a:lnSpc>
              <a:buFont typeface="Arial" panose="020B0604020202020204" pitchFamily="34" charset="0"/>
              <a:buChar char="•"/>
            </a:pPr>
            <a:endParaRPr lang="en-US" altLang="en-US" dirty="0"/>
          </a:p>
          <a:p>
            <a:pPr marL="342900" indent="-342900" algn="l">
              <a:lnSpc>
                <a:spcPct val="80000"/>
              </a:lnSpc>
              <a:buFont typeface="Arial" panose="020B0604020202020204" pitchFamily="34" charset="0"/>
              <a:buChar char="•"/>
            </a:pPr>
            <a:r>
              <a:rPr lang="en-US" altLang="en-US" sz="2000" dirty="0">
                <a:solidFill>
                  <a:schemeClr val="tx1"/>
                </a:solidFill>
              </a:rPr>
              <a:t>If expression evaluates to </a:t>
            </a:r>
            <a:r>
              <a:rPr lang="en-US" altLang="en-US" sz="2000" b="1" dirty="0">
                <a:solidFill>
                  <a:schemeClr val="accent1"/>
                </a:solidFill>
              </a:rPr>
              <a:t>true</a:t>
            </a:r>
            <a:r>
              <a:rPr lang="en-US" altLang="en-US" sz="2000" dirty="0">
                <a:solidFill>
                  <a:schemeClr val="tx1"/>
                </a:solidFill>
              </a:rPr>
              <a:t>, the next statement executes</a:t>
            </a:r>
          </a:p>
          <a:p>
            <a:pPr marL="342900" indent="-342900" algn="l">
              <a:lnSpc>
                <a:spcPct val="80000"/>
              </a:lnSpc>
              <a:buFont typeface="Arial" panose="020B0604020202020204" pitchFamily="34" charset="0"/>
              <a:buChar char="•"/>
            </a:pPr>
            <a:r>
              <a:rPr lang="en-US" altLang="en-US" sz="2000" dirty="0">
                <a:solidFill>
                  <a:schemeClr val="tx1"/>
                </a:solidFill>
              </a:rPr>
              <a:t>If expression evaluates to </a:t>
            </a:r>
            <a:r>
              <a:rPr lang="en-US" altLang="en-US" sz="2000" b="1" dirty="0">
                <a:solidFill>
                  <a:schemeClr val="accent1"/>
                </a:solidFill>
              </a:rPr>
              <a:t>false</a:t>
            </a:r>
            <a:r>
              <a:rPr lang="en-US" altLang="en-US" sz="2000" dirty="0">
                <a:solidFill>
                  <a:schemeClr val="tx1"/>
                </a:solidFill>
              </a:rPr>
              <a:t>, the program terminates and indicates where in the program the error occurred</a:t>
            </a:r>
          </a:p>
          <a:p>
            <a:pPr marL="342900" indent="-342900" algn="l">
              <a:lnSpc>
                <a:spcPct val="80000"/>
              </a:lnSpc>
              <a:buFont typeface="Arial" panose="020B0604020202020204" pitchFamily="34" charset="0"/>
              <a:buChar char="•"/>
            </a:pPr>
            <a:r>
              <a:rPr lang="en-US" altLang="en-US" sz="2000" dirty="0">
                <a:solidFill>
                  <a:schemeClr val="tx1"/>
                </a:solidFill>
              </a:rPr>
              <a:t>To use assert, include </a:t>
            </a:r>
            <a:r>
              <a:rPr lang="en-US" altLang="en-US" sz="2000" b="1" dirty="0" err="1">
                <a:solidFill>
                  <a:schemeClr val="accent1"/>
                </a:solidFill>
              </a:rPr>
              <a:t>cassert</a:t>
            </a:r>
            <a:r>
              <a:rPr lang="en-US" altLang="en-US" sz="2000" dirty="0">
                <a:solidFill>
                  <a:schemeClr val="tx1"/>
                </a:solidFill>
              </a:rPr>
              <a:t> header file</a:t>
            </a:r>
          </a:p>
        </p:txBody>
      </p:sp>
    </p:spTree>
    <p:extLst>
      <p:ext uri="{BB962C8B-B14F-4D97-AF65-F5344CB8AC3E}">
        <p14:creationId xmlns:p14="http://schemas.microsoft.com/office/powerpoint/2010/main" val="447787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The</a:t>
            </a:r>
            <a:r>
              <a:rPr lang="en-US" altLang="en-US" dirty="0"/>
              <a:t> </a:t>
            </a:r>
            <a:r>
              <a:rPr lang="en-US" altLang="en-US" dirty="0">
                <a:latin typeface="Courier New" pitchFamily="49" charset="0"/>
              </a:rPr>
              <a:t>assert</a:t>
            </a:r>
            <a:r>
              <a:rPr lang="en-US" altLang="en-US" dirty="0"/>
              <a:t> </a:t>
            </a:r>
            <a:r>
              <a:rPr lang="en-US" altLang="en-US" dirty="0">
                <a:latin typeface="+mn-lt"/>
              </a:rPr>
              <a:t>Function</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4360333"/>
          </a:xfrm>
        </p:spPr>
        <p:txBody>
          <a:bodyPr>
            <a:noAutofit/>
          </a:bodyPr>
          <a:lstStyle/>
          <a:p>
            <a:pPr eaLnBrk="1" hangingPunct="1"/>
            <a:r>
              <a:rPr lang="en-US" altLang="en-US" b="1" dirty="0">
                <a:latin typeface="Courier New" pitchFamily="49" charset="0"/>
              </a:rPr>
              <a:t>assert</a:t>
            </a:r>
            <a:r>
              <a:rPr lang="en-US" altLang="en-US" dirty="0"/>
              <a:t> is useful for enforcing programming constraints during program development</a:t>
            </a:r>
          </a:p>
          <a:p>
            <a:pPr eaLnBrk="1" hangingPunct="1"/>
            <a:r>
              <a:rPr lang="en-US" altLang="en-US" dirty="0"/>
              <a:t>After developing and testing a program, remove or disable </a:t>
            </a:r>
            <a:r>
              <a:rPr lang="en-US" altLang="en-US" b="1" dirty="0">
                <a:latin typeface="Courier New" pitchFamily="49" charset="0"/>
              </a:rPr>
              <a:t>assert</a:t>
            </a:r>
            <a:r>
              <a:rPr lang="en-US" altLang="en-US" dirty="0"/>
              <a:t> statements</a:t>
            </a:r>
          </a:p>
          <a:p>
            <a:pPr eaLnBrk="1" hangingPunct="1"/>
            <a:r>
              <a:rPr lang="en-US" altLang="en-US" dirty="0"/>
              <a:t>The preprocessor directive </a:t>
            </a:r>
            <a:r>
              <a:rPr lang="en-US" altLang="en-US" b="1" dirty="0">
                <a:latin typeface="Courier New" pitchFamily="49" charset="0"/>
              </a:rPr>
              <a:t>#define NDEBUG</a:t>
            </a:r>
            <a:r>
              <a:rPr lang="en-US" altLang="en-US" dirty="0">
                <a:latin typeface="Courier New" panose="02070309020205020404" pitchFamily="49" charset="0"/>
                <a:cs typeface="Courier New" panose="02070309020205020404" pitchFamily="49" charset="0"/>
              </a:rPr>
              <a:t> </a:t>
            </a:r>
            <a:r>
              <a:rPr lang="en-US" altLang="en-US" dirty="0"/>
              <a:t>must be placed before the directive </a:t>
            </a:r>
            <a:r>
              <a:rPr lang="en-US" altLang="en-US" b="1" dirty="0">
                <a:latin typeface="Courier New" pitchFamily="49" charset="0"/>
              </a:rPr>
              <a:t>#include &lt;</a:t>
            </a:r>
            <a:r>
              <a:rPr lang="en-US" altLang="en-US" b="1" dirty="0" err="1">
                <a:latin typeface="Courier New" pitchFamily="49" charset="0"/>
              </a:rPr>
              <a:t>cassert</a:t>
            </a:r>
            <a:r>
              <a:rPr lang="en-US" altLang="en-US" b="1" dirty="0">
                <a:latin typeface="Courier New" pitchFamily="49" charset="0"/>
              </a:rPr>
              <a:t>&gt;</a:t>
            </a:r>
            <a:r>
              <a:rPr lang="en-US" altLang="en-US" dirty="0">
                <a:latin typeface="Courier New" panose="02070309020205020404" pitchFamily="49" charset="0"/>
                <a:cs typeface="Courier New" panose="02070309020205020404" pitchFamily="49" charset="0"/>
              </a:rPr>
              <a:t> </a:t>
            </a:r>
            <a:r>
              <a:rPr lang="en-US" altLang="en-US" dirty="0"/>
              <a:t>to disable the </a:t>
            </a:r>
            <a:r>
              <a:rPr lang="en-US" altLang="en-US" b="1" dirty="0">
                <a:latin typeface="Courier New" pitchFamily="49" charset="0"/>
              </a:rPr>
              <a:t>assert</a:t>
            </a:r>
            <a:r>
              <a:rPr lang="en-US" altLang="en-US" dirty="0"/>
              <a:t> statement</a:t>
            </a:r>
          </a:p>
          <a:p>
            <a:endParaRPr lang="en-US" altLang="en-US" b="1" dirty="0">
              <a:solidFill>
                <a:srgbClr val="055C91"/>
              </a:solidFill>
              <a:cs typeface="Courier New" panose="02070309020205020404" pitchFamily="49" charset="0"/>
            </a:endParaRPr>
          </a:p>
        </p:txBody>
      </p:sp>
      <p:sp>
        <p:nvSpPr>
          <p:cNvPr id="3" name="TextBox 2">
            <a:extLst>
              <a:ext uri="{FF2B5EF4-FFF2-40B4-BE49-F238E27FC236}">
                <a16:creationId xmlns:a16="http://schemas.microsoft.com/office/drawing/2014/main" id="{1ACF0079-6C93-1866-9158-2141CC32A4DB}"/>
              </a:ext>
            </a:extLst>
          </p:cNvPr>
          <p:cNvSpPr txBox="1"/>
          <p:nvPr/>
        </p:nvSpPr>
        <p:spPr>
          <a:xfrm>
            <a:off x="1303317" y="5361110"/>
            <a:ext cx="6097978" cy="369332"/>
          </a:xfrm>
          <a:prstGeom prst="rect">
            <a:avLst/>
          </a:prstGeom>
          <a:noFill/>
        </p:spPr>
        <p:txBody>
          <a:bodyPr wrap="square">
            <a:spAutoFit/>
          </a:bodyPr>
          <a:lstStyle/>
          <a:p>
            <a:r>
              <a:rPr lang="en-US" dirty="0">
                <a:hlinkClick r:id="rId2"/>
              </a:rPr>
              <a:t>https://replit.com/@btaylan/CISC3142Codes#Lecture-3/18.cpp</a:t>
            </a:r>
            <a:r>
              <a:rPr lang="en-US" dirty="0"/>
              <a:t> </a:t>
            </a:r>
          </a:p>
        </p:txBody>
      </p:sp>
    </p:spTree>
    <p:extLst>
      <p:ext uri="{BB962C8B-B14F-4D97-AF65-F5344CB8AC3E}">
        <p14:creationId xmlns:p14="http://schemas.microsoft.com/office/powerpoint/2010/main" val="285424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Relational Operators in C++</a:t>
            </a:r>
          </a:p>
        </p:txBody>
      </p:sp>
      <p:graphicFrame>
        <p:nvGraphicFramePr>
          <p:cNvPr id="2" name="Table 7" descr="Tables are accessible to screen readers.">
            <a:extLst>
              <a:ext uri="{FF2B5EF4-FFF2-40B4-BE49-F238E27FC236}">
                <a16:creationId xmlns:a16="http://schemas.microsoft.com/office/drawing/2014/main" id="{CA124240-92E0-4F2A-310A-5BE386F23535}"/>
              </a:ext>
            </a:extLst>
          </p:cNvPr>
          <p:cNvGraphicFramePr>
            <a:graphicFrameLocks/>
          </p:cNvGraphicFramePr>
          <p:nvPr>
            <p:extLst>
              <p:ext uri="{D42A27DB-BD31-4B8C-83A1-F6EECF244321}">
                <p14:modId xmlns:p14="http://schemas.microsoft.com/office/powerpoint/2010/main" val="564928235"/>
              </p:ext>
            </p:extLst>
          </p:nvPr>
        </p:nvGraphicFramePr>
        <p:xfrm>
          <a:off x="1603382" y="2288399"/>
          <a:ext cx="8217952" cy="3462865"/>
        </p:xfrm>
        <a:graphic>
          <a:graphicData uri="http://schemas.openxmlformats.org/drawingml/2006/table">
            <a:tbl>
              <a:tblPr firstRow="1" bandRow="1">
                <a:tableStyleId>{5C22544A-7EE6-4342-B048-85BDC9FD1C3A}</a:tableStyleId>
              </a:tblPr>
              <a:tblGrid>
                <a:gridCol w="4108976">
                  <a:extLst>
                    <a:ext uri="{9D8B030D-6E8A-4147-A177-3AD203B41FA5}">
                      <a16:colId xmlns:a16="http://schemas.microsoft.com/office/drawing/2014/main" val="3837038170"/>
                    </a:ext>
                  </a:extLst>
                </a:gridCol>
                <a:gridCol w="4108976">
                  <a:extLst>
                    <a:ext uri="{9D8B030D-6E8A-4147-A177-3AD203B41FA5}">
                      <a16:colId xmlns:a16="http://schemas.microsoft.com/office/drawing/2014/main" val="3257164042"/>
                    </a:ext>
                  </a:extLst>
                </a:gridCol>
              </a:tblGrid>
              <a:tr h="494695">
                <a:tc>
                  <a:txBody>
                    <a:bodyPr/>
                    <a:lstStyle/>
                    <a:p>
                      <a:r>
                        <a:rPr lang="en-US" sz="1600" baseline="0" dirty="0">
                          <a:solidFill>
                            <a:schemeClr val="tx1"/>
                          </a:solidFill>
                        </a:rPr>
                        <a:t>Operator</a:t>
                      </a:r>
                    </a:p>
                  </a:txBody>
                  <a:tcPr marL="75570" marR="755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baseline="0" dirty="0">
                          <a:solidFill>
                            <a:schemeClr val="tx1"/>
                          </a:solidFill>
                        </a:rPr>
                        <a:t>Description</a:t>
                      </a:r>
                    </a:p>
                  </a:txBody>
                  <a:tcPr marL="75570" marR="755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84900190"/>
                  </a:ext>
                </a:extLst>
              </a:tr>
              <a:tr h="494695">
                <a:tc>
                  <a:txBody>
                    <a:bodyPr/>
                    <a:lstStyle/>
                    <a:p>
                      <a:r>
                        <a:rPr lang="en-US" sz="16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7093050"/>
                  </a:ext>
                </a:extLst>
              </a:tr>
              <a:tr h="494695">
                <a:tc>
                  <a:txBody>
                    <a:bodyPr/>
                    <a:lstStyle/>
                    <a:p>
                      <a:r>
                        <a:rPr lang="en-US" sz="16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not 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216645"/>
                  </a:ext>
                </a:extLst>
              </a:tr>
              <a:tr h="494695">
                <a:tc>
                  <a:txBody>
                    <a:bodyPr/>
                    <a:lstStyle/>
                    <a:p>
                      <a:r>
                        <a:rPr lang="en-US" sz="1600" b="1" i="0" u="none" strike="noStrike" kern="1200" baseline="0" dirty="0">
                          <a:solidFill>
                            <a:schemeClr val="dk1"/>
                          </a:solidFill>
                          <a:latin typeface="Courier New" panose="02070309020205020404" pitchFamily="49" charset="0"/>
                          <a:ea typeface="+mn-ea"/>
                          <a:cs typeface="Courier New" panose="02070309020205020404" pitchFamily="49" charset="0"/>
                        </a:rPr>
                        <a:t>&lt;</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less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6338165"/>
                  </a:ext>
                </a:extLst>
              </a:tr>
              <a:tr h="494695">
                <a:tc>
                  <a:txBody>
                    <a:bodyPr/>
                    <a:lstStyle/>
                    <a:p>
                      <a:r>
                        <a:rPr lang="en-US" sz="1600" b="1" baseline="0" dirty="0">
                          <a:solidFill>
                            <a:schemeClr val="tx1"/>
                          </a:solidFill>
                          <a:latin typeface="Courier New" panose="02070309020205020404" pitchFamily="49" charset="0"/>
                          <a:cs typeface="Courier New" panose="02070309020205020404" pitchFamily="49"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less than or equal to</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8986561"/>
                  </a:ext>
                </a:extLst>
              </a:tr>
              <a:tr h="494695">
                <a:tc>
                  <a:txBody>
                    <a:bodyPr/>
                    <a:lstStyle/>
                    <a:p>
                      <a:r>
                        <a:rPr lang="en-US" sz="1600" b="1" baseline="0" dirty="0">
                          <a:solidFill>
                            <a:schemeClr val="tx1"/>
                          </a:solidFill>
                          <a:latin typeface="Courier New" panose="02070309020205020404" pitchFamily="49" charset="0"/>
                          <a:cs typeface="Courier New" panose="02070309020205020404" pitchFamily="49"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greater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384985"/>
                  </a:ext>
                </a:extLst>
              </a:tr>
              <a:tr h="494695">
                <a:tc>
                  <a:txBody>
                    <a:bodyPr/>
                    <a:lstStyle/>
                    <a:p>
                      <a:r>
                        <a:rPr lang="en-US" sz="1600" b="1" baseline="0" dirty="0">
                          <a:solidFill>
                            <a:schemeClr val="tx1"/>
                          </a:solidFill>
                          <a:latin typeface="Courier New" panose="02070309020205020404" pitchFamily="49" charset="0"/>
                          <a:cs typeface="Courier New" panose="02070309020205020404" pitchFamily="49"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greater than or 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7650167"/>
                  </a:ext>
                </a:extLst>
              </a:tr>
            </a:tbl>
          </a:graphicData>
        </a:graphic>
      </p:graphicFrame>
      <p:sp>
        <p:nvSpPr>
          <p:cNvPr id="6" name="TextBox 5">
            <a:extLst>
              <a:ext uri="{FF2B5EF4-FFF2-40B4-BE49-F238E27FC236}">
                <a16:creationId xmlns:a16="http://schemas.microsoft.com/office/drawing/2014/main" id="{5ED8A031-7EB6-834C-1BDE-C2CB1B3B5E4F}"/>
              </a:ext>
            </a:extLst>
          </p:cNvPr>
          <p:cNvSpPr txBox="1"/>
          <p:nvPr/>
        </p:nvSpPr>
        <p:spPr>
          <a:xfrm>
            <a:off x="1066800" y="1755343"/>
            <a:ext cx="10160000" cy="369332"/>
          </a:xfrm>
          <a:prstGeom prst="rect">
            <a:avLst/>
          </a:prstGeom>
          <a:noFill/>
        </p:spPr>
        <p:txBody>
          <a:bodyPr wrap="square">
            <a:spAutoFit/>
          </a:bodyPr>
          <a:lstStyle/>
          <a:p>
            <a:pPr marL="285750" indent="-285750">
              <a:buFont typeface="Arial" panose="020B0604020202020204" pitchFamily="34" charset="0"/>
              <a:buChar char="•"/>
            </a:pPr>
            <a:r>
              <a:rPr lang="en-US" altLang="en-US" dirty="0"/>
              <a:t>An expression that evaluates to</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true</a:t>
            </a:r>
            <a:r>
              <a:rPr lang="en-US" altLang="en-US" dirty="0">
                <a:solidFill>
                  <a:srgbClr val="055C91"/>
                </a:solidFill>
              </a:rPr>
              <a:t> </a:t>
            </a:r>
            <a:r>
              <a:rPr lang="en-US" altLang="en-US" dirty="0"/>
              <a:t>or </a:t>
            </a:r>
            <a:r>
              <a:rPr lang="en-US" altLang="en-US" b="1" dirty="0">
                <a:solidFill>
                  <a:srgbClr val="055C91"/>
                </a:solidFill>
                <a:latin typeface="Courier New" pitchFamily="49" charset="0"/>
                <a:cs typeface="Courier New" pitchFamily="49" charset="0"/>
              </a:rPr>
              <a:t>false</a:t>
            </a:r>
            <a:r>
              <a:rPr lang="en-US" altLang="en-US" dirty="0">
                <a:cs typeface="Courier New" pitchFamily="49" charset="0"/>
              </a:rPr>
              <a:t> is called a logical expression</a:t>
            </a:r>
          </a:p>
        </p:txBody>
      </p:sp>
      <p:sp>
        <p:nvSpPr>
          <p:cNvPr id="8" name="TextBox 7">
            <a:extLst>
              <a:ext uri="{FF2B5EF4-FFF2-40B4-BE49-F238E27FC236}">
                <a16:creationId xmlns:a16="http://schemas.microsoft.com/office/drawing/2014/main" id="{7EEC1332-284A-74D0-2511-4561E61DA711}"/>
              </a:ext>
            </a:extLst>
          </p:cNvPr>
          <p:cNvSpPr txBox="1"/>
          <p:nvPr/>
        </p:nvSpPr>
        <p:spPr>
          <a:xfrm>
            <a:off x="1603382" y="5914988"/>
            <a:ext cx="6096000" cy="646331"/>
          </a:xfrm>
          <a:prstGeom prst="rect">
            <a:avLst/>
          </a:prstGeom>
          <a:noFill/>
        </p:spPr>
        <p:txBody>
          <a:bodyPr wrap="square">
            <a:spAutoFit/>
          </a:bodyPr>
          <a:lstStyle/>
          <a:p>
            <a:r>
              <a:rPr lang="en-US" dirty="0">
                <a:hlinkClick r:id="rId2"/>
              </a:rPr>
              <a:t>https://replit.com/@btaylan/CISC3142Codes#Lecture-3/1.cpp</a:t>
            </a:r>
            <a:endParaRPr lang="en-US" dirty="0"/>
          </a:p>
          <a:p>
            <a:endParaRPr lang="en-US" dirty="0"/>
          </a:p>
        </p:txBody>
      </p:sp>
    </p:spTree>
    <p:extLst>
      <p:ext uri="{BB962C8B-B14F-4D97-AF65-F5344CB8AC3E}">
        <p14:creationId xmlns:p14="http://schemas.microsoft.com/office/powerpoint/2010/main" val="368588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One-Way Selection</a:t>
            </a:r>
            <a:endParaRPr lang="en-US" b="1" dirty="0"/>
          </a:p>
        </p:txBody>
      </p:sp>
      <p:sp>
        <p:nvSpPr>
          <p:cNvPr id="7" name="Content Placeholder 2">
            <a:extLst>
              <a:ext uri="{FF2B5EF4-FFF2-40B4-BE49-F238E27FC236}">
                <a16:creationId xmlns:a16="http://schemas.microsoft.com/office/drawing/2014/main" id="{BCA81583-8055-DC15-FD02-1B6CEF64A576}"/>
              </a:ext>
            </a:extLst>
          </p:cNvPr>
          <p:cNvSpPr>
            <a:spLocks noGrp="1"/>
          </p:cNvSpPr>
          <p:nvPr>
            <p:ph idx="1"/>
          </p:nvPr>
        </p:nvSpPr>
        <p:spPr>
          <a:xfrm>
            <a:off x="726883" y="1870172"/>
            <a:ext cx="8415338" cy="292388"/>
          </a:xfrm>
        </p:spPr>
        <p:txBody>
          <a:bodyPr>
            <a:normAutofit fontScale="55000" lnSpcReduction="20000"/>
          </a:bodyPr>
          <a:lstStyle/>
          <a:p>
            <a:r>
              <a:rPr lang="en-US" altLang="en-US" dirty="0"/>
              <a:t>One-way selection syntax</a:t>
            </a:r>
          </a:p>
        </p:txBody>
      </p:sp>
      <p:pic>
        <p:nvPicPr>
          <p:cNvPr id="8" name="Content Placeholder 3" descr="if (expression)&#10;    statement">
            <a:extLst>
              <a:ext uri="{FF2B5EF4-FFF2-40B4-BE49-F238E27FC236}">
                <a16:creationId xmlns:a16="http://schemas.microsoft.com/office/drawing/2014/main" id="{E3DAC362-D30E-AC31-F356-78E4E1230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88" y="2149922"/>
            <a:ext cx="2135145" cy="68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5">
            <a:extLst>
              <a:ext uri="{FF2B5EF4-FFF2-40B4-BE49-F238E27FC236}">
                <a16:creationId xmlns:a16="http://schemas.microsoft.com/office/drawing/2014/main" id="{A1268C3F-E190-0774-57C0-06BBFE316FB7}"/>
              </a:ext>
            </a:extLst>
          </p:cNvPr>
          <p:cNvSpPr txBox="1">
            <a:spLocks/>
          </p:cNvSpPr>
          <p:nvPr/>
        </p:nvSpPr>
        <p:spPr>
          <a:xfrm>
            <a:off x="879374" y="3096293"/>
            <a:ext cx="8415338" cy="176638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75"/>
              </a:spcBef>
            </a:pPr>
            <a:r>
              <a:rPr lang="en-US" altLang="en-US" sz="1800" dirty="0">
                <a:solidFill>
                  <a:schemeClr val="tx1"/>
                </a:solidFill>
              </a:rPr>
              <a:t>The statement is:</a:t>
            </a:r>
          </a:p>
          <a:p>
            <a:pPr lvl="1">
              <a:spcBef>
                <a:spcPts val="675"/>
              </a:spcBef>
            </a:pPr>
            <a:r>
              <a:rPr lang="en-US" altLang="en-US" dirty="0"/>
              <a:t>Executed if the value of the expression is </a:t>
            </a:r>
            <a:r>
              <a:rPr lang="en-US" altLang="en-US" b="1" dirty="0">
                <a:solidFill>
                  <a:srgbClr val="055C91"/>
                </a:solidFill>
                <a:latin typeface="Courier New" pitchFamily="49" charset="0"/>
              </a:rPr>
              <a:t>true</a:t>
            </a:r>
          </a:p>
          <a:p>
            <a:pPr lvl="1">
              <a:spcBef>
                <a:spcPts val="675"/>
              </a:spcBef>
            </a:pPr>
            <a:r>
              <a:rPr lang="en-US" altLang="en-US" dirty="0"/>
              <a:t>Bypassed if the value is </a:t>
            </a:r>
            <a:r>
              <a:rPr lang="en-US" altLang="en-US" b="1" dirty="0">
                <a:solidFill>
                  <a:srgbClr val="055C91"/>
                </a:solidFill>
                <a:latin typeface="Courier New" pitchFamily="49" charset="0"/>
              </a:rPr>
              <a:t>false</a:t>
            </a:r>
            <a:r>
              <a:rPr lang="en-US" altLang="en-US" dirty="0"/>
              <a:t>;  program goes to the next statement</a:t>
            </a:r>
          </a:p>
          <a:p>
            <a:pPr>
              <a:spcBef>
                <a:spcPts val="675"/>
              </a:spcBef>
            </a:pPr>
            <a:r>
              <a:rPr lang="en-US" altLang="en-US" dirty="0"/>
              <a:t>The </a:t>
            </a:r>
            <a:r>
              <a:rPr lang="en-US" altLang="en-US" b="1" dirty="0">
                <a:latin typeface="Courier New" pitchFamily="49" charset="0"/>
              </a:rPr>
              <a:t>expression</a:t>
            </a:r>
            <a:r>
              <a:rPr lang="en-US" altLang="en-US" dirty="0">
                <a:latin typeface="Courier New" pitchFamily="49" charset="0"/>
              </a:rPr>
              <a:t> </a:t>
            </a:r>
            <a:r>
              <a:rPr lang="en-US" altLang="en-US" dirty="0"/>
              <a:t>is also called a </a:t>
            </a:r>
            <a:r>
              <a:rPr lang="en-US" altLang="en-US" u="sng" dirty="0"/>
              <a:t>decision maker</a:t>
            </a:r>
          </a:p>
          <a:p>
            <a:pPr>
              <a:spcBef>
                <a:spcPts val="675"/>
              </a:spcBef>
            </a:pPr>
            <a:r>
              <a:rPr lang="en-US" altLang="en-US" dirty="0"/>
              <a:t>The statement following the </a:t>
            </a:r>
            <a:r>
              <a:rPr lang="en-US" altLang="en-US" b="1" dirty="0">
                <a:latin typeface="Courier New" panose="02070309020205020404" pitchFamily="49" charset="0"/>
                <a:cs typeface="Courier New" panose="02070309020205020404" pitchFamily="49" charset="0"/>
              </a:rPr>
              <a:t>expression</a:t>
            </a:r>
            <a:r>
              <a:rPr lang="en-US" altLang="en-US" dirty="0"/>
              <a:t> is also called the </a:t>
            </a:r>
            <a:r>
              <a:rPr lang="en-US" altLang="en-US" u="sng" dirty="0"/>
              <a:t>action statement</a:t>
            </a:r>
          </a:p>
        </p:txBody>
      </p:sp>
      <p:pic>
        <p:nvPicPr>
          <p:cNvPr id="10" name="Content Placeholder 2" descr="Flow chart depicts the one-way selection. The flow chart starts with a small sphere that leads to a diamond-shaped structure that reads expression. This further leads to another sphere through an arrow if a false condition occurs. An arrow from the expression points toward the right box that reads statement. Statement is further connected to the second sphere.">
            <a:extLst>
              <a:ext uri="{FF2B5EF4-FFF2-40B4-BE49-F238E27FC236}">
                <a16:creationId xmlns:a16="http://schemas.microsoft.com/office/drawing/2014/main" id="{BC0B2A75-48CC-C9A4-D20B-2D00E7101B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87" r="23940"/>
          <a:stretch/>
        </p:blipFill>
        <p:spPr bwMode="auto">
          <a:xfrm>
            <a:off x="8023583" y="1627094"/>
            <a:ext cx="3640667" cy="248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7D944335-CB1F-ACCD-3245-70AA7043A7D2}"/>
              </a:ext>
            </a:extLst>
          </p:cNvPr>
          <p:cNvSpPr txBox="1"/>
          <p:nvPr/>
        </p:nvSpPr>
        <p:spPr>
          <a:xfrm>
            <a:off x="726883" y="5299282"/>
            <a:ext cx="6096000" cy="646331"/>
          </a:xfrm>
          <a:prstGeom prst="rect">
            <a:avLst/>
          </a:prstGeom>
          <a:noFill/>
        </p:spPr>
        <p:txBody>
          <a:bodyPr wrap="square">
            <a:spAutoFit/>
          </a:bodyPr>
          <a:lstStyle/>
          <a:p>
            <a:r>
              <a:rPr lang="en-US" dirty="0">
                <a:hlinkClick r:id="rId4"/>
              </a:rPr>
              <a:t>https://replit.com/@btaylan/CISC3142Codes#Lecture-3/2.cpp</a:t>
            </a:r>
            <a:endParaRPr lang="en-US" dirty="0"/>
          </a:p>
          <a:p>
            <a:endParaRPr lang="en-US" dirty="0"/>
          </a:p>
        </p:txBody>
      </p:sp>
      <p:sp>
        <p:nvSpPr>
          <p:cNvPr id="14" name="TextBox 13">
            <a:extLst>
              <a:ext uri="{FF2B5EF4-FFF2-40B4-BE49-F238E27FC236}">
                <a16:creationId xmlns:a16="http://schemas.microsoft.com/office/drawing/2014/main" id="{63A66815-F977-78C7-C517-1025516F506C}"/>
              </a:ext>
            </a:extLst>
          </p:cNvPr>
          <p:cNvSpPr txBox="1"/>
          <p:nvPr/>
        </p:nvSpPr>
        <p:spPr>
          <a:xfrm>
            <a:off x="726883" y="5760947"/>
            <a:ext cx="6096000" cy="369332"/>
          </a:xfrm>
          <a:prstGeom prst="rect">
            <a:avLst/>
          </a:prstGeom>
          <a:noFill/>
        </p:spPr>
        <p:txBody>
          <a:bodyPr wrap="square">
            <a:spAutoFit/>
          </a:bodyPr>
          <a:lstStyle/>
          <a:p>
            <a:r>
              <a:rPr lang="en-US" dirty="0">
                <a:hlinkClick r:id="rId5"/>
              </a:rPr>
              <a:t>https://replit.com/@btaylan/CISC3142Codes#Lecture-3/3.cpp</a:t>
            </a:r>
            <a:r>
              <a:rPr lang="en-US" dirty="0"/>
              <a:t> </a:t>
            </a:r>
          </a:p>
        </p:txBody>
      </p:sp>
      <p:sp>
        <p:nvSpPr>
          <p:cNvPr id="16" name="TextBox 15">
            <a:extLst>
              <a:ext uri="{FF2B5EF4-FFF2-40B4-BE49-F238E27FC236}">
                <a16:creationId xmlns:a16="http://schemas.microsoft.com/office/drawing/2014/main" id="{A03F5C42-C397-7F51-7CBD-5D8948A09CD5}"/>
              </a:ext>
            </a:extLst>
          </p:cNvPr>
          <p:cNvSpPr txBox="1"/>
          <p:nvPr/>
        </p:nvSpPr>
        <p:spPr>
          <a:xfrm>
            <a:off x="726883" y="6222612"/>
            <a:ext cx="6096000" cy="369332"/>
          </a:xfrm>
          <a:prstGeom prst="rect">
            <a:avLst/>
          </a:prstGeom>
          <a:noFill/>
        </p:spPr>
        <p:txBody>
          <a:bodyPr wrap="square">
            <a:spAutoFit/>
          </a:bodyPr>
          <a:lstStyle/>
          <a:p>
            <a:r>
              <a:rPr lang="en-US" dirty="0">
                <a:hlinkClick r:id="rId6"/>
              </a:rPr>
              <a:t>https://replit.com/@btaylan/CISC3142Codes#Lecture-3/4.cpp</a:t>
            </a:r>
            <a:r>
              <a:rPr lang="en-US" dirty="0"/>
              <a:t> </a:t>
            </a:r>
          </a:p>
        </p:txBody>
      </p:sp>
    </p:spTree>
    <p:extLst>
      <p:ext uri="{BB962C8B-B14F-4D97-AF65-F5344CB8AC3E}">
        <p14:creationId xmlns:p14="http://schemas.microsoft.com/office/powerpoint/2010/main" val="337024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Two-Way Selection</a:t>
            </a:r>
            <a:endParaRPr lang="en-US" b="1" dirty="0"/>
          </a:p>
        </p:txBody>
      </p:sp>
      <p:sp>
        <p:nvSpPr>
          <p:cNvPr id="7" name="Content Placeholder 2">
            <a:extLst>
              <a:ext uri="{FF2B5EF4-FFF2-40B4-BE49-F238E27FC236}">
                <a16:creationId xmlns:a16="http://schemas.microsoft.com/office/drawing/2014/main" id="{FC7E4C8E-F77A-5A9C-4C97-5189D0244441}"/>
              </a:ext>
            </a:extLst>
          </p:cNvPr>
          <p:cNvSpPr>
            <a:spLocks noGrp="1"/>
          </p:cNvSpPr>
          <p:nvPr>
            <p:ph idx="1"/>
          </p:nvPr>
        </p:nvSpPr>
        <p:spPr>
          <a:xfrm>
            <a:off x="856192" y="2300819"/>
            <a:ext cx="8415338" cy="292388"/>
          </a:xfrm>
        </p:spPr>
        <p:txBody>
          <a:bodyPr>
            <a:normAutofit fontScale="55000" lnSpcReduction="20000"/>
          </a:bodyPr>
          <a:lstStyle/>
          <a:p>
            <a:r>
              <a:rPr lang="en-US" altLang="en-US" dirty="0"/>
              <a:t>Two-way selection syntax</a:t>
            </a:r>
          </a:p>
        </p:txBody>
      </p:sp>
      <p:pic>
        <p:nvPicPr>
          <p:cNvPr id="8" name="Content Placeholder 3" descr="if (expression)&#10;    statement1&#10;else&#10;    statement2">
            <a:extLst>
              <a:ext uri="{FF2B5EF4-FFF2-40B4-BE49-F238E27FC236}">
                <a16:creationId xmlns:a16="http://schemas.microsoft.com/office/drawing/2014/main" id="{97BEB292-7F61-A3E0-B353-FB5CBE748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904" y="2667000"/>
            <a:ext cx="2347163" cy="122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5">
            <a:extLst>
              <a:ext uri="{FF2B5EF4-FFF2-40B4-BE49-F238E27FC236}">
                <a16:creationId xmlns:a16="http://schemas.microsoft.com/office/drawing/2014/main" id="{84AF0C93-1289-04E9-F372-88A0B854F740}"/>
              </a:ext>
            </a:extLst>
          </p:cNvPr>
          <p:cNvSpPr txBox="1">
            <a:spLocks/>
          </p:cNvSpPr>
          <p:nvPr/>
        </p:nvSpPr>
        <p:spPr>
          <a:xfrm>
            <a:off x="856192" y="4866489"/>
            <a:ext cx="8415338" cy="92833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sz="2000" dirty="0">
                <a:solidFill>
                  <a:schemeClr val="tx1"/>
                </a:solidFill>
              </a:rPr>
              <a:t>If expression is true, statement1 is executed; otherwise, statement2 is executed</a:t>
            </a:r>
          </a:p>
        </p:txBody>
      </p:sp>
      <p:pic>
        <p:nvPicPr>
          <p:cNvPr id="10" name="Content Placeholder 3" descr="The flow chart depicts the two-way selection. It starts with a small sphere that leads to a diamond-shaped structure that reads expression. An arrow arises from each side of the diamond-shaped structure and points downwards toward two rectangles that read statement 2 on the left and statement 1 on the right. The arrow from the left of the diamond structure reads false, and the arrow from the right side of the diamond structure reads as true. Two arrows arise from these rectangles and point toward a sphere on the lower side. An arrow from the lower side of the sphere points downwards.">
            <a:extLst>
              <a:ext uri="{FF2B5EF4-FFF2-40B4-BE49-F238E27FC236}">
                <a16:creationId xmlns:a16="http://schemas.microsoft.com/office/drawing/2014/main" id="{C26824F8-B014-0685-1AC6-70AF301344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13" t="7739" r="17553" b="8595"/>
          <a:stretch/>
        </p:blipFill>
        <p:spPr bwMode="auto">
          <a:xfrm>
            <a:off x="4851930" y="2224619"/>
            <a:ext cx="4419600" cy="239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28A81847-2B65-1509-0982-E6A942A36841}"/>
              </a:ext>
            </a:extLst>
          </p:cNvPr>
          <p:cNvSpPr txBox="1"/>
          <p:nvPr/>
        </p:nvSpPr>
        <p:spPr>
          <a:xfrm>
            <a:off x="1191904" y="6039854"/>
            <a:ext cx="6096000" cy="369332"/>
          </a:xfrm>
          <a:prstGeom prst="rect">
            <a:avLst/>
          </a:prstGeom>
          <a:noFill/>
        </p:spPr>
        <p:txBody>
          <a:bodyPr wrap="square">
            <a:spAutoFit/>
          </a:bodyPr>
          <a:lstStyle/>
          <a:p>
            <a:r>
              <a:rPr lang="en-US" dirty="0">
                <a:hlinkClick r:id="rId4"/>
              </a:rPr>
              <a:t>https://replit.com/@btaylan/CISC3142Codes#Lecture-3/5.cpp</a:t>
            </a:r>
            <a:r>
              <a:rPr lang="en-US" dirty="0"/>
              <a:t> </a:t>
            </a:r>
          </a:p>
        </p:txBody>
      </p:sp>
    </p:spTree>
    <p:extLst>
      <p:ext uri="{BB962C8B-B14F-4D97-AF65-F5344CB8AC3E}">
        <p14:creationId xmlns:p14="http://schemas.microsoft.com/office/powerpoint/2010/main" val="209634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int</a:t>
            </a:r>
            <a:r>
              <a:rPr lang="en-US" altLang="en-US" dirty="0"/>
              <a:t> </a:t>
            </a:r>
            <a:r>
              <a:rPr lang="en-US" altLang="en-US" dirty="0">
                <a:latin typeface="+mn-lt"/>
              </a:rPr>
              <a:t>Data Type and Logical (Boolean) Expressions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4360333"/>
          </a:xfrm>
        </p:spPr>
        <p:txBody>
          <a:bodyPr>
            <a:noAutofit/>
          </a:bodyPr>
          <a:lstStyle/>
          <a:p>
            <a:r>
              <a:rPr lang="en-US" altLang="en-US" dirty="0"/>
              <a:t>Earlier versions of C++ did not provide built-in data types that had Boolean values</a:t>
            </a:r>
          </a:p>
          <a:p>
            <a:endParaRPr lang="en-US" altLang="en-US" dirty="0"/>
          </a:p>
          <a:p>
            <a:r>
              <a:rPr lang="en-US" altLang="en-US" dirty="0"/>
              <a:t>You can use the </a:t>
            </a:r>
            <a:r>
              <a:rPr lang="en-US" altLang="en-US" b="1" dirty="0">
                <a:solidFill>
                  <a:srgbClr val="055C91"/>
                </a:solidFill>
                <a:latin typeface="Courier New" pitchFamily="49" charset="0"/>
              </a:rPr>
              <a:t>int</a:t>
            </a:r>
            <a:r>
              <a:rPr lang="en-US" altLang="en-US" dirty="0"/>
              <a:t> data type to manipulate logical (Boolean) expressions</a:t>
            </a:r>
          </a:p>
          <a:p>
            <a:pPr marL="0" indent="0">
              <a:buNone/>
            </a:pPr>
            <a:endParaRPr lang="en-US" altLang="en-US" dirty="0"/>
          </a:p>
          <a:p>
            <a:pPr marL="457200" lvl="1" indent="0">
              <a:buNone/>
            </a:pPr>
            <a:r>
              <a:rPr lang="en-US" altLang="en-US" b="1" dirty="0">
                <a:solidFill>
                  <a:srgbClr val="055C91"/>
                </a:solidFill>
                <a:cs typeface="Courier New" panose="02070309020205020404" pitchFamily="49" charset="0"/>
              </a:rPr>
              <a:t> int </a:t>
            </a:r>
            <a:r>
              <a:rPr lang="en-US" altLang="en-US" dirty="0" err="1">
                <a:cs typeface="Courier New" panose="02070309020205020404" pitchFamily="49" charset="0"/>
              </a:rPr>
              <a:t>legalAge</a:t>
            </a:r>
            <a:r>
              <a:rPr lang="en-US" altLang="en-US" b="1" dirty="0">
                <a:solidFill>
                  <a:srgbClr val="055C91"/>
                </a:solidFill>
                <a:cs typeface="Courier New" panose="02070309020205020404" pitchFamily="49" charset="0"/>
              </a:rPr>
              <a:t>;</a:t>
            </a:r>
          </a:p>
          <a:p>
            <a:pPr marL="457200" lvl="1" indent="0">
              <a:buNone/>
            </a:pPr>
            <a:r>
              <a:rPr lang="en-US" altLang="en-US" b="1" dirty="0">
                <a:solidFill>
                  <a:srgbClr val="055C91"/>
                </a:solidFill>
                <a:cs typeface="Courier New" panose="02070309020205020404" pitchFamily="49" charset="0"/>
              </a:rPr>
              <a:t> int </a:t>
            </a:r>
            <a:r>
              <a:rPr lang="en-US" altLang="en-US" dirty="0">
                <a:cs typeface="Courier New" panose="02070309020205020404" pitchFamily="49" charset="0"/>
              </a:rPr>
              <a:t>age</a:t>
            </a:r>
            <a:r>
              <a:rPr lang="en-US" altLang="en-US" b="1" dirty="0">
                <a:solidFill>
                  <a:srgbClr val="055C91"/>
                </a:solidFill>
                <a:cs typeface="Courier New" panose="02070309020205020404" pitchFamily="49" charset="0"/>
              </a:rPr>
              <a:t>;</a:t>
            </a:r>
          </a:p>
          <a:p>
            <a:pPr marL="457200" lvl="1" indent="0">
              <a:buNone/>
            </a:pPr>
            <a:r>
              <a:rPr lang="en-US" altLang="en-US" dirty="0"/>
              <a:t> </a:t>
            </a:r>
            <a:r>
              <a:rPr lang="en-US" altLang="en-US" dirty="0" err="1"/>
              <a:t>legalAge</a:t>
            </a:r>
            <a:r>
              <a:rPr lang="en-US" altLang="en-US" dirty="0"/>
              <a:t> = (age&gt;=21);       //Assigns 1 or 0 depending on age</a:t>
            </a:r>
          </a:p>
          <a:p>
            <a:pPr marL="457200" lvl="1" indent="0">
              <a:buNone/>
            </a:pPr>
            <a:endParaRPr lang="en-US" altLang="en-US" b="1" dirty="0">
              <a:solidFill>
                <a:srgbClr val="055C91"/>
              </a:solidFill>
              <a:cs typeface="Courier New" panose="02070309020205020404" pitchFamily="49" charset="0"/>
            </a:endParaRPr>
          </a:p>
          <a:p>
            <a:pPr marL="457200" lvl="1" indent="0">
              <a:buNone/>
            </a:pPr>
            <a:r>
              <a:rPr lang="en-US" altLang="en-US" b="1" dirty="0">
                <a:solidFill>
                  <a:srgbClr val="055C91"/>
                </a:solidFill>
                <a:cs typeface="Courier New" panose="02070309020205020404" pitchFamily="49" charset="0"/>
              </a:rPr>
              <a:t> </a:t>
            </a:r>
          </a:p>
        </p:txBody>
      </p:sp>
      <p:sp>
        <p:nvSpPr>
          <p:cNvPr id="2" name="AutoShape 2" descr="the image description is located in the details after the image">
            <a:extLst>
              <a:ext uri="{FF2B5EF4-FFF2-40B4-BE49-F238E27FC236}">
                <a16:creationId xmlns:a16="http://schemas.microsoft.com/office/drawing/2014/main" id="{B6D6A314-0B86-AAB5-5BEE-40006FE77AB5}"/>
              </a:ext>
            </a:extLst>
          </p:cNvPr>
          <p:cNvSpPr>
            <a:spLocks noChangeAspect="1" noChangeArrowheads="1"/>
          </p:cNvSpPr>
          <p:nvPr/>
        </p:nvSpPr>
        <p:spPr bwMode="auto">
          <a:xfrm>
            <a:off x="4737100" y="3340100"/>
            <a:ext cx="2717800" cy="17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1547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bool</a:t>
            </a:r>
            <a:r>
              <a:rPr lang="en-US" altLang="en-US" dirty="0"/>
              <a:t> </a:t>
            </a:r>
            <a:r>
              <a:rPr lang="en-US" altLang="en-US" dirty="0">
                <a:latin typeface="+mn-lt"/>
              </a:rPr>
              <a:t>Data Type and Logical (Boolean) Expressions</a:t>
            </a:r>
            <a:endParaRPr lang="en-US" b="1" dirty="0"/>
          </a:p>
        </p:txBody>
      </p:sp>
      <p:sp>
        <p:nvSpPr>
          <p:cNvPr id="5" name="Content Placeholder 2">
            <a:extLst>
              <a:ext uri="{FF2B5EF4-FFF2-40B4-BE49-F238E27FC236}">
                <a16:creationId xmlns:a16="http://schemas.microsoft.com/office/drawing/2014/main" id="{432CE15A-CE57-96ED-B9EC-172F34DFFCD7}"/>
              </a:ext>
            </a:extLst>
          </p:cNvPr>
          <p:cNvSpPr>
            <a:spLocks noGrp="1"/>
          </p:cNvSpPr>
          <p:nvPr>
            <p:ph idx="1"/>
          </p:nvPr>
        </p:nvSpPr>
        <p:spPr>
          <a:xfrm>
            <a:off x="838200" y="2057399"/>
            <a:ext cx="10515600" cy="3678383"/>
          </a:xfrm>
        </p:spPr>
        <p:txBody>
          <a:bodyPr>
            <a:noAutofit/>
          </a:bodyPr>
          <a:lstStyle/>
          <a:p>
            <a:r>
              <a:rPr lang="en-US" altLang="en-US" dirty="0"/>
              <a:t>Newer versions of C++ provides built-in data types that had Boolean values</a:t>
            </a:r>
          </a:p>
          <a:p>
            <a:r>
              <a:rPr lang="en-US" altLang="en-US" dirty="0"/>
              <a:t>You can use the </a:t>
            </a:r>
            <a:r>
              <a:rPr lang="en-US" altLang="en-US" b="1" dirty="0">
                <a:solidFill>
                  <a:srgbClr val="055C91"/>
                </a:solidFill>
                <a:latin typeface="Courier New" pitchFamily="49" charset="0"/>
              </a:rPr>
              <a:t>int</a:t>
            </a:r>
            <a:r>
              <a:rPr lang="en-US" altLang="en-US" dirty="0"/>
              <a:t> data type to manipulate logical (Boolean) expressions</a:t>
            </a:r>
          </a:p>
          <a:p>
            <a:pPr marL="0" indent="0">
              <a:buNone/>
            </a:pPr>
            <a:endParaRPr lang="en-US" altLang="en-US" dirty="0"/>
          </a:p>
          <a:p>
            <a:pPr marL="457200" lvl="1" indent="0">
              <a:buNone/>
            </a:pPr>
            <a:r>
              <a:rPr lang="en-US" altLang="en-US" b="1" dirty="0">
                <a:solidFill>
                  <a:srgbClr val="055C91"/>
                </a:solidFill>
                <a:cs typeface="Courier New" panose="02070309020205020404" pitchFamily="49" charset="0"/>
              </a:rPr>
              <a:t> bool </a:t>
            </a:r>
            <a:r>
              <a:rPr lang="en-US" altLang="en-US" dirty="0" err="1">
                <a:cs typeface="Courier New" panose="02070309020205020404" pitchFamily="49" charset="0"/>
              </a:rPr>
              <a:t>legalAge</a:t>
            </a:r>
            <a:r>
              <a:rPr lang="en-US" altLang="en-US" b="1" dirty="0">
                <a:solidFill>
                  <a:srgbClr val="055C91"/>
                </a:solidFill>
                <a:cs typeface="Courier New" panose="02070309020205020404" pitchFamily="49" charset="0"/>
              </a:rPr>
              <a:t>;</a:t>
            </a:r>
          </a:p>
          <a:p>
            <a:pPr marL="457200" lvl="1" indent="0">
              <a:buNone/>
            </a:pPr>
            <a:r>
              <a:rPr lang="en-US" altLang="en-US" b="1" dirty="0">
                <a:solidFill>
                  <a:srgbClr val="055C91"/>
                </a:solidFill>
                <a:cs typeface="Courier New" panose="02070309020205020404" pitchFamily="49" charset="0"/>
              </a:rPr>
              <a:t> int </a:t>
            </a:r>
            <a:r>
              <a:rPr lang="en-US" altLang="en-US" dirty="0">
                <a:cs typeface="Courier New" panose="02070309020205020404" pitchFamily="49" charset="0"/>
              </a:rPr>
              <a:t>age</a:t>
            </a:r>
            <a:r>
              <a:rPr lang="en-US" altLang="en-US" b="1" dirty="0">
                <a:solidFill>
                  <a:srgbClr val="055C91"/>
                </a:solidFill>
                <a:cs typeface="Courier New" panose="02070309020205020404" pitchFamily="49" charset="0"/>
              </a:rPr>
              <a:t>;</a:t>
            </a:r>
          </a:p>
          <a:p>
            <a:pPr marL="457200" lvl="1" indent="0">
              <a:buNone/>
            </a:pPr>
            <a:r>
              <a:rPr lang="en-US" altLang="en-US" dirty="0"/>
              <a:t> </a:t>
            </a:r>
            <a:r>
              <a:rPr lang="en-US" altLang="en-US" dirty="0" err="1"/>
              <a:t>legalAge</a:t>
            </a:r>
            <a:r>
              <a:rPr lang="en-US" altLang="en-US" dirty="0"/>
              <a:t> = (age&gt;=21);       //Assigns 1 or 0 depending on age</a:t>
            </a:r>
          </a:p>
          <a:p>
            <a:endParaRPr lang="en-US" altLang="en-US" b="1" dirty="0">
              <a:solidFill>
                <a:srgbClr val="055C91"/>
              </a:solidFill>
              <a:cs typeface="Courier New" panose="02070309020205020404" pitchFamily="49" charset="0"/>
            </a:endParaRPr>
          </a:p>
        </p:txBody>
      </p:sp>
      <p:sp>
        <p:nvSpPr>
          <p:cNvPr id="3" name="TextBox 2">
            <a:extLst>
              <a:ext uri="{FF2B5EF4-FFF2-40B4-BE49-F238E27FC236}">
                <a16:creationId xmlns:a16="http://schemas.microsoft.com/office/drawing/2014/main" id="{4CDDB2D1-381D-184F-969F-B61BF20AF20C}"/>
              </a:ext>
            </a:extLst>
          </p:cNvPr>
          <p:cNvSpPr txBox="1"/>
          <p:nvPr/>
        </p:nvSpPr>
        <p:spPr>
          <a:xfrm>
            <a:off x="838200" y="5832230"/>
            <a:ext cx="6096000" cy="369332"/>
          </a:xfrm>
          <a:prstGeom prst="rect">
            <a:avLst/>
          </a:prstGeom>
          <a:noFill/>
        </p:spPr>
        <p:txBody>
          <a:bodyPr wrap="square">
            <a:spAutoFit/>
          </a:bodyPr>
          <a:lstStyle/>
          <a:p>
            <a:r>
              <a:rPr lang="en-US" dirty="0">
                <a:hlinkClick r:id="rId2"/>
              </a:rPr>
              <a:t>https://replit.com/@btaylan/CISC3142Codes#Lecture-3/6.cpp</a:t>
            </a:r>
            <a:r>
              <a:rPr lang="en-US" dirty="0"/>
              <a:t> </a:t>
            </a:r>
          </a:p>
        </p:txBody>
      </p:sp>
    </p:spTree>
    <p:extLst>
      <p:ext uri="{BB962C8B-B14F-4D97-AF65-F5344CB8AC3E}">
        <p14:creationId xmlns:p14="http://schemas.microsoft.com/office/powerpoint/2010/main" val="52914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Logical (Boolean) Operators and Logical Expressions</a:t>
            </a:r>
            <a:endParaRPr lang="en-US" b="1" dirty="0"/>
          </a:p>
        </p:txBody>
      </p:sp>
      <p:graphicFrame>
        <p:nvGraphicFramePr>
          <p:cNvPr id="2" name="Table 7" descr="Tables are accessible to screen readers.">
            <a:extLst>
              <a:ext uri="{FF2B5EF4-FFF2-40B4-BE49-F238E27FC236}">
                <a16:creationId xmlns:a16="http://schemas.microsoft.com/office/drawing/2014/main" id="{60D27D78-57FF-3C56-36F4-E40B5493B205}"/>
              </a:ext>
            </a:extLst>
          </p:cNvPr>
          <p:cNvGraphicFramePr>
            <a:graphicFrameLocks/>
          </p:cNvGraphicFramePr>
          <p:nvPr>
            <p:extLst>
              <p:ext uri="{D42A27DB-BD31-4B8C-83A1-F6EECF244321}">
                <p14:modId xmlns:p14="http://schemas.microsoft.com/office/powerpoint/2010/main" val="2008865587"/>
              </p:ext>
            </p:extLst>
          </p:nvPr>
        </p:nvGraphicFramePr>
        <p:xfrm>
          <a:off x="2680984" y="2251364"/>
          <a:ext cx="5747790" cy="1483360"/>
        </p:xfrm>
        <a:graphic>
          <a:graphicData uri="http://schemas.openxmlformats.org/drawingml/2006/table">
            <a:tbl>
              <a:tblPr firstRow="1" bandRow="1">
                <a:tableStyleId>{5C22544A-7EE6-4342-B048-85BDC9FD1C3A}</a:tableStyleId>
              </a:tblPr>
              <a:tblGrid>
                <a:gridCol w="2873895">
                  <a:extLst>
                    <a:ext uri="{9D8B030D-6E8A-4147-A177-3AD203B41FA5}">
                      <a16:colId xmlns:a16="http://schemas.microsoft.com/office/drawing/2014/main" val="1730865462"/>
                    </a:ext>
                  </a:extLst>
                </a:gridCol>
                <a:gridCol w="2873895">
                  <a:extLst>
                    <a:ext uri="{9D8B030D-6E8A-4147-A177-3AD203B41FA5}">
                      <a16:colId xmlns:a16="http://schemas.microsoft.com/office/drawing/2014/main" val="4050403701"/>
                    </a:ext>
                  </a:extLst>
                </a:gridCol>
              </a:tblGrid>
              <a:tr h="370840">
                <a:tc>
                  <a:txBody>
                    <a:bodyPr/>
                    <a:lstStyle/>
                    <a:p>
                      <a:r>
                        <a:rPr lang="en-US" sz="1600" b="1" i="0" u="none" strike="noStrike" kern="1200" baseline="0" dirty="0">
                          <a:solidFill>
                            <a:schemeClr val="tx1"/>
                          </a:solidFill>
                          <a:latin typeface="+mn-lt"/>
                          <a:ea typeface="+mn-ea"/>
                          <a:cs typeface="+mn-cs"/>
                        </a:rPr>
                        <a:t>Operator</a:t>
                      </a:r>
                      <a:endParaRPr lang="en-US" sz="1600" dirty="0">
                        <a:solidFill>
                          <a:schemeClr val="tx1"/>
                        </a:solidFill>
                      </a:endParaRPr>
                    </a:p>
                  </a:txBody>
                  <a:tcPr marL="62455" marR="624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chemeClr val="tx1"/>
                          </a:solidFill>
                        </a:rPr>
                        <a:t>Description</a:t>
                      </a:r>
                    </a:p>
                  </a:txBody>
                  <a:tcPr marL="62455" marR="624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33727136"/>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not</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4904649"/>
                  </a:ext>
                </a:extLst>
              </a:tr>
              <a:tr h="370840">
                <a:tc>
                  <a:txBody>
                    <a:bodyPr/>
                    <a:lstStyle/>
                    <a:p>
                      <a:r>
                        <a:rPr lang="en-US" sz="1400" b="1" dirty="0">
                          <a:solidFill>
                            <a:schemeClr val="tx1"/>
                          </a:solidFill>
                          <a:latin typeface="Courier New" panose="02070309020205020404" pitchFamily="49" charset="0"/>
                          <a:cs typeface="Courier New" panose="02070309020205020404" pitchFamily="49" charset="0"/>
                        </a:rPr>
                        <a:t>&amp;&amp;</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and</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858708"/>
                  </a:ext>
                </a:extLst>
              </a:tr>
              <a:tr h="370840">
                <a:tc>
                  <a:txBody>
                    <a:bodyPr/>
                    <a:lstStyle/>
                    <a:p>
                      <a:r>
                        <a:rPr lang="en-US" sz="1400" b="1" dirty="0">
                          <a:solidFill>
                            <a:schemeClr val="tx1"/>
                          </a:solidFill>
                          <a:latin typeface="Courier New" panose="02070309020205020404" pitchFamily="49" charset="0"/>
                          <a:cs typeface="Courier New" panose="02070309020205020404" pitchFamily="49" charset="0"/>
                        </a:rPr>
                        <a:t>||</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or</a:t>
                      </a:r>
                      <a:endParaRPr lang="en-US" sz="1200" dirty="0">
                        <a:solidFill>
                          <a:schemeClr val="tx1"/>
                        </a:solidFill>
                        <a:latin typeface="Courier New" panose="02070309020205020404" pitchFamily="49" charset="0"/>
                        <a:cs typeface="Courier New" panose="02070309020205020404" pitchFamily="49" charset="0"/>
                      </a:endParaRP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2176218"/>
                  </a:ext>
                </a:extLst>
              </a:tr>
            </a:tbl>
          </a:graphicData>
        </a:graphic>
      </p:graphicFrame>
      <p:sp>
        <p:nvSpPr>
          <p:cNvPr id="6" name="TextBox 5">
            <a:extLst>
              <a:ext uri="{FF2B5EF4-FFF2-40B4-BE49-F238E27FC236}">
                <a16:creationId xmlns:a16="http://schemas.microsoft.com/office/drawing/2014/main" id="{B769FF94-72AD-948B-997E-51A1E5BE41D1}"/>
              </a:ext>
            </a:extLst>
          </p:cNvPr>
          <p:cNvSpPr txBox="1"/>
          <p:nvPr/>
        </p:nvSpPr>
        <p:spPr>
          <a:xfrm>
            <a:off x="1294411" y="5475124"/>
            <a:ext cx="6096000" cy="369332"/>
          </a:xfrm>
          <a:prstGeom prst="rect">
            <a:avLst/>
          </a:prstGeom>
          <a:noFill/>
        </p:spPr>
        <p:txBody>
          <a:bodyPr wrap="square">
            <a:spAutoFit/>
          </a:bodyPr>
          <a:lstStyle/>
          <a:p>
            <a:r>
              <a:rPr lang="en-US" dirty="0">
                <a:hlinkClick r:id="rId2"/>
              </a:rPr>
              <a:t>https://replit.com/@btaylan/CISC3142Codes#Lecture-3/7.cpp</a:t>
            </a:r>
            <a:r>
              <a:rPr lang="en-US" dirty="0"/>
              <a:t> </a:t>
            </a:r>
          </a:p>
        </p:txBody>
      </p:sp>
      <p:sp>
        <p:nvSpPr>
          <p:cNvPr id="5" name="TextBox 4">
            <a:extLst>
              <a:ext uri="{FF2B5EF4-FFF2-40B4-BE49-F238E27FC236}">
                <a16:creationId xmlns:a16="http://schemas.microsoft.com/office/drawing/2014/main" id="{9430D544-74BB-6E97-A680-2C1CF913022D}"/>
              </a:ext>
            </a:extLst>
          </p:cNvPr>
          <p:cNvSpPr txBox="1"/>
          <p:nvPr/>
        </p:nvSpPr>
        <p:spPr>
          <a:xfrm>
            <a:off x="1294411" y="4071231"/>
            <a:ext cx="7490623" cy="923330"/>
          </a:xfrm>
          <a:prstGeom prst="rect">
            <a:avLst/>
          </a:prstGeom>
          <a:noFill/>
        </p:spPr>
        <p:txBody>
          <a:bodyPr wrap="square">
            <a:spAutoFit/>
          </a:bodyPr>
          <a:lstStyle/>
          <a:p>
            <a:pPr marL="285750" indent="-285750" eaLnBrk="1" hangingPunct="1">
              <a:buFont typeface="Arial" panose="020B0604020202020204" pitchFamily="34" charset="0"/>
              <a:buChar char="•"/>
            </a:pPr>
            <a:r>
              <a:rPr lang="en-US" altLang="en-US" dirty="0"/>
              <a:t>Relational and logical operators are evaluated from left to right</a:t>
            </a:r>
          </a:p>
          <a:p>
            <a:pPr marL="742950" lvl="1" indent="-285750" eaLnBrk="1" hangingPunct="1">
              <a:buFont typeface="Arial" panose="020B0604020202020204" pitchFamily="34" charset="0"/>
              <a:buChar char="•"/>
            </a:pPr>
            <a:r>
              <a:rPr lang="en-US" altLang="en-US" dirty="0"/>
              <a:t>The </a:t>
            </a:r>
            <a:r>
              <a:rPr lang="en-US" altLang="en-US" u="sng" dirty="0"/>
              <a:t>associativity</a:t>
            </a:r>
            <a:r>
              <a:rPr lang="en-US" altLang="en-US" dirty="0"/>
              <a:t> is left to right</a:t>
            </a:r>
          </a:p>
          <a:p>
            <a:pPr marL="285750" indent="-285750" eaLnBrk="1" hangingPunct="1">
              <a:buFont typeface="Arial" panose="020B0604020202020204" pitchFamily="34" charset="0"/>
              <a:buChar char="•"/>
            </a:pPr>
            <a:r>
              <a:rPr lang="en-US" altLang="en-US" dirty="0"/>
              <a:t>Parentheses can override precedence</a:t>
            </a:r>
          </a:p>
        </p:txBody>
      </p:sp>
    </p:spTree>
    <p:extLst>
      <p:ext uri="{BB962C8B-B14F-4D97-AF65-F5344CB8AC3E}">
        <p14:creationId xmlns:p14="http://schemas.microsoft.com/office/powerpoint/2010/main" val="261344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Order of Precedence</a:t>
            </a:r>
            <a:endParaRPr lang="en-US" b="1" dirty="0"/>
          </a:p>
        </p:txBody>
      </p:sp>
      <p:graphicFrame>
        <p:nvGraphicFramePr>
          <p:cNvPr id="2" name="Table 5" descr="Tables are accessible to screen readers.">
            <a:extLst>
              <a:ext uri="{FF2B5EF4-FFF2-40B4-BE49-F238E27FC236}">
                <a16:creationId xmlns:a16="http://schemas.microsoft.com/office/drawing/2014/main" id="{32C8CD64-7AEA-F6A7-68CA-6B6DFC5B8390}"/>
              </a:ext>
            </a:extLst>
          </p:cNvPr>
          <p:cNvGraphicFramePr>
            <a:graphicFrameLocks/>
          </p:cNvGraphicFramePr>
          <p:nvPr>
            <p:extLst>
              <p:ext uri="{D42A27DB-BD31-4B8C-83A1-F6EECF244321}">
                <p14:modId xmlns:p14="http://schemas.microsoft.com/office/powerpoint/2010/main" val="436797882"/>
              </p:ext>
            </p:extLst>
          </p:nvPr>
        </p:nvGraphicFramePr>
        <p:xfrm>
          <a:off x="1411509" y="2072640"/>
          <a:ext cx="6322570" cy="3337560"/>
        </p:xfrm>
        <a:graphic>
          <a:graphicData uri="http://schemas.openxmlformats.org/drawingml/2006/table">
            <a:tbl>
              <a:tblPr firstRow="1" bandRow="1">
                <a:tableStyleId>{5C22544A-7EE6-4342-B048-85BDC9FD1C3A}</a:tableStyleId>
              </a:tblPr>
              <a:tblGrid>
                <a:gridCol w="3161285">
                  <a:extLst>
                    <a:ext uri="{9D8B030D-6E8A-4147-A177-3AD203B41FA5}">
                      <a16:colId xmlns:a16="http://schemas.microsoft.com/office/drawing/2014/main" val="944416854"/>
                    </a:ext>
                  </a:extLst>
                </a:gridCol>
                <a:gridCol w="3161285">
                  <a:extLst>
                    <a:ext uri="{9D8B030D-6E8A-4147-A177-3AD203B41FA5}">
                      <a16:colId xmlns:a16="http://schemas.microsoft.com/office/drawing/2014/main" val="1693428564"/>
                    </a:ext>
                  </a:extLst>
                </a:gridCol>
              </a:tblGrid>
              <a:tr h="370840">
                <a:tc>
                  <a:txBody>
                    <a:bodyPr/>
                    <a:lstStyle/>
                    <a:p>
                      <a:r>
                        <a:rPr lang="en-US" sz="1400" b="1" i="0" u="none" strike="noStrike" kern="1200" baseline="0" dirty="0">
                          <a:solidFill>
                            <a:schemeClr val="tx1"/>
                          </a:solidFill>
                          <a:latin typeface="+mn-lt"/>
                          <a:ea typeface="+mn-ea"/>
                          <a:cs typeface="+mn-cs"/>
                        </a:rPr>
                        <a:t>Operators</a:t>
                      </a:r>
                      <a:endParaRPr lang="en-US" sz="1400" baseline="0" dirty="0">
                        <a:solidFill>
                          <a:schemeClr val="tx1"/>
                        </a:solidFill>
                      </a:endParaRPr>
                    </a:p>
                  </a:txBody>
                  <a:tcPr marL="68700" marR="68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400" baseline="0" dirty="0">
                          <a:solidFill>
                            <a:schemeClr val="tx1"/>
                          </a:solidFill>
                        </a:rPr>
                        <a:t>Precedence</a:t>
                      </a:r>
                    </a:p>
                  </a:txBody>
                  <a:tcPr marL="68700" marR="68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73081603"/>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(unary operators)</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first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1480002"/>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second</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2077825"/>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u="none" strike="noStrike" kern="1200" baseline="0" dirty="0">
                        <a:solidFill>
                          <a:schemeClr val="dk1"/>
                        </a:solidFill>
                        <a:latin typeface="+mn-lt"/>
                        <a:ea typeface="+mn-ea"/>
                        <a:cs typeface="+mn-cs"/>
                      </a:endParaRP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third</a:t>
                      </a:r>
                      <a:endParaRPr lang="en-US" sz="1400" baseline="0" dirty="0">
                        <a:solidFill>
                          <a:schemeClr val="tx1"/>
                        </a:solidFill>
                        <a:latin typeface="Courier New" panose="02070309020205020404" pitchFamily="49" charset="0"/>
                        <a:cs typeface="Courier New" panose="02070309020205020404" pitchFamily="49" charset="0"/>
                      </a:endParaRP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1113732"/>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&lt;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&lt;=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&gt;=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&gt;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fourth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8918786"/>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fifth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432780"/>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&amp;&amp;</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sixth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445565"/>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seventh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033713"/>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(assignment operator)</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last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5679162"/>
                  </a:ext>
                </a:extLst>
              </a:tr>
            </a:tbl>
          </a:graphicData>
        </a:graphic>
      </p:graphicFrame>
      <p:sp>
        <p:nvSpPr>
          <p:cNvPr id="6" name="TextBox 5">
            <a:extLst>
              <a:ext uri="{FF2B5EF4-FFF2-40B4-BE49-F238E27FC236}">
                <a16:creationId xmlns:a16="http://schemas.microsoft.com/office/drawing/2014/main" id="{B6D39456-1A39-46AE-E367-DBA3110C61AB}"/>
              </a:ext>
            </a:extLst>
          </p:cNvPr>
          <p:cNvSpPr txBox="1"/>
          <p:nvPr/>
        </p:nvSpPr>
        <p:spPr>
          <a:xfrm>
            <a:off x="1411509" y="5706555"/>
            <a:ext cx="6097978" cy="369332"/>
          </a:xfrm>
          <a:prstGeom prst="rect">
            <a:avLst/>
          </a:prstGeom>
          <a:noFill/>
        </p:spPr>
        <p:txBody>
          <a:bodyPr wrap="square">
            <a:spAutoFit/>
          </a:bodyPr>
          <a:lstStyle/>
          <a:p>
            <a:r>
              <a:rPr lang="en-US" dirty="0">
                <a:hlinkClick r:id="rId2"/>
              </a:rPr>
              <a:t>https://replit.com/@btaylan/CISC3142Codes#Lecture-3/8.cpp</a:t>
            </a:r>
            <a:r>
              <a:rPr lang="en-US" dirty="0"/>
              <a:t> </a:t>
            </a:r>
          </a:p>
        </p:txBody>
      </p:sp>
    </p:spTree>
    <p:extLst>
      <p:ext uri="{BB962C8B-B14F-4D97-AF65-F5344CB8AC3E}">
        <p14:creationId xmlns:p14="http://schemas.microsoft.com/office/powerpoint/2010/main" val="828680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3031</TotalTime>
  <Words>1127</Words>
  <Application>Microsoft Macintosh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Noto Serif</vt:lpstr>
      <vt:lpstr>WarnockPro-Regular</vt:lpstr>
      <vt:lpstr>Office Theme</vt:lpstr>
      <vt:lpstr>Control Structures I (Selection)</vt:lpstr>
      <vt:lpstr>Control Structures</vt:lpstr>
      <vt:lpstr>Relational Operators in C++</vt:lpstr>
      <vt:lpstr>One-Way Selection</vt:lpstr>
      <vt:lpstr>Two-Way Selection</vt:lpstr>
      <vt:lpstr>int Data Type and Logical (Boolean) Expressions</vt:lpstr>
      <vt:lpstr>bool Data Type and Logical (Boolean) Expressions</vt:lpstr>
      <vt:lpstr>Logical (Boolean) Operators and Logical Expressions</vt:lpstr>
      <vt:lpstr>Order of Precedence</vt:lpstr>
      <vt:lpstr>Relational Operators and the string Type</vt:lpstr>
      <vt:lpstr>Compound (Block of) Statements</vt:lpstr>
      <vt:lpstr>Nested if</vt:lpstr>
      <vt:lpstr>Else-If </vt:lpstr>
      <vt:lpstr>Comparing if…else Statements with a Series of if Statements</vt:lpstr>
      <vt:lpstr>Short-Circuit Evaluation</vt:lpstr>
      <vt:lpstr>Comparing Floating-Point Numbers for Equality: A Precaution</vt:lpstr>
      <vt:lpstr>Associativity of Relational Operators: A Precaution</vt:lpstr>
      <vt:lpstr>Avoiding Bugs by Avoiding Partially Understood Concepts and Techniques</vt:lpstr>
      <vt:lpstr>Avoiding Bugs by Avoiding Partially Understood Concepts and Techniques</vt:lpstr>
      <vt:lpstr>Input Failure and the if Statement</vt:lpstr>
      <vt:lpstr>Confusion Between the Equality (==) and Assignment (=) Operators</vt:lpstr>
      <vt:lpstr>Conditional Operator (?:)</vt:lpstr>
      <vt:lpstr>switch Structures</vt:lpstr>
      <vt:lpstr>switch Structures</vt:lpstr>
      <vt:lpstr>switch with Logical Expression</vt:lpstr>
      <vt:lpstr>Nested switch </vt:lpstr>
      <vt:lpstr>Terminating a Program with the assert Function</vt:lpstr>
      <vt:lpstr>The assert Function</vt:lpstr>
      <vt:lpstr>The assert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Basak Taylan</dc:creator>
  <cp:lastModifiedBy>Basak Taylan</cp:lastModifiedBy>
  <cp:revision>13</cp:revision>
  <dcterms:created xsi:type="dcterms:W3CDTF">2023-01-24T22:16:26Z</dcterms:created>
  <dcterms:modified xsi:type="dcterms:W3CDTF">2023-02-05T04:30:44Z</dcterms:modified>
</cp:coreProperties>
</file>