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7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7711-FB88-FF94-EC16-06952D8B0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EABF8-EE75-5C60-46C5-91130EEF9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786C-2096-6620-5D5B-D613FBB5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726B-0774-D143-B41B-4DE924CD89D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ADAE-ED23-48C4-C109-FA7AC45A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578B3-5E46-AEE0-F666-49F47588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B44-9099-1B4A-AB58-2EF7CBC35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8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3BC1-6455-D9C2-6CDE-66A2503F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B2BB2-CEF0-A5DB-CE84-FC92B1F4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40409-FAFF-9471-23DD-F9F24B48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726B-0774-D143-B41B-4DE924CD89D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8029-8D2B-7FFA-394B-3B0724BC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2C05-D913-5672-B584-98FD90B0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B44-9099-1B4A-AB58-2EF7CBC35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6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FF1CE-4C52-DEA8-1FB2-06E18C072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077BC-04A3-355B-936F-501ABC5E5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89ED-C91D-9930-9032-7CB91935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726B-0774-D143-B41B-4DE924CD89D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D4E81-2094-FC3F-B75A-9A6DA00F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BD07-02DC-36F6-D3B2-5E56F3D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B44-9099-1B4A-AB58-2EF7CBC35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2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7FB-7C7E-29BF-3E0E-D4529C7E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88AD-0E01-181C-4E90-CA738EB25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E809-AABB-0FAA-3A3B-0F62E48E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726B-0774-D143-B41B-4DE924CD89D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51E9-D65D-0847-5F09-A49CE39E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CD376-B21D-A3E7-95AD-DF5A7955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B44-9099-1B4A-AB58-2EF7CBC35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1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94C9-AA7D-4A19-0BB0-9C3DAC68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4E8ED-7DB7-25E7-0D2F-F6ABF6FA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D6863-71E6-91C1-9410-63D6674D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726B-0774-D143-B41B-4DE924CD89D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BF05B-4CD3-BD31-8197-09B593A6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37DB-1D41-40F1-1E3D-2E0B190A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B44-9099-1B4A-AB58-2EF7CBC35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5694-874D-CE48-15D2-38B97071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2E78-79BE-1BAE-A579-4DE34D0F7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832AC-29B6-0349-92D3-7AE91DD70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F0BB9-9B6A-4AB6-A69C-3B2F75B8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726B-0774-D143-B41B-4DE924CD89D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BD3E5-D143-60DC-FD23-91D50AC4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7043F-4623-271C-E0D7-BC0E3AC7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B44-9099-1B4A-AB58-2EF7CBC35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9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C948-DAFC-357A-F9F4-04AA84A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C8D6-5675-4319-6D60-021A88B61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920BE-6852-50CE-37BD-B907A45AF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61CF2-4CD2-17D6-3CD3-AB1C6440F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4E0C2-FE79-8661-6922-6F4B01D32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02C29-78B1-A5BD-8208-3B9D472E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726B-0774-D143-B41B-4DE924CD89D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A2500-1F68-7347-936E-A538569D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9F4A7-1051-30FD-1403-9BC68376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B44-9099-1B4A-AB58-2EF7CBC35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5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B127-09A5-AAC3-353F-23D6D97D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E1EE0-B883-6EE9-6D05-4C83BC25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726B-0774-D143-B41B-4DE924CD89D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73E77-2104-E053-FD13-6C054CEE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6F48-DE2B-7994-4381-76BBC75D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B44-9099-1B4A-AB58-2EF7CBC35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8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35A40-0D88-BFA4-0978-C3F6E866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726B-0774-D143-B41B-4DE924CD89D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CA65A-E7BC-4D02-3A12-8EB12C7F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84829-BA41-36F3-A918-6DD42C8D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B44-9099-1B4A-AB58-2EF7CBC35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67D4-DBE8-087E-B3C2-9915161D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A4876-FC51-6C9F-F7B9-C2B401BA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2C115-2D01-B3C7-38FA-10AD9A2EB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07A33-6631-9EF3-F165-E859D014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726B-0774-D143-B41B-4DE924CD89D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7E38C-D25D-1BA6-2245-32427C9F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D3513-FD1D-80AA-FC7B-713AE04C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B44-9099-1B4A-AB58-2EF7CBC35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3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236F-A5EC-C44B-CC6A-565D7C70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4529E-F34D-44F8-CE8D-8CD8515D0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7FDF3-F13C-1658-90CE-715D5E844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16A4E-D7AD-3117-E9C9-BFD2408E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726B-0774-D143-B41B-4DE924CD89D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0A155-36FB-062A-FD29-E1E95C6C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378D7-F2FE-976C-7D4E-1CBCF74D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B44-9099-1B4A-AB58-2EF7CBC35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6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57C0D-4471-9848-EEDA-C5983EC8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73E8F-894A-5F02-B625-F7D3F117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68ED-EDEA-AF42-3A6F-C18476EA4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726B-0774-D143-B41B-4DE924CD89D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982B6-1480-3056-0C24-F02D8F82C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99F5-ED8E-D6DA-2589-FEA1F72E6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DB44-9099-1B4A-AB58-2EF7CBC35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btaylan/CISC3142Codes#Lecture-2/10.cp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eplit.com/@btaylan/CISC3142Codes#Lecture-2/11.c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btaylan/CISC3142Codes#Lecture-2/12.cp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it.com/@btaylan/CISC3142Codes#Lecture-2/13.cp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btaylan/CISC3142Codes#Lecture-2/15.cpp" TargetMode="External"/><Relationship Id="rId2" Type="http://schemas.openxmlformats.org/officeDocument/2006/relationships/hyperlink" Target="https://replit.com/@btaylan/CISC3142Codes#Lecture-2/14.cp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btaylan/CISC3142Codes#Lecture-2/16.cp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btaylan/CISC3142Codes#Lecture-2/17.cp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btaylan/CISC3142Codes#Lecture-2/18.c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eplit.com/@btaylan/CISC3142Codes#Lecture-2/19.cp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btaylan/CISC3142Codes#Lecture-2/20.cp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btaylan/CISC3142Codes#Lecture-2/21.cp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btaylan/CISC3142Codes#Lecture-2/22.cp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btaylan/CISC3142Codes#Lecture-2/24.cpp" TargetMode="External"/><Relationship Id="rId2" Type="http://schemas.openxmlformats.org/officeDocument/2006/relationships/hyperlink" Target="https://replit.com/@btaylan/CISC3142Codes#Lecture-2/23.c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btaylan/CISC3142Codes#Lecture-2/9.cpp" TargetMode="External"/><Relationship Id="rId2" Type="http://schemas.openxmlformats.org/officeDocument/2006/relationships/hyperlink" Target="https://replit.com/@btaylan/CISC3142Codes#Lecture-2/1.c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rmulae written on a blackboard">
            <a:extLst>
              <a:ext uri="{FF2B5EF4-FFF2-40B4-BE49-F238E27FC236}">
                <a16:creationId xmlns:a16="http://schemas.microsoft.com/office/drawing/2014/main" id="{8BCAA9AF-E46E-8E1B-11AA-75F0F2775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2" t="23391" r="44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16">
            <a:extLst>
              <a:ext uri="{FF2B5EF4-FFF2-40B4-BE49-F238E27FC236}">
                <a16:creationId xmlns:a16="http://schemas.microsoft.com/office/drawing/2014/main" id="{C1AD8D3A-AB5D-CD67-6C39-F2BE7002F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2192000" cy="2077327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E189A2-7FBC-1FC7-519A-7C7163A3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8" y="4337523"/>
            <a:ext cx="10918056" cy="13273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Input/Output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88E82D-8346-16B9-69A7-D995DFB5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49692"/>
            <a:ext cx="12188824" cy="0"/>
          </a:xfrm>
          <a:prstGeom prst="line">
            <a:avLst/>
          </a:prstGeom>
          <a:ln w="50800">
            <a:solidFill>
              <a:schemeClr val="bg1">
                <a:alpha val="9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808BE6-3B96-BC4C-ED30-1D800AA28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5711486"/>
            <a:ext cx="27432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5351B-A34F-0828-5E44-D47939EC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26067"/>
            <a:ext cx="12188824" cy="0"/>
          </a:xfrm>
          <a:prstGeom prst="line">
            <a:avLst/>
          </a:prstGeom>
          <a:ln w="50800">
            <a:solidFill>
              <a:schemeClr val="bg1">
                <a:alpha val="9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0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+mn-lt"/>
              </a:rPr>
              <a:t>Using Predefined Functions in a Program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CE15A-CE57-96ED-B9EC-172F34DF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360333"/>
          </a:xfrm>
        </p:spPr>
        <p:txBody>
          <a:bodyPr>
            <a:noAutofit/>
          </a:bodyPr>
          <a:lstStyle/>
          <a:p>
            <a:pPr eaLnBrk="1" hangingPunct="1">
              <a:spcBef>
                <a:spcPts val="675"/>
              </a:spcBef>
            </a:pPr>
            <a:r>
              <a:rPr lang="en-US" altLang="en-US" dirty="0"/>
              <a:t>A function (subprogram) is a set of instructions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dirty="0"/>
              <a:t>When activated, it accomplishes a task</a:t>
            </a:r>
          </a:p>
          <a:p>
            <a:pPr lvl="1" eaLnBrk="1" hangingPunct="1">
              <a:spcBef>
                <a:spcPts val="675"/>
              </a:spcBef>
            </a:pPr>
            <a:endParaRPr lang="en-US" altLang="en-US" dirty="0"/>
          </a:p>
          <a:p>
            <a:pPr eaLnBrk="1" hangingPunct="1">
              <a:spcBef>
                <a:spcPts val="675"/>
              </a:spcBef>
            </a:pPr>
            <a:r>
              <a:rPr lang="en-US" altLang="en-US" b="1" dirty="0">
                <a:latin typeface="Courier New" pitchFamily="49" charset="0"/>
              </a:rPr>
              <a:t>main</a:t>
            </a:r>
            <a:r>
              <a:rPr lang="en-US" altLang="en-US" dirty="0"/>
              <a:t> executes when a program is run</a:t>
            </a:r>
          </a:p>
          <a:p>
            <a:pPr eaLnBrk="1" hangingPunct="1">
              <a:spcBef>
                <a:spcPts val="675"/>
              </a:spcBef>
            </a:pPr>
            <a:endParaRPr lang="en-US" altLang="en-US" dirty="0"/>
          </a:p>
          <a:p>
            <a:pPr eaLnBrk="1" hangingPunct="1">
              <a:spcBef>
                <a:spcPts val="675"/>
              </a:spcBef>
            </a:pPr>
            <a:r>
              <a:rPr lang="en-US" altLang="en-US" dirty="0"/>
              <a:t>Other functions execute only when called</a:t>
            </a:r>
          </a:p>
          <a:p>
            <a:pPr eaLnBrk="1" hangingPunct="1">
              <a:spcBef>
                <a:spcPts val="675"/>
              </a:spcBef>
            </a:pPr>
            <a:endParaRPr lang="en-US" altLang="en-US" dirty="0"/>
          </a:p>
          <a:p>
            <a:pPr eaLnBrk="1" hangingPunct="1">
              <a:spcBef>
                <a:spcPts val="675"/>
              </a:spcBef>
            </a:pPr>
            <a:r>
              <a:rPr lang="en-US" altLang="en-US" u="sng" dirty="0"/>
              <a:t>Predefined functions</a:t>
            </a:r>
            <a:r>
              <a:rPr lang="en-US" altLang="en-US" dirty="0"/>
              <a:t> are organized as a collection of libraries called header files</a:t>
            </a:r>
          </a:p>
          <a:p>
            <a:endParaRPr lang="en-US" altLang="en-US" b="1" dirty="0">
              <a:solidFill>
                <a:srgbClr val="055C9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7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+mn-lt"/>
              </a:rPr>
              <a:t>Using Predefined Functions in a Program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CE15A-CE57-96ED-B9EC-172F34DF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36033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Header file may contain several functions </a:t>
            </a:r>
          </a:p>
          <a:p>
            <a:pPr eaLnBrk="1" hangingPunct="1"/>
            <a:r>
              <a:rPr lang="en-US" altLang="en-US" dirty="0"/>
              <a:t>To use a predefined function, you need the name of the appropriate header file</a:t>
            </a:r>
          </a:p>
          <a:p>
            <a:pPr lvl="1" eaLnBrk="1" hangingPunct="1"/>
            <a:r>
              <a:rPr lang="en-US" altLang="en-US" dirty="0"/>
              <a:t>You also need to know:</a:t>
            </a:r>
          </a:p>
          <a:p>
            <a:pPr lvl="2" eaLnBrk="1" hangingPunct="1"/>
            <a:r>
              <a:rPr lang="en-US" altLang="en-US" dirty="0"/>
              <a:t>Function name</a:t>
            </a:r>
          </a:p>
          <a:p>
            <a:pPr lvl="2" eaLnBrk="1" hangingPunct="1"/>
            <a:r>
              <a:rPr lang="en-US" altLang="en-US" dirty="0"/>
              <a:t>Number of parameters required</a:t>
            </a:r>
          </a:p>
          <a:p>
            <a:pPr lvl="2" eaLnBrk="1" hangingPunct="1"/>
            <a:r>
              <a:rPr lang="en-US" altLang="en-US" dirty="0"/>
              <a:t>Type of each parameter</a:t>
            </a:r>
          </a:p>
          <a:p>
            <a:pPr lvl="2" eaLnBrk="1" hangingPunct="1"/>
            <a:r>
              <a:rPr lang="en-US" altLang="en-US" dirty="0"/>
              <a:t>What the function is going to do</a:t>
            </a:r>
          </a:p>
          <a:p>
            <a:endParaRPr lang="en-US" altLang="en-US" b="1" dirty="0">
              <a:solidFill>
                <a:srgbClr val="055C9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0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+mn-lt"/>
              </a:rPr>
              <a:t>Using Predefined Functions in a Program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32CE15A-CE57-96ED-B9EC-172F34DFF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10515600" cy="242200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75"/>
                  </a:spcBef>
                </a:pPr>
                <a:r>
                  <a:rPr lang="en-US" altLang="en-US" dirty="0"/>
                  <a:t>To use </a:t>
                </a:r>
                <a:r>
                  <a:rPr lang="en-US" altLang="en-US" b="1" dirty="0">
                    <a:latin typeface="Courier New" pitchFamily="49" charset="0"/>
                  </a:rPr>
                  <a:t>pow</a:t>
                </a:r>
                <a:r>
                  <a:rPr lang="en-US" altLang="en-US" dirty="0"/>
                  <a:t> (power), include </a:t>
                </a:r>
                <a:r>
                  <a:rPr lang="en-US" altLang="en-US" b="1" dirty="0" err="1">
                    <a:latin typeface="Courier New" pitchFamily="49" charset="0"/>
                  </a:rPr>
                  <a:t>cmath</a:t>
                </a:r>
                <a:endParaRPr lang="en-US" altLang="en-US" b="1" dirty="0">
                  <a:latin typeface="Courier New" pitchFamily="49" charset="0"/>
                </a:endParaRPr>
              </a:p>
              <a:p>
                <a:pPr lvl="1">
                  <a:spcBef>
                    <a:spcPts val="675"/>
                  </a:spcBef>
                </a:pPr>
                <a:r>
                  <a:rPr lang="en-US" altLang="en-US" dirty="0"/>
                  <a:t>Two numeric parameters</a:t>
                </a:r>
                <a:endParaRPr lang="en-US" altLang="en-US" b="1" dirty="0">
                  <a:solidFill>
                    <a:srgbClr val="055C91"/>
                  </a:solidFill>
                  <a:cs typeface="Courier New" panose="02070309020205020404" pitchFamily="49" charset="0"/>
                </a:endParaRPr>
              </a:p>
              <a:p>
                <a:pPr lvl="1">
                  <a:spcBef>
                    <a:spcPts val="675"/>
                  </a:spcBef>
                </a:pPr>
                <a:endParaRPr lang="en-US" altLang="en-US" b="1" dirty="0">
                  <a:solidFill>
                    <a:srgbClr val="055C91"/>
                  </a:solidFill>
                  <a:cs typeface="Courier New" panose="02070309020205020404" pitchFamily="49" charset="0"/>
                </a:endParaRPr>
              </a:p>
              <a:p>
                <a:pPr marL="457200" lvl="1" indent="0">
                  <a:spcBef>
                    <a:spcPts val="675"/>
                  </a:spcBef>
                  <a:buNone/>
                </a:pPr>
                <a:r>
                  <a:rPr lang="en-US" altLang="en-US" dirty="0"/>
                  <a:t>pow(2,3) is equivalent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32CE15A-CE57-96ED-B9EC-172F34DFF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10515600" cy="2422004"/>
              </a:xfrm>
              <a:blipFill>
                <a:blip r:embed="rId2"/>
                <a:stretch>
                  <a:fillRect l="-1086" t="-4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F1348A0-A230-6337-669E-3D0E40FE5960}"/>
              </a:ext>
            </a:extLst>
          </p:cNvPr>
          <p:cNvSpPr txBox="1"/>
          <p:nvPr/>
        </p:nvSpPr>
        <p:spPr>
          <a:xfrm>
            <a:off x="1276109" y="4479404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https://replit.com/@btaylan/CISC3142Codes#Lecture-2/10.cpp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3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 err="1"/>
              <a:t>cin</a:t>
            </a:r>
            <a:r>
              <a:rPr lang="en-US" b="1" dirty="0"/>
              <a:t> and &lt;&lt;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CE15A-CE57-96ED-B9EC-172F34DF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859421"/>
          </a:xfrm>
        </p:spPr>
        <p:txBody>
          <a:bodyPr>
            <a:noAutofit/>
          </a:bodyPr>
          <a:lstStyle/>
          <a:p>
            <a:r>
              <a:rPr lang="en-US" altLang="en-US" dirty="0"/>
              <a:t>We want to assign</a:t>
            </a:r>
          </a:p>
          <a:p>
            <a:pPr marL="0" indent="0">
              <a:buNone/>
            </a:pPr>
            <a:r>
              <a:rPr lang="en-US" altLang="en-US" dirty="0"/>
              <a:t>	a = 2</a:t>
            </a:r>
            <a:br>
              <a:rPr lang="en-US" altLang="en-US" dirty="0"/>
            </a:br>
            <a:r>
              <a:rPr lang="en-US" altLang="en-US" dirty="0"/>
              <a:t>	b = ‘  ‘</a:t>
            </a:r>
            <a:br>
              <a:rPr lang="en-US" altLang="en-US" dirty="0"/>
            </a:br>
            <a:r>
              <a:rPr lang="en-US" altLang="en-US" dirty="0"/>
              <a:t>	num = 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0C809-E18C-243F-E96F-BF8B0FD241ED}"/>
              </a:ext>
            </a:extLst>
          </p:cNvPr>
          <p:cNvSpPr txBox="1"/>
          <p:nvPr/>
        </p:nvSpPr>
        <p:spPr>
          <a:xfrm>
            <a:off x="1173705" y="5385122"/>
            <a:ext cx="7902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https://replit.com/@btaylan/CISC3142Codes#Lecture-2/11.cpp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239AEA8-AD3B-EC16-50D7-05623340B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661" y="2057399"/>
            <a:ext cx="5816600" cy="2514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836054-F160-539C-45AC-18DCBC1A2CF9}"/>
              </a:ext>
            </a:extLst>
          </p:cNvPr>
          <p:cNvSpPr txBox="1"/>
          <p:nvPr/>
        </p:nvSpPr>
        <p:spPr>
          <a:xfrm>
            <a:off x="648182" y="4919241"/>
            <a:ext cx="353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 the output:</a:t>
            </a:r>
          </a:p>
        </p:txBody>
      </p:sp>
    </p:spTree>
    <p:extLst>
      <p:ext uri="{BB962C8B-B14F-4D97-AF65-F5344CB8AC3E}">
        <p14:creationId xmlns:p14="http://schemas.microsoft.com/office/powerpoint/2010/main" val="97239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 err="1">
                <a:latin typeface="Courier New" pitchFamily="49" charset="0"/>
              </a:rPr>
              <a:t>cin</a:t>
            </a:r>
            <a:r>
              <a:rPr lang="en-US" altLang="en-US" dirty="0"/>
              <a:t> </a:t>
            </a:r>
            <a:r>
              <a:rPr lang="en-US" altLang="en-US" dirty="0">
                <a:latin typeface="+mn-lt"/>
              </a:rPr>
              <a:t>and the </a:t>
            </a:r>
            <a:r>
              <a:rPr lang="en-US" altLang="en-US" dirty="0">
                <a:latin typeface="Courier New" pitchFamily="49" charset="0"/>
              </a:rPr>
              <a:t>get</a:t>
            </a:r>
            <a:r>
              <a:rPr lang="en-US" altLang="en-US" dirty="0"/>
              <a:t> </a:t>
            </a:r>
            <a:r>
              <a:rPr lang="en-US" altLang="en-US" dirty="0">
                <a:latin typeface="+mn-lt"/>
              </a:rPr>
              <a:t>Function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CE15A-CE57-96ED-B9EC-172F34DF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186641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get</a:t>
            </a:r>
            <a:r>
              <a:rPr lang="en-US" altLang="en-US" dirty="0"/>
              <a:t> function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Inputs next character (including whitespace)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Stores in memory location indicated by its argument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syntax of </a:t>
            </a:r>
            <a:r>
              <a:rPr lang="en-US" altLang="en-US" b="1" dirty="0" err="1">
                <a:latin typeface="Courier New" pitchFamily="49" charset="0"/>
              </a:rPr>
              <a:t>cin</a:t>
            </a:r>
            <a:r>
              <a:rPr lang="en-US" altLang="en-US" dirty="0"/>
              <a:t> and the </a:t>
            </a:r>
            <a:r>
              <a:rPr lang="en-US" altLang="en-US" b="1" dirty="0">
                <a:latin typeface="Courier New" pitchFamily="49" charset="0"/>
              </a:rPr>
              <a:t>get</a:t>
            </a:r>
            <a:r>
              <a:rPr lang="en-US" altLang="en-US" dirty="0"/>
              <a:t> function:</a:t>
            </a:r>
          </a:p>
          <a:p>
            <a:endParaRPr lang="en-US" altLang="en-US" b="1" dirty="0">
              <a:solidFill>
                <a:srgbClr val="055C91"/>
              </a:solidFill>
              <a:cs typeface="Courier New" panose="02070309020205020404" pitchFamily="49" charset="0"/>
            </a:endParaRPr>
          </a:p>
        </p:txBody>
      </p:sp>
      <p:pic>
        <p:nvPicPr>
          <p:cNvPr id="2" name="Content Placeholder 2" descr="cin.get(varChar);">
            <a:extLst>
              <a:ext uri="{FF2B5EF4-FFF2-40B4-BE49-F238E27FC236}">
                <a16:creationId xmlns:a16="http://schemas.microsoft.com/office/drawing/2014/main" id="{F27B7E32-3E6B-6003-3890-BF3951D2D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24" y="4130861"/>
            <a:ext cx="2587362" cy="51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01D4A7-65C2-CB99-6AF4-9B55E3969BB2}"/>
              </a:ext>
            </a:extLst>
          </p:cNvPr>
          <p:cNvSpPr txBox="1"/>
          <p:nvPr/>
        </p:nvSpPr>
        <p:spPr>
          <a:xfrm>
            <a:off x="5949386" y="4204931"/>
            <a:ext cx="540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varchar is any char type of variable, only char type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77579-28F9-B7F8-E821-EE85F4AD28D8}"/>
              </a:ext>
            </a:extLst>
          </p:cNvPr>
          <p:cNvSpPr txBox="1"/>
          <p:nvPr/>
        </p:nvSpPr>
        <p:spPr>
          <a:xfrm>
            <a:off x="1218236" y="5029728"/>
            <a:ext cx="816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https://replit.com/@btaylan/CISC3142Codes#Lecture-2/12.cpp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A8C23-9DD9-D583-0DDD-B0A009B1F622}"/>
              </a:ext>
            </a:extLst>
          </p:cNvPr>
          <p:cNvSpPr txBox="1"/>
          <p:nvPr/>
        </p:nvSpPr>
        <p:spPr>
          <a:xfrm>
            <a:off x="1218235" y="5491393"/>
            <a:ext cx="6999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https://replit.com/@btaylan/CISC3142Codes#Lecture-2/13.cpp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0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 err="1"/>
              <a:t>cin</a:t>
            </a:r>
            <a:r>
              <a:rPr lang="en-US" b="1" dirty="0"/>
              <a:t> and get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CE15A-CE57-96ED-B9EC-172F34DF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708950"/>
          </a:xfrm>
        </p:spPr>
        <p:txBody>
          <a:bodyPr>
            <a:noAutofit/>
          </a:bodyPr>
          <a:lstStyle/>
          <a:p>
            <a:r>
              <a:rPr lang="en-US" altLang="en-US" dirty="0">
                <a:cs typeface="Courier New" panose="02070309020205020404" pitchFamily="49" charset="0"/>
              </a:rPr>
              <a:t>Both codes are equivalent (Think about input “2 25”):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FC231CDD-4DA3-DFC7-35B0-3AB01C508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77" y="2838450"/>
            <a:ext cx="3342851" cy="1516513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C29992A6-D966-04F7-E345-EE59F2704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072978"/>
            <a:ext cx="3048000" cy="15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8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 err="1">
                <a:latin typeface="+mn-lt"/>
              </a:rPr>
              <a:t>cin</a:t>
            </a:r>
            <a:r>
              <a:rPr lang="en-US" altLang="en-US" dirty="0">
                <a:latin typeface="+mn-lt"/>
              </a:rPr>
              <a:t> and the ignore Function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CE15A-CE57-96ED-B9EC-172F34DF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260719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ignore</a:t>
            </a:r>
            <a:r>
              <a:rPr lang="en-US" sz="2400" dirty="0"/>
              <a:t> function </a:t>
            </a:r>
          </a:p>
          <a:p>
            <a:pPr lvl="1"/>
            <a:r>
              <a:rPr lang="en-US" sz="2000" dirty="0"/>
              <a:t>Discards a portion of the input</a:t>
            </a:r>
          </a:p>
          <a:p>
            <a:pPr marL="0" indent="0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cs typeface="Courier New" panose="02070309020205020404" pitchFamily="49" charset="0"/>
              </a:rPr>
              <a:t>cin.ignore</a:t>
            </a:r>
            <a:r>
              <a:rPr lang="en-US" altLang="en-US" sz="2400" dirty="0">
                <a:cs typeface="Courier New" panose="02070309020205020404" pitchFamily="49" charset="0"/>
              </a:rPr>
              <a:t>(</a:t>
            </a:r>
            <a:r>
              <a:rPr lang="en-US" altLang="en-US" sz="2400" i="1" dirty="0">
                <a:cs typeface="Courier New" panose="02070309020205020404" pitchFamily="49" charset="0"/>
              </a:rPr>
              <a:t>m</a:t>
            </a:r>
            <a:r>
              <a:rPr lang="en-US" altLang="en-US" sz="2400" dirty="0">
                <a:cs typeface="Courier New" panose="02070309020205020404" pitchFamily="49" charset="0"/>
              </a:rPr>
              <a:t>, </a:t>
            </a:r>
            <a:r>
              <a:rPr lang="en-US" altLang="en-US" sz="2400" i="1" dirty="0" err="1"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/>
              <a:t>The statement says to ignore the next m characters or all </a:t>
            </a:r>
            <a:r>
              <a:rPr lang="en-US" sz="2400" u="sng" dirty="0"/>
              <a:t>characters</a:t>
            </a:r>
            <a:r>
              <a:rPr lang="en-US" sz="2400" dirty="0"/>
              <a:t> until the character specified by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without any parameter skips only 1 character</a:t>
            </a:r>
          </a:p>
          <a:p>
            <a:pPr marL="0" indent="0">
              <a:buNone/>
            </a:pPr>
            <a:endParaRPr lang="en-US" altLang="en-US" sz="2000" dirty="0"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640BEB-42C6-2C93-A933-74B90DC92AAB}"/>
              </a:ext>
            </a:extLst>
          </p:cNvPr>
          <p:cNvSpPr txBox="1"/>
          <p:nvPr/>
        </p:nvSpPr>
        <p:spPr>
          <a:xfrm>
            <a:off x="1195086" y="447993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https://replit.com/@btaylan/CISC3142Codes#Lecture-2/14.cpp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E2D6A-044A-8D59-3040-AE0A25632D58}"/>
              </a:ext>
            </a:extLst>
          </p:cNvPr>
          <p:cNvSpPr txBox="1"/>
          <p:nvPr/>
        </p:nvSpPr>
        <p:spPr>
          <a:xfrm>
            <a:off x="1195086" y="5037780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https://replit.com/@btaylan/CISC3142Codes#Lecture-2/15.cpp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7776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+mn-lt"/>
              </a:rPr>
              <a:t>The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putback</a:t>
            </a:r>
            <a:r>
              <a:rPr lang="en-US" altLang="en-US" dirty="0"/>
              <a:t> </a:t>
            </a:r>
            <a:r>
              <a:rPr lang="en-US" altLang="en-US" dirty="0">
                <a:latin typeface="+mn-lt"/>
              </a:rPr>
              <a:t>and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dirty="0"/>
              <a:t> </a:t>
            </a:r>
            <a:r>
              <a:rPr lang="en-US" altLang="en-US" dirty="0">
                <a:latin typeface="+mn-lt"/>
              </a:rPr>
              <a:t>Functions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CE15A-CE57-96ED-B9EC-172F34DF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509"/>
            <a:ext cx="10515600" cy="4165213"/>
          </a:xfrm>
        </p:spPr>
        <p:txBody>
          <a:bodyPr>
            <a:no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putback</a:t>
            </a:r>
            <a:r>
              <a:rPr lang="en-US" altLang="en-US" sz="2000" dirty="0"/>
              <a:t> function</a:t>
            </a:r>
          </a:p>
          <a:p>
            <a:pPr lvl="1"/>
            <a:r>
              <a:rPr lang="en-US" altLang="en-US" sz="1800" dirty="0"/>
              <a:t>Places previous character extracted by the get function from an input stream back to that stream</a:t>
            </a:r>
          </a:p>
          <a:p>
            <a:pPr marL="457200" lvl="1" indent="0">
              <a:buNone/>
            </a:pPr>
            <a:r>
              <a:rPr lang="en-US" altLang="en-US" sz="1800" dirty="0"/>
              <a:t>   		</a:t>
            </a:r>
            <a:r>
              <a:rPr lang="en-US" altLang="en-US" sz="1800" dirty="0" err="1"/>
              <a:t>cin.get</a:t>
            </a:r>
            <a:r>
              <a:rPr lang="en-US" altLang="en-US" sz="1800" dirty="0"/>
              <a:t>(</a:t>
            </a:r>
            <a:r>
              <a:rPr lang="en-US" altLang="en-US" sz="1800" dirty="0" err="1"/>
              <a:t>ch</a:t>
            </a:r>
            <a:r>
              <a:rPr lang="en-US" altLang="en-US" sz="1800" dirty="0"/>
              <a:t>);            //read a char and remove from stream</a:t>
            </a:r>
          </a:p>
          <a:p>
            <a:pPr marL="457200" lvl="1" indent="0">
              <a:buNone/>
            </a:pPr>
            <a:r>
              <a:rPr lang="en-US" altLang="en-US" sz="1800" dirty="0"/>
              <a:t>   		</a:t>
            </a:r>
            <a:r>
              <a:rPr lang="en-US" altLang="en-US" sz="1800" dirty="0" err="1"/>
              <a:t>cin.putback</a:t>
            </a:r>
            <a:r>
              <a:rPr lang="en-US" altLang="en-US" sz="1800" dirty="0"/>
              <a:t>(</a:t>
            </a:r>
            <a:r>
              <a:rPr lang="en-US" altLang="en-US" sz="1800" dirty="0" err="1"/>
              <a:t>ch</a:t>
            </a:r>
            <a:r>
              <a:rPr lang="en-US" altLang="en-US" sz="1800" dirty="0"/>
              <a:t>);  //the char read in previous line is put back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sz="2000" dirty="0"/>
              <a:t> function</a:t>
            </a:r>
          </a:p>
          <a:p>
            <a:pPr lvl="1"/>
            <a:r>
              <a:rPr lang="en-US" altLang="en-US" sz="1800" dirty="0"/>
              <a:t>Reads a char but doesn’t remove from stream</a:t>
            </a:r>
          </a:p>
          <a:p>
            <a:pPr lvl="1"/>
            <a:endParaRPr lang="en-US" altLang="en-US" sz="1800" dirty="0"/>
          </a:p>
          <a:p>
            <a:pPr marL="457200" lvl="1" indent="0"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ch</a:t>
            </a:r>
            <a:r>
              <a:rPr lang="en-US" altLang="en-US" sz="1800" dirty="0"/>
              <a:t> = </a:t>
            </a:r>
            <a:r>
              <a:rPr lang="en-US" altLang="en-US" sz="1800" dirty="0" err="1"/>
              <a:t>cin.peek</a:t>
            </a:r>
            <a:r>
              <a:rPr lang="en-US" altLang="en-US" sz="1800" dirty="0"/>
              <a:t>();                     //read a char and don’t remove from stream</a:t>
            </a:r>
          </a:p>
          <a:p>
            <a:pPr marL="457200" lvl="1" indent="0">
              <a:buNone/>
            </a:pPr>
            <a:r>
              <a:rPr lang="en-US" altLang="en-US" sz="1800" dirty="0"/>
              <a:t>    	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</a:t>
            </a:r>
            <a:r>
              <a:rPr lang="en-US" altLang="en-US" sz="1800" dirty="0" err="1"/>
              <a:t>ch</a:t>
            </a:r>
            <a:r>
              <a:rPr lang="en-US" altLang="en-US" sz="1800" dirty="0"/>
              <a:t>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    	//prints a char</a:t>
            </a:r>
          </a:p>
          <a:p>
            <a:pPr marL="457200" lvl="1" indent="0"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cin.get</a:t>
            </a:r>
            <a:r>
              <a:rPr lang="en-US" altLang="en-US" sz="1800" dirty="0"/>
              <a:t>(</a:t>
            </a:r>
            <a:r>
              <a:rPr lang="en-US" altLang="en-US" sz="1800" dirty="0" err="1"/>
              <a:t>ch</a:t>
            </a:r>
            <a:r>
              <a:rPr lang="en-US" altLang="en-US" sz="1800" dirty="0"/>
              <a:t>);                           //read a char and remove from stream</a:t>
            </a:r>
          </a:p>
          <a:p>
            <a:pPr marL="457200" lvl="1" indent="0">
              <a:buNone/>
            </a:pPr>
            <a:r>
              <a:rPr lang="en-US" altLang="en-US" sz="1800" dirty="0"/>
              <a:t>    	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&lt;&lt; </a:t>
            </a:r>
            <a:r>
              <a:rPr lang="en-US" altLang="en-US" sz="1800" dirty="0" err="1"/>
              <a:t>ch</a:t>
            </a:r>
            <a:r>
              <a:rPr lang="en-US" altLang="en-US" sz="1800" dirty="0"/>
              <a:t>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             //prints the same char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pPr marL="0" indent="0">
              <a:buNone/>
            </a:pPr>
            <a:endParaRPr lang="en-US" altLang="en-US" sz="2000" b="1" dirty="0">
              <a:solidFill>
                <a:srgbClr val="055C9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D23D7-9C21-ED57-7F37-1D8898124426}"/>
              </a:ext>
            </a:extLst>
          </p:cNvPr>
          <p:cNvSpPr txBox="1"/>
          <p:nvPr/>
        </p:nvSpPr>
        <p:spPr>
          <a:xfrm>
            <a:off x="953948" y="5620390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https://replit.com/@btaylan/CISC3142Codes#Lecture-2/16.cpp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239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+mn-lt"/>
              </a:rPr>
              <a:t>Input Failure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CE15A-CE57-96ED-B9EC-172F34DF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267664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If input data does not match corresponding variables, the program may run into problems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	int </a:t>
            </a:r>
            <a:r>
              <a:rPr lang="en-US" altLang="en-US" sz="2400" dirty="0" err="1"/>
              <a:t>a,b</a:t>
            </a:r>
            <a:r>
              <a:rPr lang="en-US" altLang="en-US" sz="2400" dirty="0"/>
              <a:t>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cin</a:t>
            </a:r>
            <a:r>
              <a:rPr lang="en-US" altLang="en-US" sz="2400" dirty="0"/>
              <a:t>&gt;&gt; a &gt;&gt; b ;</a:t>
            </a:r>
          </a:p>
          <a:p>
            <a:pPr eaLnBrk="1" hangingPunct="1"/>
            <a:r>
              <a:rPr lang="en-US" altLang="en-US" sz="2400" dirty="0"/>
              <a:t>If an error occurs when reading data input stream enters the </a:t>
            </a:r>
            <a:r>
              <a:rPr lang="en-US" altLang="en-US" sz="2400" u="sng" dirty="0"/>
              <a:t>fail state</a:t>
            </a:r>
            <a:endParaRPr lang="en-US" altLang="en-US" sz="2400" b="1" u="sng" dirty="0">
              <a:solidFill>
                <a:srgbClr val="055C91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sz="2400" b="0" i="0" dirty="0">
                <a:solidFill>
                  <a:srgbClr val="3F3F3F"/>
                </a:solidFill>
                <a:effectLst/>
              </a:rPr>
              <a:t> After fail state, all further I/O statements using that stream are ignored.</a:t>
            </a:r>
          </a:p>
          <a:p>
            <a:pPr eaLnBrk="1" hangingPunct="1"/>
            <a:r>
              <a:rPr lang="en-US" sz="2400" b="0" i="0" dirty="0">
                <a:solidFill>
                  <a:srgbClr val="3F3F3F"/>
                </a:solidFill>
                <a:effectLst/>
              </a:rPr>
              <a:t> The program continues to execute with whatever values are stored in variables and produces incorrect results.</a:t>
            </a:r>
            <a:endParaRPr lang="en-US" altLang="en-US" sz="24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3D6DC-1F3F-3BB2-BCD7-0FF753B517E0}"/>
              </a:ext>
            </a:extLst>
          </p:cNvPr>
          <p:cNvSpPr txBox="1"/>
          <p:nvPr/>
        </p:nvSpPr>
        <p:spPr>
          <a:xfrm>
            <a:off x="1148788" y="5685963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https://replit.com/@btaylan/CISC3142Codes#Lecture-2/17.cpp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+mn-lt"/>
              </a:rPr>
              <a:t>The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itchFamily="49" charset="0"/>
              </a:rPr>
              <a:t>clear</a:t>
            </a:r>
            <a:r>
              <a:rPr lang="en-US" altLang="en-US" dirty="0"/>
              <a:t> </a:t>
            </a:r>
            <a:r>
              <a:rPr lang="en-US" altLang="en-US" dirty="0">
                <a:latin typeface="+mn-lt"/>
              </a:rPr>
              <a:t>Function</a:t>
            </a:r>
            <a:endParaRPr lang="en-US" b="1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92469AB-9A45-42CD-5AC6-2A351D19C9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10515600" cy="4360863"/>
          </a:xfrm>
        </p:spPr>
        <p:txBody>
          <a:bodyPr/>
          <a:lstStyle/>
          <a:p>
            <a:pPr eaLnBrk="1" hangingPunct="1"/>
            <a:r>
              <a:rPr lang="en-US" altLang="en-US" dirty="0"/>
              <a:t>Once in a fail state, all further I/O statements using that stream are ignored </a:t>
            </a:r>
          </a:p>
          <a:p>
            <a:pPr eaLnBrk="1" hangingPunct="1"/>
            <a:r>
              <a:rPr lang="en-US" altLang="en-US" dirty="0"/>
              <a:t>The program continues to execute with whatever values are stored in variables </a:t>
            </a:r>
          </a:p>
          <a:p>
            <a:pPr lvl="1" eaLnBrk="1" hangingPunct="1"/>
            <a:r>
              <a:rPr lang="en-US" altLang="en-US" dirty="0"/>
              <a:t>This causes incorrect results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clear</a:t>
            </a:r>
            <a:r>
              <a:rPr lang="en-US" altLang="en-US" dirty="0"/>
              <a:t> function restores the input stream to a working state</a:t>
            </a:r>
          </a:p>
          <a:p>
            <a:pPr eaLnBrk="1" hangingPunct="1"/>
            <a:r>
              <a:rPr lang="en-US" altLang="en-US" dirty="0"/>
              <a:t>The syntax of the function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dirty="0"/>
              <a:t> 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28257-5615-A2E0-C79C-EA634C48C2C4}"/>
              </a:ext>
            </a:extLst>
          </p:cNvPr>
          <p:cNvSpPr txBox="1"/>
          <p:nvPr/>
        </p:nvSpPr>
        <p:spPr>
          <a:xfrm>
            <a:off x="6551271" y="4791919"/>
            <a:ext cx="1678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cin.clear</a:t>
            </a:r>
            <a:r>
              <a:rPr lang="en-US" sz="2000" dirty="0"/>
              <a:t>() 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80F5D-2E29-2319-184D-BFFD243B465E}"/>
              </a:ext>
            </a:extLst>
          </p:cNvPr>
          <p:cNvSpPr txBox="1"/>
          <p:nvPr/>
        </p:nvSpPr>
        <p:spPr>
          <a:xfrm>
            <a:off x="1148788" y="543581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https://replit.com/@btaylan/CISC3142Codes#Lecture-2/18.cpp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263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1A4F29-86D0-7FF7-7583-3CCCEA56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+mn-lt"/>
              </a:rPr>
              <a:t>I/O Streams and Standard I/O Devices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60770F-119F-25B7-C6E0-3A75AEC2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360333"/>
          </a:xfrm>
        </p:spPr>
        <p:txBody>
          <a:bodyPr>
            <a:noAutofit/>
          </a:bodyPr>
          <a:lstStyle/>
          <a:p>
            <a:pPr lvl="1" eaLnBrk="1" hangingPunct="1"/>
            <a:r>
              <a:rPr lang="en-US" altLang="en-US" dirty="0"/>
              <a:t>To use </a:t>
            </a:r>
            <a:r>
              <a:rPr lang="en-US" altLang="en-US" dirty="0" err="1"/>
              <a:t>cin</a:t>
            </a:r>
            <a:r>
              <a:rPr lang="en-US" altLang="en-US" dirty="0"/>
              <a:t> and </a:t>
            </a:r>
            <a:r>
              <a:rPr lang="en-US" altLang="en-US" dirty="0" err="1"/>
              <a:t>cout</a:t>
            </a:r>
            <a:r>
              <a:rPr lang="en-US" altLang="en-US" dirty="0"/>
              <a:t>, every C++ program must use the preprocessor directive: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 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	#include&lt;iostream&gt;</a:t>
            </a:r>
          </a:p>
          <a:p>
            <a:pPr lvl="1" eaLnBrk="1" hangingPunct="1"/>
            <a:endParaRPr lang="en-US" altLang="en-US" u="sng" dirty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en-US" u="sng" dirty="0">
                <a:solidFill>
                  <a:srgbClr val="0070C0"/>
                </a:solidFill>
              </a:rPr>
              <a:t>Input stream</a:t>
            </a:r>
            <a:r>
              <a:rPr lang="en-US" altLang="en-US" dirty="0">
                <a:solidFill>
                  <a:srgbClr val="0070C0"/>
                </a:solidFill>
              </a:rPr>
              <a:t>: </a:t>
            </a:r>
            <a:r>
              <a:rPr lang="en-US" altLang="en-US" dirty="0"/>
              <a:t>sequence of characters from an input device to the computer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lvl="1" eaLnBrk="1" hangingPunct="1"/>
            <a:r>
              <a:rPr lang="en-US" altLang="en-US" u="sng" dirty="0">
                <a:solidFill>
                  <a:srgbClr val="0070C0"/>
                </a:solidFill>
              </a:rPr>
              <a:t>Output stream</a:t>
            </a:r>
            <a:r>
              <a:rPr lang="en-US" altLang="en-US" dirty="0">
                <a:solidFill>
                  <a:srgbClr val="0070C0"/>
                </a:solidFill>
              </a:rPr>
              <a:t>: </a:t>
            </a:r>
            <a:r>
              <a:rPr lang="en-US" altLang="en-US" dirty="0"/>
              <a:t>sequence of characters from the computer to an output device</a:t>
            </a:r>
          </a:p>
        </p:txBody>
      </p:sp>
    </p:spTree>
    <p:extLst>
      <p:ext uri="{BB962C8B-B14F-4D97-AF65-F5344CB8AC3E}">
        <p14:creationId xmlns:p14="http://schemas.microsoft.com/office/powerpoint/2010/main" val="4271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+mn-lt"/>
              </a:rPr>
              <a:t>Output and Formatting Output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53931D-8C86-EC80-8383-ABFFE832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629" y="1849756"/>
            <a:ext cx="3778612" cy="51148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Syntax of </a:t>
            </a:r>
            <a:r>
              <a:rPr lang="en-US" altLang="en-US" sz="1800" b="1" dirty="0" err="1">
                <a:latin typeface="Courier New" pitchFamily="49" charset="0"/>
              </a:rPr>
              <a:t>cout</a:t>
            </a:r>
            <a:r>
              <a:rPr lang="en-US" altLang="en-US" sz="1800" dirty="0"/>
              <a:t> when used with  &lt;&lt; </a:t>
            </a:r>
            <a:endParaRPr lang="en-IN" sz="1800" dirty="0"/>
          </a:p>
        </p:txBody>
      </p:sp>
      <p:pic>
        <p:nvPicPr>
          <p:cNvPr id="6" name="Content Placeholder 4" descr="cout &lt;&lt; expression or manipulator &lt;&lt; expression or manipulator...;">
            <a:extLst>
              <a:ext uri="{FF2B5EF4-FFF2-40B4-BE49-F238E27FC236}">
                <a16:creationId xmlns:a16="http://schemas.microsoft.com/office/drawing/2014/main" id="{D511CA79-00A2-AAA2-5544-CF837EB8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253" y="2500595"/>
            <a:ext cx="7557190" cy="42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1A525-EF57-E14C-517B-5BCA2F1777AA}"/>
              </a:ext>
            </a:extLst>
          </p:cNvPr>
          <p:cNvSpPr txBox="1">
            <a:spLocks/>
          </p:cNvSpPr>
          <p:nvPr/>
        </p:nvSpPr>
        <p:spPr>
          <a:xfrm>
            <a:off x="1156504" y="3199435"/>
            <a:ext cx="8415338" cy="1413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75"/>
              </a:spcBef>
            </a:pPr>
            <a:r>
              <a:rPr lang="en-US" altLang="en-US" b="1" dirty="0">
                <a:latin typeface="Courier New" pitchFamily="49" charset="0"/>
              </a:rPr>
              <a:t>expression</a:t>
            </a:r>
            <a:r>
              <a:rPr lang="en-US" altLang="en-US" dirty="0"/>
              <a:t> is evaluated</a:t>
            </a:r>
          </a:p>
          <a:p>
            <a:pPr>
              <a:spcBef>
                <a:spcPts val="675"/>
              </a:spcBef>
            </a:pPr>
            <a:r>
              <a:rPr lang="en-US" altLang="en-US" b="1" dirty="0">
                <a:latin typeface="Courier New" pitchFamily="49" charset="0"/>
              </a:rPr>
              <a:t>manipulator</a:t>
            </a:r>
            <a:r>
              <a:rPr lang="en-US" altLang="en-US" dirty="0"/>
              <a:t> is used to format the output</a:t>
            </a:r>
          </a:p>
          <a:p>
            <a:pPr lvl="1">
              <a:spcBef>
                <a:spcPts val="675"/>
              </a:spcBef>
            </a:pPr>
            <a:r>
              <a:rPr lang="en-US" altLang="en-US" dirty="0"/>
              <a:t>Example: </a:t>
            </a:r>
            <a:r>
              <a:rPr lang="en-US" altLang="en-US" b="1" dirty="0" err="1">
                <a:latin typeface="Courier New" pitchFamily="49" charset="0"/>
              </a:rPr>
              <a:t>endl</a:t>
            </a:r>
            <a:endParaRPr lang="en-US" alt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5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 err="1">
                <a:latin typeface="Courier New" pitchFamily="49" charset="0"/>
              </a:rPr>
              <a:t>setprecision</a:t>
            </a:r>
            <a:r>
              <a:rPr lang="en-US" altLang="en-US" dirty="0"/>
              <a:t> </a:t>
            </a:r>
            <a:r>
              <a:rPr lang="en-US" altLang="en-US" dirty="0">
                <a:latin typeface="+mn-lt"/>
              </a:rPr>
              <a:t>Manipulator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CE15A-CE57-96ED-B9EC-172F34DF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199374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cs typeface="Courier New" panose="02070309020205020404" pitchFamily="49" charset="0"/>
              </a:rPr>
              <a:t>Syntax:  </a:t>
            </a:r>
            <a:r>
              <a:rPr lang="en-US" altLang="en-US" dirty="0" err="1">
                <a:cs typeface="Courier New" panose="02070309020205020404" pitchFamily="49" charset="0"/>
              </a:rPr>
              <a:t>setprecision</a:t>
            </a:r>
            <a:r>
              <a:rPr lang="en-US" altLang="en-US" dirty="0">
                <a:cs typeface="Courier New" panose="02070309020205020404" pitchFamily="49" charset="0"/>
              </a:rPr>
              <a:t>(n) used with </a:t>
            </a:r>
            <a:r>
              <a:rPr lang="en-US" altLang="en-US" b="1" dirty="0" err="1">
                <a:cs typeface="Courier New" panose="02070309020205020404" pitchFamily="49" charset="0"/>
              </a:rPr>
              <a:t>cout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Outputs total number of digits up to (</a:t>
            </a:r>
            <a:r>
              <a:rPr lang="en-US" altLang="en-US" b="1" dirty="0">
                <a:latin typeface="Courier New" pitchFamily="49" charset="0"/>
              </a:rPr>
              <a:t>n)</a:t>
            </a:r>
            <a:r>
              <a:rPr lang="en-US" altLang="en-US" dirty="0"/>
              <a:t> digit</a:t>
            </a:r>
          </a:p>
          <a:p>
            <a:r>
              <a:rPr lang="en-US" altLang="en-US" dirty="0"/>
              <a:t>Must include the header file </a:t>
            </a:r>
            <a:r>
              <a:rPr lang="en-US" altLang="en-US" b="1" dirty="0" err="1">
                <a:latin typeface="Courier New" pitchFamily="49" charset="0"/>
              </a:rPr>
              <a:t>iomanip</a:t>
            </a:r>
            <a:endParaRPr lang="en-US" altLang="en-US" dirty="0">
              <a:latin typeface="Courier New" pitchFamily="49" charset="0"/>
            </a:endParaRPr>
          </a:p>
          <a:p>
            <a:pPr lvl="1"/>
            <a:r>
              <a:rPr lang="en-US" altLang="en-US" b="1" dirty="0">
                <a:latin typeface="Courier New" pitchFamily="49" charset="0"/>
              </a:rPr>
              <a:t>#include &lt;</a:t>
            </a:r>
            <a:r>
              <a:rPr lang="en-US" altLang="en-US" b="1" dirty="0" err="1">
                <a:latin typeface="Courier New" pitchFamily="49" charset="0"/>
              </a:rPr>
              <a:t>iomanip</a:t>
            </a:r>
            <a:r>
              <a:rPr lang="en-US" altLang="en-US" b="1" dirty="0">
                <a:latin typeface="Courier New" pitchFamily="49" charset="0"/>
              </a:rPr>
              <a:t>&gt;</a:t>
            </a:r>
          </a:p>
          <a:p>
            <a:pPr lvl="1"/>
            <a:endParaRPr lang="en-US" altLang="en-US" b="1" dirty="0">
              <a:latin typeface="Courier New" pitchFamily="49" charset="0"/>
            </a:endParaRPr>
          </a:p>
          <a:p>
            <a:pPr lvl="1"/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C13DF-0457-5E0C-3CA6-5B2CC97C8B55}"/>
              </a:ext>
            </a:extLst>
          </p:cNvPr>
          <p:cNvSpPr txBox="1"/>
          <p:nvPr/>
        </p:nvSpPr>
        <p:spPr>
          <a:xfrm>
            <a:off x="838200" y="5558643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https://replit.com/@btaylan/CISC3142Codes#Lecture-2/19.cpp</a:t>
            </a:r>
            <a:r>
              <a:rPr lang="en-US" dirty="0"/>
              <a:t> 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30C3B6AD-A20E-19D8-F747-3E93255AF930}"/>
              </a:ext>
            </a:extLst>
          </p:cNvPr>
          <p:cNvSpPr txBox="1">
            <a:spLocks/>
          </p:cNvSpPr>
          <p:nvPr/>
        </p:nvSpPr>
        <p:spPr>
          <a:xfrm>
            <a:off x="838199" y="4226940"/>
            <a:ext cx="8965557" cy="946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fixed</a:t>
            </a:r>
            <a:r>
              <a:rPr lang="en-US" altLang="en-US" sz="2400" dirty="0"/>
              <a:t> outputs floating-point numbers in a fixed decimal format</a:t>
            </a:r>
          </a:p>
          <a:p>
            <a:r>
              <a:rPr lang="en-US" altLang="en-US" sz="2400" dirty="0"/>
              <a:t>Disable by using the stream member function </a:t>
            </a:r>
            <a:r>
              <a:rPr lang="en-US" altLang="en-US" sz="2400" b="1" dirty="0" err="1"/>
              <a:t>unsetf</a:t>
            </a:r>
            <a:r>
              <a:rPr lang="en-US" altLang="en-US" sz="2400" b="1" dirty="0"/>
              <a:t> </a:t>
            </a:r>
          </a:p>
        </p:txBody>
      </p:sp>
      <p:pic>
        <p:nvPicPr>
          <p:cNvPr id="10" name="Content Placeholder 10" descr="cout period unsetf left parenthesis ios colon colon fixed right parenthesis semi-colon ">
            <a:extLst>
              <a:ext uri="{FF2B5EF4-FFF2-40B4-BE49-F238E27FC236}">
                <a16:creationId xmlns:a16="http://schemas.microsoft.com/office/drawing/2014/main" id="{AA0AD29D-41F5-073B-4936-AF8C44964E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0" t="17941" b="22225"/>
          <a:stretch/>
        </p:blipFill>
        <p:spPr>
          <a:xfrm>
            <a:off x="1759464" y="5225338"/>
            <a:ext cx="2981427" cy="2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18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 err="1">
                <a:latin typeface="Courier New" pitchFamily="49" charset="0"/>
              </a:rPr>
              <a:t>showpoint</a:t>
            </a:r>
            <a:r>
              <a:rPr lang="en-US" altLang="en-US" dirty="0"/>
              <a:t> </a:t>
            </a:r>
            <a:r>
              <a:rPr lang="en-US" altLang="en-US" dirty="0">
                <a:latin typeface="+mn-lt"/>
              </a:rPr>
              <a:t>Manipulator</a:t>
            </a:r>
            <a:endParaRPr lang="en-US" b="1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0FFA369-04BA-3F2F-D3A7-819BD93688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10515600" cy="222523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showpoint</a:t>
            </a:r>
            <a:r>
              <a:rPr lang="en-US" altLang="en-US" dirty="0"/>
              <a:t> forces output to show the decimal point and trailing zeros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/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dirty="0">
                <a:hlinkClick r:id="rId2"/>
              </a:rPr>
              <a:t>https://replit.com/@btaylan/CISC3142Codes#Lecture-2/20.cpp</a:t>
            </a:r>
            <a:endParaRPr lang="en-US" altLang="en-US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141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setw</a:t>
            </a:r>
            <a:endParaRPr lang="en-US" b="1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CE980DD-8245-29B1-90EC-1285F762074F}"/>
              </a:ext>
            </a:extLst>
          </p:cNvPr>
          <p:cNvSpPr txBox="1">
            <a:spLocks/>
          </p:cNvSpPr>
          <p:nvPr/>
        </p:nvSpPr>
        <p:spPr>
          <a:xfrm>
            <a:off x="666067" y="2455762"/>
            <a:ext cx="320675" cy="263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AA9067-107D-3B23-F23B-EE3527ADF662}"/>
              </a:ext>
            </a:extLst>
          </p:cNvPr>
          <p:cNvSpPr txBox="1">
            <a:spLocks/>
          </p:cNvSpPr>
          <p:nvPr/>
        </p:nvSpPr>
        <p:spPr>
          <a:xfrm>
            <a:off x="666067" y="1861368"/>
            <a:ext cx="10283584" cy="1715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Outputs the value of an expression in a specified number of columns</a:t>
            </a:r>
          </a:p>
          <a:p>
            <a:r>
              <a:rPr lang="en-US" altLang="en-US" sz="2000" dirty="0"/>
              <a:t>If number of columns exceeds n in </a:t>
            </a:r>
            <a:r>
              <a:rPr lang="en-US" altLang="en-US" sz="2000" dirty="0" err="1"/>
              <a:t>setw</a:t>
            </a:r>
            <a:r>
              <a:rPr lang="en-US" altLang="en-US" sz="2000" dirty="0"/>
              <a:t>(n), then the output is right-justified</a:t>
            </a:r>
          </a:p>
          <a:p>
            <a:pPr lvl="1"/>
            <a:r>
              <a:rPr lang="en-US" altLang="en-US" sz="2000" dirty="0"/>
              <a:t>Unused columns to the left are filled with spaces</a:t>
            </a:r>
          </a:p>
          <a:p>
            <a:pPr lvl="1"/>
            <a:r>
              <a:rPr lang="en-US" altLang="en-US" sz="2000" b="1" dirty="0" err="1"/>
              <a:t>setfill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ch</a:t>
            </a:r>
            <a:r>
              <a:rPr lang="en-US" altLang="en-US" sz="2000" b="1" dirty="0"/>
              <a:t>) : </a:t>
            </a:r>
            <a:r>
              <a:rPr lang="en-US" altLang="en-US" sz="2000" dirty="0"/>
              <a:t>unused columns are set by a specific character </a:t>
            </a:r>
            <a:r>
              <a:rPr lang="en-US" altLang="en-US" sz="2000" dirty="0" err="1"/>
              <a:t>ch</a:t>
            </a:r>
            <a:r>
              <a:rPr lang="en-US" altLang="en-US" sz="2000" dirty="0"/>
              <a:t> </a:t>
            </a:r>
          </a:p>
          <a:p>
            <a:r>
              <a:rPr lang="en-US" altLang="en-US" sz="2000" dirty="0"/>
              <a:t>Must include the header file </a:t>
            </a:r>
            <a:r>
              <a:rPr lang="en-US" altLang="en-US" sz="2000" b="1" dirty="0" err="1">
                <a:cs typeface="Courier New" pitchFamily="49" charset="0"/>
              </a:rPr>
              <a:t>iomanip</a:t>
            </a:r>
            <a:endParaRPr lang="en-US" altLang="en-US" sz="2000" b="1" dirty="0">
              <a:cs typeface="Courier New" pitchFamily="49" charset="0"/>
            </a:endParaRPr>
          </a:p>
          <a:p>
            <a:r>
              <a:rPr lang="en-US" altLang="en-US" sz="2000" dirty="0">
                <a:cs typeface="Courier New" pitchFamily="49" charset="0"/>
              </a:rPr>
              <a:t>C++ scientific notation</a:t>
            </a:r>
          </a:p>
          <a:p>
            <a:pPr marL="0" indent="0">
              <a:buNone/>
            </a:pPr>
            <a:r>
              <a:rPr lang="en-US" altLang="en-US" sz="2000" dirty="0">
                <a:cs typeface="Courier New" pitchFamily="49" charset="0"/>
              </a:rPr>
              <a:t>	</a:t>
            </a:r>
            <a:r>
              <a:rPr lang="en-US" altLang="en-US" sz="2000" dirty="0" err="1">
                <a:cs typeface="Courier New" pitchFamily="49" charset="0"/>
              </a:rPr>
              <a:t>cout</a:t>
            </a:r>
            <a:r>
              <a:rPr lang="en-US" altLang="en-US" sz="2000" dirty="0">
                <a:cs typeface="Courier New" pitchFamily="49" charset="0"/>
              </a:rPr>
              <a:t>&lt;&lt; scientific &lt;&lt; 12.345 &lt;&lt; </a:t>
            </a:r>
            <a:r>
              <a:rPr lang="en-US" altLang="en-US" sz="2000" dirty="0" err="1">
                <a:cs typeface="Courier New" pitchFamily="49" charset="0"/>
              </a:rPr>
              <a:t>endl</a:t>
            </a:r>
            <a:r>
              <a:rPr lang="en-US" altLang="en-US" sz="2000" dirty="0">
                <a:cs typeface="Courier New" pitchFamily="49" charset="0"/>
              </a:rPr>
              <a:t>;</a:t>
            </a:r>
          </a:p>
          <a:p>
            <a:r>
              <a:rPr lang="en-US" altLang="en-US" sz="2000" dirty="0">
                <a:cs typeface="Courier New" pitchFamily="49" charset="0"/>
              </a:rPr>
              <a:t>Left and right justified text :</a:t>
            </a:r>
          </a:p>
          <a:p>
            <a:pPr marL="0" indent="0">
              <a:buNone/>
            </a:pPr>
            <a:r>
              <a:rPr lang="en-US" altLang="en-US" sz="2000" dirty="0">
                <a:cs typeface="Courier New" pitchFamily="49" charset="0"/>
              </a:rPr>
              <a:t>	</a:t>
            </a:r>
            <a:r>
              <a:rPr lang="en-US" altLang="en-US" sz="2000" dirty="0" err="1">
                <a:cs typeface="Courier New" pitchFamily="49" charset="0"/>
              </a:rPr>
              <a:t>cout</a:t>
            </a:r>
            <a:r>
              <a:rPr lang="en-US" altLang="en-US" sz="2000" dirty="0">
                <a:cs typeface="Courier New" pitchFamily="49" charset="0"/>
              </a:rPr>
              <a:t>&lt;&lt; </a:t>
            </a:r>
            <a:r>
              <a:rPr lang="en-US" altLang="en-US" sz="2000" dirty="0" err="1">
                <a:cs typeface="Courier New" pitchFamily="49" charset="0"/>
              </a:rPr>
              <a:t>setw</a:t>
            </a:r>
            <a:r>
              <a:rPr lang="en-US" altLang="en-US" sz="2000" dirty="0">
                <a:cs typeface="Courier New" pitchFamily="49" charset="0"/>
              </a:rPr>
              <a:t>(12) &lt;&lt; left &lt;&lt; "Hello!" &lt;&lt;</a:t>
            </a:r>
            <a:r>
              <a:rPr lang="en-US" altLang="en-US" sz="2000" dirty="0" err="1">
                <a:cs typeface="Courier New" pitchFamily="49" charset="0"/>
              </a:rPr>
              <a:t>endl</a:t>
            </a:r>
            <a:r>
              <a:rPr lang="en-US" altLang="en-US" sz="2000" dirty="0">
                <a:cs typeface="Courier New" pitchFamily="49" charset="0"/>
              </a:rPr>
              <a:t>;  </a:t>
            </a:r>
          </a:p>
          <a:p>
            <a:pPr marL="0" indent="0">
              <a:buNone/>
            </a:pPr>
            <a:r>
              <a:rPr lang="en-US" altLang="en-US" sz="2000" dirty="0">
                <a:cs typeface="Courier New" pitchFamily="49" charset="0"/>
              </a:rPr>
              <a:t>	</a:t>
            </a:r>
            <a:r>
              <a:rPr lang="en-US" altLang="en-US" sz="2000" dirty="0" err="1">
                <a:cs typeface="Courier New" pitchFamily="49" charset="0"/>
              </a:rPr>
              <a:t>cout</a:t>
            </a:r>
            <a:r>
              <a:rPr lang="en-US" altLang="en-US" sz="2000" dirty="0">
                <a:cs typeface="Courier New" pitchFamily="49" charset="0"/>
              </a:rPr>
              <a:t>&lt;&lt;  </a:t>
            </a:r>
            <a:r>
              <a:rPr lang="en-US" altLang="en-US" sz="2000" dirty="0" err="1">
                <a:cs typeface="Courier New" pitchFamily="49" charset="0"/>
              </a:rPr>
              <a:t>setw</a:t>
            </a:r>
            <a:r>
              <a:rPr lang="en-US" altLang="en-US" sz="2000" dirty="0">
                <a:cs typeface="Courier New" pitchFamily="49" charset="0"/>
              </a:rPr>
              <a:t>(12)&lt;&lt; right &lt;&lt; "Hello!" &lt;&lt;</a:t>
            </a:r>
            <a:r>
              <a:rPr lang="en-US" altLang="en-US" sz="2000" dirty="0" err="1">
                <a:cs typeface="Courier New" pitchFamily="49" charset="0"/>
              </a:rPr>
              <a:t>endl</a:t>
            </a:r>
            <a:r>
              <a:rPr lang="en-US" altLang="en-US" sz="2000" dirty="0">
                <a:cs typeface="Courier New" pitchFamily="49" charset="0"/>
              </a:rPr>
              <a:t>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584F9-8BA7-1EF7-E664-7D2BC2113C7B}"/>
              </a:ext>
            </a:extLst>
          </p:cNvPr>
          <p:cNvSpPr txBox="1"/>
          <p:nvPr/>
        </p:nvSpPr>
        <p:spPr>
          <a:xfrm>
            <a:off x="5776366" y="601796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https://replit.com/@btaylan/CISC3142Codes#Lecture-2/21.cpp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4053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+mn-lt"/>
              </a:rPr>
              <a:t>Input/Output and the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 </a:t>
            </a:r>
            <a:r>
              <a:rPr lang="en-US" altLang="en-US" dirty="0">
                <a:latin typeface="+mn-lt"/>
              </a:rPr>
              <a:t>Type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F20FE-D578-FE73-94C3-A440BC6CB877}"/>
              </a:ext>
            </a:extLst>
          </p:cNvPr>
          <p:cNvSpPr txBox="1"/>
          <p:nvPr/>
        </p:nvSpPr>
        <p:spPr>
          <a:xfrm>
            <a:off x="1041721" y="1805651"/>
            <a:ext cx="979218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</a:t>
            </a:r>
            <a:r>
              <a:rPr lang="en-US" sz="2400" dirty="0" err="1"/>
              <a:t>cin</a:t>
            </a:r>
            <a:r>
              <a:rPr lang="en-US" sz="2400" dirty="0"/>
              <a:t> and string together might create a problem if string contains space </a:t>
            </a:r>
          </a:p>
          <a:p>
            <a:r>
              <a:rPr lang="en-US" altLang="en-US" dirty="0"/>
              <a:t>        - The extraction operator: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Skips any leading whitespace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Stops reading at a whitespace character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The function </a:t>
            </a:r>
            <a:r>
              <a:rPr lang="en-US" altLang="en-US" sz="2800" b="1" dirty="0" err="1">
                <a:latin typeface="Courier New" pitchFamily="49" charset="0"/>
              </a:rPr>
              <a:t>getline</a:t>
            </a:r>
            <a:r>
              <a:rPr lang="en-US" altLang="en-US" sz="2800" dirty="0"/>
              <a:t> reads until end of the current line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267FC-BFA8-34C1-9C9B-B475C44FEED0}"/>
              </a:ext>
            </a:extLst>
          </p:cNvPr>
          <p:cNvSpPr txBox="1"/>
          <p:nvPr/>
        </p:nvSpPr>
        <p:spPr>
          <a:xfrm>
            <a:off x="2202084" y="4968297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https://replit.com/@btaylan/CISC3142Codes#Lecture-2/22.cpp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79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+mn-lt"/>
              </a:rPr>
              <a:t>File Stream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ABA2B-36FB-8A8E-4A83-6FAEC3D70652}"/>
              </a:ext>
            </a:extLst>
          </p:cNvPr>
          <p:cNvSpPr txBox="1"/>
          <p:nvPr/>
        </p:nvSpPr>
        <p:spPr>
          <a:xfrm>
            <a:off x="720437" y="1764087"/>
            <a:ext cx="97921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#include&lt;</a:t>
            </a:r>
            <a:r>
              <a:rPr lang="en-US" sz="2400" dirty="0" err="1"/>
              <a:t>fstream</a:t>
            </a:r>
            <a:r>
              <a:rPr lang="en-US" sz="2400" dirty="0"/>
              <a:t>&gt;  header file is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Input and output variables can be created just like </a:t>
            </a:r>
            <a:r>
              <a:rPr lang="en-US" sz="2400" dirty="0" err="1"/>
              <a:t>cin</a:t>
            </a:r>
            <a:r>
              <a:rPr lang="en-US" sz="2400" dirty="0"/>
              <a:t> and </a:t>
            </a:r>
            <a:r>
              <a:rPr lang="en-US" sz="2400" dirty="0" err="1"/>
              <a:t>cout</a:t>
            </a:r>
            <a:r>
              <a:rPr lang="en-US" sz="2400" dirty="0"/>
              <a:t>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	</a:t>
            </a:r>
            <a:r>
              <a:rPr lang="en-US" sz="2400" dirty="0" err="1"/>
              <a:t>ifstream</a:t>
            </a:r>
            <a:r>
              <a:rPr lang="en-US" sz="2400" dirty="0"/>
              <a:t> input;</a:t>
            </a:r>
          </a:p>
          <a:p>
            <a:r>
              <a:rPr lang="en-US" sz="2400" dirty="0"/>
              <a:t> 	</a:t>
            </a:r>
            <a:r>
              <a:rPr lang="en-US" sz="2400" dirty="0" err="1"/>
              <a:t>ofstream</a:t>
            </a:r>
            <a:r>
              <a:rPr lang="en-US" sz="2400" dirty="0"/>
              <a:t> output;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 the source and the destination files: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input.open</a:t>
            </a:r>
            <a:r>
              <a:rPr lang="en-US" sz="2400" dirty="0"/>
              <a:t>("1.txt"); //source file to read from</a:t>
            </a:r>
          </a:p>
          <a:p>
            <a:r>
              <a:rPr lang="en-US" sz="2400" dirty="0"/>
              <a:t>  	</a:t>
            </a:r>
            <a:r>
              <a:rPr lang="en-US" sz="2400" dirty="0" err="1"/>
              <a:t>output.open</a:t>
            </a:r>
            <a:r>
              <a:rPr lang="en-US" sz="2400" dirty="0"/>
              <a:t>("</a:t>
            </a:r>
            <a:r>
              <a:rPr lang="en-US" sz="2400" dirty="0" err="1"/>
              <a:t>new.txt</a:t>
            </a:r>
            <a:r>
              <a:rPr lang="en-US" sz="2400" dirty="0"/>
              <a:t>"); //destination file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9253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+mn-lt"/>
              </a:rPr>
              <a:t>File Stream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BB9742-D350-5AFC-D4DC-065944383D78}"/>
              </a:ext>
            </a:extLst>
          </p:cNvPr>
          <p:cNvSpPr txBox="1"/>
          <p:nvPr/>
        </p:nvSpPr>
        <p:spPr>
          <a:xfrm>
            <a:off x="720437" y="1764087"/>
            <a:ext cx="97921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Assume following variables are defined: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 int num;</a:t>
            </a:r>
          </a:p>
          <a:p>
            <a:r>
              <a:rPr lang="en-US" sz="2400" dirty="0"/>
              <a:t>	 char </a:t>
            </a:r>
            <a:r>
              <a:rPr lang="en-US" sz="2400" dirty="0" err="1"/>
              <a:t>ch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from input file into variables: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input &gt;&gt; num &gt;&gt; </a:t>
            </a:r>
            <a:r>
              <a:rPr lang="en-US" sz="2400" dirty="0" err="1"/>
              <a:t>ch</a:t>
            </a:r>
            <a:r>
              <a:rPr lang="en-US" sz="2400" dirty="0"/>
              <a:t>;              //read from input into variables like </a:t>
            </a:r>
            <a:r>
              <a:rPr lang="en-US" sz="2400" dirty="0" err="1"/>
              <a:t>cin</a:t>
            </a:r>
            <a:endParaRPr lang="en-US" sz="2400" dirty="0"/>
          </a:p>
          <a:p>
            <a:r>
              <a:rPr lang="en-US" sz="2400" dirty="0"/>
              <a:t>  	</a:t>
            </a:r>
            <a:r>
              <a:rPr lang="en-US" sz="2400" dirty="0" err="1"/>
              <a:t>cout</a:t>
            </a:r>
            <a:r>
              <a:rPr lang="en-US" sz="2400" dirty="0"/>
              <a:t>&lt;&lt;num &lt;&lt; </a:t>
            </a:r>
            <a:r>
              <a:rPr lang="en-US" sz="2400" dirty="0" err="1"/>
              <a:t>ch</a:t>
            </a:r>
            <a:r>
              <a:rPr lang="en-US" sz="2400" dirty="0"/>
              <a:t> &lt;&lt;</a:t>
            </a:r>
            <a:r>
              <a:rPr lang="en-US" sz="2400" dirty="0" err="1"/>
              <a:t>endl</a:t>
            </a:r>
            <a:r>
              <a:rPr lang="en-US" sz="2400" dirty="0"/>
              <a:t>;   //print the values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into destination file:</a:t>
            </a:r>
          </a:p>
          <a:p>
            <a:endParaRPr lang="en-US" sz="2400" dirty="0"/>
          </a:p>
          <a:p>
            <a:r>
              <a:rPr lang="en-US" sz="2400" dirty="0"/>
              <a:t>  	output &lt;&lt; </a:t>
            </a:r>
            <a:r>
              <a:rPr lang="en-US" sz="2400" dirty="0" err="1"/>
              <a:t>ch</a:t>
            </a:r>
            <a:r>
              <a:rPr lang="en-US" sz="2400" dirty="0"/>
              <a:t> &lt;&lt; num &lt;&lt; </a:t>
            </a:r>
            <a:r>
              <a:rPr lang="en-US" sz="2400" dirty="0" err="1"/>
              <a:t>endl</a:t>
            </a:r>
            <a:r>
              <a:rPr lang="en-US" sz="2400" dirty="0"/>
              <a:t>;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9000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+mn-lt"/>
              </a:rPr>
              <a:t>File Stream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D7446-3FAC-9BA1-C3C5-24693FCCF185}"/>
              </a:ext>
            </a:extLst>
          </p:cNvPr>
          <p:cNvSpPr txBox="1"/>
          <p:nvPr/>
        </p:nvSpPr>
        <p:spPr>
          <a:xfrm>
            <a:off x="720437" y="1764087"/>
            <a:ext cx="9792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Close input and output files:</a:t>
            </a:r>
          </a:p>
          <a:p>
            <a:endParaRPr lang="en-US" sz="2400" dirty="0"/>
          </a:p>
          <a:p>
            <a:r>
              <a:rPr lang="en-US" sz="2400" dirty="0"/>
              <a:t> 	</a:t>
            </a:r>
            <a:r>
              <a:rPr lang="en-US" sz="2400" dirty="0" err="1"/>
              <a:t>input.close</a:t>
            </a:r>
            <a:r>
              <a:rPr lang="en-US" sz="2400" dirty="0"/>
              <a:t>(); //close open files</a:t>
            </a:r>
          </a:p>
          <a:p>
            <a:r>
              <a:rPr lang="en-US" sz="2400" dirty="0"/>
              <a:t>  	</a:t>
            </a:r>
            <a:r>
              <a:rPr lang="en-US" sz="2400" dirty="0" err="1"/>
              <a:t>output.close</a:t>
            </a:r>
            <a:r>
              <a:rPr lang="en-US" sz="2400" dirty="0"/>
              <a:t>();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146CF-DF5C-1946-C5D1-9F4A4C35F4C6}"/>
              </a:ext>
            </a:extLst>
          </p:cNvPr>
          <p:cNvSpPr txBox="1"/>
          <p:nvPr/>
        </p:nvSpPr>
        <p:spPr>
          <a:xfrm>
            <a:off x="1025237" y="38755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https://replit.com/@btaylan/CISC3142Codes#Lecture-2/23.cpp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993AE-EC44-6BA6-8979-CFE34AFF0B16}"/>
              </a:ext>
            </a:extLst>
          </p:cNvPr>
          <p:cNvSpPr txBox="1"/>
          <p:nvPr/>
        </p:nvSpPr>
        <p:spPr>
          <a:xfrm>
            <a:off x="1025237" y="46943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https://replit.com/@btaylan/CISC3142Codes#Lecture-2/24.cpp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4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+mn-lt"/>
              </a:rPr>
              <a:t>I/O Streams and Standard I/O Devices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CE15A-CE57-96ED-B9EC-172F34DF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36033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Use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en-US" dirty="0"/>
              <a:t> header file to receive data from keyboard and send output to the screen</a:t>
            </a:r>
          </a:p>
          <a:p>
            <a:pPr lvl="1" eaLnBrk="1" hangingPunct="1"/>
            <a:r>
              <a:rPr lang="en-US" altLang="en-US" dirty="0"/>
              <a:t>Contains definitions of two data types:</a:t>
            </a:r>
          </a:p>
          <a:p>
            <a:pPr lvl="2" eaLnBrk="1" hangingPunct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en-US" dirty="0"/>
              <a:t>: input stream</a:t>
            </a:r>
          </a:p>
          <a:p>
            <a:pPr lvl="2" eaLnBrk="1" hangingPunct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en-US" dirty="0"/>
              <a:t>: output stream</a:t>
            </a:r>
          </a:p>
          <a:p>
            <a:pPr lvl="1" eaLnBrk="1" hangingPunct="1"/>
            <a:r>
              <a:rPr lang="en-US" altLang="en-US" dirty="0"/>
              <a:t>Has two variables:</a:t>
            </a:r>
          </a:p>
          <a:p>
            <a:pPr lvl="2" eaLnBrk="1" hangingPunct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en-US" dirty="0"/>
              <a:t>: stands for common input</a:t>
            </a:r>
          </a:p>
          <a:p>
            <a:pPr lvl="2" eaLnBrk="1" hangingPunct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en-US" dirty="0"/>
              <a:t>: stands for common output</a:t>
            </a:r>
          </a:p>
          <a:p>
            <a:r>
              <a:rPr lang="en-US" altLang="en-US" sz="2400" dirty="0"/>
              <a:t>Variable definition is identical to C++ syntax 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BEF2A-5F33-45AC-5CB6-62A10D541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8" y="5650906"/>
            <a:ext cx="1884876" cy="4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8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 err="1">
                <a:latin typeface="Courier New" pitchFamily="49" charset="0"/>
              </a:rPr>
              <a:t>cin</a:t>
            </a:r>
            <a:r>
              <a:rPr lang="en-US" altLang="en-US" dirty="0"/>
              <a:t> </a:t>
            </a:r>
            <a:r>
              <a:rPr lang="en-US" altLang="en-US" dirty="0">
                <a:latin typeface="+mn-lt"/>
              </a:rPr>
              <a:t>and the Extraction Operator &gt;&gt;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E1D74F-B0C1-FB17-3188-700C70DC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2162274"/>
            <a:ext cx="9527019" cy="493819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The syntax of an input statement using </a:t>
            </a:r>
            <a:r>
              <a:rPr lang="en-US" altLang="en-US" sz="2000" b="1" dirty="0" err="1">
                <a:latin typeface="Courier New" pitchFamily="49" charset="0"/>
              </a:rPr>
              <a:t>cin</a:t>
            </a:r>
            <a:r>
              <a:rPr lang="en-US" altLang="en-US" sz="2000" dirty="0"/>
              <a:t> and the extraction operator is &gt;&gt; </a:t>
            </a:r>
            <a:endParaRPr lang="en-IN" sz="2000" dirty="0"/>
          </a:p>
        </p:txBody>
      </p:sp>
      <p:pic>
        <p:nvPicPr>
          <p:cNvPr id="3" name="Content Placeholder 3" descr="cin &gt;&gt; variable &gt;&gt; variable...;">
            <a:extLst>
              <a:ext uri="{FF2B5EF4-FFF2-40B4-BE49-F238E27FC236}">
                <a16:creationId xmlns:a16="http://schemas.microsoft.com/office/drawing/2014/main" id="{2BFF106B-8158-3F8C-468B-2C1F2C93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83" y="2959945"/>
            <a:ext cx="4230991" cy="49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C57CF24-A40E-DE20-8733-BD28526F6B1D}"/>
              </a:ext>
            </a:extLst>
          </p:cNvPr>
          <p:cNvSpPr txBox="1">
            <a:spLocks/>
          </p:cNvSpPr>
          <p:nvPr/>
        </p:nvSpPr>
        <p:spPr>
          <a:xfrm>
            <a:off x="1043999" y="3732835"/>
            <a:ext cx="8398669" cy="46907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extraction operator &gt;&gt; is binary:  </a:t>
            </a:r>
            <a:endParaRPr lang="en-IN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22983141-DFD6-573C-56F1-7A5EB405F155}"/>
              </a:ext>
            </a:extLst>
          </p:cNvPr>
          <p:cNvSpPr txBox="1">
            <a:spLocks/>
          </p:cNvSpPr>
          <p:nvPr/>
        </p:nvSpPr>
        <p:spPr>
          <a:xfrm>
            <a:off x="2634458" y="4271329"/>
            <a:ext cx="8415338" cy="8863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en-US" b="1" dirty="0" err="1">
                <a:highlight>
                  <a:srgbClr val="FFFF00"/>
                </a:highlight>
                <a:latin typeface="Courier New" pitchFamily="49" charset="0"/>
              </a:rPr>
              <a:t>cin</a:t>
            </a:r>
            <a:r>
              <a:rPr lang="en-US" altLang="en-US" b="1" dirty="0">
                <a:latin typeface="Courier New" pitchFamily="49" charset="0"/>
              </a:rPr>
              <a:t> &gt;&gt;  </a:t>
            </a:r>
            <a:r>
              <a:rPr lang="en-US" altLang="en-US" b="1" dirty="0">
                <a:highlight>
                  <a:srgbClr val="FFFF00"/>
                </a:highlight>
                <a:latin typeface="Courier New" pitchFamily="49" charset="0"/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09634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 err="1">
                <a:latin typeface="Courier New" pitchFamily="49" charset="0"/>
              </a:rPr>
              <a:t>cin</a:t>
            </a:r>
            <a:r>
              <a:rPr lang="en-US" altLang="en-US" dirty="0"/>
              <a:t> </a:t>
            </a:r>
            <a:r>
              <a:rPr lang="en-US" altLang="en-US" dirty="0">
                <a:latin typeface="+mn-lt"/>
              </a:rPr>
              <a:t>and the Extraction Operator &gt;&gt;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CE15A-CE57-96ED-B9EC-172F34DF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879765"/>
          </a:xfrm>
        </p:spPr>
        <p:txBody>
          <a:bodyPr>
            <a:noAutofit/>
          </a:bodyPr>
          <a:lstStyle/>
          <a:p>
            <a:r>
              <a:rPr lang="en-US" altLang="en-US" dirty="0">
                <a:cs typeface="Courier New" panose="02070309020205020404" pitchFamily="49" charset="0"/>
              </a:rPr>
              <a:t>Following two examples are the same expressions:</a:t>
            </a:r>
          </a:p>
        </p:txBody>
      </p:sp>
      <p:pic>
        <p:nvPicPr>
          <p:cNvPr id="2" name="Content Placeholder 3" descr="Program code. In the code, the words in the variable names are merged. Line 1. cin, greater than, greater than, payRate, greater than, greater than, hours Worked, semi-colon. Line 2. cin, greater than, greater than, payRate, semi-colon. Line 3. cin, greater than, greater than, hours Worked, semi-colon.">
            <a:extLst>
              <a:ext uri="{FF2B5EF4-FFF2-40B4-BE49-F238E27FC236}">
                <a16:creationId xmlns:a16="http://schemas.microsoft.com/office/drawing/2014/main" id="{00A3728D-5453-45A0-5045-2E4807621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08" y="3101760"/>
            <a:ext cx="5300455" cy="1927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24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 err="1">
                <a:latin typeface="Courier New" pitchFamily="49" charset="0"/>
              </a:rPr>
              <a:t>cin</a:t>
            </a:r>
            <a:r>
              <a:rPr lang="en-US" altLang="en-US" dirty="0"/>
              <a:t> </a:t>
            </a:r>
            <a:r>
              <a:rPr lang="en-US" altLang="en-US" dirty="0">
                <a:latin typeface="+mn-lt"/>
              </a:rPr>
              <a:t>and the Extraction Operator &gt;&gt;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CE15A-CE57-96ED-B9EC-172F34DF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7400"/>
            <a:ext cx="10910455" cy="962892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All expressions below are the same in terms of input entrance with different types of white spaces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96FB042-0323-89DE-F20C-23D75424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33" y="2538846"/>
            <a:ext cx="7772400" cy="38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4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 err="1">
                <a:latin typeface="Courier New" pitchFamily="49" charset="0"/>
              </a:rPr>
              <a:t>cin</a:t>
            </a:r>
            <a:r>
              <a:rPr lang="en-US" altLang="en-US" dirty="0"/>
              <a:t> </a:t>
            </a:r>
            <a:r>
              <a:rPr lang="en-US" altLang="en-US" dirty="0">
                <a:latin typeface="+mn-lt"/>
              </a:rPr>
              <a:t>and the Extraction Operator &gt;&gt;</a:t>
            </a:r>
            <a:endParaRPr lang="en-US" b="1" dirty="0"/>
          </a:p>
        </p:txBody>
      </p:sp>
      <p:graphicFrame>
        <p:nvGraphicFramePr>
          <p:cNvPr id="2" name="Table 7" descr="Tables are accessible to screen readers.">
            <a:extLst>
              <a:ext uri="{FF2B5EF4-FFF2-40B4-BE49-F238E27FC236}">
                <a16:creationId xmlns:a16="http://schemas.microsoft.com/office/drawing/2014/main" id="{A78AB0AF-5F18-81FA-AF9D-9B79C51BA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732952"/>
              </p:ext>
            </p:extLst>
          </p:nvPr>
        </p:nvGraphicFramePr>
        <p:xfrm>
          <a:off x="1547234" y="2971107"/>
          <a:ext cx="8626475" cy="2335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622">
                  <a:extLst>
                    <a:ext uri="{9D8B030D-6E8A-4147-A177-3AD203B41FA5}">
                      <a16:colId xmlns:a16="http://schemas.microsoft.com/office/drawing/2014/main" val="3514219334"/>
                    </a:ext>
                  </a:extLst>
                </a:gridCol>
                <a:gridCol w="6969853">
                  <a:extLst>
                    <a:ext uri="{9D8B030D-6E8A-4147-A177-3AD203B41FA5}">
                      <a16:colId xmlns:a16="http://schemas.microsoft.com/office/drawing/2014/main" val="1536223453"/>
                    </a:ext>
                  </a:extLst>
                </a:gridCol>
              </a:tblGrid>
              <a:tr h="51191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 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 Input for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1085"/>
                  </a:ext>
                </a:extLst>
              </a:tr>
              <a:tr h="511917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rgbClr val="055C9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endParaRPr lang="en-US" sz="1400" dirty="0">
                        <a:solidFill>
                          <a:srgbClr val="055C9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printable character except the blank.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111904"/>
                  </a:ext>
                </a:extLst>
              </a:tr>
              <a:tr h="511917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rgbClr val="055C9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solidFill>
                          <a:srgbClr val="055C9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integer, possibly preceded by a + or - sign.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315063"/>
                  </a:ext>
                </a:extLst>
              </a:tr>
              <a:tr h="799432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rgbClr val="055C9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double</a:t>
                      </a:r>
                      <a:endParaRPr lang="en-US" sz="1400" dirty="0">
                        <a:solidFill>
                          <a:srgbClr val="055C9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decimal number, possibly preceded by a + or - sign. If the actual data input is an integer, the input is converted to a decimal number with the zero decimal part.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545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F98A85-DD90-8113-F528-7AEC2BED905E}"/>
              </a:ext>
            </a:extLst>
          </p:cNvPr>
          <p:cNvSpPr txBox="1"/>
          <p:nvPr/>
        </p:nvSpPr>
        <p:spPr>
          <a:xfrm>
            <a:off x="1177636" y="2022764"/>
            <a:ext cx="5999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Consider </a:t>
            </a:r>
            <a:r>
              <a:rPr lang="en-US" sz="2400" dirty="0" err="1"/>
              <a:t>cin</a:t>
            </a:r>
            <a:r>
              <a:rPr lang="en-US" sz="2400" dirty="0"/>
              <a:t> &gt;&gt;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</a:t>
            </a:r>
            <a:r>
              <a:rPr lang="en-US" sz="2400" dirty="0"/>
              <a:t> has to be a simple data type</a:t>
            </a:r>
          </a:p>
        </p:txBody>
      </p:sp>
    </p:spTree>
    <p:extLst>
      <p:ext uri="{BB962C8B-B14F-4D97-AF65-F5344CB8AC3E}">
        <p14:creationId xmlns:p14="http://schemas.microsoft.com/office/powerpoint/2010/main" val="270541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 err="1"/>
              <a:t>cin</a:t>
            </a:r>
            <a:r>
              <a:rPr lang="en-US" b="1" dirty="0"/>
              <a:t> and </a:t>
            </a:r>
            <a:r>
              <a:rPr lang="en-US" altLang="en-US" dirty="0">
                <a:latin typeface="+mn-lt"/>
              </a:rPr>
              <a:t>the Extraction Operator &gt;&gt;</a:t>
            </a:r>
            <a:r>
              <a:rPr lang="en-US" b="1" dirty="0"/>
              <a:t> Examples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CE15A-CE57-96ED-B9EC-172F34DF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27758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>
                <a:hlinkClick r:id="rId2"/>
              </a:rPr>
              <a:t>https://replit.com/@btaylan/CISC3142Codes#Lecture-2/1.cpp</a:t>
            </a:r>
            <a:endParaRPr lang="en-US" alt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>
                <a:hlinkClick r:id="rId3"/>
              </a:rPr>
              <a:t>https://replit.com/@btaylan/CISC3142Codes#Lecture-2/9.cpp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561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A217B-F072-9167-CCB9-B83C50AC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 err="1"/>
              <a:t>cin</a:t>
            </a:r>
            <a:r>
              <a:rPr lang="en-US" b="1" dirty="0"/>
              <a:t> and </a:t>
            </a:r>
            <a:r>
              <a:rPr lang="en-US" altLang="en-US" dirty="0">
                <a:latin typeface="+mn-lt"/>
              </a:rPr>
              <a:t>the Extraction Operator &gt;&gt;</a:t>
            </a:r>
            <a:r>
              <a:rPr lang="en-US" b="1" dirty="0"/>
              <a:t> Examples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3ABE1-4E72-8522-51B3-530E14C24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84" y="1819103"/>
            <a:ext cx="6187017" cy="4772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D44DAB-F158-701E-478F-F2ED5BA0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92" y="3430658"/>
            <a:ext cx="1356014" cy="774865"/>
          </a:xfrm>
          <a:prstGeom prst="rect">
            <a:avLst/>
          </a:prstGeom>
        </p:spPr>
      </p:pic>
      <p:sp>
        <p:nvSpPr>
          <p:cNvPr id="10" name="Notched Right Arrow 9">
            <a:extLst>
              <a:ext uri="{FF2B5EF4-FFF2-40B4-BE49-F238E27FC236}">
                <a16:creationId xmlns:a16="http://schemas.microsoft.com/office/drawing/2014/main" id="{D760A2BB-A59A-EFEF-85E2-F616DB2C9C24}"/>
              </a:ext>
            </a:extLst>
          </p:cNvPr>
          <p:cNvSpPr/>
          <p:nvPr/>
        </p:nvSpPr>
        <p:spPr>
          <a:xfrm>
            <a:off x="2933205" y="3567879"/>
            <a:ext cx="1009402" cy="50042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1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1448</Words>
  <Application>Microsoft Macintosh PowerPoint</Application>
  <PresentationFormat>Widescreen</PresentationFormat>
  <Paragraphs>193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Office Theme</vt:lpstr>
      <vt:lpstr>Input/Output</vt:lpstr>
      <vt:lpstr>I/O Streams and Standard I/O Devices</vt:lpstr>
      <vt:lpstr>I/O Streams and Standard I/O Devices</vt:lpstr>
      <vt:lpstr>cin and the Extraction Operator &gt;&gt;</vt:lpstr>
      <vt:lpstr>cin and the Extraction Operator &gt;&gt;</vt:lpstr>
      <vt:lpstr>cin and the Extraction Operator &gt;&gt;</vt:lpstr>
      <vt:lpstr>cin and the Extraction Operator &gt;&gt;</vt:lpstr>
      <vt:lpstr>cin and the Extraction Operator &gt;&gt; Examples</vt:lpstr>
      <vt:lpstr>cin and the Extraction Operator &gt;&gt; Examples</vt:lpstr>
      <vt:lpstr>Using Predefined Functions in a Program</vt:lpstr>
      <vt:lpstr>Using Predefined Functions in a Program</vt:lpstr>
      <vt:lpstr>Using Predefined Functions in a Program</vt:lpstr>
      <vt:lpstr>cin and &lt;&lt;</vt:lpstr>
      <vt:lpstr>cin and the get Function</vt:lpstr>
      <vt:lpstr>cin and get</vt:lpstr>
      <vt:lpstr>cin and the ignore Function</vt:lpstr>
      <vt:lpstr>The putback and peek Functions</vt:lpstr>
      <vt:lpstr>Input Failure</vt:lpstr>
      <vt:lpstr>The clear Function</vt:lpstr>
      <vt:lpstr>Output and Formatting Output</vt:lpstr>
      <vt:lpstr>setprecision Manipulator</vt:lpstr>
      <vt:lpstr>showpoint Manipulator</vt:lpstr>
      <vt:lpstr>setw</vt:lpstr>
      <vt:lpstr>Input/Output and the string Type</vt:lpstr>
      <vt:lpstr>File Stream</vt:lpstr>
      <vt:lpstr>File Stream</vt:lpstr>
      <vt:lpstr>File Stream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Basak Taylan</dc:creator>
  <cp:lastModifiedBy>Basak Taylan</cp:lastModifiedBy>
  <cp:revision>29</cp:revision>
  <dcterms:created xsi:type="dcterms:W3CDTF">2023-01-24T22:16:26Z</dcterms:created>
  <dcterms:modified xsi:type="dcterms:W3CDTF">2023-02-01T00:14:10Z</dcterms:modified>
</cp:coreProperties>
</file>