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07"/>
  </p:normalViewPr>
  <p:slideViewPr>
    <p:cSldViewPr snapToGrid="0">
      <p:cViewPr varScale="1">
        <p:scale>
          <a:sx n="76" d="100"/>
          <a:sy n="76" d="100"/>
        </p:scale>
        <p:origin x="216"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7711-FB88-FF94-EC16-06952D8B08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1EABF8-EE75-5C60-46C5-91130EEF9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4786C-2096-6620-5D5B-D613FBB56564}"/>
              </a:ext>
            </a:extLst>
          </p:cNvPr>
          <p:cNvSpPr>
            <a:spLocks noGrp="1"/>
          </p:cNvSpPr>
          <p:nvPr>
            <p:ph type="dt" sz="half" idx="10"/>
          </p:nvPr>
        </p:nvSpPr>
        <p:spPr/>
        <p:txBody>
          <a:bodyPr/>
          <a:lstStyle/>
          <a:p>
            <a:fld id="{66F9726B-0774-D143-B41B-4DE924CD89DD}" type="datetimeFigureOut">
              <a:rPr lang="en-US" smtClean="0"/>
              <a:t>2/11/23</a:t>
            </a:fld>
            <a:endParaRPr lang="en-US"/>
          </a:p>
        </p:txBody>
      </p:sp>
      <p:sp>
        <p:nvSpPr>
          <p:cNvPr id="5" name="Footer Placeholder 4">
            <a:extLst>
              <a:ext uri="{FF2B5EF4-FFF2-40B4-BE49-F238E27FC236}">
                <a16:creationId xmlns:a16="http://schemas.microsoft.com/office/drawing/2014/main" id="{33F1ADAE-ED23-48C4-C109-FA7AC45A3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578B3-5E46-AEE0-F666-49F47588193B}"/>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45408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3BC1-6455-D9C2-6CDE-66A2503F9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B2BB2-CEF0-A5DB-CE84-FC92B1F4EA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40409-FAFF-9471-23DD-F9F24B4859C9}"/>
              </a:ext>
            </a:extLst>
          </p:cNvPr>
          <p:cNvSpPr>
            <a:spLocks noGrp="1"/>
          </p:cNvSpPr>
          <p:nvPr>
            <p:ph type="dt" sz="half" idx="10"/>
          </p:nvPr>
        </p:nvSpPr>
        <p:spPr/>
        <p:txBody>
          <a:bodyPr/>
          <a:lstStyle/>
          <a:p>
            <a:fld id="{66F9726B-0774-D143-B41B-4DE924CD89DD}" type="datetimeFigureOut">
              <a:rPr lang="en-US" smtClean="0"/>
              <a:t>2/11/23</a:t>
            </a:fld>
            <a:endParaRPr lang="en-US"/>
          </a:p>
        </p:txBody>
      </p:sp>
      <p:sp>
        <p:nvSpPr>
          <p:cNvPr id="5" name="Footer Placeholder 4">
            <a:extLst>
              <a:ext uri="{FF2B5EF4-FFF2-40B4-BE49-F238E27FC236}">
                <a16:creationId xmlns:a16="http://schemas.microsoft.com/office/drawing/2014/main" id="{F34F8029-8D2B-7FFA-394B-3B0724BCF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12C05-D913-5672-B584-98FD90B01105}"/>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32406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FF1CE-4C52-DEA8-1FB2-06E18C072A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5077BC-04A3-355B-936F-501ABC5E5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C89ED-C91D-9930-9032-7CB91935DF52}"/>
              </a:ext>
            </a:extLst>
          </p:cNvPr>
          <p:cNvSpPr>
            <a:spLocks noGrp="1"/>
          </p:cNvSpPr>
          <p:nvPr>
            <p:ph type="dt" sz="half" idx="10"/>
          </p:nvPr>
        </p:nvSpPr>
        <p:spPr/>
        <p:txBody>
          <a:bodyPr/>
          <a:lstStyle/>
          <a:p>
            <a:fld id="{66F9726B-0774-D143-B41B-4DE924CD89DD}" type="datetimeFigureOut">
              <a:rPr lang="en-US" smtClean="0"/>
              <a:t>2/11/23</a:t>
            </a:fld>
            <a:endParaRPr lang="en-US"/>
          </a:p>
        </p:txBody>
      </p:sp>
      <p:sp>
        <p:nvSpPr>
          <p:cNvPr id="5" name="Footer Placeholder 4">
            <a:extLst>
              <a:ext uri="{FF2B5EF4-FFF2-40B4-BE49-F238E27FC236}">
                <a16:creationId xmlns:a16="http://schemas.microsoft.com/office/drawing/2014/main" id="{DADD4E81-2094-FC3F-B75A-9A6DA00FF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9BD07-02DC-36F6-D3B2-5E56F3D32FBD}"/>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288842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7FB-7C7E-29BF-3E0E-D4529C7E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E88AD-0E01-181C-4E90-CA738EB252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CE809-AABB-0FAA-3A3B-0F62E48E4493}"/>
              </a:ext>
            </a:extLst>
          </p:cNvPr>
          <p:cNvSpPr>
            <a:spLocks noGrp="1"/>
          </p:cNvSpPr>
          <p:nvPr>
            <p:ph type="dt" sz="half" idx="10"/>
          </p:nvPr>
        </p:nvSpPr>
        <p:spPr/>
        <p:txBody>
          <a:bodyPr/>
          <a:lstStyle/>
          <a:p>
            <a:fld id="{66F9726B-0774-D143-B41B-4DE924CD89DD}" type="datetimeFigureOut">
              <a:rPr lang="en-US" smtClean="0"/>
              <a:t>2/11/23</a:t>
            </a:fld>
            <a:endParaRPr lang="en-US"/>
          </a:p>
        </p:txBody>
      </p:sp>
      <p:sp>
        <p:nvSpPr>
          <p:cNvPr id="5" name="Footer Placeholder 4">
            <a:extLst>
              <a:ext uri="{FF2B5EF4-FFF2-40B4-BE49-F238E27FC236}">
                <a16:creationId xmlns:a16="http://schemas.microsoft.com/office/drawing/2014/main" id="{F74D51E9-D65D-0847-5F09-A49CE39E2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CD376-B21D-A3E7-95AD-DF5A79556796}"/>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351831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94C9-AA7D-4A19-0BB0-9C3DAC685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94E8ED-7DB7-25E7-0D2F-F6ABF6FAD7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8D6863-71E6-91C1-9410-63D6674DED40}"/>
              </a:ext>
            </a:extLst>
          </p:cNvPr>
          <p:cNvSpPr>
            <a:spLocks noGrp="1"/>
          </p:cNvSpPr>
          <p:nvPr>
            <p:ph type="dt" sz="half" idx="10"/>
          </p:nvPr>
        </p:nvSpPr>
        <p:spPr/>
        <p:txBody>
          <a:bodyPr/>
          <a:lstStyle/>
          <a:p>
            <a:fld id="{66F9726B-0774-D143-B41B-4DE924CD89DD}" type="datetimeFigureOut">
              <a:rPr lang="en-US" smtClean="0"/>
              <a:t>2/11/23</a:t>
            </a:fld>
            <a:endParaRPr lang="en-US"/>
          </a:p>
        </p:txBody>
      </p:sp>
      <p:sp>
        <p:nvSpPr>
          <p:cNvPr id="5" name="Footer Placeholder 4">
            <a:extLst>
              <a:ext uri="{FF2B5EF4-FFF2-40B4-BE49-F238E27FC236}">
                <a16:creationId xmlns:a16="http://schemas.microsoft.com/office/drawing/2014/main" id="{817BF05B-4CD3-BD31-8197-09B593A64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E37DB-1D41-40F1-1E3D-2E0B190ADC4C}"/>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40395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5694-874D-CE48-15D2-38B970715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32E78-79BE-1BAE-A579-4DE34D0F7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9832AC-29B6-0349-92D3-7AE91DD7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0F0BB9-9B6A-4AB6-A69C-3B2F75B83A74}"/>
              </a:ext>
            </a:extLst>
          </p:cNvPr>
          <p:cNvSpPr>
            <a:spLocks noGrp="1"/>
          </p:cNvSpPr>
          <p:nvPr>
            <p:ph type="dt" sz="half" idx="10"/>
          </p:nvPr>
        </p:nvSpPr>
        <p:spPr/>
        <p:txBody>
          <a:bodyPr/>
          <a:lstStyle/>
          <a:p>
            <a:fld id="{66F9726B-0774-D143-B41B-4DE924CD89DD}" type="datetimeFigureOut">
              <a:rPr lang="en-US" smtClean="0"/>
              <a:t>2/11/23</a:t>
            </a:fld>
            <a:endParaRPr lang="en-US"/>
          </a:p>
        </p:txBody>
      </p:sp>
      <p:sp>
        <p:nvSpPr>
          <p:cNvPr id="6" name="Footer Placeholder 5">
            <a:extLst>
              <a:ext uri="{FF2B5EF4-FFF2-40B4-BE49-F238E27FC236}">
                <a16:creationId xmlns:a16="http://schemas.microsoft.com/office/drawing/2014/main" id="{96EBD3E5-D143-60DC-FD23-91D50AC43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7043F-4623-271C-E0D7-BC0E3AC7D96C}"/>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54579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C948-DAFC-357A-F9F4-04AA84A85B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39C8D6-5675-4319-6D60-021A88B61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3920BE-6852-50CE-37BD-B907A45AF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761CF2-4CD2-17D6-3CD3-AB1C6440F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4E0C2-FE79-8661-6922-6F4B01D32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A02C29-78B1-A5BD-8208-3B9D472E960C}"/>
              </a:ext>
            </a:extLst>
          </p:cNvPr>
          <p:cNvSpPr>
            <a:spLocks noGrp="1"/>
          </p:cNvSpPr>
          <p:nvPr>
            <p:ph type="dt" sz="half" idx="10"/>
          </p:nvPr>
        </p:nvSpPr>
        <p:spPr/>
        <p:txBody>
          <a:bodyPr/>
          <a:lstStyle/>
          <a:p>
            <a:fld id="{66F9726B-0774-D143-B41B-4DE924CD89DD}" type="datetimeFigureOut">
              <a:rPr lang="en-US" smtClean="0"/>
              <a:t>2/11/23</a:t>
            </a:fld>
            <a:endParaRPr lang="en-US"/>
          </a:p>
        </p:txBody>
      </p:sp>
      <p:sp>
        <p:nvSpPr>
          <p:cNvPr id="8" name="Footer Placeholder 7">
            <a:extLst>
              <a:ext uri="{FF2B5EF4-FFF2-40B4-BE49-F238E27FC236}">
                <a16:creationId xmlns:a16="http://schemas.microsoft.com/office/drawing/2014/main" id="{A25A2500-1F68-7347-936E-A538569D5D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B9F4A7-1051-30FD-1403-9BC68376B82E}"/>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219035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B127-09A5-AAC3-353F-23D6D97D42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9E1EE0-B883-6EE9-6D05-4C83BC25DAD1}"/>
              </a:ext>
            </a:extLst>
          </p:cNvPr>
          <p:cNvSpPr>
            <a:spLocks noGrp="1"/>
          </p:cNvSpPr>
          <p:nvPr>
            <p:ph type="dt" sz="half" idx="10"/>
          </p:nvPr>
        </p:nvSpPr>
        <p:spPr/>
        <p:txBody>
          <a:bodyPr/>
          <a:lstStyle/>
          <a:p>
            <a:fld id="{66F9726B-0774-D143-B41B-4DE924CD89DD}" type="datetimeFigureOut">
              <a:rPr lang="en-US" smtClean="0"/>
              <a:t>2/11/23</a:t>
            </a:fld>
            <a:endParaRPr lang="en-US"/>
          </a:p>
        </p:txBody>
      </p:sp>
      <p:sp>
        <p:nvSpPr>
          <p:cNvPr id="4" name="Footer Placeholder 3">
            <a:extLst>
              <a:ext uri="{FF2B5EF4-FFF2-40B4-BE49-F238E27FC236}">
                <a16:creationId xmlns:a16="http://schemas.microsoft.com/office/drawing/2014/main" id="{04773E77-2104-E053-FD13-6C054CEEBE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426F48-DE2B-7994-4381-76BBC75DABDB}"/>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67948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35A40-0D88-BFA4-0978-C3F6E866E278}"/>
              </a:ext>
            </a:extLst>
          </p:cNvPr>
          <p:cNvSpPr>
            <a:spLocks noGrp="1"/>
          </p:cNvSpPr>
          <p:nvPr>
            <p:ph type="dt" sz="half" idx="10"/>
          </p:nvPr>
        </p:nvSpPr>
        <p:spPr/>
        <p:txBody>
          <a:bodyPr/>
          <a:lstStyle/>
          <a:p>
            <a:fld id="{66F9726B-0774-D143-B41B-4DE924CD89DD}" type="datetimeFigureOut">
              <a:rPr lang="en-US" smtClean="0"/>
              <a:t>2/11/23</a:t>
            </a:fld>
            <a:endParaRPr lang="en-US"/>
          </a:p>
        </p:txBody>
      </p:sp>
      <p:sp>
        <p:nvSpPr>
          <p:cNvPr id="3" name="Footer Placeholder 2">
            <a:extLst>
              <a:ext uri="{FF2B5EF4-FFF2-40B4-BE49-F238E27FC236}">
                <a16:creationId xmlns:a16="http://schemas.microsoft.com/office/drawing/2014/main" id="{8B9CA65A-E7BC-4D02-3A12-8EB12C7F38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C84829-BA41-36F3-A918-6DD42C8D4216}"/>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4034235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67D4-DBE8-087E-B3C2-9915161D8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A4876-FC51-6C9F-F7B9-C2B401BA7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92C115-2D01-B3C7-38FA-10AD9A2EB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07A33-6631-9EF3-F165-E859D01434BC}"/>
              </a:ext>
            </a:extLst>
          </p:cNvPr>
          <p:cNvSpPr>
            <a:spLocks noGrp="1"/>
          </p:cNvSpPr>
          <p:nvPr>
            <p:ph type="dt" sz="half" idx="10"/>
          </p:nvPr>
        </p:nvSpPr>
        <p:spPr/>
        <p:txBody>
          <a:bodyPr/>
          <a:lstStyle/>
          <a:p>
            <a:fld id="{66F9726B-0774-D143-B41B-4DE924CD89DD}" type="datetimeFigureOut">
              <a:rPr lang="en-US" smtClean="0"/>
              <a:t>2/11/23</a:t>
            </a:fld>
            <a:endParaRPr lang="en-US"/>
          </a:p>
        </p:txBody>
      </p:sp>
      <p:sp>
        <p:nvSpPr>
          <p:cNvPr id="6" name="Footer Placeholder 5">
            <a:extLst>
              <a:ext uri="{FF2B5EF4-FFF2-40B4-BE49-F238E27FC236}">
                <a16:creationId xmlns:a16="http://schemas.microsoft.com/office/drawing/2014/main" id="{0777E38C-D25D-1BA6-2245-32427C9F6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D3513-FD1D-80AA-FC7B-713AE04C4632}"/>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137653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236F-A5EC-C44B-CC6A-565D7C70B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74529E-F34D-44F8-CE8D-8CD8515D0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07FDF3-F13C-1658-90CE-715D5E844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416A4E-D7AD-3117-E9C9-BFD2408E48D9}"/>
              </a:ext>
            </a:extLst>
          </p:cNvPr>
          <p:cNvSpPr>
            <a:spLocks noGrp="1"/>
          </p:cNvSpPr>
          <p:nvPr>
            <p:ph type="dt" sz="half" idx="10"/>
          </p:nvPr>
        </p:nvSpPr>
        <p:spPr/>
        <p:txBody>
          <a:bodyPr/>
          <a:lstStyle/>
          <a:p>
            <a:fld id="{66F9726B-0774-D143-B41B-4DE924CD89DD}" type="datetimeFigureOut">
              <a:rPr lang="en-US" smtClean="0"/>
              <a:t>2/11/23</a:t>
            </a:fld>
            <a:endParaRPr lang="en-US"/>
          </a:p>
        </p:txBody>
      </p:sp>
      <p:sp>
        <p:nvSpPr>
          <p:cNvPr id="6" name="Footer Placeholder 5">
            <a:extLst>
              <a:ext uri="{FF2B5EF4-FFF2-40B4-BE49-F238E27FC236}">
                <a16:creationId xmlns:a16="http://schemas.microsoft.com/office/drawing/2014/main" id="{F0E0A155-36FB-062A-FD29-E1E95C6C39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378D7-F2FE-976C-7D4E-1CBCF74D78F4}"/>
              </a:ext>
            </a:extLst>
          </p:cNvPr>
          <p:cNvSpPr>
            <a:spLocks noGrp="1"/>
          </p:cNvSpPr>
          <p:nvPr>
            <p:ph type="sldNum" sz="quarter" idx="12"/>
          </p:nvPr>
        </p:nvSpPr>
        <p:spPr/>
        <p:txBody>
          <a:bodyPr/>
          <a:lstStyle/>
          <a:p>
            <a:fld id="{375CDB44-9099-1B4A-AB58-2EF7CBC3531F}" type="slidenum">
              <a:rPr lang="en-US" smtClean="0"/>
              <a:t>‹#›</a:t>
            </a:fld>
            <a:endParaRPr lang="en-US"/>
          </a:p>
        </p:txBody>
      </p:sp>
    </p:spTree>
    <p:extLst>
      <p:ext uri="{BB962C8B-B14F-4D97-AF65-F5344CB8AC3E}">
        <p14:creationId xmlns:p14="http://schemas.microsoft.com/office/powerpoint/2010/main" val="257846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557C0D-4471-9848-EEDA-C5983EC8E4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73E8F-894A-5F02-B625-F7D3F1171C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E68ED-EDEA-AF42-3A6F-C18476EA4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9726B-0774-D143-B41B-4DE924CD89DD}" type="datetimeFigureOut">
              <a:rPr lang="en-US" smtClean="0"/>
              <a:t>2/11/23</a:t>
            </a:fld>
            <a:endParaRPr lang="en-US"/>
          </a:p>
        </p:txBody>
      </p:sp>
      <p:sp>
        <p:nvSpPr>
          <p:cNvPr id="5" name="Footer Placeholder 4">
            <a:extLst>
              <a:ext uri="{FF2B5EF4-FFF2-40B4-BE49-F238E27FC236}">
                <a16:creationId xmlns:a16="http://schemas.microsoft.com/office/drawing/2014/main" id="{26A982B6-1480-3056-0C24-F02D8F82C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2D99F5-ED8E-D6DA-2589-FEA1F72E6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CDB44-9099-1B4A-AB58-2EF7CBC3531F}" type="slidenum">
              <a:rPr lang="en-US" smtClean="0"/>
              <a:t>‹#›</a:t>
            </a:fld>
            <a:endParaRPr lang="en-US"/>
          </a:p>
        </p:txBody>
      </p:sp>
    </p:spTree>
    <p:extLst>
      <p:ext uri="{BB962C8B-B14F-4D97-AF65-F5344CB8AC3E}">
        <p14:creationId xmlns:p14="http://schemas.microsoft.com/office/powerpoint/2010/main" val="3900441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replit.com/@btaylan/CISC3142Codes#Lecture-4/9.cp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microsoft.com/office/2007/relationships/hdphoto" Target="../media/hdphoto6.wdp"/></Relationships>
</file>

<file path=ppt/slides/_rels/slide27.xml.rels><?xml version="1.0" encoding="UTF-8" standalone="yes"?>
<Relationships xmlns="http://schemas.openxmlformats.org/package/2006/relationships"><Relationship Id="rId3" Type="http://schemas.openxmlformats.org/officeDocument/2006/relationships/hyperlink" Target="https://replit.com/@btaylan/CISC3142Codes#Lecture-4/17.cpp" TargetMode="External"/><Relationship Id="rId2" Type="http://schemas.openxmlformats.org/officeDocument/2006/relationships/hyperlink" Target="https://replit.com/@btaylan/CISC3142Codes#Lecture-4/16.cpp" TargetMode="External"/><Relationship Id="rId1" Type="http://schemas.openxmlformats.org/officeDocument/2006/relationships/slideLayout" Target="../slideLayouts/slideLayout2.xml"/><Relationship Id="rId4" Type="http://schemas.openxmlformats.org/officeDocument/2006/relationships/hyperlink" Target="https://replit.com/@btaylan/CISC3142Codes#Lecture-4/18.cp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rmulae written on a blackboard">
            <a:extLst>
              <a:ext uri="{FF2B5EF4-FFF2-40B4-BE49-F238E27FC236}">
                <a16:creationId xmlns:a16="http://schemas.microsoft.com/office/drawing/2014/main" id="{8BCAA9AF-E46E-8E1B-11AA-75F0F2775B13}"/>
              </a:ext>
            </a:extLst>
          </p:cNvPr>
          <p:cNvPicPr>
            <a:picLocks noChangeAspect="1"/>
          </p:cNvPicPr>
          <p:nvPr/>
        </p:nvPicPr>
        <p:blipFill rotWithShape="1">
          <a:blip r:embed="rId2"/>
          <a:srcRect l="4592" t="23391" r="4499"/>
          <a:stretch/>
        </p:blipFill>
        <p:spPr>
          <a:xfrm>
            <a:off x="20" y="10"/>
            <a:ext cx="12191980" cy="6857990"/>
          </a:xfrm>
          <a:prstGeom prst="rect">
            <a:avLst/>
          </a:prstGeom>
        </p:spPr>
      </p:pic>
      <p:sp>
        <p:nvSpPr>
          <p:cNvPr id="5" name="Rectangle 16">
            <a:extLst>
              <a:ext uri="{FF2B5EF4-FFF2-40B4-BE49-F238E27FC236}">
                <a16:creationId xmlns:a16="http://schemas.microsoft.com/office/drawing/2014/main" id="{C1AD8D3A-AB5D-CD67-6C39-F2BE7002F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2192000" cy="2077327"/>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CE189A2-7FBC-1FC7-519A-7C7163A35E10}"/>
              </a:ext>
            </a:extLst>
          </p:cNvPr>
          <p:cNvSpPr>
            <a:spLocks noGrp="1"/>
          </p:cNvSpPr>
          <p:nvPr>
            <p:ph type="ctrTitle"/>
          </p:nvPr>
        </p:nvSpPr>
        <p:spPr>
          <a:xfrm>
            <a:off x="630688" y="4337523"/>
            <a:ext cx="10918056" cy="1327380"/>
          </a:xfrm>
        </p:spPr>
        <p:txBody>
          <a:bodyPr vert="horz" lIns="91440" tIns="45720" rIns="91440" bIns="45720" rtlCol="0">
            <a:normAutofit/>
          </a:bodyPr>
          <a:lstStyle/>
          <a:p>
            <a:r>
              <a:rPr lang="en-US" altLang="en-US" dirty="0">
                <a:solidFill>
                  <a:schemeClr val="tx1"/>
                </a:solidFill>
              </a:rPr>
              <a:t>Control Structures II (Repetition)</a:t>
            </a:r>
            <a:endParaRPr lang="en-US" b="1" dirty="0"/>
          </a:p>
        </p:txBody>
      </p:sp>
      <p:cxnSp>
        <p:nvCxnSpPr>
          <p:cNvPr id="7" name="Straight Connector 6">
            <a:extLst>
              <a:ext uri="{FF2B5EF4-FFF2-40B4-BE49-F238E27FC236}">
                <a16:creationId xmlns:a16="http://schemas.microsoft.com/office/drawing/2014/main" id="{BA88E82D-8346-16B9-69A7-D995DFB5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49692"/>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0808BE6-3B96-BC4C-ED30-1D800AA28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5711486"/>
            <a:ext cx="27432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CF5351B-A34F-0828-5E44-D47939EC4B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26067"/>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00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itchFamily="49" charset="0"/>
                <a:cs typeface="Courier New" pitchFamily="49" charset="0"/>
              </a:rPr>
              <a:t>for</a:t>
            </a:r>
            <a:r>
              <a:rPr lang="en-US" altLang="en-US" dirty="0"/>
              <a:t> </a:t>
            </a:r>
            <a:r>
              <a:rPr lang="en-US" altLang="en-US" dirty="0">
                <a:latin typeface="+mn-lt"/>
              </a:rPr>
              <a:t>Looping (Repetition) Structure</a:t>
            </a:r>
            <a:endParaRPr lang="en-US" b="1" dirty="0"/>
          </a:p>
        </p:txBody>
      </p:sp>
      <p:pic>
        <p:nvPicPr>
          <p:cNvPr id="2" name="Content Placeholder 4" descr="Example 5-11 illustrates a for loop with a semantic error—a semicolon at the for loop statement (before the output statement).">
            <a:extLst>
              <a:ext uri="{FF2B5EF4-FFF2-40B4-BE49-F238E27FC236}">
                <a16:creationId xmlns:a16="http://schemas.microsoft.com/office/drawing/2014/main" id="{D25CB8E3-4AD9-F4A3-9DED-2E1BA4F7299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38453" b="38754"/>
          <a:stretch/>
        </p:blipFill>
        <p:spPr bwMode="auto">
          <a:xfrm>
            <a:off x="916246" y="2596017"/>
            <a:ext cx="7249087" cy="553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3" name="Content Placeholder 8" descr="Program code. In the code, the words in the variable names are merged. Line 1. for, left parenthesis, semi-colon, semi-colon, right parenthesis. Line 2. Indented once, cout, less than, less than, left double quotation mark, Hello, right double quotation mark, less than, less than, end 1, semi-colon.">
            <a:extLst>
              <a:ext uri="{FF2B5EF4-FFF2-40B4-BE49-F238E27FC236}">
                <a16:creationId xmlns:a16="http://schemas.microsoft.com/office/drawing/2014/main" id="{9C0D8A98-1BEB-7DF8-87EC-035BA9F2E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251" y="3772142"/>
            <a:ext cx="4535486" cy="83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75F4EACF-D687-5204-078E-D576D282A3A4}"/>
              </a:ext>
            </a:extLst>
          </p:cNvPr>
          <p:cNvSpPr txBox="1"/>
          <p:nvPr/>
        </p:nvSpPr>
        <p:spPr>
          <a:xfrm>
            <a:off x="416568" y="3276020"/>
            <a:ext cx="2304014"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Infinite For Loop:</a:t>
            </a:r>
          </a:p>
        </p:txBody>
      </p:sp>
      <p:sp>
        <p:nvSpPr>
          <p:cNvPr id="6" name="TextBox 5">
            <a:extLst>
              <a:ext uri="{FF2B5EF4-FFF2-40B4-BE49-F238E27FC236}">
                <a16:creationId xmlns:a16="http://schemas.microsoft.com/office/drawing/2014/main" id="{7993B0C4-C584-9D59-9712-C7E573A84001}"/>
              </a:ext>
            </a:extLst>
          </p:cNvPr>
          <p:cNvSpPr txBox="1"/>
          <p:nvPr/>
        </p:nvSpPr>
        <p:spPr>
          <a:xfrm>
            <a:off x="416568" y="2186132"/>
            <a:ext cx="5426092"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cout</a:t>
            </a:r>
            <a:r>
              <a:rPr lang="en-US" dirty="0"/>
              <a:t> is not part of the loop!</a:t>
            </a:r>
          </a:p>
        </p:txBody>
      </p:sp>
      <p:pic>
        <p:nvPicPr>
          <p:cNvPr id="7" name="Content Placeholder 10" descr="Line 1: For left parenthesis i equals 10 semicolon i is greater than or equals 1 semicolon i minus minus right parenthesis.&#10;Line 2: c out left double angle bracket left double quotation mark right double quotation mark left double angle bracket i semicolon.&#10;Line 3: c out left double angle bracket end l semicolon.">
            <a:extLst>
              <a:ext uri="{FF2B5EF4-FFF2-40B4-BE49-F238E27FC236}">
                <a16:creationId xmlns:a16="http://schemas.microsoft.com/office/drawing/2014/main" id="{A3A58F11-D123-8FCA-71CF-40EC8A1B31A7}"/>
              </a:ext>
            </a:extLst>
          </p:cNvPr>
          <p:cNvPicPr>
            <a:picLocks noChangeAspect="1"/>
          </p:cNvPicPr>
          <p:nvPr/>
        </p:nvPicPr>
        <p:blipFill>
          <a:blip r:embed="rId5"/>
          <a:stretch>
            <a:fillRect/>
          </a:stretch>
        </p:blipFill>
        <p:spPr>
          <a:xfrm>
            <a:off x="1057835" y="5280608"/>
            <a:ext cx="2980267" cy="838200"/>
          </a:xfrm>
          <a:prstGeom prst="rect">
            <a:avLst/>
          </a:prstGeom>
        </p:spPr>
      </p:pic>
      <p:sp>
        <p:nvSpPr>
          <p:cNvPr id="9" name="TextBox 8">
            <a:extLst>
              <a:ext uri="{FF2B5EF4-FFF2-40B4-BE49-F238E27FC236}">
                <a16:creationId xmlns:a16="http://schemas.microsoft.com/office/drawing/2014/main" id="{17A3AB81-06D6-C966-DDBE-854781EB7A32}"/>
              </a:ext>
            </a:extLst>
          </p:cNvPr>
          <p:cNvSpPr txBox="1"/>
          <p:nvPr/>
        </p:nvSpPr>
        <p:spPr>
          <a:xfrm>
            <a:off x="416568" y="4739523"/>
            <a:ext cx="6097978" cy="369332"/>
          </a:xfrm>
          <a:prstGeom prst="rect">
            <a:avLst/>
          </a:prstGeom>
          <a:noFill/>
        </p:spPr>
        <p:txBody>
          <a:bodyPr wrap="square">
            <a:spAutoFit/>
          </a:bodyPr>
          <a:lstStyle/>
          <a:p>
            <a:pPr marL="285750" indent="-285750">
              <a:buFont typeface="Arial" panose="020B0604020202020204" pitchFamily="34" charset="0"/>
              <a:buChar char="•"/>
            </a:pPr>
            <a:r>
              <a:rPr lang="en-US" dirty="0"/>
              <a:t>Count backwards :</a:t>
            </a:r>
          </a:p>
        </p:txBody>
      </p:sp>
    </p:spTree>
    <p:extLst>
      <p:ext uri="{BB962C8B-B14F-4D97-AF65-F5344CB8AC3E}">
        <p14:creationId xmlns:p14="http://schemas.microsoft.com/office/powerpoint/2010/main" val="101822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itchFamily="49" charset="0"/>
                <a:cs typeface="Courier New" pitchFamily="49" charset="0"/>
              </a:rPr>
              <a:t>break</a:t>
            </a:r>
            <a:r>
              <a:rPr lang="en-US" altLang="en-US" dirty="0"/>
              <a:t> </a:t>
            </a:r>
            <a:r>
              <a:rPr lang="en-US" altLang="en-US" dirty="0">
                <a:latin typeface="+mn-lt"/>
              </a:rPr>
              <a:t>and</a:t>
            </a:r>
            <a:r>
              <a:rPr lang="en-US" altLang="en-US" dirty="0"/>
              <a:t> </a:t>
            </a:r>
            <a:r>
              <a:rPr lang="en-US" altLang="en-US" dirty="0">
                <a:latin typeface="Courier New" pitchFamily="49" charset="0"/>
                <a:cs typeface="Courier New" pitchFamily="49" charset="0"/>
              </a:rPr>
              <a:t>continue</a:t>
            </a:r>
            <a:r>
              <a:rPr lang="en-US" altLang="en-US" dirty="0"/>
              <a:t> </a:t>
            </a:r>
            <a:r>
              <a:rPr lang="en-US" altLang="en-US" dirty="0">
                <a:latin typeface="+mn-lt"/>
              </a:rPr>
              <a:t>Statements</a:t>
            </a:r>
            <a:endParaRPr lang="en-US" b="1" dirty="0"/>
          </a:p>
        </p:txBody>
      </p:sp>
      <p:sp>
        <p:nvSpPr>
          <p:cNvPr id="3" name="TextBox 2">
            <a:extLst>
              <a:ext uri="{FF2B5EF4-FFF2-40B4-BE49-F238E27FC236}">
                <a16:creationId xmlns:a16="http://schemas.microsoft.com/office/drawing/2014/main" id="{3EFAE0FE-7990-454E-64FA-4335DC4BA28F}"/>
              </a:ext>
            </a:extLst>
          </p:cNvPr>
          <p:cNvSpPr txBox="1"/>
          <p:nvPr/>
        </p:nvSpPr>
        <p:spPr>
          <a:xfrm>
            <a:off x="1493323" y="3429000"/>
            <a:ext cx="6097978"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/CISC3142Codes#Lecture-4/7.cpp</a:t>
            </a:r>
          </a:p>
        </p:txBody>
      </p:sp>
      <p:sp>
        <p:nvSpPr>
          <p:cNvPr id="6" name="TextBox 5">
            <a:extLst>
              <a:ext uri="{FF2B5EF4-FFF2-40B4-BE49-F238E27FC236}">
                <a16:creationId xmlns:a16="http://schemas.microsoft.com/office/drawing/2014/main" id="{DEE40955-02C3-CEAB-79C4-C52CF4C907C8}"/>
              </a:ext>
            </a:extLst>
          </p:cNvPr>
          <p:cNvSpPr txBox="1"/>
          <p:nvPr/>
        </p:nvSpPr>
        <p:spPr>
          <a:xfrm>
            <a:off x="994558" y="2048033"/>
            <a:ext cx="6097978" cy="1200329"/>
          </a:xfrm>
          <a:prstGeom prst="rect">
            <a:avLst/>
          </a:prstGeom>
          <a:noFill/>
        </p:spPr>
        <p:txBody>
          <a:bodyPr wrap="square">
            <a:spAutoFit/>
          </a:bodyPr>
          <a:lstStyle/>
          <a:p>
            <a:pPr marL="285750" indent="-285750">
              <a:buFont typeface="Arial" panose="020B0604020202020204" pitchFamily="34" charset="0"/>
              <a:buChar char="•"/>
            </a:pPr>
            <a:r>
              <a:rPr lang="en-US" altLang="en-US" b="1" dirty="0">
                <a:solidFill>
                  <a:srgbClr val="055C91"/>
                </a:solidFill>
                <a:latin typeface="Courier New" pitchFamily="49" charset="0"/>
                <a:cs typeface="Courier New" pitchFamily="49" charset="0"/>
              </a:rPr>
              <a:t>break</a:t>
            </a:r>
            <a:r>
              <a:rPr lang="en-US" altLang="en-US" dirty="0"/>
              <a:t> and </a:t>
            </a:r>
            <a:r>
              <a:rPr lang="en-US" altLang="en-US" b="1" dirty="0">
                <a:solidFill>
                  <a:srgbClr val="055C91"/>
                </a:solidFill>
                <a:latin typeface="Courier New" pitchFamily="49" charset="0"/>
                <a:cs typeface="Courier New" pitchFamily="49" charset="0"/>
              </a:rPr>
              <a:t>continue</a:t>
            </a:r>
            <a:r>
              <a:rPr lang="en-US" altLang="en-US" dirty="0"/>
              <a:t> alter the flow of control</a:t>
            </a:r>
          </a:p>
          <a:p>
            <a:pPr marL="285750" indent="-285750">
              <a:buFont typeface="Arial" panose="020B0604020202020204" pitchFamily="34" charset="0"/>
              <a:buChar char="•"/>
            </a:pPr>
            <a:r>
              <a:rPr lang="en-US" altLang="en-US" b="1" dirty="0">
                <a:solidFill>
                  <a:srgbClr val="055C91"/>
                </a:solidFill>
                <a:latin typeface="Courier New" pitchFamily="49" charset="0"/>
                <a:cs typeface="Courier New" pitchFamily="49" charset="0"/>
              </a:rPr>
              <a:t>break</a:t>
            </a:r>
            <a:r>
              <a:rPr lang="en-US" altLang="en-US" dirty="0"/>
              <a:t> statement is used for two purposes:</a:t>
            </a:r>
          </a:p>
          <a:p>
            <a:pPr lvl="1"/>
            <a:r>
              <a:rPr lang="en-US" altLang="en-US" dirty="0"/>
              <a:t>To exit early from a loop </a:t>
            </a:r>
          </a:p>
          <a:p>
            <a:pPr lvl="1"/>
            <a:r>
              <a:rPr lang="en-US" altLang="en-US" dirty="0"/>
              <a:t>To skip the remainder of a </a:t>
            </a:r>
            <a:r>
              <a:rPr lang="en-US" altLang="en-US" b="1" dirty="0">
                <a:solidFill>
                  <a:srgbClr val="055C91"/>
                </a:solidFill>
                <a:latin typeface="Courier New" pitchFamily="49" charset="0"/>
                <a:cs typeface="Courier New" pitchFamily="49" charset="0"/>
              </a:rPr>
              <a:t>switch</a:t>
            </a:r>
            <a:r>
              <a:rPr lang="en-US" altLang="en-US" dirty="0">
                <a:solidFill>
                  <a:srgbClr val="055C91"/>
                </a:solidFill>
              </a:rPr>
              <a:t> </a:t>
            </a:r>
            <a:r>
              <a:rPr lang="en-US" altLang="en-US" dirty="0"/>
              <a:t>structure</a:t>
            </a:r>
          </a:p>
        </p:txBody>
      </p:sp>
    </p:spTree>
    <p:extLst>
      <p:ext uri="{BB962C8B-B14F-4D97-AF65-F5344CB8AC3E}">
        <p14:creationId xmlns:p14="http://schemas.microsoft.com/office/powerpoint/2010/main" val="314439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itchFamily="49" charset="0"/>
                <a:cs typeface="Courier New" pitchFamily="49" charset="0"/>
              </a:rPr>
              <a:t>break</a:t>
            </a:r>
            <a:r>
              <a:rPr lang="en-US" altLang="en-US" dirty="0"/>
              <a:t> </a:t>
            </a:r>
            <a:r>
              <a:rPr lang="en-US" altLang="en-US" dirty="0">
                <a:latin typeface="+mn-lt"/>
              </a:rPr>
              <a:t>and</a:t>
            </a:r>
            <a:r>
              <a:rPr lang="en-US" altLang="en-US" dirty="0"/>
              <a:t> </a:t>
            </a:r>
            <a:r>
              <a:rPr lang="en-US" altLang="en-US" dirty="0">
                <a:latin typeface="Courier New" pitchFamily="49" charset="0"/>
                <a:cs typeface="Courier New" pitchFamily="49" charset="0"/>
              </a:rPr>
              <a:t>continue</a:t>
            </a:r>
            <a:r>
              <a:rPr lang="en-US" altLang="en-US" dirty="0"/>
              <a:t> </a:t>
            </a:r>
            <a:r>
              <a:rPr lang="en-US" altLang="en-US" dirty="0">
                <a:latin typeface="+mn-lt"/>
              </a:rPr>
              <a:t>Statements</a:t>
            </a:r>
            <a:endParaRPr lang="en-US" b="1" dirty="0"/>
          </a:p>
        </p:txBody>
      </p:sp>
      <p:sp>
        <p:nvSpPr>
          <p:cNvPr id="3" name="TextBox 2">
            <a:extLst>
              <a:ext uri="{FF2B5EF4-FFF2-40B4-BE49-F238E27FC236}">
                <a16:creationId xmlns:a16="http://schemas.microsoft.com/office/drawing/2014/main" id="{D816F810-FF2E-4D10-98CE-39D38E0173CE}"/>
              </a:ext>
            </a:extLst>
          </p:cNvPr>
          <p:cNvSpPr txBox="1"/>
          <p:nvPr/>
        </p:nvSpPr>
        <p:spPr>
          <a:xfrm>
            <a:off x="1184564" y="2012269"/>
            <a:ext cx="9253846" cy="369332"/>
          </a:xfrm>
          <a:prstGeom prst="rect">
            <a:avLst/>
          </a:prstGeom>
          <a:noFill/>
        </p:spPr>
        <p:txBody>
          <a:bodyPr wrap="square">
            <a:spAutoFit/>
          </a:bodyPr>
          <a:lstStyle/>
          <a:p>
            <a:pPr marL="285750" indent="-285750">
              <a:buFont typeface="Arial" panose="020B0604020202020204" pitchFamily="34" charset="0"/>
              <a:buChar char="•"/>
            </a:pPr>
            <a:r>
              <a:rPr lang="en-US" altLang="en-US" b="1" dirty="0">
                <a:solidFill>
                  <a:srgbClr val="055C91"/>
                </a:solidFill>
                <a:latin typeface="Courier New" pitchFamily="49" charset="0"/>
                <a:cs typeface="Courier New" pitchFamily="49" charset="0"/>
              </a:rPr>
              <a:t>continue </a:t>
            </a:r>
            <a:r>
              <a:rPr lang="en-US" altLang="en-US" dirty="0"/>
              <a:t>skips remaining statements and proceeds with the next iteration of the loop </a:t>
            </a:r>
            <a:endParaRPr lang="en-US" dirty="0"/>
          </a:p>
        </p:txBody>
      </p:sp>
      <p:sp>
        <p:nvSpPr>
          <p:cNvPr id="6" name="TextBox 5">
            <a:extLst>
              <a:ext uri="{FF2B5EF4-FFF2-40B4-BE49-F238E27FC236}">
                <a16:creationId xmlns:a16="http://schemas.microsoft.com/office/drawing/2014/main" id="{10BBC621-EE6B-2AD1-CBD0-004F7D2012B3}"/>
              </a:ext>
            </a:extLst>
          </p:cNvPr>
          <p:cNvSpPr txBox="1"/>
          <p:nvPr/>
        </p:nvSpPr>
        <p:spPr>
          <a:xfrm>
            <a:off x="1445821" y="3244334"/>
            <a:ext cx="6097978"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/CISC3142Codes#Lecture-4/8.cpp</a:t>
            </a:r>
          </a:p>
        </p:txBody>
      </p:sp>
    </p:spTree>
    <p:extLst>
      <p:ext uri="{BB962C8B-B14F-4D97-AF65-F5344CB8AC3E}">
        <p14:creationId xmlns:p14="http://schemas.microsoft.com/office/powerpoint/2010/main" val="11315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Nested Loop</a:t>
            </a:r>
          </a:p>
        </p:txBody>
      </p:sp>
      <p:sp>
        <p:nvSpPr>
          <p:cNvPr id="2" name="Content Placeholder 2">
            <a:extLst>
              <a:ext uri="{FF2B5EF4-FFF2-40B4-BE49-F238E27FC236}">
                <a16:creationId xmlns:a16="http://schemas.microsoft.com/office/drawing/2014/main" id="{E61A7134-9023-C392-CB4B-75530785BA10}"/>
              </a:ext>
            </a:extLst>
          </p:cNvPr>
          <p:cNvSpPr>
            <a:spLocks noGrp="1"/>
          </p:cNvSpPr>
          <p:nvPr>
            <p:ph idx="1"/>
          </p:nvPr>
        </p:nvSpPr>
        <p:spPr>
          <a:xfrm>
            <a:off x="685759" y="1978206"/>
            <a:ext cx="8415338" cy="292388"/>
          </a:xfrm>
        </p:spPr>
        <p:txBody>
          <a:bodyPr>
            <a:normAutofit fontScale="55000" lnSpcReduction="20000"/>
          </a:bodyPr>
          <a:lstStyle/>
          <a:p>
            <a:r>
              <a:rPr lang="en-US" dirty="0"/>
              <a:t>To create the following pattern: </a:t>
            </a:r>
          </a:p>
        </p:txBody>
      </p:sp>
      <p:pic>
        <p:nvPicPr>
          <p:cNvPr id="3" name="Content Placeholder 3" descr="A pattern made of asterisks. The first line has one asterisk. The second line has two asterisks. The third line has three asterisks. The fourth line has four asterisks. The fifth line has five asterisks.">
            <a:extLst>
              <a:ext uri="{FF2B5EF4-FFF2-40B4-BE49-F238E27FC236}">
                <a16:creationId xmlns:a16="http://schemas.microsoft.com/office/drawing/2014/main" id="{A5BD2DCE-AC49-116B-FF89-8F3A8C8AC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34" y="2378137"/>
            <a:ext cx="676640" cy="11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5">
            <a:extLst>
              <a:ext uri="{FF2B5EF4-FFF2-40B4-BE49-F238E27FC236}">
                <a16:creationId xmlns:a16="http://schemas.microsoft.com/office/drawing/2014/main" id="{AAF64722-CE0B-2203-FCA7-913AF793743A}"/>
              </a:ext>
            </a:extLst>
          </p:cNvPr>
          <p:cNvSpPr txBox="1">
            <a:spLocks/>
          </p:cNvSpPr>
          <p:nvPr/>
        </p:nvSpPr>
        <p:spPr>
          <a:xfrm>
            <a:off x="665661" y="3715987"/>
            <a:ext cx="8415338" cy="29238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a:solidFill>
                  <a:schemeClr val="tx1"/>
                </a:solidFill>
              </a:rPr>
              <a:t>We can use the following code:</a:t>
            </a:r>
            <a:endParaRPr lang="en-US" sz="1600" dirty="0">
              <a:solidFill>
                <a:schemeClr val="tx1"/>
              </a:solidFill>
            </a:endParaRPr>
          </a:p>
        </p:txBody>
      </p:sp>
      <p:pic>
        <p:nvPicPr>
          <p:cNvPr id="6" name="Content Placeholder 6" descr="Program code. In the code, the words in the variable names are merged. Line 1. for, left parenthesis, i, equals, 1, semi-colon, i, less than, equals, 5, semi-colon, i, plus, plus, right parenthesis, forward slash, forward slash, Line 1. Line 2. left brace, forward slash, forward slash, Line 2. Line 3. Indented once, for, left parenthesis, j, equals, 1, semi-colon, j, less than, equals, i, semi-colon, j, plus, plus, right parenthesis, forward slash, forward slash, Line 3. Line 4. Indented twice, cout, less than, less than, left double quotation mark, asterisk, right double quotation mark, semi-colon, forward slash, forward slash, Line 4. Line 5. Indented once, cout, less than, less than, end 1, semi-colon, forward slash, forward slash, Line 5. Line 6. right brace, forward slash, forward slash, Line 6.">
            <a:extLst>
              <a:ext uri="{FF2B5EF4-FFF2-40B4-BE49-F238E27FC236}">
                <a16:creationId xmlns:a16="http://schemas.microsoft.com/office/drawing/2014/main" id="{91DD35B8-2D73-67A1-A45C-FB83D2728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34" y="4137472"/>
            <a:ext cx="5718162" cy="197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332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rmulae written on a blackboard">
            <a:extLst>
              <a:ext uri="{FF2B5EF4-FFF2-40B4-BE49-F238E27FC236}">
                <a16:creationId xmlns:a16="http://schemas.microsoft.com/office/drawing/2014/main" id="{8BCAA9AF-E46E-8E1B-11AA-75F0F2775B13}"/>
              </a:ext>
            </a:extLst>
          </p:cNvPr>
          <p:cNvPicPr>
            <a:picLocks noChangeAspect="1"/>
          </p:cNvPicPr>
          <p:nvPr/>
        </p:nvPicPr>
        <p:blipFill rotWithShape="1">
          <a:blip r:embed="rId2"/>
          <a:srcRect l="4592" t="23391" r="4499"/>
          <a:stretch/>
        </p:blipFill>
        <p:spPr>
          <a:xfrm>
            <a:off x="20" y="10"/>
            <a:ext cx="12191980" cy="6857990"/>
          </a:xfrm>
          <a:prstGeom prst="rect">
            <a:avLst/>
          </a:prstGeom>
        </p:spPr>
      </p:pic>
      <p:sp>
        <p:nvSpPr>
          <p:cNvPr id="5" name="Rectangle 16">
            <a:extLst>
              <a:ext uri="{FF2B5EF4-FFF2-40B4-BE49-F238E27FC236}">
                <a16:creationId xmlns:a16="http://schemas.microsoft.com/office/drawing/2014/main" id="{C1AD8D3A-AB5D-CD67-6C39-F2BE7002F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2192000" cy="2077327"/>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CE189A2-7FBC-1FC7-519A-7C7163A35E10}"/>
              </a:ext>
            </a:extLst>
          </p:cNvPr>
          <p:cNvSpPr>
            <a:spLocks noGrp="1"/>
          </p:cNvSpPr>
          <p:nvPr>
            <p:ph type="ctrTitle"/>
          </p:nvPr>
        </p:nvSpPr>
        <p:spPr>
          <a:xfrm>
            <a:off x="630688" y="4337523"/>
            <a:ext cx="10918056" cy="1327380"/>
          </a:xfrm>
        </p:spPr>
        <p:txBody>
          <a:bodyPr vert="horz" lIns="91440" tIns="45720" rIns="91440" bIns="45720" rtlCol="0">
            <a:normAutofit/>
          </a:bodyPr>
          <a:lstStyle/>
          <a:p>
            <a:r>
              <a:rPr lang="en-US" altLang="en-US" dirty="0">
                <a:solidFill>
                  <a:schemeClr val="tx1"/>
                </a:solidFill>
              </a:rPr>
              <a:t>User-Defined Functions</a:t>
            </a:r>
            <a:endParaRPr lang="en-US" dirty="0">
              <a:solidFill>
                <a:schemeClr val="tx1"/>
              </a:solidFill>
            </a:endParaRPr>
          </a:p>
        </p:txBody>
      </p:sp>
      <p:cxnSp>
        <p:nvCxnSpPr>
          <p:cNvPr id="7" name="Straight Connector 6">
            <a:extLst>
              <a:ext uri="{FF2B5EF4-FFF2-40B4-BE49-F238E27FC236}">
                <a16:creationId xmlns:a16="http://schemas.microsoft.com/office/drawing/2014/main" id="{BA88E82D-8346-16B9-69A7-D995DFB5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49692"/>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0808BE6-3B96-BC4C-ED30-1D800AA28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5711486"/>
            <a:ext cx="27432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CF5351B-A34F-0828-5E44-D47939EC4B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26067"/>
            <a:ext cx="12188824" cy="0"/>
          </a:xfrm>
          <a:prstGeom prst="line">
            <a:avLst/>
          </a:prstGeom>
          <a:ln w="50800">
            <a:solidFill>
              <a:schemeClr val="bg1">
                <a:alpha val="93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760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b="1" dirty="0"/>
              <a:t>Introduction</a:t>
            </a:r>
          </a:p>
        </p:txBody>
      </p:sp>
      <p:sp>
        <p:nvSpPr>
          <p:cNvPr id="2" name="Rectangle 3">
            <a:extLst>
              <a:ext uri="{FF2B5EF4-FFF2-40B4-BE49-F238E27FC236}">
                <a16:creationId xmlns:a16="http://schemas.microsoft.com/office/drawing/2014/main" id="{F6694BCE-97C7-FA2D-10DB-559407809C63}"/>
              </a:ext>
            </a:extLst>
          </p:cNvPr>
          <p:cNvSpPr>
            <a:spLocks noGrp="1" noChangeArrowheads="1"/>
          </p:cNvSpPr>
          <p:nvPr>
            <p:ph idx="1"/>
          </p:nvPr>
        </p:nvSpPr>
        <p:spPr>
          <a:xfrm>
            <a:off x="766907" y="2244060"/>
            <a:ext cx="9817966" cy="3741104"/>
          </a:xfrm>
        </p:spPr>
        <p:txBody>
          <a:bodyPr>
            <a:normAutofit/>
          </a:bodyPr>
          <a:lstStyle/>
          <a:p>
            <a:r>
              <a:rPr lang="en-US" altLang="en-US" dirty="0"/>
              <a:t>Functions allow complicated programs to be divided into manageable pieces </a:t>
            </a:r>
          </a:p>
          <a:p>
            <a:endParaRPr lang="en-US" altLang="en-US" dirty="0"/>
          </a:p>
          <a:p>
            <a:r>
              <a:rPr lang="en-US" altLang="en-US" dirty="0"/>
              <a:t>Functions are often called </a:t>
            </a:r>
            <a:r>
              <a:rPr lang="en-US" altLang="en-US" u="sng" dirty="0"/>
              <a:t>modules</a:t>
            </a:r>
          </a:p>
          <a:p>
            <a:pPr lvl="1"/>
            <a:r>
              <a:rPr lang="en-US" altLang="en-US" dirty="0"/>
              <a:t>Modules are easier to test</a:t>
            </a:r>
          </a:p>
          <a:p>
            <a:pPr lvl="1"/>
            <a:r>
              <a:rPr lang="en-US" altLang="en-US" dirty="0"/>
              <a:t>Allows collaboration</a:t>
            </a:r>
          </a:p>
          <a:p>
            <a:pPr lvl="1"/>
            <a:r>
              <a:rPr lang="en-US" altLang="en-US" dirty="0"/>
              <a:t>Write once, use many times</a:t>
            </a:r>
          </a:p>
          <a:p>
            <a:endParaRPr lang="en-US" altLang="en-US" u="sng" dirty="0"/>
          </a:p>
        </p:txBody>
      </p:sp>
    </p:spTree>
    <p:extLst>
      <p:ext uri="{BB962C8B-B14F-4D97-AF65-F5344CB8AC3E}">
        <p14:creationId xmlns:p14="http://schemas.microsoft.com/office/powerpoint/2010/main" val="114943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Predefined Functions</a:t>
            </a:r>
            <a:endParaRPr lang="en-US" b="1" dirty="0"/>
          </a:p>
        </p:txBody>
      </p:sp>
      <p:sp>
        <p:nvSpPr>
          <p:cNvPr id="3" name="TextBox 2">
            <a:extLst>
              <a:ext uri="{FF2B5EF4-FFF2-40B4-BE49-F238E27FC236}">
                <a16:creationId xmlns:a16="http://schemas.microsoft.com/office/drawing/2014/main" id="{2208D5DF-DFC1-08BB-7AD9-69255A4C60B8}"/>
              </a:ext>
            </a:extLst>
          </p:cNvPr>
          <p:cNvSpPr txBox="1"/>
          <p:nvPr/>
        </p:nvSpPr>
        <p:spPr>
          <a:xfrm>
            <a:off x="748144" y="2260660"/>
            <a:ext cx="7135091" cy="461665"/>
          </a:xfrm>
          <a:prstGeom prst="rect">
            <a:avLst/>
          </a:prstGeom>
          <a:noFill/>
        </p:spPr>
        <p:txBody>
          <a:bodyPr wrap="square">
            <a:spAutoFit/>
          </a:bodyPr>
          <a:lstStyle/>
          <a:p>
            <a:pPr marL="285750" indent="-285750" eaLnBrk="1" hangingPunct="1">
              <a:buFont typeface="Arial" panose="020B0604020202020204" pitchFamily="34" charset="0"/>
              <a:buChar char="•"/>
            </a:pPr>
            <a:r>
              <a:rPr lang="en-US" altLang="en-US" sz="2400" dirty="0"/>
              <a:t>Some of the predefined mathematical functions are: </a:t>
            </a:r>
          </a:p>
        </p:txBody>
      </p:sp>
      <p:sp>
        <p:nvSpPr>
          <p:cNvPr id="5" name="Content Placeholder 2">
            <a:extLst>
              <a:ext uri="{FF2B5EF4-FFF2-40B4-BE49-F238E27FC236}">
                <a16:creationId xmlns:a16="http://schemas.microsoft.com/office/drawing/2014/main" id="{6A130A72-C581-4F0B-2B83-A3523F63585C}"/>
              </a:ext>
            </a:extLst>
          </p:cNvPr>
          <p:cNvSpPr txBox="1">
            <a:spLocks/>
          </p:cNvSpPr>
          <p:nvPr/>
        </p:nvSpPr>
        <p:spPr>
          <a:xfrm>
            <a:off x="1085562" y="3152067"/>
            <a:ext cx="8415338" cy="94679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6075" lvl="1" indent="-3175"/>
            <a:r>
              <a:rPr lang="en-US" altLang="en-US" b="1">
                <a:latin typeface="Courier New" pitchFamily="49" charset="0"/>
              </a:rPr>
              <a:t>pow(x, y)</a:t>
            </a:r>
          </a:p>
          <a:p>
            <a:pPr marL="346075" lvl="1" indent="-3175"/>
            <a:r>
              <a:rPr lang="en-US" altLang="en-US" b="1">
                <a:latin typeface="Courier New" pitchFamily="49" charset="0"/>
              </a:rPr>
              <a:t>sqrt(x)</a:t>
            </a:r>
          </a:p>
          <a:p>
            <a:pPr marL="346075" lvl="1" indent="-3175"/>
            <a:r>
              <a:rPr lang="en-US" altLang="en-US" b="1">
                <a:latin typeface="Courier New" pitchFamily="49" charset="0"/>
              </a:rPr>
              <a:t>	floor(x)</a:t>
            </a:r>
            <a:endParaRPr lang="en-US" altLang="en-US" b="1" dirty="0">
              <a:latin typeface="Courier New" pitchFamily="49" charset="0"/>
            </a:endParaRPr>
          </a:p>
        </p:txBody>
      </p:sp>
      <p:sp>
        <p:nvSpPr>
          <p:cNvPr id="7" name="TextBox 6">
            <a:extLst>
              <a:ext uri="{FF2B5EF4-FFF2-40B4-BE49-F238E27FC236}">
                <a16:creationId xmlns:a16="http://schemas.microsoft.com/office/drawing/2014/main" id="{03FD2857-1554-5D8B-7EC6-836C7A372528}"/>
              </a:ext>
            </a:extLst>
          </p:cNvPr>
          <p:cNvSpPr txBox="1"/>
          <p:nvPr/>
        </p:nvSpPr>
        <p:spPr>
          <a:xfrm>
            <a:off x="900544" y="4352882"/>
            <a:ext cx="10640291" cy="1200329"/>
          </a:xfrm>
          <a:prstGeom prst="rect">
            <a:avLst/>
          </a:prstGeom>
          <a:noFill/>
        </p:spPr>
        <p:txBody>
          <a:bodyPr wrap="square">
            <a:spAutoFit/>
          </a:bodyPr>
          <a:lstStyle/>
          <a:p>
            <a:pPr marL="285750" indent="-285750" eaLnBrk="1" hangingPunct="1">
              <a:buFont typeface="Arial" panose="020B0604020202020204" pitchFamily="34" charset="0"/>
              <a:buChar char="•"/>
            </a:pPr>
            <a:r>
              <a:rPr lang="en-US" altLang="en-US" sz="2400" dirty="0"/>
              <a:t>Predefined functions are organized into separate libraries </a:t>
            </a:r>
          </a:p>
          <a:p>
            <a:pPr lvl="1" eaLnBrk="1" hangingPunct="1"/>
            <a:r>
              <a:rPr lang="en-US" altLang="en-US" sz="2400" dirty="0"/>
              <a:t>I/O functions are in </a:t>
            </a:r>
            <a:r>
              <a:rPr lang="en-US" altLang="en-US" sz="2400" b="1" dirty="0">
                <a:latin typeface="Courier New" pitchFamily="49" charset="0"/>
              </a:rPr>
              <a:t>iostream</a:t>
            </a:r>
            <a:r>
              <a:rPr lang="en-US" altLang="en-US" sz="2400" dirty="0"/>
              <a:t> header</a:t>
            </a:r>
          </a:p>
          <a:p>
            <a:pPr lvl="1" eaLnBrk="1" hangingPunct="1"/>
            <a:r>
              <a:rPr lang="en-US" altLang="en-US" sz="2400" dirty="0"/>
              <a:t>Math functions are in </a:t>
            </a:r>
            <a:r>
              <a:rPr lang="en-US" altLang="en-US" sz="2400" b="1" dirty="0" err="1">
                <a:latin typeface="Courier New" pitchFamily="49" charset="0"/>
              </a:rPr>
              <a:t>cmath</a:t>
            </a:r>
            <a:r>
              <a:rPr lang="en-US" altLang="en-US" sz="2400" dirty="0"/>
              <a:t> header</a:t>
            </a:r>
          </a:p>
        </p:txBody>
      </p:sp>
      <p:sp>
        <p:nvSpPr>
          <p:cNvPr id="9" name="TextBox 8">
            <a:extLst>
              <a:ext uri="{FF2B5EF4-FFF2-40B4-BE49-F238E27FC236}">
                <a16:creationId xmlns:a16="http://schemas.microsoft.com/office/drawing/2014/main" id="{3ABE4657-228B-53B0-D89A-743C74BAD85F}"/>
              </a:ext>
            </a:extLst>
          </p:cNvPr>
          <p:cNvSpPr txBox="1"/>
          <p:nvPr/>
        </p:nvSpPr>
        <p:spPr>
          <a:xfrm>
            <a:off x="1267689" y="5807228"/>
            <a:ext cx="6096000" cy="369332"/>
          </a:xfrm>
          <a:prstGeom prst="rect">
            <a:avLst/>
          </a:prstGeom>
          <a:noFill/>
        </p:spPr>
        <p:txBody>
          <a:bodyPr wrap="square">
            <a:spAutoFit/>
          </a:bodyPr>
          <a:lstStyle/>
          <a:p>
            <a:r>
              <a:rPr lang="en-US" dirty="0">
                <a:hlinkClick r:id="rId2"/>
              </a:rPr>
              <a:t>https://replit.com/@btaylan/CISC3142Codes#Lecture-4/9.cpp</a:t>
            </a:r>
            <a:r>
              <a:rPr lang="en-US" dirty="0"/>
              <a:t> </a:t>
            </a:r>
          </a:p>
        </p:txBody>
      </p:sp>
    </p:spTree>
    <p:extLst>
      <p:ext uri="{BB962C8B-B14F-4D97-AF65-F5344CB8AC3E}">
        <p14:creationId xmlns:p14="http://schemas.microsoft.com/office/powerpoint/2010/main" val="1866358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User-Defined Functions</a:t>
            </a:r>
            <a:endParaRPr lang="en-US" b="1" dirty="0"/>
          </a:p>
        </p:txBody>
      </p:sp>
      <p:sp>
        <p:nvSpPr>
          <p:cNvPr id="2" name="Rectangle 3">
            <a:extLst>
              <a:ext uri="{FF2B5EF4-FFF2-40B4-BE49-F238E27FC236}">
                <a16:creationId xmlns:a16="http://schemas.microsoft.com/office/drawing/2014/main" id="{73AD8282-FC18-5E7E-8644-1A5B174EC8A3}"/>
              </a:ext>
            </a:extLst>
          </p:cNvPr>
          <p:cNvSpPr>
            <a:spLocks noGrp="1" noChangeArrowheads="1"/>
          </p:cNvSpPr>
          <p:nvPr>
            <p:ph idx="1"/>
          </p:nvPr>
        </p:nvSpPr>
        <p:spPr>
          <a:xfrm>
            <a:off x="711489" y="2328527"/>
            <a:ext cx="9679420" cy="2575982"/>
          </a:xfrm>
        </p:spPr>
        <p:txBody>
          <a:bodyPr>
            <a:normAutofit/>
          </a:bodyPr>
          <a:lstStyle/>
          <a:p>
            <a:pPr eaLnBrk="1" hangingPunct="1"/>
            <a:r>
              <a:rPr lang="en-US" altLang="en-US" u="sng" dirty="0"/>
              <a:t>Value-returning functions</a:t>
            </a:r>
            <a:r>
              <a:rPr lang="en-US" altLang="en-US" dirty="0"/>
              <a:t> have a return type</a:t>
            </a:r>
          </a:p>
          <a:p>
            <a:pPr lvl="1" eaLnBrk="1" hangingPunct="1"/>
            <a:r>
              <a:rPr lang="en-US" altLang="en-US" dirty="0"/>
              <a:t>Return a value of a specific data type using the </a:t>
            </a:r>
            <a:r>
              <a:rPr lang="en-US" altLang="en-US" b="1" dirty="0">
                <a:solidFill>
                  <a:srgbClr val="055C91"/>
                </a:solidFill>
                <a:latin typeface="Courier New" pitchFamily="49" charset="0"/>
              </a:rPr>
              <a:t>return</a:t>
            </a:r>
            <a:r>
              <a:rPr lang="en-US" altLang="en-US" dirty="0"/>
              <a:t> statement</a:t>
            </a:r>
          </a:p>
          <a:p>
            <a:pPr eaLnBrk="1" hangingPunct="1"/>
            <a:r>
              <a:rPr lang="en-US" altLang="en-US" u="sng" dirty="0"/>
              <a:t>Void functions</a:t>
            </a:r>
            <a:r>
              <a:rPr lang="en-US" altLang="en-US" dirty="0"/>
              <a:t> do not have a return type</a:t>
            </a:r>
          </a:p>
          <a:p>
            <a:pPr lvl="1" eaLnBrk="1" hangingPunct="1"/>
            <a:r>
              <a:rPr lang="en-US" altLang="en-US" i="1" dirty="0"/>
              <a:t>Do not </a:t>
            </a:r>
            <a:r>
              <a:rPr lang="en-US" altLang="en-US" dirty="0"/>
              <a:t>use a </a:t>
            </a:r>
            <a:r>
              <a:rPr lang="en-US" altLang="en-US" b="1" dirty="0">
                <a:solidFill>
                  <a:srgbClr val="055C91"/>
                </a:solidFill>
                <a:latin typeface="Courier New" pitchFamily="49" charset="0"/>
              </a:rPr>
              <a:t>return</a:t>
            </a:r>
            <a:r>
              <a:rPr lang="en-US" altLang="en-US" dirty="0"/>
              <a:t> statement to return a value</a:t>
            </a:r>
          </a:p>
        </p:txBody>
      </p:sp>
    </p:spTree>
    <p:extLst>
      <p:ext uri="{BB962C8B-B14F-4D97-AF65-F5344CB8AC3E}">
        <p14:creationId xmlns:p14="http://schemas.microsoft.com/office/powerpoint/2010/main" val="1877675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Value-Returning Functions</a:t>
            </a:r>
            <a:endParaRPr lang="en-US" b="1" dirty="0"/>
          </a:p>
        </p:txBody>
      </p:sp>
      <p:sp>
        <p:nvSpPr>
          <p:cNvPr id="3" name="TextBox 2">
            <a:extLst>
              <a:ext uri="{FF2B5EF4-FFF2-40B4-BE49-F238E27FC236}">
                <a16:creationId xmlns:a16="http://schemas.microsoft.com/office/drawing/2014/main" id="{4613F4C6-0993-3DB7-35F3-A245EB42868F}"/>
              </a:ext>
            </a:extLst>
          </p:cNvPr>
          <p:cNvSpPr txBox="1"/>
          <p:nvPr/>
        </p:nvSpPr>
        <p:spPr>
          <a:xfrm>
            <a:off x="789709" y="1900443"/>
            <a:ext cx="6096000" cy="369332"/>
          </a:xfrm>
          <a:prstGeom prst="rect">
            <a:avLst/>
          </a:prstGeom>
          <a:noFill/>
        </p:spPr>
        <p:txBody>
          <a:bodyPr wrap="square">
            <a:spAutoFit/>
          </a:bodyPr>
          <a:lstStyle/>
          <a:p>
            <a:r>
              <a:rPr lang="en-US" dirty="0"/>
              <a:t>The syntax of a value-returning function is:</a:t>
            </a:r>
          </a:p>
        </p:txBody>
      </p:sp>
      <p:pic>
        <p:nvPicPr>
          <p:cNvPr id="7" name="Picture 6" descr="Text&#10;&#10;Description automatically generated with low confidence">
            <a:extLst>
              <a:ext uri="{FF2B5EF4-FFF2-40B4-BE49-F238E27FC236}">
                <a16:creationId xmlns:a16="http://schemas.microsoft.com/office/drawing/2014/main" id="{FAE238F3-A677-494C-5692-BC24B628B0BE}"/>
              </a:ext>
            </a:extLst>
          </p:cNvPr>
          <p:cNvPicPr>
            <a:picLocks noChangeAspect="1"/>
          </p:cNvPicPr>
          <p:nvPr/>
        </p:nvPicPr>
        <p:blipFill>
          <a:blip r:embed="rId2"/>
          <a:stretch>
            <a:fillRect/>
          </a:stretch>
        </p:blipFill>
        <p:spPr>
          <a:xfrm>
            <a:off x="1263842" y="2578600"/>
            <a:ext cx="5966691" cy="1096353"/>
          </a:xfrm>
          <a:prstGeom prst="rect">
            <a:avLst/>
          </a:prstGeom>
        </p:spPr>
      </p:pic>
      <p:pic>
        <p:nvPicPr>
          <p:cNvPr id="9" name="Picture 8" descr="Graphical user interface&#10;&#10;Description automatically generated with medium confidence">
            <a:extLst>
              <a:ext uri="{FF2B5EF4-FFF2-40B4-BE49-F238E27FC236}">
                <a16:creationId xmlns:a16="http://schemas.microsoft.com/office/drawing/2014/main" id="{BB413C70-C382-7236-15CF-61B12EC9B1BD}"/>
              </a:ext>
            </a:extLst>
          </p:cNvPr>
          <p:cNvPicPr>
            <a:picLocks noChangeAspect="1"/>
          </p:cNvPicPr>
          <p:nvPr/>
        </p:nvPicPr>
        <p:blipFill>
          <a:blip r:embed="rId3"/>
          <a:stretch>
            <a:fillRect/>
          </a:stretch>
        </p:blipFill>
        <p:spPr>
          <a:xfrm>
            <a:off x="2527492" y="3983778"/>
            <a:ext cx="6616508" cy="2291320"/>
          </a:xfrm>
          <a:prstGeom prst="rect">
            <a:avLst/>
          </a:prstGeom>
        </p:spPr>
      </p:pic>
    </p:spTree>
    <p:extLst>
      <p:ext uri="{BB962C8B-B14F-4D97-AF65-F5344CB8AC3E}">
        <p14:creationId xmlns:p14="http://schemas.microsoft.com/office/powerpoint/2010/main" val="2739415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Function Call</a:t>
            </a:r>
            <a:endParaRPr lang="en-US" b="1" dirty="0"/>
          </a:p>
        </p:txBody>
      </p:sp>
      <p:sp>
        <p:nvSpPr>
          <p:cNvPr id="2" name="Content Placeholder 3">
            <a:extLst>
              <a:ext uri="{FF2B5EF4-FFF2-40B4-BE49-F238E27FC236}">
                <a16:creationId xmlns:a16="http://schemas.microsoft.com/office/drawing/2014/main" id="{DBD6FD69-6215-5F3E-B193-5E81CF91D6E3}"/>
              </a:ext>
            </a:extLst>
          </p:cNvPr>
          <p:cNvSpPr>
            <a:spLocks noGrp="1"/>
          </p:cNvSpPr>
          <p:nvPr>
            <p:ph idx="1"/>
          </p:nvPr>
        </p:nvSpPr>
        <p:spPr>
          <a:xfrm>
            <a:off x="586797" y="2161287"/>
            <a:ext cx="5869421" cy="435888"/>
          </a:xfrm>
        </p:spPr>
        <p:txBody>
          <a:bodyPr>
            <a:normAutofit fontScale="92500" lnSpcReduction="10000"/>
          </a:bodyPr>
          <a:lstStyle/>
          <a:p>
            <a:r>
              <a:rPr lang="en-US" altLang="en-US" dirty="0">
                <a:latin typeface="Calibri" pitchFamily="34" charset="0"/>
              </a:rPr>
              <a:t>Syntax to call a value-returning function   </a:t>
            </a:r>
          </a:p>
        </p:txBody>
      </p:sp>
      <p:pic>
        <p:nvPicPr>
          <p:cNvPr id="3" name="Content Placeholder 4" descr="functionName(actual parameter list)">
            <a:extLst>
              <a:ext uri="{FF2B5EF4-FFF2-40B4-BE49-F238E27FC236}">
                <a16:creationId xmlns:a16="http://schemas.microsoft.com/office/drawing/2014/main" id="{3D188CBF-6B66-9A54-7796-3701DA29D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345" y="2750224"/>
            <a:ext cx="5361278" cy="554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2D24F0B1-2F2F-1F76-1F41-1B6E1A02FE40}"/>
              </a:ext>
            </a:extLst>
          </p:cNvPr>
          <p:cNvSpPr txBox="1"/>
          <p:nvPr/>
        </p:nvSpPr>
        <p:spPr>
          <a:xfrm>
            <a:off x="879763" y="4076160"/>
            <a:ext cx="6508376" cy="369332"/>
          </a:xfrm>
          <a:prstGeom prst="rect">
            <a:avLst/>
          </a:prstGeom>
          <a:noFill/>
        </p:spPr>
        <p:txBody>
          <a:bodyPr wrap="square">
            <a:spAutoFit/>
          </a:bodyPr>
          <a:lstStyle/>
          <a:p>
            <a:r>
              <a:rPr lang="en-US" b="0" i="0" dirty="0">
                <a:solidFill>
                  <a:srgbClr val="3F3F3F"/>
                </a:solidFill>
                <a:effectLst/>
                <a:latin typeface="Noto Serif" panose="02020600060500020200" pitchFamily="18" charset="0"/>
              </a:rPr>
              <a:t>For example,  x = abs(-5);    // the function abs is called.</a:t>
            </a:r>
            <a:endParaRPr lang="en-US" dirty="0"/>
          </a:p>
        </p:txBody>
      </p:sp>
    </p:spTree>
    <p:extLst>
      <p:ext uri="{BB962C8B-B14F-4D97-AF65-F5344CB8AC3E}">
        <p14:creationId xmlns:p14="http://schemas.microsoft.com/office/powerpoint/2010/main" val="315505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1A4F29-86D0-7FF7-7583-3CCCEA56C1B3}"/>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itchFamily="49" charset="0"/>
                <a:cs typeface="Courier New" pitchFamily="49" charset="0"/>
              </a:rPr>
              <a:t>while</a:t>
            </a:r>
            <a:r>
              <a:rPr lang="en-US" altLang="en-US" dirty="0"/>
              <a:t> </a:t>
            </a:r>
            <a:r>
              <a:rPr lang="en-US" altLang="en-US" dirty="0">
                <a:latin typeface="+mn-lt"/>
              </a:rPr>
              <a:t>Loop</a:t>
            </a:r>
            <a:endParaRPr lang="en-US" b="1" dirty="0"/>
          </a:p>
        </p:txBody>
      </p:sp>
      <p:pic>
        <p:nvPicPr>
          <p:cNvPr id="2" name="Content Placeholder 3" descr="while (expression)&#10;    statement">
            <a:extLst>
              <a:ext uri="{FF2B5EF4-FFF2-40B4-BE49-F238E27FC236}">
                <a16:creationId xmlns:a16="http://schemas.microsoft.com/office/drawing/2014/main" id="{8FB81FAE-8636-E915-11DE-0DC884AF9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14" y="2181338"/>
            <a:ext cx="2658086" cy="73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Content Placeholder 3" descr="Flow chart representing while loop. The loop starts with a sphere that points toward a diamond-shaped structure labeled expression. Expression points downwards through an arrow that reads false. An arrow from the right side of the expression is labeled true, which points toward a rectangle labeled statement. The statement then points toward the sphere at the starting of the loop.">
            <a:extLst>
              <a:ext uri="{FF2B5EF4-FFF2-40B4-BE49-F238E27FC236}">
                <a16:creationId xmlns:a16="http://schemas.microsoft.com/office/drawing/2014/main" id="{F8563C2D-811D-7CA6-66A7-F4759C4B9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714" y="3193473"/>
            <a:ext cx="7632393" cy="23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108B13C0-8EBE-434F-CECC-DFFBF54EC1E7}"/>
              </a:ext>
            </a:extLst>
          </p:cNvPr>
          <p:cNvSpPr txBox="1"/>
          <p:nvPr/>
        </p:nvSpPr>
        <p:spPr>
          <a:xfrm>
            <a:off x="3782292" y="2048644"/>
            <a:ext cx="6096000" cy="923330"/>
          </a:xfrm>
          <a:prstGeom prst="rect">
            <a:avLst/>
          </a:prstGeom>
          <a:noFill/>
        </p:spPr>
        <p:txBody>
          <a:bodyPr wrap="square">
            <a:spAutoFit/>
          </a:bodyPr>
          <a:lstStyle/>
          <a:p>
            <a:pPr marL="285750" indent="-285750">
              <a:buFont typeface="Arial" panose="020B0604020202020204" pitchFamily="34" charset="0"/>
              <a:buChar char="•"/>
              <a:defRPr/>
            </a:pPr>
            <a:r>
              <a:rPr lang="en-US" dirty="0"/>
              <a:t>The </a:t>
            </a:r>
            <a:r>
              <a:rPr lang="en-US" b="1" dirty="0">
                <a:latin typeface="Courier New" pitchFamily="49" charset="0"/>
                <a:cs typeface="Courier New" pitchFamily="49" charset="0"/>
              </a:rPr>
              <a:t>statement</a:t>
            </a:r>
            <a:r>
              <a:rPr lang="en-US" dirty="0"/>
              <a:t> (body of the loop) continues to execute until the expression is no longer </a:t>
            </a:r>
            <a:r>
              <a:rPr lang="en-US" b="1" dirty="0">
                <a:solidFill>
                  <a:srgbClr val="055C91"/>
                </a:solidFill>
                <a:latin typeface="Courier New" panose="02070309020205020404" pitchFamily="49" charset="0"/>
                <a:cs typeface="Courier New" panose="02070309020205020404" pitchFamily="49" charset="0"/>
              </a:rPr>
              <a:t>true</a:t>
            </a:r>
          </a:p>
          <a:p>
            <a:pPr marL="285750" indent="-285750">
              <a:buFont typeface="Arial" panose="020B0604020202020204" pitchFamily="34" charset="0"/>
              <a:buChar char="•"/>
              <a:defRPr/>
            </a:pPr>
            <a:r>
              <a:rPr lang="en-US" altLang="en-US" dirty="0"/>
              <a:t>An infinite loop continues to execute endlessly</a:t>
            </a:r>
            <a:endParaRPr lang="en-US" dirty="0"/>
          </a:p>
        </p:txBody>
      </p:sp>
      <p:sp>
        <p:nvSpPr>
          <p:cNvPr id="9" name="TextBox 8">
            <a:extLst>
              <a:ext uri="{FF2B5EF4-FFF2-40B4-BE49-F238E27FC236}">
                <a16:creationId xmlns:a16="http://schemas.microsoft.com/office/drawing/2014/main" id="{46725857-6BB6-F87F-645E-EC857E72B56E}"/>
              </a:ext>
            </a:extLst>
          </p:cNvPr>
          <p:cNvSpPr txBox="1"/>
          <p:nvPr/>
        </p:nvSpPr>
        <p:spPr>
          <a:xfrm>
            <a:off x="3048000" y="5806453"/>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/CISC3142Codes#Lecture-4/1.cpp</a:t>
            </a:r>
          </a:p>
        </p:txBody>
      </p:sp>
    </p:spTree>
    <p:extLst>
      <p:ext uri="{BB962C8B-B14F-4D97-AF65-F5344CB8AC3E}">
        <p14:creationId xmlns:p14="http://schemas.microsoft.com/office/powerpoint/2010/main" val="42714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itchFamily="49" charset="0"/>
              </a:rPr>
              <a:t>return</a:t>
            </a:r>
            <a:r>
              <a:rPr lang="en-US" altLang="en-US" dirty="0"/>
              <a:t> </a:t>
            </a:r>
            <a:r>
              <a:rPr lang="en-US" altLang="en-US" dirty="0">
                <a:latin typeface="+mn-lt"/>
              </a:rPr>
              <a:t>Statement</a:t>
            </a:r>
            <a:endParaRPr lang="en-US" b="1" dirty="0"/>
          </a:p>
        </p:txBody>
      </p:sp>
      <p:sp>
        <p:nvSpPr>
          <p:cNvPr id="2" name="Rectangle 3">
            <a:extLst>
              <a:ext uri="{FF2B5EF4-FFF2-40B4-BE49-F238E27FC236}">
                <a16:creationId xmlns:a16="http://schemas.microsoft.com/office/drawing/2014/main" id="{75D40E7F-7A9E-9AD5-F1DA-A4593594D9AC}"/>
              </a:ext>
            </a:extLst>
          </p:cNvPr>
          <p:cNvSpPr>
            <a:spLocks noGrp="1" noChangeArrowheads="1"/>
          </p:cNvSpPr>
          <p:nvPr>
            <p:ph idx="1"/>
          </p:nvPr>
        </p:nvSpPr>
        <p:spPr>
          <a:xfrm>
            <a:off x="683779" y="2383946"/>
            <a:ext cx="8415338" cy="632481"/>
          </a:xfrm>
        </p:spPr>
        <p:txBody>
          <a:bodyPr>
            <a:normAutofit fontScale="77500" lnSpcReduction="20000"/>
          </a:bodyPr>
          <a:lstStyle/>
          <a:p>
            <a:pPr eaLnBrk="1" hangingPunct="1"/>
            <a:r>
              <a:rPr lang="en-US" altLang="en-US" dirty="0"/>
              <a:t>A function returns its value via the </a:t>
            </a:r>
            <a:r>
              <a:rPr lang="en-US" altLang="en-US" b="1" dirty="0">
                <a:solidFill>
                  <a:srgbClr val="055C91"/>
                </a:solidFill>
                <a:latin typeface="Courier New" pitchFamily="49" charset="0"/>
              </a:rPr>
              <a:t>return</a:t>
            </a:r>
            <a:r>
              <a:rPr lang="en-US" altLang="en-US" dirty="0"/>
              <a:t> statement</a:t>
            </a:r>
          </a:p>
          <a:p>
            <a:pPr lvl="1" eaLnBrk="1" hangingPunct="1"/>
            <a:r>
              <a:rPr lang="en-US" altLang="en-US" dirty="0"/>
              <a:t>It passes this value outside the function</a:t>
            </a:r>
          </a:p>
        </p:txBody>
      </p:sp>
      <p:pic>
        <p:nvPicPr>
          <p:cNvPr id="5" name="Content Placeholder 7" descr="return expr;">
            <a:extLst>
              <a:ext uri="{FF2B5EF4-FFF2-40B4-BE49-F238E27FC236}">
                <a16:creationId xmlns:a16="http://schemas.microsoft.com/office/drawing/2014/main" id="{151EED0E-EE62-CABC-AF6A-413E632C5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56173"/>
            <a:ext cx="18669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a:extLst>
              <a:ext uri="{FF2B5EF4-FFF2-40B4-BE49-F238E27FC236}">
                <a16:creationId xmlns:a16="http://schemas.microsoft.com/office/drawing/2014/main" id="{A3AF59F5-B899-92E1-55CD-13C27B958423}"/>
              </a:ext>
            </a:extLst>
          </p:cNvPr>
          <p:cNvSpPr txBox="1">
            <a:spLocks/>
          </p:cNvSpPr>
          <p:nvPr/>
        </p:nvSpPr>
        <p:spPr>
          <a:xfrm>
            <a:off x="1018309" y="3691272"/>
            <a:ext cx="8415338" cy="215751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a:buFont typeface="Arial" panose="020B0604020202020204" pitchFamily="34" charset="0"/>
              <a:buChar char="•"/>
            </a:pPr>
            <a:r>
              <a:rPr lang="en-US" altLang="en-US" sz="1800" dirty="0">
                <a:solidFill>
                  <a:schemeClr val="tx1"/>
                </a:solidFill>
              </a:rPr>
              <a:t>When a return statement executes </a:t>
            </a:r>
          </a:p>
          <a:p>
            <a:pPr marL="628650" lvl="1" indent="-171450">
              <a:buFont typeface="Arial" panose="020B0604020202020204" pitchFamily="34" charset="0"/>
              <a:buChar char="•"/>
            </a:pPr>
            <a:r>
              <a:rPr lang="en-US" altLang="en-US" dirty="0">
                <a:solidFill>
                  <a:schemeClr val="tx1"/>
                </a:solidFill>
              </a:rPr>
              <a:t>the function immediately terminates</a:t>
            </a:r>
          </a:p>
          <a:p>
            <a:pPr marL="628650" lvl="1" indent="-171450">
              <a:buFont typeface="Arial" panose="020B0604020202020204" pitchFamily="34" charset="0"/>
              <a:buChar char="•"/>
            </a:pPr>
            <a:r>
              <a:rPr lang="en-US" altLang="en-US" dirty="0"/>
              <a:t>Control goes back to the caller</a:t>
            </a:r>
          </a:p>
          <a:p>
            <a:pPr marL="628650" lvl="1" indent="-171450">
              <a:buFont typeface="Arial" panose="020B0604020202020204" pitchFamily="34" charset="0"/>
              <a:buChar char="•"/>
            </a:pPr>
            <a:endParaRPr lang="en-US" altLang="en-US" dirty="0"/>
          </a:p>
          <a:p>
            <a:pPr marL="171450" indent="-171450" algn="l">
              <a:buFont typeface="Arial" panose="020B0604020202020204" pitchFamily="34" charset="0"/>
              <a:buChar char="•"/>
            </a:pPr>
            <a:r>
              <a:rPr lang="en-US" altLang="en-US" sz="1800" dirty="0">
                <a:solidFill>
                  <a:schemeClr val="tx1"/>
                </a:solidFill>
              </a:rPr>
              <a:t>When a return statement executes in the function main, the program terminates</a:t>
            </a:r>
            <a:endParaRPr lang="en-US" sz="1800" dirty="0">
              <a:solidFill>
                <a:schemeClr val="tx1"/>
              </a:solidFill>
            </a:endParaRPr>
          </a:p>
        </p:txBody>
      </p:sp>
      <p:sp>
        <p:nvSpPr>
          <p:cNvPr id="8" name="TextBox 7">
            <a:extLst>
              <a:ext uri="{FF2B5EF4-FFF2-40B4-BE49-F238E27FC236}">
                <a16:creationId xmlns:a16="http://schemas.microsoft.com/office/drawing/2014/main" id="{3961473B-521C-21DD-46EA-17CBBF5024D5}"/>
              </a:ext>
            </a:extLst>
          </p:cNvPr>
          <p:cNvSpPr txBox="1"/>
          <p:nvPr/>
        </p:nvSpPr>
        <p:spPr>
          <a:xfrm>
            <a:off x="1018309" y="5809807"/>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/CISC3142Codes#Lecture-4/10.cpp</a:t>
            </a:r>
          </a:p>
        </p:txBody>
      </p:sp>
    </p:spTree>
    <p:extLst>
      <p:ext uri="{BB962C8B-B14F-4D97-AF65-F5344CB8AC3E}">
        <p14:creationId xmlns:p14="http://schemas.microsoft.com/office/powerpoint/2010/main" val="1162290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Function Prototype</a:t>
            </a:r>
            <a:endParaRPr lang="en-US" b="1" dirty="0"/>
          </a:p>
        </p:txBody>
      </p:sp>
      <p:sp>
        <p:nvSpPr>
          <p:cNvPr id="2" name="Content Placeholder 2">
            <a:extLst>
              <a:ext uri="{FF2B5EF4-FFF2-40B4-BE49-F238E27FC236}">
                <a16:creationId xmlns:a16="http://schemas.microsoft.com/office/drawing/2014/main" id="{1D8E17F1-B21E-9C82-DA62-9794BCC7E19A}"/>
              </a:ext>
            </a:extLst>
          </p:cNvPr>
          <p:cNvSpPr>
            <a:spLocks noGrp="1"/>
          </p:cNvSpPr>
          <p:nvPr>
            <p:ph idx="1"/>
          </p:nvPr>
        </p:nvSpPr>
        <p:spPr>
          <a:xfrm>
            <a:off x="739198" y="2300819"/>
            <a:ext cx="11131238" cy="707886"/>
          </a:xfrm>
        </p:spPr>
        <p:txBody>
          <a:bodyPr>
            <a:normAutofit fontScale="92500"/>
          </a:bodyPr>
          <a:lstStyle/>
          <a:p>
            <a:pPr>
              <a:spcBef>
                <a:spcPct val="40000"/>
              </a:spcBef>
            </a:pPr>
            <a:r>
              <a:rPr lang="en-US" altLang="en-US" dirty="0"/>
              <a:t>A </a:t>
            </a:r>
            <a:r>
              <a:rPr lang="en-US" altLang="en-US" u="sng" dirty="0"/>
              <a:t>function prototype</a:t>
            </a:r>
            <a:r>
              <a:rPr lang="en-US" altLang="en-US" dirty="0"/>
              <a:t> is the function heading without the body of the function</a:t>
            </a:r>
          </a:p>
        </p:txBody>
      </p:sp>
      <p:pic>
        <p:nvPicPr>
          <p:cNvPr id="3" name="Content Placeholder 7" descr="functionType functionName(parameter list);">
            <a:extLst>
              <a:ext uri="{FF2B5EF4-FFF2-40B4-BE49-F238E27FC236}">
                <a16:creationId xmlns:a16="http://schemas.microsoft.com/office/drawing/2014/main" id="{6E21C277-F8A7-9596-89ED-EFE77706AE8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080655" y="2924175"/>
            <a:ext cx="56007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6">
            <a:extLst>
              <a:ext uri="{FF2B5EF4-FFF2-40B4-BE49-F238E27FC236}">
                <a16:creationId xmlns:a16="http://schemas.microsoft.com/office/drawing/2014/main" id="{7361964D-8558-297B-6E61-5805AE9DBF37}"/>
              </a:ext>
            </a:extLst>
          </p:cNvPr>
          <p:cNvSpPr txBox="1">
            <a:spLocks/>
          </p:cNvSpPr>
          <p:nvPr/>
        </p:nvSpPr>
        <p:spPr>
          <a:xfrm>
            <a:off x="756161" y="3886200"/>
            <a:ext cx="10452165" cy="7078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40000"/>
              </a:spcBef>
            </a:pPr>
            <a:r>
              <a:rPr lang="en-US" altLang="en-US" dirty="0"/>
              <a:t>It is not necessary to specify the variable name in the parameter list</a:t>
            </a:r>
          </a:p>
          <a:p>
            <a:pPr>
              <a:spcBef>
                <a:spcPct val="40000"/>
              </a:spcBef>
            </a:pPr>
            <a:r>
              <a:rPr lang="en-US" altLang="en-US" dirty="0"/>
              <a:t>The data type of each parameter must be specified </a:t>
            </a:r>
          </a:p>
          <a:p>
            <a:pPr>
              <a:spcBef>
                <a:spcPct val="40000"/>
              </a:spcBef>
            </a:pPr>
            <a:r>
              <a:rPr lang="en-US" altLang="en-US" dirty="0"/>
              <a:t>Programmers tend to write user defined functions after main method. In order to call methods in main, they must be declared first. </a:t>
            </a:r>
          </a:p>
        </p:txBody>
      </p:sp>
      <p:sp>
        <p:nvSpPr>
          <p:cNvPr id="7" name="TextBox 6">
            <a:extLst>
              <a:ext uri="{FF2B5EF4-FFF2-40B4-BE49-F238E27FC236}">
                <a16:creationId xmlns:a16="http://schemas.microsoft.com/office/drawing/2014/main" id="{6F0CE736-9610-33A6-C9FB-98609D884F52}"/>
              </a:ext>
            </a:extLst>
          </p:cNvPr>
          <p:cNvSpPr txBox="1"/>
          <p:nvPr/>
        </p:nvSpPr>
        <p:spPr>
          <a:xfrm>
            <a:off x="5112326" y="6033988"/>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/CISC3142Codes#Lecture-4/11.cpp</a:t>
            </a:r>
          </a:p>
        </p:txBody>
      </p:sp>
    </p:spTree>
    <p:extLst>
      <p:ext uri="{BB962C8B-B14F-4D97-AF65-F5344CB8AC3E}">
        <p14:creationId xmlns:p14="http://schemas.microsoft.com/office/powerpoint/2010/main" val="743186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Value-Returning Functions: Some Peculiarities</a:t>
            </a:r>
            <a:endParaRPr lang="en-US" b="1" dirty="0"/>
          </a:p>
        </p:txBody>
      </p:sp>
      <p:pic>
        <p:nvPicPr>
          <p:cNvPr id="2" name="Content Placeholder 2" descr="Program code. In the code, the words in the variable names are merged. Line 1. i n t secret, left parenthesis, i n t x, right parenthesis. Line 2. left brace. Line 3. Indented once, if, left parenthesis, x, greater than, 5, right parenthesis, forward slash, forward slash, Line 1. Line 4. Indented once, return 2, asterisk, x, semi-colon, forward slash, forward slash, Line 2. Line 5. right brace.">
            <a:extLst>
              <a:ext uri="{FF2B5EF4-FFF2-40B4-BE49-F238E27FC236}">
                <a16:creationId xmlns:a16="http://schemas.microsoft.com/office/drawing/2014/main" id="{2DC5090C-155F-4878-62E5-2582F63E14E3}"/>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bwMode="auto">
          <a:xfrm>
            <a:off x="899775" y="1919863"/>
            <a:ext cx="4366491" cy="179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a:extLst>
              <a:ext uri="{FF2B5EF4-FFF2-40B4-BE49-F238E27FC236}">
                <a16:creationId xmlns:a16="http://schemas.microsoft.com/office/drawing/2014/main" id="{0AD715E3-830D-7C7E-0717-F0F53A37AC26}"/>
              </a:ext>
            </a:extLst>
          </p:cNvPr>
          <p:cNvSpPr txBox="1">
            <a:spLocks/>
          </p:cNvSpPr>
          <p:nvPr/>
        </p:nvSpPr>
        <p:spPr>
          <a:xfrm>
            <a:off x="899775" y="3626754"/>
            <a:ext cx="8955424" cy="71726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tx1"/>
                </a:solidFill>
              </a:rPr>
              <a:t>A correct definition of the function </a:t>
            </a:r>
            <a:r>
              <a:rPr lang="en-US" sz="2000" b="1" dirty="0">
                <a:solidFill>
                  <a:schemeClr val="tx1"/>
                </a:solidFill>
              </a:rPr>
              <a:t>secret</a:t>
            </a:r>
            <a:r>
              <a:rPr lang="en-US" sz="2000" dirty="0">
                <a:solidFill>
                  <a:schemeClr val="tx1"/>
                </a:solidFill>
              </a:rPr>
              <a:t> is:</a:t>
            </a:r>
            <a:endParaRPr lang="en-IN" sz="2000" dirty="0">
              <a:solidFill>
                <a:schemeClr val="tx1"/>
              </a:solidFill>
            </a:endParaRPr>
          </a:p>
        </p:txBody>
      </p:sp>
      <p:pic>
        <p:nvPicPr>
          <p:cNvPr id="5" name="Content Placeholder 3" descr="Program code. In the code, the words in the variable names are merged. Line 1. i n t secret, left parenthesis, i n t x, right parenthesis. Line 2. left brace. Line 3. Indented once, if, left parenthesis, x, greater than, 5, right parenthesis, forward slash, forward slash, Line 1. Line 4. Indented twice, return 2, asterisk, x, semi-colon, forward slash, forward slash, Line 2. Line 5. Indented once, return x, semi-colon,  forward slash, forward slash, Line 3. Line 6. right brace.">
            <a:extLst>
              <a:ext uri="{FF2B5EF4-FFF2-40B4-BE49-F238E27FC236}">
                <a16:creationId xmlns:a16="http://schemas.microsoft.com/office/drawing/2014/main" id="{BC537823-FFF3-EC31-437A-407E8F2D295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t="17454"/>
          <a:stretch/>
        </p:blipFill>
        <p:spPr bwMode="auto">
          <a:xfrm>
            <a:off x="899775" y="4223327"/>
            <a:ext cx="5313721" cy="2126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674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Value-Returning Functions: Some Peculiarities</a:t>
            </a:r>
            <a:endParaRPr lang="en-US" b="1" dirty="0"/>
          </a:p>
        </p:txBody>
      </p:sp>
      <p:sp>
        <p:nvSpPr>
          <p:cNvPr id="3" name="TextBox 2">
            <a:extLst>
              <a:ext uri="{FF2B5EF4-FFF2-40B4-BE49-F238E27FC236}">
                <a16:creationId xmlns:a16="http://schemas.microsoft.com/office/drawing/2014/main" id="{1C474E0A-9D31-BADD-860B-298DD021185F}"/>
              </a:ext>
            </a:extLst>
          </p:cNvPr>
          <p:cNvSpPr txBox="1"/>
          <p:nvPr/>
        </p:nvSpPr>
        <p:spPr>
          <a:xfrm>
            <a:off x="5774436" y="4210638"/>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/CISC3142Codes#Lecture-4/12.cpp</a:t>
            </a:r>
          </a:p>
        </p:txBody>
      </p:sp>
      <p:sp>
        <p:nvSpPr>
          <p:cNvPr id="5" name="Content Placeholder 1">
            <a:extLst>
              <a:ext uri="{FF2B5EF4-FFF2-40B4-BE49-F238E27FC236}">
                <a16:creationId xmlns:a16="http://schemas.microsoft.com/office/drawing/2014/main" id="{99A86E2C-6E8A-7CEF-228C-209B21C4A5C3}"/>
              </a:ext>
            </a:extLst>
          </p:cNvPr>
          <p:cNvSpPr>
            <a:spLocks noGrp="1"/>
          </p:cNvSpPr>
          <p:nvPr>
            <p:ph idx="1"/>
          </p:nvPr>
        </p:nvSpPr>
        <p:spPr>
          <a:xfrm>
            <a:off x="808470" y="1746636"/>
            <a:ext cx="8415338" cy="296235"/>
          </a:xfrm>
        </p:spPr>
        <p:txBody>
          <a:bodyPr>
            <a:normAutofit fontScale="55000" lnSpcReduction="20000"/>
          </a:bodyPr>
          <a:lstStyle/>
          <a:p>
            <a:r>
              <a:rPr lang="en-US" dirty="0"/>
              <a:t>Examples pointing out that the </a:t>
            </a:r>
            <a:r>
              <a:rPr lang="en-US" b="1" dirty="0">
                <a:solidFill>
                  <a:srgbClr val="055C91"/>
                </a:solidFill>
                <a:latin typeface="Courier New" panose="02070309020205020404" pitchFamily="49" charset="0"/>
                <a:cs typeface="Courier New" panose="02070309020205020404" pitchFamily="49" charset="0"/>
              </a:rPr>
              <a:t>return</a:t>
            </a:r>
            <a:r>
              <a:rPr lang="en-US" dirty="0"/>
              <a:t> statement only returns one value</a:t>
            </a:r>
          </a:p>
        </p:txBody>
      </p:sp>
      <p:pic>
        <p:nvPicPr>
          <p:cNvPr id="6" name="Content Placeholder 3" descr="Program code. In the code, the words in the variable names are merged. Line 1. return x, comma, y, semi-colon,  forward slash, forward slash, only the value of y will be returned. Line 2. i n t f u n c R e t 1, left parenthesis, right parenthesis. Line 3. left brace. Line 4. Indented once, i n t x, equals, 45, semi-colon. Line 5. Indented once, return 23, comma, x, semi-colon,  forward slash, forward slash, only the value of x is returned. Line 6. right brace. Line 7. i n t f u n R e t 2, left parenthesis, i n t z, right parenthesis . Line 8. left brace. Line 9. Indented once, i n t a, equals, 2, semi-colon. Line 10. Indented once, i n t b, equals, 3, semi-colon. Line 11. Indented once, return 2, asterisk, a, plus, b, comma, z, plus, b, semi-colon. Line 12. Indented twice, forward slash, forward slash, only the value of z, plus, b is returned. Line 13. right brace.">
            <a:extLst>
              <a:ext uri="{FF2B5EF4-FFF2-40B4-BE49-F238E27FC236}">
                <a16:creationId xmlns:a16="http://schemas.microsoft.com/office/drawing/2014/main" id="{7687DFFD-2186-9FB1-08AA-65D47D8B9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95" y="2186732"/>
            <a:ext cx="7054050" cy="3964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04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dirty="0">
                <a:latin typeface="+mn-lt"/>
              </a:rPr>
              <a:t>More Examples of Value-Returning Functions</a:t>
            </a:r>
            <a:endParaRPr lang="en-US" b="1" dirty="0"/>
          </a:p>
        </p:txBody>
      </p:sp>
      <p:sp>
        <p:nvSpPr>
          <p:cNvPr id="3" name="TextBox 2">
            <a:extLst>
              <a:ext uri="{FF2B5EF4-FFF2-40B4-BE49-F238E27FC236}">
                <a16:creationId xmlns:a16="http://schemas.microsoft.com/office/drawing/2014/main" id="{31F51CBD-6276-B8E8-3BDF-BE150CB14669}"/>
              </a:ext>
            </a:extLst>
          </p:cNvPr>
          <p:cNvSpPr txBox="1"/>
          <p:nvPr/>
        </p:nvSpPr>
        <p:spPr>
          <a:xfrm>
            <a:off x="2184807" y="4324490"/>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/CISC3142Codes#Lecture-4/14.cpp</a:t>
            </a:r>
          </a:p>
        </p:txBody>
      </p:sp>
      <p:sp>
        <p:nvSpPr>
          <p:cNvPr id="5" name="TextBox 4">
            <a:extLst>
              <a:ext uri="{FF2B5EF4-FFF2-40B4-BE49-F238E27FC236}">
                <a16:creationId xmlns:a16="http://schemas.microsoft.com/office/drawing/2014/main" id="{E776492F-7821-7F3A-1B83-7B1A423BFAAB}"/>
              </a:ext>
            </a:extLst>
          </p:cNvPr>
          <p:cNvSpPr txBox="1"/>
          <p:nvPr/>
        </p:nvSpPr>
        <p:spPr>
          <a:xfrm>
            <a:off x="1094509" y="2778910"/>
            <a:ext cx="4844981" cy="1200329"/>
          </a:xfrm>
          <a:prstGeom prst="rect">
            <a:avLst/>
          </a:prstGeom>
          <a:noFill/>
        </p:spPr>
        <p:txBody>
          <a:bodyPr wrap="none" rtlCol="0">
            <a:spAutoFit/>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Find maximum of 10 numbers entered by user.</a:t>
            </a:r>
          </a:p>
        </p:txBody>
      </p:sp>
      <p:sp>
        <p:nvSpPr>
          <p:cNvPr id="6" name="TextBox 5">
            <a:extLst>
              <a:ext uri="{FF2B5EF4-FFF2-40B4-BE49-F238E27FC236}">
                <a16:creationId xmlns:a16="http://schemas.microsoft.com/office/drawing/2014/main" id="{A3518CD3-99FA-2B5C-3896-B6402BD7C1AC}"/>
              </a:ext>
            </a:extLst>
          </p:cNvPr>
          <p:cNvSpPr txBox="1"/>
          <p:nvPr/>
        </p:nvSpPr>
        <p:spPr>
          <a:xfrm>
            <a:off x="2184807" y="2721701"/>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/CISC3142Codes#Lecture-4/13.cpp</a:t>
            </a:r>
          </a:p>
        </p:txBody>
      </p:sp>
      <p:sp>
        <p:nvSpPr>
          <p:cNvPr id="7" name="TextBox 6">
            <a:extLst>
              <a:ext uri="{FF2B5EF4-FFF2-40B4-BE49-F238E27FC236}">
                <a16:creationId xmlns:a16="http://schemas.microsoft.com/office/drawing/2014/main" id="{5D5D022F-3A31-96A6-A5A5-1CC22E3746EB}"/>
              </a:ext>
            </a:extLst>
          </p:cNvPr>
          <p:cNvSpPr txBox="1"/>
          <p:nvPr/>
        </p:nvSpPr>
        <p:spPr>
          <a:xfrm>
            <a:off x="1094509" y="2064327"/>
            <a:ext cx="2180597" cy="369332"/>
          </a:xfrm>
          <a:prstGeom prst="rect">
            <a:avLst/>
          </a:prstGeom>
          <a:noFill/>
        </p:spPr>
        <p:txBody>
          <a:bodyPr wrap="none" rtlCol="0">
            <a:spAutoFit/>
          </a:bodyPr>
          <a:lstStyle/>
          <a:p>
            <a:pPr marL="285750" indent="-285750">
              <a:buFont typeface="Arial" panose="020B0604020202020204" pitchFamily="34" charset="0"/>
              <a:buChar char="•"/>
            </a:pPr>
            <a:r>
              <a:rPr lang="en-US" dirty="0"/>
              <a:t>Grade calculator : </a:t>
            </a:r>
          </a:p>
        </p:txBody>
      </p:sp>
    </p:spTree>
    <p:extLst>
      <p:ext uri="{BB962C8B-B14F-4D97-AF65-F5344CB8AC3E}">
        <p14:creationId xmlns:p14="http://schemas.microsoft.com/office/powerpoint/2010/main" val="3471649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Flow of Compilation and Execution</a:t>
            </a:r>
            <a:endParaRPr lang="en-US" b="1" dirty="0"/>
          </a:p>
        </p:txBody>
      </p:sp>
      <p:sp>
        <p:nvSpPr>
          <p:cNvPr id="3" name="TextBox 2">
            <a:extLst>
              <a:ext uri="{FF2B5EF4-FFF2-40B4-BE49-F238E27FC236}">
                <a16:creationId xmlns:a16="http://schemas.microsoft.com/office/drawing/2014/main" id="{6E244A3C-C304-035A-3CC5-22BF5B16D472}"/>
              </a:ext>
            </a:extLst>
          </p:cNvPr>
          <p:cNvSpPr txBox="1"/>
          <p:nvPr/>
        </p:nvSpPr>
        <p:spPr>
          <a:xfrm>
            <a:off x="644236" y="1745673"/>
            <a:ext cx="10903528" cy="3970318"/>
          </a:xfrm>
          <a:prstGeom prst="rect">
            <a:avLst/>
          </a:prstGeom>
          <a:noFill/>
        </p:spPr>
        <p:txBody>
          <a:bodyPr wrap="square">
            <a:spAutoFit/>
          </a:bodyPr>
          <a:lstStyle/>
          <a:p>
            <a:pPr marL="285750" indent="-285750">
              <a:buFont typeface="Arial" panose="020B0604020202020204" pitchFamily="34" charset="0"/>
              <a:buChar char="•"/>
            </a:pPr>
            <a:r>
              <a:rPr lang="en-US" altLang="en-US" sz="2800" dirty="0"/>
              <a:t>Execution begins in the function </a:t>
            </a:r>
            <a:r>
              <a:rPr lang="en-US" altLang="en-US" sz="2800" b="1" dirty="0">
                <a:latin typeface="Courier New" panose="02070309020205020404" pitchFamily="49" charset="0"/>
                <a:cs typeface="Courier New" panose="02070309020205020404" pitchFamily="49" charset="0"/>
              </a:rPr>
              <a:t>main</a:t>
            </a:r>
          </a:p>
          <a:p>
            <a:pPr marL="285750" indent="-285750">
              <a:buFont typeface="Arial" panose="020B0604020202020204" pitchFamily="34" charset="0"/>
              <a:buChar char="•"/>
            </a:pPr>
            <a:endParaRPr lang="en-US" altLang="en-US" sz="2800"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altLang="en-US" sz="2800" dirty="0"/>
              <a:t>Other functions are executed only when called</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Function prototypes appear before any function definition</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When the end of a called function is executed, control is passed back to the point immediately following the function call</a:t>
            </a:r>
          </a:p>
          <a:p>
            <a:pPr lvl="1"/>
            <a:endParaRPr lang="en-US" altLang="en-US" sz="2800" dirty="0"/>
          </a:p>
        </p:txBody>
      </p:sp>
    </p:spTree>
    <p:extLst>
      <p:ext uri="{BB962C8B-B14F-4D97-AF65-F5344CB8AC3E}">
        <p14:creationId xmlns:p14="http://schemas.microsoft.com/office/powerpoint/2010/main" val="300468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Void Functions</a:t>
            </a:r>
            <a:endParaRPr lang="en-US" b="1" dirty="0"/>
          </a:p>
        </p:txBody>
      </p:sp>
      <p:sp>
        <p:nvSpPr>
          <p:cNvPr id="3" name="TextBox 2">
            <a:extLst>
              <a:ext uri="{FF2B5EF4-FFF2-40B4-BE49-F238E27FC236}">
                <a16:creationId xmlns:a16="http://schemas.microsoft.com/office/drawing/2014/main" id="{3E67DE35-8566-D570-CE87-5A189FE2CD31}"/>
              </a:ext>
            </a:extLst>
          </p:cNvPr>
          <p:cNvSpPr txBox="1"/>
          <p:nvPr/>
        </p:nvSpPr>
        <p:spPr>
          <a:xfrm>
            <a:off x="1080655" y="2022764"/>
            <a:ext cx="8063345" cy="523220"/>
          </a:xfrm>
          <a:prstGeom prst="rect">
            <a:avLst/>
          </a:prstGeom>
          <a:noFill/>
        </p:spPr>
        <p:txBody>
          <a:bodyPr wrap="square">
            <a:spAutoFit/>
          </a:bodyPr>
          <a:lstStyle/>
          <a:p>
            <a:pPr marL="285750" indent="-285750">
              <a:buFont typeface="Arial" panose="020B0604020202020204" pitchFamily="34" charset="0"/>
              <a:buChar char="•"/>
            </a:pPr>
            <a:r>
              <a:rPr lang="en-US" altLang="en-US" sz="2800" dirty="0"/>
              <a:t>A void function does not have a return type</a:t>
            </a:r>
            <a:endParaRPr lang="en-US" sz="2800" dirty="0"/>
          </a:p>
        </p:txBody>
      </p:sp>
      <p:pic>
        <p:nvPicPr>
          <p:cNvPr id="5" name="Content Placeholder 4" descr="void functionName(formal parameter list)&#10;{&#10;    statements&#10;}">
            <a:extLst>
              <a:ext uri="{FF2B5EF4-FFF2-40B4-BE49-F238E27FC236}">
                <a16:creationId xmlns:a16="http://schemas.microsoft.com/office/drawing/2014/main" id="{26C0F330-7EED-AD48-6D9E-1456C9FD8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466" y="2879169"/>
            <a:ext cx="541972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6">
            <a:extLst>
              <a:ext uri="{FF2B5EF4-FFF2-40B4-BE49-F238E27FC236}">
                <a16:creationId xmlns:a16="http://schemas.microsoft.com/office/drawing/2014/main" id="{8E0A2FD3-4BA9-9D16-5809-940B1C192305}"/>
              </a:ext>
            </a:extLst>
          </p:cNvPr>
          <p:cNvSpPr txBox="1">
            <a:spLocks/>
          </p:cNvSpPr>
          <p:nvPr/>
        </p:nvSpPr>
        <p:spPr>
          <a:xfrm>
            <a:off x="979583" y="4448773"/>
            <a:ext cx="8415338" cy="292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Function call syntax</a:t>
            </a:r>
          </a:p>
        </p:txBody>
      </p:sp>
      <p:pic>
        <p:nvPicPr>
          <p:cNvPr id="7" name="Content Placeholder 7" descr="functionName(actual parameter list);">
            <a:extLst>
              <a:ext uri="{FF2B5EF4-FFF2-40B4-BE49-F238E27FC236}">
                <a16:creationId xmlns:a16="http://schemas.microsoft.com/office/drawing/2014/main" id="{A25F71A6-3AF2-2F1B-B5A5-E735F3EC891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311033" y="4905973"/>
            <a:ext cx="5306261" cy="539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a:extLst>
              <a:ext uri="{FF2B5EF4-FFF2-40B4-BE49-F238E27FC236}">
                <a16:creationId xmlns:a16="http://schemas.microsoft.com/office/drawing/2014/main" id="{D10AFA65-B53C-CD22-8958-B5B9B9ED3CCB}"/>
              </a:ext>
            </a:extLst>
          </p:cNvPr>
          <p:cNvSpPr txBox="1"/>
          <p:nvPr/>
        </p:nvSpPr>
        <p:spPr>
          <a:xfrm>
            <a:off x="1311033" y="6010683"/>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/CISC3142Codes#Lecture-4/15.cpp</a:t>
            </a:r>
          </a:p>
        </p:txBody>
      </p:sp>
    </p:spTree>
    <p:extLst>
      <p:ext uri="{BB962C8B-B14F-4D97-AF65-F5344CB8AC3E}">
        <p14:creationId xmlns:p14="http://schemas.microsoft.com/office/powerpoint/2010/main" val="2346018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t>Types of formal parameters </a:t>
            </a:r>
            <a:r>
              <a:rPr lang="en-US" altLang="en-US" dirty="0">
                <a:latin typeface="+mn-lt"/>
              </a:rPr>
              <a:t>of Void Functions</a:t>
            </a:r>
            <a:endParaRPr lang="en-US" b="1" dirty="0"/>
          </a:p>
        </p:txBody>
      </p:sp>
      <p:sp>
        <p:nvSpPr>
          <p:cNvPr id="6" name="TextBox 5">
            <a:extLst>
              <a:ext uri="{FF2B5EF4-FFF2-40B4-BE49-F238E27FC236}">
                <a16:creationId xmlns:a16="http://schemas.microsoft.com/office/drawing/2014/main" id="{A5BCEBBB-923C-EC68-C5B8-86A4A0518BB3}"/>
              </a:ext>
            </a:extLst>
          </p:cNvPr>
          <p:cNvSpPr txBox="1"/>
          <p:nvPr/>
        </p:nvSpPr>
        <p:spPr>
          <a:xfrm>
            <a:off x="660399" y="1845733"/>
            <a:ext cx="11091333" cy="3108543"/>
          </a:xfrm>
          <a:prstGeom prst="rect">
            <a:avLst/>
          </a:prstGeom>
          <a:noFill/>
        </p:spPr>
        <p:txBody>
          <a:bodyPr wrap="square">
            <a:spAutoFit/>
          </a:bodyPr>
          <a:lstStyle/>
          <a:p>
            <a:pPr marL="971550" lvl="1" indent="-514350">
              <a:buAutoNum type="arabicParenR"/>
            </a:pPr>
            <a:r>
              <a:rPr lang="en-US" altLang="en-US" sz="2800" u="sng" dirty="0"/>
              <a:t>Value parameter</a:t>
            </a:r>
            <a:r>
              <a:rPr lang="en-US" altLang="en-US" sz="2800" dirty="0"/>
              <a:t>: a formal parameter that receives a copy of the content of corresponding actual parameter</a:t>
            </a:r>
            <a:br>
              <a:rPr lang="en-US" altLang="en-US" sz="2800" dirty="0"/>
            </a:br>
            <a:endParaRPr lang="en-US" altLang="en-US" sz="2800" dirty="0"/>
          </a:p>
          <a:p>
            <a:pPr lvl="1"/>
            <a:r>
              <a:rPr lang="en-US" altLang="en-US" sz="2800" dirty="0">
                <a:hlinkClick r:id="rId2"/>
              </a:rPr>
              <a:t>https://replit.com/@btaylan/CISC3142Codes#Lecture-4/16.cpp</a:t>
            </a:r>
            <a:br>
              <a:rPr lang="en-US" altLang="en-US" sz="2800" dirty="0"/>
            </a:br>
            <a:endParaRPr lang="en-US" altLang="en-US" sz="2800" dirty="0"/>
          </a:p>
          <a:p>
            <a:pPr lvl="1"/>
            <a:r>
              <a:rPr lang="en-US" altLang="en-US" sz="2800" u="sng" dirty="0"/>
              <a:t>2) Reference parameter</a:t>
            </a:r>
            <a:r>
              <a:rPr lang="en-US" altLang="en-US" sz="2800" dirty="0"/>
              <a:t>: a formal parameter that receives the location (memory address) of the corresponding actual parameter</a:t>
            </a:r>
          </a:p>
        </p:txBody>
      </p:sp>
      <p:sp>
        <p:nvSpPr>
          <p:cNvPr id="8" name="TextBox 7">
            <a:extLst>
              <a:ext uri="{FF2B5EF4-FFF2-40B4-BE49-F238E27FC236}">
                <a16:creationId xmlns:a16="http://schemas.microsoft.com/office/drawing/2014/main" id="{E404F62C-7CE1-6B3E-F847-DFD7480DF83B}"/>
              </a:ext>
            </a:extLst>
          </p:cNvPr>
          <p:cNvSpPr txBox="1"/>
          <p:nvPr/>
        </p:nvSpPr>
        <p:spPr>
          <a:xfrm>
            <a:off x="1134533" y="5327134"/>
            <a:ext cx="8449733" cy="461665"/>
          </a:xfrm>
          <a:prstGeom prst="rect">
            <a:avLst/>
          </a:prstGeom>
          <a:noFill/>
        </p:spPr>
        <p:txBody>
          <a:bodyPr wrap="square">
            <a:spAutoFit/>
          </a:bodyPr>
          <a:lstStyle/>
          <a:p>
            <a:r>
              <a:rPr lang="en-US" sz="2400" dirty="0">
                <a:hlinkClick r:id="rId3"/>
              </a:rPr>
              <a:t>https://replit.com/@btaylan/CISC3142Codes#Lecture-4/17.cpp</a:t>
            </a:r>
            <a:r>
              <a:rPr lang="en-US" sz="2400" dirty="0"/>
              <a:t> </a:t>
            </a:r>
          </a:p>
        </p:txBody>
      </p:sp>
      <p:sp>
        <p:nvSpPr>
          <p:cNvPr id="10" name="TextBox 9">
            <a:extLst>
              <a:ext uri="{FF2B5EF4-FFF2-40B4-BE49-F238E27FC236}">
                <a16:creationId xmlns:a16="http://schemas.microsoft.com/office/drawing/2014/main" id="{15F87220-FFB9-A183-2F4F-A9A296D16DAE}"/>
              </a:ext>
            </a:extLst>
          </p:cNvPr>
          <p:cNvSpPr txBox="1"/>
          <p:nvPr/>
        </p:nvSpPr>
        <p:spPr>
          <a:xfrm>
            <a:off x="1134533" y="5976990"/>
            <a:ext cx="9922934" cy="461665"/>
          </a:xfrm>
          <a:prstGeom prst="rect">
            <a:avLst/>
          </a:prstGeom>
          <a:noFill/>
        </p:spPr>
        <p:txBody>
          <a:bodyPr wrap="square">
            <a:spAutoFit/>
          </a:bodyPr>
          <a:lstStyle/>
          <a:p>
            <a:r>
              <a:rPr lang="en-US" sz="2400" dirty="0">
                <a:hlinkClick r:id="rId4"/>
              </a:rPr>
              <a:t>https://replit.com/@btaylan/CISC3142Codes#Lecture-4/18.cpp</a:t>
            </a:r>
            <a:r>
              <a:rPr lang="en-US" sz="2400" dirty="0"/>
              <a:t> </a:t>
            </a:r>
          </a:p>
        </p:txBody>
      </p:sp>
    </p:spTree>
    <p:extLst>
      <p:ext uri="{BB962C8B-B14F-4D97-AF65-F5344CB8AC3E}">
        <p14:creationId xmlns:p14="http://schemas.microsoft.com/office/powerpoint/2010/main" val="749375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Value and Reference Parameters and Memory Allocation</a:t>
            </a:r>
            <a:endParaRPr lang="en-US" b="1" dirty="0"/>
          </a:p>
        </p:txBody>
      </p:sp>
      <p:sp>
        <p:nvSpPr>
          <p:cNvPr id="6" name="Rectangle 3">
            <a:extLst>
              <a:ext uri="{FF2B5EF4-FFF2-40B4-BE49-F238E27FC236}">
                <a16:creationId xmlns:a16="http://schemas.microsoft.com/office/drawing/2014/main" id="{398AD2CB-0FC7-BE96-8553-91DE9A377236}"/>
              </a:ext>
            </a:extLst>
          </p:cNvPr>
          <p:cNvSpPr>
            <a:spLocks noGrp="1" noChangeArrowheads="1"/>
          </p:cNvSpPr>
          <p:nvPr>
            <p:ph idx="1"/>
          </p:nvPr>
        </p:nvSpPr>
        <p:spPr>
          <a:xfrm>
            <a:off x="321565" y="2114552"/>
            <a:ext cx="10997142" cy="3321049"/>
          </a:xfrm>
        </p:spPr>
        <p:txBody>
          <a:bodyPr>
            <a:normAutofit/>
          </a:bodyPr>
          <a:lstStyle/>
          <a:p>
            <a:pPr eaLnBrk="1" hangingPunct="1"/>
            <a:r>
              <a:rPr lang="en-US" altLang="en-US" dirty="0"/>
              <a:t>When a function is called:</a:t>
            </a:r>
          </a:p>
          <a:p>
            <a:pPr lvl="1" eaLnBrk="1" hangingPunct="1"/>
            <a:r>
              <a:rPr lang="en-US" altLang="en-US" dirty="0"/>
              <a:t>Memory for its formal parameters and its local variables is allocated in the function data area </a:t>
            </a:r>
          </a:p>
          <a:p>
            <a:pPr marL="457200" lvl="1" indent="0" eaLnBrk="1" hangingPunct="1">
              <a:buNone/>
            </a:pPr>
            <a:endParaRPr lang="en-US" altLang="en-US" dirty="0"/>
          </a:p>
          <a:p>
            <a:pPr eaLnBrk="1" hangingPunct="1"/>
            <a:r>
              <a:rPr lang="en-US" altLang="en-US" dirty="0"/>
              <a:t>For a value parameter, the actual parameter’s value is copied into the formal parameter’s memory cell</a:t>
            </a:r>
          </a:p>
          <a:p>
            <a:pPr lvl="1" eaLnBrk="1" hangingPunct="1"/>
            <a:r>
              <a:rPr lang="en-US" altLang="en-US" dirty="0"/>
              <a:t>Changes to the formal parameter do not affect the actual parameter’s value</a:t>
            </a:r>
          </a:p>
        </p:txBody>
      </p:sp>
    </p:spTree>
    <p:extLst>
      <p:ext uri="{BB962C8B-B14F-4D97-AF65-F5344CB8AC3E}">
        <p14:creationId xmlns:p14="http://schemas.microsoft.com/office/powerpoint/2010/main" val="3813901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Value and Reference Parameters and Memory Allocation</a:t>
            </a:r>
            <a:endParaRPr lang="en-US" b="1" dirty="0"/>
          </a:p>
        </p:txBody>
      </p:sp>
      <p:sp>
        <p:nvSpPr>
          <p:cNvPr id="2" name="Rectangle 5">
            <a:extLst>
              <a:ext uri="{FF2B5EF4-FFF2-40B4-BE49-F238E27FC236}">
                <a16:creationId xmlns:a16="http://schemas.microsoft.com/office/drawing/2014/main" id="{40AE426D-8A03-8C5B-9D67-47C8B258AC3D}"/>
              </a:ext>
            </a:extLst>
          </p:cNvPr>
          <p:cNvSpPr>
            <a:spLocks noGrp="1" noChangeArrowheads="1"/>
          </p:cNvSpPr>
          <p:nvPr>
            <p:ph idx="1"/>
          </p:nvPr>
        </p:nvSpPr>
        <p:spPr>
          <a:xfrm>
            <a:off x="365126" y="2266951"/>
            <a:ext cx="11505310" cy="2863849"/>
          </a:xfrm>
        </p:spPr>
        <p:txBody>
          <a:bodyPr>
            <a:normAutofit/>
          </a:bodyPr>
          <a:lstStyle/>
          <a:p>
            <a:pPr eaLnBrk="1" hangingPunct="1"/>
            <a:r>
              <a:rPr lang="en-US" altLang="en-US" dirty="0"/>
              <a:t>For a reference parameter, the actual parameter’s address passes to the formal parameter</a:t>
            </a:r>
          </a:p>
          <a:p>
            <a:pPr lvl="1" eaLnBrk="1" hangingPunct="1">
              <a:buFont typeface="Arial" charset="0"/>
              <a:buChar char="•"/>
            </a:pPr>
            <a:r>
              <a:rPr lang="en-US" altLang="en-US" dirty="0"/>
              <a:t>Both formal and actual parameters refer to the same memory location</a:t>
            </a:r>
          </a:p>
          <a:p>
            <a:pPr lvl="1" eaLnBrk="1" hangingPunct="1">
              <a:buFont typeface="Arial" charset="0"/>
              <a:buChar char="•"/>
            </a:pPr>
            <a:r>
              <a:rPr lang="en-US" altLang="en-US" dirty="0"/>
              <a:t>During execution, any change made to the formal parameter’s value immediately changes the actual parameter’s value</a:t>
            </a:r>
          </a:p>
          <a:p>
            <a:pPr lvl="1" eaLnBrk="1" hangingPunct="1">
              <a:buFont typeface="Arial" charset="0"/>
              <a:buChar char="•"/>
            </a:pPr>
            <a:endParaRPr lang="en-US" altLang="en-US" dirty="0"/>
          </a:p>
          <a:p>
            <a:pPr lvl="1" eaLnBrk="1" hangingPunct="1">
              <a:buFont typeface="Arial" charset="0"/>
              <a:buChar char="•"/>
            </a:pPr>
            <a:endParaRPr lang="en-US" altLang="en-US" dirty="0"/>
          </a:p>
        </p:txBody>
      </p:sp>
    </p:spTree>
    <p:extLst>
      <p:ext uri="{BB962C8B-B14F-4D97-AF65-F5344CB8AC3E}">
        <p14:creationId xmlns:p14="http://schemas.microsoft.com/office/powerpoint/2010/main" val="109700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Counter-Controlled </a:t>
            </a:r>
            <a:r>
              <a:rPr lang="en-US" altLang="en-US" dirty="0">
                <a:latin typeface="Courier New" pitchFamily="49" charset="0"/>
                <a:cs typeface="Courier New" pitchFamily="49" charset="0"/>
              </a:rPr>
              <a:t>while</a:t>
            </a:r>
            <a:r>
              <a:rPr lang="en-US" altLang="en-US" dirty="0"/>
              <a:t> </a:t>
            </a:r>
            <a:r>
              <a:rPr lang="en-US" altLang="en-US" dirty="0">
                <a:latin typeface="+mn-lt"/>
              </a:rPr>
              <a:t>Loops</a:t>
            </a:r>
            <a:endParaRPr lang="en-US" b="1" dirty="0"/>
          </a:p>
        </p:txBody>
      </p:sp>
      <p:pic>
        <p:nvPicPr>
          <p:cNvPr id="2" name="Content Placeholder 3" descr="Program code. In the code, the words in the variable names are merged. Line 1. Counter, equals, 0, semi-colon, forward slash, forward slash, initialize the loop control variable. Line 2. while, left parenthesis, counter, less than, N, right parenthesis, forward slash, forward slash, test the loop control variable. Line 3. left brace. Line 4. Indented once, period. Line 5. Indented once, period. Line 6. Indented once, period. Line 7. Indented once, counter, plus, plus, semi-colon. Line 8. Indented once, period. Line 9. Indented once, period. Line 10. Indented once, period. Line 11. right brace.">
            <a:extLst>
              <a:ext uri="{FF2B5EF4-FFF2-40B4-BE49-F238E27FC236}">
                <a16:creationId xmlns:a16="http://schemas.microsoft.com/office/drawing/2014/main" id="{2957EAC3-85AD-8354-F0A8-128DE8435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084" y="2201334"/>
            <a:ext cx="8199831" cy="323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588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Reference Parameters and Value-Returning Functions</a:t>
            </a:r>
            <a:endParaRPr lang="en-US" b="1" dirty="0"/>
          </a:p>
        </p:txBody>
      </p:sp>
      <p:sp>
        <p:nvSpPr>
          <p:cNvPr id="2" name="Rectangle 3">
            <a:extLst>
              <a:ext uri="{FF2B5EF4-FFF2-40B4-BE49-F238E27FC236}">
                <a16:creationId xmlns:a16="http://schemas.microsoft.com/office/drawing/2014/main" id="{D2D11BDA-77B3-41B2-C6AB-2AF47AD1B410}"/>
              </a:ext>
            </a:extLst>
          </p:cNvPr>
          <p:cNvSpPr>
            <a:spLocks noGrp="1" noChangeArrowheads="1"/>
          </p:cNvSpPr>
          <p:nvPr>
            <p:ph idx="1"/>
          </p:nvPr>
        </p:nvSpPr>
        <p:spPr>
          <a:xfrm>
            <a:off x="859896" y="2032000"/>
            <a:ext cx="10472208" cy="3589867"/>
          </a:xfrm>
        </p:spPr>
        <p:txBody>
          <a:bodyPr>
            <a:normAutofit/>
          </a:bodyPr>
          <a:lstStyle/>
          <a:p>
            <a:pPr eaLnBrk="1" hangingPunct="1"/>
            <a:r>
              <a:rPr lang="en-US" altLang="en-US" dirty="0"/>
              <a:t>Reference parameters  can be used in a value-returning functions too</a:t>
            </a:r>
          </a:p>
          <a:p>
            <a:pPr lvl="1" eaLnBrk="1" hangingPunct="1"/>
            <a:r>
              <a:rPr lang="en-US" altLang="en-US" dirty="0"/>
              <a:t>But not recommended</a:t>
            </a:r>
          </a:p>
          <a:p>
            <a:pPr eaLnBrk="1" hangingPunct="1"/>
            <a:r>
              <a:rPr lang="en-US" altLang="en-US" dirty="0"/>
              <a:t>Because by definition, a value-returning function returns a single value via </a:t>
            </a:r>
            <a:r>
              <a:rPr lang="en-US" altLang="en-US" b="1" dirty="0">
                <a:solidFill>
                  <a:srgbClr val="055C91"/>
                </a:solidFill>
                <a:latin typeface="Courier New" pitchFamily="49" charset="0"/>
              </a:rPr>
              <a:t>return</a:t>
            </a:r>
            <a:r>
              <a:rPr lang="en-US" altLang="en-US" dirty="0"/>
              <a:t> statement (reference already changes the value, why return again?)</a:t>
            </a:r>
          </a:p>
          <a:p>
            <a:pPr eaLnBrk="1" hangingPunct="1"/>
            <a:endParaRPr lang="en-US" altLang="en-US" dirty="0"/>
          </a:p>
          <a:p>
            <a:pPr eaLnBrk="1" hangingPunct="1"/>
            <a:r>
              <a:rPr lang="en-US" altLang="en-US" dirty="0"/>
              <a:t>If a function needs to return more than one value, change it to a void function and use reference parameters to return the values</a:t>
            </a:r>
          </a:p>
        </p:txBody>
      </p:sp>
    </p:spTree>
    <p:extLst>
      <p:ext uri="{BB962C8B-B14F-4D97-AF65-F5344CB8AC3E}">
        <p14:creationId xmlns:p14="http://schemas.microsoft.com/office/powerpoint/2010/main" val="85036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Sentinel-Controlled </a:t>
            </a:r>
            <a:r>
              <a:rPr lang="en-US" altLang="en-US" dirty="0">
                <a:latin typeface="Courier New" pitchFamily="49" charset="0"/>
                <a:cs typeface="Courier New" pitchFamily="49" charset="0"/>
              </a:rPr>
              <a:t>while</a:t>
            </a:r>
            <a:r>
              <a:rPr lang="en-US" altLang="en-US" dirty="0"/>
              <a:t> </a:t>
            </a:r>
            <a:r>
              <a:rPr lang="en-US" altLang="en-US" dirty="0">
                <a:latin typeface="+mn-lt"/>
              </a:rPr>
              <a:t>Loops</a:t>
            </a:r>
            <a:endParaRPr lang="en-US" b="1" dirty="0"/>
          </a:p>
        </p:txBody>
      </p:sp>
      <p:pic>
        <p:nvPicPr>
          <p:cNvPr id="2" name="Content Placeholder 3" descr="Program code. In the code, the words in the variable names are merged. Line 1. cin, greater than, greater than, variable, semi-colon, forward slash, forward slash, initialize the loop control variable. Line 2. while, left parenthesis, variable, exclamation, equals, sentinel, right parenthesis, forward slash, forward slash, test the loop control variable. Line 3. left brace. Line 4. Indented once, period. Line 5. Indented once, period. Line 6. Indented once, period. Line 7. Indented once, cin, greater than, greater than, variable, semi-colon, forward slash, forward slash, update the loop control variable. Line 8. Indented once, period. Line 9. Indented once, period. Line 10. Indented once, period. Line 11. right brace.">
            <a:extLst>
              <a:ext uri="{FF2B5EF4-FFF2-40B4-BE49-F238E27FC236}">
                <a16:creationId xmlns:a16="http://schemas.microsoft.com/office/drawing/2014/main" id="{0F14B398-1913-1833-E343-F354A5CA359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627908" y="2877589"/>
            <a:ext cx="8935237" cy="3353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B81DBF7F-7AB5-9738-4E0B-425AC1C18233}"/>
              </a:ext>
            </a:extLst>
          </p:cNvPr>
          <p:cNvSpPr txBox="1"/>
          <p:nvPr/>
        </p:nvSpPr>
        <p:spPr>
          <a:xfrm>
            <a:off x="1627909" y="1911438"/>
            <a:ext cx="6096000" cy="646331"/>
          </a:xfrm>
          <a:prstGeom prst="rect">
            <a:avLst/>
          </a:prstGeom>
          <a:noFill/>
        </p:spPr>
        <p:txBody>
          <a:bodyPr wrap="square">
            <a:spAutoFit/>
          </a:bodyPr>
          <a:lstStyle/>
          <a:p>
            <a:pPr marL="285750" indent="-285750">
              <a:buFont typeface="Arial" panose="020B0604020202020204" pitchFamily="34" charset="0"/>
              <a:buChar char="•"/>
            </a:pPr>
            <a:r>
              <a:rPr lang="en-US" altLang="en-US" dirty="0"/>
              <a:t>A </a:t>
            </a:r>
            <a:r>
              <a:rPr lang="en-US" altLang="en-US" u="sng" dirty="0"/>
              <a:t>sentinel</a:t>
            </a:r>
            <a:r>
              <a:rPr lang="en-US" altLang="en-US" dirty="0"/>
              <a:t> variable is tested in the condition </a:t>
            </a:r>
          </a:p>
          <a:p>
            <a:pPr marL="285750" indent="-285750">
              <a:buFont typeface="Arial" panose="020B0604020202020204" pitchFamily="34" charset="0"/>
              <a:buChar char="•"/>
            </a:pPr>
            <a:r>
              <a:rPr lang="en-US" altLang="en-US" dirty="0"/>
              <a:t>The loop ends when the sentinel is encountered</a:t>
            </a:r>
          </a:p>
        </p:txBody>
      </p:sp>
    </p:spTree>
    <p:extLst>
      <p:ext uri="{BB962C8B-B14F-4D97-AF65-F5344CB8AC3E}">
        <p14:creationId xmlns:p14="http://schemas.microsoft.com/office/powerpoint/2010/main" val="209634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Flag-Controlled </a:t>
            </a:r>
            <a:r>
              <a:rPr lang="en-US" altLang="en-US" dirty="0">
                <a:latin typeface="Courier New" pitchFamily="49" charset="0"/>
                <a:cs typeface="Courier New" pitchFamily="49" charset="0"/>
              </a:rPr>
              <a:t>while</a:t>
            </a:r>
            <a:r>
              <a:rPr lang="en-US" altLang="en-US" dirty="0"/>
              <a:t> </a:t>
            </a:r>
            <a:r>
              <a:rPr lang="en-US" altLang="en-US" dirty="0">
                <a:latin typeface="+mn-lt"/>
              </a:rPr>
              <a:t>Loops</a:t>
            </a:r>
            <a:endParaRPr lang="en-US" b="1" dirty="0"/>
          </a:p>
        </p:txBody>
      </p:sp>
      <p:sp>
        <p:nvSpPr>
          <p:cNvPr id="2" name="Content Placeholder 2">
            <a:extLst>
              <a:ext uri="{FF2B5EF4-FFF2-40B4-BE49-F238E27FC236}">
                <a16:creationId xmlns:a16="http://schemas.microsoft.com/office/drawing/2014/main" id="{137CBFDF-542B-C43C-FF14-55C0029232CF}"/>
              </a:ext>
            </a:extLst>
          </p:cNvPr>
          <p:cNvSpPr>
            <a:spLocks noGrp="1"/>
          </p:cNvSpPr>
          <p:nvPr>
            <p:ph idx="1"/>
          </p:nvPr>
        </p:nvSpPr>
        <p:spPr>
          <a:xfrm>
            <a:off x="711489" y="2300818"/>
            <a:ext cx="8415338" cy="296235"/>
          </a:xfrm>
        </p:spPr>
        <p:txBody>
          <a:bodyPr>
            <a:normAutofit fontScale="92500" lnSpcReduction="10000"/>
          </a:bodyPr>
          <a:lstStyle/>
          <a:p>
            <a:r>
              <a:rPr lang="en-US" altLang="en-US" sz="1600" u="sng" dirty="0"/>
              <a:t>Flag-controlled </a:t>
            </a:r>
            <a:r>
              <a:rPr lang="en-US" altLang="en-US" sz="1600" b="1" u="sng" dirty="0">
                <a:solidFill>
                  <a:srgbClr val="055C91"/>
                </a:solidFill>
                <a:uFill>
                  <a:solidFill>
                    <a:schemeClr val="tx1">
                      <a:lumMod val="75000"/>
                      <a:lumOff val="25000"/>
                    </a:schemeClr>
                  </a:solidFill>
                </a:uFill>
                <a:latin typeface="Courier New" pitchFamily="49" charset="0"/>
                <a:cs typeface="Courier New" pitchFamily="49" charset="0"/>
              </a:rPr>
              <a:t>while</a:t>
            </a:r>
            <a:r>
              <a:rPr lang="en-US" altLang="en-US" sz="1600" u="sng" dirty="0"/>
              <a:t> loop</a:t>
            </a:r>
            <a:r>
              <a:rPr lang="en-US" altLang="en-US" sz="1600" dirty="0"/>
              <a:t>: uses a </a:t>
            </a:r>
            <a:r>
              <a:rPr lang="en-US" altLang="en-US" sz="1600" b="1" dirty="0" err="1">
                <a:solidFill>
                  <a:srgbClr val="055C91"/>
                </a:solidFill>
                <a:latin typeface="Courier New" pitchFamily="49" charset="0"/>
                <a:cs typeface="Courier New" pitchFamily="49" charset="0"/>
              </a:rPr>
              <a:t>bool</a:t>
            </a:r>
            <a:r>
              <a:rPr lang="en-US" altLang="en-US" sz="1600" dirty="0"/>
              <a:t> variable to control the loop</a:t>
            </a:r>
          </a:p>
        </p:txBody>
      </p:sp>
      <p:pic>
        <p:nvPicPr>
          <p:cNvPr id="3" name="Content Placeholder 3" descr="Program code. In the code, the words in the variable names are merged. Line 1. is Found, equals, false, semi-colon, forward slash, forward slash, initialize the loop control variable. Line 2. while, left parenthesis, exclamation is Found, right parenthesis, forward slash, forward slash, test the loop control variable. Line 3. left brace. Line 4. Indented once, period. Line 5. Indented once, period. Line 6. Indented once, period. Line 7. Indented once, if, left parenthesis, expression, right parenthesis. Line 8. Indented twice, is Found, equals, true, semi-colon, forward slash, forward slash, update the loop control variable. Line 9. Indented once, period. Line 10. Indented once, period. Line 11. Indented once, period. Line 12. right brace.">
            <a:extLst>
              <a:ext uri="{FF2B5EF4-FFF2-40B4-BE49-F238E27FC236}">
                <a16:creationId xmlns:a16="http://schemas.microsoft.com/office/drawing/2014/main" id="{F83C26AD-A875-59EC-FA21-4568BD191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564" y="2743200"/>
            <a:ext cx="748615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24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EOF-Controlled </a:t>
            </a:r>
            <a:r>
              <a:rPr lang="en-US" altLang="en-US" dirty="0">
                <a:latin typeface="Courier New" pitchFamily="49" charset="0"/>
                <a:cs typeface="Courier New" pitchFamily="49" charset="0"/>
              </a:rPr>
              <a:t>while</a:t>
            </a:r>
            <a:r>
              <a:rPr lang="en-US" altLang="en-US" dirty="0">
                <a:latin typeface="+mn-lt"/>
              </a:rPr>
              <a:t> Loops</a:t>
            </a:r>
            <a:endParaRPr lang="en-US" b="1" dirty="0"/>
          </a:p>
        </p:txBody>
      </p:sp>
      <p:sp>
        <p:nvSpPr>
          <p:cNvPr id="3" name="TextBox 2">
            <a:extLst>
              <a:ext uri="{FF2B5EF4-FFF2-40B4-BE49-F238E27FC236}">
                <a16:creationId xmlns:a16="http://schemas.microsoft.com/office/drawing/2014/main" id="{A5A25F10-C874-4318-B109-B4209062A8F0}"/>
              </a:ext>
            </a:extLst>
          </p:cNvPr>
          <p:cNvSpPr txBox="1"/>
          <p:nvPr/>
        </p:nvSpPr>
        <p:spPr>
          <a:xfrm>
            <a:off x="886691" y="2228671"/>
            <a:ext cx="10169236" cy="923330"/>
          </a:xfrm>
          <a:prstGeom prst="rect">
            <a:avLst/>
          </a:prstGeom>
          <a:noFill/>
        </p:spPr>
        <p:txBody>
          <a:bodyPr wrap="square">
            <a:spAutoFit/>
          </a:bodyPr>
          <a:lstStyle/>
          <a:p>
            <a:pPr marL="285750" indent="-285750">
              <a:buFont typeface="Arial" panose="020B0604020202020204" pitchFamily="34" charset="0"/>
              <a:buChar char="•"/>
            </a:pPr>
            <a:r>
              <a:rPr lang="en-US" altLang="en-US" dirty="0"/>
              <a:t>An </a:t>
            </a:r>
            <a:r>
              <a:rPr lang="en-US" altLang="en-US" u="sng" dirty="0"/>
              <a:t>end-of-file (EOF)-controlled </a:t>
            </a:r>
            <a:r>
              <a:rPr lang="en-US" altLang="en-US" b="1" u="sng" dirty="0">
                <a:solidFill>
                  <a:srgbClr val="055C91"/>
                </a:solidFill>
                <a:uFill>
                  <a:solidFill>
                    <a:schemeClr val="tx1">
                      <a:lumMod val="75000"/>
                      <a:lumOff val="25000"/>
                    </a:schemeClr>
                  </a:solidFill>
                </a:uFill>
                <a:latin typeface="Courier New" pitchFamily="49" charset="0"/>
                <a:cs typeface="Courier New" pitchFamily="49" charset="0"/>
              </a:rPr>
              <a:t>while</a:t>
            </a:r>
            <a:r>
              <a:rPr lang="en-US" altLang="en-US" u="sng" dirty="0"/>
              <a:t> loop</a:t>
            </a:r>
            <a:r>
              <a:rPr lang="en-US" altLang="en-US" dirty="0"/>
              <a:t> is a good choice when it is difficult to select a sentinel value</a:t>
            </a:r>
          </a:p>
          <a:p>
            <a:endParaRPr lang="en-US" altLang="en-US" dirty="0"/>
          </a:p>
          <a:p>
            <a:pPr marL="285750" indent="-285750">
              <a:buFont typeface="Arial" panose="020B0604020202020204" pitchFamily="34" charset="0"/>
              <a:buChar char="•"/>
            </a:pPr>
            <a:r>
              <a:rPr lang="en-US" altLang="en-US" dirty="0"/>
              <a:t>The logical value returned by </a:t>
            </a:r>
            <a:r>
              <a:rPr lang="en-US" altLang="en-US" b="1" dirty="0" err="1">
                <a:latin typeface="Courier New" pitchFamily="49" charset="0"/>
                <a:cs typeface="Courier New" pitchFamily="49" charset="0"/>
              </a:rPr>
              <a:t>cin</a:t>
            </a:r>
            <a:r>
              <a:rPr lang="en-US" altLang="en-US" dirty="0"/>
              <a:t> can determine if there is no more input</a:t>
            </a:r>
          </a:p>
        </p:txBody>
      </p:sp>
      <p:sp>
        <p:nvSpPr>
          <p:cNvPr id="7" name="TextBox 6">
            <a:extLst>
              <a:ext uri="{FF2B5EF4-FFF2-40B4-BE49-F238E27FC236}">
                <a16:creationId xmlns:a16="http://schemas.microsoft.com/office/drawing/2014/main" id="{01C3CA2E-7DE7-7E7C-14E3-139E9BCB27D1}"/>
              </a:ext>
            </a:extLst>
          </p:cNvPr>
          <p:cNvSpPr txBox="1"/>
          <p:nvPr/>
        </p:nvSpPr>
        <p:spPr>
          <a:xfrm>
            <a:off x="886691" y="3429000"/>
            <a:ext cx="10016836" cy="1477328"/>
          </a:xfrm>
          <a:prstGeom prst="rect">
            <a:avLst/>
          </a:prstGeom>
          <a:noFill/>
        </p:spPr>
        <p:txBody>
          <a:bodyPr wrap="square">
            <a:spAutoFit/>
          </a:bodyPr>
          <a:lstStyle/>
          <a:p>
            <a:pPr marL="285750" indent="-285750">
              <a:buFont typeface="Arial" panose="020B0604020202020204" pitchFamily="34" charset="0"/>
              <a:buChar char="•"/>
            </a:pPr>
            <a:r>
              <a:rPr lang="en-US" dirty="0"/>
              <a:t>If the program has reached the end of the input data, the input stream variable returns the logical value false .</a:t>
            </a:r>
          </a:p>
          <a:p>
            <a:endParaRPr lang="en-US" dirty="0"/>
          </a:p>
          <a:p>
            <a:pPr marL="285750" indent="-285750">
              <a:buFont typeface="Arial" panose="020B0604020202020204" pitchFamily="34" charset="0"/>
              <a:buChar char="•"/>
            </a:pPr>
            <a:r>
              <a:rPr lang="en-US" dirty="0"/>
              <a:t>If the program reads any faulty data (such as a char value into an int variable), the input stream enters the fail state. In this case, the input stream variable returns the value false .</a:t>
            </a:r>
          </a:p>
        </p:txBody>
      </p:sp>
      <p:sp>
        <p:nvSpPr>
          <p:cNvPr id="9" name="TextBox 8">
            <a:extLst>
              <a:ext uri="{FF2B5EF4-FFF2-40B4-BE49-F238E27FC236}">
                <a16:creationId xmlns:a16="http://schemas.microsoft.com/office/drawing/2014/main" id="{E2B931B4-FA78-E874-0778-4BEB69826100}"/>
              </a:ext>
            </a:extLst>
          </p:cNvPr>
          <p:cNvSpPr txBox="1"/>
          <p:nvPr/>
        </p:nvSpPr>
        <p:spPr>
          <a:xfrm>
            <a:off x="1094509" y="5474916"/>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/CISC3142Codes#Lecture-4/2.cpp</a:t>
            </a:r>
          </a:p>
        </p:txBody>
      </p:sp>
    </p:spTree>
    <p:extLst>
      <p:ext uri="{BB962C8B-B14F-4D97-AF65-F5344CB8AC3E}">
        <p14:creationId xmlns:p14="http://schemas.microsoft.com/office/powerpoint/2010/main" val="221547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err="1">
                <a:latin typeface="Courier New" pitchFamily="49" charset="0"/>
                <a:cs typeface="Courier New" pitchFamily="49" charset="0"/>
              </a:rPr>
              <a:t>eof</a:t>
            </a:r>
            <a:r>
              <a:rPr lang="en-US" altLang="en-US" dirty="0"/>
              <a:t> </a:t>
            </a:r>
            <a:r>
              <a:rPr lang="en-US" altLang="en-US" dirty="0">
                <a:latin typeface="+mn-lt"/>
              </a:rPr>
              <a:t>Function</a:t>
            </a:r>
            <a:endParaRPr lang="en-US" b="1" dirty="0"/>
          </a:p>
        </p:txBody>
      </p:sp>
      <p:sp>
        <p:nvSpPr>
          <p:cNvPr id="2" name="Content Placeholder 2">
            <a:extLst>
              <a:ext uri="{FF2B5EF4-FFF2-40B4-BE49-F238E27FC236}">
                <a16:creationId xmlns:a16="http://schemas.microsoft.com/office/drawing/2014/main" id="{B44EB212-A19D-7894-E997-236F753DACEE}"/>
              </a:ext>
            </a:extLst>
          </p:cNvPr>
          <p:cNvSpPr>
            <a:spLocks noGrp="1"/>
          </p:cNvSpPr>
          <p:nvPr>
            <p:ph idx="1"/>
          </p:nvPr>
        </p:nvSpPr>
        <p:spPr>
          <a:xfrm>
            <a:off x="863889" y="2215712"/>
            <a:ext cx="8415338" cy="1188787"/>
          </a:xfrm>
        </p:spPr>
        <p:txBody>
          <a:bodyPr>
            <a:normAutofit fontScale="85000" lnSpcReduction="20000"/>
          </a:bodyPr>
          <a:lstStyle/>
          <a:p>
            <a:pPr>
              <a:defRPr/>
            </a:pPr>
            <a:r>
              <a:rPr lang="en-US" dirty="0"/>
              <a:t>The function </a:t>
            </a:r>
            <a:r>
              <a:rPr lang="en-US" b="1" dirty="0" err="1">
                <a:latin typeface="Courier New" pitchFamily="49" charset="0"/>
                <a:cs typeface="Courier New" pitchFamily="49" charset="0"/>
              </a:rPr>
              <a:t>eof</a:t>
            </a:r>
            <a:r>
              <a:rPr lang="en-US" dirty="0"/>
              <a:t> can determine the end of file status</a:t>
            </a:r>
          </a:p>
          <a:p>
            <a:pPr>
              <a:defRPr/>
            </a:pPr>
            <a:r>
              <a:rPr lang="en-US" b="1" dirty="0" err="1">
                <a:latin typeface="Courier New" pitchFamily="49" charset="0"/>
                <a:cs typeface="Courier New" pitchFamily="49" charset="0"/>
              </a:rPr>
              <a:t>eof</a:t>
            </a:r>
            <a:r>
              <a:rPr lang="en-US" dirty="0"/>
              <a:t> is a member of data type </a:t>
            </a:r>
            <a:r>
              <a:rPr lang="en-US" b="1" dirty="0" err="1">
                <a:latin typeface="Courier New" pitchFamily="49" charset="0"/>
                <a:cs typeface="Courier New" pitchFamily="49" charset="0"/>
              </a:rPr>
              <a:t>istream</a:t>
            </a:r>
            <a:endParaRPr lang="en-US" b="1" dirty="0">
              <a:latin typeface="Courier New" pitchFamily="49" charset="0"/>
              <a:cs typeface="Courier New" pitchFamily="49" charset="0"/>
            </a:endParaRPr>
          </a:p>
          <a:p>
            <a:pPr>
              <a:defRPr/>
            </a:pPr>
            <a:r>
              <a:rPr lang="en-US" dirty="0"/>
              <a:t>Syntax for the function </a:t>
            </a:r>
            <a:r>
              <a:rPr lang="en-US" b="1" dirty="0" err="1">
                <a:latin typeface="Courier New" pitchFamily="49" charset="0"/>
                <a:cs typeface="Courier New" pitchFamily="49" charset="0"/>
              </a:rPr>
              <a:t>eof</a:t>
            </a:r>
            <a:endParaRPr lang="en-US" dirty="0"/>
          </a:p>
        </p:txBody>
      </p:sp>
      <p:pic>
        <p:nvPicPr>
          <p:cNvPr id="5" name="Content Placeholde 3" descr="istreamVar.eof()">
            <a:extLst>
              <a:ext uri="{FF2B5EF4-FFF2-40B4-BE49-F238E27FC236}">
                <a16:creationId xmlns:a16="http://schemas.microsoft.com/office/drawing/2014/main" id="{3A759271-0402-8B33-5C0A-5B29C5ADE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364" y="3496293"/>
            <a:ext cx="3463260" cy="7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a:extLst>
              <a:ext uri="{FF2B5EF4-FFF2-40B4-BE49-F238E27FC236}">
                <a16:creationId xmlns:a16="http://schemas.microsoft.com/office/drawing/2014/main" id="{B70ACEA7-5848-5269-8A0F-B4BC2551A697}"/>
              </a:ext>
            </a:extLst>
          </p:cNvPr>
          <p:cNvSpPr txBox="1">
            <a:spLocks/>
          </p:cNvSpPr>
          <p:nvPr/>
        </p:nvSpPr>
        <p:spPr>
          <a:xfrm>
            <a:off x="863889" y="4522605"/>
            <a:ext cx="8415338" cy="29623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b="1" dirty="0" err="1">
                <a:solidFill>
                  <a:schemeClr val="tx1"/>
                </a:solidFill>
              </a:rPr>
              <a:t>istreamVar</a:t>
            </a:r>
            <a:r>
              <a:rPr lang="en-US" sz="2000" dirty="0">
                <a:solidFill>
                  <a:schemeClr val="tx1"/>
                </a:solidFill>
              </a:rPr>
              <a:t> is a place holder for an input stream variable, such as </a:t>
            </a:r>
            <a:r>
              <a:rPr lang="en-US" sz="2000" dirty="0" err="1">
                <a:solidFill>
                  <a:schemeClr val="tx1"/>
                </a:solidFill>
              </a:rPr>
              <a:t>cin</a:t>
            </a:r>
            <a:endParaRPr lang="en-US" sz="2000" dirty="0">
              <a:solidFill>
                <a:schemeClr val="tx1"/>
              </a:solidFill>
            </a:endParaRPr>
          </a:p>
        </p:txBody>
      </p:sp>
      <p:sp>
        <p:nvSpPr>
          <p:cNvPr id="10" name="TextBox 9">
            <a:extLst>
              <a:ext uri="{FF2B5EF4-FFF2-40B4-BE49-F238E27FC236}">
                <a16:creationId xmlns:a16="http://schemas.microsoft.com/office/drawing/2014/main" id="{8BD5BE7C-2026-6B24-656B-AC8302BB327D}"/>
              </a:ext>
            </a:extLst>
          </p:cNvPr>
          <p:cNvSpPr txBox="1"/>
          <p:nvPr/>
        </p:nvSpPr>
        <p:spPr>
          <a:xfrm>
            <a:off x="2022569" y="5140002"/>
            <a:ext cx="6097978"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/CISC3142Codes#Lecture-4/3.cpp</a:t>
            </a:r>
          </a:p>
        </p:txBody>
      </p:sp>
    </p:spTree>
    <p:extLst>
      <p:ext uri="{BB962C8B-B14F-4D97-AF65-F5344CB8AC3E}">
        <p14:creationId xmlns:p14="http://schemas.microsoft.com/office/powerpoint/2010/main" val="34677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mn-lt"/>
              </a:rPr>
              <a:t>More on Expressions in </a:t>
            </a:r>
            <a:r>
              <a:rPr lang="en-US" altLang="en-US" dirty="0">
                <a:latin typeface="Courier New" pitchFamily="49" charset="0"/>
                <a:cs typeface="Courier New" pitchFamily="49" charset="0"/>
              </a:rPr>
              <a:t>while</a:t>
            </a:r>
            <a:r>
              <a:rPr lang="en-US" altLang="en-US" dirty="0"/>
              <a:t> </a:t>
            </a:r>
            <a:r>
              <a:rPr lang="en-US" altLang="en-US" dirty="0">
                <a:latin typeface="+mn-lt"/>
              </a:rPr>
              <a:t>Statements</a:t>
            </a:r>
            <a:endParaRPr lang="en-US" b="1" dirty="0"/>
          </a:p>
        </p:txBody>
      </p:sp>
      <p:sp>
        <p:nvSpPr>
          <p:cNvPr id="2" name="Content Placeholder 2">
            <a:extLst>
              <a:ext uri="{FF2B5EF4-FFF2-40B4-BE49-F238E27FC236}">
                <a16:creationId xmlns:a16="http://schemas.microsoft.com/office/drawing/2014/main" id="{F6D2AF74-7284-75A4-73E2-3471B8019F67}"/>
              </a:ext>
            </a:extLst>
          </p:cNvPr>
          <p:cNvSpPr>
            <a:spLocks noGrp="1"/>
          </p:cNvSpPr>
          <p:nvPr>
            <p:ph idx="1"/>
          </p:nvPr>
        </p:nvSpPr>
        <p:spPr>
          <a:xfrm>
            <a:off x="669925" y="2233085"/>
            <a:ext cx="8415338" cy="632481"/>
          </a:xfrm>
        </p:spPr>
        <p:txBody>
          <a:bodyPr>
            <a:normAutofit/>
          </a:bodyPr>
          <a:lstStyle/>
          <a:p>
            <a:r>
              <a:rPr lang="en-US" altLang="en-US" dirty="0"/>
              <a:t>The expression in a </a:t>
            </a:r>
            <a:r>
              <a:rPr lang="en-US" altLang="en-US" b="1" dirty="0">
                <a:solidFill>
                  <a:srgbClr val="055C91"/>
                </a:solidFill>
                <a:latin typeface="Courier New" pitchFamily="49" charset="0"/>
                <a:cs typeface="Courier New" pitchFamily="49" charset="0"/>
              </a:rPr>
              <a:t>while</a:t>
            </a:r>
            <a:r>
              <a:rPr lang="en-US" altLang="en-US" dirty="0">
                <a:solidFill>
                  <a:srgbClr val="638DAD"/>
                </a:solidFill>
              </a:rPr>
              <a:t> </a:t>
            </a:r>
            <a:r>
              <a:rPr lang="en-US" altLang="en-US" dirty="0"/>
              <a:t>statement can be complex</a:t>
            </a:r>
          </a:p>
        </p:txBody>
      </p:sp>
      <p:pic>
        <p:nvPicPr>
          <p:cNvPr id="3" name="Content Placeholder 3" descr="Program code. In the code, the words in the variable names are merged. Line 1. while, left parenthesis, left parenthesis, no Of Guesses, less than, 5, right parenthesis, ampersand, ampersand, left parenthesis, exclamation, is Guessed, right parenthesis, right parenthesis. Line 2. left brace. Line 3. Indented once, period, period, period. Line 4. right brace.">
            <a:extLst>
              <a:ext uri="{FF2B5EF4-FFF2-40B4-BE49-F238E27FC236}">
                <a16:creationId xmlns:a16="http://schemas.microsoft.com/office/drawing/2014/main" id="{6ED61202-B387-9361-D41D-A8AE982EF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10631"/>
            <a:ext cx="5730737" cy="134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83DF2C4E-4D2C-FA61-5560-2FAECCD2FEE8}"/>
              </a:ext>
            </a:extLst>
          </p:cNvPr>
          <p:cNvSpPr txBox="1"/>
          <p:nvPr/>
        </p:nvSpPr>
        <p:spPr>
          <a:xfrm>
            <a:off x="902525" y="4809506"/>
            <a:ext cx="6292172" cy="369332"/>
          </a:xfrm>
          <a:prstGeom prst="rect">
            <a:avLst/>
          </a:prstGeom>
          <a:noFill/>
        </p:spPr>
        <p:txBody>
          <a:bodyPr wrap="none" rtlCol="0">
            <a:spAutoFit/>
          </a:bodyPr>
          <a:lstStyle/>
          <a:p>
            <a:pPr marL="285750" indent="-285750">
              <a:buFont typeface="Arial" panose="020B0604020202020204" pitchFamily="34" charset="0"/>
              <a:buChar char="•"/>
            </a:pPr>
            <a:r>
              <a:rPr lang="en-US" dirty="0"/>
              <a:t>The example is mixture of a counter control and a flag control</a:t>
            </a:r>
          </a:p>
        </p:txBody>
      </p:sp>
    </p:spTree>
    <p:extLst>
      <p:ext uri="{BB962C8B-B14F-4D97-AF65-F5344CB8AC3E}">
        <p14:creationId xmlns:p14="http://schemas.microsoft.com/office/powerpoint/2010/main" val="404831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1A217B-F072-9167-CCB9-B83C50ACDA1B}"/>
              </a:ext>
            </a:extLst>
          </p:cNvPr>
          <p:cNvSpPr>
            <a:spLocks noGrp="1"/>
          </p:cNvSpPr>
          <p:nvPr>
            <p:ph type="title"/>
          </p:nvPr>
        </p:nvSpPr>
        <p:spPr>
          <a:xfrm>
            <a:off x="321565" y="266056"/>
            <a:ext cx="11548871" cy="1325563"/>
          </a:xfrm>
          <a:solidFill>
            <a:schemeClr val="bg2">
              <a:alpha val="34902"/>
            </a:schemeClr>
          </a:solidFill>
        </p:spPr>
        <p:txBody>
          <a:bodyPr vert="horz" lIns="91440" tIns="45720" rIns="91440" bIns="45720" rtlCol="0" anchor="ctr">
            <a:normAutofit/>
          </a:bodyPr>
          <a:lstStyle/>
          <a:p>
            <a:pPr algn="ctr"/>
            <a:r>
              <a:rPr lang="en-US" altLang="en-US" dirty="0">
                <a:latin typeface="Courier New" pitchFamily="49" charset="0"/>
                <a:cs typeface="Courier New" pitchFamily="49" charset="0"/>
              </a:rPr>
              <a:t>for</a:t>
            </a:r>
            <a:r>
              <a:rPr lang="en-US" altLang="en-US" dirty="0"/>
              <a:t> </a:t>
            </a:r>
            <a:r>
              <a:rPr lang="en-US" altLang="en-US" dirty="0">
                <a:latin typeface="+mn-lt"/>
              </a:rPr>
              <a:t>Looping (Repetition) Structure</a:t>
            </a:r>
            <a:endParaRPr lang="en-US" b="1" dirty="0"/>
          </a:p>
        </p:txBody>
      </p:sp>
      <p:pic>
        <p:nvPicPr>
          <p:cNvPr id="2" name="Content Placeholder 5" descr="for (initial statement; loop condition; update statement)&#10;    statement">
            <a:extLst>
              <a:ext uri="{FF2B5EF4-FFF2-40B4-BE49-F238E27FC236}">
                <a16:creationId xmlns:a16="http://schemas.microsoft.com/office/drawing/2014/main" id="{A03D4B93-B955-1235-9E61-9ED59C3D7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09" y="2688950"/>
            <a:ext cx="7370703" cy="73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6">
            <a:extLst>
              <a:ext uri="{FF2B5EF4-FFF2-40B4-BE49-F238E27FC236}">
                <a16:creationId xmlns:a16="http://schemas.microsoft.com/office/drawing/2014/main" id="{1878A369-18B1-ACB6-9C1A-AFEB70B6047D}"/>
              </a:ext>
            </a:extLst>
          </p:cNvPr>
          <p:cNvSpPr txBox="1">
            <a:spLocks/>
          </p:cNvSpPr>
          <p:nvPr/>
        </p:nvSpPr>
        <p:spPr>
          <a:xfrm>
            <a:off x="277609" y="3702852"/>
            <a:ext cx="7150569" cy="16300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b="1" dirty="0">
                <a:latin typeface="Courier New" pitchFamily="49" charset="0"/>
                <a:cs typeface="Courier New" pitchFamily="49" charset="0"/>
              </a:rPr>
              <a:t>initial</a:t>
            </a:r>
            <a:r>
              <a:rPr lang="en-US" b="1" dirty="0"/>
              <a:t> </a:t>
            </a:r>
            <a:r>
              <a:rPr lang="en-US" b="1" dirty="0">
                <a:latin typeface="Courier New" pitchFamily="49" charset="0"/>
                <a:cs typeface="Courier New" pitchFamily="49" charset="0"/>
              </a:rPr>
              <a:t>statement</a:t>
            </a:r>
            <a:r>
              <a:rPr lang="en-US" dirty="0"/>
              <a:t>, </a:t>
            </a:r>
            <a:r>
              <a:rPr lang="en-US" b="1" dirty="0">
                <a:latin typeface="Courier New" pitchFamily="49" charset="0"/>
                <a:cs typeface="Courier New" pitchFamily="49" charset="0"/>
              </a:rPr>
              <a:t>loop</a:t>
            </a:r>
            <a:r>
              <a:rPr lang="en-US" b="1" dirty="0"/>
              <a:t> </a:t>
            </a:r>
            <a:r>
              <a:rPr lang="en-US" b="1" dirty="0">
                <a:latin typeface="Courier New" pitchFamily="49" charset="0"/>
                <a:cs typeface="Courier New" pitchFamily="49" charset="0"/>
              </a:rPr>
              <a:t>condition</a:t>
            </a:r>
            <a:r>
              <a:rPr lang="en-US" dirty="0"/>
              <a:t>, and </a:t>
            </a:r>
            <a:r>
              <a:rPr lang="en-US" b="1" dirty="0">
                <a:latin typeface="Courier New" pitchFamily="49" charset="0"/>
                <a:cs typeface="Courier New" pitchFamily="49" charset="0"/>
              </a:rPr>
              <a:t>update</a:t>
            </a:r>
            <a:r>
              <a:rPr lang="en-US" b="1" dirty="0"/>
              <a:t> </a:t>
            </a:r>
            <a:r>
              <a:rPr lang="en-US" b="1" dirty="0">
                <a:latin typeface="Courier New" pitchFamily="49" charset="0"/>
                <a:cs typeface="Courier New" pitchFamily="49" charset="0"/>
              </a:rPr>
              <a:t>statement</a:t>
            </a:r>
            <a:r>
              <a:rPr lang="en-US" b="1" dirty="0"/>
              <a:t> </a:t>
            </a:r>
            <a:r>
              <a:rPr lang="en-US" dirty="0"/>
              <a:t>are called</a:t>
            </a:r>
            <a:r>
              <a:rPr lang="en-US" dirty="0">
                <a:solidFill>
                  <a:srgbClr val="055C91"/>
                </a:solidFill>
              </a:rPr>
              <a:t> </a:t>
            </a:r>
            <a:r>
              <a:rPr lang="en-US" b="1" dirty="0">
                <a:solidFill>
                  <a:srgbClr val="055C91"/>
                </a:solidFill>
                <a:latin typeface="Courier New" pitchFamily="49" charset="0"/>
                <a:cs typeface="Courier New" pitchFamily="49" charset="0"/>
              </a:rPr>
              <a:t>for</a:t>
            </a:r>
            <a:r>
              <a:rPr lang="en-US" dirty="0">
                <a:solidFill>
                  <a:srgbClr val="055C91"/>
                </a:solidFill>
              </a:rPr>
              <a:t> </a:t>
            </a:r>
            <a:r>
              <a:rPr lang="en-US" dirty="0"/>
              <a:t>loop control statements</a:t>
            </a:r>
          </a:p>
        </p:txBody>
      </p:sp>
      <p:pic>
        <p:nvPicPr>
          <p:cNvPr id="5" name="Content Placeholder 3" descr="The flow chart depicts a loop. It starts with a sphere that points toward a diamond-shaped structure labeled loop condition through the initial statement. The loop condition further points toward a sphere through an arrow labeled false. An arrow from the sphere points downwards. An arrow from the right side of loop condition labeled true points toward a rectangle labeled statement that further points to another rectangle labeled update statement. This is then connected to the first arrow labeled initial statement.">
            <a:extLst>
              <a:ext uri="{FF2B5EF4-FFF2-40B4-BE49-F238E27FC236}">
                <a16:creationId xmlns:a16="http://schemas.microsoft.com/office/drawing/2014/main" id="{6F92E237-C9A6-0E30-4E48-B0D3CFE030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74" r="18129"/>
          <a:stretch/>
        </p:blipFill>
        <p:spPr bwMode="auto">
          <a:xfrm>
            <a:off x="7789672" y="1980075"/>
            <a:ext cx="408076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5B4FF87A-C2B4-233D-FCF5-FA0B005425E6}"/>
              </a:ext>
            </a:extLst>
          </p:cNvPr>
          <p:cNvSpPr txBox="1"/>
          <p:nvPr/>
        </p:nvSpPr>
        <p:spPr>
          <a:xfrm>
            <a:off x="554182" y="5021787"/>
            <a:ext cx="6096000"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/CISC3142Codes#Lecture-4/4.cpp</a:t>
            </a:r>
          </a:p>
        </p:txBody>
      </p:sp>
      <p:sp>
        <p:nvSpPr>
          <p:cNvPr id="9" name="TextBox 8">
            <a:extLst>
              <a:ext uri="{FF2B5EF4-FFF2-40B4-BE49-F238E27FC236}">
                <a16:creationId xmlns:a16="http://schemas.microsoft.com/office/drawing/2014/main" id="{3DCF4022-BAAB-113C-F29D-F11434A8C142}"/>
              </a:ext>
            </a:extLst>
          </p:cNvPr>
          <p:cNvSpPr txBox="1"/>
          <p:nvPr/>
        </p:nvSpPr>
        <p:spPr>
          <a:xfrm>
            <a:off x="552204" y="5430528"/>
            <a:ext cx="6097978"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/CISC3142Codes#Lecture-4/5.cpp</a:t>
            </a:r>
          </a:p>
        </p:txBody>
      </p:sp>
      <p:sp>
        <p:nvSpPr>
          <p:cNvPr id="11" name="TextBox 10">
            <a:extLst>
              <a:ext uri="{FF2B5EF4-FFF2-40B4-BE49-F238E27FC236}">
                <a16:creationId xmlns:a16="http://schemas.microsoft.com/office/drawing/2014/main" id="{A2756FCB-0259-5E83-E6EF-E3CFACFCFFF0}"/>
              </a:ext>
            </a:extLst>
          </p:cNvPr>
          <p:cNvSpPr txBox="1"/>
          <p:nvPr/>
        </p:nvSpPr>
        <p:spPr>
          <a:xfrm>
            <a:off x="552204" y="5852877"/>
            <a:ext cx="6097978" cy="369332"/>
          </a:xfrm>
          <a:prstGeom prst="rect">
            <a:avLst/>
          </a:prstGeom>
          <a:noFill/>
        </p:spPr>
        <p:txBody>
          <a:bodyPr wrap="square">
            <a:spAutoFit/>
          </a:bodyPr>
          <a:lstStyle/>
          <a:p>
            <a:r>
              <a:rPr lang="en-US" dirty="0"/>
              <a:t>https://</a:t>
            </a:r>
            <a:r>
              <a:rPr lang="en-US" dirty="0" err="1"/>
              <a:t>replit.com</a:t>
            </a:r>
            <a:r>
              <a:rPr lang="en-US" dirty="0"/>
              <a:t>/@</a:t>
            </a:r>
            <a:r>
              <a:rPr lang="en-US" dirty="0" err="1"/>
              <a:t>btaylan</a:t>
            </a:r>
            <a:r>
              <a:rPr lang="en-US" dirty="0"/>
              <a:t>/CISC3142Codes#Lecture-4/6.cpp</a:t>
            </a:r>
          </a:p>
        </p:txBody>
      </p:sp>
    </p:spTree>
    <p:extLst>
      <p:ext uri="{BB962C8B-B14F-4D97-AF65-F5344CB8AC3E}">
        <p14:creationId xmlns:p14="http://schemas.microsoft.com/office/powerpoint/2010/main" val="2898466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5908</TotalTime>
  <Words>1165</Words>
  <Application>Microsoft Macintosh PowerPoint</Application>
  <PresentationFormat>Widescreen</PresentationFormat>
  <Paragraphs>138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 New</vt:lpstr>
      <vt:lpstr>Noto Serif</vt:lpstr>
      <vt:lpstr>Office Theme</vt:lpstr>
      <vt:lpstr>Control Structures II (Repetition)</vt:lpstr>
      <vt:lpstr>while Loop</vt:lpstr>
      <vt:lpstr>Counter-Controlled while Loops</vt:lpstr>
      <vt:lpstr>Sentinel-Controlled while Loops</vt:lpstr>
      <vt:lpstr>Flag-Controlled while Loops</vt:lpstr>
      <vt:lpstr>EOF-Controlled while Loops</vt:lpstr>
      <vt:lpstr>eof Function</vt:lpstr>
      <vt:lpstr>More on Expressions in while Statements</vt:lpstr>
      <vt:lpstr>for Looping (Repetition) Structure</vt:lpstr>
      <vt:lpstr>for Looping (Repetition) Structure</vt:lpstr>
      <vt:lpstr>break and continue Statements</vt:lpstr>
      <vt:lpstr>break and continue Statements</vt:lpstr>
      <vt:lpstr>Nested Loop</vt:lpstr>
      <vt:lpstr>User-Defined Functions</vt:lpstr>
      <vt:lpstr>Introduction</vt:lpstr>
      <vt:lpstr>Predefined Functions</vt:lpstr>
      <vt:lpstr>User-Defined Functions</vt:lpstr>
      <vt:lpstr>Value-Returning Functions</vt:lpstr>
      <vt:lpstr>Function Call</vt:lpstr>
      <vt:lpstr>return Statement</vt:lpstr>
      <vt:lpstr>Function Prototype</vt:lpstr>
      <vt:lpstr>Value-Returning Functions: Some Peculiarities</vt:lpstr>
      <vt:lpstr>Value-Returning Functions: Some Peculiarities</vt:lpstr>
      <vt:lpstr>More Examples of Value-Returning Functions</vt:lpstr>
      <vt:lpstr>Flow of Compilation and Execution</vt:lpstr>
      <vt:lpstr>Void Functions</vt:lpstr>
      <vt:lpstr>Types of formal parameters of Void Functions</vt:lpstr>
      <vt:lpstr>Value and Reference Parameters and Memory Allocation</vt:lpstr>
      <vt:lpstr>Value and Reference Parameters and Memory Allocation</vt:lpstr>
      <vt:lpstr>Reference Parameters and Value-Returning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Basak Taylan</dc:creator>
  <cp:lastModifiedBy>Basak Taylan</cp:lastModifiedBy>
  <cp:revision>18</cp:revision>
  <dcterms:created xsi:type="dcterms:W3CDTF">2023-01-24T22:16:26Z</dcterms:created>
  <dcterms:modified xsi:type="dcterms:W3CDTF">2023-02-15T04:04:11Z</dcterms:modified>
</cp:coreProperties>
</file>