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0"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707"/>
  </p:normalViewPr>
  <p:slideViewPr>
    <p:cSldViewPr snapToGrid="0">
      <p:cViewPr varScale="1">
        <p:scale>
          <a:sx n="93" d="100"/>
          <a:sy n="93"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7711-FB88-FF94-EC16-06952D8B0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EABF8-EE75-5C60-46C5-91130EEF9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4786C-2096-6620-5D5B-D613FBB56564}"/>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5" name="Footer Placeholder 4">
            <a:extLst>
              <a:ext uri="{FF2B5EF4-FFF2-40B4-BE49-F238E27FC236}">
                <a16:creationId xmlns:a16="http://schemas.microsoft.com/office/drawing/2014/main" id="{33F1ADAE-ED23-48C4-C109-FA7AC45A3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578B3-5E46-AEE0-F666-49F47588193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45408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3BC1-6455-D9C2-6CDE-66A2503F9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B2BB2-CEF0-A5DB-CE84-FC92B1F4E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40409-FAFF-9471-23DD-F9F24B4859C9}"/>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5" name="Footer Placeholder 4">
            <a:extLst>
              <a:ext uri="{FF2B5EF4-FFF2-40B4-BE49-F238E27FC236}">
                <a16:creationId xmlns:a16="http://schemas.microsoft.com/office/drawing/2014/main" id="{F34F8029-8D2B-7FFA-394B-3B0724BCF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12C05-D913-5672-B584-98FD90B01105}"/>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2406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FF1CE-4C52-DEA8-1FB2-06E18C072A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5077BC-04A3-355B-936F-501ABC5E5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C89ED-C91D-9930-9032-7CB91935DF52}"/>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5" name="Footer Placeholder 4">
            <a:extLst>
              <a:ext uri="{FF2B5EF4-FFF2-40B4-BE49-F238E27FC236}">
                <a16:creationId xmlns:a16="http://schemas.microsoft.com/office/drawing/2014/main" id="{DADD4E81-2094-FC3F-B75A-9A6DA00FF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9BD07-02DC-36F6-D3B2-5E56F3D32FBD}"/>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8884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7FB-7C7E-29BF-3E0E-D4529C7E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E88AD-0E01-181C-4E90-CA738EB25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E809-AABB-0FAA-3A3B-0F62E48E4493}"/>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5" name="Footer Placeholder 4">
            <a:extLst>
              <a:ext uri="{FF2B5EF4-FFF2-40B4-BE49-F238E27FC236}">
                <a16:creationId xmlns:a16="http://schemas.microsoft.com/office/drawing/2014/main" id="{F74D51E9-D65D-0847-5F09-A49CE39E2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CD376-B21D-A3E7-95AD-DF5A7955679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351831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4C9-AA7D-4A19-0BB0-9C3DAC685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94E8ED-7DB7-25E7-0D2F-F6ABF6FAD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8D6863-71E6-91C1-9410-63D6674DED40}"/>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5" name="Footer Placeholder 4">
            <a:extLst>
              <a:ext uri="{FF2B5EF4-FFF2-40B4-BE49-F238E27FC236}">
                <a16:creationId xmlns:a16="http://schemas.microsoft.com/office/drawing/2014/main" id="{817BF05B-4CD3-BD31-8197-09B593A64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E37DB-1D41-40F1-1E3D-2E0B190ADC4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95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5694-874D-CE48-15D2-38B970715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32E78-79BE-1BAE-A579-4DE34D0F7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832AC-29B6-0349-92D3-7AE91DD7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0F0BB9-9B6A-4AB6-A69C-3B2F75B83A74}"/>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6" name="Footer Placeholder 5">
            <a:extLst>
              <a:ext uri="{FF2B5EF4-FFF2-40B4-BE49-F238E27FC236}">
                <a16:creationId xmlns:a16="http://schemas.microsoft.com/office/drawing/2014/main" id="{96EBD3E5-D143-60DC-FD23-91D50AC43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7043F-4623-271C-E0D7-BC0E3AC7D96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54579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C948-DAFC-357A-F9F4-04AA84A85B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9C8D6-5675-4319-6D60-021A88B61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3920BE-6852-50CE-37BD-B907A45AF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61CF2-4CD2-17D6-3CD3-AB1C6440F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E0C2-FE79-8661-6922-6F4B01D32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A02C29-78B1-A5BD-8208-3B9D472E960C}"/>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8" name="Footer Placeholder 7">
            <a:extLst>
              <a:ext uri="{FF2B5EF4-FFF2-40B4-BE49-F238E27FC236}">
                <a16:creationId xmlns:a16="http://schemas.microsoft.com/office/drawing/2014/main" id="{A25A2500-1F68-7347-936E-A538569D5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9F4A7-1051-30FD-1403-9BC68376B82E}"/>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19035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B127-09A5-AAC3-353F-23D6D97D4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E1EE0-B883-6EE9-6D05-4C83BC25DAD1}"/>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4" name="Footer Placeholder 3">
            <a:extLst>
              <a:ext uri="{FF2B5EF4-FFF2-40B4-BE49-F238E27FC236}">
                <a16:creationId xmlns:a16="http://schemas.microsoft.com/office/drawing/2014/main" id="{04773E77-2104-E053-FD13-6C054CEEB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26F48-DE2B-7994-4381-76BBC75DABD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67948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35A40-0D88-BFA4-0978-C3F6E866E278}"/>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3" name="Footer Placeholder 2">
            <a:extLst>
              <a:ext uri="{FF2B5EF4-FFF2-40B4-BE49-F238E27FC236}">
                <a16:creationId xmlns:a16="http://schemas.microsoft.com/office/drawing/2014/main" id="{8B9CA65A-E7BC-4D02-3A12-8EB12C7F38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C84829-BA41-36F3-A918-6DD42C8D421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423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7D4-DBE8-087E-B3C2-9915161D8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A4876-FC51-6C9F-F7B9-C2B401BA7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2C115-2D01-B3C7-38FA-10AD9A2EB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7A33-6631-9EF3-F165-E859D01434BC}"/>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6" name="Footer Placeholder 5">
            <a:extLst>
              <a:ext uri="{FF2B5EF4-FFF2-40B4-BE49-F238E27FC236}">
                <a16:creationId xmlns:a16="http://schemas.microsoft.com/office/drawing/2014/main" id="{0777E38C-D25D-1BA6-2245-32427C9F6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D3513-FD1D-80AA-FC7B-713AE04C4632}"/>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7653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236F-A5EC-C44B-CC6A-565D7C70B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4529E-F34D-44F8-CE8D-8CD8515D0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7FDF3-F13C-1658-90CE-715D5E844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16A4E-D7AD-3117-E9C9-BFD2408E48D9}"/>
              </a:ext>
            </a:extLst>
          </p:cNvPr>
          <p:cNvSpPr>
            <a:spLocks noGrp="1"/>
          </p:cNvSpPr>
          <p:nvPr>
            <p:ph type="dt" sz="half" idx="10"/>
          </p:nvPr>
        </p:nvSpPr>
        <p:spPr/>
        <p:txBody>
          <a:bodyPr/>
          <a:lstStyle/>
          <a:p>
            <a:fld id="{66F9726B-0774-D143-B41B-4DE924CD89DD}" type="datetimeFigureOut">
              <a:rPr lang="en-US" smtClean="0"/>
              <a:t>3/1/23</a:t>
            </a:fld>
            <a:endParaRPr lang="en-US"/>
          </a:p>
        </p:txBody>
      </p:sp>
      <p:sp>
        <p:nvSpPr>
          <p:cNvPr id="6" name="Footer Placeholder 5">
            <a:extLst>
              <a:ext uri="{FF2B5EF4-FFF2-40B4-BE49-F238E27FC236}">
                <a16:creationId xmlns:a16="http://schemas.microsoft.com/office/drawing/2014/main" id="{F0E0A155-36FB-062A-FD29-E1E95C6C3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378D7-F2FE-976C-7D4E-1CBCF74D78F4}"/>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57846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57C0D-4471-9848-EEDA-C5983EC8E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73E8F-894A-5F02-B625-F7D3F1171C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E68ED-EDEA-AF42-3A6F-C18476EA4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726B-0774-D143-B41B-4DE924CD89DD}" type="datetimeFigureOut">
              <a:rPr lang="en-US" smtClean="0"/>
              <a:t>3/1/23</a:t>
            </a:fld>
            <a:endParaRPr lang="en-US"/>
          </a:p>
        </p:txBody>
      </p:sp>
      <p:sp>
        <p:nvSpPr>
          <p:cNvPr id="5" name="Footer Placeholder 4">
            <a:extLst>
              <a:ext uri="{FF2B5EF4-FFF2-40B4-BE49-F238E27FC236}">
                <a16:creationId xmlns:a16="http://schemas.microsoft.com/office/drawing/2014/main" id="{26A982B6-1480-3056-0C24-F02D8F82C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D99F5-ED8E-D6DA-2589-FEA1F72E6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CDB44-9099-1B4A-AB58-2EF7CBC3531F}" type="slidenum">
              <a:rPr lang="en-US" smtClean="0"/>
              <a:t>‹#›</a:t>
            </a:fld>
            <a:endParaRPr lang="en-US"/>
          </a:p>
        </p:txBody>
      </p:sp>
    </p:spTree>
    <p:extLst>
      <p:ext uri="{BB962C8B-B14F-4D97-AF65-F5344CB8AC3E}">
        <p14:creationId xmlns:p14="http://schemas.microsoft.com/office/powerpoint/2010/main" val="390044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replit.com/@btaylan/CISC3142Codes#Lecture-5/11.cp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plit.com/@btaylan/CISC3142Codes#Lecture-5/12.cp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ulae written on a blackboard">
            <a:extLst>
              <a:ext uri="{FF2B5EF4-FFF2-40B4-BE49-F238E27FC236}">
                <a16:creationId xmlns:a16="http://schemas.microsoft.com/office/drawing/2014/main" id="{8BCAA9AF-E46E-8E1B-11AA-75F0F2775B13}"/>
              </a:ext>
            </a:extLst>
          </p:cNvPr>
          <p:cNvPicPr>
            <a:picLocks noChangeAspect="1"/>
          </p:cNvPicPr>
          <p:nvPr/>
        </p:nvPicPr>
        <p:blipFill rotWithShape="1">
          <a:blip r:embed="rId2"/>
          <a:srcRect l="4592" t="23391" r="4499"/>
          <a:stretch/>
        </p:blipFill>
        <p:spPr>
          <a:xfrm>
            <a:off x="20" y="10"/>
            <a:ext cx="12191980" cy="6857990"/>
          </a:xfrm>
          <a:prstGeom prst="rect">
            <a:avLst/>
          </a:prstGeom>
        </p:spPr>
      </p:pic>
      <p:sp>
        <p:nvSpPr>
          <p:cNvPr id="5" name="Rectangle 16">
            <a:extLst>
              <a:ext uri="{FF2B5EF4-FFF2-40B4-BE49-F238E27FC236}">
                <a16:creationId xmlns:a16="http://schemas.microsoft.com/office/drawing/2014/main" id="{C1AD8D3A-AB5D-CD67-6C39-F2BE7002F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E189A2-7FBC-1FC7-519A-7C7163A35E10}"/>
              </a:ext>
            </a:extLst>
          </p:cNvPr>
          <p:cNvSpPr>
            <a:spLocks noGrp="1"/>
          </p:cNvSpPr>
          <p:nvPr>
            <p:ph type="ctrTitle"/>
          </p:nvPr>
        </p:nvSpPr>
        <p:spPr>
          <a:xfrm>
            <a:off x="630688" y="4337523"/>
            <a:ext cx="10918056" cy="1327380"/>
          </a:xfrm>
        </p:spPr>
        <p:txBody>
          <a:bodyPr vert="horz" lIns="91440" tIns="45720" rIns="91440" bIns="45720" rtlCol="0">
            <a:normAutofit/>
          </a:bodyPr>
          <a:lstStyle/>
          <a:p>
            <a:r>
              <a:rPr lang="en-US" b="1" dirty="0"/>
              <a:t>Scope of an Identifier</a:t>
            </a:r>
          </a:p>
        </p:txBody>
      </p:sp>
      <p:cxnSp>
        <p:nvCxnSpPr>
          <p:cNvPr id="7" name="Straight Connector 6">
            <a:extLst>
              <a:ext uri="{FF2B5EF4-FFF2-40B4-BE49-F238E27FC236}">
                <a16:creationId xmlns:a16="http://schemas.microsoft.com/office/drawing/2014/main" id="{BA88E82D-8346-16B9-69A7-D995DFB5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808BE6-3B96-BC4C-ED30-1D800AA28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F5351B-A34F-0828-5E44-D47939EC4B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00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 Overloading</a:t>
            </a:r>
            <a:endParaRPr lang="en-US" b="1" dirty="0"/>
          </a:p>
        </p:txBody>
      </p:sp>
      <p:sp>
        <p:nvSpPr>
          <p:cNvPr id="3" name="Rectangle 3">
            <a:extLst>
              <a:ext uri="{FF2B5EF4-FFF2-40B4-BE49-F238E27FC236}">
                <a16:creationId xmlns:a16="http://schemas.microsoft.com/office/drawing/2014/main" id="{67BF419C-83DE-0B11-C649-7CAA7D8D7CD9}"/>
              </a:ext>
            </a:extLst>
          </p:cNvPr>
          <p:cNvSpPr>
            <a:spLocks noGrp="1" noChangeArrowheads="1"/>
          </p:cNvSpPr>
          <p:nvPr>
            <p:ph idx="1"/>
          </p:nvPr>
        </p:nvSpPr>
        <p:spPr>
          <a:xfrm>
            <a:off x="365125" y="1538818"/>
            <a:ext cx="11397384" cy="3088600"/>
          </a:xfrm>
        </p:spPr>
        <p:txBody>
          <a:bodyPr>
            <a:normAutofit fontScale="92500" lnSpcReduction="10000"/>
          </a:bodyPr>
          <a:lstStyle/>
          <a:p>
            <a:pPr marL="0" indent="0" eaLnBrk="1" hangingPunct="1">
              <a:spcBef>
                <a:spcPct val="40000"/>
              </a:spcBef>
              <a:buNone/>
            </a:pPr>
            <a:endParaRPr lang="en-US" altLang="en-US" dirty="0"/>
          </a:p>
          <a:p>
            <a:pPr>
              <a:spcBef>
                <a:spcPct val="40000"/>
              </a:spcBef>
            </a:pPr>
            <a:r>
              <a:rPr lang="en-US" altLang="en-US" u="sng" dirty="0"/>
              <a:t>Function overloading</a:t>
            </a:r>
            <a:r>
              <a:rPr lang="en-US" altLang="en-US" dirty="0"/>
              <a:t> </a:t>
            </a:r>
            <a:r>
              <a:rPr lang="en-US" altLang="en-US" dirty="0">
                <a:sym typeface="Wingdings" panose="05000000000000000000" pitchFamily="2" charset="2"/>
              </a:rPr>
              <a:t>(</a:t>
            </a:r>
            <a:r>
              <a:rPr lang="en-US" dirty="0"/>
              <a:t>or </a:t>
            </a:r>
            <a:r>
              <a:rPr lang="en-US" u="sng" dirty="0"/>
              <a:t>overloading a function name</a:t>
            </a:r>
            <a:r>
              <a:rPr lang="en-US" dirty="0"/>
              <a:t>)</a:t>
            </a:r>
            <a:r>
              <a:rPr lang="en-US" altLang="en-US" dirty="0">
                <a:sym typeface="Wingdings" panose="05000000000000000000" pitchFamily="2" charset="2"/>
              </a:rPr>
              <a:t> occurs when</a:t>
            </a:r>
            <a:r>
              <a:rPr lang="en-US" altLang="en-US" dirty="0"/>
              <a:t> creating several functions with the same name</a:t>
            </a:r>
          </a:p>
          <a:p>
            <a:r>
              <a:rPr lang="en-US" altLang="en-US" dirty="0"/>
              <a:t>Two functions are said to have </a:t>
            </a:r>
            <a:r>
              <a:rPr lang="en-US" altLang="en-US" u="sng" dirty="0"/>
              <a:t>different formal parameter lists</a:t>
            </a:r>
            <a:r>
              <a:rPr lang="en-US" altLang="en-US" dirty="0"/>
              <a:t> if both functions have either:</a:t>
            </a:r>
          </a:p>
          <a:p>
            <a:pPr lvl="1"/>
            <a:r>
              <a:rPr lang="en-US" altLang="en-US" dirty="0"/>
              <a:t>A different number of formal parameters</a:t>
            </a:r>
          </a:p>
          <a:p>
            <a:pPr lvl="1"/>
            <a:r>
              <a:rPr lang="en-US" altLang="en-US" dirty="0"/>
              <a:t>If the number of formal parameters is the same, but the data type of the formal parameters differs in at least one position</a:t>
            </a:r>
          </a:p>
        </p:txBody>
      </p:sp>
    </p:spTree>
    <p:extLst>
      <p:ext uri="{BB962C8B-B14F-4D97-AF65-F5344CB8AC3E}">
        <p14:creationId xmlns:p14="http://schemas.microsoft.com/office/powerpoint/2010/main" val="51516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 Overloading</a:t>
            </a:r>
            <a:endParaRPr lang="en-US" b="1" dirty="0"/>
          </a:p>
        </p:txBody>
      </p:sp>
      <p:sp>
        <p:nvSpPr>
          <p:cNvPr id="6" name="Rectangle 3">
            <a:extLst>
              <a:ext uri="{FF2B5EF4-FFF2-40B4-BE49-F238E27FC236}">
                <a16:creationId xmlns:a16="http://schemas.microsoft.com/office/drawing/2014/main" id="{9C4048BB-226B-7F20-D2F9-0CFB3E421142}"/>
              </a:ext>
            </a:extLst>
          </p:cNvPr>
          <p:cNvSpPr>
            <a:spLocks noGrp="1" noChangeArrowheads="1"/>
          </p:cNvSpPr>
          <p:nvPr>
            <p:ph idx="1"/>
          </p:nvPr>
        </p:nvSpPr>
        <p:spPr>
          <a:xfrm>
            <a:off x="460111" y="2383945"/>
            <a:ext cx="11548870" cy="2894637"/>
          </a:xfrm>
        </p:spPr>
        <p:txBody>
          <a:bodyPr>
            <a:normAutofit/>
          </a:bodyPr>
          <a:lstStyle/>
          <a:p>
            <a:r>
              <a:rPr lang="en-US" altLang="en-US" dirty="0"/>
              <a:t>Overloaded functions must have different formal parameter lists</a:t>
            </a:r>
          </a:p>
          <a:p>
            <a:pPr>
              <a:spcBef>
                <a:spcPct val="40000"/>
              </a:spcBef>
            </a:pPr>
            <a:r>
              <a:rPr lang="en-US" altLang="en-US" dirty="0"/>
              <a:t>The </a:t>
            </a:r>
            <a:r>
              <a:rPr lang="en-US" altLang="en-US" u="sng" dirty="0"/>
              <a:t>signature</a:t>
            </a:r>
            <a:r>
              <a:rPr lang="en-US" altLang="en-US" dirty="0"/>
              <a:t>: the name and formal parameter list of the function</a:t>
            </a:r>
          </a:p>
          <a:p>
            <a:pPr lvl="1">
              <a:spcBef>
                <a:spcPct val="40000"/>
              </a:spcBef>
            </a:pPr>
            <a:r>
              <a:rPr lang="en-US" altLang="en-US" dirty="0"/>
              <a:t>Does not include the return type of the function</a:t>
            </a:r>
          </a:p>
          <a:p>
            <a:pPr>
              <a:spcBef>
                <a:spcPct val="40000"/>
              </a:spcBef>
            </a:pPr>
            <a:r>
              <a:rPr lang="en-US" altLang="en-US" dirty="0"/>
              <a:t>The parameter list supplied in a call to an overloaded function determines which function is executed</a:t>
            </a:r>
          </a:p>
        </p:txBody>
      </p:sp>
    </p:spTree>
    <p:extLst>
      <p:ext uri="{BB962C8B-B14F-4D97-AF65-F5344CB8AC3E}">
        <p14:creationId xmlns:p14="http://schemas.microsoft.com/office/powerpoint/2010/main" val="292308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 Overloading- Void</a:t>
            </a:r>
            <a:endParaRPr lang="en-US" b="1" dirty="0"/>
          </a:p>
        </p:txBody>
      </p:sp>
      <p:pic>
        <p:nvPicPr>
          <p:cNvPr id="3" name="Picture 2" descr="Text&#10;&#10;Description automatically generated">
            <a:extLst>
              <a:ext uri="{FF2B5EF4-FFF2-40B4-BE49-F238E27FC236}">
                <a16:creationId xmlns:a16="http://schemas.microsoft.com/office/drawing/2014/main" id="{E7987BFC-17A8-469C-E9D9-F1F4ECC89110}"/>
              </a:ext>
            </a:extLst>
          </p:cNvPr>
          <p:cNvPicPr>
            <a:picLocks noChangeAspect="1"/>
          </p:cNvPicPr>
          <p:nvPr/>
        </p:nvPicPr>
        <p:blipFill>
          <a:blip r:embed="rId2"/>
          <a:stretch>
            <a:fillRect/>
          </a:stretch>
        </p:blipFill>
        <p:spPr>
          <a:xfrm>
            <a:off x="865139" y="2397652"/>
            <a:ext cx="7947772" cy="1784881"/>
          </a:xfrm>
          <a:prstGeom prst="rect">
            <a:avLst/>
          </a:prstGeom>
        </p:spPr>
      </p:pic>
    </p:spTree>
    <p:extLst>
      <p:ext uri="{BB962C8B-B14F-4D97-AF65-F5344CB8AC3E}">
        <p14:creationId xmlns:p14="http://schemas.microsoft.com/office/powerpoint/2010/main" val="83936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 Overloading- Value Returning</a:t>
            </a:r>
            <a:endParaRPr lang="en-US" b="1" dirty="0"/>
          </a:p>
        </p:txBody>
      </p:sp>
      <p:pic>
        <p:nvPicPr>
          <p:cNvPr id="3" name="Picture 2" descr="Text&#10;&#10;Description automatically generated">
            <a:extLst>
              <a:ext uri="{FF2B5EF4-FFF2-40B4-BE49-F238E27FC236}">
                <a16:creationId xmlns:a16="http://schemas.microsoft.com/office/drawing/2014/main" id="{7E7FBF79-B43F-8DBC-3AC9-038AA42B63F6}"/>
              </a:ext>
            </a:extLst>
          </p:cNvPr>
          <p:cNvPicPr>
            <a:picLocks noChangeAspect="1"/>
          </p:cNvPicPr>
          <p:nvPr/>
        </p:nvPicPr>
        <p:blipFill>
          <a:blip r:embed="rId2"/>
          <a:stretch>
            <a:fillRect/>
          </a:stretch>
        </p:blipFill>
        <p:spPr>
          <a:xfrm>
            <a:off x="895350" y="1993900"/>
            <a:ext cx="5829300" cy="1435100"/>
          </a:xfrm>
          <a:prstGeom prst="rect">
            <a:avLst/>
          </a:prstGeom>
        </p:spPr>
      </p:pic>
      <p:sp>
        <p:nvSpPr>
          <p:cNvPr id="6" name="TextBox 5">
            <a:extLst>
              <a:ext uri="{FF2B5EF4-FFF2-40B4-BE49-F238E27FC236}">
                <a16:creationId xmlns:a16="http://schemas.microsoft.com/office/drawing/2014/main" id="{4AD2DD96-A2EB-3340-8CA2-F00A61EAFFB3}"/>
              </a:ext>
            </a:extLst>
          </p:cNvPr>
          <p:cNvSpPr txBox="1"/>
          <p:nvPr/>
        </p:nvSpPr>
        <p:spPr>
          <a:xfrm>
            <a:off x="1052946" y="3844416"/>
            <a:ext cx="83681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Error!!!!! Even though return types are different, function signatures (name + formal parameters) cannot be the same!!!! Because compiler cannot determine which one is called</a:t>
            </a:r>
          </a:p>
        </p:txBody>
      </p:sp>
      <p:pic>
        <p:nvPicPr>
          <p:cNvPr id="8" name="Picture 7" descr="A picture containing graphical user interface&#10;&#10;Description automatically generated">
            <a:extLst>
              <a:ext uri="{FF2B5EF4-FFF2-40B4-BE49-F238E27FC236}">
                <a16:creationId xmlns:a16="http://schemas.microsoft.com/office/drawing/2014/main" id="{ADDAA5E5-511D-51C0-34FC-AEFDAD7DA876}"/>
              </a:ext>
            </a:extLst>
          </p:cNvPr>
          <p:cNvPicPr>
            <a:picLocks noChangeAspect="1"/>
          </p:cNvPicPr>
          <p:nvPr/>
        </p:nvPicPr>
        <p:blipFill>
          <a:blip r:embed="rId3"/>
          <a:stretch>
            <a:fillRect/>
          </a:stretch>
        </p:blipFill>
        <p:spPr>
          <a:xfrm>
            <a:off x="1612900" y="4786589"/>
            <a:ext cx="4483100" cy="990600"/>
          </a:xfrm>
          <a:prstGeom prst="rect">
            <a:avLst/>
          </a:prstGeom>
        </p:spPr>
      </p:pic>
      <p:sp>
        <p:nvSpPr>
          <p:cNvPr id="11" name="TextBox 10">
            <a:extLst>
              <a:ext uri="{FF2B5EF4-FFF2-40B4-BE49-F238E27FC236}">
                <a16:creationId xmlns:a16="http://schemas.microsoft.com/office/drawing/2014/main" id="{A510E38F-E3B6-E708-BE5D-4A7969703FCE}"/>
              </a:ext>
            </a:extLst>
          </p:cNvPr>
          <p:cNvSpPr txBox="1"/>
          <p:nvPr/>
        </p:nvSpPr>
        <p:spPr>
          <a:xfrm>
            <a:off x="1052946" y="5918261"/>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/CISC3142Codes#Lecture-5/9.cpp</a:t>
            </a:r>
          </a:p>
        </p:txBody>
      </p:sp>
    </p:spTree>
    <p:extLst>
      <p:ext uri="{BB962C8B-B14F-4D97-AF65-F5344CB8AC3E}">
        <p14:creationId xmlns:p14="http://schemas.microsoft.com/office/powerpoint/2010/main" val="30834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Functions with Default Parameters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1771729"/>
            <a:ext cx="10515600" cy="3465290"/>
          </a:xfrm>
        </p:spPr>
        <p:txBody>
          <a:bodyPr>
            <a:noAutofit/>
          </a:bodyPr>
          <a:lstStyle/>
          <a:p>
            <a:r>
              <a:rPr lang="en-US" sz="2400" dirty="0"/>
              <a:t>In a function call, the number of actual and formal parameters must be the same</a:t>
            </a:r>
          </a:p>
          <a:p>
            <a:pPr lvl="1"/>
            <a:r>
              <a:rPr lang="en-US" sz="2000" dirty="0"/>
              <a:t>C++ relaxes this condition for functions with default parameters</a:t>
            </a:r>
          </a:p>
          <a:p>
            <a:r>
              <a:rPr lang="en-US" sz="2400" dirty="0"/>
              <a:t>Can specify the value of a default parameter in the function prototype</a:t>
            </a:r>
          </a:p>
          <a:p>
            <a:r>
              <a:rPr lang="en-US" sz="2400" dirty="0"/>
              <a:t>If you do not specify the value for a default parameter when calling the function, the default value is used</a:t>
            </a:r>
          </a:p>
          <a:p>
            <a:r>
              <a:rPr lang="en-US" altLang="en-US" sz="2400" dirty="0"/>
              <a:t>All default parameters must be the rightmost parameters of the function</a:t>
            </a:r>
          </a:p>
          <a:p>
            <a:pPr eaLnBrk="1" hangingPunct="1"/>
            <a:r>
              <a:rPr lang="en-US" altLang="en-US" sz="2400" dirty="0"/>
              <a:t>Default values can be constants, global variables, or function calls</a:t>
            </a:r>
          </a:p>
          <a:p>
            <a:pPr eaLnBrk="1" hangingPunct="1"/>
            <a:r>
              <a:rPr lang="en-US" altLang="en-US" sz="2400" dirty="0"/>
              <a:t>Cannot assign a constant value as a default value to a reference parameter</a:t>
            </a:r>
          </a:p>
          <a:p>
            <a:endParaRPr lang="en-US" altLang="en-US" sz="2400" b="1" dirty="0">
              <a:solidFill>
                <a:srgbClr val="055C91"/>
              </a:solidFill>
              <a:cs typeface="Courier New" panose="02070309020205020404" pitchFamily="49" charset="0"/>
            </a:endParaRPr>
          </a:p>
        </p:txBody>
      </p:sp>
      <p:sp>
        <p:nvSpPr>
          <p:cNvPr id="3" name="TextBox 2">
            <a:extLst>
              <a:ext uri="{FF2B5EF4-FFF2-40B4-BE49-F238E27FC236}">
                <a16:creationId xmlns:a16="http://schemas.microsoft.com/office/drawing/2014/main" id="{8DCDCFD7-0D1B-1A2F-790C-DA695FE0B30C}"/>
              </a:ext>
            </a:extLst>
          </p:cNvPr>
          <p:cNvSpPr txBox="1"/>
          <p:nvPr/>
        </p:nvSpPr>
        <p:spPr>
          <a:xfrm>
            <a:off x="1385454" y="5417129"/>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/CISC3142Codes#Lecture-5/10.cpp</a:t>
            </a:r>
          </a:p>
        </p:txBody>
      </p:sp>
    </p:spTree>
    <p:extLst>
      <p:ext uri="{BB962C8B-B14F-4D97-AF65-F5344CB8AC3E}">
        <p14:creationId xmlns:p14="http://schemas.microsoft.com/office/powerpoint/2010/main" val="2470131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ulae written on a blackboard">
            <a:extLst>
              <a:ext uri="{FF2B5EF4-FFF2-40B4-BE49-F238E27FC236}">
                <a16:creationId xmlns:a16="http://schemas.microsoft.com/office/drawing/2014/main" id="{8BCAA9AF-E46E-8E1B-11AA-75F0F2775B13}"/>
              </a:ext>
            </a:extLst>
          </p:cNvPr>
          <p:cNvPicPr>
            <a:picLocks noChangeAspect="1"/>
          </p:cNvPicPr>
          <p:nvPr/>
        </p:nvPicPr>
        <p:blipFill rotWithShape="1">
          <a:blip r:embed="rId2"/>
          <a:srcRect l="4592" t="23391" r="4499"/>
          <a:stretch/>
        </p:blipFill>
        <p:spPr>
          <a:xfrm>
            <a:off x="20" y="10"/>
            <a:ext cx="12191980" cy="6857990"/>
          </a:xfrm>
          <a:prstGeom prst="rect">
            <a:avLst/>
          </a:prstGeom>
        </p:spPr>
      </p:pic>
      <p:sp>
        <p:nvSpPr>
          <p:cNvPr id="5" name="Rectangle 16">
            <a:extLst>
              <a:ext uri="{FF2B5EF4-FFF2-40B4-BE49-F238E27FC236}">
                <a16:creationId xmlns:a16="http://schemas.microsoft.com/office/drawing/2014/main" id="{C1AD8D3A-AB5D-CD67-6C39-F2BE7002F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E189A2-7FBC-1FC7-519A-7C7163A35E10}"/>
              </a:ext>
            </a:extLst>
          </p:cNvPr>
          <p:cNvSpPr>
            <a:spLocks noGrp="1"/>
          </p:cNvSpPr>
          <p:nvPr>
            <p:ph type="ctrTitle"/>
          </p:nvPr>
        </p:nvSpPr>
        <p:spPr>
          <a:xfrm>
            <a:off x="635384" y="4553712"/>
            <a:ext cx="10918056" cy="1327380"/>
          </a:xfrm>
        </p:spPr>
        <p:txBody>
          <a:bodyPr vert="horz" lIns="91440" tIns="45720" rIns="91440" bIns="45720" rtlCol="0">
            <a:normAutofit/>
          </a:bodyPr>
          <a:lstStyle/>
          <a:p>
            <a:r>
              <a:rPr lang="en-US" altLang="en-US" dirty="0">
                <a:solidFill>
                  <a:schemeClr val="tx1"/>
                </a:solidFill>
              </a:rPr>
              <a:t>User-Defined Simple Data Types</a:t>
            </a:r>
            <a:endParaRPr lang="en-US" dirty="0">
              <a:solidFill>
                <a:schemeClr val="tx1"/>
              </a:solidFill>
            </a:endParaRPr>
          </a:p>
        </p:txBody>
      </p:sp>
      <p:cxnSp>
        <p:nvCxnSpPr>
          <p:cNvPr id="7" name="Straight Connector 6">
            <a:extLst>
              <a:ext uri="{FF2B5EF4-FFF2-40B4-BE49-F238E27FC236}">
                <a16:creationId xmlns:a16="http://schemas.microsoft.com/office/drawing/2014/main" id="{BA88E82D-8346-16B9-69A7-D995DFB5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808BE6-3B96-BC4C-ED30-1D800AA28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F5351B-A34F-0828-5E44-D47939EC4B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85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Enumeration</a:t>
            </a:r>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4360333"/>
          </a:xfrm>
        </p:spPr>
        <p:txBody>
          <a:bodyPr>
            <a:noAutofit/>
          </a:bodyPr>
          <a:lstStyle/>
          <a:p>
            <a:pPr eaLnBrk="1" hangingPunct="1"/>
            <a:r>
              <a:rPr lang="en-US" altLang="en-US" dirty="0"/>
              <a:t>A data type is a set of values with a set of operations on them</a:t>
            </a:r>
          </a:p>
          <a:p>
            <a:pPr eaLnBrk="1" hangingPunct="1"/>
            <a:r>
              <a:rPr lang="en-US" altLang="en-US" u="sng" dirty="0"/>
              <a:t>Enumeration type</a:t>
            </a:r>
            <a:r>
              <a:rPr lang="en-US" altLang="en-US" dirty="0"/>
              <a:t> is a simple data type created by the programmer</a:t>
            </a:r>
          </a:p>
          <a:p>
            <a:pPr eaLnBrk="1" hangingPunct="1"/>
            <a:r>
              <a:rPr lang="en-US" altLang="en-US" dirty="0"/>
              <a:t>To define an enumeration type, you need:</a:t>
            </a:r>
          </a:p>
          <a:p>
            <a:pPr lvl="1" eaLnBrk="1" hangingPunct="1"/>
            <a:r>
              <a:rPr lang="en-US" altLang="en-US" dirty="0"/>
              <a:t>A name for the data type</a:t>
            </a:r>
          </a:p>
          <a:p>
            <a:pPr lvl="1" eaLnBrk="1" hangingPunct="1"/>
            <a:r>
              <a:rPr lang="en-US" altLang="en-US" dirty="0"/>
              <a:t>A set of values for the data type</a:t>
            </a:r>
          </a:p>
          <a:p>
            <a:pPr lvl="1" eaLnBrk="1" hangingPunct="1"/>
            <a:r>
              <a:rPr lang="en-US" altLang="en-US" dirty="0"/>
              <a:t>A set of operations on the values</a:t>
            </a:r>
          </a:p>
          <a:p>
            <a:endParaRPr lang="en-US" altLang="en-US" b="1" dirty="0">
              <a:solidFill>
                <a:srgbClr val="055C91"/>
              </a:solidFill>
              <a:cs typeface="Courier New" panose="02070309020205020404" pitchFamily="49" charset="0"/>
            </a:endParaRPr>
          </a:p>
        </p:txBody>
      </p:sp>
    </p:spTree>
    <p:extLst>
      <p:ext uri="{BB962C8B-B14F-4D97-AF65-F5344CB8AC3E}">
        <p14:creationId xmlns:p14="http://schemas.microsoft.com/office/powerpoint/2010/main" val="3866868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Enumeration</a:t>
            </a:r>
          </a:p>
        </p:txBody>
      </p:sp>
      <p:sp>
        <p:nvSpPr>
          <p:cNvPr id="8" name="Content Placeholder 2">
            <a:extLst>
              <a:ext uri="{FF2B5EF4-FFF2-40B4-BE49-F238E27FC236}">
                <a16:creationId xmlns:a16="http://schemas.microsoft.com/office/drawing/2014/main" id="{FAEAD9A8-F35B-FA72-3E4B-D8F07065EC26}"/>
              </a:ext>
            </a:extLst>
          </p:cNvPr>
          <p:cNvSpPr>
            <a:spLocks noGrp="1"/>
          </p:cNvSpPr>
          <p:nvPr>
            <p:ph idx="1"/>
          </p:nvPr>
        </p:nvSpPr>
        <p:spPr>
          <a:xfrm>
            <a:off x="771525" y="2368553"/>
            <a:ext cx="9473142" cy="1227114"/>
          </a:xfrm>
        </p:spPr>
        <p:txBody>
          <a:bodyPr>
            <a:normAutofit/>
          </a:bodyPr>
          <a:lstStyle/>
          <a:p>
            <a:r>
              <a:rPr lang="en-US" altLang="en-US" sz="2000" dirty="0"/>
              <a:t>You can specify the name and the values, but not the operations</a:t>
            </a:r>
          </a:p>
          <a:p>
            <a:r>
              <a:rPr lang="en-US" sz="2000" dirty="0"/>
              <a:t>The syntax for enumeration type is:</a:t>
            </a:r>
            <a:endParaRPr lang="en-IN" sz="2000" dirty="0"/>
          </a:p>
        </p:txBody>
      </p:sp>
      <p:pic>
        <p:nvPicPr>
          <p:cNvPr id="9" name="Content Placeholder 3" descr="enum typeName {value1, value2, ...};">
            <a:extLst>
              <a:ext uri="{FF2B5EF4-FFF2-40B4-BE49-F238E27FC236}">
                <a16:creationId xmlns:a16="http://schemas.microsoft.com/office/drawing/2014/main" id="{EA555A11-A75B-B291-092C-64A772F33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636" y="3653669"/>
            <a:ext cx="7321000" cy="735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5">
            <a:extLst>
              <a:ext uri="{FF2B5EF4-FFF2-40B4-BE49-F238E27FC236}">
                <a16:creationId xmlns:a16="http://schemas.microsoft.com/office/drawing/2014/main" id="{9E52B981-572F-C562-26EF-91E3FFF27818}"/>
              </a:ext>
            </a:extLst>
          </p:cNvPr>
          <p:cNvSpPr txBox="1">
            <a:spLocks/>
          </p:cNvSpPr>
          <p:nvPr/>
        </p:nvSpPr>
        <p:spPr>
          <a:xfrm>
            <a:off x="321565" y="4447449"/>
            <a:ext cx="9981111" cy="100214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buFont typeface="Arial" panose="020B0604020202020204" pitchFamily="34" charset="0"/>
              <a:buChar char="•"/>
            </a:pPr>
            <a:r>
              <a:rPr lang="en-US" altLang="en-US" sz="2000" b="1" dirty="0"/>
              <a:t>value1, value2, … </a:t>
            </a:r>
            <a:r>
              <a:rPr lang="en-US" altLang="en-US" sz="2000" dirty="0"/>
              <a:t>are identifiers called enumerators.</a:t>
            </a:r>
          </a:p>
          <a:p>
            <a:pPr marL="742950" lvl="1" indent="-285750">
              <a:buFont typeface="Arial" panose="020B0604020202020204" pitchFamily="34" charset="0"/>
              <a:buChar char="•"/>
            </a:pPr>
            <a:r>
              <a:rPr lang="en-US" altLang="en-US" sz="2000" dirty="0"/>
              <a:t>List specifies the ordering:</a:t>
            </a:r>
            <a:endParaRPr lang="en-IN" sz="2000" dirty="0"/>
          </a:p>
        </p:txBody>
      </p:sp>
      <p:sp>
        <p:nvSpPr>
          <p:cNvPr id="11" name="Content Placeholder 6">
            <a:extLst>
              <a:ext uri="{FF2B5EF4-FFF2-40B4-BE49-F238E27FC236}">
                <a16:creationId xmlns:a16="http://schemas.microsoft.com/office/drawing/2014/main" id="{6DDC2898-A6F9-8B2F-C9C8-D857402F952F}"/>
              </a:ext>
            </a:extLst>
          </p:cNvPr>
          <p:cNvSpPr txBox="1">
            <a:spLocks/>
          </p:cNvSpPr>
          <p:nvPr/>
        </p:nvSpPr>
        <p:spPr>
          <a:xfrm>
            <a:off x="776288" y="5589319"/>
            <a:ext cx="7949111" cy="3936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12800" lvl="2" indent="0">
              <a:spcBef>
                <a:spcPts val="1200"/>
              </a:spcBef>
              <a:buClr>
                <a:schemeClr val="accent2"/>
              </a:buClr>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value1 &lt; value2 &lt; value3 &lt;...</a:t>
            </a:r>
            <a:endParaRPr lang="en-IN" dirty="0"/>
          </a:p>
        </p:txBody>
      </p:sp>
    </p:spTree>
    <p:extLst>
      <p:ext uri="{BB962C8B-B14F-4D97-AF65-F5344CB8AC3E}">
        <p14:creationId xmlns:p14="http://schemas.microsoft.com/office/powerpoint/2010/main" val="377486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Enumeration</a:t>
            </a:r>
          </a:p>
        </p:txBody>
      </p:sp>
      <p:sp>
        <p:nvSpPr>
          <p:cNvPr id="2" name="Rectangle 3">
            <a:extLst>
              <a:ext uri="{FF2B5EF4-FFF2-40B4-BE49-F238E27FC236}">
                <a16:creationId xmlns:a16="http://schemas.microsoft.com/office/drawing/2014/main" id="{FA6A1CD3-1D09-FB19-8D7D-8AB6B8BCD107}"/>
              </a:ext>
            </a:extLst>
          </p:cNvPr>
          <p:cNvSpPr>
            <a:spLocks noGrp="1" noChangeArrowheads="1"/>
          </p:cNvSpPr>
          <p:nvPr>
            <p:ph idx="1"/>
          </p:nvPr>
        </p:nvSpPr>
        <p:spPr>
          <a:xfrm>
            <a:off x="838200" y="2057400"/>
            <a:ext cx="10515600" cy="4360863"/>
          </a:xfrm>
        </p:spPr>
        <p:txBody>
          <a:bodyPr/>
          <a:lstStyle/>
          <a:p>
            <a:pPr eaLnBrk="1" hangingPunct="1"/>
            <a:r>
              <a:rPr lang="en-US" altLang="en-US" dirty="0"/>
              <a:t>The enumeration type is an ordered set of values</a:t>
            </a:r>
          </a:p>
          <a:p>
            <a:pPr lvl="1" eaLnBrk="1" hangingPunct="1"/>
            <a:r>
              <a:rPr lang="en-US" altLang="en-US" dirty="0"/>
              <a:t>Default value assigned to enumerators starts at 0, and then </a:t>
            </a:r>
          </a:p>
          <a:p>
            <a:pPr eaLnBrk="1" hangingPunct="1"/>
            <a:r>
              <a:rPr lang="en-US" altLang="en-US" dirty="0"/>
              <a:t>A value used in one enumeration type cannot be used by another in the same block</a:t>
            </a:r>
          </a:p>
          <a:p>
            <a:pPr eaLnBrk="1" hangingPunct="1"/>
            <a:r>
              <a:rPr lang="en-US" altLang="en-US" dirty="0"/>
              <a:t>Same rules apply to enumeration types declared outside of any blocks</a:t>
            </a:r>
          </a:p>
        </p:txBody>
      </p:sp>
    </p:spTree>
    <p:extLst>
      <p:ext uri="{BB962C8B-B14F-4D97-AF65-F5344CB8AC3E}">
        <p14:creationId xmlns:p14="http://schemas.microsoft.com/office/powerpoint/2010/main" val="2075570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Enumeration</a:t>
            </a:r>
          </a:p>
        </p:txBody>
      </p:sp>
      <p:sp>
        <p:nvSpPr>
          <p:cNvPr id="2" name="Content Placeholder 2">
            <a:extLst>
              <a:ext uri="{FF2B5EF4-FFF2-40B4-BE49-F238E27FC236}">
                <a16:creationId xmlns:a16="http://schemas.microsoft.com/office/drawing/2014/main" id="{1B10A46B-E3F2-A931-FE6F-B6396A56ACB6}"/>
              </a:ext>
            </a:extLst>
          </p:cNvPr>
          <p:cNvSpPr>
            <a:spLocks noGrp="1"/>
          </p:cNvSpPr>
          <p:nvPr>
            <p:ph idx="1"/>
          </p:nvPr>
        </p:nvSpPr>
        <p:spPr>
          <a:xfrm>
            <a:off x="1059391" y="2063752"/>
            <a:ext cx="8431214" cy="1780872"/>
          </a:xfrm>
        </p:spPr>
        <p:txBody>
          <a:bodyPr>
            <a:normAutofit lnSpcReduction="10000"/>
          </a:bodyPr>
          <a:lstStyle/>
          <a:p>
            <a:pPr marL="0" indent="0">
              <a:buNone/>
            </a:pPr>
            <a:r>
              <a:rPr lang="en-IN" sz="1800" b="1" dirty="0"/>
              <a:t>EXAMPLE :</a:t>
            </a:r>
            <a:br>
              <a:rPr lang="en-IN" sz="1800" b="1" dirty="0"/>
            </a:br>
            <a:endParaRPr lang="en-US" sz="1800" b="1" dirty="0"/>
          </a:p>
          <a:p>
            <a:pPr marL="0" indent="0">
              <a:buNone/>
            </a:pPr>
            <a:r>
              <a:rPr lang="en-US" sz="1800" b="1" dirty="0" err="1">
                <a:solidFill>
                  <a:srgbClr val="0070C0"/>
                </a:solidFill>
                <a:latin typeface="Courier New" pitchFamily="49" charset="0"/>
                <a:cs typeface="Courier New" pitchFamily="49" charset="0"/>
              </a:rPr>
              <a:t>enum</a:t>
            </a:r>
            <a:r>
              <a:rPr lang="en-US" sz="1800" b="1" dirty="0">
                <a:solidFill>
                  <a:srgbClr val="0070C0"/>
                </a:solidFill>
                <a:latin typeface="Courier New" pitchFamily="49" charset="0"/>
                <a:cs typeface="Courier New" pitchFamily="49" charset="0"/>
              </a:rPr>
              <a:t> </a:t>
            </a:r>
            <a:r>
              <a:rPr lang="en-US" sz="1800" b="1" dirty="0">
                <a:latin typeface="Courier New" pitchFamily="49" charset="0"/>
                <a:cs typeface="Courier New" pitchFamily="49" charset="0"/>
              </a:rPr>
              <a:t>colors {BROWN, BLUE, RED, GREEN, YELLOW};</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a:p>
            <a:pPr marL="0" indent="0">
              <a:buNone/>
            </a:pPr>
            <a:r>
              <a:rPr lang="en-US" sz="1800" dirty="0"/>
              <a:t>defines a new data type called colors, and the values belonging to this data type are </a:t>
            </a:r>
            <a:r>
              <a:rPr lang="en-US" sz="1800" b="1" dirty="0">
                <a:latin typeface="Courier New" pitchFamily="49" charset="0"/>
                <a:cs typeface="Courier New" pitchFamily="49" charset="0"/>
              </a:rPr>
              <a:t>BROWN, BLUE, RED, GREEN, and YELLOW.</a:t>
            </a:r>
            <a:endParaRPr lang="en-IN" sz="1800" b="1" dirty="0">
              <a:latin typeface="Courier New" pitchFamily="49" charset="0"/>
              <a:cs typeface="Courier New" pitchFamily="49" charset="0"/>
            </a:endParaRPr>
          </a:p>
        </p:txBody>
      </p:sp>
      <p:sp>
        <p:nvSpPr>
          <p:cNvPr id="3" name="Content Placeholder 3">
            <a:extLst>
              <a:ext uri="{FF2B5EF4-FFF2-40B4-BE49-F238E27FC236}">
                <a16:creationId xmlns:a16="http://schemas.microsoft.com/office/drawing/2014/main" id="{9A1E3111-3502-2475-F61A-150898CCE6E8}"/>
              </a:ext>
            </a:extLst>
          </p:cNvPr>
          <p:cNvSpPr txBox="1">
            <a:spLocks/>
          </p:cNvSpPr>
          <p:nvPr/>
        </p:nvSpPr>
        <p:spPr>
          <a:xfrm>
            <a:off x="1059391" y="4222381"/>
            <a:ext cx="8431214" cy="18752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b="1" dirty="0">
                <a:solidFill>
                  <a:schemeClr val="tx1"/>
                </a:solidFill>
              </a:rPr>
              <a:t>EXAMPLE :</a:t>
            </a:r>
          </a:p>
          <a:p>
            <a:pPr algn="l"/>
            <a:endParaRPr lang="en-IN" sz="1800" b="1" dirty="0">
              <a:solidFill>
                <a:schemeClr val="tx1"/>
              </a:solidFill>
            </a:endParaRPr>
          </a:p>
          <a:p>
            <a:pPr algn="l"/>
            <a:r>
              <a:rPr lang="en-US" sz="1800" b="1" dirty="0" err="1">
                <a:solidFill>
                  <a:srgbClr val="0070C0"/>
                </a:solidFill>
                <a:latin typeface="Courier New" pitchFamily="49" charset="0"/>
                <a:cs typeface="Courier New" pitchFamily="49" charset="0"/>
              </a:rPr>
              <a:t>enum</a:t>
            </a:r>
            <a:r>
              <a:rPr lang="en-US" sz="1800" b="1" dirty="0">
                <a:solidFill>
                  <a:schemeClr val="tx1"/>
                </a:solidFill>
                <a:latin typeface="Courier New" pitchFamily="49" charset="0"/>
                <a:cs typeface="Courier New" pitchFamily="49" charset="0"/>
              </a:rPr>
              <a:t> standing {FRESHMAN, SOPHOMORE, JUNIOR, SENIOR};</a:t>
            </a:r>
            <a:br>
              <a:rPr lang="en-US" sz="1800" b="1" dirty="0">
                <a:solidFill>
                  <a:schemeClr val="tx1"/>
                </a:solidFill>
                <a:latin typeface="Courier New" pitchFamily="49" charset="0"/>
                <a:cs typeface="Courier New" pitchFamily="49" charset="0"/>
              </a:rPr>
            </a:br>
            <a:endParaRPr lang="en-US" sz="1800" b="1" dirty="0">
              <a:solidFill>
                <a:schemeClr val="tx1"/>
              </a:solidFill>
              <a:latin typeface="Courier New" pitchFamily="49" charset="0"/>
              <a:cs typeface="Courier New" pitchFamily="49" charset="0"/>
            </a:endParaRPr>
          </a:p>
          <a:p>
            <a:pPr algn="l"/>
            <a:r>
              <a:rPr lang="en-US" sz="1800" dirty="0">
                <a:solidFill>
                  <a:schemeClr val="tx1"/>
                </a:solidFill>
              </a:rPr>
              <a:t>defines standing to be an enumeration type. The values belonging to standing are </a:t>
            </a:r>
            <a:r>
              <a:rPr lang="en-US" sz="1800" b="1" dirty="0">
                <a:solidFill>
                  <a:schemeClr val="tx1"/>
                </a:solidFill>
                <a:latin typeface="Courier New" pitchFamily="49" charset="0"/>
                <a:cs typeface="Courier New" pitchFamily="49" charset="0"/>
              </a:rPr>
              <a:t>FRESHMAN, SOPHOMORE, JUNIOR, and SENIOR.</a:t>
            </a:r>
            <a:endParaRPr lang="en-IN" sz="18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414580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1A4F29-86D0-7FF7-7583-3CCCEA56C1B3}"/>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Scope of an Identifier</a:t>
            </a:r>
            <a:endParaRPr lang="en-US" b="1" dirty="0"/>
          </a:p>
        </p:txBody>
      </p:sp>
      <p:sp>
        <p:nvSpPr>
          <p:cNvPr id="2" name="Rectangle 3">
            <a:extLst>
              <a:ext uri="{FF2B5EF4-FFF2-40B4-BE49-F238E27FC236}">
                <a16:creationId xmlns:a16="http://schemas.microsoft.com/office/drawing/2014/main" id="{5FF8422C-044D-30D8-46DE-AB831165C43A}"/>
              </a:ext>
            </a:extLst>
          </p:cNvPr>
          <p:cNvSpPr>
            <a:spLocks noGrp="1" noChangeArrowheads="1"/>
          </p:cNvSpPr>
          <p:nvPr>
            <p:ph idx="1"/>
          </p:nvPr>
        </p:nvSpPr>
        <p:spPr>
          <a:xfrm>
            <a:off x="365125" y="2286000"/>
            <a:ext cx="10898620" cy="4100945"/>
          </a:xfrm>
        </p:spPr>
        <p:txBody>
          <a:bodyPr>
            <a:normAutofit/>
          </a:bodyPr>
          <a:lstStyle/>
          <a:p>
            <a:r>
              <a:rPr lang="en-US" u="sng" dirty="0"/>
              <a:t>Scope</a:t>
            </a:r>
            <a:r>
              <a:rPr lang="en-US" dirty="0"/>
              <a:t> of an identifier: where in the program the identifier is accessible</a:t>
            </a:r>
          </a:p>
          <a:p>
            <a:r>
              <a:rPr lang="en-US" u="sng" dirty="0"/>
              <a:t>Local identifier</a:t>
            </a:r>
            <a:r>
              <a:rPr lang="en-US" dirty="0"/>
              <a:t>: identifiers declared within a function (or block)</a:t>
            </a:r>
          </a:p>
          <a:p>
            <a:r>
              <a:rPr lang="en-US" u="sng" dirty="0"/>
              <a:t>Global identifier</a:t>
            </a:r>
            <a:r>
              <a:rPr lang="en-US" dirty="0"/>
              <a:t>: identifiers declared outside of every function definition</a:t>
            </a:r>
          </a:p>
          <a:p>
            <a:r>
              <a:rPr lang="en-US" dirty="0"/>
              <a:t>C++ does not allow nested functions</a:t>
            </a:r>
          </a:p>
          <a:p>
            <a:pPr lvl="1"/>
            <a:r>
              <a:rPr lang="en-US" dirty="0"/>
              <a:t>Definition of one function cannot be included in the body of another function</a:t>
            </a:r>
          </a:p>
        </p:txBody>
      </p:sp>
    </p:spTree>
    <p:extLst>
      <p:ext uri="{BB962C8B-B14F-4D97-AF65-F5344CB8AC3E}">
        <p14:creationId xmlns:p14="http://schemas.microsoft.com/office/powerpoint/2010/main" val="42714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Enumeration</a:t>
            </a:r>
          </a:p>
        </p:txBody>
      </p:sp>
      <p:sp>
        <p:nvSpPr>
          <p:cNvPr id="2" name="Content Placeholder 2">
            <a:extLst>
              <a:ext uri="{FF2B5EF4-FFF2-40B4-BE49-F238E27FC236}">
                <a16:creationId xmlns:a16="http://schemas.microsoft.com/office/drawing/2014/main" id="{5D19C85B-6801-DDDC-CE51-28B4081FA630}"/>
              </a:ext>
            </a:extLst>
          </p:cNvPr>
          <p:cNvSpPr>
            <a:spLocks noGrp="1"/>
          </p:cNvSpPr>
          <p:nvPr>
            <p:ph idx="1"/>
          </p:nvPr>
        </p:nvSpPr>
        <p:spPr>
          <a:xfrm>
            <a:off x="638257" y="2189662"/>
            <a:ext cx="8415338" cy="945541"/>
          </a:xfrm>
        </p:spPr>
        <p:txBody>
          <a:bodyPr>
            <a:normAutofit/>
          </a:bodyPr>
          <a:lstStyle/>
          <a:p>
            <a:pPr marL="0" indent="0">
              <a:buNone/>
            </a:pPr>
            <a:r>
              <a:rPr lang="en-IN" sz="1600" b="1" dirty="0"/>
              <a:t>EXAMPLE </a:t>
            </a:r>
          </a:p>
          <a:p>
            <a:pPr marL="0" indent="0">
              <a:buNone/>
            </a:pPr>
            <a:r>
              <a:rPr lang="en-IN" sz="1600" dirty="0"/>
              <a:t>Consider the following statements: </a:t>
            </a:r>
          </a:p>
        </p:txBody>
      </p:sp>
      <p:pic>
        <p:nvPicPr>
          <p:cNvPr id="3" name="Content Placeholder 22" descr="enum grades left braces left single quote A right single quote comma left single quote B right single quote comma left single quote C right single quote comma left single quote D right single quote comma left single quote F right single quote right braces semicolon. Double forward slash illegal enumeration type.&#10;enum places left braces 1 st comma 2 nd comma 3 rd comma 4 th right braces semicolon. Double forward slash illegal enumeration type.">
            <a:extLst>
              <a:ext uri="{FF2B5EF4-FFF2-40B4-BE49-F238E27FC236}">
                <a16:creationId xmlns:a16="http://schemas.microsoft.com/office/drawing/2014/main" id="{2ADF1606-64B5-C780-FD2B-F0DC25654219}"/>
              </a:ext>
            </a:extLst>
          </p:cNvPr>
          <p:cNvPicPr>
            <a:picLocks noChangeAspect="1"/>
          </p:cNvPicPr>
          <p:nvPr/>
        </p:nvPicPr>
        <p:blipFill>
          <a:blip r:embed="rId2"/>
          <a:stretch>
            <a:fillRect/>
          </a:stretch>
        </p:blipFill>
        <p:spPr>
          <a:xfrm>
            <a:off x="638257" y="3238616"/>
            <a:ext cx="6894989" cy="712462"/>
          </a:xfrm>
          <a:prstGeom prst="rect">
            <a:avLst/>
          </a:prstGeom>
        </p:spPr>
      </p:pic>
      <p:sp>
        <p:nvSpPr>
          <p:cNvPr id="6" name="Content Placeholder 9">
            <a:extLst>
              <a:ext uri="{FF2B5EF4-FFF2-40B4-BE49-F238E27FC236}">
                <a16:creationId xmlns:a16="http://schemas.microsoft.com/office/drawing/2014/main" id="{0F120F28-9A6F-3656-AFDC-31841F9341E4}"/>
              </a:ext>
            </a:extLst>
          </p:cNvPr>
          <p:cNvSpPr txBox="1">
            <a:spLocks/>
          </p:cNvSpPr>
          <p:nvPr/>
        </p:nvSpPr>
        <p:spPr>
          <a:xfrm>
            <a:off x="636669" y="4181596"/>
            <a:ext cx="8415338" cy="112915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dirty="0">
                <a:solidFill>
                  <a:schemeClr val="tx1"/>
                </a:solidFill>
              </a:rPr>
              <a:t>These are illegal enumeration types because none of the values is an identifier. The following, however, are legal enumeration types:</a:t>
            </a:r>
          </a:p>
          <a:p>
            <a:pPr algn="l"/>
            <a:endParaRPr lang="en-US" sz="1600" dirty="0">
              <a:solidFill>
                <a:schemeClr val="tx1"/>
              </a:solidFill>
            </a:endParaRPr>
          </a:p>
          <a:p>
            <a:pPr algn="l"/>
            <a:r>
              <a:rPr lang="en-US" sz="1600" b="1" dirty="0" err="1">
                <a:solidFill>
                  <a:srgbClr val="0070C0"/>
                </a:solidFill>
                <a:latin typeface="Courier New" pitchFamily="49" charset="0"/>
                <a:cs typeface="Courier New" pitchFamily="49" charset="0"/>
              </a:rPr>
              <a:t>enum</a:t>
            </a:r>
            <a:r>
              <a:rPr lang="en-US" sz="1600" b="1" dirty="0">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grades {A, B, C, D, F};</a:t>
            </a:r>
          </a:p>
          <a:p>
            <a:pPr algn="l"/>
            <a:r>
              <a:rPr lang="en-US" sz="1600" b="1" dirty="0" err="1">
                <a:solidFill>
                  <a:srgbClr val="0070C0"/>
                </a:solidFill>
                <a:latin typeface="Courier New" pitchFamily="49" charset="0"/>
                <a:cs typeface="Courier New" pitchFamily="49" charset="0"/>
              </a:rPr>
              <a:t>enum</a:t>
            </a:r>
            <a:r>
              <a:rPr lang="en-US" sz="1600" b="1" dirty="0">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places {FIRST, SECOND, THIRD, FOURTH};</a:t>
            </a:r>
            <a:endParaRPr lang="en-IN" sz="1600" dirty="0">
              <a:solidFill>
                <a:schemeClr val="tx1"/>
              </a:solidFill>
            </a:endParaRPr>
          </a:p>
        </p:txBody>
      </p:sp>
    </p:spTree>
    <p:extLst>
      <p:ext uri="{BB962C8B-B14F-4D97-AF65-F5344CB8AC3E}">
        <p14:creationId xmlns:p14="http://schemas.microsoft.com/office/powerpoint/2010/main" val="295460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Enumeration</a:t>
            </a:r>
          </a:p>
        </p:txBody>
      </p:sp>
      <p:sp>
        <p:nvSpPr>
          <p:cNvPr id="2" name="Content Placeholder 10">
            <a:extLst>
              <a:ext uri="{FF2B5EF4-FFF2-40B4-BE49-F238E27FC236}">
                <a16:creationId xmlns:a16="http://schemas.microsoft.com/office/drawing/2014/main" id="{9533829B-67E7-0657-F3A2-BAA6427F882F}"/>
              </a:ext>
            </a:extLst>
          </p:cNvPr>
          <p:cNvSpPr txBox="1">
            <a:spLocks/>
          </p:cNvSpPr>
          <p:nvPr/>
        </p:nvSpPr>
        <p:spPr>
          <a:xfrm>
            <a:off x="482290" y="2385951"/>
            <a:ext cx="8272175" cy="7609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N" sz="1400" b="1" dirty="0"/>
              <a:t>EXAMPLE </a:t>
            </a:r>
          </a:p>
          <a:p>
            <a:pPr marL="0" indent="0">
              <a:spcBef>
                <a:spcPts val="600"/>
              </a:spcBef>
              <a:buFont typeface="Arial" panose="020B0604020202020204" pitchFamily="34" charset="0"/>
              <a:buNone/>
            </a:pPr>
            <a:r>
              <a:rPr lang="en-IN" sz="1400" dirty="0"/>
              <a:t>Consider the following statements:</a:t>
            </a:r>
          </a:p>
        </p:txBody>
      </p:sp>
      <p:pic>
        <p:nvPicPr>
          <p:cNvPr id="3" name="Content Placeholder 20" descr="enum math student left braces JOHN comma BILL comma cin DY comma LISA comma RON right braces semicolon. &#10;enum comp student left braces SUSAN comma CATHY comma JOHN comma WILLIAM right braces semicolon. Double forward slash illegal.">
            <a:extLst>
              <a:ext uri="{FF2B5EF4-FFF2-40B4-BE49-F238E27FC236}">
                <a16:creationId xmlns:a16="http://schemas.microsoft.com/office/drawing/2014/main" id="{163AA21B-B4B7-68E3-230C-F7F0A1CC3E7F}"/>
              </a:ext>
            </a:extLst>
          </p:cNvPr>
          <p:cNvPicPr>
            <a:picLocks noChangeAspect="1"/>
          </p:cNvPicPr>
          <p:nvPr/>
        </p:nvPicPr>
        <p:blipFill>
          <a:blip r:embed="rId2"/>
          <a:stretch>
            <a:fillRect/>
          </a:stretch>
        </p:blipFill>
        <p:spPr>
          <a:xfrm>
            <a:off x="482290" y="3174508"/>
            <a:ext cx="7949191" cy="932931"/>
          </a:xfrm>
          <a:prstGeom prst="rect">
            <a:avLst/>
          </a:prstGeom>
        </p:spPr>
      </p:pic>
      <p:sp>
        <p:nvSpPr>
          <p:cNvPr id="6" name="Content Placeholder 12">
            <a:extLst>
              <a:ext uri="{FF2B5EF4-FFF2-40B4-BE49-F238E27FC236}">
                <a16:creationId xmlns:a16="http://schemas.microsoft.com/office/drawing/2014/main" id="{C6F7348C-AC60-5460-82E7-CCD12AC6187C}"/>
              </a:ext>
            </a:extLst>
          </p:cNvPr>
          <p:cNvSpPr txBox="1">
            <a:spLocks/>
          </p:cNvSpPr>
          <p:nvPr/>
        </p:nvSpPr>
        <p:spPr>
          <a:xfrm>
            <a:off x="482290" y="4390686"/>
            <a:ext cx="10431133" cy="9650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Suppose that these statements are in the same program in the same block. The second enumeration type, </a:t>
            </a:r>
            <a:r>
              <a:rPr lang="en-US" sz="1800" b="1" dirty="0" err="1">
                <a:latin typeface="Courier New" panose="02070309020205020404" pitchFamily="49" charset="0"/>
                <a:cs typeface="Courier New" panose="02070309020205020404" pitchFamily="49" charset="0"/>
              </a:rPr>
              <a:t>compStudent</a:t>
            </a:r>
            <a:r>
              <a:rPr lang="en-US" sz="1800" dirty="0"/>
              <a:t>, is not allowed because the value </a:t>
            </a:r>
            <a:r>
              <a:rPr lang="en-US" sz="1800" b="1" dirty="0">
                <a:latin typeface="Courier New" panose="02070309020205020404" pitchFamily="49" charset="0"/>
                <a:cs typeface="Courier New" panose="02070309020205020404" pitchFamily="49" charset="0"/>
              </a:rPr>
              <a:t>JOHN</a:t>
            </a:r>
            <a:r>
              <a:rPr lang="en-US" sz="1800" dirty="0"/>
              <a:t> was used in the previous enumeration type </a:t>
            </a:r>
            <a:r>
              <a:rPr lang="en-US" sz="1800" b="1" dirty="0" err="1">
                <a:latin typeface="Courier New" panose="02070309020205020404" pitchFamily="49" charset="0"/>
                <a:cs typeface="Courier New" panose="02070309020205020404" pitchFamily="49" charset="0"/>
              </a:rPr>
              <a:t>mathStudent</a:t>
            </a:r>
            <a:r>
              <a:rPr lang="en-US" sz="1800" dirty="0" err="1"/>
              <a:t>.z</a:t>
            </a:r>
            <a:endParaRPr lang="en-IN" sz="1800" dirty="0"/>
          </a:p>
        </p:txBody>
      </p:sp>
      <p:sp>
        <p:nvSpPr>
          <p:cNvPr id="8" name="TextBox 7">
            <a:extLst>
              <a:ext uri="{FF2B5EF4-FFF2-40B4-BE49-F238E27FC236}">
                <a16:creationId xmlns:a16="http://schemas.microsoft.com/office/drawing/2014/main" id="{52CC86AE-DB82-8142-B338-3F329B09C27C}"/>
              </a:ext>
            </a:extLst>
          </p:cNvPr>
          <p:cNvSpPr txBox="1"/>
          <p:nvPr/>
        </p:nvSpPr>
        <p:spPr>
          <a:xfrm>
            <a:off x="482290" y="5454352"/>
            <a:ext cx="6097978" cy="369332"/>
          </a:xfrm>
          <a:prstGeom prst="rect">
            <a:avLst/>
          </a:prstGeom>
          <a:noFill/>
        </p:spPr>
        <p:txBody>
          <a:bodyPr wrap="square">
            <a:spAutoFit/>
          </a:bodyPr>
          <a:lstStyle/>
          <a:p>
            <a:r>
              <a:rPr lang="en-US" dirty="0">
                <a:hlinkClick r:id="rId3"/>
              </a:rPr>
              <a:t>https://replit.com/@btaylan/CISC3142Codes#Lecture-5/11.cpp</a:t>
            </a:r>
            <a:r>
              <a:rPr lang="en-US" dirty="0"/>
              <a:t> </a:t>
            </a:r>
          </a:p>
        </p:txBody>
      </p:sp>
    </p:spTree>
    <p:extLst>
      <p:ext uri="{BB962C8B-B14F-4D97-AF65-F5344CB8AC3E}">
        <p14:creationId xmlns:p14="http://schemas.microsoft.com/office/powerpoint/2010/main" val="31491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Declaring Variables</a:t>
            </a:r>
            <a:endParaRPr lang="en-US" b="1" dirty="0"/>
          </a:p>
        </p:txBody>
      </p:sp>
      <p:sp>
        <p:nvSpPr>
          <p:cNvPr id="10" name="Content Placeholder 2">
            <a:extLst>
              <a:ext uri="{FF2B5EF4-FFF2-40B4-BE49-F238E27FC236}">
                <a16:creationId xmlns:a16="http://schemas.microsoft.com/office/drawing/2014/main" id="{458F055B-4996-938B-6D18-47F14515BCD6}"/>
              </a:ext>
            </a:extLst>
          </p:cNvPr>
          <p:cNvSpPr>
            <a:spLocks noGrp="1"/>
          </p:cNvSpPr>
          <p:nvPr>
            <p:ph idx="1"/>
          </p:nvPr>
        </p:nvSpPr>
        <p:spPr>
          <a:xfrm>
            <a:off x="626383" y="2156336"/>
            <a:ext cx="8415338" cy="292388"/>
          </a:xfrm>
        </p:spPr>
        <p:txBody>
          <a:bodyPr>
            <a:normAutofit fontScale="55000" lnSpcReduction="20000"/>
          </a:bodyPr>
          <a:lstStyle/>
          <a:p>
            <a:r>
              <a:rPr lang="en-US" altLang="en-US" dirty="0"/>
              <a:t>Syntax</a:t>
            </a:r>
            <a:endParaRPr lang="en-IN" dirty="0"/>
          </a:p>
        </p:txBody>
      </p:sp>
      <p:pic>
        <p:nvPicPr>
          <p:cNvPr id="11" name="Content Placeholder 3" descr="dataType identifier, identifier,...;">
            <a:extLst>
              <a:ext uri="{FF2B5EF4-FFF2-40B4-BE49-F238E27FC236}">
                <a16:creationId xmlns:a16="http://schemas.microsoft.com/office/drawing/2014/main" id="{36709E63-1BBE-6F21-D77A-644D5F6E0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858" y="2522517"/>
            <a:ext cx="4319201" cy="43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6">
            <a:extLst>
              <a:ext uri="{FF2B5EF4-FFF2-40B4-BE49-F238E27FC236}">
                <a16:creationId xmlns:a16="http://schemas.microsoft.com/office/drawing/2014/main" id="{BA369329-68EB-2CFE-B190-303868A69507}"/>
              </a:ext>
            </a:extLst>
          </p:cNvPr>
          <p:cNvSpPr txBox="1">
            <a:spLocks/>
          </p:cNvSpPr>
          <p:nvPr/>
        </p:nvSpPr>
        <p:spPr>
          <a:xfrm>
            <a:off x="642258" y="3316227"/>
            <a:ext cx="8415338" cy="6247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0">
              <a:buFont typeface="Arial" panose="020B0604020202020204" pitchFamily="34" charset="0"/>
              <a:buNone/>
            </a:pPr>
            <a:r>
              <a:rPr lang="en-US" sz="1600" b="1" dirty="0" err="1">
                <a:solidFill>
                  <a:srgbClr val="0070C0"/>
                </a:solidFill>
                <a:latin typeface="Courier New" panose="02070309020205020404" pitchFamily="49" charset="0"/>
                <a:cs typeface="Courier New" panose="02070309020205020404" pitchFamily="49" charset="0"/>
              </a:rPr>
              <a:t>enum</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sports {BASKETBALL, FOOTBALL, HOCKEY, BASEBALL, SOCCER,</a:t>
            </a:r>
          </a:p>
          <a:p>
            <a:pPr marL="1701800" indent="0">
              <a:buFont typeface="Arial" panose="020B0604020202020204" pitchFamily="34" charset="0"/>
              <a:buNone/>
            </a:pPr>
            <a:r>
              <a:rPr lang="en-US" sz="1600" b="1" dirty="0">
                <a:latin typeface="Courier New" panose="02070309020205020404" pitchFamily="49" charset="0"/>
                <a:cs typeface="Courier New" panose="02070309020205020404" pitchFamily="49" charset="0"/>
              </a:rPr>
              <a:t>VOLLEYBALL};</a:t>
            </a:r>
            <a:endParaRPr lang="en-IN" sz="1600" dirty="0"/>
          </a:p>
        </p:txBody>
      </p:sp>
      <p:sp>
        <p:nvSpPr>
          <p:cNvPr id="14" name="Content Placeholder 7">
            <a:extLst>
              <a:ext uri="{FF2B5EF4-FFF2-40B4-BE49-F238E27FC236}">
                <a16:creationId xmlns:a16="http://schemas.microsoft.com/office/drawing/2014/main" id="{DC7331B6-AA5E-4258-E929-148997CCC438}"/>
              </a:ext>
            </a:extLst>
          </p:cNvPr>
          <p:cNvSpPr txBox="1">
            <a:spLocks/>
          </p:cNvSpPr>
          <p:nvPr/>
        </p:nvSpPr>
        <p:spPr>
          <a:xfrm>
            <a:off x="642258" y="4275117"/>
            <a:ext cx="8415338" cy="2631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9250" lvl="1" indent="184150">
              <a:spcBef>
                <a:spcPts val="1200"/>
              </a:spcBef>
              <a:buClr>
                <a:schemeClr val="accent2"/>
              </a:buClr>
            </a:pPr>
            <a:r>
              <a:rPr lang="en-US" altLang="en-US"/>
              <a:t>Can declare variables such as:</a:t>
            </a:r>
            <a:endParaRPr lang="en-IN" dirty="0"/>
          </a:p>
        </p:txBody>
      </p:sp>
      <p:sp>
        <p:nvSpPr>
          <p:cNvPr id="15" name="Content Placeholder 8">
            <a:extLst>
              <a:ext uri="{FF2B5EF4-FFF2-40B4-BE49-F238E27FC236}">
                <a16:creationId xmlns:a16="http://schemas.microsoft.com/office/drawing/2014/main" id="{B2D39E46-FAC9-58C8-5570-548643B6F6BD}"/>
              </a:ext>
            </a:extLst>
          </p:cNvPr>
          <p:cNvSpPr txBox="1">
            <a:spLocks/>
          </p:cNvSpPr>
          <p:nvPr/>
        </p:nvSpPr>
        <p:spPr>
          <a:xfrm>
            <a:off x="629558" y="4808517"/>
            <a:ext cx="8415338" cy="266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lvl="1" indent="0">
              <a:spcBef>
                <a:spcPts val="1200"/>
              </a:spcBef>
              <a:buClr>
                <a:schemeClr val="accent2"/>
              </a:buClr>
              <a:buFont typeface="Arial" panose="020B0604020202020204" pitchFamily="34" charset="0"/>
              <a:buNone/>
            </a:pPr>
            <a:r>
              <a:rPr lang="en-US" b="1">
                <a:latin typeface="Courier New" panose="02070309020205020404" pitchFamily="49" charset="0"/>
                <a:cs typeface="Courier New" panose="02070309020205020404" pitchFamily="49" charset="0"/>
              </a:rPr>
              <a:t>sports popularSport, mySport;</a:t>
            </a:r>
            <a:endParaRPr lang="en-IN" dirty="0"/>
          </a:p>
        </p:txBody>
      </p:sp>
    </p:spTree>
    <p:extLst>
      <p:ext uri="{BB962C8B-B14F-4D97-AF65-F5344CB8AC3E}">
        <p14:creationId xmlns:p14="http://schemas.microsoft.com/office/powerpoint/2010/main" val="270764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Assignment</a:t>
            </a:r>
          </a:p>
        </p:txBody>
      </p:sp>
      <p:sp>
        <p:nvSpPr>
          <p:cNvPr id="3" name="TextBox 2">
            <a:extLst>
              <a:ext uri="{FF2B5EF4-FFF2-40B4-BE49-F238E27FC236}">
                <a16:creationId xmlns:a16="http://schemas.microsoft.com/office/drawing/2014/main" id="{81EFEA62-BE09-B4A5-E04D-EA5A8051E7FF}"/>
              </a:ext>
            </a:extLst>
          </p:cNvPr>
          <p:cNvSpPr txBox="1"/>
          <p:nvPr/>
        </p:nvSpPr>
        <p:spPr>
          <a:xfrm>
            <a:off x="1018309" y="3973842"/>
            <a:ext cx="6097978" cy="369332"/>
          </a:xfrm>
          <a:prstGeom prst="rect">
            <a:avLst/>
          </a:prstGeom>
          <a:noFill/>
        </p:spPr>
        <p:txBody>
          <a:bodyPr wrap="square">
            <a:spAutoFit/>
          </a:bodyPr>
          <a:lstStyle/>
          <a:p>
            <a:r>
              <a:rPr lang="en-US" dirty="0">
                <a:hlinkClick r:id="rId2"/>
              </a:rPr>
              <a:t>https://replit.com/@btaylan/CISC3142Codes#Lecture-5/12.cpp</a:t>
            </a:r>
            <a:r>
              <a:rPr lang="en-US" dirty="0"/>
              <a:t> </a:t>
            </a:r>
          </a:p>
        </p:txBody>
      </p:sp>
      <p:sp>
        <p:nvSpPr>
          <p:cNvPr id="8" name="Content Placeholder 2">
            <a:extLst>
              <a:ext uri="{FF2B5EF4-FFF2-40B4-BE49-F238E27FC236}">
                <a16:creationId xmlns:a16="http://schemas.microsoft.com/office/drawing/2014/main" id="{3735EED4-7807-74FB-38CD-59897C6E4CC2}"/>
              </a:ext>
            </a:extLst>
          </p:cNvPr>
          <p:cNvSpPr>
            <a:spLocks noGrp="1"/>
          </p:cNvSpPr>
          <p:nvPr>
            <p:ph idx="1"/>
          </p:nvPr>
        </p:nvSpPr>
        <p:spPr>
          <a:xfrm>
            <a:off x="380998" y="2134089"/>
            <a:ext cx="8822377" cy="1297283"/>
          </a:xfrm>
        </p:spPr>
        <p:txBody>
          <a:bodyPr>
            <a:normAutofit/>
          </a:bodyPr>
          <a:lstStyle/>
          <a:p>
            <a:r>
              <a:rPr lang="en-US" altLang="en-US" dirty="0"/>
              <a:t>Values can be stored in enumeration data types:</a:t>
            </a:r>
            <a:endParaRPr lang="en-IN" dirty="0"/>
          </a:p>
        </p:txBody>
      </p:sp>
      <p:sp>
        <p:nvSpPr>
          <p:cNvPr id="9" name="Content Placeholder 3">
            <a:extLst>
              <a:ext uri="{FF2B5EF4-FFF2-40B4-BE49-F238E27FC236}">
                <a16:creationId xmlns:a16="http://schemas.microsoft.com/office/drawing/2014/main" id="{EB01429E-DB50-A2C7-4605-B509768BD7DA}"/>
              </a:ext>
            </a:extLst>
          </p:cNvPr>
          <p:cNvSpPr txBox="1">
            <a:spLocks/>
          </p:cNvSpPr>
          <p:nvPr/>
        </p:nvSpPr>
        <p:spPr>
          <a:xfrm>
            <a:off x="380999" y="2082800"/>
            <a:ext cx="8822377" cy="118291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7800"/>
            <a:endParaRPr lang="en-US" altLang="en-US" sz="1800" b="1" dirty="0">
              <a:latin typeface="Courier New" pitchFamily="49" charset="0"/>
            </a:endParaRPr>
          </a:p>
          <a:p>
            <a:pPr marL="177800"/>
            <a:endParaRPr lang="en-US" altLang="en-US" sz="1800" b="1" dirty="0">
              <a:latin typeface="Courier New" pitchFamily="49" charset="0"/>
            </a:endParaRPr>
          </a:p>
          <a:p>
            <a:pPr marL="177800"/>
            <a:r>
              <a:rPr lang="en-US" altLang="en-US" sz="1800" b="1" dirty="0" err="1">
                <a:latin typeface="Courier New" pitchFamily="49" charset="0"/>
              </a:rPr>
              <a:t>popularSport</a:t>
            </a:r>
            <a:r>
              <a:rPr lang="en-US" altLang="en-US" sz="1800" b="1" dirty="0">
                <a:latin typeface="Courier New" pitchFamily="49" charset="0"/>
              </a:rPr>
              <a:t> = FOOTBALL;</a:t>
            </a:r>
            <a:endParaRPr lang="en-IN" sz="1800" dirty="0"/>
          </a:p>
        </p:txBody>
      </p:sp>
    </p:spTree>
    <p:extLst>
      <p:ext uri="{BB962C8B-B14F-4D97-AF65-F5344CB8AC3E}">
        <p14:creationId xmlns:p14="http://schemas.microsoft.com/office/powerpoint/2010/main" val="334089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Operations on Enumeration Types</a:t>
            </a:r>
            <a:endParaRPr lang="en-US" b="1" dirty="0"/>
          </a:p>
        </p:txBody>
      </p:sp>
      <p:sp>
        <p:nvSpPr>
          <p:cNvPr id="10" name="Content Placeholder 2">
            <a:extLst>
              <a:ext uri="{FF2B5EF4-FFF2-40B4-BE49-F238E27FC236}">
                <a16:creationId xmlns:a16="http://schemas.microsoft.com/office/drawing/2014/main" id="{0294B622-5754-6DFA-C352-16FDBA6AB8F6}"/>
              </a:ext>
            </a:extLst>
          </p:cNvPr>
          <p:cNvSpPr>
            <a:spLocks noGrp="1"/>
          </p:cNvSpPr>
          <p:nvPr>
            <p:ph idx="1"/>
          </p:nvPr>
        </p:nvSpPr>
        <p:spPr>
          <a:xfrm>
            <a:off x="321565" y="2132585"/>
            <a:ext cx="8415338" cy="292388"/>
          </a:xfrm>
        </p:spPr>
        <p:txBody>
          <a:bodyPr>
            <a:normAutofit fontScale="55000" lnSpcReduction="20000"/>
          </a:bodyPr>
          <a:lstStyle/>
          <a:p>
            <a:r>
              <a:rPr lang="en-US" dirty="0"/>
              <a:t>No arithmetic operations are allowed on enumeration types </a:t>
            </a:r>
            <a:endParaRPr lang="en-IN" dirty="0"/>
          </a:p>
        </p:txBody>
      </p:sp>
      <p:pic>
        <p:nvPicPr>
          <p:cNvPr id="11" name="Content Placeholder 10" descr="Program code. In the code, the words in the variable names are merged. Line 1. my Sport, equals, popular Sport, plus, 2, semi-colon, forward slash, forward slash, illegal. Line 2. popular Sport, equals, FOOT BALL, plus, SOCCER, semi-colon,  forward slash, forward slash, illegal. Line 3. popular Sport, equals, popular Sport, asterisk, 2, semi-colon,  forward slash, forward slash, illegal.">
            <a:extLst>
              <a:ext uri="{FF2B5EF4-FFF2-40B4-BE49-F238E27FC236}">
                <a16:creationId xmlns:a16="http://schemas.microsoft.com/office/drawing/2014/main" id="{B453B5C3-3608-E133-37C7-932C1E395180}"/>
              </a:ext>
            </a:extLst>
          </p:cNvPr>
          <p:cNvPicPr>
            <a:picLocks noChangeAspect="1"/>
          </p:cNvPicPr>
          <p:nvPr/>
        </p:nvPicPr>
        <p:blipFill>
          <a:blip r:embed="rId2"/>
          <a:stretch>
            <a:fillRect/>
          </a:stretch>
        </p:blipFill>
        <p:spPr>
          <a:xfrm>
            <a:off x="363319" y="2501703"/>
            <a:ext cx="5783922" cy="966560"/>
          </a:xfrm>
          <a:prstGeom prst="rect">
            <a:avLst/>
          </a:prstGeom>
        </p:spPr>
      </p:pic>
      <p:sp>
        <p:nvSpPr>
          <p:cNvPr id="12" name="Content Placeholder 5">
            <a:extLst>
              <a:ext uri="{FF2B5EF4-FFF2-40B4-BE49-F238E27FC236}">
                <a16:creationId xmlns:a16="http://schemas.microsoft.com/office/drawing/2014/main" id="{C3F43796-B68F-28C6-6962-56F5F7B45865}"/>
              </a:ext>
            </a:extLst>
          </p:cNvPr>
          <p:cNvSpPr txBox="1">
            <a:spLocks/>
          </p:cNvSpPr>
          <p:nvPr/>
        </p:nvSpPr>
        <p:spPr>
          <a:xfrm>
            <a:off x="321565" y="3519618"/>
            <a:ext cx="8415338" cy="52053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400" b="1">
                <a:solidFill>
                  <a:schemeClr val="tx1"/>
                </a:solidFill>
                <a:latin typeface="Courier New" panose="02070309020205020404" pitchFamily="49" charset="0"/>
                <a:cs typeface="Courier New" panose="02070309020205020404" pitchFamily="49" charset="0"/>
              </a:rPr>
              <a:t>++</a:t>
            </a:r>
            <a:r>
              <a:rPr lang="en-US" sz="1400">
                <a:solidFill>
                  <a:schemeClr val="tx1"/>
                </a:solidFill>
              </a:rPr>
              <a:t> and </a:t>
            </a:r>
            <a:r>
              <a:rPr lang="en-US" sz="1400" b="1">
                <a:solidFill>
                  <a:schemeClr val="tx1"/>
                </a:solidFill>
                <a:latin typeface="Courier New" panose="02070309020205020404" pitchFamily="49" charset="0"/>
                <a:cs typeface="Courier New" panose="02070309020205020404" pitchFamily="49" charset="0"/>
              </a:rPr>
              <a:t>--</a:t>
            </a:r>
            <a:r>
              <a:rPr lang="en-US" sz="1400">
                <a:solidFill>
                  <a:schemeClr val="tx1"/>
                </a:solidFill>
              </a:rPr>
              <a:t> are illegal, too</a:t>
            </a:r>
            <a:endParaRPr lang="en-IN" sz="1400" dirty="0">
              <a:solidFill>
                <a:schemeClr val="tx1"/>
              </a:solidFill>
            </a:endParaRPr>
          </a:p>
        </p:txBody>
      </p:sp>
      <p:pic>
        <p:nvPicPr>
          <p:cNvPr id="13" name="Content Placeholder 12" descr="Program code. In the code, the words in the variable names are merged. Line 1. popular Sport, plus, plus, semi-colon, forward slash, forward slash, illegal. Line 2. popular Sport, minus, minus, semi-colon, forward slash, forward slash, illegal.">
            <a:extLst>
              <a:ext uri="{FF2B5EF4-FFF2-40B4-BE49-F238E27FC236}">
                <a16:creationId xmlns:a16="http://schemas.microsoft.com/office/drawing/2014/main" id="{85C0D042-0D13-CE7F-A724-9BF2A6C137BC}"/>
              </a:ext>
            </a:extLst>
          </p:cNvPr>
          <p:cNvPicPr>
            <a:picLocks noChangeAspect="1"/>
          </p:cNvPicPr>
          <p:nvPr/>
        </p:nvPicPr>
        <p:blipFill>
          <a:blip r:embed="rId3"/>
          <a:stretch>
            <a:fillRect/>
          </a:stretch>
        </p:blipFill>
        <p:spPr>
          <a:xfrm>
            <a:off x="374405" y="4009665"/>
            <a:ext cx="3552011" cy="726191"/>
          </a:xfrm>
          <a:prstGeom prst="rect">
            <a:avLst/>
          </a:prstGeom>
        </p:spPr>
      </p:pic>
      <p:sp>
        <p:nvSpPr>
          <p:cNvPr id="14" name="Content Placeholder 7">
            <a:extLst>
              <a:ext uri="{FF2B5EF4-FFF2-40B4-BE49-F238E27FC236}">
                <a16:creationId xmlns:a16="http://schemas.microsoft.com/office/drawing/2014/main" id="{9AB2C291-29B7-CE67-B849-6F3E1484C40D}"/>
              </a:ext>
            </a:extLst>
          </p:cNvPr>
          <p:cNvSpPr txBox="1">
            <a:spLocks/>
          </p:cNvSpPr>
          <p:nvPr/>
        </p:nvSpPr>
        <p:spPr>
          <a:xfrm>
            <a:off x="337440" y="4860966"/>
            <a:ext cx="8415338" cy="292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solution is applying the cast operator</a:t>
            </a:r>
            <a:endParaRPr lang="en-IN" dirty="0"/>
          </a:p>
        </p:txBody>
      </p:sp>
      <p:pic>
        <p:nvPicPr>
          <p:cNvPr id="15" name="Content Placeholder 14" descr="Program code. In the code, the words in the variable names are merged. Line 1. popular Sport, equals, FOOTBALL, semi-colon. Line 2. popular Sport, equals, static, underscore, cast, left angular bracket, sports, right angular bracket, left parenthesis, popular Sport, plus, 1, right parenthesis, semi-colon.">
            <a:extLst>
              <a:ext uri="{FF2B5EF4-FFF2-40B4-BE49-F238E27FC236}">
                <a16:creationId xmlns:a16="http://schemas.microsoft.com/office/drawing/2014/main" id="{A6E98DEA-BAAB-149E-14A3-D2F2429D1756}"/>
              </a:ext>
            </a:extLst>
          </p:cNvPr>
          <p:cNvPicPr>
            <a:picLocks noChangeAspect="1"/>
          </p:cNvPicPr>
          <p:nvPr/>
        </p:nvPicPr>
        <p:blipFill>
          <a:blip r:embed="rId4"/>
          <a:stretch>
            <a:fillRect/>
          </a:stretch>
        </p:blipFill>
        <p:spPr>
          <a:xfrm>
            <a:off x="489840" y="5365345"/>
            <a:ext cx="6577800" cy="660174"/>
          </a:xfrm>
          <a:prstGeom prst="rect">
            <a:avLst/>
          </a:prstGeom>
        </p:spPr>
      </p:pic>
      <p:sp>
        <p:nvSpPr>
          <p:cNvPr id="17" name="TextBox 16">
            <a:extLst>
              <a:ext uri="{FF2B5EF4-FFF2-40B4-BE49-F238E27FC236}">
                <a16:creationId xmlns:a16="http://schemas.microsoft.com/office/drawing/2014/main" id="{0052CF9B-BBAF-0D65-3199-BA1B4314983D}"/>
              </a:ext>
            </a:extLst>
          </p:cNvPr>
          <p:cNvSpPr txBox="1"/>
          <p:nvPr/>
        </p:nvSpPr>
        <p:spPr>
          <a:xfrm>
            <a:off x="5800943" y="3651077"/>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/CISC3142Codes#Lecture-5/13.cpp</a:t>
            </a:r>
          </a:p>
        </p:txBody>
      </p:sp>
    </p:spTree>
    <p:extLst>
      <p:ext uri="{BB962C8B-B14F-4D97-AF65-F5344CB8AC3E}">
        <p14:creationId xmlns:p14="http://schemas.microsoft.com/office/powerpoint/2010/main" val="2900604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Relational Operators</a:t>
            </a:r>
            <a:endParaRPr lang="en-US" b="1" dirty="0"/>
          </a:p>
        </p:txBody>
      </p:sp>
      <p:sp>
        <p:nvSpPr>
          <p:cNvPr id="2" name="Content Placeholder 2">
            <a:extLst>
              <a:ext uri="{FF2B5EF4-FFF2-40B4-BE49-F238E27FC236}">
                <a16:creationId xmlns:a16="http://schemas.microsoft.com/office/drawing/2014/main" id="{A7F7AF45-8F13-04D7-43AC-2AC689CFBD39}"/>
              </a:ext>
            </a:extLst>
          </p:cNvPr>
          <p:cNvSpPr>
            <a:spLocks noGrp="1"/>
          </p:cNvSpPr>
          <p:nvPr>
            <p:ph idx="1"/>
          </p:nvPr>
        </p:nvSpPr>
        <p:spPr>
          <a:xfrm>
            <a:off x="638258" y="2286964"/>
            <a:ext cx="8415338" cy="292388"/>
          </a:xfrm>
        </p:spPr>
        <p:txBody>
          <a:bodyPr>
            <a:normAutofit fontScale="55000" lnSpcReduction="20000"/>
          </a:bodyPr>
          <a:lstStyle/>
          <a:p>
            <a:r>
              <a:rPr lang="en-US" altLang="en-US" dirty="0"/>
              <a:t>An enumeration type is an ordered set of values:</a:t>
            </a:r>
            <a:endParaRPr lang="en-IN" dirty="0"/>
          </a:p>
        </p:txBody>
      </p:sp>
      <p:sp>
        <p:nvSpPr>
          <p:cNvPr id="3" name="Content Placeholder 3">
            <a:extLst>
              <a:ext uri="{FF2B5EF4-FFF2-40B4-BE49-F238E27FC236}">
                <a16:creationId xmlns:a16="http://schemas.microsoft.com/office/drawing/2014/main" id="{D855A597-094A-6ACB-3613-AE970CEF1A3A}"/>
              </a:ext>
            </a:extLst>
          </p:cNvPr>
          <p:cNvSpPr txBox="1">
            <a:spLocks/>
          </p:cNvSpPr>
          <p:nvPr/>
        </p:nvSpPr>
        <p:spPr>
          <a:xfrm>
            <a:off x="654133" y="2703945"/>
            <a:ext cx="8415338" cy="830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lvl="1"/>
            <a:r>
              <a:rPr lang="en-US" altLang="en-US" b="1">
                <a:latin typeface="Courier New" panose="02070309020205020404" pitchFamily="49" charset="0"/>
                <a:cs typeface="Courier New" panose="02070309020205020404" pitchFamily="49" charset="0"/>
              </a:rPr>
              <a:t>FOOTBALL &lt;= SOCCER is </a:t>
            </a:r>
            <a:r>
              <a:rPr lang="en-US" altLang="en-US" b="1">
                <a:solidFill>
                  <a:srgbClr val="0070C0"/>
                </a:solidFill>
                <a:latin typeface="Courier New" panose="02070309020205020404" pitchFamily="49" charset="0"/>
                <a:cs typeface="Courier New" panose="02070309020205020404" pitchFamily="49" charset="0"/>
              </a:rPr>
              <a:t>true</a:t>
            </a:r>
          </a:p>
          <a:p>
            <a:pPr marL="228600" lvl="1"/>
            <a:r>
              <a:rPr lang="en-US" altLang="en-US" b="1">
                <a:latin typeface="Courier New" panose="02070309020205020404" pitchFamily="49" charset="0"/>
                <a:cs typeface="Courier New" panose="02070309020205020404" pitchFamily="49" charset="0"/>
              </a:rPr>
              <a:t>HOCKEY &gt; BASKETBALL is </a:t>
            </a:r>
            <a:r>
              <a:rPr lang="en-US" altLang="en-US" b="1">
                <a:solidFill>
                  <a:srgbClr val="0070C0"/>
                </a:solidFill>
                <a:latin typeface="Courier New" panose="02070309020205020404" pitchFamily="49" charset="0"/>
                <a:cs typeface="Courier New" panose="02070309020205020404" pitchFamily="49" charset="0"/>
              </a:rPr>
              <a:t>true</a:t>
            </a:r>
          </a:p>
          <a:p>
            <a:pPr marL="228600" lvl="1"/>
            <a:r>
              <a:rPr lang="en-US" altLang="en-US" b="1">
                <a:latin typeface="Courier New" panose="02070309020205020404" pitchFamily="49" charset="0"/>
                <a:cs typeface="Courier New" panose="02070309020205020404" pitchFamily="49" charset="0"/>
              </a:rPr>
              <a:t>BASEBALL &lt; FOOTBALL is </a:t>
            </a:r>
            <a:r>
              <a:rPr lang="en-US" altLang="en-US" b="1">
                <a:solidFill>
                  <a:srgbClr val="0070C0"/>
                </a:solidFill>
                <a:latin typeface="Courier New" panose="02070309020205020404" pitchFamily="49" charset="0"/>
                <a:cs typeface="Courier New" panose="02070309020205020404" pitchFamily="49" charset="0"/>
              </a:rPr>
              <a:t>false</a:t>
            </a:r>
            <a:endParaRPr lang="en-IN" dirty="0">
              <a:solidFill>
                <a:srgbClr val="0070C0"/>
              </a:solidFill>
            </a:endParaRPr>
          </a:p>
        </p:txBody>
      </p:sp>
      <p:sp>
        <p:nvSpPr>
          <p:cNvPr id="6" name="Content Placeholder 5">
            <a:extLst>
              <a:ext uri="{FF2B5EF4-FFF2-40B4-BE49-F238E27FC236}">
                <a16:creationId xmlns:a16="http://schemas.microsoft.com/office/drawing/2014/main" id="{6A7B2A96-A531-35DF-7F5A-9BF811384850}"/>
              </a:ext>
            </a:extLst>
          </p:cNvPr>
          <p:cNvSpPr txBox="1">
            <a:spLocks/>
          </p:cNvSpPr>
          <p:nvPr/>
        </p:nvSpPr>
        <p:spPr>
          <a:xfrm>
            <a:off x="654133" y="3872345"/>
            <a:ext cx="8415338" cy="2923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US" altLang="en-US" sz="1600" dirty="0">
                <a:solidFill>
                  <a:schemeClr val="tx1"/>
                </a:solidFill>
              </a:rPr>
              <a:t>An enumeration type is an integral data type and can be used in loops:</a:t>
            </a:r>
            <a:endParaRPr lang="en-IN" sz="1600" dirty="0">
              <a:solidFill>
                <a:schemeClr val="tx1"/>
              </a:solidFill>
            </a:endParaRPr>
          </a:p>
        </p:txBody>
      </p:sp>
      <p:pic>
        <p:nvPicPr>
          <p:cNvPr id="7" name="Content Placeholder 8" descr="Program code. In the code, the words in the variable names are merged. Line 1. for, left parenthesis, my Sport, equals, BASKETBALL, semi-colon, my Sport, less than, equals, SOCCER, semi-colon, my Sport, equals. Line 2. Indented once, static, underscore, cast, left angular bracket, sports, right angular bracket, left parenthesis, my Sport, plus, 1, right parenthesis, right parenthesis. Line 3. period. Line 4. period. Line 5. period. Line 6. This for loop has five iterations.">
            <a:extLst>
              <a:ext uri="{FF2B5EF4-FFF2-40B4-BE49-F238E27FC236}">
                <a16:creationId xmlns:a16="http://schemas.microsoft.com/office/drawing/2014/main" id="{6CF358AC-32F1-AF8F-6E09-218056877569}"/>
              </a:ext>
            </a:extLst>
          </p:cNvPr>
          <p:cNvPicPr>
            <a:picLocks noChangeAspect="1"/>
          </p:cNvPicPr>
          <p:nvPr/>
        </p:nvPicPr>
        <p:blipFill>
          <a:blip r:embed="rId2"/>
          <a:stretch>
            <a:fillRect/>
          </a:stretch>
        </p:blipFill>
        <p:spPr>
          <a:xfrm>
            <a:off x="730333" y="4502136"/>
            <a:ext cx="6783481" cy="1535791"/>
          </a:xfrm>
          <a:prstGeom prst="rect">
            <a:avLst/>
          </a:prstGeom>
        </p:spPr>
      </p:pic>
      <p:sp>
        <p:nvSpPr>
          <p:cNvPr id="9" name="TextBox 8">
            <a:extLst>
              <a:ext uri="{FF2B5EF4-FFF2-40B4-BE49-F238E27FC236}">
                <a16:creationId xmlns:a16="http://schemas.microsoft.com/office/drawing/2014/main" id="{79C26823-1079-671F-2C42-306A1A74C2E3}"/>
              </a:ext>
            </a:extLst>
          </p:cNvPr>
          <p:cNvSpPr txBox="1"/>
          <p:nvPr/>
        </p:nvSpPr>
        <p:spPr>
          <a:xfrm>
            <a:off x="5127172" y="2856516"/>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/CISC3142Codes#Lecture-5/14.cpp</a:t>
            </a:r>
          </a:p>
        </p:txBody>
      </p:sp>
      <p:sp>
        <p:nvSpPr>
          <p:cNvPr id="11" name="TextBox 10">
            <a:extLst>
              <a:ext uri="{FF2B5EF4-FFF2-40B4-BE49-F238E27FC236}">
                <a16:creationId xmlns:a16="http://schemas.microsoft.com/office/drawing/2014/main" id="{878172DC-16B1-3D67-FDA0-A8E58D09D6D0}"/>
              </a:ext>
            </a:extLst>
          </p:cNvPr>
          <p:cNvSpPr txBox="1"/>
          <p:nvPr/>
        </p:nvSpPr>
        <p:spPr>
          <a:xfrm>
            <a:off x="5127172" y="5515490"/>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/CISC3142Codes#Lecture-5/15.cpp</a:t>
            </a:r>
          </a:p>
        </p:txBody>
      </p:sp>
    </p:spTree>
    <p:extLst>
      <p:ext uri="{BB962C8B-B14F-4D97-AF65-F5344CB8AC3E}">
        <p14:creationId xmlns:p14="http://schemas.microsoft.com/office/powerpoint/2010/main" val="232188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Input /Output of Enumeration Types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1824509"/>
            <a:ext cx="10515600" cy="1794165"/>
          </a:xfrm>
        </p:spPr>
        <p:txBody>
          <a:bodyPr>
            <a:noAutofit/>
          </a:bodyPr>
          <a:lstStyle/>
          <a:p>
            <a:r>
              <a:rPr lang="en-US" altLang="en-US" sz="2400" dirty="0"/>
              <a:t>An enumeration type cannot be input/output (directly)</a:t>
            </a:r>
          </a:p>
          <a:p>
            <a:pPr lvl="1"/>
            <a:r>
              <a:rPr lang="en-US" altLang="en-US" sz="2000" dirty="0"/>
              <a:t>Because input and output are defined only for built-in data types such as int , char , double , </a:t>
            </a:r>
            <a:r>
              <a:rPr lang="en-US" altLang="en-US" sz="2000" dirty="0" err="1"/>
              <a:t>etc</a:t>
            </a:r>
            <a:endParaRPr lang="en-US" altLang="en-US" sz="2000" dirty="0"/>
          </a:p>
          <a:p>
            <a:pPr lvl="1"/>
            <a:r>
              <a:rPr lang="en-US" altLang="en-US" sz="2000" dirty="0"/>
              <a:t>Can input and output indirectly </a:t>
            </a:r>
            <a:r>
              <a:rPr lang="en-US" sz="2000" dirty="0"/>
              <a:t>– </a:t>
            </a:r>
            <a:r>
              <a:rPr lang="en-US" altLang="en-US" sz="2000" dirty="0"/>
              <a:t>refer to code segments below:</a:t>
            </a:r>
          </a:p>
          <a:p>
            <a:pPr lvl="1"/>
            <a:r>
              <a:rPr lang="en-US" sz="1600" dirty="0"/>
              <a:t>You cannot assign word : “ALGEBRA” into variable registered. Instead, the index number will be assigned</a:t>
            </a:r>
          </a:p>
          <a:p>
            <a:pPr marL="457200" lvl="1" indent="0">
              <a:buNone/>
            </a:pPr>
            <a:endParaRPr lang="en-IN" sz="2000" dirty="0"/>
          </a:p>
          <a:p>
            <a:endParaRPr lang="en-US" altLang="en-US" sz="2400" b="1" dirty="0">
              <a:solidFill>
                <a:srgbClr val="055C91"/>
              </a:solidFill>
              <a:cs typeface="Courier New" panose="02070309020205020404" pitchFamily="49" charset="0"/>
            </a:endParaRPr>
          </a:p>
        </p:txBody>
      </p:sp>
      <p:pic>
        <p:nvPicPr>
          <p:cNvPr id="2" name="Content Placeholder 6" descr="Program code. In the code, the words in the variable names are merged. Line 1. enum courses, left brace, ALGEBRA, comma, BASIC, comma, PYTHON, comma, CPP, comma, PHILOSOPHY, comma. Line 2. Indented more than three times, ANALYSIS, comma, CHEMISTRY, comma, HISTORY, right brace, semi-colon. Line 3. courses registered, semi-colon. Line 4. switch, left parenthesis, ch 1, right parenthesis. Line 5. left brace. Line 6. case, left single quotation mark, a, right single quotation mark, colon. Line 7. Indented once, if, left parenthesis, ch 2, equals, equals, left single quotation mark, 1, right single quotation mark, right parenthesis. Line 8. Indented twice, registered, equals, ALGEBRA, colon. Line 9. Indented once, else. Line 10. Indented twice, registered, equals, ANALYSIS, semi-colon. Line 11. Indented once, break, semi-colon.">
            <a:extLst>
              <a:ext uri="{FF2B5EF4-FFF2-40B4-BE49-F238E27FC236}">
                <a16:creationId xmlns:a16="http://schemas.microsoft.com/office/drawing/2014/main" id="{49B698ED-DDF6-931A-989A-E3B3DFD7A899}"/>
              </a:ext>
            </a:extLst>
          </p:cNvPr>
          <p:cNvPicPr>
            <a:picLocks noChangeAspect="1"/>
          </p:cNvPicPr>
          <p:nvPr/>
        </p:nvPicPr>
        <p:blipFill>
          <a:blip r:embed="rId2"/>
          <a:stretch>
            <a:fillRect/>
          </a:stretch>
        </p:blipFill>
        <p:spPr>
          <a:xfrm>
            <a:off x="1308740" y="3618674"/>
            <a:ext cx="6101902" cy="2803189"/>
          </a:xfrm>
          <a:prstGeom prst="rect">
            <a:avLst/>
          </a:prstGeom>
        </p:spPr>
      </p:pic>
      <p:sp>
        <p:nvSpPr>
          <p:cNvPr id="7" name="TextBox 6">
            <a:extLst>
              <a:ext uri="{FF2B5EF4-FFF2-40B4-BE49-F238E27FC236}">
                <a16:creationId xmlns:a16="http://schemas.microsoft.com/office/drawing/2014/main" id="{C383B3BD-6BBE-9D87-5A8D-5CF8574C046F}"/>
              </a:ext>
            </a:extLst>
          </p:cNvPr>
          <p:cNvSpPr txBox="1"/>
          <p:nvPr/>
        </p:nvSpPr>
        <p:spPr>
          <a:xfrm>
            <a:off x="5361709" y="4648298"/>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/CISC3142Codes#Lecture-5/16.cpp</a:t>
            </a:r>
          </a:p>
        </p:txBody>
      </p:sp>
    </p:spTree>
    <p:extLst>
      <p:ext uri="{BB962C8B-B14F-4D97-AF65-F5344CB8AC3E}">
        <p14:creationId xmlns:p14="http://schemas.microsoft.com/office/powerpoint/2010/main" val="371792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Functions and Enumeration Types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1558637"/>
          </a:xfrm>
        </p:spPr>
        <p:txBody>
          <a:bodyPr>
            <a:noAutofit/>
          </a:bodyPr>
          <a:lstStyle/>
          <a:p>
            <a:pPr eaLnBrk="1" hangingPunct="1"/>
            <a:r>
              <a:rPr lang="en-US" altLang="en-US" dirty="0"/>
              <a:t>Enumeration types can be passed as parameters to functions either by value or by reference</a:t>
            </a:r>
          </a:p>
          <a:p>
            <a:pPr eaLnBrk="1" hangingPunct="1"/>
            <a:r>
              <a:rPr lang="en-US" altLang="en-US" dirty="0"/>
              <a:t>A function can return a value of the enumeration type</a:t>
            </a:r>
          </a:p>
          <a:p>
            <a:endParaRPr lang="en-US" altLang="en-US" b="1" dirty="0">
              <a:solidFill>
                <a:srgbClr val="055C91"/>
              </a:solidFill>
              <a:cs typeface="Courier New" panose="02070309020205020404" pitchFamily="49" charset="0"/>
            </a:endParaRPr>
          </a:p>
        </p:txBody>
      </p:sp>
      <p:sp>
        <p:nvSpPr>
          <p:cNvPr id="3" name="TextBox 2">
            <a:extLst>
              <a:ext uri="{FF2B5EF4-FFF2-40B4-BE49-F238E27FC236}">
                <a16:creationId xmlns:a16="http://schemas.microsoft.com/office/drawing/2014/main" id="{A2CD556C-5C6F-C8AC-DA71-F6513F2E9690}"/>
              </a:ext>
            </a:extLst>
          </p:cNvPr>
          <p:cNvSpPr txBox="1"/>
          <p:nvPr/>
        </p:nvSpPr>
        <p:spPr>
          <a:xfrm>
            <a:off x="1149927" y="4081816"/>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/CISC3142Codes#Lecture-5/17.cpp</a:t>
            </a:r>
          </a:p>
        </p:txBody>
      </p:sp>
    </p:spTree>
    <p:extLst>
      <p:ext uri="{BB962C8B-B14F-4D97-AF65-F5344CB8AC3E}">
        <p14:creationId xmlns:p14="http://schemas.microsoft.com/office/powerpoint/2010/main" val="3546697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Declaring Variables When Defining the Enumeration Type</a:t>
            </a:r>
            <a:endParaRPr lang="en-US" b="1" dirty="0"/>
          </a:p>
        </p:txBody>
      </p:sp>
      <p:sp>
        <p:nvSpPr>
          <p:cNvPr id="3" name="TextBox 2">
            <a:extLst>
              <a:ext uri="{FF2B5EF4-FFF2-40B4-BE49-F238E27FC236}">
                <a16:creationId xmlns:a16="http://schemas.microsoft.com/office/drawing/2014/main" id="{7A7D7292-0727-14A0-28EE-B58242E49F8D}"/>
              </a:ext>
            </a:extLst>
          </p:cNvPr>
          <p:cNvSpPr txBox="1"/>
          <p:nvPr/>
        </p:nvSpPr>
        <p:spPr>
          <a:xfrm>
            <a:off x="637309" y="2022765"/>
            <a:ext cx="8506691" cy="369332"/>
          </a:xfrm>
          <a:prstGeom prst="rect">
            <a:avLst/>
          </a:prstGeom>
          <a:noFill/>
        </p:spPr>
        <p:txBody>
          <a:bodyPr wrap="square">
            <a:spAutoFit/>
          </a:bodyPr>
          <a:lstStyle/>
          <a:p>
            <a:pPr marL="285750" indent="-285750">
              <a:buFont typeface="Arial" panose="020B0604020202020204" pitchFamily="34" charset="0"/>
              <a:buChar char="•"/>
            </a:pPr>
            <a:r>
              <a:rPr lang="en-US" altLang="en-US" dirty="0"/>
              <a:t>Can declare variables of an enumeration type when you define an enumeration type:</a:t>
            </a:r>
            <a:endParaRPr lang="en-IN" dirty="0"/>
          </a:p>
        </p:txBody>
      </p:sp>
      <p:sp>
        <p:nvSpPr>
          <p:cNvPr id="6" name="Content Placeholder 3">
            <a:extLst>
              <a:ext uri="{FF2B5EF4-FFF2-40B4-BE49-F238E27FC236}">
                <a16:creationId xmlns:a16="http://schemas.microsoft.com/office/drawing/2014/main" id="{672B8A2B-7962-7240-2946-E546F1622C4E}"/>
              </a:ext>
            </a:extLst>
          </p:cNvPr>
          <p:cNvSpPr txBox="1">
            <a:spLocks/>
          </p:cNvSpPr>
          <p:nvPr/>
        </p:nvSpPr>
        <p:spPr>
          <a:xfrm>
            <a:off x="900545" y="2847868"/>
            <a:ext cx="8506691" cy="1066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0188" algn="l"/>
            <a:r>
              <a:rPr lang="en-US" sz="1800" b="1">
                <a:solidFill>
                  <a:srgbClr val="0070C0"/>
                </a:solidFill>
                <a:latin typeface="Courier New" panose="02070309020205020404" pitchFamily="49" charset="0"/>
                <a:cs typeface="Courier New" panose="02070309020205020404" pitchFamily="49" charset="0"/>
              </a:rPr>
              <a:t>enum </a:t>
            </a:r>
            <a:r>
              <a:rPr lang="en-US" sz="1800" b="1">
                <a:latin typeface="Courier New" panose="02070309020205020404" pitchFamily="49" charset="0"/>
                <a:cs typeface="Courier New" panose="02070309020205020404" pitchFamily="49" charset="0"/>
              </a:rPr>
              <a:t>grades {A, B, C, D, F} courseGrade;</a:t>
            </a:r>
            <a:endParaRPr lang="en-US" altLang="en-US" sz="18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149640B-27A0-19E5-FEBB-6D2592347632}"/>
              </a:ext>
            </a:extLst>
          </p:cNvPr>
          <p:cNvSpPr txBox="1"/>
          <p:nvPr/>
        </p:nvSpPr>
        <p:spPr>
          <a:xfrm>
            <a:off x="706582" y="4682836"/>
            <a:ext cx="7415171" cy="369332"/>
          </a:xfrm>
          <a:prstGeom prst="rect">
            <a:avLst/>
          </a:prstGeom>
          <a:noFill/>
        </p:spPr>
        <p:txBody>
          <a:bodyPr wrap="none" rtlCol="0">
            <a:spAutoFit/>
          </a:bodyPr>
          <a:lstStyle/>
          <a:p>
            <a:pPr marL="285750" indent="-285750">
              <a:buFont typeface="Arial" panose="020B0604020202020204" pitchFamily="34" charset="0"/>
              <a:buChar char="•"/>
            </a:pPr>
            <a:r>
              <a:rPr lang="en-US" dirty="0"/>
              <a:t>Course grade is a variable of grades type whose value can be A, B, C, D or F</a:t>
            </a:r>
          </a:p>
        </p:txBody>
      </p:sp>
    </p:spTree>
    <p:extLst>
      <p:ext uri="{BB962C8B-B14F-4D97-AF65-F5344CB8AC3E}">
        <p14:creationId xmlns:p14="http://schemas.microsoft.com/office/powerpoint/2010/main" val="125614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Anonymous Data Types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1905001"/>
          </a:xfrm>
        </p:spPr>
        <p:txBody>
          <a:bodyPr>
            <a:noAutofit/>
          </a:bodyPr>
          <a:lstStyle/>
          <a:p>
            <a:r>
              <a:rPr lang="en-US" altLang="en-US" sz="2000" u="sng" dirty="0"/>
              <a:t>Anonymous type</a:t>
            </a:r>
            <a:r>
              <a:rPr lang="en-US" altLang="en-US" sz="2000" dirty="0"/>
              <a:t> values are directly specified in the declaration, with no type name</a:t>
            </a:r>
          </a:p>
          <a:p>
            <a:pPr marL="0" indent="0">
              <a:buNone/>
            </a:pPr>
            <a:r>
              <a:rPr lang="en-US" sz="2000" dirty="0"/>
              <a:t>	</a:t>
            </a:r>
            <a:r>
              <a:rPr lang="en-US" sz="2000" b="1" dirty="0" err="1">
                <a:solidFill>
                  <a:srgbClr val="0070C0"/>
                </a:solidFill>
                <a:latin typeface="Courier New" panose="02070309020205020404" pitchFamily="49" charset="0"/>
                <a:cs typeface="Courier New" panose="02070309020205020404" pitchFamily="49" charset="0"/>
              </a:rPr>
              <a:t>enum</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{BASKETBALL, FOOTBALL, BASEBALL, HOCKEY} </a:t>
            </a:r>
            <a:r>
              <a:rPr lang="en-US" sz="2000" b="1" dirty="0" err="1">
                <a:latin typeface="Courier New" panose="02070309020205020404" pitchFamily="49" charset="0"/>
                <a:cs typeface="Courier New" panose="02070309020205020404" pitchFamily="49" charset="0"/>
              </a:rPr>
              <a:t>mySport</a:t>
            </a:r>
            <a:r>
              <a:rPr lang="en-US" sz="2000" b="1" dirty="0">
                <a:latin typeface="Courier New" panose="02070309020205020404" pitchFamily="49" charset="0"/>
                <a:cs typeface="Courier New" panose="02070309020205020404" pitchFamily="49" charset="0"/>
              </a:rPr>
              <a:t>;</a:t>
            </a:r>
            <a:endParaRPr lang="en-US" altLang="en-US" sz="2000" dirty="0"/>
          </a:p>
          <a:p>
            <a:pPr>
              <a:defRPr/>
            </a:pPr>
            <a:r>
              <a:rPr lang="en-US" sz="2000" dirty="0"/>
              <a:t>Drawbacks:</a:t>
            </a:r>
          </a:p>
          <a:p>
            <a:pPr lvl="1">
              <a:defRPr/>
            </a:pPr>
            <a:r>
              <a:rPr lang="en-US" sz="2000" dirty="0"/>
              <a:t>Cannot pass/return an anonymous type to/from a function</a:t>
            </a:r>
          </a:p>
          <a:p>
            <a:endParaRPr lang="en-US" altLang="en-US" sz="2000" b="1" dirty="0">
              <a:solidFill>
                <a:srgbClr val="055C91"/>
              </a:solidFill>
              <a:cs typeface="Courier New" panose="02070309020205020404" pitchFamily="49" charset="0"/>
            </a:endParaRPr>
          </a:p>
        </p:txBody>
      </p:sp>
      <p:sp>
        <p:nvSpPr>
          <p:cNvPr id="2" name="Content Placeholder 3">
            <a:extLst>
              <a:ext uri="{FF2B5EF4-FFF2-40B4-BE49-F238E27FC236}">
                <a16:creationId xmlns:a16="http://schemas.microsoft.com/office/drawing/2014/main" id="{9B5307A2-802C-5A82-9885-A00AFCB87DB2}"/>
              </a:ext>
            </a:extLst>
          </p:cNvPr>
          <p:cNvSpPr txBox="1">
            <a:spLocks/>
          </p:cNvSpPr>
          <p:nvPr/>
        </p:nvSpPr>
        <p:spPr>
          <a:xfrm>
            <a:off x="453974" y="4460896"/>
            <a:ext cx="9954491" cy="49244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0188" algn="l">
              <a:spcBef>
                <a:spcPts val="600"/>
              </a:spcBef>
            </a:pPr>
            <a:r>
              <a:rPr lang="en-US" sz="1600" b="1" dirty="0" err="1">
                <a:solidFill>
                  <a:srgbClr val="0070C0"/>
                </a:solidFill>
                <a:latin typeface="Courier New" panose="02070309020205020404" pitchFamily="49" charset="0"/>
                <a:cs typeface="Courier New" panose="02070309020205020404" pitchFamily="49" charset="0"/>
              </a:rPr>
              <a:t>enum</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{ENGLISH, FRENCH, SPANISH, GERMAN, RUSSIAN} languages;</a:t>
            </a:r>
          </a:p>
          <a:p>
            <a:pPr marL="230188" algn="l"/>
            <a:r>
              <a:rPr lang="en-US" sz="1600" b="1" dirty="0" err="1">
                <a:solidFill>
                  <a:srgbClr val="0070C0"/>
                </a:solidFill>
                <a:latin typeface="Courier New" panose="02070309020205020404" pitchFamily="49" charset="0"/>
                <a:cs typeface="Courier New" panose="02070309020205020404" pitchFamily="49" charset="0"/>
              </a:rPr>
              <a:t>enum</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{ENGLISH, FRENCH, SPANISH, GERMAN, RUSSIAN} </a:t>
            </a:r>
            <a:r>
              <a:rPr lang="en-US" sz="1600" b="1" dirty="0" err="1">
                <a:latin typeface="Courier New" panose="02070309020205020404" pitchFamily="49" charset="0"/>
                <a:cs typeface="Courier New" panose="02070309020205020404" pitchFamily="49" charset="0"/>
              </a:rPr>
              <a:t>foreignLanguages</a:t>
            </a:r>
            <a:r>
              <a:rPr lang="en-US" sz="1600" b="1" dirty="0">
                <a:latin typeface="Courier New" panose="02070309020205020404" pitchFamily="49" charset="0"/>
                <a:cs typeface="Courier New" panose="02070309020205020404" pitchFamily="49" charset="0"/>
              </a:rPr>
              <a:t>;</a:t>
            </a:r>
            <a:endParaRPr lang="en-IN" sz="1600" dirty="0"/>
          </a:p>
        </p:txBody>
      </p:sp>
      <p:sp>
        <p:nvSpPr>
          <p:cNvPr id="3" name="Content Placeholder 5">
            <a:extLst>
              <a:ext uri="{FF2B5EF4-FFF2-40B4-BE49-F238E27FC236}">
                <a16:creationId xmlns:a16="http://schemas.microsoft.com/office/drawing/2014/main" id="{541566A2-75F0-87BA-8CB5-2FAC7A74E0FE}"/>
              </a:ext>
            </a:extLst>
          </p:cNvPr>
          <p:cNvSpPr txBox="1">
            <a:spLocks/>
          </p:cNvSpPr>
          <p:nvPr/>
        </p:nvSpPr>
        <p:spPr>
          <a:xfrm>
            <a:off x="321564" y="3734055"/>
            <a:ext cx="10836973" cy="49244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buClr>
                <a:srgbClr val="0D3857"/>
              </a:buClr>
              <a:buFont typeface="Arial" panose="020B0604020202020204" pitchFamily="34" charset="0"/>
              <a:buChar char="•"/>
              <a:defRPr/>
            </a:pPr>
            <a:r>
              <a:rPr lang="en-US" dirty="0"/>
              <a:t>The same values used in one type can be used in another, but are treated differently</a:t>
            </a:r>
            <a:endParaRPr lang="en-US" dirty="0">
              <a:solidFill>
                <a:srgbClr val="000000">
                  <a:lumMod val="75000"/>
                  <a:lumOff val="25000"/>
                </a:srgbClr>
              </a:solidFill>
            </a:endParaRPr>
          </a:p>
        </p:txBody>
      </p:sp>
      <p:pic>
        <p:nvPicPr>
          <p:cNvPr id="6" name="Content Placeholder 9" descr="languages equals foreign Languages semi-colon forward slash forward slash Illegal">
            <a:extLst>
              <a:ext uri="{FF2B5EF4-FFF2-40B4-BE49-F238E27FC236}">
                <a16:creationId xmlns:a16="http://schemas.microsoft.com/office/drawing/2014/main" id="{7ED179D8-C759-E3F0-E87F-9EBA15E748AB}"/>
              </a:ext>
            </a:extLst>
          </p:cNvPr>
          <p:cNvPicPr>
            <a:picLocks noChangeAspect="1"/>
          </p:cNvPicPr>
          <p:nvPr/>
        </p:nvPicPr>
        <p:blipFill>
          <a:blip r:embed="rId2"/>
          <a:stretch>
            <a:fillRect/>
          </a:stretch>
        </p:blipFill>
        <p:spPr>
          <a:xfrm>
            <a:off x="639064" y="5031951"/>
            <a:ext cx="4920742" cy="419042"/>
          </a:xfrm>
          <a:prstGeom prst="rect">
            <a:avLst/>
          </a:prstGeom>
        </p:spPr>
      </p:pic>
    </p:spTree>
    <p:extLst>
      <p:ext uri="{BB962C8B-B14F-4D97-AF65-F5344CB8AC3E}">
        <p14:creationId xmlns:p14="http://schemas.microsoft.com/office/powerpoint/2010/main" val="132098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Rules Applied When an Identifier is Accessed</a:t>
            </a:r>
            <a:endParaRPr lang="en-US" b="1" dirty="0"/>
          </a:p>
        </p:txBody>
      </p:sp>
      <p:sp>
        <p:nvSpPr>
          <p:cNvPr id="3" name="TextBox 2">
            <a:extLst>
              <a:ext uri="{FF2B5EF4-FFF2-40B4-BE49-F238E27FC236}">
                <a16:creationId xmlns:a16="http://schemas.microsoft.com/office/drawing/2014/main" id="{E44C1853-35FF-F459-8016-946E3D40C5F2}"/>
              </a:ext>
            </a:extLst>
          </p:cNvPr>
          <p:cNvSpPr txBox="1"/>
          <p:nvPr/>
        </p:nvSpPr>
        <p:spPr>
          <a:xfrm>
            <a:off x="484908" y="2008908"/>
            <a:ext cx="10903527" cy="2677656"/>
          </a:xfrm>
          <a:prstGeom prst="rect">
            <a:avLst/>
          </a:prstGeom>
          <a:noFill/>
        </p:spPr>
        <p:txBody>
          <a:bodyPr wrap="square">
            <a:spAutoFit/>
          </a:bodyPr>
          <a:lstStyle/>
          <a:p>
            <a:pPr marL="285750" indent="-285750">
              <a:buFont typeface="Arial" panose="020B0604020202020204" pitchFamily="34" charset="0"/>
              <a:buChar char="•"/>
            </a:pPr>
            <a:r>
              <a:rPr lang="en-US" altLang="en-US" sz="2800" dirty="0"/>
              <a:t>Global identifiers are accessible by a function or block if:</a:t>
            </a:r>
          </a:p>
          <a:p>
            <a:pPr marL="742950" lvl="1" indent="-285750">
              <a:buFont typeface="Arial" panose="020B0604020202020204" pitchFamily="34" charset="0"/>
              <a:buChar char="•"/>
            </a:pPr>
            <a:r>
              <a:rPr lang="en-US" altLang="en-US" sz="2800" dirty="0"/>
              <a:t>The identifier is declared before the function definition (block)</a:t>
            </a:r>
          </a:p>
          <a:p>
            <a:pPr marL="742950" lvl="1" indent="-285750">
              <a:buFont typeface="Arial" panose="020B0604020202020204" pitchFamily="34" charset="0"/>
              <a:buChar char="•"/>
            </a:pPr>
            <a:r>
              <a:rPr lang="en-US" altLang="en-US" sz="2800" dirty="0"/>
              <a:t>The function name different from the identifier</a:t>
            </a:r>
          </a:p>
          <a:p>
            <a:pPr marL="742950" lvl="1" indent="-285750">
              <a:buFont typeface="Arial" panose="020B0604020202020204" pitchFamily="34" charset="0"/>
              <a:buChar char="•"/>
            </a:pPr>
            <a:r>
              <a:rPr lang="en-US" altLang="en-US" sz="2800" dirty="0"/>
              <a:t>All parameters to the function have different names than the identifier name</a:t>
            </a:r>
          </a:p>
          <a:p>
            <a:pPr marL="742950" lvl="1" indent="-285750">
              <a:buFont typeface="Arial" panose="020B0604020202020204" pitchFamily="34" charset="0"/>
              <a:buChar char="•"/>
            </a:pPr>
            <a:r>
              <a:rPr lang="en-US" altLang="en-US" sz="2800" dirty="0"/>
              <a:t>All local identifiers have different names than the identifier name</a:t>
            </a:r>
          </a:p>
        </p:txBody>
      </p:sp>
      <p:sp>
        <p:nvSpPr>
          <p:cNvPr id="7" name="TextBox 6">
            <a:extLst>
              <a:ext uri="{FF2B5EF4-FFF2-40B4-BE49-F238E27FC236}">
                <a16:creationId xmlns:a16="http://schemas.microsoft.com/office/drawing/2014/main" id="{28A70B43-973F-CAE8-0099-9D9F3124EB29}"/>
              </a:ext>
            </a:extLst>
          </p:cNvPr>
          <p:cNvSpPr txBox="1"/>
          <p:nvPr/>
        </p:nvSpPr>
        <p:spPr>
          <a:xfrm>
            <a:off x="1122218" y="5103853"/>
            <a:ext cx="9185564"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/CISC3142Codes#Lecture-5/1.cpp</a:t>
            </a:r>
          </a:p>
        </p:txBody>
      </p:sp>
      <p:sp>
        <p:nvSpPr>
          <p:cNvPr id="9" name="TextBox 8">
            <a:extLst>
              <a:ext uri="{FF2B5EF4-FFF2-40B4-BE49-F238E27FC236}">
                <a16:creationId xmlns:a16="http://schemas.microsoft.com/office/drawing/2014/main" id="{FE2F70A3-6483-38B5-830F-0D3D61C44E03}"/>
              </a:ext>
            </a:extLst>
          </p:cNvPr>
          <p:cNvSpPr txBox="1"/>
          <p:nvPr/>
        </p:nvSpPr>
        <p:spPr>
          <a:xfrm>
            <a:off x="1122218" y="5578852"/>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/CISC3142Codes#Lecture-5/2.cpp</a:t>
            </a:r>
          </a:p>
        </p:txBody>
      </p:sp>
      <p:sp>
        <p:nvSpPr>
          <p:cNvPr id="11" name="TextBox 10">
            <a:extLst>
              <a:ext uri="{FF2B5EF4-FFF2-40B4-BE49-F238E27FC236}">
                <a16:creationId xmlns:a16="http://schemas.microsoft.com/office/drawing/2014/main" id="{7A6B1170-97EF-E4F2-8B58-16E0BEA41B54}"/>
              </a:ext>
            </a:extLst>
          </p:cNvPr>
          <p:cNvSpPr txBox="1"/>
          <p:nvPr/>
        </p:nvSpPr>
        <p:spPr>
          <a:xfrm>
            <a:off x="1122218" y="6053851"/>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/CISC3142Codes#Lecture-5/3.cpp</a:t>
            </a:r>
          </a:p>
        </p:txBody>
      </p:sp>
    </p:spTree>
    <p:extLst>
      <p:ext uri="{BB962C8B-B14F-4D97-AF65-F5344CB8AC3E}">
        <p14:creationId xmlns:p14="http://schemas.microsoft.com/office/powerpoint/2010/main" val="368588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typedef</a:t>
            </a:r>
            <a:r>
              <a:rPr lang="en-US" altLang="en-US" dirty="0"/>
              <a:t> </a:t>
            </a:r>
            <a:r>
              <a:rPr lang="en-US" altLang="en-US" dirty="0">
                <a:latin typeface="+mn-lt"/>
              </a:rPr>
              <a:t>Statement</a:t>
            </a:r>
            <a:endParaRPr lang="en-US" b="1" dirty="0"/>
          </a:p>
        </p:txBody>
      </p:sp>
      <p:sp>
        <p:nvSpPr>
          <p:cNvPr id="2" name="Content Placeholder 2">
            <a:extLst>
              <a:ext uri="{FF2B5EF4-FFF2-40B4-BE49-F238E27FC236}">
                <a16:creationId xmlns:a16="http://schemas.microsoft.com/office/drawing/2014/main" id="{AF6AEDE7-82F0-24B9-48B9-91E338A8A606}"/>
              </a:ext>
            </a:extLst>
          </p:cNvPr>
          <p:cNvSpPr>
            <a:spLocks noGrp="1"/>
          </p:cNvSpPr>
          <p:nvPr>
            <p:ph idx="1"/>
          </p:nvPr>
        </p:nvSpPr>
        <p:spPr>
          <a:xfrm>
            <a:off x="465137" y="2181757"/>
            <a:ext cx="8415338" cy="742511"/>
          </a:xfrm>
        </p:spPr>
        <p:txBody>
          <a:bodyPr>
            <a:normAutofit fontScale="62500" lnSpcReduction="20000"/>
          </a:bodyPr>
          <a:lstStyle/>
          <a:p>
            <a:r>
              <a:rPr lang="en-US" altLang="en-US" dirty="0"/>
              <a:t>The </a:t>
            </a:r>
            <a:r>
              <a:rPr lang="en-US" altLang="en-US" b="1" u="sng" dirty="0">
                <a:latin typeface="Courier New" pitchFamily="49" charset="0"/>
              </a:rPr>
              <a:t>typedef</a:t>
            </a:r>
            <a:r>
              <a:rPr lang="en-US" altLang="en-US" u="sng" dirty="0">
                <a:latin typeface="Courier New" panose="02070309020205020404" pitchFamily="49" charset="0"/>
                <a:cs typeface="Courier New" panose="02070309020205020404" pitchFamily="49" charset="0"/>
              </a:rPr>
              <a:t> </a:t>
            </a:r>
            <a:r>
              <a:rPr lang="en-US" altLang="en-US" u="sng" dirty="0"/>
              <a:t>statement</a:t>
            </a:r>
            <a:r>
              <a:rPr lang="en-US" altLang="en-US" dirty="0"/>
              <a:t> is used to create synonyms or aliases to a data type</a:t>
            </a:r>
          </a:p>
          <a:p>
            <a:r>
              <a:rPr lang="en-US" altLang="en-US" dirty="0"/>
              <a:t>The syntax of the </a:t>
            </a:r>
            <a:r>
              <a:rPr lang="en-US" altLang="en-US" b="1" dirty="0">
                <a:latin typeface="Courier New" panose="02070309020205020404" pitchFamily="49" charset="0"/>
                <a:cs typeface="Courier New" panose="02070309020205020404" pitchFamily="49" charset="0"/>
              </a:rPr>
              <a:t>typedef</a:t>
            </a:r>
            <a:r>
              <a:rPr lang="en-US" altLang="en-US" dirty="0"/>
              <a:t> statement is:	</a:t>
            </a:r>
            <a:endParaRPr lang="en-IN" dirty="0"/>
          </a:p>
        </p:txBody>
      </p:sp>
      <p:pic>
        <p:nvPicPr>
          <p:cNvPr id="3" name="Content Placeholder 3" descr="typedef existingTypeName newTypeName;">
            <a:extLst>
              <a:ext uri="{FF2B5EF4-FFF2-40B4-BE49-F238E27FC236}">
                <a16:creationId xmlns:a16="http://schemas.microsoft.com/office/drawing/2014/main" id="{09CFE0C8-5B2A-E666-FE1C-FBC1386F0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 y="3081338"/>
            <a:ext cx="4846740" cy="48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C7343C6E-4313-4EDD-6A7D-D6833EF079E4}"/>
              </a:ext>
            </a:extLst>
          </p:cNvPr>
          <p:cNvSpPr txBox="1">
            <a:spLocks/>
          </p:cNvSpPr>
          <p:nvPr/>
        </p:nvSpPr>
        <p:spPr>
          <a:xfrm>
            <a:off x="465137" y="3933733"/>
            <a:ext cx="8415338" cy="63248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tLang="en-US" sz="1800" dirty="0">
                <a:solidFill>
                  <a:schemeClr val="tx1"/>
                </a:solidFill>
              </a:rPr>
              <a:t>typedef does not create any new data types</a:t>
            </a:r>
          </a:p>
          <a:p>
            <a:pPr marL="285750" indent="-285750" algn="l">
              <a:buFont typeface="Arial" panose="020B0604020202020204" pitchFamily="34" charset="0"/>
              <a:buChar char="•"/>
            </a:pPr>
            <a:r>
              <a:rPr lang="en-US" altLang="en-US" sz="1800" dirty="0">
                <a:solidFill>
                  <a:schemeClr val="tx1"/>
                </a:solidFill>
              </a:rPr>
              <a:t>Only creates an alias to an existing data type</a:t>
            </a:r>
            <a:endParaRPr lang="en-IN" sz="1800" dirty="0">
              <a:solidFill>
                <a:schemeClr val="tx1"/>
              </a:solidFill>
            </a:endParaRPr>
          </a:p>
        </p:txBody>
      </p:sp>
      <p:sp>
        <p:nvSpPr>
          <p:cNvPr id="8" name="TextBox 7">
            <a:extLst>
              <a:ext uri="{FF2B5EF4-FFF2-40B4-BE49-F238E27FC236}">
                <a16:creationId xmlns:a16="http://schemas.microsoft.com/office/drawing/2014/main" id="{82753CF9-2066-8C01-65B9-0C07DE0E5106}"/>
              </a:ext>
            </a:extLst>
          </p:cNvPr>
          <p:cNvSpPr txBox="1"/>
          <p:nvPr/>
        </p:nvSpPr>
        <p:spPr>
          <a:xfrm>
            <a:off x="785812" y="5250281"/>
            <a:ext cx="609361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/CISC3142Codes#Lecture-5/18.cpp</a:t>
            </a:r>
          </a:p>
        </p:txBody>
      </p:sp>
    </p:spTree>
    <p:extLst>
      <p:ext uri="{BB962C8B-B14F-4D97-AF65-F5344CB8AC3E}">
        <p14:creationId xmlns:p14="http://schemas.microsoft.com/office/powerpoint/2010/main" val="401127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Rules Applied When an Identifier is Accessed</a:t>
            </a:r>
            <a:endParaRPr lang="en-US" b="1" dirty="0"/>
          </a:p>
        </p:txBody>
      </p:sp>
      <p:sp>
        <p:nvSpPr>
          <p:cNvPr id="2" name="Content Placeholder 2">
            <a:extLst>
              <a:ext uri="{FF2B5EF4-FFF2-40B4-BE49-F238E27FC236}">
                <a16:creationId xmlns:a16="http://schemas.microsoft.com/office/drawing/2014/main" id="{F2441AB5-6F05-23A8-F5D1-69D97F33D04D}"/>
              </a:ext>
            </a:extLst>
          </p:cNvPr>
          <p:cNvSpPr>
            <a:spLocks noGrp="1"/>
          </p:cNvSpPr>
          <p:nvPr>
            <p:ph idx="1"/>
          </p:nvPr>
        </p:nvSpPr>
        <p:spPr>
          <a:xfrm>
            <a:off x="891597" y="2079145"/>
            <a:ext cx="10510693" cy="2894637"/>
          </a:xfrm>
        </p:spPr>
        <p:txBody>
          <a:bodyPr>
            <a:normAutofit/>
          </a:bodyPr>
          <a:lstStyle/>
          <a:p>
            <a:r>
              <a:rPr lang="en-US" altLang="en-US" dirty="0"/>
              <a:t>(Nested block) – an identifier declared within a block is accessible:</a:t>
            </a:r>
          </a:p>
          <a:p>
            <a:pPr lvl="1"/>
            <a:r>
              <a:rPr lang="en-US" altLang="en-US" dirty="0"/>
              <a:t>From its point of declaration to the end of the block in which it is declared</a:t>
            </a:r>
          </a:p>
          <a:p>
            <a:pPr lvl="1"/>
            <a:r>
              <a:rPr lang="en-US" altLang="en-US" dirty="0"/>
              <a:t>Within nested blocks if no identifier with the same name exists</a:t>
            </a:r>
          </a:p>
          <a:p>
            <a:r>
              <a:rPr lang="en-US" altLang="en-US" dirty="0"/>
              <a:t>The scope of a function name is similar to the scope of an identifier declared outside any block</a:t>
            </a:r>
          </a:p>
          <a:p>
            <a:pPr lvl="1"/>
            <a:r>
              <a:rPr lang="en-US" altLang="en-US" dirty="0"/>
              <a:t>The function name scope is the same as the global variable scope</a:t>
            </a:r>
          </a:p>
        </p:txBody>
      </p:sp>
      <p:sp>
        <p:nvSpPr>
          <p:cNvPr id="6" name="TextBox 5">
            <a:extLst>
              <a:ext uri="{FF2B5EF4-FFF2-40B4-BE49-F238E27FC236}">
                <a16:creationId xmlns:a16="http://schemas.microsoft.com/office/drawing/2014/main" id="{91AB812F-094B-1CB1-E747-AE8A0C4212BE}"/>
              </a:ext>
            </a:extLst>
          </p:cNvPr>
          <p:cNvSpPr txBox="1"/>
          <p:nvPr/>
        </p:nvSpPr>
        <p:spPr>
          <a:xfrm>
            <a:off x="891596" y="4973782"/>
            <a:ext cx="10081203"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/CISC3142Codes#Lecture-5/4.cpp</a:t>
            </a:r>
          </a:p>
        </p:txBody>
      </p:sp>
    </p:spTree>
    <p:extLst>
      <p:ext uri="{BB962C8B-B14F-4D97-AF65-F5344CB8AC3E}">
        <p14:creationId xmlns:p14="http://schemas.microsoft.com/office/powerpoint/2010/main" val="209634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Other Notes about Global Variables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400"/>
            <a:ext cx="10515600" cy="2694710"/>
          </a:xfrm>
        </p:spPr>
        <p:txBody>
          <a:bodyPr>
            <a:noAutofit/>
          </a:bodyPr>
          <a:lstStyle/>
          <a:p>
            <a:r>
              <a:rPr lang="en-US" dirty="0"/>
              <a:t>Some compilers initialize global variables to default values</a:t>
            </a:r>
          </a:p>
          <a:p>
            <a:r>
              <a:rPr lang="en-US" dirty="0"/>
              <a:t>The </a:t>
            </a:r>
            <a:r>
              <a:rPr lang="en-US" u="sng" dirty="0"/>
              <a:t>scope resolution operator</a:t>
            </a:r>
            <a:r>
              <a:rPr lang="en-US" dirty="0"/>
              <a:t> in C++ is </a:t>
            </a:r>
            <a:r>
              <a:rPr lang="en-US" b="1" dirty="0">
                <a:latin typeface="Courier New" panose="02070309020205020404" pitchFamily="49" charset="0"/>
                <a:cs typeface="Courier New" panose="02070309020205020404" pitchFamily="49" charset="0"/>
              </a:rPr>
              <a:t>::</a:t>
            </a:r>
            <a:r>
              <a:rPr lang="en-US" dirty="0"/>
              <a:t> </a:t>
            </a:r>
          </a:p>
          <a:p>
            <a:r>
              <a:rPr lang="en-US" dirty="0"/>
              <a:t>By using the scope resolution operator:</a:t>
            </a:r>
          </a:p>
          <a:p>
            <a:pPr lvl="1"/>
            <a:r>
              <a:rPr lang="en-US" dirty="0"/>
              <a:t>A global variable declared before the definition of a function (or block) can be accessed by the function (or block) even if the function (or block) has an identifier with the same name as the global variable</a:t>
            </a:r>
          </a:p>
          <a:p>
            <a:endParaRPr lang="en-US" altLang="en-US" b="1" dirty="0">
              <a:solidFill>
                <a:srgbClr val="055C91"/>
              </a:solidFill>
              <a:cs typeface="Courier New" panose="02070309020205020404" pitchFamily="49" charset="0"/>
            </a:endParaRPr>
          </a:p>
        </p:txBody>
      </p:sp>
      <p:sp>
        <p:nvSpPr>
          <p:cNvPr id="3" name="TextBox 2">
            <a:extLst>
              <a:ext uri="{FF2B5EF4-FFF2-40B4-BE49-F238E27FC236}">
                <a16:creationId xmlns:a16="http://schemas.microsoft.com/office/drawing/2014/main" id="{48E7A35B-3747-81EE-2511-2388F7F89FB2}"/>
              </a:ext>
            </a:extLst>
          </p:cNvPr>
          <p:cNvSpPr txBox="1"/>
          <p:nvPr/>
        </p:nvSpPr>
        <p:spPr>
          <a:xfrm>
            <a:off x="838200" y="5217891"/>
            <a:ext cx="9635836"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/CISC3142Codes#Lecture-5/5.cpp</a:t>
            </a:r>
          </a:p>
        </p:txBody>
      </p:sp>
    </p:spTree>
    <p:extLst>
      <p:ext uri="{BB962C8B-B14F-4D97-AF65-F5344CB8AC3E}">
        <p14:creationId xmlns:p14="http://schemas.microsoft.com/office/powerpoint/2010/main" val="337024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Other Notes about Global Variables</a:t>
            </a:r>
            <a:endParaRPr lang="en-US" b="1" dirty="0"/>
          </a:p>
        </p:txBody>
      </p:sp>
      <p:sp>
        <p:nvSpPr>
          <p:cNvPr id="3" name="TextBox 2">
            <a:extLst>
              <a:ext uri="{FF2B5EF4-FFF2-40B4-BE49-F238E27FC236}">
                <a16:creationId xmlns:a16="http://schemas.microsoft.com/office/drawing/2014/main" id="{B4F79425-D18C-8111-765F-1CEF45DCFA24}"/>
              </a:ext>
            </a:extLst>
          </p:cNvPr>
          <p:cNvSpPr txBox="1"/>
          <p:nvPr/>
        </p:nvSpPr>
        <p:spPr>
          <a:xfrm>
            <a:off x="928255" y="5239388"/>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/CISC3142Codes#Lecture-5/6.cpp</a:t>
            </a:r>
          </a:p>
        </p:txBody>
      </p:sp>
      <p:sp>
        <p:nvSpPr>
          <p:cNvPr id="7" name="TextBox 6">
            <a:extLst>
              <a:ext uri="{FF2B5EF4-FFF2-40B4-BE49-F238E27FC236}">
                <a16:creationId xmlns:a16="http://schemas.microsoft.com/office/drawing/2014/main" id="{B748A316-75F7-A0AC-45E4-1813DF1BC45F}"/>
              </a:ext>
            </a:extLst>
          </p:cNvPr>
          <p:cNvSpPr txBox="1"/>
          <p:nvPr/>
        </p:nvSpPr>
        <p:spPr>
          <a:xfrm>
            <a:off x="803563" y="2371681"/>
            <a:ext cx="9989128" cy="1569660"/>
          </a:xfrm>
          <a:prstGeom prst="rect">
            <a:avLst/>
          </a:prstGeom>
          <a:noFill/>
        </p:spPr>
        <p:txBody>
          <a:bodyPr wrap="square">
            <a:spAutoFit/>
          </a:bodyPr>
          <a:lstStyle/>
          <a:p>
            <a:pPr marL="285750" indent="-285750">
              <a:buFont typeface="Arial" panose="020B0604020202020204" pitchFamily="34" charset="0"/>
              <a:buChar char="•"/>
            </a:pPr>
            <a:r>
              <a:rPr lang="en-US" altLang="en-US" sz="2400" dirty="0"/>
              <a:t>To access a global variable declared after the definition of a function, the function must not contain any identifier with the same name</a:t>
            </a:r>
          </a:p>
          <a:p>
            <a:pPr marL="742950" lvl="1" indent="-285750">
              <a:buFont typeface="Arial" panose="020B0604020202020204" pitchFamily="34" charset="0"/>
              <a:buChar char="•"/>
            </a:pPr>
            <a:r>
              <a:rPr lang="en-US" altLang="en-US" sz="2400" dirty="0"/>
              <a:t>Reserved word </a:t>
            </a:r>
            <a:r>
              <a:rPr lang="en-US" altLang="en-US" sz="2400" b="1" dirty="0">
                <a:solidFill>
                  <a:srgbClr val="055C91"/>
                </a:solidFill>
                <a:latin typeface="Courier New" pitchFamily="49" charset="0"/>
                <a:cs typeface="Courier New" pitchFamily="49" charset="0"/>
              </a:rPr>
              <a:t>extern</a:t>
            </a:r>
            <a:r>
              <a:rPr lang="en-US" altLang="en-US" sz="2400" dirty="0"/>
              <a:t> indicates that a global variable has been declared elsewhere</a:t>
            </a:r>
          </a:p>
        </p:txBody>
      </p:sp>
    </p:spTree>
    <p:extLst>
      <p:ext uri="{BB962C8B-B14F-4D97-AF65-F5344CB8AC3E}">
        <p14:creationId xmlns:p14="http://schemas.microsoft.com/office/powerpoint/2010/main" val="221547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Global Variables, Named Constants, and Side Effects</a:t>
            </a:r>
            <a:endParaRPr lang="en-US" b="1" dirty="0"/>
          </a:p>
        </p:txBody>
      </p:sp>
      <p:sp>
        <p:nvSpPr>
          <p:cNvPr id="2" name="Rectangle 3">
            <a:extLst>
              <a:ext uri="{FF2B5EF4-FFF2-40B4-BE49-F238E27FC236}">
                <a16:creationId xmlns:a16="http://schemas.microsoft.com/office/drawing/2014/main" id="{E3EE8EB3-D90F-8FAE-55C9-9904CCE28C4F}"/>
              </a:ext>
            </a:extLst>
          </p:cNvPr>
          <p:cNvSpPr>
            <a:spLocks noGrp="1" noChangeArrowheads="1"/>
          </p:cNvSpPr>
          <p:nvPr>
            <p:ph idx="1"/>
          </p:nvPr>
        </p:nvSpPr>
        <p:spPr>
          <a:xfrm>
            <a:off x="766907" y="2009873"/>
            <a:ext cx="10441420" cy="4044564"/>
          </a:xfrm>
        </p:spPr>
        <p:txBody>
          <a:bodyPr>
            <a:normAutofit/>
          </a:bodyPr>
          <a:lstStyle/>
          <a:p>
            <a:r>
              <a:rPr lang="en-US" dirty="0"/>
              <a:t>Using global variables causes side effects</a:t>
            </a:r>
          </a:p>
          <a:p>
            <a:r>
              <a:rPr lang="en-US" dirty="0"/>
              <a:t>If more than one function uses the same global variable: </a:t>
            </a:r>
          </a:p>
          <a:p>
            <a:pPr lvl="1"/>
            <a:r>
              <a:rPr lang="en-US" dirty="0"/>
              <a:t>It can be difficult to debug problems with the code</a:t>
            </a:r>
          </a:p>
          <a:p>
            <a:pPr lvl="1"/>
            <a:r>
              <a:rPr lang="en-US" dirty="0"/>
              <a:t>Problems caused in one area of the program may appear to be from another area</a:t>
            </a:r>
          </a:p>
          <a:p>
            <a:r>
              <a:rPr lang="en-US" dirty="0"/>
              <a:t>Global named constants have no side effects because their value is fixed and cannot be changed</a:t>
            </a:r>
          </a:p>
        </p:txBody>
      </p:sp>
      <p:sp>
        <p:nvSpPr>
          <p:cNvPr id="6" name="TextBox 5">
            <a:extLst>
              <a:ext uri="{FF2B5EF4-FFF2-40B4-BE49-F238E27FC236}">
                <a16:creationId xmlns:a16="http://schemas.microsoft.com/office/drawing/2014/main" id="{43F464F8-FC30-74A4-9C83-7ABECB34AB0E}"/>
              </a:ext>
            </a:extLst>
          </p:cNvPr>
          <p:cNvSpPr txBox="1"/>
          <p:nvPr/>
        </p:nvSpPr>
        <p:spPr>
          <a:xfrm>
            <a:off x="983673" y="5685105"/>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/CISC3142Codes#Lecture-5/7.cpp</a:t>
            </a:r>
          </a:p>
        </p:txBody>
      </p:sp>
    </p:spTree>
    <p:extLst>
      <p:ext uri="{BB962C8B-B14F-4D97-AF65-F5344CB8AC3E}">
        <p14:creationId xmlns:p14="http://schemas.microsoft.com/office/powerpoint/2010/main" val="371656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Static and Automatic Variables</a:t>
            </a:r>
            <a:endParaRPr lang="en-US" b="1" dirty="0"/>
          </a:p>
        </p:txBody>
      </p:sp>
      <p:sp>
        <p:nvSpPr>
          <p:cNvPr id="2" name="Rectangle 3">
            <a:extLst>
              <a:ext uri="{FF2B5EF4-FFF2-40B4-BE49-F238E27FC236}">
                <a16:creationId xmlns:a16="http://schemas.microsoft.com/office/drawing/2014/main" id="{A52A0BF7-0E79-5BFA-D215-D3FBA243F6A0}"/>
              </a:ext>
            </a:extLst>
          </p:cNvPr>
          <p:cNvSpPr>
            <a:spLocks noGrp="1" noChangeArrowheads="1"/>
          </p:cNvSpPr>
          <p:nvPr>
            <p:ph idx="1"/>
          </p:nvPr>
        </p:nvSpPr>
        <p:spPr>
          <a:xfrm>
            <a:off x="572943" y="2159453"/>
            <a:ext cx="10275166" cy="4432491"/>
          </a:xfrm>
        </p:spPr>
        <p:txBody>
          <a:bodyPr>
            <a:normAutofit/>
          </a:bodyPr>
          <a:lstStyle/>
          <a:p>
            <a:pPr eaLnBrk="1" hangingPunct="1"/>
            <a:r>
              <a:rPr lang="en-US" altLang="en-US" u="sng" dirty="0"/>
              <a:t>Automatic variable</a:t>
            </a:r>
            <a:r>
              <a:rPr lang="en-US" altLang="en-US" dirty="0"/>
              <a:t>: memory is allocated at block entry and deallocated at block exit</a:t>
            </a:r>
          </a:p>
          <a:p>
            <a:pPr lvl="1" eaLnBrk="1" hangingPunct="1"/>
            <a:r>
              <a:rPr lang="en-US" altLang="en-US" dirty="0"/>
              <a:t>By default, variables declared within a block are automatic variables </a:t>
            </a:r>
          </a:p>
          <a:p>
            <a:pPr eaLnBrk="1" hangingPunct="1"/>
            <a:r>
              <a:rPr lang="en-US" altLang="en-US" u="sng" dirty="0"/>
              <a:t>Static variable</a:t>
            </a:r>
            <a:r>
              <a:rPr lang="en-US" altLang="en-US" dirty="0"/>
              <a:t>: memory remains allocated as long as the program executes</a:t>
            </a:r>
          </a:p>
          <a:p>
            <a:pPr lvl="1" eaLnBrk="1" hangingPunct="1"/>
            <a:r>
              <a:rPr lang="en-US" altLang="en-US" dirty="0"/>
              <a:t>Global variables declared outside of any block are static variables</a:t>
            </a:r>
            <a:endParaRPr lang="en-US" altLang="en-US" u="sng" dirty="0"/>
          </a:p>
        </p:txBody>
      </p:sp>
    </p:spTree>
    <p:extLst>
      <p:ext uri="{BB962C8B-B14F-4D97-AF65-F5344CB8AC3E}">
        <p14:creationId xmlns:p14="http://schemas.microsoft.com/office/powerpoint/2010/main" val="43487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Static and Automatic Variables</a:t>
            </a:r>
            <a:endParaRPr lang="en-US" b="1" dirty="0"/>
          </a:p>
        </p:txBody>
      </p:sp>
      <p:sp>
        <p:nvSpPr>
          <p:cNvPr id="2" name="Content Placeholder 2">
            <a:extLst>
              <a:ext uri="{FF2B5EF4-FFF2-40B4-BE49-F238E27FC236}">
                <a16:creationId xmlns:a16="http://schemas.microsoft.com/office/drawing/2014/main" id="{1C4BC169-B889-4E8C-CF84-E920BB17BEE0}"/>
              </a:ext>
            </a:extLst>
          </p:cNvPr>
          <p:cNvSpPr>
            <a:spLocks noGrp="1"/>
          </p:cNvSpPr>
          <p:nvPr>
            <p:ph idx="1"/>
          </p:nvPr>
        </p:nvSpPr>
        <p:spPr>
          <a:xfrm>
            <a:off x="863889" y="2162273"/>
            <a:ext cx="8415338" cy="738664"/>
          </a:xfrm>
        </p:spPr>
        <p:txBody>
          <a:bodyPr>
            <a:normAutofit fontScale="70000" lnSpcReduction="20000"/>
          </a:bodyPr>
          <a:lstStyle/>
          <a:p>
            <a:pPr>
              <a:defRPr/>
            </a:pPr>
            <a:r>
              <a:rPr lang="en-US" dirty="0"/>
              <a:t>Declare a static variable within a block by using the reserved word </a:t>
            </a:r>
            <a:r>
              <a:rPr lang="en-US" b="1" dirty="0">
                <a:solidFill>
                  <a:srgbClr val="055C91"/>
                </a:solidFill>
                <a:latin typeface="Courier New" panose="02070309020205020404" pitchFamily="49" charset="0"/>
                <a:cs typeface="Courier New" panose="02070309020205020404" pitchFamily="49" charset="0"/>
              </a:rPr>
              <a:t>static</a:t>
            </a:r>
          </a:p>
          <a:p>
            <a:pPr>
              <a:defRPr/>
            </a:pPr>
            <a:r>
              <a:rPr lang="en-US" dirty="0"/>
              <a:t>The syntax for declaring a static variable is:</a:t>
            </a:r>
            <a:endParaRPr lang="en-IN" dirty="0"/>
          </a:p>
        </p:txBody>
      </p:sp>
      <p:pic>
        <p:nvPicPr>
          <p:cNvPr id="3" name="Content Placeholder 3" descr="static dataType identifier;">
            <a:extLst>
              <a:ext uri="{FF2B5EF4-FFF2-40B4-BE49-F238E27FC236}">
                <a16:creationId xmlns:a16="http://schemas.microsoft.com/office/drawing/2014/main" id="{5F47A5D1-ED17-52A6-D38B-DBDF0F013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764" y="3061854"/>
            <a:ext cx="4514601" cy="59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B41B56A1-45F2-DF4D-A430-197E29F4E936}"/>
              </a:ext>
            </a:extLst>
          </p:cNvPr>
          <p:cNvSpPr txBox="1">
            <a:spLocks/>
          </p:cNvSpPr>
          <p:nvPr/>
        </p:nvSpPr>
        <p:spPr>
          <a:xfrm>
            <a:off x="863889" y="3957064"/>
            <a:ext cx="9525000" cy="13255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defRPr/>
            </a:pPr>
            <a:r>
              <a:rPr lang="en-US" sz="2000" dirty="0">
                <a:solidFill>
                  <a:schemeClr val="tx1"/>
                </a:solidFill>
              </a:rPr>
              <a:t>Static variables declared within a block are local to the block</a:t>
            </a:r>
          </a:p>
          <a:p>
            <a:pPr marL="342900" indent="-342900" algn="l">
              <a:buFont typeface="Arial" panose="020B0604020202020204" pitchFamily="34" charset="0"/>
              <a:buChar char="•"/>
              <a:defRPr/>
            </a:pPr>
            <a:r>
              <a:rPr lang="en-US" sz="2000" dirty="0">
                <a:solidFill>
                  <a:schemeClr val="tx1"/>
                </a:solidFill>
              </a:rPr>
              <a:t>Have same scope as any other local identifier in that block</a:t>
            </a:r>
          </a:p>
        </p:txBody>
      </p:sp>
      <p:sp>
        <p:nvSpPr>
          <p:cNvPr id="8" name="TextBox 7">
            <a:extLst>
              <a:ext uri="{FF2B5EF4-FFF2-40B4-BE49-F238E27FC236}">
                <a16:creationId xmlns:a16="http://schemas.microsoft.com/office/drawing/2014/main" id="{6F383318-D335-0983-0252-169365939095}"/>
              </a:ext>
            </a:extLst>
          </p:cNvPr>
          <p:cNvSpPr txBox="1"/>
          <p:nvPr/>
        </p:nvSpPr>
        <p:spPr>
          <a:xfrm>
            <a:off x="1260764" y="5403028"/>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/CISC3142Codes#Lecture-5/8.cpp</a:t>
            </a:r>
          </a:p>
        </p:txBody>
      </p:sp>
    </p:spTree>
    <p:extLst>
      <p:ext uri="{BB962C8B-B14F-4D97-AF65-F5344CB8AC3E}">
        <p14:creationId xmlns:p14="http://schemas.microsoft.com/office/powerpoint/2010/main" val="398918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3022</TotalTime>
  <Words>1692</Words>
  <Application>Microsoft Macintosh PowerPoint</Application>
  <PresentationFormat>Widescreen</PresentationFormat>
  <Paragraphs>167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Scope of an Identifier</vt:lpstr>
      <vt:lpstr>Scope of an Identifier</vt:lpstr>
      <vt:lpstr>Rules Applied When an Identifier is Accessed</vt:lpstr>
      <vt:lpstr>Rules Applied When an Identifier is Accessed</vt:lpstr>
      <vt:lpstr>Other Notes about Global Variables</vt:lpstr>
      <vt:lpstr>Other Notes about Global Variables</vt:lpstr>
      <vt:lpstr>Global Variables, Named Constants, and Side Effects</vt:lpstr>
      <vt:lpstr>Static and Automatic Variables</vt:lpstr>
      <vt:lpstr>Static and Automatic Variables</vt:lpstr>
      <vt:lpstr>Function Overloading</vt:lpstr>
      <vt:lpstr>Function Overloading</vt:lpstr>
      <vt:lpstr>Function Overloading- Void</vt:lpstr>
      <vt:lpstr>Function Overloading- Value Returning</vt:lpstr>
      <vt:lpstr>Functions with Default Parameters</vt:lpstr>
      <vt:lpstr>User-Defined Simple Data Types</vt:lpstr>
      <vt:lpstr>Enumeration</vt:lpstr>
      <vt:lpstr>Enumeration</vt:lpstr>
      <vt:lpstr>Enumeration</vt:lpstr>
      <vt:lpstr>Enumeration</vt:lpstr>
      <vt:lpstr>Enumeration</vt:lpstr>
      <vt:lpstr>Enumeration</vt:lpstr>
      <vt:lpstr>Declaring Variables</vt:lpstr>
      <vt:lpstr>Assignment</vt:lpstr>
      <vt:lpstr>Operations on Enumeration Types</vt:lpstr>
      <vt:lpstr>Relational Operators</vt:lpstr>
      <vt:lpstr>Input /Output of Enumeration Types</vt:lpstr>
      <vt:lpstr>Functions and Enumeration Types</vt:lpstr>
      <vt:lpstr>Declaring Variables When Defining the Enumeration Type</vt:lpstr>
      <vt:lpstr>Anonymous Data Types</vt:lpstr>
      <vt:lpstr>typedef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Basak Taylan</dc:creator>
  <cp:lastModifiedBy>Basak Taylan</cp:lastModifiedBy>
  <cp:revision>15</cp:revision>
  <dcterms:created xsi:type="dcterms:W3CDTF">2023-01-24T22:16:26Z</dcterms:created>
  <dcterms:modified xsi:type="dcterms:W3CDTF">2023-03-01T21:32:19Z</dcterms:modified>
</cp:coreProperties>
</file>