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63" r:id="rId6"/>
    <p:sldId id="264" r:id="rId7"/>
    <p:sldId id="265" r:id="rId8"/>
    <p:sldId id="266" r:id="rId9"/>
    <p:sldId id="267" r:id="rId10"/>
    <p:sldId id="268" r:id="rId11"/>
    <p:sldId id="269" r:id="rId12"/>
    <p:sldId id="270" r:id="rId13"/>
    <p:sldId id="271" r:id="rId14"/>
    <p:sldId id="287"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18"/>
    <p:restoredTop sz="95707"/>
  </p:normalViewPr>
  <p:slideViewPr>
    <p:cSldViewPr snapToGrid="0">
      <p:cViewPr varScale="1">
        <p:scale>
          <a:sx n="108" d="100"/>
          <a:sy n="108" d="100"/>
        </p:scale>
        <p:origin x="4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7711-FB88-FF94-EC16-06952D8B08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1EABF8-EE75-5C60-46C5-91130EEF9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54786C-2096-6620-5D5B-D613FBB56564}"/>
              </a:ext>
            </a:extLst>
          </p:cNvPr>
          <p:cNvSpPr>
            <a:spLocks noGrp="1"/>
          </p:cNvSpPr>
          <p:nvPr>
            <p:ph type="dt" sz="half" idx="10"/>
          </p:nvPr>
        </p:nvSpPr>
        <p:spPr/>
        <p:txBody>
          <a:bodyPr/>
          <a:lstStyle/>
          <a:p>
            <a:fld id="{66F9726B-0774-D143-B41B-4DE924CD89DD}" type="datetimeFigureOut">
              <a:rPr lang="en-US" smtClean="0"/>
              <a:t>3/27/23</a:t>
            </a:fld>
            <a:endParaRPr lang="en-US"/>
          </a:p>
        </p:txBody>
      </p:sp>
      <p:sp>
        <p:nvSpPr>
          <p:cNvPr id="5" name="Footer Placeholder 4">
            <a:extLst>
              <a:ext uri="{FF2B5EF4-FFF2-40B4-BE49-F238E27FC236}">
                <a16:creationId xmlns:a16="http://schemas.microsoft.com/office/drawing/2014/main" id="{33F1ADAE-ED23-48C4-C109-FA7AC45A3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578B3-5E46-AEE0-F666-49F47588193B}"/>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1454087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3BC1-6455-D9C2-6CDE-66A2503F9F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AB2BB2-CEF0-A5DB-CE84-FC92B1F4EA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A40409-FAFF-9471-23DD-F9F24B4859C9}"/>
              </a:ext>
            </a:extLst>
          </p:cNvPr>
          <p:cNvSpPr>
            <a:spLocks noGrp="1"/>
          </p:cNvSpPr>
          <p:nvPr>
            <p:ph type="dt" sz="half" idx="10"/>
          </p:nvPr>
        </p:nvSpPr>
        <p:spPr/>
        <p:txBody>
          <a:bodyPr/>
          <a:lstStyle/>
          <a:p>
            <a:fld id="{66F9726B-0774-D143-B41B-4DE924CD89DD}" type="datetimeFigureOut">
              <a:rPr lang="en-US" smtClean="0"/>
              <a:t>3/27/23</a:t>
            </a:fld>
            <a:endParaRPr lang="en-US"/>
          </a:p>
        </p:txBody>
      </p:sp>
      <p:sp>
        <p:nvSpPr>
          <p:cNvPr id="5" name="Footer Placeholder 4">
            <a:extLst>
              <a:ext uri="{FF2B5EF4-FFF2-40B4-BE49-F238E27FC236}">
                <a16:creationId xmlns:a16="http://schemas.microsoft.com/office/drawing/2014/main" id="{F34F8029-8D2B-7FFA-394B-3B0724BCF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12C05-D913-5672-B584-98FD90B01105}"/>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132406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FF1CE-4C52-DEA8-1FB2-06E18C072A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5077BC-04A3-355B-936F-501ABC5E5E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CC89ED-C91D-9930-9032-7CB91935DF52}"/>
              </a:ext>
            </a:extLst>
          </p:cNvPr>
          <p:cNvSpPr>
            <a:spLocks noGrp="1"/>
          </p:cNvSpPr>
          <p:nvPr>
            <p:ph type="dt" sz="half" idx="10"/>
          </p:nvPr>
        </p:nvSpPr>
        <p:spPr/>
        <p:txBody>
          <a:bodyPr/>
          <a:lstStyle/>
          <a:p>
            <a:fld id="{66F9726B-0774-D143-B41B-4DE924CD89DD}" type="datetimeFigureOut">
              <a:rPr lang="en-US" smtClean="0"/>
              <a:t>3/27/23</a:t>
            </a:fld>
            <a:endParaRPr lang="en-US"/>
          </a:p>
        </p:txBody>
      </p:sp>
      <p:sp>
        <p:nvSpPr>
          <p:cNvPr id="5" name="Footer Placeholder 4">
            <a:extLst>
              <a:ext uri="{FF2B5EF4-FFF2-40B4-BE49-F238E27FC236}">
                <a16:creationId xmlns:a16="http://schemas.microsoft.com/office/drawing/2014/main" id="{DADD4E81-2094-FC3F-B75A-9A6DA00FF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9BD07-02DC-36F6-D3B2-5E56F3D32FBD}"/>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288842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7FB-7C7E-29BF-3E0E-D4529C7E7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E88AD-0E01-181C-4E90-CA738EB252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CE809-AABB-0FAA-3A3B-0F62E48E4493}"/>
              </a:ext>
            </a:extLst>
          </p:cNvPr>
          <p:cNvSpPr>
            <a:spLocks noGrp="1"/>
          </p:cNvSpPr>
          <p:nvPr>
            <p:ph type="dt" sz="half" idx="10"/>
          </p:nvPr>
        </p:nvSpPr>
        <p:spPr/>
        <p:txBody>
          <a:bodyPr/>
          <a:lstStyle/>
          <a:p>
            <a:fld id="{66F9726B-0774-D143-B41B-4DE924CD89DD}" type="datetimeFigureOut">
              <a:rPr lang="en-US" smtClean="0"/>
              <a:t>3/27/23</a:t>
            </a:fld>
            <a:endParaRPr lang="en-US"/>
          </a:p>
        </p:txBody>
      </p:sp>
      <p:sp>
        <p:nvSpPr>
          <p:cNvPr id="5" name="Footer Placeholder 4">
            <a:extLst>
              <a:ext uri="{FF2B5EF4-FFF2-40B4-BE49-F238E27FC236}">
                <a16:creationId xmlns:a16="http://schemas.microsoft.com/office/drawing/2014/main" id="{F74D51E9-D65D-0847-5F09-A49CE39E2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CD376-B21D-A3E7-95AD-DF5A79556796}"/>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351831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94C9-AA7D-4A19-0BB0-9C3DAC685E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94E8ED-7DB7-25E7-0D2F-F6ABF6FAD7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8D6863-71E6-91C1-9410-63D6674DED40}"/>
              </a:ext>
            </a:extLst>
          </p:cNvPr>
          <p:cNvSpPr>
            <a:spLocks noGrp="1"/>
          </p:cNvSpPr>
          <p:nvPr>
            <p:ph type="dt" sz="half" idx="10"/>
          </p:nvPr>
        </p:nvSpPr>
        <p:spPr/>
        <p:txBody>
          <a:bodyPr/>
          <a:lstStyle/>
          <a:p>
            <a:fld id="{66F9726B-0774-D143-B41B-4DE924CD89DD}" type="datetimeFigureOut">
              <a:rPr lang="en-US" smtClean="0"/>
              <a:t>3/27/23</a:t>
            </a:fld>
            <a:endParaRPr lang="en-US"/>
          </a:p>
        </p:txBody>
      </p:sp>
      <p:sp>
        <p:nvSpPr>
          <p:cNvPr id="5" name="Footer Placeholder 4">
            <a:extLst>
              <a:ext uri="{FF2B5EF4-FFF2-40B4-BE49-F238E27FC236}">
                <a16:creationId xmlns:a16="http://schemas.microsoft.com/office/drawing/2014/main" id="{817BF05B-4CD3-BD31-8197-09B593A64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E37DB-1D41-40F1-1E3D-2E0B190ADC4C}"/>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40395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5694-874D-CE48-15D2-38B9707159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32E78-79BE-1BAE-A579-4DE34D0F76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9832AC-29B6-0349-92D3-7AE91DD7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0F0BB9-9B6A-4AB6-A69C-3B2F75B83A74}"/>
              </a:ext>
            </a:extLst>
          </p:cNvPr>
          <p:cNvSpPr>
            <a:spLocks noGrp="1"/>
          </p:cNvSpPr>
          <p:nvPr>
            <p:ph type="dt" sz="half" idx="10"/>
          </p:nvPr>
        </p:nvSpPr>
        <p:spPr/>
        <p:txBody>
          <a:bodyPr/>
          <a:lstStyle/>
          <a:p>
            <a:fld id="{66F9726B-0774-D143-B41B-4DE924CD89DD}" type="datetimeFigureOut">
              <a:rPr lang="en-US" smtClean="0"/>
              <a:t>3/27/23</a:t>
            </a:fld>
            <a:endParaRPr lang="en-US"/>
          </a:p>
        </p:txBody>
      </p:sp>
      <p:sp>
        <p:nvSpPr>
          <p:cNvPr id="6" name="Footer Placeholder 5">
            <a:extLst>
              <a:ext uri="{FF2B5EF4-FFF2-40B4-BE49-F238E27FC236}">
                <a16:creationId xmlns:a16="http://schemas.microsoft.com/office/drawing/2014/main" id="{96EBD3E5-D143-60DC-FD23-91D50AC43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7043F-4623-271C-E0D7-BC0E3AC7D96C}"/>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154579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C948-DAFC-357A-F9F4-04AA84A85B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39C8D6-5675-4319-6D60-021A88B613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3920BE-6852-50CE-37BD-B907A45AFF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761CF2-4CD2-17D6-3CD3-AB1C6440F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34E0C2-FE79-8661-6922-6F4B01D32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A02C29-78B1-A5BD-8208-3B9D472E960C}"/>
              </a:ext>
            </a:extLst>
          </p:cNvPr>
          <p:cNvSpPr>
            <a:spLocks noGrp="1"/>
          </p:cNvSpPr>
          <p:nvPr>
            <p:ph type="dt" sz="half" idx="10"/>
          </p:nvPr>
        </p:nvSpPr>
        <p:spPr/>
        <p:txBody>
          <a:bodyPr/>
          <a:lstStyle/>
          <a:p>
            <a:fld id="{66F9726B-0774-D143-B41B-4DE924CD89DD}" type="datetimeFigureOut">
              <a:rPr lang="en-US" smtClean="0"/>
              <a:t>3/27/23</a:t>
            </a:fld>
            <a:endParaRPr lang="en-US"/>
          </a:p>
        </p:txBody>
      </p:sp>
      <p:sp>
        <p:nvSpPr>
          <p:cNvPr id="8" name="Footer Placeholder 7">
            <a:extLst>
              <a:ext uri="{FF2B5EF4-FFF2-40B4-BE49-F238E27FC236}">
                <a16:creationId xmlns:a16="http://schemas.microsoft.com/office/drawing/2014/main" id="{A25A2500-1F68-7347-936E-A538569D5D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B9F4A7-1051-30FD-1403-9BC68376B82E}"/>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219035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BB127-09A5-AAC3-353F-23D6D97D42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9E1EE0-B883-6EE9-6D05-4C83BC25DAD1}"/>
              </a:ext>
            </a:extLst>
          </p:cNvPr>
          <p:cNvSpPr>
            <a:spLocks noGrp="1"/>
          </p:cNvSpPr>
          <p:nvPr>
            <p:ph type="dt" sz="half" idx="10"/>
          </p:nvPr>
        </p:nvSpPr>
        <p:spPr/>
        <p:txBody>
          <a:bodyPr/>
          <a:lstStyle/>
          <a:p>
            <a:fld id="{66F9726B-0774-D143-B41B-4DE924CD89DD}" type="datetimeFigureOut">
              <a:rPr lang="en-US" smtClean="0"/>
              <a:t>3/27/23</a:t>
            </a:fld>
            <a:endParaRPr lang="en-US"/>
          </a:p>
        </p:txBody>
      </p:sp>
      <p:sp>
        <p:nvSpPr>
          <p:cNvPr id="4" name="Footer Placeholder 3">
            <a:extLst>
              <a:ext uri="{FF2B5EF4-FFF2-40B4-BE49-F238E27FC236}">
                <a16:creationId xmlns:a16="http://schemas.microsoft.com/office/drawing/2014/main" id="{04773E77-2104-E053-FD13-6C054CEEBE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426F48-DE2B-7994-4381-76BBC75DABDB}"/>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67948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F35A40-0D88-BFA4-0978-C3F6E866E278}"/>
              </a:ext>
            </a:extLst>
          </p:cNvPr>
          <p:cNvSpPr>
            <a:spLocks noGrp="1"/>
          </p:cNvSpPr>
          <p:nvPr>
            <p:ph type="dt" sz="half" idx="10"/>
          </p:nvPr>
        </p:nvSpPr>
        <p:spPr/>
        <p:txBody>
          <a:bodyPr/>
          <a:lstStyle/>
          <a:p>
            <a:fld id="{66F9726B-0774-D143-B41B-4DE924CD89DD}" type="datetimeFigureOut">
              <a:rPr lang="en-US" smtClean="0"/>
              <a:t>3/27/23</a:t>
            </a:fld>
            <a:endParaRPr lang="en-US"/>
          </a:p>
        </p:txBody>
      </p:sp>
      <p:sp>
        <p:nvSpPr>
          <p:cNvPr id="3" name="Footer Placeholder 2">
            <a:extLst>
              <a:ext uri="{FF2B5EF4-FFF2-40B4-BE49-F238E27FC236}">
                <a16:creationId xmlns:a16="http://schemas.microsoft.com/office/drawing/2014/main" id="{8B9CA65A-E7BC-4D02-3A12-8EB12C7F38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C84829-BA41-36F3-A918-6DD42C8D4216}"/>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4034235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67D4-DBE8-087E-B3C2-9915161D85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4A4876-FC51-6C9F-F7B9-C2B401BA79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92C115-2D01-B3C7-38FA-10AD9A2EB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A07A33-6631-9EF3-F165-E859D01434BC}"/>
              </a:ext>
            </a:extLst>
          </p:cNvPr>
          <p:cNvSpPr>
            <a:spLocks noGrp="1"/>
          </p:cNvSpPr>
          <p:nvPr>
            <p:ph type="dt" sz="half" idx="10"/>
          </p:nvPr>
        </p:nvSpPr>
        <p:spPr/>
        <p:txBody>
          <a:bodyPr/>
          <a:lstStyle/>
          <a:p>
            <a:fld id="{66F9726B-0774-D143-B41B-4DE924CD89DD}" type="datetimeFigureOut">
              <a:rPr lang="en-US" smtClean="0"/>
              <a:t>3/27/23</a:t>
            </a:fld>
            <a:endParaRPr lang="en-US"/>
          </a:p>
        </p:txBody>
      </p:sp>
      <p:sp>
        <p:nvSpPr>
          <p:cNvPr id="6" name="Footer Placeholder 5">
            <a:extLst>
              <a:ext uri="{FF2B5EF4-FFF2-40B4-BE49-F238E27FC236}">
                <a16:creationId xmlns:a16="http://schemas.microsoft.com/office/drawing/2014/main" id="{0777E38C-D25D-1BA6-2245-32427C9F6F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2D3513-FD1D-80AA-FC7B-713AE04C4632}"/>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137653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236F-A5EC-C44B-CC6A-565D7C70B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74529E-F34D-44F8-CE8D-8CD8515D0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07FDF3-F13C-1658-90CE-715D5E844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416A4E-D7AD-3117-E9C9-BFD2408E48D9}"/>
              </a:ext>
            </a:extLst>
          </p:cNvPr>
          <p:cNvSpPr>
            <a:spLocks noGrp="1"/>
          </p:cNvSpPr>
          <p:nvPr>
            <p:ph type="dt" sz="half" idx="10"/>
          </p:nvPr>
        </p:nvSpPr>
        <p:spPr/>
        <p:txBody>
          <a:bodyPr/>
          <a:lstStyle/>
          <a:p>
            <a:fld id="{66F9726B-0774-D143-B41B-4DE924CD89DD}" type="datetimeFigureOut">
              <a:rPr lang="en-US" smtClean="0"/>
              <a:t>3/27/23</a:t>
            </a:fld>
            <a:endParaRPr lang="en-US"/>
          </a:p>
        </p:txBody>
      </p:sp>
      <p:sp>
        <p:nvSpPr>
          <p:cNvPr id="6" name="Footer Placeholder 5">
            <a:extLst>
              <a:ext uri="{FF2B5EF4-FFF2-40B4-BE49-F238E27FC236}">
                <a16:creationId xmlns:a16="http://schemas.microsoft.com/office/drawing/2014/main" id="{F0E0A155-36FB-062A-FD29-E1E95C6C39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378D7-F2FE-976C-7D4E-1CBCF74D78F4}"/>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257846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557C0D-4471-9848-EEDA-C5983EC8E4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673E8F-894A-5F02-B625-F7D3F1171C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E68ED-EDEA-AF42-3A6F-C18476EA4B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9726B-0774-D143-B41B-4DE924CD89DD}" type="datetimeFigureOut">
              <a:rPr lang="en-US" smtClean="0"/>
              <a:t>3/27/23</a:t>
            </a:fld>
            <a:endParaRPr lang="en-US"/>
          </a:p>
        </p:txBody>
      </p:sp>
      <p:sp>
        <p:nvSpPr>
          <p:cNvPr id="5" name="Footer Placeholder 4">
            <a:extLst>
              <a:ext uri="{FF2B5EF4-FFF2-40B4-BE49-F238E27FC236}">
                <a16:creationId xmlns:a16="http://schemas.microsoft.com/office/drawing/2014/main" id="{26A982B6-1480-3056-0C24-F02D8F82CE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2D99F5-ED8E-D6DA-2589-FEA1F72E6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5CDB44-9099-1B4A-AB58-2EF7CBC3531F}" type="slidenum">
              <a:rPr lang="en-US" smtClean="0"/>
              <a:t>‹#›</a:t>
            </a:fld>
            <a:endParaRPr lang="en-US"/>
          </a:p>
        </p:txBody>
      </p:sp>
    </p:spTree>
    <p:extLst>
      <p:ext uri="{BB962C8B-B14F-4D97-AF65-F5344CB8AC3E}">
        <p14:creationId xmlns:p14="http://schemas.microsoft.com/office/powerpoint/2010/main" val="3900441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8.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eplit.com/@btaylan/CISC3142Codes#Lecture-6/6.cpp" TargetMode="External"/><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hyperlink" Target="https://replit.com/@btaylan/CISC3142Codes#Lecture-6/8.cpp" TargetMode="External"/><Relationship Id="rId4" Type="http://schemas.openxmlformats.org/officeDocument/2006/relationships/hyperlink" Target="https://replit.com/@btaylan/CISC3142Codes#Lecture-6/7.cpp"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rmulae written on a blackboard">
            <a:extLst>
              <a:ext uri="{FF2B5EF4-FFF2-40B4-BE49-F238E27FC236}">
                <a16:creationId xmlns:a16="http://schemas.microsoft.com/office/drawing/2014/main" id="{8BCAA9AF-E46E-8E1B-11AA-75F0F2775B13}"/>
              </a:ext>
            </a:extLst>
          </p:cNvPr>
          <p:cNvPicPr>
            <a:picLocks noChangeAspect="1"/>
          </p:cNvPicPr>
          <p:nvPr/>
        </p:nvPicPr>
        <p:blipFill rotWithShape="1">
          <a:blip r:embed="rId2"/>
          <a:srcRect l="4592" t="23391" r="4499"/>
          <a:stretch/>
        </p:blipFill>
        <p:spPr>
          <a:xfrm>
            <a:off x="20" y="10"/>
            <a:ext cx="12191980" cy="6857990"/>
          </a:xfrm>
          <a:prstGeom prst="rect">
            <a:avLst/>
          </a:prstGeom>
        </p:spPr>
      </p:pic>
      <p:sp>
        <p:nvSpPr>
          <p:cNvPr id="5" name="Rectangle 16">
            <a:extLst>
              <a:ext uri="{FF2B5EF4-FFF2-40B4-BE49-F238E27FC236}">
                <a16:creationId xmlns:a16="http://schemas.microsoft.com/office/drawing/2014/main" id="{C1AD8D3A-AB5D-CD67-6C39-F2BE7002F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1489"/>
            <a:ext cx="12192000" cy="2077327"/>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CE189A2-7FBC-1FC7-519A-7C7163A35E10}"/>
              </a:ext>
            </a:extLst>
          </p:cNvPr>
          <p:cNvSpPr>
            <a:spLocks noGrp="1"/>
          </p:cNvSpPr>
          <p:nvPr>
            <p:ph type="ctrTitle"/>
          </p:nvPr>
        </p:nvSpPr>
        <p:spPr>
          <a:xfrm>
            <a:off x="630688" y="4337523"/>
            <a:ext cx="10918056" cy="1327380"/>
          </a:xfrm>
        </p:spPr>
        <p:txBody>
          <a:bodyPr vert="horz" lIns="91440" tIns="45720" rIns="91440" bIns="45720" rtlCol="0">
            <a:normAutofit/>
          </a:bodyPr>
          <a:lstStyle/>
          <a:p>
            <a:r>
              <a:rPr lang="en-US" altLang="en-US" dirty="0">
                <a:latin typeface="+mn-lt"/>
              </a:rPr>
              <a:t>Namespaces</a:t>
            </a:r>
            <a:endParaRPr lang="en-US" b="1" dirty="0"/>
          </a:p>
        </p:txBody>
      </p:sp>
      <p:cxnSp>
        <p:nvCxnSpPr>
          <p:cNvPr id="7" name="Straight Connector 6">
            <a:extLst>
              <a:ext uri="{FF2B5EF4-FFF2-40B4-BE49-F238E27FC236}">
                <a16:creationId xmlns:a16="http://schemas.microsoft.com/office/drawing/2014/main" id="{BA88E82D-8346-16B9-69A7-D995DFB5CF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149692"/>
            <a:ext cx="12188824" cy="0"/>
          </a:xfrm>
          <a:prstGeom prst="line">
            <a:avLst/>
          </a:prstGeom>
          <a:ln w="50800">
            <a:solidFill>
              <a:schemeClr val="bg1">
                <a:alpha val="93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0808BE6-3B96-BC4C-ED30-1D800AA28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5711486"/>
            <a:ext cx="27432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CF5351B-A34F-0828-5E44-D47939EC4B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26067"/>
            <a:ext cx="12188824" cy="0"/>
          </a:xfrm>
          <a:prstGeom prst="line">
            <a:avLst/>
          </a:prstGeom>
          <a:ln w="50800">
            <a:solidFill>
              <a:schemeClr val="bg1">
                <a:alpha val="93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009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Courier New" panose="02070309020205020404" pitchFamily="49" charset="0"/>
                <a:cs typeface="Courier New" panose="02070309020205020404" pitchFamily="49" charset="0"/>
              </a:rPr>
              <a:t>string</a:t>
            </a:r>
            <a:r>
              <a:rPr lang="en-US" altLang="en-US" dirty="0"/>
              <a:t> </a:t>
            </a:r>
            <a:r>
              <a:rPr lang="en-US" altLang="en-US" dirty="0">
                <a:latin typeface="+mn-lt"/>
              </a:rPr>
              <a:t>Methods</a:t>
            </a:r>
            <a:endParaRPr lang="en-US" b="1" dirty="0"/>
          </a:p>
        </p:txBody>
      </p:sp>
      <p:sp>
        <p:nvSpPr>
          <p:cNvPr id="3" name="TextBox 2">
            <a:extLst>
              <a:ext uri="{FF2B5EF4-FFF2-40B4-BE49-F238E27FC236}">
                <a16:creationId xmlns:a16="http://schemas.microsoft.com/office/drawing/2014/main" id="{22E68125-479E-3414-BACF-F2639BB3DC92}"/>
              </a:ext>
            </a:extLst>
          </p:cNvPr>
          <p:cNvSpPr txBox="1"/>
          <p:nvPr/>
        </p:nvSpPr>
        <p:spPr>
          <a:xfrm>
            <a:off x="829732" y="1826437"/>
            <a:ext cx="10193867" cy="2800767"/>
          </a:xfrm>
          <a:prstGeom prst="rect">
            <a:avLst/>
          </a:prstGeom>
          <a:noFill/>
        </p:spPr>
        <p:txBody>
          <a:bodyPr wrap="square">
            <a:spAutoFit/>
          </a:bodyPr>
          <a:lstStyle/>
          <a:p>
            <a:pPr marL="285750" indent="-285750">
              <a:buFont typeface="Arial" panose="020B0604020202020204" pitchFamily="34" charset="0"/>
              <a:buChar char="•"/>
            </a:pPr>
            <a:r>
              <a:rPr lang="en-US" sz="2400" dirty="0" err="1"/>
              <a:t>strVar.at</a:t>
            </a:r>
            <a:r>
              <a:rPr lang="en-US" sz="2400" dirty="0"/>
              <a:t>(index)		</a:t>
            </a:r>
            <a:r>
              <a:rPr lang="en-US" sz="2000" dirty="0"/>
              <a:t>Returns the element at the position specified by index.</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400" dirty="0" err="1"/>
              <a:t>strVar.append</a:t>
            </a:r>
            <a:r>
              <a:rPr lang="en-US" sz="2400" dirty="0"/>
              <a:t>(n, </a:t>
            </a:r>
            <a:r>
              <a:rPr lang="en-US" sz="2400" dirty="0" err="1"/>
              <a:t>ch</a:t>
            </a:r>
            <a:r>
              <a:rPr lang="en-US" sz="2400" dirty="0"/>
              <a:t>)	</a:t>
            </a:r>
            <a:r>
              <a:rPr lang="en-US" sz="2000" dirty="0"/>
              <a:t>Appends n copies of </a:t>
            </a:r>
            <a:r>
              <a:rPr lang="en-US" sz="2000" dirty="0" err="1"/>
              <a:t>ch</a:t>
            </a:r>
            <a:r>
              <a:rPr lang="en-US" sz="2000" dirty="0"/>
              <a:t> to </a:t>
            </a:r>
            <a:r>
              <a:rPr lang="en-US" sz="2000" dirty="0" err="1"/>
              <a:t>strVar</a:t>
            </a:r>
            <a:r>
              <a:rPr lang="en-US" sz="2000" dirty="0"/>
              <a:t>, where </a:t>
            </a:r>
            <a:r>
              <a:rPr lang="en-US" sz="2000" dirty="0" err="1"/>
              <a:t>ch</a:t>
            </a:r>
            <a:r>
              <a:rPr lang="en-US" sz="2000" dirty="0"/>
              <a:t> is a char variable</a:t>
            </a:r>
          </a:p>
          <a:p>
            <a:r>
              <a:rPr lang="en-US" sz="2000" dirty="0"/>
              <a:t>				 or a char constant.</a:t>
            </a:r>
          </a:p>
          <a:p>
            <a:endParaRPr lang="en-US" sz="2000" dirty="0"/>
          </a:p>
          <a:p>
            <a:pPr marL="285750" indent="-285750">
              <a:buFont typeface="Arial" panose="020B0604020202020204" pitchFamily="34" charset="0"/>
              <a:buChar char="•"/>
            </a:pPr>
            <a:r>
              <a:rPr lang="en-US" sz="2400" dirty="0" err="1"/>
              <a:t>strVar.append</a:t>
            </a:r>
            <a:r>
              <a:rPr lang="en-US" sz="2400" dirty="0"/>
              <a:t>(str)	              </a:t>
            </a:r>
            <a:r>
              <a:rPr lang="en-US" sz="2000" dirty="0"/>
              <a:t>Appends str to </a:t>
            </a:r>
            <a:r>
              <a:rPr lang="en-US" sz="2000" dirty="0" err="1"/>
              <a:t>strVar</a:t>
            </a:r>
            <a:r>
              <a:rPr lang="en-US" sz="2000" dirty="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400" dirty="0" err="1"/>
              <a:t>strVar.clear</a:t>
            </a:r>
            <a:r>
              <a:rPr lang="en-US" sz="2400" dirty="0"/>
              <a:t>()	  	</a:t>
            </a:r>
            <a:r>
              <a:rPr lang="en-US" sz="2000" dirty="0"/>
              <a:t>Deletes all the characters in </a:t>
            </a:r>
            <a:r>
              <a:rPr lang="en-US" sz="2000" dirty="0" err="1"/>
              <a:t>strVar</a:t>
            </a:r>
            <a:r>
              <a:rPr lang="en-US" sz="2000" dirty="0"/>
              <a:t>.</a:t>
            </a:r>
          </a:p>
        </p:txBody>
      </p:sp>
      <p:sp>
        <p:nvSpPr>
          <p:cNvPr id="7" name="TextBox 6">
            <a:extLst>
              <a:ext uri="{FF2B5EF4-FFF2-40B4-BE49-F238E27FC236}">
                <a16:creationId xmlns:a16="http://schemas.microsoft.com/office/drawing/2014/main" id="{4932E611-C416-B4B2-38D9-B0D837A0105A}"/>
              </a:ext>
            </a:extLst>
          </p:cNvPr>
          <p:cNvSpPr txBox="1"/>
          <p:nvPr/>
        </p:nvSpPr>
        <p:spPr>
          <a:xfrm>
            <a:off x="829732" y="5477575"/>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/CISC3142Codes#Lecture-6/10.cpp</a:t>
            </a:r>
          </a:p>
        </p:txBody>
      </p:sp>
    </p:spTree>
    <p:extLst>
      <p:ext uri="{BB962C8B-B14F-4D97-AF65-F5344CB8AC3E}">
        <p14:creationId xmlns:p14="http://schemas.microsoft.com/office/powerpoint/2010/main" val="2780558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Courier New" panose="02070309020205020404" pitchFamily="49" charset="0"/>
                <a:cs typeface="Courier New" panose="02070309020205020404" pitchFamily="49" charset="0"/>
              </a:rPr>
              <a:t>string</a:t>
            </a:r>
            <a:r>
              <a:rPr lang="en-US" altLang="en-US" dirty="0"/>
              <a:t> </a:t>
            </a:r>
            <a:r>
              <a:rPr lang="en-US" altLang="en-US" dirty="0">
                <a:latin typeface="+mn-lt"/>
              </a:rPr>
              <a:t>Methods</a:t>
            </a:r>
            <a:endParaRPr lang="en-US" b="1" dirty="0"/>
          </a:p>
        </p:txBody>
      </p:sp>
      <p:sp>
        <p:nvSpPr>
          <p:cNvPr id="5" name="Content Placeholder 2">
            <a:extLst>
              <a:ext uri="{FF2B5EF4-FFF2-40B4-BE49-F238E27FC236}">
                <a16:creationId xmlns:a16="http://schemas.microsoft.com/office/drawing/2014/main" id="{432CE15A-CE57-96ED-B9EC-172F34DFFCD7}"/>
              </a:ext>
            </a:extLst>
          </p:cNvPr>
          <p:cNvSpPr>
            <a:spLocks noGrp="1"/>
          </p:cNvSpPr>
          <p:nvPr>
            <p:ph idx="1"/>
          </p:nvPr>
        </p:nvSpPr>
        <p:spPr>
          <a:xfrm>
            <a:off x="838200" y="2057400"/>
            <a:ext cx="10515600" cy="2396068"/>
          </a:xfrm>
        </p:spPr>
        <p:txBody>
          <a:bodyPr>
            <a:noAutofit/>
          </a:bodyPr>
          <a:lstStyle/>
          <a:p>
            <a:r>
              <a:rPr lang="en-US" altLang="en-US" sz="2400" dirty="0" err="1"/>
              <a:t>strVar.compare</a:t>
            </a:r>
            <a:r>
              <a:rPr lang="en-US" altLang="en-US" sz="2400" dirty="0"/>
              <a:t>(str)		</a:t>
            </a:r>
            <a:r>
              <a:rPr lang="en-US" altLang="en-US" sz="1800" dirty="0"/>
              <a:t>Returns ascii difference of strings</a:t>
            </a:r>
          </a:p>
          <a:p>
            <a:pPr marL="0" indent="0">
              <a:buNone/>
            </a:pPr>
            <a:endParaRPr lang="en-US" altLang="en-US" sz="2400" dirty="0"/>
          </a:p>
          <a:p>
            <a:r>
              <a:rPr lang="en-US" altLang="en-US" sz="2400" dirty="0" err="1"/>
              <a:t>strVar.empty</a:t>
            </a:r>
            <a:r>
              <a:rPr lang="en-US" altLang="en-US" sz="2400" dirty="0"/>
              <a:t>()		</a:t>
            </a:r>
            <a:r>
              <a:rPr lang="en-US" altLang="en-US" sz="1800" dirty="0"/>
              <a:t>Returns 1 if </a:t>
            </a:r>
            <a:r>
              <a:rPr lang="en-US" altLang="en-US" sz="1800" dirty="0" err="1"/>
              <a:t>strVar</a:t>
            </a:r>
            <a:r>
              <a:rPr lang="en-US" altLang="en-US" sz="1800" dirty="0"/>
              <a:t> is empty; otherwise it returns 0 .</a:t>
            </a:r>
          </a:p>
          <a:p>
            <a:pPr marL="0" indent="0">
              <a:buNone/>
            </a:pPr>
            <a:endParaRPr lang="en-US" altLang="en-US" sz="1800" dirty="0"/>
          </a:p>
          <a:p>
            <a:r>
              <a:rPr lang="en-US" altLang="en-US" sz="2400" dirty="0" err="1"/>
              <a:t>strVar.erase</a:t>
            </a:r>
            <a:r>
              <a:rPr lang="en-US" altLang="en-US" sz="2400" dirty="0"/>
              <a:t>()		</a:t>
            </a:r>
            <a:r>
              <a:rPr lang="en-US" altLang="en-US" sz="1800" dirty="0"/>
              <a:t>Deletes all the characters in </a:t>
            </a:r>
            <a:r>
              <a:rPr lang="en-US" altLang="en-US" sz="1800" dirty="0" err="1"/>
              <a:t>strVar</a:t>
            </a:r>
            <a:r>
              <a:rPr lang="en-US" altLang="en-US" sz="1800" dirty="0"/>
              <a:t>.</a:t>
            </a:r>
          </a:p>
          <a:p>
            <a:endParaRPr lang="en-US" altLang="en-US" sz="1800" dirty="0"/>
          </a:p>
          <a:p>
            <a:r>
              <a:rPr lang="en-US" altLang="en-US" sz="2400" dirty="0" err="1"/>
              <a:t>strVar.erase</a:t>
            </a:r>
            <a:r>
              <a:rPr lang="en-US" altLang="en-US" sz="2400" dirty="0"/>
              <a:t>(pos, n)		</a:t>
            </a:r>
            <a:r>
              <a:rPr lang="en-US" altLang="en-US" sz="1800" dirty="0"/>
              <a:t>Deletes n characters from </a:t>
            </a:r>
            <a:r>
              <a:rPr lang="en-US" altLang="en-US" sz="1800" dirty="0" err="1"/>
              <a:t>strVar</a:t>
            </a:r>
            <a:r>
              <a:rPr lang="en-US" altLang="en-US" sz="1800" dirty="0"/>
              <a:t> starting at position pos.</a:t>
            </a:r>
          </a:p>
        </p:txBody>
      </p:sp>
      <p:sp>
        <p:nvSpPr>
          <p:cNvPr id="3" name="TextBox 2">
            <a:extLst>
              <a:ext uri="{FF2B5EF4-FFF2-40B4-BE49-F238E27FC236}">
                <a16:creationId xmlns:a16="http://schemas.microsoft.com/office/drawing/2014/main" id="{57B84AEB-A0F9-91C4-C5FB-EFBFAD4933DA}"/>
              </a:ext>
            </a:extLst>
          </p:cNvPr>
          <p:cNvSpPr txBox="1"/>
          <p:nvPr/>
        </p:nvSpPr>
        <p:spPr>
          <a:xfrm>
            <a:off x="1202266" y="5513401"/>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/CISC3142Codes#Lecture-6/12.cpp</a:t>
            </a:r>
          </a:p>
        </p:txBody>
      </p:sp>
    </p:spTree>
    <p:extLst>
      <p:ext uri="{BB962C8B-B14F-4D97-AF65-F5344CB8AC3E}">
        <p14:creationId xmlns:p14="http://schemas.microsoft.com/office/powerpoint/2010/main" val="354629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Courier New" panose="02070309020205020404" pitchFamily="49" charset="0"/>
                <a:cs typeface="Courier New" panose="02070309020205020404" pitchFamily="49" charset="0"/>
              </a:rPr>
              <a:t>string</a:t>
            </a:r>
            <a:r>
              <a:rPr lang="en-US" altLang="en-US" dirty="0"/>
              <a:t> </a:t>
            </a:r>
            <a:r>
              <a:rPr lang="en-US" altLang="en-US" dirty="0">
                <a:latin typeface="+mn-lt"/>
              </a:rPr>
              <a:t>Methods</a:t>
            </a:r>
            <a:endParaRPr lang="en-US" b="1" dirty="0"/>
          </a:p>
        </p:txBody>
      </p:sp>
      <p:sp>
        <p:nvSpPr>
          <p:cNvPr id="5" name="Content Placeholder 2">
            <a:extLst>
              <a:ext uri="{FF2B5EF4-FFF2-40B4-BE49-F238E27FC236}">
                <a16:creationId xmlns:a16="http://schemas.microsoft.com/office/drawing/2014/main" id="{432CE15A-CE57-96ED-B9EC-172F34DFFCD7}"/>
              </a:ext>
            </a:extLst>
          </p:cNvPr>
          <p:cNvSpPr>
            <a:spLocks noGrp="1"/>
          </p:cNvSpPr>
          <p:nvPr>
            <p:ph idx="1"/>
          </p:nvPr>
        </p:nvSpPr>
        <p:spPr>
          <a:xfrm>
            <a:off x="838200" y="2057400"/>
            <a:ext cx="10515600" cy="2988734"/>
          </a:xfrm>
        </p:spPr>
        <p:txBody>
          <a:bodyPr>
            <a:noAutofit/>
          </a:bodyPr>
          <a:lstStyle/>
          <a:p>
            <a:r>
              <a:rPr lang="en-US" altLang="en-US" sz="2400" dirty="0" err="1"/>
              <a:t>strVar.find</a:t>
            </a:r>
            <a:r>
              <a:rPr lang="en-US" altLang="en-US" sz="2400" dirty="0"/>
              <a:t>(str)	</a:t>
            </a:r>
            <a:r>
              <a:rPr lang="en-US" altLang="en-US" dirty="0"/>
              <a:t>		</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Returns</a:t>
            </a:r>
            <a:r>
              <a:rPr lang="en-US" altLang="en-US" dirty="0"/>
              <a:t> </a:t>
            </a:r>
            <a:r>
              <a:rPr lang="en-US" altLang="en-US" sz="1800" dirty="0">
                <a:solidFill>
                  <a:prstClr val="black"/>
                </a:solidFill>
                <a:latin typeface="Calibri" panose="020F0502020204030204"/>
              </a:rPr>
              <a:t>the index of the first occurrence of str in </a:t>
            </a:r>
            <a:r>
              <a:rPr lang="en-US" altLang="en-US" sz="1800" dirty="0" err="1">
                <a:solidFill>
                  <a:prstClr val="black"/>
                </a:solidFill>
                <a:latin typeface="Calibri" panose="020F0502020204030204"/>
              </a:rPr>
              <a:t>strVar</a:t>
            </a:r>
            <a:r>
              <a:rPr lang="en-US" altLang="en-US" sz="1800" dirty="0">
                <a:solidFill>
                  <a:prstClr val="black"/>
                </a:solidFill>
                <a:latin typeface="Calibri" panose="020F0502020204030204"/>
              </a:rPr>
              <a:t>. </a:t>
            </a:r>
            <a:endParaRPr lang="en-US" altLang="en-US" dirty="0"/>
          </a:p>
          <a:p>
            <a:r>
              <a:rPr lang="en-US" altLang="en-US" sz="2400" dirty="0" err="1"/>
              <a:t>strVar.find</a:t>
            </a:r>
            <a:r>
              <a:rPr lang="en-US" altLang="en-US" sz="2400" dirty="0"/>
              <a:t>(str, pos);</a:t>
            </a:r>
            <a:r>
              <a:rPr lang="en-US" altLang="en-US" dirty="0"/>
              <a:t>			</a:t>
            </a:r>
            <a:r>
              <a:rPr lang="en-US" altLang="en-US" sz="1800" dirty="0">
                <a:solidFill>
                  <a:prstClr val="black"/>
                </a:solidFill>
                <a:latin typeface="Calibri" panose="020F0502020204030204"/>
              </a:rPr>
              <a:t>Returns the index of the first occurrence at or after pos</a:t>
            </a:r>
          </a:p>
          <a:p>
            <a:r>
              <a:rPr lang="en-US" altLang="en-US" sz="2400" dirty="0" err="1"/>
              <a:t>strVar.find_first_of</a:t>
            </a:r>
            <a:r>
              <a:rPr lang="en-US" altLang="en-US" sz="2400" dirty="0"/>
              <a:t>(str, pos)</a:t>
            </a:r>
            <a:r>
              <a:rPr lang="en-US" altLang="en-US" dirty="0"/>
              <a:t>		</a:t>
            </a:r>
            <a:r>
              <a:rPr lang="en-US" altLang="en-US" sz="1800" dirty="0">
                <a:solidFill>
                  <a:prstClr val="black"/>
                </a:solidFill>
                <a:latin typeface="Calibri" panose="020F0502020204030204"/>
              </a:rPr>
              <a:t>Returns the index of the first common character  after pos</a:t>
            </a:r>
            <a:br>
              <a:rPr lang="en-US" altLang="en-US" sz="1800" dirty="0">
                <a:solidFill>
                  <a:prstClr val="black"/>
                </a:solidFill>
                <a:latin typeface="Calibri" panose="020F0502020204030204"/>
              </a:rPr>
            </a:br>
            <a:r>
              <a:rPr lang="en-US" altLang="en-US" sz="1800" dirty="0">
                <a:solidFill>
                  <a:prstClr val="black"/>
                </a:solidFill>
                <a:latin typeface="Calibri" panose="020F0502020204030204"/>
              </a:rPr>
              <a:t>					 in </a:t>
            </a:r>
            <a:r>
              <a:rPr lang="en-US" altLang="en-US" sz="1800" dirty="0" err="1">
                <a:solidFill>
                  <a:prstClr val="black"/>
                </a:solidFill>
                <a:latin typeface="Calibri" panose="020F0502020204030204"/>
              </a:rPr>
              <a:t>strVar</a:t>
            </a:r>
            <a:endParaRPr lang="en-US" altLang="en-US" sz="1800" dirty="0">
              <a:solidFill>
                <a:prstClr val="black"/>
              </a:solidFill>
              <a:latin typeface="Calibri" panose="020F0502020204030204"/>
            </a:endParaRPr>
          </a:p>
          <a:p>
            <a:r>
              <a:rPr lang="en-US" altLang="en-US" sz="2400" dirty="0" err="1"/>
              <a:t>strVar.find_first_not_of</a:t>
            </a:r>
            <a:r>
              <a:rPr lang="en-US" altLang="en-US" sz="2400" dirty="0"/>
              <a:t>(str, pos)</a:t>
            </a:r>
            <a:r>
              <a:rPr lang="en-US" altLang="en-US" dirty="0"/>
              <a:t>	</a:t>
            </a:r>
            <a:r>
              <a:rPr lang="en-US" altLang="en-US" sz="1800" dirty="0">
                <a:solidFill>
                  <a:prstClr val="black"/>
                </a:solidFill>
                <a:latin typeface="Calibri" panose="020F0502020204030204"/>
              </a:rPr>
              <a:t>Returns the index of the first occurrence of any 							uncommon character of in </a:t>
            </a:r>
            <a:r>
              <a:rPr lang="en-US" altLang="en-US" sz="1800" dirty="0" err="1">
                <a:solidFill>
                  <a:prstClr val="black"/>
                </a:solidFill>
                <a:latin typeface="Calibri" panose="020F0502020204030204"/>
              </a:rPr>
              <a:t>strVar</a:t>
            </a:r>
            <a:r>
              <a:rPr lang="en-US" altLang="en-US" sz="1800" dirty="0">
                <a:solidFill>
                  <a:prstClr val="black"/>
                </a:solidFill>
                <a:latin typeface="Calibri" panose="020F0502020204030204"/>
              </a:rPr>
              <a:t> after pos</a:t>
            </a:r>
          </a:p>
        </p:txBody>
      </p:sp>
      <p:sp>
        <p:nvSpPr>
          <p:cNvPr id="3" name="TextBox 2">
            <a:extLst>
              <a:ext uri="{FF2B5EF4-FFF2-40B4-BE49-F238E27FC236}">
                <a16:creationId xmlns:a16="http://schemas.microsoft.com/office/drawing/2014/main" id="{026A61C5-3B73-ED3C-F288-A3A9CAADC1D1}"/>
              </a:ext>
            </a:extLst>
          </p:cNvPr>
          <p:cNvSpPr txBox="1"/>
          <p:nvPr/>
        </p:nvSpPr>
        <p:spPr>
          <a:xfrm>
            <a:off x="1066800" y="5046134"/>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/CISC3142Codes#Lecture-6/13.cpp</a:t>
            </a:r>
          </a:p>
        </p:txBody>
      </p:sp>
    </p:spTree>
    <p:extLst>
      <p:ext uri="{BB962C8B-B14F-4D97-AF65-F5344CB8AC3E}">
        <p14:creationId xmlns:p14="http://schemas.microsoft.com/office/powerpoint/2010/main" val="2467044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Courier New" panose="02070309020205020404" pitchFamily="49" charset="0"/>
                <a:cs typeface="Courier New" panose="02070309020205020404" pitchFamily="49" charset="0"/>
              </a:rPr>
              <a:t>string</a:t>
            </a:r>
            <a:r>
              <a:rPr lang="en-US" altLang="en-US" dirty="0"/>
              <a:t> </a:t>
            </a:r>
            <a:r>
              <a:rPr lang="en-US" altLang="en-US" dirty="0">
                <a:latin typeface="+mn-lt"/>
              </a:rPr>
              <a:t>Methods</a:t>
            </a:r>
            <a:endParaRPr lang="en-US" b="1" dirty="0"/>
          </a:p>
        </p:txBody>
      </p:sp>
      <p:sp>
        <p:nvSpPr>
          <p:cNvPr id="5" name="Content Placeholder 2">
            <a:extLst>
              <a:ext uri="{FF2B5EF4-FFF2-40B4-BE49-F238E27FC236}">
                <a16:creationId xmlns:a16="http://schemas.microsoft.com/office/drawing/2014/main" id="{432CE15A-CE57-96ED-B9EC-172F34DFFCD7}"/>
              </a:ext>
            </a:extLst>
          </p:cNvPr>
          <p:cNvSpPr>
            <a:spLocks noGrp="1"/>
          </p:cNvSpPr>
          <p:nvPr>
            <p:ph idx="1"/>
          </p:nvPr>
        </p:nvSpPr>
        <p:spPr>
          <a:xfrm>
            <a:off x="838200" y="2057400"/>
            <a:ext cx="10515600" cy="3564468"/>
          </a:xfrm>
        </p:spPr>
        <p:txBody>
          <a:bodyPr>
            <a:noAutofit/>
          </a:bodyPr>
          <a:lstStyle/>
          <a:p>
            <a:r>
              <a:rPr lang="en-US" altLang="en-US" sz="2400" dirty="0" err="1"/>
              <a:t>strVar.insert</a:t>
            </a:r>
            <a:r>
              <a:rPr lang="en-US" altLang="en-US" sz="2400" dirty="0"/>
              <a:t>(pos, n, </a:t>
            </a:r>
            <a:r>
              <a:rPr lang="en-US" altLang="en-US" sz="2400" dirty="0" err="1"/>
              <a:t>ch</a:t>
            </a:r>
            <a:r>
              <a:rPr lang="en-US" altLang="en-US" sz="2400" dirty="0"/>
              <a:t>);	</a:t>
            </a:r>
            <a:r>
              <a:rPr lang="en-US" altLang="en-US" sz="1800" dirty="0">
                <a:solidFill>
                  <a:prstClr val="black"/>
                </a:solidFill>
                <a:latin typeface="Calibri" panose="020F0502020204030204"/>
              </a:rPr>
              <a:t>Inserts n occurrences of the character </a:t>
            </a:r>
            <a:r>
              <a:rPr lang="en-US" altLang="en-US" sz="1800" dirty="0" err="1">
                <a:solidFill>
                  <a:prstClr val="black"/>
                </a:solidFill>
                <a:latin typeface="Calibri" panose="020F0502020204030204"/>
              </a:rPr>
              <a:t>ch</a:t>
            </a:r>
            <a:r>
              <a:rPr lang="en-US" altLang="en-US" sz="1800" dirty="0">
                <a:solidFill>
                  <a:prstClr val="black"/>
                </a:solidFill>
                <a:latin typeface="Calibri" panose="020F0502020204030204"/>
              </a:rPr>
              <a:t> at index pos into </a:t>
            </a:r>
            <a:r>
              <a:rPr lang="en-US" altLang="en-US" sz="1800" dirty="0" err="1">
                <a:solidFill>
                  <a:prstClr val="black"/>
                </a:solidFill>
                <a:latin typeface="Calibri" panose="020F0502020204030204"/>
              </a:rPr>
              <a:t>strVar</a:t>
            </a:r>
            <a:endParaRPr lang="en-US" altLang="en-US" sz="1800" dirty="0">
              <a:solidFill>
                <a:prstClr val="black"/>
              </a:solidFill>
              <a:latin typeface="Calibri" panose="020F0502020204030204"/>
            </a:endParaRPr>
          </a:p>
          <a:p>
            <a:r>
              <a:rPr lang="en-US" altLang="en-US" sz="2400" dirty="0" err="1"/>
              <a:t>strVar.insert</a:t>
            </a:r>
            <a:r>
              <a:rPr lang="en-US" altLang="en-US" sz="2400" dirty="0"/>
              <a:t>(pos, str);	</a:t>
            </a:r>
            <a:r>
              <a:rPr lang="en-US" altLang="en-US" sz="1800" dirty="0">
                <a:solidFill>
                  <a:prstClr val="black"/>
                </a:solidFill>
                <a:latin typeface="Calibri" panose="020F0502020204030204"/>
              </a:rPr>
              <a:t>Inserts all the characters of str at index pos into </a:t>
            </a:r>
            <a:r>
              <a:rPr lang="en-US" altLang="en-US" sz="1800" dirty="0" err="1">
                <a:solidFill>
                  <a:prstClr val="black"/>
                </a:solidFill>
                <a:latin typeface="Calibri" panose="020F0502020204030204"/>
              </a:rPr>
              <a:t>strVar</a:t>
            </a:r>
            <a:r>
              <a:rPr lang="en-US" altLang="en-US" sz="1800" dirty="0">
                <a:solidFill>
                  <a:prstClr val="black"/>
                </a:solidFill>
                <a:latin typeface="Calibri" panose="020F0502020204030204"/>
              </a:rPr>
              <a:t>.</a:t>
            </a:r>
          </a:p>
          <a:p>
            <a:r>
              <a:rPr lang="en-US" altLang="en-US" sz="2400" dirty="0" err="1"/>
              <a:t>strVar.length</a:t>
            </a:r>
            <a:r>
              <a:rPr lang="en-US" altLang="en-US" sz="2400" dirty="0"/>
              <a:t>()		</a:t>
            </a:r>
            <a:r>
              <a:rPr lang="en-US" altLang="en-US" sz="1800" dirty="0">
                <a:solidFill>
                  <a:prstClr val="black"/>
                </a:solidFill>
                <a:latin typeface="Calibri" panose="020F0502020204030204"/>
              </a:rPr>
              <a:t>Returns the number of characters in </a:t>
            </a:r>
            <a:r>
              <a:rPr lang="en-US" altLang="en-US" sz="1800" dirty="0" err="1">
                <a:solidFill>
                  <a:prstClr val="black"/>
                </a:solidFill>
                <a:latin typeface="Calibri" panose="020F0502020204030204"/>
              </a:rPr>
              <a:t>strVar</a:t>
            </a:r>
            <a:r>
              <a:rPr lang="en-US" altLang="en-US" sz="1800" dirty="0">
                <a:solidFill>
                  <a:prstClr val="black"/>
                </a:solidFill>
                <a:latin typeface="Calibri" panose="020F0502020204030204"/>
              </a:rPr>
              <a:t>.</a:t>
            </a:r>
          </a:p>
          <a:p>
            <a:r>
              <a:rPr lang="en-US" altLang="en-US" sz="2400" dirty="0" err="1"/>
              <a:t>strVar.replace</a:t>
            </a:r>
            <a:r>
              <a:rPr lang="en-US" altLang="en-US" sz="2400" dirty="0"/>
              <a:t>(pos, n, str);	</a:t>
            </a:r>
            <a:r>
              <a:rPr lang="en-US" altLang="en-US" sz="1800" dirty="0">
                <a:solidFill>
                  <a:prstClr val="black"/>
                </a:solidFill>
                <a:latin typeface="Calibri" panose="020F0502020204030204"/>
              </a:rPr>
              <a:t>Starting at index pos, replaces the next n characters of </a:t>
            </a:r>
            <a:r>
              <a:rPr lang="en-US" altLang="en-US" sz="1800" dirty="0" err="1">
                <a:solidFill>
                  <a:prstClr val="black"/>
                </a:solidFill>
                <a:latin typeface="Calibri" panose="020F0502020204030204"/>
              </a:rPr>
              <a:t>strVar</a:t>
            </a:r>
            <a:r>
              <a:rPr lang="en-US" altLang="en-US" sz="1800" dirty="0">
                <a:solidFill>
                  <a:prstClr val="black"/>
                </a:solidFill>
                <a:latin typeface="Calibri" panose="020F0502020204030204"/>
              </a:rPr>
              <a:t>.</a:t>
            </a:r>
          </a:p>
          <a:p>
            <a:r>
              <a:rPr lang="en-US" altLang="en-US" sz="2400" dirty="0" err="1"/>
              <a:t>strVar.substr</a:t>
            </a:r>
            <a:r>
              <a:rPr lang="en-US" altLang="en-US" sz="2400" dirty="0"/>
              <a:t>(pos, </a:t>
            </a:r>
            <a:r>
              <a:rPr lang="en-US" altLang="en-US" sz="2400" dirty="0" err="1"/>
              <a:t>len</a:t>
            </a:r>
            <a:r>
              <a:rPr lang="en-US" altLang="en-US" sz="2400" dirty="0"/>
              <a:t>)	</a:t>
            </a:r>
            <a:r>
              <a:rPr lang="en-US" altLang="en-US" sz="1800" dirty="0">
                <a:solidFill>
                  <a:prstClr val="black"/>
                </a:solidFill>
                <a:latin typeface="Calibri" panose="020F0502020204030204"/>
              </a:rPr>
              <a:t>Returns a string which is a substring of </a:t>
            </a:r>
            <a:r>
              <a:rPr lang="en-US" altLang="en-US" sz="1800" dirty="0" err="1">
                <a:solidFill>
                  <a:prstClr val="black"/>
                </a:solidFill>
                <a:latin typeface="Calibri" panose="020F0502020204030204"/>
              </a:rPr>
              <a:t>strVar</a:t>
            </a:r>
            <a:r>
              <a:rPr lang="en-US" altLang="en-US" sz="1800" dirty="0">
                <a:solidFill>
                  <a:prstClr val="black"/>
                </a:solidFill>
                <a:latin typeface="Calibri" panose="020F0502020204030204"/>
              </a:rPr>
              <a:t> starting at pos.</a:t>
            </a:r>
          </a:p>
          <a:p>
            <a:r>
              <a:rPr lang="en-US" altLang="en-US" sz="2400" dirty="0" err="1"/>
              <a:t>strVar.size</a:t>
            </a:r>
            <a:r>
              <a:rPr lang="en-US" altLang="en-US" sz="2400" dirty="0"/>
              <a:t>()			</a:t>
            </a:r>
            <a:r>
              <a:rPr lang="en-US" altLang="en-US" sz="1800" dirty="0">
                <a:solidFill>
                  <a:prstClr val="black"/>
                </a:solidFill>
                <a:latin typeface="Calibri" panose="020F0502020204030204"/>
              </a:rPr>
              <a:t>Returns giving the number of characters in </a:t>
            </a:r>
            <a:r>
              <a:rPr lang="en-US" altLang="en-US" sz="1800" dirty="0" err="1">
                <a:solidFill>
                  <a:prstClr val="black"/>
                </a:solidFill>
                <a:latin typeface="Calibri" panose="020F0502020204030204"/>
              </a:rPr>
              <a:t>strVar</a:t>
            </a:r>
            <a:r>
              <a:rPr lang="en-US" altLang="en-US" sz="1800" dirty="0">
                <a:solidFill>
                  <a:prstClr val="black"/>
                </a:solidFill>
                <a:latin typeface="Calibri" panose="020F0502020204030204"/>
              </a:rPr>
              <a:t>. Alias of </a:t>
            </a:r>
            <a:r>
              <a:rPr lang="en-US" altLang="en-US" sz="1800" dirty="0" err="1">
                <a:solidFill>
                  <a:prstClr val="black"/>
                </a:solidFill>
                <a:latin typeface="Calibri" panose="020F0502020204030204"/>
              </a:rPr>
              <a:t>lenghtO</a:t>
            </a:r>
            <a:endParaRPr lang="en-US" altLang="en-US" sz="1800" dirty="0">
              <a:solidFill>
                <a:prstClr val="black"/>
              </a:solidFill>
              <a:latin typeface="Calibri" panose="020F0502020204030204"/>
            </a:endParaRPr>
          </a:p>
          <a:p>
            <a:r>
              <a:rPr lang="en-US" altLang="en-US" sz="2400" dirty="0" err="1"/>
              <a:t>strVar.swap</a:t>
            </a:r>
            <a:r>
              <a:rPr lang="en-US" altLang="en-US" sz="2400" dirty="0"/>
              <a:t>(str1);		</a:t>
            </a:r>
            <a:r>
              <a:rPr lang="en-US" altLang="en-US" sz="1800" dirty="0">
                <a:solidFill>
                  <a:prstClr val="black"/>
                </a:solidFill>
                <a:latin typeface="Calibri" panose="020F0502020204030204"/>
              </a:rPr>
              <a:t>Swaps the contents of </a:t>
            </a:r>
            <a:r>
              <a:rPr lang="en-US" altLang="en-US" sz="1800" dirty="0" err="1">
                <a:solidFill>
                  <a:prstClr val="black"/>
                </a:solidFill>
                <a:latin typeface="Calibri" panose="020F0502020204030204"/>
              </a:rPr>
              <a:t>strVar</a:t>
            </a:r>
            <a:r>
              <a:rPr lang="en-US" altLang="en-US" sz="1800" dirty="0">
                <a:solidFill>
                  <a:prstClr val="black"/>
                </a:solidFill>
                <a:latin typeface="Calibri" panose="020F0502020204030204"/>
              </a:rPr>
              <a:t> and str1. str1 is a string variable.</a:t>
            </a:r>
          </a:p>
        </p:txBody>
      </p:sp>
      <p:sp>
        <p:nvSpPr>
          <p:cNvPr id="3" name="TextBox 2">
            <a:extLst>
              <a:ext uri="{FF2B5EF4-FFF2-40B4-BE49-F238E27FC236}">
                <a16:creationId xmlns:a16="http://schemas.microsoft.com/office/drawing/2014/main" id="{6F31C8BB-DE25-BF03-BFB1-AEC975D79B94}"/>
              </a:ext>
            </a:extLst>
          </p:cNvPr>
          <p:cNvSpPr txBox="1"/>
          <p:nvPr/>
        </p:nvSpPr>
        <p:spPr>
          <a:xfrm>
            <a:off x="1016000" y="5621868"/>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/CISC3142Codes#Lecture-6/14.cpp</a:t>
            </a:r>
          </a:p>
        </p:txBody>
      </p:sp>
    </p:spTree>
    <p:extLst>
      <p:ext uri="{BB962C8B-B14F-4D97-AF65-F5344CB8AC3E}">
        <p14:creationId xmlns:p14="http://schemas.microsoft.com/office/powerpoint/2010/main" val="116830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rmulae written on a blackboard">
            <a:extLst>
              <a:ext uri="{FF2B5EF4-FFF2-40B4-BE49-F238E27FC236}">
                <a16:creationId xmlns:a16="http://schemas.microsoft.com/office/drawing/2014/main" id="{8BCAA9AF-E46E-8E1B-11AA-75F0F2775B13}"/>
              </a:ext>
            </a:extLst>
          </p:cNvPr>
          <p:cNvPicPr>
            <a:picLocks noChangeAspect="1"/>
          </p:cNvPicPr>
          <p:nvPr/>
        </p:nvPicPr>
        <p:blipFill rotWithShape="1">
          <a:blip r:embed="rId2"/>
          <a:srcRect l="4592" t="23391" r="4499"/>
          <a:stretch/>
        </p:blipFill>
        <p:spPr>
          <a:xfrm>
            <a:off x="20" y="10"/>
            <a:ext cx="12191980" cy="6857990"/>
          </a:xfrm>
          <a:prstGeom prst="rect">
            <a:avLst/>
          </a:prstGeom>
        </p:spPr>
      </p:pic>
      <p:sp>
        <p:nvSpPr>
          <p:cNvPr id="5" name="Rectangle 16">
            <a:extLst>
              <a:ext uri="{FF2B5EF4-FFF2-40B4-BE49-F238E27FC236}">
                <a16:creationId xmlns:a16="http://schemas.microsoft.com/office/drawing/2014/main" id="{C1AD8D3A-AB5D-CD67-6C39-F2BE7002F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1489"/>
            <a:ext cx="12192000" cy="2077327"/>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CE189A2-7FBC-1FC7-519A-7C7163A35E10}"/>
              </a:ext>
            </a:extLst>
          </p:cNvPr>
          <p:cNvSpPr>
            <a:spLocks noGrp="1"/>
          </p:cNvSpPr>
          <p:nvPr>
            <p:ph type="ctrTitle"/>
          </p:nvPr>
        </p:nvSpPr>
        <p:spPr>
          <a:xfrm>
            <a:off x="630688" y="4337523"/>
            <a:ext cx="10918056" cy="1327380"/>
          </a:xfrm>
        </p:spPr>
        <p:txBody>
          <a:bodyPr vert="horz" lIns="91440" tIns="45720" rIns="91440" bIns="45720" rtlCol="0">
            <a:normAutofit/>
          </a:bodyPr>
          <a:lstStyle/>
          <a:p>
            <a:r>
              <a:rPr lang="en-US" b="1" dirty="0">
                <a:latin typeface="+mn-lt"/>
              </a:rPr>
              <a:t>Arrays and Strings</a:t>
            </a:r>
            <a:endParaRPr lang="en-US" b="1" dirty="0"/>
          </a:p>
        </p:txBody>
      </p:sp>
      <p:cxnSp>
        <p:nvCxnSpPr>
          <p:cNvPr id="7" name="Straight Connector 6">
            <a:extLst>
              <a:ext uri="{FF2B5EF4-FFF2-40B4-BE49-F238E27FC236}">
                <a16:creationId xmlns:a16="http://schemas.microsoft.com/office/drawing/2014/main" id="{BA88E82D-8346-16B9-69A7-D995DFB5CF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149692"/>
            <a:ext cx="12188824" cy="0"/>
          </a:xfrm>
          <a:prstGeom prst="line">
            <a:avLst/>
          </a:prstGeom>
          <a:ln w="50800">
            <a:solidFill>
              <a:schemeClr val="bg1">
                <a:alpha val="93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0808BE6-3B96-BC4C-ED30-1D800AA28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5711486"/>
            <a:ext cx="27432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CF5351B-A34F-0828-5E44-D47939EC4B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26067"/>
            <a:ext cx="12188824" cy="0"/>
          </a:xfrm>
          <a:prstGeom prst="line">
            <a:avLst/>
          </a:prstGeom>
          <a:ln w="50800">
            <a:solidFill>
              <a:schemeClr val="bg1">
                <a:alpha val="93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11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Declaring an Array</a:t>
            </a:r>
            <a:endParaRPr lang="en-US" b="1" dirty="0"/>
          </a:p>
        </p:txBody>
      </p:sp>
      <p:sp>
        <p:nvSpPr>
          <p:cNvPr id="2" name="Content Placeholder 2">
            <a:extLst>
              <a:ext uri="{FF2B5EF4-FFF2-40B4-BE49-F238E27FC236}">
                <a16:creationId xmlns:a16="http://schemas.microsoft.com/office/drawing/2014/main" id="{92B6BD8D-D2A9-D54B-0F8D-B7F6D9E6EE36}"/>
              </a:ext>
            </a:extLst>
          </p:cNvPr>
          <p:cNvSpPr>
            <a:spLocks noGrp="1"/>
          </p:cNvSpPr>
          <p:nvPr>
            <p:ph idx="1"/>
          </p:nvPr>
        </p:nvSpPr>
        <p:spPr>
          <a:xfrm>
            <a:off x="1059392" y="2244060"/>
            <a:ext cx="8897408" cy="990207"/>
          </a:xfrm>
        </p:spPr>
        <p:txBody>
          <a:bodyPr>
            <a:normAutofit/>
          </a:bodyPr>
          <a:lstStyle/>
          <a:p>
            <a:r>
              <a:rPr lang="en-US" altLang="en-US" u="sng" dirty="0"/>
              <a:t>Array</a:t>
            </a:r>
            <a:r>
              <a:rPr lang="en-US" altLang="en-US" dirty="0"/>
              <a:t>: a collection of a fixed number of components, all of the same data type</a:t>
            </a:r>
          </a:p>
        </p:txBody>
      </p:sp>
      <p:pic>
        <p:nvPicPr>
          <p:cNvPr id="3" name="Content Placeholder 3" descr="dataType arrayName[intExp];">
            <a:extLst>
              <a:ext uri="{FF2B5EF4-FFF2-40B4-BE49-F238E27FC236}">
                <a16:creationId xmlns:a16="http://schemas.microsoft.com/office/drawing/2014/main" id="{2ED376FA-A20F-01B1-91DE-305378BEC2A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570698" y="3330712"/>
            <a:ext cx="4157133" cy="549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a:extLst>
              <a:ext uri="{FF2B5EF4-FFF2-40B4-BE49-F238E27FC236}">
                <a16:creationId xmlns:a16="http://schemas.microsoft.com/office/drawing/2014/main" id="{BF2F4A12-4F30-CBFE-9D44-EED020DC517A}"/>
              </a:ext>
            </a:extLst>
          </p:cNvPr>
          <p:cNvSpPr txBox="1">
            <a:spLocks/>
          </p:cNvSpPr>
          <p:nvPr/>
        </p:nvSpPr>
        <p:spPr>
          <a:xfrm>
            <a:off x="1570698" y="4348418"/>
            <a:ext cx="5240603" cy="59054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altLang="en-US" sz="2400" b="1" dirty="0" err="1">
                <a:solidFill>
                  <a:schemeClr val="tx1"/>
                </a:solidFill>
                <a:latin typeface="Courier New" pitchFamily="49" charset="0"/>
                <a:cs typeface="Courier New" pitchFamily="49" charset="0"/>
              </a:rPr>
              <a:t>intExp</a:t>
            </a:r>
            <a:r>
              <a:rPr lang="en-US" altLang="en-US" sz="2400" dirty="0">
                <a:solidFill>
                  <a:schemeClr val="tx1"/>
                </a:solidFill>
                <a:cs typeface="Courier New" pitchFamily="49" charset="0"/>
              </a:rPr>
              <a:t>:</a:t>
            </a:r>
            <a:r>
              <a:rPr lang="en-US" altLang="en-US" sz="2400" dirty="0">
                <a:solidFill>
                  <a:schemeClr val="tx1"/>
                </a:solidFill>
              </a:rPr>
              <a:t> a positive integer</a:t>
            </a:r>
            <a:endParaRPr lang="en-IN" sz="2400" dirty="0">
              <a:solidFill>
                <a:schemeClr val="tx1"/>
              </a:solidFill>
            </a:endParaRPr>
          </a:p>
        </p:txBody>
      </p:sp>
      <p:pic>
        <p:nvPicPr>
          <p:cNvPr id="8" name="Picture 7" descr="Chart, bar chart&#10;&#10;Description automatically generated">
            <a:extLst>
              <a:ext uri="{FF2B5EF4-FFF2-40B4-BE49-F238E27FC236}">
                <a16:creationId xmlns:a16="http://schemas.microsoft.com/office/drawing/2014/main" id="{2A36D706-5B92-614F-86D2-3D78E98C016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8887597" y="4067958"/>
            <a:ext cx="1955918" cy="2420449"/>
          </a:xfrm>
          <a:prstGeom prst="rect">
            <a:avLst/>
          </a:prstGeom>
        </p:spPr>
      </p:pic>
      <p:sp>
        <p:nvSpPr>
          <p:cNvPr id="9" name="TextBox 8">
            <a:extLst>
              <a:ext uri="{FF2B5EF4-FFF2-40B4-BE49-F238E27FC236}">
                <a16:creationId xmlns:a16="http://schemas.microsoft.com/office/drawing/2014/main" id="{1DF9E5E3-68BD-6549-7C36-05EA4C922126}"/>
              </a:ext>
            </a:extLst>
          </p:cNvPr>
          <p:cNvSpPr txBox="1"/>
          <p:nvPr/>
        </p:nvSpPr>
        <p:spPr>
          <a:xfrm>
            <a:off x="8181155" y="2853659"/>
            <a:ext cx="2742930"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Example:</a:t>
            </a:r>
          </a:p>
          <a:p>
            <a:r>
              <a:rPr lang="en-US" sz="2800" dirty="0"/>
              <a:t>	int num[5];</a:t>
            </a:r>
          </a:p>
        </p:txBody>
      </p:sp>
    </p:spTree>
    <p:extLst>
      <p:ext uri="{BB962C8B-B14F-4D97-AF65-F5344CB8AC3E}">
        <p14:creationId xmlns:p14="http://schemas.microsoft.com/office/powerpoint/2010/main" val="2428799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b="1" dirty="0"/>
              <a:t>Accessing Array Components</a:t>
            </a:r>
          </a:p>
        </p:txBody>
      </p:sp>
      <p:sp>
        <p:nvSpPr>
          <p:cNvPr id="2" name="Content Placeholder 2">
            <a:extLst>
              <a:ext uri="{FF2B5EF4-FFF2-40B4-BE49-F238E27FC236}">
                <a16:creationId xmlns:a16="http://schemas.microsoft.com/office/drawing/2014/main" id="{1F788D1E-88A7-B984-97F9-19B1E199D5A1}"/>
              </a:ext>
            </a:extLst>
          </p:cNvPr>
          <p:cNvSpPr>
            <a:spLocks noGrp="1"/>
          </p:cNvSpPr>
          <p:nvPr>
            <p:ph idx="1"/>
          </p:nvPr>
        </p:nvSpPr>
        <p:spPr>
          <a:xfrm>
            <a:off x="778933" y="1779839"/>
            <a:ext cx="9110133" cy="898339"/>
          </a:xfrm>
        </p:spPr>
        <p:txBody>
          <a:bodyPr>
            <a:normAutofit fontScale="92500" lnSpcReduction="20000"/>
          </a:bodyPr>
          <a:lstStyle/>
          <a:p>
            <a:r>
              <a:rPr lang="en-US" sz="2400" dirty="0">
                <a:cs typeface="Courier New" panose="02070309020205020404" pitchFamily="49" charset="0"/>
              </a:rPr>
              <a:t>This statement declares an array of 10 components:</a:t>
            </a:r>
          </a:p>
          <a:p>
            <a:pPr marL="0" indent="0">
              <a:buNone/>
            </a:pPr>
            <a:br>
              <a:rPr lang="en-US" sz="1800" dirty="0">
                <a:cs typeface="Courier New" panose="02070309020205020404" pitchFamily="49" charset="0"/>
              </a:rPr>
            </a:br>
            <a:r>
              <a:rPr lang="en-US" sz="1800" dirty="0">
                <a:cs typeface="Courier New" panose="02070309020205020404" pitchFamily="49" charset="0"/>
              </a:rPr>
              <a:t>   </a:t>
            </a:r>
            <a:r>
              <a:rPr lang="en-US" sz="1800" b="1" dirty="0">
                <a:solidFill>
                  <a:srgbClr val="0070C0"/>
                </a:solidFill>
                <a:latin typeface="Courier New" panose="02070309020205020404" pitchFamily="49" charset="0"/>
                <a:cs typeface="Courier New" panose="02070309020205020404" pitchFamily="49" charset="0"/>
              </a:rPr>
              <a:t>int </a:t>
            </a:r>
            <a:r>
              <a:rPr lang="en-US" sz="1800" b="1" dirty="0">
                <a:solidFill>
                  <a:srgbClr val="000000"/>
                </a:solidFill>
                <a:latin typeface="Courier New" panose="02070309020205020404" pitchFamily="49" charset="0"/>
                <a:cs typeface="Courier New" panose="02070309020205020404" pitchFamily="49" charset="0"/>
              </a:rPr>
              <a:t>list[10];</a:t>
            </a:r>
            <a:endParaRPr lang="en-US" sz="1800" dirty="0">
              <a:latin typeface="Courier New" panose="02070309020205020404" pitchFamily="49" charset="0"/>
              <a:cs typeface="Courier New" panose="02070309020205020404" pitchFamily="49" charset="0"/>
            </a:endParaRPr>
          </a:p>
        </p:txBody>
      </p:sp>
      <p:pic>
        <p:nvPicPr>
          <p:cNvPr id="3" name="Content Placeholder 4" descr="An Array of list has 10 components left bracket 0 right bracket, left bracket 1 right bracket, left bracket 2 right bracket, left bracket 3 right bracket, left bracket 4 right bracket¸ left bracket 5 right bracket, left bracket 6 right bracket¸ left bracket 7 right bracket, left bracket 8 right bracket¸ left bracket 9 right bracket.">
            <a:extLst>
              <a:ext uri="{FF2B5EF4-FFF2-40B4-BE49-F238E27FC236}">
                <a16:creationId xmlns:a16="http://schemas.microsoft.com/office/drawing/2014/main" id="{DC86BA0D-F7E5-D960-2CBE-EB3629243AB2}"/>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3513" t="20484" r="2097" b="13316"/>
          <a:stretch/>
        </p:blipFill>
        <p:spPr bwMode="auto">
          <a:xfrm>
            <a:off x="1473728" y="2788740"/>
            <a:ext cx="8415338" cy="854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6">
            <a:extLst>
              <a:ext uri="{FF2B5EF4-FFF2-40B4-BE49-F238E27FC236}">
                <a16:creationId xmlns:a16="http://schemas.microsoft.com/office/drawing/2014/main" id="{02688D64-7938-F6D3-E91A-C689949FFF71}"/>
              </a:ext>
            </a:extLst>
          </p:cNvPr>
          <p:cNvSpPr txBox="1">
            <a:spLocks/>
          </p:cNvSpPr>
          <p:nvPr/>
        </p:nvSpPr>
        <p:spPr>
          <a:xfrm>
            <a:off x="778933" y="3914943"/>
            <a:ext cx="8415338" cy="529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rgbClr val="000000"/>
                </a:solidFill>
                <a:latin typeface="Courier New" panose="02070309020205020404" pitchFamily="49" charset="0"/>
                <a:cs typeface="Courier New" panose="02070309020205020404" pitchFamily="49" charset="0"/>
              </a:rPr>
              <a:t>list[5] = 34;</a:t>
            </a:r>
            <a:br>
              <a:rPr lang="en-US" sz="1800" b="1" dirty="0">
                <a:solidFill>
                  <a:srgbClr val="000000"/>
                </a:solidFill>
                <a:latin typeface="Courier New" panose="02070309020205020404" pitchFamily="49" charset="0"/>
                <a:cs typeface="Courier New" panose="02070309020205020404" pitchFamily="49" charset="0"/>
              </a:rPr>
            </a:br>
            <a:r>
              <a:rPr lang="en-US" sz="1800" dirty="0">
                <a:cs typeface="Courier New" panose="02070309020205020404" pitchFamily="49" charset="0"/>
              </a:rPr>
              <a:t>   </a:t>
            </a:r>
            <a:endParaRPr lang="en-IN" sz="1800" dirty="0"/>
          </a:p>
        </p:txBody>
      </p:sp>
      <p:pic>
        <p:nvPicPr>
          <p:cNvPr id="8" name="Content Placeholder 8" descr="An Array of list has 10 components left bracket 0 right bracket, left bracket 1 right bracket, left bracket 2 right bracket, left bracket 3 right bracket, left bracket 4 right bracket¸ left bracket 5 right bracket, left bracket 6 right bracket¸ left bracket 7 right bracket, left bracket 8 right bracket¸ left bracket 9 right bracket.&#10;List left bracket 5 right bracket stores 34.">
            <a:extLst>
              <a:ext uri="{FF2B5EF4-FFF2-40B4-BE49-F238E27FC236}">
                <a16:creationId xmlns:a16="http://schemas.microsoft.com/office/drawing/2014/main" id="{540E5473-1359-3E6C-4D10-797EA309BF10}"/>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l="3983" t="13776" r="1627" b="15904"/>
          <a:stretch/>
        </p:blipFill>
        <p:spPr bwMode="auto">
          <a:xfrm>
            <a:off x="1473728" y="4767939"/>
            <a:ext cx="8415338" cy="913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2748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b="1" dirty="0"/>
              <a:t>Accessing Array Components</a:t>
            </a:r>
          </a:p>
        </p:txBody>
      </p:sp>
      <p:sp>
        <p:nvSpPr>
          <p:cNvPr id="2" name="Content Placeholder 2">
            <a:extLst>
              <a:ext uri="{FF2B5EF4-FFF2-40B4-BE49-F238E27FC236}">
                <a16:creationId xmlns:a16="http://schemas.microsoft.com/office/drawing/2014/main" id="{4C978239-0DA6-CA8C-2926-E54DE9E8F473}"/>
              </a:ext>
            </a:extLst>
          </p:cNvPr>
          <p:cNvSpPr>
            <a:spLocks noGrp="1"/>
          </p:cNvSpPr>
          <p:nvPr>
            <p:ph idx="1"/>
          </p:nvPr>
        </p:nvSpPr>
        <p:spPr>
          <a:xfrm>
            <a:off x="940858" y="2598003"/>
            <a:ext cx="8415338" cy="830997"/>
          </a:xfrm>
        </p:spPr>
        <p:txBody>
          <a:bodyPr>
            <a:normAutofit fontScale="92500" lnSpcReduction="10000"/>
          </a:bodyPr>
          <a:lstStyle/>
          <a:p>
            <a:pPr marL="0" indent="0">
              <a:lnSpc>
                <a:spcPct val="100000"/>
              </a:lnSpc>
              <a:spcBef>
                <a:spcPts val="0"/>
              </a:spcBef>
              <a:buNone/>
            </a:pPr>
            <a:r>
              <a:rPr lang="en-US" sz="1800" b="1" dirty="0">
                <a:latin typeface="Courier New" panose="02070309020205020404" pitchFamily="49" charset="0"/>
                <a:cs typeface="Courier New" panose="02070309020205020404" pitchFamily="49" charset="0"/>
              </a:rPr>
              <a:t>list[3] = 10;</a:t>
            </a:r>
          </a:p>
          <a:p>
            <a:pPr marL="0" indent="0">
              <a:lnSpc>
                <a:spcPct val="100000"/>
              </a:lnSpc>
              <a:spcBef>
                <a:spcPts val="0"/>
              </a:spcBef>
              <a:buNone/>
            </a:pPr>
            <a:r>
              <a:rPr lang="en-US" sz="1800" b="1" dirty="0">
                <a:latin typeface="Courier New" panose="02070309020205020404" pitchFamily="49" charset="0"/>
                <a:cs typeface="Courier New" panose="02070309020205020404" pitchFamily="49" charset="0"/>
              </a:rPr>
              <a:t>list[6] = 35;</a:t>
            </a:r>
          </a:p>
          <a:p>
            <a:pPr marL="0" indent="0">
              <a:lnSpc>
                <a:spcPct val="100000"/>
              </a:lnSpc>
              <a:spcBef>
                <a:spcPts val="0"/>
              </a:spcBef>
              <a:buNone/>
            </a:pPr>
            <a:r>
              <a:rPr lang="en-US" sz="1800" b="1" dirty="0">
                <a:latin typeface="Courier New" panose="02070309020205020404" pitchFamily="49" charset="0"/>
                <a:cs typeface="Courier New" panose="02070309020205020404" pitchFamily="49" charset="0"/>
              </a:rPr>
              <a:t>list[5] = list[3] + list[6];</a:t>
            </a:r>
            <a:endParaRPr lang="en-IN" sz="1800" dirty="0"/>
          </a:p>
        </p:txBody>
      </p:sp>
      <p:pic>
        <p:nvPicPr>
          <p:cNvPr id="3" name="Content Placeholder 5" descr="An Array of list has 10 components left bracket 0 right bracket, left bracket 1 right bracket, left bracket 2 right bracket, left bracket 3 right bracket, left bracket 4 right bracket¸ left bracket 5 right bracket, left bracket 6 right bracket¸ left bracket 7 right bracket, left bracket 8 right bracket¸ left bracket 9 right bracket.&#10;List left bracket 5 right bracket stores 34. List left bracket 3 right bracket stores 10. List left bracket 6 right bracket stores 35.">
            <a:extLst>
              <a:ext uri="{FF2B5EF4-FFF2-40B4-BE49-F238E27FC236}">
                <a16:creationId xmlns:a16="http://schemas.microsoft.com/office/drawing/2014/main" id="{7D56CAD5-DFD3-AF7B-209D-6CEE0CD6532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3305" t="8855" r="3049" b="23686"/>
          <a:stretch/>
        </p:blipFill>
        <p:spPr bwMode="auto">
          <a:xfrm>
            <a:off x="1439333" y="3928533"/>
            <a:ext cx="79168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050B5D09-3EA4-68C3-7D17-05E9301AA3B8}"/>
              </a:ext>
            </a:extLst>
          </p:cNvPr>
          <p:cNvSpPr txBox="1"/>
          <p:nvPr/>
        </p:nvSpPr>
        <p:spPr>
          <a:xfrm>
            <a:off x="1625600" y="5428734"/>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/CISC3142Codes#Lecture-6/15.cpp</a:t>
            </a:r>
          </a:p>
        </p:txBody>
      </p:sp>
    </p:spTree>
    <p:extLst>
      <p:ext uri="{BB962C8B-B14F-4D97-AF65-F5344CB8AC3E}">
        <p14:creationId xmlns:p14="http://schemas.microsoft.com/office/powerpoint/2010/main" val="261301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b="1" dirty="0"/>
              <a:t>Warning!</a:t>
            </a:r>
          </a:p>
        </p:txBody>
      </p:sp>
      <p:sp>
        <p:nvSpPr>
          <p:cNvPr id="5" name="Content Placeholder 2">
            <a:extLst>
              <a:ext uri="{FF2B5EF4-FFF2-40B4-BE49-F238E27FC236}">
                <a16:creationId xmlns:a16="http://schemas.microsoft.com/office/drawing/2014/main" id="{432CE15A-CE57-96ED-B9EC-172F34DFFCD7}"/>
              </a:ext>
            </a:extLst>
          </p:cNvPr>
          <p:cNvSpPr>
            <a:spLocks noGrp="1"/>
          </p:cNvSpPr>
          <p:nvPr>
            <p:ph idx="1"/>
          </p:nvPr>
        </p:nvSpPr>
        <p:spPr>
          <a:xfrm>
            <a:off x="838199" y="1843731"/>
            <a:ext cx="10515600" cy="889001"/>
          </a:xfrm>
        </p:spPr>
        <p:txBody>
          <a:bodyPr>
            <a:noAutofit/>
          </a:bodyPr>
          <a:lstStyle/>
          <a:p>
            <a:r>
              <a:rPr lang="en-US" altLang="en-US" sz="2400" dirty="0">
                <a:cs typeface="Courier New" panose="02070309020205020404" pitchFamily="49" charset="0"/>
              </a:rPr>
              <a:t>When you declare an array, its size must be specified. For example, you cannot do the following in </a:t>
            </a:r>
            <a:r>
              <a:rPr lang="en-US" sz="2400" dirty="0"/>
              <a:t>standard C++ before C++11. </a:t>
            </a:r>
            <a:r>
              <a:rPr lang="en-US" altLang="en-US" sz="2400" dirty="0"/>
              <a:t>:</a:t>
            </a:r>
            <a:endParaRPr lang="en-US" altLang="en-US" sz="2400" dirty="0">
              <a:cs typeface="Courier New" panose="02070309020205020404" pitchFamily="49" charset="0"/>
            </a:endParaRPr>
          </a:p>
        </p:txBody>
      </p:sp>
      <p:pic>
        <p:nvPicPr>
          <p:cNvPr id="3" name="Picture 2" descr="A picture containing chart&#10;&#10;Description automatically generated">
            <a:extLst>
              <a:ext uri="{FF2B5EF4-FFF2-40B4-BE49-F238E27FC236}">
                <a16:creationId xmlns:a16="http://schemas.microsoft.com/office/drawing/2014/main" id="{F22FD395-56DE-26A6-85BD-B9E7265220BF}"/>
              </a:ext>
            </a:extLst>
          </p:cNvPr>
          <p:cNvPicPr>
            <a:picLocks noChangeAspect="1"/>
          </p:cNvPicPr>
          <p:nvPr/>
        </p:nvPicPr>
        <p:blipFill>
          <a:blip r:embed="rId2"/>
          <a:stretch>
            <a:fillRect/>
          </a:stretch>
        </p:blipFill>
        <p:spPr>
          <a:xfrm>
            <a:off x="1657349" y="2946400"/>
            <a:ext cx="7462521" cy="1761067"/>
          </a:xfrm>
          <a:prstGeom prst="rect">
            <a:avLst/>
          </a:prstGeom>
        </p:spPr>
      </p:pic>
      <p:sp>
        <p:nvSpPr>
          <p:cNvPr id="7" name="TextBox 6">
            <a:extLst>
              <a:ext uri="{FF2B5EF4-FFF2-40B4-BE49-F238E27FC236}">
                <a16:creationId xmlns:a16="http://schemas.microsoft.com/office/drawing/2014/main" id="{ABD1CD74-794C-8301-1188-5297B13DBDDA}"/>
              </a:ext>
            </a:extLst>
          </p:cNvPr>
          <p:cNvSpPr txBox="1"/>
          <p:nvPr/>
        </p:nvSpPr>
        <p:spPr>
          <a:xfrm>
            <a:off x="838199" y="4990869"/>
            <a:ext cx="10710333" cy="1200329"/>
          </a:xfrm>
          <a:prstGeom prst="rect">
            <a:avLst/>
          </a:prstGeom>
          <a:noFill/>
        </p:spPr>
        <p:txBody>
          <a:bodyPr wrap="square">
            <a:spAutoFit/>
          </a:bodyPr>
          <a:lstStyle/>
          <a:p>
            <a:pPr marL="285750" indent="-285750">
              <a:buFont typeface="Arial" panose="020B0604020202020204" pitchFamily="34" charset="0"/>
              <a:buChar char="•"/>
            </a:pPr>
            <a:r>
              <a:rPr lang="en-US" sz="2400" dirty="0"/>
              <a:t> When the compiler compiles Line 5, the size of the array is unknown and the compiler will not know how much memory space to allocate for the array</a:t>
            </a:r>
          </a:p>
          <a:p>
            <a:pPr marL="285750" indent="-285750">
              <a:buFont typeface="Arial" panose="020B0604020202020204" pitchFamily="34" charset="0"/>
              <a:buChar char="•"/>
            </a:pPr>
            <a:r>
              <a:rPr lang="en-US" sz="2400" dirty="0"/>
              <a:t>Dynamic arrays are required.</a:t>
            </a:r>
          </a:p>
        </p:txBody>
      </p:sp>
    </p:spTree>
    <p:extLst>
      <p:ext uri="{BB962C8B-B14F-4D97-AF65-F5344CB8AC3E}">
        <p14:creationId xmlns:p14="http://schemas.microsoft.com/office/powerpoint/2010/main" val="1103971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Processing One-Dimensional Arrays</a:t>
            </a:r>
            <a:endParaRPr lang="en-US" b="1" dirty="0"/>
          </a:p>
        </p:txBody>
      </p:sp>
      <p:sp>
        <p:nvSpPr>
          <p:cNvPr id="3" name="TextBox 2">
            <a:extLst>
              <a:ext uri="{FF2B5EF4-FFF2-40B4-BE49-F238E27FC236}">
                <a16:creationId xmlns:a16="http://schemas.microsoft.com/office/drawing/2014/main" id="{354D26F5-F434-4D28-1A64-A056DCC96C00}"/>
              </a:ext>
            </a:extLst>
          </p:cNvPr>
          <p:cNvSpPr txBox="1"/>
          <p:nvPr/>
        </p:nvSpPr>
        <p:spPr>
          <a:xfrm>
            <a:off x="1879600" y="5123933"/>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/CISC3142Codes#Lecture-6/16.cpp</a:t>
            </a:r>
          </a:p>
        </p:txBody>
      </p:sp>
      <p:sp>
        <p:nvSpPr>
          <p:cNvPr id="7" name="TextBox 6">
            <a:extLst>
              <a:ext uri="{FF2B5EF4-FFF2-40B4-BE49-F238E27FC236}">
                <a16:creationId xmlns:a16="http://schemas.microsoft.com/office/drawing/2014/main" id="{29AF0C8C-5903-7C42-D5F6-978464BBD4BD}"/>
              </a:ext>
            </a:extLst>
          </p:cNvPr>
          <p:cNvSpPr txBox="1"/>
          <p:nvPr/>
        </p:nvSpPr>
        <p:spPr>
          <a:xfrm>
            <a:off x="1625600" y="3182204"/>
            <a:ext cx="6096000" cy="1323439"/>
          </a:xfrm>
          <a:prstGeom prst="rect">
            <a:avLst/>
          </a:prstGeom>
          <a:noFill/>
        </p:spPr>
        <p:txBody>
          <a:bodyPr wrap="square">
            <a:spAutoFit/>
          </a:bodyPr>
          <a:lstStyle/>
          <a:p>
            <a:r>
              <a:rPr lang="en-US" sz="2000" dirty="0"/>
              <a:t> </a:t>
            </a:r>
            <a:r>
              <a:rPr lang="en-US" sz="2000" dirty="0" err="1"/>
              <a:t>cout</a:t>
            </a:r>
            <a:r>
              <a:rPr lang="en-US" sz="2000" dirty="0"/>
              <a:t> &lt;&lt; "Enter 5 values" &lt;&lt;</a:t>
            </a:r>
            <a:r>
              <a:rPr lang="en-US" sz="2000" dirty="0" err="1"/>
              <a:t>endl</a:t>
            </a:r>
            <a:r>
              <a:rPr lang="en-US" sz="2000" dirty="0"/>
              <a:t>;</a:t>
            </a:r>
          </a:p>
          <a:p>
            <a:r>
              <a:rPr lang="en-US" sz="2000" dirty="0"/>
              <a:t>  </a:t>
            </a:r>
          </a:p>
          <a:p>
            <a:r>
              <a:rPr lang="en-US" sz="2000" dirty="0"/>
              <a:t>  for(int </a:t>
            </a:r>
            <a:r>
              <a:rPr lang="en-US" sz="2000" dirty="0" err="1"/>
              <a:t>i</a:t>
            </a:r>
            <a:r>
              <a:rPr lang="en-US" sz="2000" dirty="0"/>
              <a:t>=0;i&lt;</a:t>
            </a:r>
            <a:r>
              <a:rPr lang="en-US" sz="2000" dirty="0" err="1"/>
              <a:t>SIZE;i</a:t>
            </a:r>
            <a:r>
              <a:rPr lang="en-US" sz="2000" dirty="0"/>
              <a:t>++)</a:t>
            </a:r>
          </a:p>
          <a:p>
            <a:r>
              <a:rPr lang="en-US" sz="2000" dirty="0"/>
              <a:t>      </a:t>
            </a:r>
            <a:r>
              <a:rPr lang="en-US" sz="2000" dirty="0" err="1"/>
              <a:t>cin</a:t>
            </a:r>
            <a:r>
              <a:rPr lang="en-US" sz="2000" dirty="0"/>
              <a:t>&gt;&gt; num[</a:t>
            </a:r>
            <a:r>
              <a:rPr lang="en-US" sz="2000" dirty="0" err="1"/>
              <a:t>i</a:t>
            </a:r>
            <a:r>
              <a:rPr lang="en-US" sz="2000" dirty="0"/>
              <a:t>];</a:t>
            </a:r>
          </a:p>
        </p:txBody>
      </p:sp>
      <p:sp>
        <p:nvSpPr>
          <p:cNvPr id="8" name="Content Placeholder 5">
            <a:extLst>
              <a:ext uri="{FF2B5EF4-FFF2-40B4-BE49-F238E27FC236}">
                <a16:creationId xmlns:a16="http://schemas.microsoft.com/office/drawing/2014/main" id="{E79C4FE8-EFD0-1E3B-9183-DD9FDD83B6BF}"/>
              </a:ext>
            </a:extLst>
          </p:cNvPr>
          <p:cNvSpPr txBox="1">
            <a:spLocks/>
          </p:cNvSpPr>
          <p:nvPr/>
        </p:nvSpPr>
        <p:spPr>
          <a:xfrm>
            <a:off x="1253067" y="2105969"/>
            <a:ext cx="8203671" cy="103453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altLang="en-US" sz="2400" dirty="0">
                <a:solidFill>
                  <a:schemeClr val="tx1"/>
                </a:solidFill>
              </a:rPr>
              <a:t>Use a </a:t>
            </a:r>
            <a:r>
              <a:rPr lang="en-US" altLang="en-US" sz="2400" b="1" dirty="0">
                <a:solidFill>
                  <a:srgbClr val="0070C0"/>
                </a:solidFill>
                <a:latin typeface="Courier New" pitchFamily="49" charset="0"/>
                <a:cs typeface="Courier New" pitchFamily="49" charset="0"/>
              </a:rPr>
              <a:t>for</a:t>
            </a:r>
            <a:r>
              <a:rPr lang="en-US" altLang="en-US" sz="2400" dirty="0">
                <a:solidFill>
                  <a:srgbClr val="0070C0"/>
                </a:solidFill>
              </a:rPr>
              <a:t> </a:t>
            </a:r>
            <a:r>
              <a:rPr lang="en-US" altLang="en-US" sz="2400" dirty="0">
                <a:solidFill>
                  <a:schemeClr val="tx1"/>
                </a:solidFill>
              </a:rPr>
              <a:t>loop to access array elements:</a:t>
            </a:r>
            <a:endParaRPr lang="en-IN" sz="2400" dirty="0">
              <a:solidFill>
                <a:schemeClr val="tx1"/>
              </a:solidFill>
            </a:endParaRPr>
          </a:p>
        </p:txBody>
      </p:sp>
    </p:spTree>
    <p:extLst>
      <p:ext uri="{BB962C8B-B14F-4D97-AF65-F5344CB8AC3E}">
        <p14:creationId xmlns:p14="http://schemas.microsoft.com/office/powerpoint/2010/main" val="280222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1A4F29-86D0-7FF7-7583-3CCCEA56C1B3}"/>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Namespaces</a:t>
            </a:r>
            <a:endParaRPr lang="en-US" b="1" dirty="0"/>
          </a:p>
        </p:txBody>
      </p:sp>
      <p:sp>
        <p:nvSpPr>
          <p:cNvPr id="5" name="Content Placeholder 2">
            <a:extLst>
              <a:ext uri="{FF2B5EF4-FFF2-40B4-BE49-F238E27FC236}">
                <a16:creationId xmlns:a16="http://schemas.microsoft.com/office/drawing/2014/main" id="{0960770F-119F-25B7-C6E0-3A75AEC21004}"/>
              </a:ext>
            </a:extLst>
          </p:cNvPr>
          <p:cNvSpPr>
            <a:spLocks noGrp="1"/>
          </p:cNvSpPr>
          <p:nvPr>
            <p:ph idx="1"/>
          </p:nvPr>
        </p:nvSpPr>
        <p:spPr>
          <a:xfrm>
            <a:off x="838200" y="2057399"/>
            <a:ext cx="10515600" cy="4360333"/>
          </a:xfrm>
        </p:spPr>
        <p:txBody>
          <a:bodyPr>
            <a:noAutofit/>
          </a:bodyPr>
          <a:lstStyle/>
          <a:p>
            <a:pPr eaLnBrk="1" hangingPunct="1"/>
            <a:r>
              <a:rPr lang="en-US" altLang="en-US" dirty="0"/>
              <a:t>Global identifiers in a header file used in a program become global in the program </a:t>
            </a:r>
          </a:p>
          <a:p>
            <a:pPr lvl="1" eaLnBrk="1" hangingPunct="1"/>
            <a:r>
              <a:rPr lang="en-US" altLang="en-US" dirty="0"/>
              <a:t>A syntax error occurs if a program’s identifier has the same name as a global identifier in the header file</a:t>
            </a:r>
          </a:p>
          <a:p>
            <a:pPr eaLnBrk="1" hangingPunct="1"/>
            <a:r>
              <a:rPr lang="en-US" altLang="en-US" dirty="0"/>
              <a:t>The same problem can occur with third-party libraries</a:t>
            </a:r>
          </a:p>
          <a:p>
            <a:pPr lvl="1" eaLnBrk="1" hangingPunct="1"/>
            <a:r>
              <a:rPr lang="en-US" altLang="en-US" dirty="0"/>
              <a:t>Common solution: third-party vendors begin their global identifiers with </a:t>
            </a:r>
            <a:r>
              <a:rPr lang="en-US" altLang="en-US" dirty="0">
                <a:latin typeface="Courier New" panose="02070309020205020404" pitchFamily="49" charset="0"/>
                <a:cs typeface="Courier New" panose="02070309020205020404" pitchFamily="49" charset="0"/>
              </a:rPr>
              <a:t>_</a:t>
            </a:r>
            <a:r>
              <a:rPr lang="en-US" altLang="en-US" dirty="0"/>
              <a:t> (underscore) </a:t>
            </a:r>
          </a:p>
          <a:p>
            <a:pPr lvl="1"/>
            <a:r>
              <a:rPr lang="en-US" altLang="en-US" dirty="0"/>
              <a:t>Do not begin identifiers in your program with _</a:t>
            </a:r>
          </a:p>
          <a:p>
            <a:endParaRPr lang="en-US" altLang="en-US" b="1" dirty="0">
              <a:solidFill>
                <a:srgbClr val="055C91"/>
              </a:solidFill>
              <a:cs typeface="Courier New" panose="02070309020205020404" pitchFamily="49" charset="0"/>
            </a:endParaRPr>
          </a:p>
        </p:txBody>
      </p:sp>
    </p:spTree>
    <p:extLst>
      <p:ext uri="{BB962C8B-B14F-4D97-AF65-F5344CB8AC3E}">
        <p14:creationId xmlns:p14="http://schemas.microsoft.com/office/powerpoint/2010/main" val="42714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Array Index Out of Bounds</a:t>
            </a:r>
            <a:endParaRPr lang="en-US" b="1" dirty="0"/>
          </a:p>
        </p:txBody>
      </p:sp>
      <p:sp>
        <p:nvSpPr>
          <p:cNvPr id="5" name="Content Placeholder 2">
            <a:extLst>
              <a:ext uri="{FF2B5EF4-FFF2-40B4-BE49-F238E27FC236}">
                <a16:creationId xmlns:a16="http://schemas.microsoft.com/office/drawing/2014/main" id="{432CE15A-CE57-96ED-B9EC-172F34DFFCD7}"/>
              </a:ext>
            </a:extLst>
          </p:cNvPr>
          <p:cNvSpPr>
            <a:spLocks noGrp="1"/>
          </p:cNvSpPr>
          <p:nvPr>
            <p:ph idx="1"/>
          </p:nvPr>
        </p:nvSpPr>
        <p:spPr>
          <a:xfrm>
            <a:off x="838200" y="2057399"/>
            <a:ext cx="10515600" cy="1955801"/>
          </a:xfrm>
        </p:spPr>
        <p:txBody>
          <a:bodyPr>
            <a:noAutofit/>
          </a:bodyPr>
          <a:lstStyle/>
          <a:p>
            <a:r>
              <a:rPr lang="en-US" altLang="en-US" sz="2400" dirty="0"/>
              <a:t>The index of an array is </a:t>
            </a:r>
            <a:r>
              <a:rPr lang="en-US" sz="2400" dirty="0"/>
              <a:t>between </a:t>
            </a:r>
            <a:r>
              <a:rPr lang="en-US" sz="2400" b="1" dirty="0">
                <a:latin typeface="Courier New" panose="02070309020205020404" pitchFamily="49" charset="0"/>
                <a:cs typeface="Courier New" panose="02070309020205020404" pitchFamily="49" charset="0"/>
              </a:rPr>
              <a:t>0</a:t>
            </a:r>
            <a:r>
              <a:rPr lang="en-US" sz="2400" b="1" dirty="0"/>
              <a:t> </a:t>
            </a:r>
            <a:r>
              <a:rPr lang="en-US" sz="2400" dirty="0"/>
              <a:t>and </a:t>
            </a:r>
            <a:r>
              <a:rPr lang="en-US" sz="2400" b="1" dirty="0">
                <a:latin typeface="Courier New" panose="02070309020205020404" pitchFamily="49" charset="0"/>
                <a:cs typeface="Courier New" panose="02070309020205020404" pitchFamily="49" charset="0"/>
              </a:rPr>
              <a:t>ARRAY_SIZE - 1</a:t>
            </a:r>
            <a:endParaRPr lang="en-US" altLang="en-US" sz="2400" b="1" dirty="0">
              <a:latin typeface="Courier New" panose="02070309020205020404" pitchFamily="49" charset="0"/>
              <a:cs typeface="Courier New" panose="02070309020205020404" pitchFamily="49" charset="0"/>
            </a:endParaRPr>
          </a:p>
          <a:p>
            <a:pPr lvl="1"/>
            <a:r>
              <a:rPr lang="en-US" altLang="en-US" dirty="0"/>
              <a:t>Otherwise, the index is </a:t>
            </a:r>
            <a:r>
              <a:rPr lang="en-US" altLang="en-US" u="sng" dirty="0"/>
              <a:t>out of bounds</a:t>
            </a:r>
          </a:p>
          <a:p>
            <a:r>
              <a:rPr lang="en-US" altLang="en-US" sz="2400" dirty="0"/>
              <a:t>In C++, there is no guard against indices that are out of bounds</a:t>
            </a:r>
          </a:p>
          <a:p>
            <a:pPr lvl="1"/>
            <a:r>
              <a:rPr lang="en-US" altLang="en-US" dirty="0"/>
              <a:t>This check is solely the programmer’s responsibility</a:t>
            </a:r>
          </a:p>
          <a:p>
            <a:pPr marL="0" indent="0">
              <a:buNone/>
            </a:pPr>
            <a:endParaRPr lang="en-US" altLang="en-US" sz="2400" b="1" dirty="0">
              <a:solidFill>
                <a:srgbClr val="055C91"/>
              </a:solidFill>
              <a:cs typeface="Courier New" panose="02070309020205020404" pitchFamily="49" charset="0"/>
            </a:endParaRPr>
          </a:p>
        </p:txBody>
      </p:sp>
      <p:sp>
        <p:nvSpPr>
          <p:cNvPr id="3" name="TextBox 2">
            <a:extLst>
              <a:ext uri="{FF2B5EF4-FFF2-40B4-BE49-F238E27FC236}">
                <a16:creationId xmlns:a16="http://schemas.microsoft.com/office/drawing/2014/main" id="{0B26FA96-594A-BF5E-CEB9-5A22E07780C4}"/>
              </a:ext>
            </a:extLst>
          </p:cNvPr>
          <p:cNvSpPr txBox="1"/>
          <p:nvPr/>
        </p:nvSpPr>
        <p:spPr>
          <a:xfrm>
            <a:off x="1608666" y="4013200"/>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/CISC3142Codes#Lecture-6/17.cpp</a:t>
            </a:r>
          </a:p>
        </p:txBody>
      </p:sp>
    </p:spTree>
    <p:extLst>
      <p:ext uri="{BB962C8B-B14F-4D97-AF65-F5344CB8AC3E}">
        <p14:creationId xmlns:p14="http://schemas.microsoft.com/office/powerpoint/2010/main" val="1065668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Array Initialization During Declaration</a:t>
            </a:r>
            <a:endParaRPr lang="en-US" b="1" dirty="0"/>
          </a:p>
        </p:txBody>
      </p:sp>
      <p:sp>
        <p:nvSpPr>
          <p:cNvPr id="2" name="Content Placeholder 2">
            <a:extLst>
              <a:ext uri="{FF2B5EF4-FFF2-40B4-BE49-F238E27FC236}">
                <a16:creationId xmlns:a16="http://schemas.microsoft.com/office/drawing/2014/main" id="{F6C504DF-2641-D6D6-717A-FC024DE61EEA}"/>
              </a:ext>
            </a:extLst>
          </p:cNvPr>
          <p:cNvSpPr>
            <a:spLocks noGrp="1"/>
          </p:cNvSpPr>
          <p:nvPr>
            <p:ph idx="1"/>
          </p:nvPr>
        </p:nvSpPr>
        <p:spPr>
          <a:xfrm>
            <a:off x="771524" y="2385485"/>
            <a:ext cx="9000067" cy="2380128"/>
          </a:xfrm>
        </p:spPr>
        <p:txBody>
          <a:bodyPr>
            <a:normAutofit/>
          </a:bodyPr>
          <a:lstStyle/>
          <a:p>
            <a:pPr>
              <a:buFont typeface="Arial" charset="0"/>
              <a:buChar char="•"/>
              <a:defRPr/>
            </a:pPr>
            <a:r>
              <a:rPr lang="en-US" dirty="0"/>
              <a:t>Arrays can be initialized during declaration</a:t>
            </a:r>
          </a:p>
          <a:p>
            <a:pPr lvl="1">
              <a:buFont typeface="Arial" charset="0"/>
              <a:buChar char="–"/>
              <a:defRPr/>
            </a:pPr>
            <a:r>
              <a:rPr lang="en-US" dirty="0"/>
              <a:t>Values are placed between curly braces</a:t>
            </a:r>
            <a:endParaRPr lang="en-IN" dirty="0"/>
          </a:p>
        </p:txBody>
      </p:sp>
      <p:sp>
        <p:nvSpPr>
          <p:cNvPr id="6" name="Content Placeholder 5">
            <a:extLst>
              <a:ext uri="{FF2B5EF4-FFF2-40B4-BE49-F238E27FC236}">
                <a16:creationId xmlns:a16="http://schemas.microsoft.com/office/drawing/2014/main" id="{A1B323CC-630C-40AE-780A-90D22F82F88E}"/>
              </a:ext>
            </a:extLst>
          </p:cNvPr>
          <p:cNvSpPr txBox="1">
            <a:spLocks/>
          </p:cNvSpPr>
          <p:nvPr/>
        </p:nvSpPr>
        <p:spPr>
          <a:xfrm>
            <a:off x="1295399" y="3079694"/>
            <a:ext cx="9000067" cy="10033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lvl="1">
              <a:defRPr/>
            </a:pPr>
            <a:r>
              <a:rPr lang="en-US" b="1" dirty="0">
                <a:solidFill>
                  <a:srgbClr val="0070C0"/>
                </a:solidFill>
                <a:latin typeface="Courier New" pitchFamily="49" charset="0"/>
                <a:cs typeface="Courier New" pitchFamily="49" charset="0"/>
              </a:rPr>
              <a:t>double</a:t>
            </a:r>
            <a:r>
              <a:rPr lang="en-US" b="1" dirty="0">
                <a:latin typeface="Courier New" pitchFamily="49" charset="0"/>
                <a:cs typeface="Courier New" pitchFamily="49" charset="0"/>
              </a:rPr>
              <a:t> sales[5] = {12.25, 32.50, 16.90, 23, 45.68}</a:t>
            </a:r>
          </a:p>
        </p:txBody>
      </p:sp>
      <p:sp>
        <p:nvSpPr>
          <p:cNvPr id="7" name="Content Placeholder 6">
            <a:extLst>
              <a:ext uri="{FF2B5EF4-FFF2-40B4-BE49-F238E27FC236}">
                <a16:creationId xmlns:a16="http://schemas.microsoft.com/office/drawing/2014/main" id="{583F048E-8A26-6EAA-3CB8-328AC3B00DE9}"/>
              </a:ext>
            </a:extLst>
          </p:cNvPr>
          <p:cNvSpPr txBox="1">
            <a:spLocks/>
          </p:cNvSpPr>
          <p:nvPr/>
        </p:nvSpPr>
        <p:spPr>
          <a:xfrm>
            <a:off x="787399" y="4072466"/>
            <a:ext cx="10795001" cy="22006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Example 2: the array size is determined by the number of initial values in the braces if the array is declared without size specified</a:t>
            </a:r>
            <a:endParaRPr lang="en-IN" dirty="0"/>
          </a:p>
        </p:txBody>
      </p:sp>
      <p:sp>
        <p:nvSpPr>
          <p:cNvPr id="8" name="Content Placeholder 7">
            <a:extLst>
              <a:ext uri="{FF2B5EF4-FFF2-40B4-BE49-F238E27FC236}">
                <a16:creationId xmlns:a16="http://schemas.microsoft.com/office/drawing/2014/main" id="{28709469-7873-DB1C-9760-48534739DFBD}"/>
              </a:ext>
            </a:extLst>
          </p:cNvPr>
          <p:cNvSpPr txBox="1">
            <a:spLocks/>
          </p:cNvSpPr>
          <p:nvPr/>
        </p:nvSpPr>
        <p:spPr>
          <a:xfrm>
            <a:off x="803274" y="5467889"/>
            <a:ext cx="9000067" cy="1003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0">
              <a:buFont typeface="Arial" panose="020B0604020202020204" pitchFamily="34" charset="0"/>
              <a:buNone/>
              <a:defRPr/>
            </a:pPr>
            <a:r>
              <a:rPr lang="en-US" sz="2000" b="1" dirty="0">
                <a:solidFill>
                  <a:srgbClr val="0070C0"/>
                </a:solidFill>
                <a:latin typeface="Courier New" pitchFamily="49" charset="0"/>
                <a:cs typeface="Courier New" pitchFamily="49" charset="0"/>
              </a:rPr>
              <a:t>double</a:t>
            </a:r>
            <a:r>
              <a:rPr lang="en-US" sz="2000" b="1" dirty="0">
                <a:latin typeface="Courier New" pitchFamily="49" charset="0"/>
                <a:cs typeface="Courier New" pitchFamily="49" charset="0"/>
              </a:rPr>
              <a:t> sales[] = {12.25, 32.50, 16.90, 23, 45.68}</a:t>
            </a:r>
            <a:endParaRPr lang="en-US" sz="2000" dirty="0"/>
          </a:p>
        </p:txBody>
      </p:sp>
    </p:spTree>
    <p:extLst>
      <p:ext uri="{BB962C8B-B14F-4D97-AF65-F5344CB8AC3E}">
        <p14:creationId xmlns:p14="http://schemas.microsoft.com/office/powerpoint/2010/main" val="2433226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Partial Initialization of Arrays During Declaration</a:t>
            </a:r>
            <a:endParaRPr lang="en-US" b="1" dirty="0"/>
          </a:p>
        </p:txBody>
      </p:sp>
      <p:sp>
        <p:nvSpPr>
          <p:cNvPr id="3" name="Content Placeholder 3">
            <a:extLst>
              <a:ext uri="{FF2B5EF4-FFF2-40B4-BE49-F238E27FC236}">
                <a16:creationId xmlns:a16="http://schemas.microsoft.com/office/drawing/2014/main" id="{96D87901-2BB1-34A5-437D-5485EA9A3838}"/>
              </a:ext>
            </a:extLst>
          </p:cNvPr>
          <p:cNvSpPr txBox="1">
            <a:spLocks/>
          </p:cNvSpPr>
          <p:nvPr/>
        </p:nvSpPr>
        <p:spPr>
          <a:xfrm>
            <a:off x="415662" y="2000764"/>
            <a:ext cx="4749799" cy="60527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defRPr/>
            </a:pPr>
            <a:r>
              <a:rPr lang="en-US" sz="2400" b="1" dirty="0">
                <a:solidFill>
                  <a:srgbClr val="0070C0"/>
                </a:solidFill>
                <a:latin typeface="Courier New" pitchFamily="49" charset="0"/>
                <a:cs typeface="Courier New" pitchFamily="49" charset="0"/>
              </a:rPr>
              <a:t>int</a:t>
            </a:r>
            <a:r>
              <a:rPr lang="en-US" sz="2400" b="1" dirty="0">
                <a:latin typeface="Courier New" pitchFamily="49" charset="0"/>
                <a:cs typeface="Courier New" pitchFamily="49" charset="0"/>
              </a:rPr>
              <a:t> list[10] = {0};</a:t>
            </a:r>
          </a:p>
        </p:txBody>
      </p:sp>
      <p:sp>
        <p:nvSpPr>
          <p:cNvPr id="6" name="Content Placeholder 5">
            <a:extLst>
              <a:ext uri="{FF2B5EF4-FFF2-40B4-BE49-F238E27FC236}">
                <a16:creationId xmlns:a16="http://schemas.microsoft.com/office/drawing/2014/main" id="{3312A0E9-D582-554D-F4E9-1BFBB0F6D40E}"/>
              </a:ext>
            </a:extLst>
          </p:cNvPr>
          <p:cNvSpPr txBox="1">
            <a:spLocks/>
          </p:cNvSpPr>
          <p:nvPr/>
        </p:nvSpPr>
        <p:spPr>
          <a:xfrm>
            <a:off x="1206236" y="2607149"/>
            <a:ext cx="8415338" cy="6174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buFont typeface="Arial" charset="0"/>
              <a:buChar char="–"/>
              <a:defRPr/>
            </a:pPr>
            <a:r>
              <a:rPr lang="en-US" sz="2000" dirty="0"/>
              <a:t> Declares an array of </a:t>
            </a:r>
            <a:r>
              <a:rPr lang="en-US" sz="2000" b="1" dirty="0">
                <a:latin typeface="Courier New" panose="02070309020205020404" pitchFamily="49" charset="0"/>
                <a:cs typeface="Courier New" panose="02070309020205020404" pitchFamily="49" charset="0"/>
              </a:rPr>
              <a:t>10</a:t>
            </a:r>
            <a:r>
              <a:rPr lang="en-US" sz="2000" dirty="0"/>
              <a:t> components and initializes all of them to zero</a:t>
            </a:r>
          </a:p>
        </p:txBody>
      </p:sp>
      <p:sp>
        <p:nvSpPr>
          <p:cNvPr id="7" name="Content Placeholder 6">
            <a:extLst>
              <a:ext uri="{FF2B5EF4-FFF2-40B4-BE49-F238E27FC236}">
                <a16:creationId xmlns:a16="http://schemas.microsoft.com/office/drawing/2014/main" id="{4F1E723A-C3F8-77FF-E201-A08E2DA7C46A}"/>
              </a:ext>
            </a:extLst>
          </p:cNvPr>
          <p:cNvSpPr txBox="1">
            <a:spLocks/>
          </p:cNvSpPr>
          <p:nvPr/>
        </p:nvSpPr>
        <p:spPr>
          <a:xfrm>
            <a:off x="321565" y="3292135"/>
            <a:ext cx="8415338" cy="2666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buFont typeface="Arial" panose="020B0604020202020204" pitchFamily="34" charset="0"/>
              <a:buNone/>
              <a:defRPr/>
            </a:pPr>
            <a:r>
              <a:rPr lang="en-US" b="1" dirty="0">
                <a:solidFill>
                  <a:srgbClr val="0070C0"/>
                </a:solidFill>
                <a:latin typeface="Courier New" pitchFamily="49" charset="0"/>
                <a:cs typeface="Courier New" pitchFamily="49" charset="0"/>
              </a:rPr>
              <a:t>int</a:t>
            </a:r>
            <a:r>
              <a:rPr lang="en-US" b="1" dirty="0">
                <a:latin typeface="Courier New" pitchFamily="49" charset="0"/>
                <a:cs typeface="Courier New" pitchFamily="49" charset="0"/>
              </a:rPr>
              <a:t> list[10] = {8, 5, 12};</a:t>
            </a:r>
          </a:p>
        </p:txBody>
      </p:sp>
      <p:sp>
        <p:nvSpPr>
          <p:cNvPr id="8" name="Content Placeholder 7">
            <a:extLst>
              <a:ext uri="{FF2B5EF4-FFF2-40B4-BE49-F238E27FC236}">
                <a16:creationId xmlns:a16="http://schemas.microsoft.com/office/drawing/2014/main" id="{58DD3FD8-EEBC-EC7B-9CE5-D1A1FFBC9C0D}"/>
              </a:ext>
            </a:extLst>
          </p:cNvPr>
          <p:cNvSpPr txBox="1">
            <a:spLocks/>
          </p:cNvSpPr>
          <p:nvPr/>
        </p:nvSpPr>
        <p:spPr>
          <a:xfrm>
            <a:off x="1227667" y="3785627"/>
            <a:ext cx="10642769" cy="8663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Arial" charset="0"/>
              <a:buChar char="–"/>
              <a:defRPr/>
            </a:pPr>
            <a:r>
              <a:rPr lang="en-US" sz="2000" dirty="0"/>
              <a:t>Declares an array of </a:t>
            </a:r>
            <a:r>
              <a:rPr lang="en-US" sz="2000" b="1" dirty="0">
                <a:latin typeface="Courier New" panose="02070309020205020404" pitchFamily="49" charset="0"/>
                <a:cs typeface="Courier New" panose="02070309020205020404" pitchFamily="49" charset="0"/>
              </a:rPr>
              <a:t>10</a:t>
            </a:r>
            <a:r>
              <a:rPr lang="en-US" sz="2000" dirty="0"/>
              <a:t> components and initializes </a:t>
            </a:r>
            <a:r>
              <a:rPr lang="en-US" sz="2000" b="1" dirty="0">
                <a:latin typeface="Courier New" pitchFamily="49" charset="0"/>
                <a:cs typeface="Courier New" pitchFamily="49" charset="0"/>
              </a:rPr>
              <a:t>list[0]=</a:t>
            </a:r>
            <a:r>
              <a:rPr lang="en-US" sz="2000" dirty="0"/>
              <a:t> </a:t>
            </a:r>
            <a:r>
              <a:rPr lang="en-US" sz="2000" b="1" dirty="0">
                <a:latin typeface="Courier New" pitchFamily="49" charset="0"/>
                <a:cs typeface="Courier New" pitchFamily="49" charset="0"/>
              </a:rPr>
              <a:t>8</a:t>
            </a:r>
            <a:r>
              <a:rPr lang="en-US" sz="2000" dirty="0"/>
              <a:t>, </a:t>
            </a:r>
            <a:r>
              <a:rPr lang="en-US" sz="2000" b="1" dirty="0">
                <a:latin typeface="Courier New" pitchFamily="49" charset="0"/>
                <a:cs typeface="Courier New" pitchFamily="49" charset="0"/>
              </a:rPr>
              <a:t>list[1]</a:t>
            </a:r>
            <a:r>
              <a:rPr lang="en-US" sz="2000" dirty="0"/>
              <a:t> =</a:t>
            </a:r>
            <a:r>
              <a:rPr lang="en-US" sz="2000" b="1" dirty="0">
                <a:latin typeface="Courier New" pitchFamily="49" charset="0"/>
                <a:cs typeface="Courier New" pitchFamily="49" charset="0"/>
              </a:rPr>
              <a:t>5</a:t>
            </a:r>
            <a:r>
              <a:rPr lang="en-US" sz="2000" dirty="0"/>
              <a:t>, </a:t>
            </a:r>
            <a:r>
              <a:rPr lang="en-US" sz="2000" b="1" dirty="0">
                <a:latin typeface="Courier New" pitchFamily="49" charset="0"/>
                <a:cs typeface="Courier New" pitchFamily="49" charset="0"/>
              </a:rPr>
              <a:t>list[2]=12</a:t>
            </a:r>
          </a:p>
          <a:p>
            <a:pPr lvl="1">
              <a:buFont typeface="Arial" charset="0"/>
              <a:buChar char="–"/>
              <a:defRPr/>
            </a:pPr>
            <a:r>
              <a:rPr lang="en-US" sz="2000" dirty="0"/>
              <a:t>All other components are initialized to </a:t>
            </a:r>
            <a:r>
              <a:rPr lang="en-US" sz="2000" b="1" dirty="0">
                <a:latin typeface="Courier New" pitchFamily="49" charset="0"/>
                <a:cs typeface="Courier New" pitchFamily="49" charset="0"/>
              </a:rPr>
              <a:t>0</a:t>
            </a:r>
            <a:endParaRPr lang="en-IN" sz="2000" dirty="0"/>
          </a:p>
        </p:txBody>
      </p:sp>
      <p:pic>
        <p:nvPicPr>
          <p:cNvPr id="10" name="Picture 9">
            <a:extLst>
              <a:ext uri="{FF2B5EF4-FFF2-40B4-BE49-F238E27FC236}">
                <a16:creationId xmlns:a16="http://schemas.microsoft.com/office/drawing/2014/main" id="{4177BCB8-2531-70B5-737E-F82FF863E10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139741" y="5055511"/>
            <a:ext cx="8051439" cy="315056"/>
          </a:xfrm>
          <a:prstGeom prst="rect">
            <a:avLst/>
          </a:prstGeom>
        </p:spPr>
      </p:pic>
      <p:sp>
        <p:nvSpPr>
          <p:cNvPr id="12" name="TextBox 11">
            <a:extLst>
              <a:ext uri="{FF2B5EF4-FFF2-40B4-BE49-F238E27FC236}">
                <a16:creationId xmlns:a16="http://schemas.microsoft.com/office/drawing/2014/main" id="{0BF16DE7-97F3-C8AA-DE10-E485D657AFB7}"/>
              </a:ext>
            </a:extLst>
          </p:cNvPr>
          <p:cNvSpPr txBox="1"/>
          <p:nvPr/>
        </p:nvSpPr>
        <p:spPr>
          <a:xfrm>
            <a:off x="1235701" y="5386813"/>
            <a:ext cx="10008032" cy="646331"/>
          </a:xfrm>
          <a:prstGeom prst="rect">
            <a:avLst/>
          </a:prstGeom>
          <a:noFill/>
        </p:spPr>
        <p:txBody>
          <a:bodyPr wrap="square">
            <a:spAutoFit/>
          </a:bodyPr>
          <a:lstStyle/>
          <a:p>
            <a:pPr lvl="1">
              <a:buFont typeface="Arial" charset="0"/>
              <a:buChar char="–"/>
              <a:defRPr/>
            </a:pPr>
            <a:r>
              <a:rPr lang="en-US" dirty="0"/>
              <a:t> Cannot skip indexes. The fourth element is uninitialized, all elements that follow the fourth element must be left uninitialized. </a:t>
            </a:r>
            <a:endParaRPr lang="en-US" sz="1800" dirty="0"/>
          </a:p>
        </p:txBody>
      </p:sp>
    </p:spTree>
    <p:extLst>
      <p:ext uri="{BB962C8B-B14F-4D97-AF65-F5344CB8AC3E}">
        <p14:creationId xmlns:p14="http://schemas.microsoft.com/office/powerpoint/2010/main" val="2804361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Some Restrictions on Array Processing</a:t>
            </a:r>
            <a:endParaRPr lang="en-US" b="1" dirty="0"/>
          </a:p>
        </p:txBody>
      </p:sp>
      <p:pic>
        <p:nvPicPr>
          <p:cNvPr id="3" name="Content Placeholder 7" descr="Program code. In the code, the words in the variable names are merged. Line 1. i n t my List, left bracket, 5, right bracket, equals, left brace, 0, comma, 4, comma, 8, comma, 12, comma, 16, right brace, semi-colon,  forward slash, forward slash, Line 1. Line 2. i n t your List, left bracket, 5, right bracket, semi-colon,  forward slash, forward slash, Line 2. Line 3. your List, equals, my List, semi-colon,  forward slash, forward slash, illegal.">
            <a:extLst>
              <a:ext uri="{FF2B5EF4-FFF2-40B4-BE49-F238E27FC236}">
                <a16:creationId xmlns:a16="http://schemas.microsoft.com/office/drawing/2014/main" id="{73F87C9D-67F6-14AE-3377-C06AC74C3B1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142999" y="2393644"/>
            <a:ext cx="6285521" cy="1042506"/>
          </a:xfrm>
          <a:prstGeom prst="rect">
            <a:avLst/>
          </a:prstGeom>
        </p:spPr>
      </p:pic>
      <p:sp>
        <p:nvSpPr>
          <p:cNvPr id="6" name="Content Placeholder 5">
            <a:extLst>
              <a:ext uri="{FF2B5EF4-FFF2-40B4-BE49-F238E27FC236}">
                <a16:creationId xmlns:a16="http://schemas.microsoft.com/office/drawing/2014/main" id="{333E7A6F-9E25-476F-D301-99B90BFDC7AE}"/>
              </a:ext>
            </a:extLst>
          </p:cNvPr>
          <p:cNvSpPr txBox="1">
            <a:spLocks/>
          </p:cNvSpPr>
          <p:nvPr/>
        </p:nvSpPr>
        <p:spPr>
          <a:xfrm>
            <a:off x="770466" y="3805961"/>
            <a:ext cx="8415338" cy="29238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l">
              <a:buFont typeface="Arial" panose="020B0604020202020204" pitchFamily="34" charset="0"/>
              <a:buChar char="•"/>
            </a:pPr>
            <a:r>
              <a:rPr lang="en-US" altLang="en-US" sz="2000" dirty="0">
                <a:solidFill>
                  <a:schemeClr val="tx1"/>
                </a:solidFill>
              </a:rPr>
              <a:t>Solution</a:t>
            </a:r>
            <a:endParaRPr lang="en-IN" sz="2000" dirty="0">
              <a:solidFill>
                <a:schemeClr val="tx1"/>
              </a:solidFill>
            </a:endParaRPr>
          </a:p>
        </p:txBody>
      </p:sp>
      <p:pic>
        <p:nvPicPr>
          <p:cNvPr id="7" name="Content Placeholder 12" descr="Program code. In the code, the words in the variable names are merged. Line 1. for, left parenthesis, i n t index, equals, 0, semi-colon, index, less than, 5, semi-colon, index, plus, plus, right parenthesis. Line 2. Indented once, your List, left bracket, index, right bracket, equals, my List, left bracket, index, right bracket, semi-colon. ">
            <a:extLst>
              <a:ext uri="{FF2B5EF4-FFF2-40B4-BE49-F238E27FC236}">
                <a16:creationId xmlns:a16="http://schemas.microsoft.com/office/drawing/2014/main" id="{75E67EE8-39FD-8F12-AD4E-5A0502E89DC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1142999" y="4468160"/>
            <a:ext cx="5557759" cy="762000"/>
          </a:xfrm>
          <a:prstGeom prst="rect">
            <a:avLst/>
          </a:prstGeom>
        </p:spPr>
      </p:pic>
      <p:sp>
        <p:nvSpPr>
          <p:cNvPr id="10" name="Content Placeholder 5">
            <a:extLst>
              <a:ext uri="{FF2B5EF4-FFF2-40B4-BE49-F238E27FC236}">
                <a16:creationId xmlns:a16="http://schemas.microsoft.com/office/drawing/2014/main" id="{4C8600FA-F01E-56F3-4B84-2ABAD4160C75}"/>
              </a:ext>
            </a:extLst>
          </p:cNvPr>
          <p:cNvSpPr txBox="1">
            <a:spLocks/>
          </p:cNvSpPr>
          <p:nvPr/>
        </p:nvSpPr>
        <p:spPr>
          <a:xfrm>
            <a:off x="770466" y="1961430"/>
            <a:ext cx="8415338" cy="29238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l">
              <a:buFont typeface="Arial" panose="020B0604020202020204" pitchFamily="34" charset="0"/>
              <a:buChar char="•"/>
            </a:pPr>
            <a:r>
              <a:rPr lang="en-US" altLang="en-US" sz="2000" dirty="0">
                <a:solidFill>
                  <a:schemeClr val="tx1"/>
                </a:solidFill>
              </a:rPr>
              <a:t>Erroneous array copy </a:t>
            </a:r>
            <a:endParaRPr lang="en-IN" sz="2000" dirty="0">
              <a:solidFill>
                <a:schemeClr val="tx1"/>
              </a:solidFill>
            </a:endParaRPr>
          </a:p>
        </p:txBody>
      </p:sp>
      <p:sp>
        <p:nvSpPr>
          <p:cNvPr id="12" name="TextBox 11">
            <a:extLst>
              <a:ext uri="{FF2B5EF4-FFF2-40B4-BE49-F238E27FC236}">
                <a16:creationId xmlns:a16="http://schemas.microsoft.com/office/drawing/2014/main" id="{A971D75F-C359-3747-A227-CFF9ABB633A2}"/>
              </a:ext>
            </a:extLst>
          </p:cNvPr>
          <p:cNvSpPr txBox="1"/>
          <p:nvPr/>
        </p:nvSpPr>
        <p:spPr>
          <a:xfrm>
            <a:off x="770466" y="5539103"/>
            <a:ext cx="10117667" cy="646331"/>
          </a:xfrm>
          <a:prstGeom prst="rect">
            <a:avLst/>
          </a:prstGeom>
          <a:noFill/>
        </p:spPr>
        <p:txBody>
          <a:bodyPr wrap="square">
            <a:spAutoFit/>
          </a:bodyPr>
          <a:lstStyle/>
          <a:p>
            <a:pPr marL="285750" indent="-285750">
              <a:buFont typeface="Arial" panose="020B0604020202020204" pitchFamily="34" charset="0"/>
              <a:buChar char="•"/>
            </a:pPr>
            <a:r>
              <a:rPr lang="en-US" dirty="0"/>
              <a:t>Similarly, determining whether two arrays have the same elements and printing the contents of an array must be done component-wise. </a:t>
            </a:r>
          </a:p>
        </p:txBody>
      </p:sp>
    </p:spTree>
    <p:extLst>
      <p:ext uri="{BB962C8B-B14F-4D97-AF65-F5344CB8AC3E}">
        <p14:creationId xmlns:p14="http://schemas.microsoft.com/office/powerpoint/2010/main" val="884054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Arrays as Parameters to Functions</a:t>
            </a:r>
            <a:endParaRPr lang="en-US" b="1" dirty="0"/>
          </a:p>
        </p:txBody>
      </p:sp>
      <p:sp>
        <p:nvSpPr>
          <p:cNvPr id="2" name="Content Placeholder 2">
            <a:extLst>
              <a:ext uri="{FF2B5EF4-FFF2-40B4-BE49-F238E27FC236}">
                <a16:creationId xmlns:a16="http://schemas.microsoft.com/office/drawing/2014/main" id="{A6ADE2FA-85CD-C66F-9F47-57B4DF302AD8}"/>
              </a:ext>
            </a:extLst>
          </p:cNvPr>
          <p:cNvSpPr>
            <a:spLocks noGrp="1"/>
          </p:cNvSpPr>
          <p:nvPr>
            <p:ph idx="1"/>
          </p:nvPr>
        </p:nvSpPr>
        <p:spPr>
          <a:xfrm>
            <a:off x="321565" y="1911351"/>
            <a:ext cx="11047942" cy="3304115"/>
          </a:xfrm>
        </p:spPr>
        <p:txBody>
          <a:bodyPr>
            <a:normAutofit/>
          </a:bodyPr>
          <a:lstStyle/>
          <a:p>
            <a:r>
              <a:rPr lang="en-US" altLang="en-US" dirty="0"/>
              <a:t>Arrays are passed </a:t>
            </a:r>
            <a:r>
              <a:rPr lang="en-US" altLang="en-US" u="sng" dirty="0"/>
              <a:t>by reference only</a:t>
            </a:r>
          </a:p>
          <a:p>
            <a:endParaRPr lang="en-US" altLang="en-US" u="sng" dirty="0"/>
          </a:p>
          <a:p>
            <a:r>
              <a:rPr lang="en-US" altLang="en-US" dirty="0"/>
              <a:t>Do not use symbol </a:t>
            </a:r>
            <a:r>
              <a:rPr lang="en-US" altLang="en-US" b="1" dirty="0">
                <a:latin typeface="Courier New" pitchFamily="49" charset="0"/>
                <a:cs typeface="Courier New" pitchFamily="49" charset="0"/>
              </a:rPr>
              <a:t>&amp;</a:t>
            </a:r>
            <a:r>
              <a:rPr lang="en-US" altLang="en-US" dirty="0"/>
              <a:t> when declaring an array as a formal parameter</a:t>
            </a:r>
          </a:p>
          <a:p>
            <a:endParaRPr lang="en-US" altLang="en-US" dirty="0"/>
          </a:p>
          <a:p>
            <a:r>
              <a:rPr lang="en-US" altLang="en-US" dirty="0"/>
              <a:t>The size of the array is usually omitted in the array parameter</a:t>
            </a:r>
          </a:p>
          <a:p>
            <a:pPr lvl="1"/>
            <a:r>
              <a:rPr lang="en-US" altLang="en-US" dirty="0"/>
              <a:t>If provided, it is ignored by the compiler</a:t>
            </a:r>
          </a:p>
        </p:txBody>
      </p:sp>
      <p:pic>
        <p:nvPicPr>
          <p:cNvPr id="3" name="Content Placeholder 5" descr="void initialize left parenthesis i n t list left bracket right bracket comma i n t listsize right parenthesis ">
            <a:extLst>
              <a:ext uri="{FF2B5EF4-FFF2-40B4-BE49-F238E27FC236}">
                <a16:creationId xmlns:a16="http://schemas.microsoft.com/office/drawing/2014/main" id="{934AF3CE-EDAC-09E8-F0FA-06819FBD8CE6}"/>
              </a:ext>
            </a:extLst>
          </p:cNvPr>
          <p:cNvPicPr>
            <a:picLocks noChangeAspect="1"/>
          </p:cNvPicPr>
          <p:nvPr/>
        </p:nvPicPr>
        <p:blipFill>
          <a:blip r:embed="rId2"/>
          <a:stretch>
            <a:fillRect/>
          </a:stretch>
        </p:blipFill>
        <p:spPr>
          <a:xfrm>
            <a:off x="822493" y="5350588"/>
            <a:ext cx="7662130" cy="643811"/>
          </a:xfrm>
          <a:prstGeom prst="rect">
            <a:avLst/>
          </a:prstGeom>
        </p:spPr>
      </p:pic>
    </p:spTree>
    <p:extLst>
      <p:ext uri="{BB962C8B-B14F-4D97-AF65-F5344CB8AC3E}">
        <p14:creationId xmlns:p14="http://schemas.microsoft.com/office/powerpoint/2010/main" val="1145816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Constant Arrays as Formal Parameters</a:t>
            </a:r>
            <a:endParaRPr lang="en-US" b="1" dirty="0"/>
          </a:p>
        </p:txBody>
      </p:sp>
      <p:sp>
        <p:nvSpPr>
          <p:cNvPr id="2" name="Content Placeholder 2">
            <a:extLst>
              <a:ext uri="{FF2B5EF4-FFF2-40B4-BE49-F238E27FC236}">
                <a16:creationId xmlns:a16="http://schemas.microsoft.com/office/drawing/2014/main" id="{D96CB9D5-EDA4-28C3-A57F-F455ECAD6156}"/>
              </a:ext>
            </a:extLst>
          </p:cNvPr>
          <p:cNvSpPr>
            <a:spLocks noGrp="1"/>
          </p:cNvSpPr>
          <p:nvPr>
            <p:ph idx="1"/>
          </p:nvPr>
        </p:nvSpPr>
        <p:spPr>
          <a:xfrm>
            <a:off x="858923" y="1848303"/>
            <a:ext cx="10875877" cy="2622097"/>
          </a:xfrm>
        </p:spPr>
        <p:txBody>
          <a:bodyPr>
            <a:normAutofit fontScale="92500" lnSpcReduction="20000"/>
          </a:bodyPr>
          <a:lstStyle/>
          <a:p>
            <a:r>
              <a:rPr lang="en-US" altLang="en-US" dirty="0"/>
              <a:t>Since arrays are passed by refences, if function changes the array and the change will be visible outside of the function as well</a:t>
            </a:r>
          </a:p>
          <a:p>
            <a:endParaRPr lang="en-US" altLang="en-US" dirty="0"/>
          </a:p>
          <a:p>
            <a:r>
              <a:rPr lang="en-US" altLang="en-US" dirty="0"/>
              <a:t>To prevent a function from changing the array</a:t>
            </a:r>
          </a:p>
          <a:p>
            <a:pPr lvl="1"/>
            <a:r>
              <a:rPr lang="en-US" altLang="en-US" dirty="0"/>
              <a:t>Use </a:t>
            </a:r>
            <a:r>
              <a:rPr lang="en-US" altLang="en-US" b="1" dirty="0">
                <a:solidFill>
                  <a:srgbClr val="0070C0"/>
                </a:solidFill>
                <a:latin typeface="Courier New" panose="02070309020205020404" pitchFamily="49" charset="0"/>
                <a:cs typeface="Courier New" panose="02070309020205020404" pitchFamily="49" charset="0"/>
              </a:rPr>
              <a:t>const</a:t>
            </a:r>
            <a:r>
              <a:rPr lang="en-US" altLang="en-US" dirty="0">
                <a:solidFill>
                  <a:srgbClr val="0070C0"/>
                </a:solidFill>
              </a:rPr>
              <a:t> </a:t>
            </a:r>
            <a:r>
              <a:rPr lang="en-US" altLang="en-US" dirty="0"/>
              <a:t>in the declaration of the formal parameter</a:t>
            </a:r>
          </a:p>
          <a:p>
            <a:pPr marL="457200" lvl="1" indent="0">
              <a:buNone/>
            </a:pPr>
            <a:endParaRPr lang="en-US" altLang="en-US" dirty="0"/>
          </a:p>
          <a:p>
            <a:r>
              <a:rPr lang="en-US" altLang="en-US" dirty="0"/>
              <a:t>Example</a:t>
            </a:r>
            <a:endParaRPr lang="en-IN" dirty="0"/>
          </a:p>
        </p:txBody>
      </p:sp>
      <p:pic>
        <p:nvPicPr>
          <p:cNvPr id="3" name="Content Placeholder 5" descr="void example left parenthesis i n t x left bracket right bracket comma const i n t y left bracket right bracket comma i n t sizeX comma i n t sizeY right parenthesis  ">
            <a:extLst>
              <a:ext uri="{FF2B5EF4-FFF2-40B4-BE49-F238E27FC236}">
                <a16:creationId xmlns:a16="http://schemas.microsoft.com/office/drawing/2014/main" id="{8AD672B3-5532-6003-B546-2BDDD41DD532}"/>
              </a:ext>
            </a:extLst>
          </p:cNvPr>
          <p:cNvPicPr>
            <a:picLocks noChangeAspect="1"/>
          </p:cNvPicPr>
          <p:nvPr/>
        </p:nvPicPr>
        <p:blipFill>
          <a:blip r:embed="rId2"/>
          <a:stretch>
            <a:fillRect/>
          </a:stretch>
        </p:blipFill>
        <p:spPr>
          <a:xfrm>
            <a:off x="1299190" y="4727084"/>
            <a:ext cx="8420544" cy="507111"/>
          </a:xfrm>
          <a:prstGeom prst="rect">
            <a:avLst/>
          </a:prstGeom>
        </p:spPr>
      </p:pic>
      <p:sp>
        <p:nvSpPr>
          <p:cNvPr id="7" name="TextBox 6">
            <a:extLst>
              <a:ext uri="{FF2B5EF4-FFF2-40B4-BE49-F238E27FC236}">
                <a16:creationId xmlns:a16="http://schemas.microsoft.com/office/drawing/2014/main" id="{DC8131CA-CA49-7522-6076-D9E350FC0D63}"/>
              </a:ext>
            </a:extLst>
          </p:cNvPr>
          <p:cNvSpPr txBox="1"/>
          <p:nvPr/>
        </p:nvSpPr>
        <p:spPr>
          <a:xfrm>
            <a:off x="1299190" y="5784334"/>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/CISC3142Codes#Lecture-6/18.cpp</a:t>
            </a:r>
          </a:p>
        </p:txBody>
      </p:sp>
    </p:spTree>
    <p:extLst>
      <p:ext uri="{BB962C8B-B14F-4D97-AF65-F5344CB8AC3E}">
        <p14:creationId xmlns:p14="http://schemas.microsoft.com/office/powerpoint/2010/main" val="2230926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Base Address of an Array and Array in Computer Memory</a:t>
            </a:r>
            <a:endParaRPr lang="en-US" b="1" dirty="0"/>
          </a:p>
        </p:txBody>
      </p:sp>
      <p:sp>
        <p:nvSpPr>
          <p:cNvPr id="2" name="Rectangle 3">
            <a:extLst>
              <a:ext uri="{FF2B5EF4-FFF2-40B4-BE49-F238E27FC236}">
                <a16:creationId xmlns:a16="http://schemas.microsoft.com/office/drawing/2014/main" id="{DE06F857-B525-1F98-EF98-58DE26D2D015}"/>
              </a:ext>
            </a:extLst>
          </p:cNvPr>
          <p:cNvSpPr>
            <a:spLocks noGrp="1" noChangeArrowheads="1"/>
          </p:cNvSpPr>
          <p:nvPr>
            <p:ph idx="1"/>
          </p:nvPr>
        </p:nvSpPr>
        <p:spPr>
          <a:xfrm>
            <a:off x="321565" y="2859617"/>
            <a:ext cx="8415338" cy="2542115"/>
          </a:xfrm>
        </p:spPr>
        <p:txBody>
          <a:bodyPr>
            <a:normAutofit/>
          </a:bodyPr>
          <a:lstStyle/>
          <a:p>
            <a:r>
              <a:rPr lang="en-US" altLang="en-US" dirty="0"/>
              <a:t>The </a:t>
            </a:r>
            <a:r>
              <a:rPr lang="en-US" altLang="en-US" u="sng" dirty="0"/>
              <a:t>base address</a:t>
            </a:r>
            <a:r>
              <a:rPr lang="en-US" altLang="en-US" dirty="0"/>
              <a:t> of an array is the address (memory location) of the first array component</a:t>
            </a:r>
          </a:p>
          <a:p>
            <a:pPr lvl="1"/>
            <a:r>
              <a:rPr lang="en-US" altLang="en-US" dirty="0"/>
              <a:t>The base address of </a:t>
            </a:r>
            <a:r>
              <a:rPr lang="en-US" altLang="en-US" b="1" dirty="0">
                <a:latin typeface="Courier New" pitchFamily="49" charset="0"/>
                <a:cs typeface="Courier New" pitchFamily="49" charset="0"/>
              </a:rPr>
              <a:t>list is list[0]</a:t>
            </a:r>
            <a:endParaRPr lang="en-US" altLang="en-US" sz="2400" b="1" dirty="0">
              <a:latin typeface="Courier New" pitchFamily="49" charset="0"/>
              <a:cs typeface="Courier New" pitchFamily="49" charset="0"/>
            </a:endParaRPr>
          </a:p>
          <a:p>
            <a:r>
              <a:rPr lang="en-US" altLang="en-US" dirty="0"/>
              <a:t>When an array is passed as a parameter, the base address of the actual array is passed to the formal parameter</a:t>
            </a:r>
          </a:p>
        </p:txBody>
      </p:sp>
      <p:pic>
        <p:nvPicPr>
          <p:cNvPr id="6" name="Picture 5" descr="Diagram&#10;&#10;Description automatically generated">
            <a:extLst>
              <a:ext uri="{FF2B5EF4-FFF2-40B4-BE49-F238E27FC236}">
                <a16:creationId xmlns:a16="http://schemas.microsoft.com/office/drawing/2014/main" id="{D395282B-4040-3139-E44D-C8DFC035A27D}"/>
              </a:ext>
            </a:extLst>
          </p:cNvPr>
          <p:cNvPicPr>
            <a:picLocks noChangeAspect="1"/>
          </p:cNvPicPr>
          <p:nvPr/>
        </p:nvPicPr>
        <p:blipFill>
          <a:blip r:embed="rId2"/>
          <a:stretch>
            <a:fillRect/>
          </a:stretch>
        </p:blipFill>
        <p:spPr>
          <a:xfrm>
            <a:off x="8273835" y="2099733"/>
            <a:ext cx="3343915" cy="4246241"/>
          </a:xfrm>
          <a:prstGeom prst="rect">
            <a:avLst/>
          </a:prstGeom>
        </p:spPr>
      </p:pic>
    </p:spTree>
    <p:extLst>
      <p:ext uri="{BB962C8B-B14F-4D97-AF65-F5344CB8AC3E}">
        <p14:creationId xmlns:p14="http://schemas.microsoft.com/office/powerpoint/2010/main" val="2112466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Namespaces</a:t>
            </a:r>
            <a:endParaRPr lang="en-US" b="1" dirty="0"/>
          </a:p>
        </p:txBody>
      </p:sp>
      <p:sp>
        <p:nvSpPr>
          <p:cNvPr id="2" name="Content Placeholder 2">
            <a:extLst>
              <a:ext uri="{FF2B5EF4-FFF2-40B4-BE49-F238E27FC236}">
                <a16:creationId xmlns:a16="http://schemas.microsoft.com/office/drawing/2014/main" id="{E6A50A8F-E115-7616-D85B-CF0EB4F69196}"/>
              </a:ext>
            </a:extLst>
          </p:cNvPr>
          <p:cNvSpPr>
            <a:spLocks noGrp="1"/>
          </p:cNvSpPr>
          <p:nvPr>
            <p:ph idx="1"/>
          </p:nvPr>
        </p:nvSpPr>
        <p:spPr>
          <a:xfrm>
            <a:off x="702981" y="2113782"/>
            <a:ext cx="8415338" cy="1034899"/>
          </a:xfrm>
        </p:spPr>
        <p:txBody>
          <a:bodyPr>
            <a:normAutofit fontScale="85000" lnSpcReduction="20000"/>
          </a:bodyPr>
          <a:lstStyle/>
          <a:p>
            <a:r>
              <a:rPr lang="en-US" altLang="en-US" dirty="0"/>
              <a:t>ANSI/ISO Standard C++ attempts to solve this problem with the namespace mechanism (most recent compilers)</a:t>
            </a:r>
          </a:p>
          <a:p>
            <a:r>
              <a:rPr lang="en-US" dirty="0"/>
              <a:t>The general syntax of the statement </a:t>
            </a:r>
            <a:r>
              <a:rPr lang="en-US" b="1" dirty="0">
                <a:solidFill>
                  <a:srgbClr val="0070C0"/>
                </a:solidFill>
                <a:latin typeface="Courier New" panose="02070309020205020404" pitchFamily="49" charset="0"/>
                <a:cs typeface="Courier New" panose="02070309020205020404" pitchFamily="49" charset="0"/>
              </a:rPr>
              <a:t>namespace</a:t>
            </a:r>
            <a:r>
              <a:rPr lang="en-US" b="1" dirty="0"/>
              <a:t> </a:t>
            </a:r>
            <a:r>
              <a:rPr lang="en-US" dirty="0"/>
              <a:t>is:</a:t>
            </a:r>
            <a:endParaRPr lang="en-IN" dirty="0"/>
          </a:p>
        </p:txBody>
      </p:sp>
      <p:pic>
        <p:nvPicPr>
          <p:cNvPr id="3" name="Content Placeholder 3" descr="namespace namespace_name&#10;{&#10;    members&#10;}">
            <a:extLst>
              <a:ext uri="{FF2B5EF4-FFF2-40B4-BE49-F238E27FC236}">
                <a16:creationId xmlns:a16="http://schemas.microsoft.com/office/drawing/2014/main" id="{F39243EC-4288-87ED-6060-2D92607EB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207" y="3239537"/>
            <a:ext cx="3252670" cy="117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a:extLst>
              <a:ext uri="{FF2B5EF4-FFF2-40B4-BE49-F238E27FC236}">
                <a16:creationId xmlns:a16="http://schemas.microsoft.com/office/drawing/2014/main" id="{A6CD2226-54FF-1038-8B41-7F9C3CFD244C}"/>
              </a:ext>
            </a:extLst>
          </p:cNvPr>
          <p:cNvSpPr txBox="1">
            <a:spLocks/>
          </p:cNvSpPr>
          <p:nvPr/>
        </p:nvSpPr>
        <p:spPr>
          <a:xfrm>
            <a:off x="702981" y="4745181"/>
            <a:ext cx="10865564" cy="529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9725" lvl="2">
              <a:spcBef>
                <a:spcPts val="1200"/>
              </a:spcBef>
              <a:buClr>
                <a:schemeClr val="accent2"/>
              </a:buClr>
            </a:pPr>
            <a:r>
              <a:rPr lang="en-US" altLang="en-US" dirty="0"/>
              <a:t>where </a:t>
            </a:r>
            <a:r>
              <a:rPr lang="en-US" altLang="en-US" b="1" dirty="0">
                <a:latin typeface="Courier New" panose="02070309020205020404" pitchFamily="49" charset="0"/>
                <a:cs typeface="Courier New" panose="02070309020205020404" pitchFamily="49" charset="0"/>
              </a:rPr>
              <a:t>members</a:t>
            </a:r>
            <a:r>
              <a:rPr lang="en-US" altLang="en-US" dirty="0"/>
              <a:t> consist of variable declarations, named constants, functions, or another </a:t>
            </a:r>
            <a:r>
              <a:rPr lang="en-US" altLang="en-US" b="1" dirty="0">
                <a:solidFill>
                  <a:srgbClr val="0070C0"/>
                </a:solidFill>
                <a:latin typeface="Courier New" panose="02070309020205020404" pitchFamily="49" charset="0"/>
                <a:cs typeface="Courier New" panose="02070309020205020404" pitchFamily="49" charset="0"/>
              </a:rPr>
              <a:t>namespace</a:t>
            </a:r>
          </a:p>
        </p:txBody>
      </p:sp>
    </p:spTree>
    <p:extLst>
      <p:ext uri="{BB962C8B-B14F-4D97-AF65-F5344CB8AC3E}">
        <p14:creationId xmlns:p14="http://schemas.microsoft.com/office/powerpoint/2010/main" val="368588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Namespaces</a:t>
            </a:r>
            <a:endParaRPr lang="en-US" b="1" dirty="0"/>
          </a:p>
        </p:txBody>
      </p:sp>
      <p:sp>
        <p:nvSpPr>
          <p:cNvPr id="2" name="Content Placeholder 2">
            <a:extLst>
              <a:ext uri="{FF2B5EF4-FFF2-40B4-BE49-F238E27FC236}">
                <a16:creationId xmlns:a16="http://schemas.microsoft.com/office/drawing/2014/main" id="{5E9F0887-496B-A9AC-A249-835E035F2270}"/>
              </a:ext>
            </a:extLst>
          </p:cNvPr>
          <p:cNvSpPr>
            <a:spLocks noGrp="1"/>
          </p:cNvSpPr>
          <p:nvPr>
            <p:ph idx="1"/>
          </p:nvPr>
        </p:nvSpPr>
        <p:spPr>
          <a:xfrm>
            <a:off x="697634" y="1912891"/>
            <a:ext cx="8415338" cy="738664"/>
          </a:xfrm>
        </p:spPr>
        <p:txBody>
          <a:bodyPr>
            <a:normAutofit/>
          </a:bodyPr>
          <a:lstStyle/>
          <a:p>
            <a:pPr marL="0" indent="0">
              <a:buNone/>
            </a:pPr>
            <a:r>
              <a:rPr lang="en-IN" b="1" dirty="0">
                <a:solidFill>
                  <a:srgbClr val="002060"/>
                </a:solidFill>
              </a:rPr>
              <a:t>EXAMPLE 7-8</a:t>
            </a:r>
          </a:p>
        </p:txBody>
      </p:sp>
      <p:pic>
        <p:nvPicPr>
          <p:cNvPr id="3" name="Content Placeholder 15" descr="Line 1: name space global type.&#10;Line 2: left brace.&#10;Line 3: const int N equals 10 semicolon.&#10;Line 4: const double RATE equals 7.50 semicolon&#10;Line 5: int count equals 0 semicolon.&#10;Line 6: void print result left parenthesis right parenthesis semicolon&#10;Line 7: right brace.">
            <a:extLst>
              <a:ext uri="{FF2B5EF4-FFF2-40B4-BE49-F238E27FC236}">
                <a16:creationId xmlns:a16="http://schemas.microsoft.com/office/drawing/2014/main" id="{7D1F533A-B9A5-91C8-C092-13C30E8397EC}"/>
              </a:ext>
            </a:extLst>
          </p:cNvPr>
          <p:cNvPicPr>
            <a:picLocks noChangeAspect="1"/>
          </p:cNvPicPr>
          <p:nvPr/>
        </p:nvPicPr>
        <p:blipFill>
          <a:blip r:embed="rId2"/>
          <a:stretch>
            <a:fillRect/>
          </a:stretch>
        </p:blipFill>
        <p:spPr>
          <a:xfrm>
            <a:off x="789709" y="2945869"/>
            <a:ext cx="3548769" cy="1714405"/>
          </a:xfrm>
          <a:prstGeom prst="rect">
            <a:avLst/>
          </a:prstGeom>
        </p:spPr>
      </p:pic>
      <p:sp>
        <p:nvSpPr>
          <p:cNvPr id="6" name="Content Placeholder 5">
            <a:extLst>
              <a:ext uri="{FF2B5EF4-FFF2-40B4-BE49-F238E27FC236}">
                <a16:creationId xmlns:a16="http://schemas.microsoft.com/office/drawing/2014/main" id="{8CB5E5C1-E060-2A7D-241D-62DBD2462C48}"/>
              </a:ext>
            </a:extLst>
          </p:cNvPr>
          <p:cNvSpPr txBox="1">
            <a:spLocks/>
          </p:cNvSpPr>
          <p:nvPr/>
        </p:nvSpPr>
        <p:spPr>
          <a:xfrm>
            <a:off x="713973" y="4967049"/>
            <a:ext cx="9981736" cy="58862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solidFill>
                  <a:schemeClr val="tx1"/>
                </a:solidFill>
              </a:rPr>
              <a:t>defines </a:t>
            </a:r>
            <a:r>
              <a:rPr lang="en-US" sz="2000" b="1" dirty="0" err="1">
                <a:solidFill>
                  <a:schemeClr val="tx1"/>
                </a:solidFill>
                <a:latin typeface="Courier New" pitchFamily="49" charset="0"/>
                <a:cs typeface="Courier New" pitchFamily="49" charset="0"/>
              </a:rPr>
              <a:t>globalType</a:t>
            </a:r>
            <a:r>
              <a:rPr lang="en-US" sz="2000" dirty="0">
                <a:solidFill>
                  <a:schemeClr val="tx1"/>
                </a:solidFill>
              </a:rPr>
              <a:t> to be a </a:t>
            </a:r>
            <a:r>
              <a:rPr lang="en-US" sz="2000" b="1" dirty="0">
                <a:solidFill>
                  <a:srgbClr val="0070C0"/>
                </a:solidFill>
                <a:latin typeface="Courier New" pitchFamily="49" charset="0"/>
                <a:cs typeface="Courier New" pitchFamily="49" charset="0"/>
              </a:rPr>
              <a:t>namespace</a:t>
            </a:r>
            <a:r>
              <a:rPr lang="en-US" sz="2000" dirty="0"/>
              <a:t> </a:t>
            </a:r>
            <a:r>
              <a:rPr lang="en-US" sz="2000" dirty="0">
                <a:solidFill>
                  <a:schemeClr val="tx1"/>
                </a:solidFill>
              </a:rPr>
              <a:t>with four members: named constants </a:t>
            </a:r>
            <a:r>
              <a:rPr lang="en-US" sz="2000" b="1" dirty="0">
                <a:solidFill>
                  <a:schemeClr val="tx1"/>
                </a:solidFill>
                <a:latin typeface="Courier New" pitchFamily="49" charset="0"/>
                <a:cs typeface="Courier New" pitchFamily="49" charset="0"/>
              </a:rPr>
              <a:t>N</a:t>
            </a:r>
            <a:r>
              <a:rPr lang="en-US" sz="2000" dirty="0">
                <a:solidFill>
                  <a:schemeClr val="tx1"/>
                </a:solidFill>
              </a:rPr>
              <a:t> and </a:t>
            </a:r>
            <a:r>
              <a:rPr lang="en-US" sz="2000" b="1" dirty="0">
                <a:solidFill>
                  <a:schemeClr val="tx1"/>
                </a:solidFill>
                <a:latin typeface="Courier New" pitchFamily="49" charset="0"/>
                <a:cs typeface="Courier New" pitchFamily="49" charset="0"/>
              </a:rPr>
              <a:t>RATE</a:t>
            </a:r>
            <a:r>
              <a:rPr lang="en-US" sz="2000" dirty="0">
                <a:solidFill>
                  <a:schemeClr val="tx1"/>
                </a:solidFill>
              </a:rPr>
              <a:t>, the variable count, and the function </a:t>
            </a:r>
            <a:r>
              <a:rPr lang="en-US" sz="2000" b="1" dirty="0" err="1">
                <a:solidFill>
                  <a:schemeClr val="tx1"/>
                </a:solidFill>
                <a:latin typeface="Courier New" pitchFamily="49" charset="0"/>
                <a:cs typeface="Courier New" pitchFamily="49" charset="0"/>
              </a:rPr>
              <a:t>printResult</a:t>
            </a:r>
            <a:r>
              <a:rPr lang="en-US" sz="2000" dirty="0"/>
              <a:t>.</a:t>
            </a:r>
            <a:endParaRPr lang="en-IN" sz="2000" dirty="0"/>
          </a:p>
        </p:txBody>
      </p:sp>
    </p:spTree>
    <p:extLst>
      <p:ext uri="{BB962C8B-B14F-4D97-AF65-F5344CB8AC3E}">
        <p14:creationId xmlns:p14="http://schemas.microsoft.com/office/powerpoint/2010/main" val="261403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Namespaces</a:t>
            </a:r>
            <a:endParaRPr lang="en-US" b="1" dirty="0"/>
          </a:p>
        </p:txBody>
      </p:sp>
      <p:sp>
        <p:nvSpPr>
          <p:cNvPr id="2" name="Content Placeholder 2">
            <a:extLst>
              <a:ext uri="{FF2B5EF4-FFF2-40B4-BE49-F238E27FC236}">
                <a16:creationId xmlns:a16="http://schemas.microsoft.com/office/drawing/2014/main" id="{8DC6142E-2059-55FE-C499-175C03FB3001}"/>
              </a:ext>
            </a:extLst>
          </p:cNvPr>
          <p:cNvSpPr>
            <a:spLocks noGrp="1"/>
          </p:cNvSpPr>
          <p:nvPr>
            <p:ph idx="1"/>
          </p:nvPr>
        </p:nvSpPr>
        <p:spPr>
          <a:xfrm>
            <a:off x="448252" y="2203837"/>
            <a:ext cx="8415338" cy="1082219"/>
          </a:xfrm>
        </p:spPr>
        <p:txBody>
          <a:bodyPr>
            <a:normAutofit fontScale="77500" lnSpcReduction="20000"/>
          </a:bodyPr>
          <a:lstStyle/>
          <a:p>
            <a:r>
              <a:rPr lang="en-US" altLang="en-US" dirty="0"/>
              <a:t>A </a:t>
            </a:r>
            <a:r>
              <a:rPr lang="en-US" altLang="en-US" b="1" dirty="0">
                <a:solidFill>
                  <a:srgbClr val="0070C0"/>
                </a:solidFill>
                <a:latin typeface="Courier New" pitchFamily="49" charset="0"/>
              </a:rPr>
              <a:t>namespace</a:t>
            </a:r>
            <a:r>
              <a:rPr lang="en-US" altLang="en-US" dirty="0"/>
              <a:t> member has scope local to the namespace</a:t>
            </a:r>
          </a:p>
          <a:p>
            <a:r>
              <a:rPr lang="en-US" altLang="en-US" dirty="0"/>
              <a:t>A </a:t>
            </a:r>
            <a:r>
              <a:rPr lang="en-US" altLang="en-US" b="1" dirty="0">
                <a:solidFill>
                  <a:srgbClr val="0070C0"/>
                </a:solidFill>
                <a:latin typeface="Courier New" pitchFamily="49" charset="0"/>
              </a:rPr>
              <a:t>namespace</a:t>
            </a:r>
            <a:r>
              <a:rPr lang="en-US" altLang="en-US" dirty="0"/>
              <a:t> member can be accessed outside the </a:t>
            </a:r>
            <a:r>
              <a:rPr lang="en-US" altLang="en-US" b="1" dirty="0">
                <a:solidFill>
                  <a:srgbClr val="0070C0"/>
                </a:solidFill>
                <a:latin typeface="Courier New" pitchFamily="49" charset="0"/>
              </a:rPr>
              <a:t>namespace</a:t>
            </a:r>
          </a:p>
          <a:p>
            <a:pPr lvl="1"/>
            <a:r>
              <a:rPr lang="en-US" dirty="0"/>
              <a:t>The general syntax for accessing a </a:t>
            </a:r>
            <a:r>
              <a:rPr lang="en-US" b="1" dirty="0">
                <a:solidFill>
                  <a:srgbClr val="0070C0"/>
                </a:solidFill>
                <a:latin typeface="Courier New" panose="02070309020205020404" pitchFamily="49" charset="0"/>
                <a:cs typeface="Courier New" panose="02070309020205020404" pitchFamily="49" charset="0"/>
              </a:rPr>
              <a:t>namespace</a:t>
            </a:r>
            <a:r>
              <a:rPr lang="en-US" b="1" dirty="0"/>
              <a:t> </a:t>
            </a:r>
            <a:r>
              <a:rPr lang="en-US" dirty="0"/>
              <a:t>member is:</a:t>
            </a:r>
            <a:endParaRPr lang="en-IN" dirty="0"/>
          </a:p>
        </p:txBody>
      </p:sp>
      <p:pic>
        <p:nvPicPr>
          <p:cNvPr id="3" name="Content Placeholder 3" descr="namespace_name::identifier">
            <a:extLst>
              <a:ext uri="{FF2B5EF4-FFF2-40B4-BE49-F238E27FC236}">
                <a16:creationId xmlns:a16="http://schemas.microsoft.com/office/drawing/2014/main" id="{9701FB60-2E97-40AE-B573-9C928A257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27" y="3408218"/>
            <a:ext cx="3627434" cy="512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a:extLst>
              <a:ext uri="{FF2B5EF4-FFF2-40B4-BE49-F238E27FC236}">
                <a16:creationId xmlns:a16="http://schemas.microsoft.com/office/drawing/2014/main" id="{5F744445-7FBC-591A-35A7-6F694051ED71}"/>
              </a:ext>
            </a:extLst>
          </p:cNvPr>
          <p:cNvSpPr txBox="1">
            <a:spLocks/>
          </p:cNvSpPr>
          <p:nvPr/>
        </p:nvSpPr>
        <p:spPr>
          <a:xfrm>
            <a:off x="464591" y="4170218"/>
            <a:ext cx="8415338" cy="26661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a:t>ANSI/ISO Standard C++ provides the use of the statement </a:t>
            </a:r>
            <a:r>
              <a:rPr lang="en-US" b="1">
                <a:solidFill>
                  <a:srgbClr val="0070C0"/>
                </a:solidFill>
                <a:latin typeface="Courier New" panose="02070309020205020404" pitchFamily="49" charset="0"/>
                <a:cs typeface="Courier New" panose="02070309020205020404" pitchFamily="49" charset="0"/>
              </a:rPr>
              <a:t>using</a:t>
            </a:r>
            <a:endParaRPr lang="en-US" b="1" dirty="0">
              <a:solidFill>
                <a:srgbClr val="0070C0"/>
              </a:solidFill>
              <a:latin typeface="Courier New" panose="02070309020205020404" pitchFamily="49" charset="0"/>
              <a:cs typeface="Courier New" panose="02070309020205020404" pitchFamily="49" charset="0"/>
            </a:endParaRPr>
          </a:p>
        </p:txBody>
      </p:sp>
      <p:pic>
        <p:nvPicPr>
          <p:cNvPr id="7" name="Content Placeholder 6" descr="using namespace namespace_name;">
            <a:extLst>
              <a:ext uri="{FF2B5EF4-FFF2-40B4-BE49-F238E27FC236}">
                <a16:creationId xmlns:a16="http://schemas.microsoft.com/office/drawing/2014/main" id="{9B64B3DF-95E4-D800-B1ED-FDC7E33D5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827" y="4551218"/>
            <a:ext cx="42291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pic>
        <p:nvPicPr>
          <p:cNvPr id="8" name="Content Placeholder 7" descr="using namespace_name::identifier;">
            <a:extLst>
              <a:ext uri="{FF2B5EF4-FFF2-40B4-BE49-F238E27FC236}">
                <a16:creationId xmlns:a16="http://schemas.microsoft.com/office/drawing/2014/main" id="{72657CD6-387C-DB1C-04AA-C51EE48FE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827" y="5186218"/>
            <a:ext cx="446722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208292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Namespaces</a:t>
            </a:r>
            <a:endParaRPr lang="en-US" b="1" dirty="0"/>
          </a:p>
        </p:txBody>
      </p:sp>
      <p:sp>
        <p:nvSpPr>
          <p:cNvPr id="2" name="Content Placeholder 2">
            <a:extLst>
              <a:ext uri="{FF2B5EF4-FFF2-40B4-BE49-F238E27FC236}">
                <a16:creationId xmlns:a16="http://schemas.microsoft.com/office/drawing/2014/main" id="{37D402A2-3F13-C38D-5A3E-77CDF10D7613}"/>
              </a:ext>
            </a:extLst>
          </p:cNvPr>
          <p:cNvSpPr>
            <a:spLocks noGrp="1"/>
          </p:cNvSpPr>
          <p:nvPr>
            <p:ph idx="1"/>
          </p:nvPr>
        </p:nvSpPr>
        <p:spPr>
          <a:xfrm>
            <a:off x="628360" y="1745980"/>
            <a:ext cx="8695749" cy="726682"/>
          </a:xfrm>
        </p:spPr>
        <p:txBody>
          <a:bodyPr>
            <a:normAutofit/>
          </a:bodyPr>
          <a:lstStyle/>
          <a:p>
            <a:r>
              <a:rPr lang="en-US" altLang="en-US" sz="1800" dirty="0"/>
              <a:t>Examples with namespaces</a:t>
            </a:r>
            <a:endParaRPr lang="en-IN" sz="1800" dirty="0"/>
          </a:p>
        </p:txBody>
      </p:sp>
      <p:pic>
        <p:nvPicPr>
          <p:cNvPr id="3" name="Content Placeholder 9" descr="Program code. In the code, the words in the variable names are merged. Line 1. global Type, colon, colon, RATE. Line 2. using name space global Type, semi-colon. Line 3. using global Type, colon, colon, RATE, semi-colon.">
            <a:extLst>
              <a:ext uri="{FF2B5EF4-FFF2-40B4-BE49-F238E27FC236}">
                <a16:creationId xmlns:a16="http://schemas.microsoft.com/office/drawing/2014/main" id="{17F7C74C-9A69-18C4-277A-7E49E3BDA7AD}"/>
              </a:ext>
            </a:extLst>
          </p:cNvPr>
          <p:cNvPicPr>
            <a:picLocks noChangeAspect="1"/>
          </p:cNvPicPr>
          <p:nvPr/>
        </p:nvPicPr>
        <p:blipFill>
          <a:blip r:embed="rId2"/>
          <a:stretch>
            <a:fillRect/>
          </a:stretch>
        </p:blipFill>
        <p:spPr>
          <a:xfrm>
            <a:off x="1177636" y="2142415"/>
            <a:ext cx="3839787" cy="969215"/>
          </a:xfrm>
          <a:prstGeom prst="rect">
            <a:avLst/>
          </a:prstGeom>
        </p:spPr>
      </p:pic>
      <p:sp>
        <p:nvSpPr>
          <p:cNvPr id="6" name="Content Placeholder 5">
            <a:extLst>
              <a:ext uri="{FF2B5EF4-FFF2-40B4-BE49-F238E27FC236}">
                <a16:creationId xmlns:a16="http://schemas.microsoft.com/office/drawing/2014/main" id="{C485ECF1-21AB-DB9B-71D8-15C67C833F8A}"/>
              </a:ext>
            </a:extLst>
          </p:cNvPr>
          <p:cNvSpPr txBox="1">
            <a:spLocks/>
          </p:cNvSpPr>
          <p:nvPr/>
        </p:nvSpPr>
        <p:spPr>
          <a:xfrm>
            <a:off x="644236" y="3178962"/>
            <a:ext cx="8415338" cy="29623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altLang="en-US" sz="1800" dirty="0">
                <a:solidFill>
                  <a:schemeClr val="tx1"/>
                </a:solidFill>
              </a:rPr>
              <a:t>After the </a:t>
            </a:r>
            <a:r>
              <a:rPr lang="en-US" altLang="en-US" sz="1800" b="1" dirty="0">
                <a:solidFill>
                  <a:srgbClr val="0070C0"/>
                </a:solidFill>
                <a:latin typeface="Courier New" pitchFamily="49" charset="0"/>
              </a:rPr>
              <a:t>using</a:t>
            </a:r>
            <a:r>
              <a:rPr lang="en-US" altLang="en-US" sz="1800" dirty="0">
                <a:solidFill>
                  <a:srgbClr val="0070C0"/>
                </a:solidFill>
              </a:rPr>
              <a:t> </a:t>
            </a:r>
            <a:r>
              <a:rPr lang="en-US" altLang="en-US" sz="1800" dirty="0">
                <a:solidFill>
                  <a:schemeClr val="tx1"/>
                </a:solidFill>
              </a:rPr>
              <a:t>statement, it is not necessary to put the</a:t>
            </a:r>
            <a:endParaRPr lang="en-IN" sz="1800" dirty="0">
              <a:solidFill>
                <a:schemeClr val="tx1"/>
              </a:solidFill>
            </a:endParaRPr>
          </a:p>
        </p:txBody>
      </p:sp>
      <p:pic>
        <p:nvPicPr>
          <p:cNvPr id="7" name="Content Placeholder 10" descr="namespace underscore name colon colon before the namespace member">
            <a:extLst>
              <a:ext uri="{FF2B5EF4-FFF2-40B4-BE49-F238E27FC236}">
                <a16:creationId xmlns:a16="http://schemas.microsoft.com/office/drawing/2014/main" id="{1A8E7B1B-C470-8B3C-EEC7-45DE9EF52978}"/>
              </a:ext>
            </a:extLst>
          </p:cNvPr>
          <p:cNvPicPr>
            <a:picLocks noChangeAspect="1"/>
          </p:cNvPicPr>
          <p:nvPr/>
        </p:nvPicPr>
        <p:blipFill rotWithShape="1">
          <a:blip r:embed="rId3"/>
          <a:srcRect t="12391" b="15177"/>
          <a:stretch/>
        </p:blipFill>
        <p:spPr>
          <a:xfrm>
            <a:off x="6361719" y="3168440"/>
            <a:ext cx="5395709" cy="346298"/>
          </a:xfrm>
          <a:prstGeom prst="rect">
            <a:avLst/>
          </a:prstGeom>
        </p:spPr>
      </p:pic>
      <p:sp>
        <p:nvSpPr>
          <p:cNvPr id="8" name="Content Placeholder 7">
            <a:extLst>
              <a:ext uri="{FF2B5EF4-FFF2-40B4-BE49-F238E27FC236}">
                <a16:creationId xmlns:a16="http://schemas.microsoft.com/office/drawing/2014/main" id="{D524B6E4-D9CF-DB39-F734-91F855A8F964}"/>
              </a:ext>
            </a:extLst>
          </p:cNvPr>
          <p:cNvSpPr txBox="1">
            <a:spLocks/>
          </p:cNvSpPr>
          <p:nvPr/>
        </p:nvSpPr>
        <p:spPr>
          <a:xfrm>
            <a:off x="560078" y="3824382"/>
            <a:ext cx="8415338" cy="5262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altLang="en-US" sz="1800" dirty="0"/>
          </a:p>
        </p:txBody>
      </p:sp>
      <p:sp>
        <p:nvSpPr>
          <p:cNvPr id="10" name="TextBox 9">
            <a:extLst>
              <a:ext uri="{FF2B5EF4-FFF2-40B4-BE49-F238E27FC236}">
                <a16:creationId xmlns:a16="http://schemas.microsoft.com/office/drawing/2014/main" id="{10AE3756-761B-D575-D65A-B86A0BDD4923}"/>
              </a:ext>
            </a:extLst>
          </p:cNvPr>
          <p:cNvSpPr txBox="1"/>
          <p:nvPr/>
        </p:nvSpPr>
        <p:spPr>
          <a:xfrm>
            <a:off x="1177636" y="4062203"/>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/CISC3142Codes#Lecture-6/1.cpp</a:t>
            </a:r>
          </a:p>
        </p:txBody>
      </p:sp>
      <p:sp>
        <p:nvSpPr>
          <p:cNvPr id="12" name="TextBox 11">
            <a:extLst>
              <a:ext uri="{FF2B5EF4-FFF2-40B4-BE49-F238E27FC236}">
                <a16:creationId xmlns:a16="http://schemas.microsoft.com/office/drawing/2014/main" id="{1AF81072-72EE-2C08-EDAC-57414815C51D}"/>
              </a:ext>
            </a:extLst>
          </p:cNvPr>
          <p:cNvSpPr txBox="1"/>
          <p:nvPr/>
        </p:nvSpPr>
        <p:spPr>
          <a:xfrm>
            <a:off x="1177636" y="4477236"/>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/CISC3142Codes#Lecture-6/2.cpp</a:t>
            </a:r>
          </a:p>
        </p:txBody>
      </p:sp>
      <p:sp>
        <p:nvSpPr>
          <p:cNvPr id="14" name="TextBox 13">
            <a:extLst>
              <a:ext uri="{FF2B5EF4-FFF2-40B4-BE49-F238E27FC236}">
                <a16:creationId xmlns:a16="http://schemas.microsoft.com/office/drawing/2014/main" id="{40008E25-7930-5157-D212-C546ED218F35}"/>
              </a:ext>
            </a:extLst>
          </p:cNvPr>
          <p:cNvSpPr txBox="1"/>
          <p:nvPr/>
        </p:nvSpPr>
        <p:spPr>
          <a:xfrm>
            <a:off x="1177636" y="4892269"/>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/CISC3142Codes#Lecture-6/3.cpp</a:t>
            </a:r>
          </a:p>
        </p:txBody>
      </p:sp>
      <p:sp>
        <p:nvSpPr>
          <p:cNvPr id="16" name="TextBox 15">
            <a:extLst>
              <a:ext uri="{FF2B5EF4-FFF2-40B4-BE49-F238E27FC236}">
                <a16:creationId xmlns:a16="http://schemas.microsoft.com/office/drawing/2014/main" id="{8C58FCC9-29CD-28C1-2978-81671A3E06DA}"/>
              </a:ext>
            </a:extLst>
          </p:cNvPr>
          <p:cNvSpPr txBox="1"/>
          <p:nvPr/>
        </p:nvSpPr>
        <p:spPr>
          <a:xfrm>
            <a:off x="1177636" y="5254883"/>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/CISC3142Codes#Lecture-6/4.cpp</a:t>
            </a:r>
          </a:p>
        </p:txBody>
      </p:sp>
      <p:sp>
        <p:nvSpPr>
          <p:cNvPr id="18" name="TextBox 17">
            <a:extLst>
              <a:ext uri="{FF2B5EF4-FFF2-40B4-BE49-F238E27FC236}">
                <a16:creationId xmlns:a16="http://schemas.microsoft.com/office/drawing/2014/main" id="{D4828077-BA33-41DA-CDD2-C510504AEB77}"/>
              </a:ext>
            </a:extLst>
          </p:cNvPr>
          <p:cNvSpPr txBox="1"/>
          <p:nvPr/>
        </p:nvSpPr>
        <p:spPr>
          <a:xfrm>
            <a:off x="1177636" y="5624215"/>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/CISC3142Codes#Lecture-6/5.cpp</a:t>
            </a:r>
          </a:p>
        </p:txBody>
      </p:sp>
      <p:sp>
        <p:nvSpPr>
          <p:cNvPr id="20" name="TextBox 19">
            <a:extLst>
              <a:ext uri="{FF2B5EF4-FFF2-40B4-BE49-F238E27FC236}">
                <a16:creationId xmlns:a16="http://schemas.microsoft.com/office/drawing/2014/main" id="{AAA05336-F0FC-170D-DAEB-79B6E51AE681}"/>
              </a:ext>
            </a:extLst>
          </p:cNvPr>
          <p:cNvSpPr txBox="1"/>
          <p:nvPr/>
        </p:nvSpPr>
        <p:spPr>
          <a:xfrm>
            <a:off x="497083" y="3429000"/>
            <a:ext cx="11197834" cy="369332"/>
          </a:xfrm>
          <a:prstGeom prst="rect">
            <a:avLst/>
          </a:prstGeom>
          <a:noFill/>
        </p:spPr>
        <p:txBody>
          <a:bodyPr wrap="square">
            <a:spAutoFit/>
          </a:bodyPr>
          <a:lstStyle/>
          <a:p>
            <a:pPr marL="457200" lvl="1" indent="0">
              <a:buNone/>
            </a:pPr>
            <a:r>
              <a:rPr lang="en-US" altLang="en-US" sz="1800"/>
              <a:t>Unless a </a:t>
            </a:r>
            <a:r>
              <a:rPr lang="en-US" altLang="en-US" sz="1800" b="1">
                <a:solidFill>
                  <a:srgbClr val="0070C0"/>
                </a:solidFill>
                <a:latin typeface="Courier New" pitchFamily="49" charset="0"/>
              </a:rPr>
              <a:t>namespace</a:t>
            </a:r>
            <a:r>
              <a:rPr lang="en-US" altLang="en-US" sz="1800">
                <a:solidFill>
                  <a:srgbClr val="0070C0"/>
                </a:solidFill>
              </a:rPr>
              <a:t> </a:t>
            </a:r>
            <a:r>
              <a:rPr lang="en-US" altLang="en-US" sz="1800"/>
              <a:t>member and a global identifier or a block identifier have the same name</a:t>
            </a:r>
            <a:endParaRPr lang="en-US" altLang="en-US" sz="1800" dirty="0"/>
          </a:p>
        </p:txBody>
      </p:sp>
    </p:spTree>
    <p:extLst>
      <p:ext uri="{BB962C8B-B14F-4D97-AF65-F5344CB8AC3E}">
        <p14:creationId xmlns:p14="http://schemas.microsoft.com/office/powerpoint/2010/main" val="333423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Namespaces</a:t>
            </a:r>
            <a:endParaRPr lang="en-US" b="1" dirty="0"/>
          </a:p>
        </p:txBody>
      </p:sp>
      <p:pic>
        <p:nvPicPr>
          <p:cNvPr id="3" name="Picture 2" descr="Table&#10;&#10;Description automatically generated with medium confidence">
            <a:extLst>
              <a:ext uri="{FF2B5EF4-FFF2-40B4-BE49-F238E27FC236}">
                <a16:creationId xmlns:a16="http://schemas.microsoft.com/office/drawing/2014/main" id="{A0CD3EA3-4852-E0E3-F4CF-D16A865C1857}"/>
              </a:ext>
            </a:extLst>
          </p:cNvPr>
          <p:cNvPicPr>
            <a:picLocks noChangeAspect="1"/>
          </p:cNvPicPr>
          <p:nvPr/>
        </p:nvPicPr>
        <p:blipFill>
          <a:blip r:embed="rId2"/>
          <a:stretch>
            <a:fillRect/>
          </a:stretch>
        </p:blipFill>
        <p:spPr>
          <a:xfrm>
            <a:off x="1174750" y="1921933"/>
            <a:ext cx="2973916" cy="4286726"/>
          </a:xfrm>
          <a:prstGeom prst="rect">
            <a:avLst/>
          </a:prstGeom>
        </p:spPr>
      </p:pic>
      <p:sp>
        <p:nvSpPr>
          <p:cNvPr id="7" name="TextBox 6">
            <a:extLst>
              <a:ext uri="{FF2B5EF4-FFF2-40B4-BE49-F238E27FC236}">
                <a16:creationId xmlns:a16="http://schemas.microsoft.com/office/drawing/2014/main" id="{CBBF788C-D73F-0FE8-BE27-A36D9EF69F1C}"/>
              </a:ext>
            </a:extLst>
          </p:cNvPr>
          <p:cNvSpPr txBox="1"/>
          <p:nvPr/>
        </p:nvSpPr>
        <p:spPr>
          <a:xfrm>
            <a:off x="4585855" y="2310970"/>
            <a:ext cx="7038108" cy="3139321"/>
          </a:xfrm>
          <a:prstGeom prst="rect">
            <a:avLst/>
          </a:prstGeom>
          <a:noFill/>
        </p:spPr>
        <p:txBody>
          <a:bodyPr wrap="square">
            <a:spAutoFit/>
          </a:bodyPr>
          <a:lstStyle/>
          <a:p>
            <a:pPr marL="285750" indent="-285750">
              <a:buFont typeface="Arial" panose="020B0604020202020204" pitchFamily="34" charset="0"/>
              <a:buChar char="•"/>
            </a:pPr>
            <a:r>
              <a:rPr lang="en-US" dirty="0"/>
              <a:t>The header file iostream contains the global identifiers  such as </a:t>
            </a:r>
            <a:r>
              <a:rPr lang="en-US" dirty="0" err="1"/>
              <a:t>cin</a:t>
            </a:r>
            <a:r>
              <a:rPr lang="en-US" dirty="0"/>
              <a:t>, </a:t>
            </a:r>
            <a:r>
              <a:rPr lang="en-US" dirty="0" err="1"/>
              <a:t>cout</a:t>
            </a:r>
            <a:r>
              <a:rPr lang="en-US" dirty="0"/>
              <a:t>, and </a:t>
            </a:r>
            <a:r>
              <a:rPr lang="en-US" dirty="0" err="1"/>
              <a:t>endl</a:t>
            </a:r>
            <a:r>
              <a:rPr lang="en-US" dirty="0"/>
              <a:t>, pow() method, etc.</a:t>
            </a:r>
            <a:br>
              <a:rPr lang="en-US" dirty="0"/>
            </a:br>
            <a:endParaRPr lang="en-US" dirty="0"/>
          </a:p>
          <a:p>
            <a:pPr marL="285750" indent="-285750">
              <a:buFont typeface="Arial" panose="020B0604020202020204" pitchFamily="34" charset="0"/>
              <a:buChar char="•"/>
            </a:pPr>
            <a:r>
              <a:rPr lang="en-US" dirty="0"/>
              <a:t>Without using the prefix std:: before the identifier name:</a:t>
            </a:r>
          </a:p>
          <a:p>
            <a:pPr marL="285750" indent="-285750">
              <a:buFont typeface="Arial" panose="020B0604020202020204" pitchFamily="34" charset="0"/>
              <a:buChar char="•"/>
            </a:pPr>
            <a:endParaRPr lang="en-US" dirty="0"/>
          </a:p>
          <a:p>
            <a:r>
              <a:rPr lang="en-US" dirty="0">
                <a:hlinkClick r:id="rId3"/>
              </a:rPr>
              <a:t>https://replit.com/@btaylan/CISC3142Codes#Lecture-6/6.cpp</a:t>
            </a: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obvious restriction is that the block (or function) that refers to the global identifier (of the header file iostream) must not contain any identifier with the same name as this global identifier.</a:t>
            </a:r>
          </a:p>
        </p:txBody>
      </p:sp>
      <p:sp>
        <p:nvSpPr>
          <p:cNvPr id="9" name="TextBox 8">
            <a:extLst>
              <a:ext uri="{FF2B5EF4-FFF2-40B4-BE49-F238E27FC236}">
                <a16:creationId xmlns:a16="http://schemas.microsoft.com/office/drawing/2014/main" id="{3B15A20E-E2CD-18EF-E966-334185765154}"/>
              </a:ext>
            </a:extLst>
          </p:cNvPr>
          <p:cNvSpPr txBox="1"/>
          <p:nvPr/>
        </p:nvSpPr>
        <p:spPr>
          <a:xfrm>
            <a:off x="4585855" y="4065296"/>
            <a:ext cx="6096000" cy="369332"/>
          </a:xfrm>
          <a:prstGeom prst="rect">
            <a:avLst/>
          </a:prstGeom>
          <a:noFill/>
        </p:spPr>
        <p:txBody>
          <a:bodyPr wrap="square">
            <a:spAutoFit/>
          </a:bodyPr>
          <a:lstStyle/>
          <a:p>
            <a:r>
              <a:rPr lang="en-US" dirty="0">
                <a:hlinkClick r:id="rId4"/>
              </a:rPr>
              <a:t>https://replit.com/@btaylan/CISC3142Codes#Lecture-6/7.cpp</a:t>
            </a:r>
            <a:r>
              <a:rPr lang="en-US" dirty="0"/>
              <a:t> </a:t>
            </a:r>
          </a:p>
        </p:txBody>
      </p:sp>
      <p:sp>
        <p:nvSpPr>
          <p:cNvPr id="11" name="TextBox 10">
            <a:extLst>
              <a:ext uri="{FF2B5EF4-FFF2-40B4-BE49-F238E27FC236}">
                <a16:creationId xmlns:a16="http://schemas.microsoft.com/office/drawing/2014/main" id="{B4C23C7F-BFC8-F413-8388-CED7908C7FB6}"/>
              </a:ext>
            </a:extLst>
          </p:cNvPr>
          <p:cNvSpPr txBox="1"/>
          <p:nvPr/>
        </p:nvSpPr>
        <p:spPr>
          <a:xfrm>
            <a:off x="4585855" y="5797276"/>
            <a:ext cx="6096000" cy="369332"/>
          </a:xfrm>
          <a:prstGeom prst="rect">
            <a:avLst/>
          </a:prstGeom>
          <a:noFill/>
        </p:spPr>
        <p:txBody>
          <a:bodyPr wrap="square">
            <a:spAutoFit/>
          </a:bodyPr>
          <a:lstStyle/>
          <a:p>
            <a:r>
              <a:rPr lang="en-US" dirty="0">
                <a:hlinkClick r:id="rId5"/>
              </a:rPr>
              <a:t>https://replit.com/@btaylan/CISC3142Codes#Lecture-6/8.cpp</a:t>
            </a:r>
            <a:r>
              <a:rPr lang="en-US" dirty="0"/>
              <a:t> </a:t>
            </a:r>
          </a:p>
        </p:txBody>
      </p:sp>
    </p:spTree>
    <p:extLst>
      <p:ext uri="{BB962C8B-B14F-4D97-AF65-F5344CB8AC3E}">
        <p14:creationId xmlns:p14="http://schemas.microsoft.com/office/powerpoint/2010/main" val="2209602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Namespaces</a:t>
            </a:r>
            <a:endParaRPr lang="en-US" b="1" dirty="0"/>
          </a:p>
        </p:txBody>
      </p:sp>
      <p:pic>
        <p:nvPicPr>
          <p:cNvPr id="3" name="Picture 2" descr="Graphical user interface, text, application&#10;&#10;Description automatically generated">
            <a:extLst>
              <a:ext uri="{FF2B5EF4-FFF2-40B4-BE49-F238E27FC236}">
                <a16:creationId xmlns:a16="http://schemas.microsoft.com/office/drawing/2014/main" id="{DB82DDBB-AF4C-A5F8-2041-663783A32749}"/>
              </a:ext>
            </a:extLst>
          </p:cNvPr>
          <p:cNvPicPr>
            <a:picLocks noChangeAspect="1"/>
          </p:cNvPicPr>
          <p:nvPr/>
        </p:nvPicPr>
        <p:blipFill>
          <a:blip r:embed="rId2"/>
          <a:stretch>
            <a:fillRect/>
          </a:stretch>
        </p:blipFill>
        <p:spPr>
          <a:xfrm>
            <a:off x="1122218" y="1916476"/>
            <a:ext cx="3718791" cy="4135074"/>
          </a:xfrm>
          <a:prstGeom prst="rect">
            <a:avLst/>
          </a:prstGeom>
        </p:spPr>
      </p:pic>
      <p:sp>
        <p:nvSpPr>
          <p:cNvPr id="7" name="TextBox 6">
            <a:extLst>
              <a:ext uri="{FF2B5EF4-FFF2-40B4-BE49-F238E27FC236}">
                <a16:creationId xmlns:a16="http://schemas.microsoft.com/office/drawing/2014/main" id="{532EC504-F396-A7F8-1629-EF218F4719B6}"/>
              </a:ext>
            </a:extLst>
          </p:cNvPr>
          <p:cNvSpPr txBox="1"/>
          <p:nvPr/>
        </p:nvSpPr>
        <p:spPr>
          <a:xfrm>
            <a:off x="5417126" y="3022800"/>
            <a:ext cx="6096000" cy="1477328"/>
          </a:xfrm>
          <a:prstGeom prst="rect">
            <a:avLst/>
          </a:prstGeom>
          <a:noFill/>
        </p:spPr>
        <p:txBody>
          <a:bodyPr wrap="square">
            <a:spAutoFit/>
          </a:bodyPr>
          <a:lstStyle/>
          <a:p>
            <a:pPr marL="285750" indent="-285750">
              <a:buFont typeface="Arial" panose="020B0604020202020204" pitchFamily="34" charset="0"/>
              <a:buChar char="•"/>
            </a:pPr>
            <a:r>
              <a:rPr lang="en-US" dirty="0"/>
              <a:t>The using statement appears inside the function main.</a:t>
            </a:r>
          </a:p>
          <a:p>
            <a:pPr marL="285750" indent="-285750">
              <a:buFont typeface="Arial" panose="020B0604020202020204" pitchFamily="34" charset="0"/>
              <a:buChar char="•"/>
            </a:pPr>
            <a:r>
              <a:rPr lang="en-US" dirty="0"/>
              <a:t>Other functions cannot access namespace and should use the prefix std:: before the name of the global identifier of the header file iostream unless the function has a similar using statement.</a:t>
            </a:r>
          </a:p>
        </p:txBody>
      </p:sp>
    </p:spTree>
    <p:extLst>
      <p:ext uri="{BB962C8B-B14F-4D97-AF65-F5344CB8AC3E}">
        <p14:creationId xmlns:p14="http://schemas.microsoft.com/office/powerpoint/2010/main" val="1964920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Courier New" panose="02070309020205020404" pitchFamily="49" charset="0"/>
                <a:cs typeface="Courier New" panose="02070309020205020404" pitchFamily="49" charset="0"/>
              </a:rPr>
              <a:t>string</a:t>
            </a:r>
            <a:r>
              <a:rPr lang="en-US" altLang="en-US" dirty="0"/>
              <a:t> </a:t>
            </a:r>
            <a:r>
              <a:rPr lang="en-US" altLang="en-US" dirty="0">
                <a:latin typeface="+mn-lt"/>
              </a:rPr>
              <a:t>Type</a:t>
            </a:r>
            <a:endParaRPr lang="en-US" b="1" dirty="0"/>
          </a:p>
        </p:txBody>
      </p:sp>
      <p:sp>
        <p:nvSpPr>
          <p:cNvPr id="2" name="Rectangle 3">
            <a:extLst>
              <a:ext uri="{FF2B5EF4-FFF2-40B4-BE49-F238E27FC236}">
                <a16:creationId xmlns:a16="http://schemas.microsoft.com/office/drawing/2014/main" id="{2AE62C17-D8D6-3C4F-8A00-1563E4AAFF87}"/>
              </a:ext>
            </a:extLst>
          </p:cNvPr>
          <p:cNvSpPr>
            <a:spLocks noGrp="1" noChangeArrowheads="1"/>
          </p:cNvSpPr>
          <p:nvPr>
            <p:ph idx="1"/>
          </p:nvPr>
        </p:nvSpPr>
        <p:spPr>
          <a:xfrm>
            <a:off x="838200" y="2057400"/>
            <a:ext cx="10515600" cy="4360863"/>
          </a:xfrm>
        </p:spPr>
        <p:txBody>
          <a:bodyPr>
            <a:normAutofit/>
          </a:bodyPr>
          <a:lstStyle/>
          <a:p>
            <a:r>
              <a:rPr lang="en-US" altLang="en-US" sz="2400" dirty="0"/>
              <a:t>To use data type </a:t>
            </a:r>
            <a:r>
              <a:rPr lang="en-US" altLang="en-US" sz="2400" b="1" dirty="0">
                <a:solidFill>
                  <a:srgbClr val="0070C0"/>
                </a:solidFill>
                <a:latin typeface="Courier New" pitchFamily="49" charset="0"/>
              </a:rPr>
              <a:t>string</a:t>
            </a:r>
            <a:r>
              <a:rPr lang="en-US" altLang="en-US" sz="2400" dirty="0"/>
              <a:t>, a program must include the header file </a:t>
            </a:r>
            <a:r>
              <a:rPr lang="en-US" altLang="en-US" sz="2400" b="1" dirty="0">
                <a:solidFill>
                  <a:srgbClr val="0070C0"/>
                </a:solidFill>
                <a:latin typeface="Courier New" pitchFamily="49" charset="0"/>
              </a:rPr>
              <a:t>string</a:t>
            </a:r>
          </a:p>
          <a:p>
            <a:r>
              <a:rPr lang="en-US" altLang="en-US" sz="2400" dirty="0"/>
              <a:t>A string is a sequence of zero or more characters </a:t>
            </a:r>
          </a:p>
          <a:p>
            <a:pPr lvl="1"/>
            <a:r>
              <a:rPr lang="en-US" altLang="en-US" dirty="0"/>
              <a:t>The first character is in position </a:t>
            </a:r>
            <a:r>
              <a:rPr lang="en-US" altLang="en-US" b="1" dirty="0">
                <a:latin typeface="Courier New" panose="02070309020205020404" pitchFamily="49" charset="0"/>
                <a:cs typeface="Courier New" panose="02070309020205020404" pitchFamily="49" charset="0"/>
              </a:rPr>
              <a:t>0</a:t>
            </a:r>
          </a:p>
          <a:p>
            <a:pPr lvl="1"/>
            <a:r>
              <a:rPr lang="en-US" altLang="en-US" dirty="0"/>
              <a:t>The second character is in position </a:t>
            </a:r>
            <a:r>
              <a:rPr lang="en-US" altLang="en-US" b="1" dirty="0">
                <a:latin typeface="Courier New" panose="02070309020205020404" pitchFamily="49" charset="0"/>
                <a:cs typeface="Courier New" panose="02070309020205020404" pitchFamily="49" charset="0"/>
              </a:rPr>
              <a:t>1</a:t>
            </a:r>
            <a:r>
              <a:rPr lang="en-US" altLang="en-US" dirty="0"/>
              <a:t>, etc. </a:t>
            </a:r>
          </a:p>
          <a:p>
            <a:r>
              <a:rPr lang="en-US" altLang="en-US" sz="2400" dirty="0"/>
              <a:t>Binary operator </a:t>
            </a:r>
            <a:r>
              <a:rPr lang="en-US" altLang="en-US" sz="2400" b="1" dirty="0">
                <a:latin typeface="Courier New" panose="02070309020205020404" pitchFamily="49" charset="0"/>
                <a:cs typeface="Courier New" panose="02070309020205020404" pitchFamily="49" charset="0"/>
              </a:rPr>
              <a:t>+</a:t>
            </a:r>
            <a:r>
              <a:rPr lang="en-US" altLang="en-US" sz="2400" dirty="0"/>
              <a:t> performs the string concatenation operation </a:t>
            </a:r>
          </a:p>
          <a:p>
            <a:r>
              <a:rPr lang="en-US" altLang="en-US" sz="2400" dirty="0"/>
              <a:t>Array subscript operator </a:t>
            </a:r>
            <a:r>
              <a:rPr lang="en-US" altLang="en-US" sz="2400" b="1" dirty="0">
                <a:latin typeface="Courier New" panose="02070309020205020404" pitchFamily="49" charset="0"/>
                <a:cs typeface="Courier New" panose="02070309020205020404" pitchFamily="49" charset="0"/>
              </a:rPr>
              <a:t>[]</a:t>
            </a:r>
            <a:r>
              <a:rPr lang="en-US" altLang="en-US" sz="2400" dirty="0"/>
              <a:t> allows access to an individual character in a string</a:t>
            </a:r>
          </a:p>
        </p:txBody>
      </p:sp>
      <p:sp>
        <p:nvSpPr>
          <p:cNvPr id="6" name="TextBox 5">
            <a:extLst>
              <a:ext uri="{FF2B5EF4-FFF2-40B4-BE49-F238E27FC236}">
                <a16:creationId xmlns:a16="http://schemas.microsoft.com/office/drawing/2014/main" id="{96556DCA-DB2F-EC9B-A73E-AB0EE5C54C5A}"/>
              </a:ext>
            </a:extLst>
          </p:cNvPr>
          <p:cNvSpPr txBox="1"/>
          <p:nvPr/>
        </p:nvSpPr>
        <p:spPr>
          <a:xfrm>
            <a:off x="1083733" y="4971534"/>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/CISC3142Codes#Lecture-6/9.cpp</a:t>
            </a:r>
          </a:p>
        </p:txBody>
      </p:sp>
    </p:spTree>
    <p:extLst>
      <p:ext uri="{BB962C8B-B14F-4D97-AF65-F5344CB8AC3E}">
        <p14:creationId xmlns:p14="http://schemas.microsoft.com/office/powerpoint/2010/main" val="2435181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9916</TotalTime>
  <Words>1635</Words>
  <Application>Microsoft Macintosh PowerPoint</Application>
  <PresentationFormat>Widescreen</PresentationFormat>
  <Paragraphs>151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Courier New</vt:lpstr>
      <vt:lpstr>Office Theme</vt:lpstr>
      <vt:lpstr>Namespaces</vt:lpstr>
      <vt:lpstr>Namespaces</vt:lpstr>
      <vt:lpstr>Namespaces</vt:lpstr>
      <vt:lpstr>Namespaces</vt:lpstr>
      <vt:lpstr>Namespaces</vt:lpstr>
      <vt:lpstr>Namespaces</vt:lpstr>
      <vt:lpstr>Namespaces</vt:lpstr>
      <vt:lpstr>Namespaces</vt:lpstr>
      <vt:lpstr>string Type</vt:lpstr>
      <vt:lpstr>string Methods</vt:lpstr>
      <vt:lpstr>string Methods</vt:lpstr>
      <vt:lpstr>string Methods</vt:lpstr>
      <vt:lpstr>string Methods</vt:lpstr>
      <vt:lpstr>Arrays and Strings</vt:lpstr>
      <vt:lpstr>Declaring an Array</vt:lpstr>
      <vt:lpstr>Accessing Array Components</vt:lpstr>
      <vt:lpstr>Accessing Array Components</vt:lpstr>
      <vt:lpstr>Warning!</vt:lpstr>
      <vt:lpstr>Processing One-Dimensional Arrays</vt:lpstr>
      <vt:lpstr>Array Index Out of Bounds</vt:lpstr>
      <vt:lpstr>Array Initialization During Declaration</vt:lpstr>
      <vt:lpstr>Partial Initialization of Arrays During Declaration</vt:lpstr>
      <vt:lpstr>Some Restrictions on Array Processing</vt:lpstr>
      <vt:lpstr>Arrays as Parameters to Functions</vt:lpstr>
      <vt:lpstr>Constant Arrays as Formal Parameters</vt:lpstr>
      <vt:lpstr>Base Address of an Array and Array in Computer Memory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Basak Taylan</dc:creator>
  <cp:lastModifiedBy>Basak Taylan</cp:lastModifiedBy>
  <cp:revision>19</cp:revision>
  <dcterms:created xsi:type="dcterms:W3CDTF">2023-01-24T22:16:26Z</dcterms:created>
  <dcterms:modified xsi:type="dcterms:W3CDTF">2023-03-28T03:39:37Z</dcterms:modified>
</cp:coreProperties>
</file>