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5" r:id="rId6"/>
    <p:sldId id="280" r:id="rId7"/>
    <p:sldId id="286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CD3B-D32A-4EDD-9AB4-7F7DCEA30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7F713-7F76-44D5-B51C-682002A1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FBBA-A0C4-4AC6-9653-A32F522E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0A07-8660-494D-B178-16FC195CE43B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860A-3030-4032-948F-F733AAD3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10D7C-EA3E-4E50-A063-8A0D9672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915-88B7-4437-A0A3-46C16F7E8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0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379A-3ECA-4800-B71C-CF771B44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D4D34-6B55-4AF7-A452-FC716263F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1E61-19B9-4F82-977B-BEEC4B56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0A07-8660-494D-B178-16FC195CE43B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56FF-D43B-4A31-B1D0-5E0CE094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7AD5-3570-4674-831F-A891900A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915-88B7-4437-A0A3-46C16F7E8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4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AEF6D-92AF-49C1-A7A3-2B2B2740D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F52C3-4EF2-43B2-8A50-1CDFC2B79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B5028-D53F-485B-9FB6-BEEA756E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0A07-8660-494D-B178-16FC195CE43B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8C93-02F4-4FDE-B64E-41538DE1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8406-BEDB-4D46-B337-1C287D27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915-88B7-4437-A0A3-46C16F7E8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1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0BD4-5E54-46AC-B137-2BF2D54A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CFC2-CC8D-4A0F-83F3-9F98A8908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AACE1-9F7A-407E-AD3F-02DAC576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0A07-8660-494D-B178-16FC195CE43B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6BA8-C9B8-4D8A-9A19-6065B622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3937-BD22-468E-A908-38FE52ED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915-88B7-4437-A0A3-46C16F7E8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577C-EFA5-46B3-AD64-5E2E8660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D3BB4-6319-4A41-93E7-4C60E2BD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7CBEF-1A1D-4FD5-A52F-74D6AB85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0A07-8660-494D-B178-16FC195CE43B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292B-CEA8-49D5-A5CA-A4628061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D58E3-44B1-4A23-AFDB-BECFA5DD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915-88B7-4437-A0A3-46C16F7E8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3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9AAD-DEFB-4BBB-8767-AED44F86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3EAF3-33EE-4319-B794-65D2CEE69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80400-D6A6-4819-9D92-CD44BC9D9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D8C0E-A1D5-499D-8BDE-96665E20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0A07-8660-494D-B178-16FC195CE43B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18AB2-141E-4467-A2A0-2B7EFC40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4FED5-FA05-4B88-9D52-8C314FAA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915-88B7-4437-A0A3-46C16F7E8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5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AF38-9E09-421F-8261-A7046298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AB217-2779-4AC7-BFD6-0A0651299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74991-CF6D-4050-8864-F69ED9A84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77C0B-D96C-481A-B344-8B5F07AC1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5535C-9F49-49C3-8CDB-F1AA4BC62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67F6A-F5B8-4FC4-9986-2F0FF29E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0A07-8660-494D-B178-16FC195CE43B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C4DDF-08AD-4D0B-B99A-AADC9544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79D8D-79FA-4A3A-94F2-46D56A68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915-88B7-4437-A0A3-46C16F7E8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7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835E-FA95-41E7-A91A-6656C528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DA58F-DB67-40D4-881B-9F6E12F0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0A07-8660-494D-B178-16FC195CE43B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5A4F8-703B-4395-842C-4D1A8939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10A3C-D4E2-4A13-B5CB-48E4DDA1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915-88B7-4437-A0A3-46C16F7E8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7D796-070A-4FF9-9D0C-BED87FB9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0A07-8660-494D-B178-16FC195CE43B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AA464-D5BD-49B4-8355-F5D2C198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85C54-8834-4A11-9E38-C294852E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915-88B7-4437-A0A3-46C16F7E8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9E68-9C90-435B-B074-6CDC5E94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1438-3E70-4E74-A137-CF81C353C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A42A2-0917-4C4C-9839-941FAA3F4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6008-5990-458C-924B-48AE806E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0A07-8660-494D-B178-16FC195CE43B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37C5D-06F8-44AB-A517-E3FFAA9E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1E026-F943-40E5-BDD6-5AB343AC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915-88B7-4437-A0A3-46C16F7E8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BF95-4374-480A-8D57-C4B3E1E0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22973-0094-46A4-9391-C035C3864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49F93-3B12-4B32-871B-CA10203CD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AE292-E794-4798-AB43-B2C67EF6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0A07-8660-494D-B178-16FC195CE43B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D2569-FA9A-40A8-B47B-312DE2BE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621C6-5851-4BA8-B152-0EF42465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2915-88B7-4437-A0A3-46C16F7E8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E182C-6E37-4049-9F0C-FDDBA225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98151-AD06-4941-84FE-35CEC84D9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1CCB6-402F-4728-BB3A-5097E6FBB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D0A07-8660-494D-B178-16FC195CE43B}" type="datetimeFigureOut">
              <a:rPr lang="en-US" smtClean="0"/>
              <a:t>10-Nov-17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B53E7-716C-4552-8A70-626287D16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700C8-0D9D-4C63-A5DE-4ABFC259D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2915-88B7-4437-A0A3-46C16F7E8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69A634-C38E-4D8C-9B90-33E55BB3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67" y="912848"/>
            <a:ext cx="5063333" cy="5032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93032-F3A3-4DC9-A360-5AFD697E7FE7}"/>
              </a:ext>
            </a:extLst>
          </p:cNvPr>
          <p:cNvSpPr txBox="1"/>
          <p:nvPr/>
        </p:nvSpPr>
        <p:spPr>
          <a:xfrm>
            <a:off x="7518200" y="1905505"/>
            <a:ext cx="31541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rgbClr val="4B2F1D"/>
                </a:solidFill>
                <a:latin typeface="SVN-Sarifa" panose="00000500000000000000" pitchFamily="50" charset="0"/>
              </a:rPr>
              <a:t>Phần</a:t>
            </a:r>
            <a:r>
              <a:rPr lang="en-US" sz="4800" dirty="0">
                <a:solidFill>
                  <a:srgbClr val="4B2F1D"/>
                </a:solidFill>
                <a:latin typeface="SVN-Sarifa" panose="00000500000000000000" pitchFamily="50" charset="0"/>
              </a:rPr>
              <a:t> </a:t>
            </a:r>
            <a:r>
              <a:rPr lang="en-US" sz="4800" dirty="0" err="1">
                <a:solidFill>
                  <a:srgbClr val="4B2F1D"/>
                </a:solidFill>
                <a:latin typeface="SVN-Sarifa" panose="00000500000000000000" pitchFamily="50" charset="0"/>
              </a:rPr>
              <a:t>mềm</a:t>
            </a:r>
            <a:endParaRPr lang="en-US" sz="4800" dirty="0">
              <a:solidFill>
                <a:srgbClr val="4B2F1D"/>
              </a:solidFill>
              <a:latin typeface="SVN-Sarifa" panose="00000500000000000000" pitchFamily="50" charset="0"/>
            </a:endParaRPr>
          </a:p>
          <a:p>
            <a:pPr algn="ctr"/>
            <a:r>
              <a:rPr lang="en-US" sz="4800" dirty="0" err="1">
                <a:solidFill>
                  <a:srgbClr val="4B2F1D"/>
                </a:solidFill>
                <a:latin typeface="SVN-Sarifa" panose="00000500000000000000" pitchFamily="50" charset="0"/>
              </a:rPr>
              <a:t>Quản</a:t>
            </a:r>
            <a:r>
              <a:rPr lang="en-US" sz="4800" dirty="0">
                <a:solidFill>
                  <a:srgbClr val="4B2F1D"/>
                </a:solidFill>
                <a:latin typeface="SVN-Sarifa" panose="00000500000000000000" pitchFamily="50" charset="0"/>
              </a:rPr>
              <a:t> </a:t>
            </a:r>
            <a:r>
              <a:rPr lang="en-US" sz="4800" dirty="0" err="1">
                <a:solidFill>
                  <a:srgbClr val="4B2F1D"/>
                </a:solidFill>
                <a:latin typeface="SVN-Sarifa" panose="00000500000000000000" pitchFamily="50" charset="0"/>
              </a:rPr>
              <a:t>lý</a:t>
            </a:r>
            <a:endParaRPr lang="en-US" sz="4800" dirty="0">
              <a:solidFill>
                <a:srgbClr val="4B2F1D"/>
              </a:solidFill>
              <a:latin typeface="SVN-Sarifa" panose="00000500000000000000" pitchFamily="50" charset="0"/>
            </a:endParaRPr>
          </a:p>
          <a:p>
            <a:pPr algn="ctr"/>
            <a:r>
              <a:rPr lang="en-US" sz="4800" dirty="0" err="1">
                <a:solidFill>
                  <a:srgbClr val="4B2F1D"/>
                </a:solidFill>
                <a:latin typeface="SVN-Sarifa" panose="00000500000000000000" pitchFamily="50" charset="0"/>
              </a:rPr>
              <a:t>Cửa</a:t>
            </a:r>
            <a:r>
              <a:rPr lang="en-US" sz="4800" dirty="0">
                <a:solidFill>
                  <a:srgbClr val="4B2F1D"/>
                </a:solidFill>
                <a:latin typeface="SVN-Sarifa" panose="00000500000000000000" pitchFamily="50" charset="0"/>
              </a:rPr>
              <a:t> </a:t>
            </a:r>
            <a:r>
              <a:rPr lang="en-US" sz="4800" dirty="0" err="1">
                <a:solidFill>
                  <a:srgbClr val="4B2F1D"/>
                </a:solidFill>
                <a:latin typeface="SVN-Sarifa" panose="00000500000000000000" pitchFamily="50" charset="0"/>
              </a:rPr>
              <a:t>hàng</a:t>
            </a:r>
            <a:endParaRPr lang="en-US" sz="4800" dirty="0">
              <a:solidFill>
                <a:srgbClr val="4B2F1D"/>
              </a:solidFill>
              <a:latin typeface="SVN-Sarifa" panose="00000500000000000000" pitchFamily="50" charset="0"/>
            </a:endParaRPr>
          </a:p>
          <a:p>
            <a:pPr algn="ctr"/>
            <a:r>
              <a:rPr lang="en-US" sz="4800" dirty="0" err="1">
                <a:solidFill>
                  <a:srgbClr val="4B2F1D"/>
                </a:solidFill>
                <a:latin typeface="SVN-Sarifa" panose="00000500000000000000" pitchFamily="50" charset="0"/>
              </a:rPr>
              <a:t>Cà</a:t>
            </a:r>
            <a:r>
              <a:rPr lang="en-US" sz="4800" dirty="0">
                <a:solidFill>
                  <a:srgbClr val="4B2F1D"/>
                </a:solidFill>
                <a:latin typeface="SVN-Sarifa" panose="00000500000000000000" pitchFamily="50" charset="0"/>
              </a:rPr>
              <a:t> </a:t>
            </a:r>
            <a:r>
              <a:rPr lang="en-US" sz="4800" dirty="0" err="1">
                <a:solidFill>
                  <a:srgbClr val="4B2F1D"/>
                </a:solidFill>
                <a:latin typeface="SVN-Sarifa" panose="00000500000000000000" pitchFamily="50" charset="0"/>
              </a:rPr>
              <a:t>phê</a:t>
            </a:r>
            <a:endParaRPr lang="en-US" sz="4800" dirty="0">
              <a:solidFill>
                <a:srgbClr val="4B2F1D"/>
              </a:solidFill>
              <a:latin typeface="SVN-Sarifa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5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4FA72C-17FD-4B43-AA83-A3C7FFCE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27" y="343486"/>
            <a:ext cx="8380546" cy="617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5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4F8F-2BEC-414D-9AA3-8AE71F8D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98" y="365125"/>
            <a:ext cx="4558938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Giới</a:t>
            </a:r>
            <a:r>
              <a:rPr lang="en-US" sz="4800" dirty="0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 </a:t>
            </a:r>
            <a:r>
              <a:rPr lang="en-US" sz="4800" dirty="0" err="1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thiệu</a:t>
            </a:r>
            <a:endParaRPr lang="en-US" sz="4800" dirty="0">
              <a:solidFill>
                <a:srgbClr val="4B2F1D"/>
              </a:solidFill>
              <a:latin typeface="+mn-lt"/>
              <a:cs typeface="Dubai Medium" panose="020B0603030403030204" pitchFamily="34" charset="-78"/>
            </a:endParaRPr>
          </a:p>
        </p:txBody>
      </p:sp>
      <p:pic>
        <p:nvPicPr>
          <p:cNvPr id="1026" name="Picture 2" descr="Kết quả hình ảnh cho quán cafe">
            <a:extLst>
              <a:ext uri="{FF2B5EF4-FFF2-40B4-BE49-F238E27FC236}">
                <a16:creationId xmlns:a16="http://schemas.microsoft.com/office/drawing/2014/main" id="{82E4E2E7-E546-43BE-B44B-CAF80EE7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648" y="1186543"/>
            <a:ext cx="6727371" cy="448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43AFA3-B7F0-4D7D-A524-17414B989EED}"/>
              </a:ext>
            </a:extLst>
          </p:cNvPr>
          <p:cNvSpPr txBox="1"/>
          <p:nvPr/>
        </p:nvSpPr>
        <p:spPr>
          <a:xfrm>
            <a:off x="352698" y="1690688"/>
            <a:ext cx="45589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4B2F1D"/>
                </a:solidFill>
              </a:rPr>
              <a:t>Càng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ngày</a:t>
            </a:r>
            <a:r>
              <a:rPr lang="en-US" sz="2000" dirty="0">
                <a:solidFill>
                  <a:srgbClr val="4B2F1D"/>
                </a:solidFill>
              </a:rPr>
              <a:t>, </a:t>
            </a:r>
            <a:r>
              <a:rPr lang="en-US" sz="2000" dirty="0" err="1">
                <a:solidFill>
                  <a:srgbClr val="4B2F1D"/>
                </a:solidFill>
              </a:rPr>
              <a:t>kinh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doanh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cà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phê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đã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trở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nên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phổ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biến</a:t>
            </a:r>
            <a:r>
              <a:rPr lang="en-US" sz="2000" dirty="0">
                <a:solidFill>
                  <a:srgbClr val="4B2F1D"/>
                </a:solidFill>
              </a:rPr>
              <a:t>.</a:t>
            </a:r>
          </a:p>
          <a:p>
            <a:pPr algn="just"/>
            <a:endParaRPr lang="en-US" sz="2000" dirty="0">
              <a:solidFill>
                <a:srgbClr val="4B2F1D"/>
              </a:solidFill>
            </a:endParaRPr>
          </a:p>
          <a:p>
            <a:pPr algn="just"/>
            <a:r>
              <a:rPr lang="en-US" sz="2000" dirty="0" err="1">
                <a:solidFill>
                  <a:srgbClr val="4B2F1D"/>
                </a:solidFill>
              </a:rPr>
              <a:t>Nhược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điểm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của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việc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kinh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doanh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cà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phê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thông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thường</a:t>
            </a:r>
            <a:r>
              <a:rPr lang="en-US" sz="2000" dirty="0">
                <a:solidFill>
                  <a:srgbClr val="4B2F1D"/>
                </a:solidFill>
              </a:rPr>
              <a:t>:</a:t>
            </a:r>
          </a:p>
          <a:p>
            <a:pPr algn="just"/>
            <a:r>
              <a:rPr lang="en-US" sz="2000" dirty="0">
                <a:solidFill>
                  <a:srgbClr val="4B2F1D"/>
                </a:solidFill>
              </a:rPr>
              <a:t>      </a:t>
            </a:r>
            <a:r>
              <a:rPr lang="en-US" sz="2000" dirty="0" err="1">
                <a:solidFill>
                  <a:srgbClr val="4B2F1D"/>
                </a:solidFill>
              </a:rPr>
              <a:t>Khách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hàng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đông</a:t>
            </a:r>
            <a:r>
              <a:rPr lang="en-US" sz="2000" dirty="0">
                <a:solidFill>
                  <a:srgbClr val="4B2F1D"/>
                </a:solidFill>
              </a:rPr>
              <a:t>, </a:t>
            </a:r>
            <a:r>
              <a:rPr lang="en-US" sz="2000" dirty="0" err="1">
                <a:solidFill>
                  <a:srgbClr val="4B2F1D"/>
                </a:solidFill>
              </a:rPr>
              <a:t>khó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kiểm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soát</a:t>
            </a:r>
            <a:r>
              <a:rPr lang="en-US" sz="2000" dirty="0">
                <a:solidFill>
                  <a:srgbClr val="4B2F1D"/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rgbClr val="4B2F1D"/>
                </a:solidFill>
              </a:rPr>
              <a:t>      </a:t>
            </a:r>
            <a:r>
              <a:rPr lang="en-US" sz="2000" dirty="0" err="1">
                <a:solidFill>
                  <a:srgbClr val="4B2F1D"/>
                </a:solidFill>
              </a:rPr>
              <a:t>Cần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quản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lý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nhân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viên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phục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vụ</a:t>
            </a:r>
            <a:r>
              <a:rPr lang="en-US" sz="2000" dirty="0">
                <a:solidFill>
                  <a:srgbClr val="4B2F1D"/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rgbClr val="4B2F1D"/>
                </a:solidFill>
              </a:rPr>
              <a:t>      </a:t>
            </a:r>
            <a:r>
              <a:rPr lang="en-US" sz="2000" dirty="0" err="1">
                <a:solidFill>
                  <a:srgbClr val="4B2F1D"/>
                </a:solidFill>
              </a:rPr>
              <a:t>Tốn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công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sức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ghi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chép</a:t>
            </a:r>
            <a:r>
              <a:rPr lang="en-US" sz="2000" dirty="0">
                <a:solidFill>
                  <a:srgbClr val="4B2F1D"/>
                </a:solidFill>
              </a:rPr>
              <a:t>, </a:t>
            </a:r>
            <a:r>
              <a:rPr lang="en-US" sz="2000" dirty="0" err="1">
                <a:solidFill>
                  <a:srgbClr val="4B2F1D"/>
                </a:solidFill>
              </a:rPr>
              <a:t>tính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toán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hóa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đơn</a:t>
            </a:r>
            <a:r>
              <a:rPr lang="en-US" sz="2000" dirty="0">
                <a:solidFill>
                  <a:srgbClr val="4B2F1D"/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rgbClr val="4B2F1D"/>
                </a:solidFill>
              </a:rPr>
              <a:t>      </a:t>
            </a:r>
            <a:r>
              <a:rPr lang="en-US" sz="2000" dirty="0" err="1">
                <a:solidFill>
                  <a:srgbClr val="4B2F1D"/>
                </a:solidFill>
              </a:rPr>
              <a:t>Hóa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đơn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nhiều</a:t>
            </a:r>
            <a:r>
              <a:rPr lang="en-US" sz="2000" dirty="0">
                <a:solidFill>
                  <a:srgbClr val="4B2F1D"/>
                </a:solidFill>
              </a:rPr>
              <a:t>, </a:t>
            </a:r>
            <a:r>
              <a:rPr lang="en-US" sz="2000" dirty="0" err="1">
                <a:solidFill>
                  <a:srgbClr val="4B2F1D"/>
                </a:solidFill>
              </a:rPr>
              <a:t>khó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tổng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kết</a:t>
            </a:r>
            <a:r>
              <a:rPr lang="en-US" sz="2000" dirty="0">
                <a:solidFill>
                  <a:srgbClr val="4B2F1D"/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rgbClr val="4B2F1D"/>
                </a:solidFill>
              </a:rPr>
              <a:t>      …</a:t>
            </a:r>
          </a:p>
          <a:p>
            <a:pPr algn="just"/>
            <a:endParaRPr lang="en-US" sz="2000" dirty="0">
              <a:solidFill>
                <a:srgbClr val="4B2F1D"/>
              </a:solidFill>
            </a:endParaRPr>
          </a:p>
          <a:p>
            <a:pPr algn="just"/>
            <a:r>
              <a:rPr lang="en-US" sz="2000" dirty="0" err="1">
                <a:solidFill>
                  <a:srgbClr val="4B2F1D"/>
                </a:solidFill>
              </a:rPr>
              <a:t>Cần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biện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pháp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quản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lý</a:t>
            </a:r>
            <a:r>
              <a:rPr lang="en-US" sz="2000" dirty="0">
                <a:solidFill>
                  <a:srgbClr val="4B2F1D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498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4F8F-2BEC-414D-9AA3-8AE71F8D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05" y="523761"/>
            <a:ext cx="5303519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Cần</a:t>
            </a:r>
            <a:r>
              <a:rPr lang="en-US" sz="4800" dirty="0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 </a:t>
            </a:r>
            <a:r>
              <a:rPr lang="en-US" sz="4800" dirty="0" err="1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thiết</a:t>
            </a:r>
            <a:endParaRPr lang="en-US" sz="4800" dirty="0">
              <a:solidFill>
                <a:srgbClr val="4B2F1D"/>
              </a:solidFill>
              <a:latin typeface="+mn-lt"/>
              <a:cs typeface="Dubai Medium" panose="020B060303040303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3AFA3-B7F0-4D7D-A524-17414B989EED}"/>
              </a:ext>
            </a:extLst>
          </p:cNvPr>
          <p:cNvSpPr txBox="1"/>
          <p:nvPr/>
        </p:nvSpPr>
        <p:spPr>
          <a:xfrm>
            <a:off x="6505305" y="1849324"/>
            <a:ext cx="53035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4B2F1D"/>
                </a:solidFill>
              </a:rPr>
              <a:t>Cần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có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phần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mềm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quản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lý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cửa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hàng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cà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phê</a:t>
            </a:r>
            <a:endParaRPr lang="en-US" sz="2000" dirty="0">
              <a:solidFill>
                <a:srgbClr val="4B2F1D"/>
              </a:solidFill>
            </a:endParaRPr>
          </a:p>
          <a:p>
            <a:pPr algn="just"/>
            <a:endParaRPr lang="en-US" sz="2000" dirty="0">
              <a:solidFill>
                <a:srgbClr val="4B2F1D"/>
              </a:solidFill>
            </a:endParaRPr>
          </a:p>
          <a:p>
            <a:pPr algn="just"/>
            <a:r>
              <a:rPr lang="en-US" sz="2000" dirty="0" err="1">
                <a:solidFill>
                  <a:srgbClr val="4B2F1D"/>
                </a:solidFill>
              </a:rPr>
              <a:t>Chức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năng</a:t>
            </a:r>
            <a:r>
              <a:rPr lang="en-US" sz="2000" dirty="0">
                <a:solidFill>
                  <a:srgbClr val="4B2F1D"/>
                </a:solidFill>
              </a:rPr>
              <a:t>:</a:t>
            </a:r>
          </a:p>
          <a:p>
            <a:pPr algn="just"/>
            <a:r>
              <a:rPr lang="en-US" sz="2000" dirty="0">
                <a:solidFill>
                  <a:srgbClr val="4B2F1D"/>
                </a:solidFill>
              </a:rPr>
              <a:t>      </a:t>
            </a:r>
            <a:r>
              <a:rPr lang="en-US" sz="2000" dirty="0" err="1">
                <a:solidFill>
                  <a:srgbClr val="4B2F1D"/>
                </a:solidFill>
              </a:rPr>
              <a:t>Tạo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hóa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đơn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thanh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toán</a:t>
            </a:r>
            <a:r>
              <a:rPr lang="en-US" sz="2000" dirty="0">
                <a:solidFill>
                  <a:srgbClr val="4B2F1D"/>
                </a:solidFill>
              </a:rPr>
              <a:t>      </a:t>
            </a:r>
          </a:p>
          <a:p>
            <a:pPr algn="just"/>
            <a:r>
              <a:rPr lang="en-US" sz="2000" dirty="0">
                <a:solidFill>
                  <a:srgbClr val="4B2F1D"/>
                </a:solidFill>
              </a:rPr>
              <a:t>      </a:t>
            </a:r>
            <a:r>
              <a:rPr lang="en-US" sz="2000" dirty="0" err="1">
                <a:solidFill>
                  <a:srgbClr val="4B2F1D"/>
                </a:solidFill>
              </a:rPr>
              <a:t>Quản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lý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nhân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viên</a:t>
            </a:r>
            <a:endParaRPr lang="en-US" sz="2000" dirty="0">
              <a:solidFill>
                <a:srgbClr val="4B2F1D"/>
              </a:solidFill>
            </a:endParaRPr>
          </a:p>
          <a:p>
            <a:pPr algn="just"/>
            <a:r>
              <a:rPr lang="en-US" sz="2000" dirty="0">
                <a:solidFill>
                  <a:srgbClr val="4B2F1D"/>
                </a:solidFill>
              </a:rPr>
              <a:t>      </a:t>
            </a:r>
            <a:r>
              <a:rPr lang="en-US" sz="2000" dirty="0" err="1">
                <a:solidFill>
                  <a:srgbClr val="4B2F1D"/>
                </a:solidFill>
              </a:rPr>
              <a:t>Quản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lý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thực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đơn</a:t>
            </a:r>
            <a:endParaRPr lang="en-US" sz="2000" dirty="0">
              <a:solidFill>
                <a:srgbClr val="4B2F1D"/>
              </a:solidFill>
            </a:endParaRPr>
          </a:p>
          <a:p>
            <a:pPr algn="just"/>
            <a:r>
              <a:rPr lang="en-US" sz="2000" dirty="0">
                <a:solidFill>
                  <a:srgbClr val="4B2F1D"/>
                </a:solidFill>
              </a:rPr>
              <a:t>      </a:t>
            </a:r>
            <a:r>
              <a:rPr lang="en-US" sz="2000" dirty="0" err="1">
                <a:solidFill>
                  <a:srgbClr val="4B2F1D"/>
                </a:solidFill>
              </a:rPr>
              <a:t>Quản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lý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danh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mục</a:t>
            </a:r>
            <a:endParaRPr lang="en-US" sz="2000" dirty="0">
              <a:solidFill>
                <a:srgbClr val="4B2F1D"/>
              </a:solidFill>
            </a:endParaRPr>
          </a:p>
          <a:p>
            <a:pPr algn="just"/>
            <a:r>
              <a:rPr lang="en-US" sz="2000" dirty="0">
                <a:solidFill>
                  <a:srgbClr val="4B2F1D"/>
                </a:solidFill>
              </a:rPr>
              <a:t>      </a:t>
            </a:r>
            <a:r>
              <a:rPr lang="en-US" sz="2000" dirty="0" err="1">
                <a:solidFill>
                  <a:srgbClr val="4B2F1D"/>
                </a:solidFill>
              </a:rPr>
              <a:t>Thống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kê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hóa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đơn</a:t>
            </a:r>
            <a:endParaRPr lang="en-US" sz="2000" dirty="0">
              <a:solidFill>
                <a:srgbClr val="4B2F1D"/>
              </a:solidFill>
            </a:endParaRPr>
          </a:p>
          <a:p>
            <a:pPr algn="just"/>
            <a:endParaRPr lang="en-US" sz="2000" dirty="0">
              <a:solidFill>
                <a:srgbClr val="4B2F1D"/>
              </a:solidFill>
            </a:endParaRPr>
          </a:p>
          <a:p>
            <a:pPr algn="just"/>
            <a:r>
              <a:rPr lang="en-US" sz="2000" dirty="0" err="1">
                <a:solidFill>
                  <a:srgbClr val="4B2F1D"/>
                </a:solidFill>
              </a:rPr>
              <a:t>Đáp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ứng</a:t>
            </a:r>
            <a:r>
              <a:rPr lang="en-US" sz="2000" dirty="0">
                <a:solidFill>
                  <a:srgbClr val="4B2F1D"/>
                </a:solidFill>
              </a:rPr>
              <a:t>:</a:t>
            </a:r>
          </a:p>
          <a:p>
            <a:pPr algn="just"/>
            <a:r>
              <a:rPr lang="en-US" sz="2000" dirty="0">
                <a:solidFill>
                  <a:srgbClr val="4B2F1D"/>
                </a:solidFill>
              </a:rPr>
              <a:t>      </a:t>
            </a:r>
            <a:r>
              <a:rPr lang="en-US" sz="2000" dirty="0" err="1">
                <a:solidFill>
                  <a:srgbClr val="4B2F1D"/>
                </a:solidFill>
              </a:rPr>
              <a:t>Lưu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trữ</a:t>
            </a:r>
            <a:r>
              <a:rPr lang="en-US" sz="2000" dirty="0">
                <a:solidFill>
                  <a:srgbClr val="4B2F1D"/>
                </a:solidFill>
              </a:rPr>
              <a:t>, </a:t>
            </a:r>
            <a:r>
              <a:rPr lang="en-US" sz="2000" dirty="0" err="1">
                <a:solidFill>
                  <a:srgbClr val="4B2F1D"/>
                </a:solidFill>
              </a:rPr>
              <a:t>đảm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bảo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được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dữ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liệu</a:t>
            </a:r>
            <a:endParaRPr lang="en-US" sz="2000" dirty="0">
              <a:solidFill>
                <a:srgbClr val="4B2F1D"/>
              </a:solidFill>
            </a:endParaRPr>
          </a:p>
          <a:p>
            <a:pPr algn="just"/>
            <a:r>
              <a:rPr lang="en-US" sz="2000" dirty="0">
                <a:solidFill>
                  <a:srgbClr val="4B2F1D"/>
                </a:solidFill>
              </a:rPr>
              <a:t>      </a:t>
            </a:r>
            <a:r>
              <a:rPr lang="en-US" sz="2000" dirty="0" err="1">
                <a:solidFill>
                  <a:srgbClr val="4B2F1D"/>
                </a:solidFill>
              </a:rPr>
              <a:t>Dễ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dùng</a:t>
            </a:r>
            <a:r>
              <a:rPr lang="en-US" sz="2000" dirty="0">
                <a:solidFill>
                  <a:srgbClr val="4B2F1D"/>
                </a:solidFill>
              </a:rPr>
              <a:t>, </a:t>
            </a:r>
            <a:r>
              <a:rPr lang="en-US" sz="2000" dirty="0" err="1">
                <a:solidFill>
                  <a:srgbClr val="4B2F1D"/>
                </a:solidFill>
              </a:rPr>
              <a:t>dễ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học</a:t>
            </a:r>
            <a:r>
              <a:rPr lang="en-US" sz="2000" dirty="0">
                <a:solidFill>
                  <a:srgbClr val="4B2F1D"/>
                </a:solidFill>
              </a:rPr>
              <a:t>, </a:t>
            </a:r>
            <a:r>
              <a:rPr lang="en-US" sz="2000" dirty="0" err="1">
                <a:solidFill>
                  <a:srgbClr val="4B2F1D"/>
                </a:solidFill>
              </a:rPr>
              <a:t>dễ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tiếp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cận</a:t>
            </a:r>
            <a:endParaRPr lang="en-US" sz="2000" dirty="0">
              <a:solidFill>
                <a:srgbClr val="4B2F1D"/>
              </a:solidFill>
            </a:endParaRPr>
          </a:p>
          <a:p>
            <a:pPr algn="just"/>
            <a:r>
              <a:rPr lang="en-US" sz="2000" dirty="0">
                <a:solidFill>
                  <a:srgbClr val="4B2F1D"/>
                </a:solidFill>
              </a:rPr>
              <a:t>      </a:t>
            </a:r>
            <a:r>
              <a:rPr lang="en-US" sz="2000" dirty="0" err="1">
                <a:solidFill>
                  <a:srgbClr val="4B2F1D"/>
                </a:solidFill>
              </a:rPr>
              <a:t>Có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thể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dễ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bảo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trì</a:t>
            </a:r>
            <a:r>
              <a:rPr lang="en-US" sz="2000" dirty="0">
                <a:solidFill>
                  <a:srgbClr val="4B2F1D"/>
                </a:solidFill>
              </a:rPr>
              <a:t>/</a:t>
            </a:r>
            <a:r>
              <a:rPr lang="en-US" sz="2000" dirty="0" err="1">
                <a:solidFill>
                  <a:srgbClr val="4B2F1D"/>
                </a:solidFill>
              </a:rPr>
              <a:t>nâng</a:t>
            </a:r>
            <a:r>
              <a:rPr lang="en-US" sz="2000" dirty="0">
                <a:solidFill>
                  <a:srgbClr val="4B2F1D"/>
                </a:solidFill>
              </a:rPr>
              <a:t> </a:t>
            </a:r>
            <a:r>
              <a:rPr lang="en-US" sz="2000" dirty="0" err="1">
                <a:solidFill>
                  <a:srgbClr val="4B2F1D"/>
                </a:solidFill>
              </a:rPr>
              <a:t>cấp</a:t>
            </a:r>
            <a:endParaRPr lang="en-US" sz="2000" dirty="0">
              <a:solidFill>
                <a:srgbClr val="4B2F1D"/>
              </a:solidFill>
            </a:endParaRPr>
          </a:p>
        </p:txBody>
      </p:sp>
      <p:pic>
        <p:nvPicPr>
          <p:cNvPr id="2050" name="Picture 2" descr="Computer background with checklist Free Vector">
            <a:extLst>
              <a:ext uri="{FF2B5EF4-FFF2-40B4-BE49-F238E27FC236}">
                <a16:creationId xmlns:a16="http://schemas.microsoft.com/office/drawing/2014/main" id="{1CFBE263-2C84-4E8B-BB69-6D44116F8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6" y="777240"/>
            <a:ext cx="5303519" cy="530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96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4F8F-2BEC-414D-9AA3-8AE71F8D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892" y="955696"/>
            <a:ext cx="4454434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Tạo</a:t>
            </a:r>
            <a:r>
              <a:rPr lang="en-US" sz="4800" dirty="0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 </a:t>
            </a:r>
            <a:r>
              <a:rPr lang="en-US" sz="4800" dirty="0" err="1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hóa</a:t>
            </a:r>
            <a:r>
              <a:rPr lang="en-US" sz="4800" dirty="0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 </a:t>
            </a:r>
            <a:r>
              <a:rPr lang="en-US" sz="4800" dirty="0" err="1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đơn</a:t>
            </a:r>
            <a:endParaRPr lang="en-US" sz="4800" dirty="0">
              <a:solidFill>
                <a:srgbClr val="4B2F1D"/>
              </a:solidFill>
              <a:latin typeface="+mn-lt"/>
              <a:cs typeface="Dubai Medium" panose="020B060303040303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3AFA3-B7F0-4D7D-A524-17414B989EED}"/>
              </a:ext>
            </a:extLst>
          </p:cNvPr>
          <p:cNvSpPr txBox="1"/>
          <p:nvPr/>
        </p:nvSpPr>
        <p:spPr>
          <a:xfrm>
            <a:off x="7458892" y="2281259"/>
            <a:ext cx="44544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4B2F1D"/>
                </a:solidFill>
                <a:latin typeface="Calibri (Body)"/>
              </a:rPr>
              <a:t>T</a:t>
            </a:r>
            <a:r>
              <a:rPr lang="vi-VN" sz="2000" dirty="0">
                <a:solidFill>
                  <a:srgbClr val="4B2F1D"/>
                </a:solidFill>
                <a:latin typeface="Calibri (Body)"/>
              </a:rPr>
              <a:t>ạo hóa đơn bán hàng nhanh chóng tiện lợi, menu luôn dc cập nhật 24/7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.</a:t>
            </a:r>
          </a:p>
          <a:p>
            <a:pPr algn="just"/>
            <a:endParaRPr lang="en-US" sz="2000" dirty="0">
              <a:solidFill>
                <a:srgbClr val="4B2F1D"/>
              </a:solidFill>
              <a:latin typeface="Calibri (Body)"/>
            </a:endParaRPr>
          </a:p>
          <a:p>
            <a:pPr algn="just"/>
            <a:r>
              <a:rPr lang="en-US" sz="2000" dirty="0">
                <a:solidFill>
                  <a:srgbClr val="4B2F1D"/>
                </a:solidFill>
                <a:latin typeface="Calibri (Body)"/>
              </a:rPr>
              <a:t>L</a:t>
            </a:r>
            <a:r>
              <a:rPr lang="vi-VN" sz="2000" dirty="0">
                <a:solidFill>
                  <a:srgbClr val="4B2F1D"/>
                </a:solidFill>
                <a:latin typeface="Calibri (Body)"/>
              </a:rPr>
              <a:t>ư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u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lại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thông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tin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khách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hàng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,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thời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gian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hóa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đ</a:t>
            </a:r>
            <a:r>
              <a:rPr lang="vi-VN" sz="2000" dirty="0">
                <a:solidFill>
                  <a:srgbClr val="4B2F1D"/>
                </a:solidFill>
                <a:latin typeface="Calibri (Body)"/>
              </a:rPr>
              <a:t>ơ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n,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danh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sách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cụ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thể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để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thống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kê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.</a:t>
            </a:r>
          </a:p>
          <a:p>
            <a:pPr algn="just"/>
            <a:endParaRPr lang="en-US" sz="2000" dirty="0">
              <a:solidFill>
                <a:srgbClr val="4B2F1D"/>
              </a:solidFill>
              <a:latin typeface="Calibri (Body)"/>
            </a:endParaRPr>
          </a:p>
          <a:p>
            <a:pPr algn="just"/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Chức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năng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chính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của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hệ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thống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bán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hàng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,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là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chức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năng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không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thể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thiếu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.</a:t>
            </a:r>
          </a:p>
          <a:p>
            <a:pPr algn="just"/>
            <a:endParaRPr lang="en-US" sz="2000" dirty="0">
              <a:solidFill>
                <a:srgbClr val="4B2F1D"/>
              </a:solidFill>
              <a:latin typeface="Calibri (Body)"/>
            </a:endParaRPr>
          </a:p>
          <a:p>
            <a:pPr algn="just"/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Dành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cho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nhân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viên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thu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ngân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C1460E7-F122-4083-99D6-13B794EB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6" y="955696"/>
            <a:ext cx="6816363" cy="49573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63645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4F8F-2BEC-414D-9AA3-8AE71F8D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59" y="706948"/>
            <a:ext cx="423236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err="1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Quản</a:t>
            </a:r>
            <a:r>
              <a:rPr lang="en-US" sz="4800" dirty="0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 </a:t>
            </a:r>
            <a:r>
              <a:rPr lang="en-US" sz="4800" dirty="0" err="1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lý</a:t>
            </a:r>
            <a:r>
              <a:rPr lang="en-US" sz="4800" dirty="0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 </a:t>
            </a:r>
            <a:r>
              <a:rPr lang="en-US" sz="4800" dirty="0" err="1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nhân</a:t>
            </a:r>
            <a:r>
              <a:rPr lang="en-US" sz="4800" dirty="0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 </a:t>
            </a:r>
            <a:r>
              <a:rPr lang="en-US" sz="4800" dirty="0" err="1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viên</a:t>
            </a:r>
            <a:endParaRPr lang="en-US" sz="4800" dirty="0">
              <a:solidFill>
                <a:srgbClr val="4B2F1D"/>
              </a:solidFill>
              <a:latin typeface="+mn-lt"/>
              <a:cs typeface="Dubai Medium" panose="020B060303040303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3AFA3-B7F0-4D7D-A524-17414B989EED}"/>
              </a:ext>
            </a:extLst>
          </p:cNvPr>
          <p:cNvSpPr txBox="1"/>
          <p:nvPr/>
        </p:nvSpPr>
        <p:spPr>
          <a:xfrm>
            <a:off x="7680961" y="2032511"/>
            <a:ext cx="42323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4B2F1D"/>
                </a:solidFill>
                <a:latin typeface="Calibri (Body)"/>
              </a:rPr>
              <a:t>Theo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dõi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thông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tin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nhân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viên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,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bên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cạnh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đó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có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thể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thay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đổi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thông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tin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cho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thích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hợp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.</a:t>
            </a:r>
          </a:p>
          <a:p>
            <a:pPr algn="just"/>
            <a:endParaRPr lang="en-US" sz="2000" dirty="0">
              <a:solidFill>
                <a:srgbClr val="4B2F1D"/>
              </a:solidFill>
              <a:latin typeface="Calibri (Body)"/>
            </a:endParaRPr>
          </a:p>
          <a:p>
            <a:pPr algn="just"/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Tạo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account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cho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nhân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viên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đăng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nhập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vào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hệ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thống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,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sử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dụng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chức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năng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phù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hợp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.</a:t>
            </a:r>
          </a:p>
          <a:p>
            <a:pPr algn="just"/>
            <a:endParaRPr lang="en-US" sz="2000" dirty="0">
              <a:solidFill>
                <a:srgbClr val="4B2F1D"/>
              </a:solidFill>
              <a:latin typeface="Calibri (Body)"/>
            </a:endParaRPr>
          </a:p>
          <a:p>
            <a:pPr algn="just"/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Hủy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tài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khoản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của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một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nhân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viên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khi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không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cần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thiết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.</a:t>
            </a:r>
          </a:p>
          <a:p>
            <a:pPr algn="just"/>
            <a:endParaRPr lang="en-US" sz="2000" dirty="0">
              <a:solidFill>
                <a:srgbClr val="4B2F1D"/>
              </a:solidFill>
              <a:latin typeface="Calibri (Body)"/>
            </a:endParaRPr>
          </a:p>
          <a:p>
            <a:pPr algn="just"/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Chức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năng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của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chủ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quản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lý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cửa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hàng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.</a:t>
            </a:r>
          </a:p>
        </p:txBody>
      </p:sp>
      <p:pic>
        <p:nvPicPr>
          <p:cNvPr id="24578" name="Picture 2" descr="https://scontent.fsgn5-1.fna.fbcdn.net/v/t34.0-12/23365077_1863230377024493_649721180_n.png?oh=3ec985f0269a7abea4431150ca422876&amp;oe=5A02761E">
            <a:extLst>
              <a:ext uri="{FF2B5EF4-FFF2-40B4-BE49-F238E27FC236}">
                <a16:creationId xmlns:a16="http://schemas.microsoft.com/office/drawing/2014/main" id="{9834E4D0-6BB2-4B95-81A5-306B4A928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74" y="1039837"/>
            <a:ext cx="7167489" cy="477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42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4F8F-2BEC-414D-9AA3-8AE71F8D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59" y="706948"/>
            <a:ext cx="423236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err="1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Quản</a:t>
            </a:r>
            <a:r>
              <a:rPr lang="en-US" sz="4800" dirty="0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 </a:t>
            </a:r>
            <a:r>
              <a:rPr lang="en-US" sz="4800" dirty="0" err="1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lý</a:t>
            </a:r>
            <a:r>
              <a:rPr lang="en-US" sz="4800" dirty="0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 </a:t>
            </a:r>
            <a:r>
              <a:rPr lang="en-US" sz="4800" dirty="0" err="1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thực</a:t>
            </a:r>
            <a:r>
              <a:rPr lang="en-US" sz="4800" dirty="0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 đ</a:t>
            </a:r>
            <a:r>
              <a:rPr lang="vi-VN" sz="4800" dirty="0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ơ</a:t>
            </a:r>
            <a:r>
              <a:rPr lang="en-US" sz="4800" dirty="0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3AFA3-B7F0-4D7D-A524-17414B989EED}"/>
              </a:ext>
            </a:extLst>
          </p:cNvPr>
          <p:cNvSpPr txBox="1"/>
          <p:nvPr/>
        </p:nvSpPr>
        <p:spPr>
          <a:xfrm>
            <a:off x="7680961" y="2032511"/>
            <a:ext cx="42323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Quản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lý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các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danh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mục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,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cũng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nh</a:t>
            </a:r>
            <a:r>
              <a:rPr lang="vi-VN" sz="2000" dirty="0">
                <a:solidFill>
                  <a:srgbClr val="4B2F1D"/>
                </a:solidFill>
                <a:latin typeface="Calibri (Body)"/>
              </a:rPr>
              <a:t>ư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từng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đồ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uống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trong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danh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mục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đó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.</a:t>
            </a:r>
          </a:p>
          <a:p>
            <a:pPr algn="just"/>
            <a:endParaRPr lang="en-US" sz="2000" dirty="0">
              <a:solidFill>
                <a:srgbClr val="4B2F1D"/>
              </a:solidFill>
              <a:latin typeface="Calibri (Body)"/>
            </a:endParaRPr>
          </a:p>
          <a:p>
            <a:pPr algn="just"/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Dễ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dàng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thay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đổi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thông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tin,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cập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nhật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đồ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uống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cũ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,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hoặc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thêm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các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đồ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uống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mới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.</a:t>
            </a:r>
          </a:p>
          <a:p>
            <a:pPr algn="just"/>
            <a:endParaRPr lang="en-US" sz="2000" dirty="0">
              <a:solidFill>
                <a:srgbClr val="4B2F1D"/>
              </a:solidFill>
              <a:latin typeface="Calibri (Body)"/>
            </a:endParaRPr>
          </a:p>
          <a:p>
            <a:pPr algn="just"/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Mang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lại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sự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đa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dạng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cho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cửa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hàng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,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các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đồ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uống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đ</a:t>
            </a:r>
            <a:r>
              <a:rPr lang="vi-VN" sz="2000" dirty="0">
                <a:solidFill>
                  <a:srgbClr val="4B2F1D"/>
                </a:solidFill>
                <a:latin typeface="Calibri (Body)"/>
              </a:rPr>
              <a:t>ư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ợc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cập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nhật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sẽ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sẵn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sàng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để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tạo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hóa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đ</a:t>
            </a:r>
            <a:r>
              <a:rPr lang="vi-VN" sz="2000" dirty="0">
                <a:solidFill>
                  <a:srgbClr val="4B2F1D"/>
                </a:solidFill>
                <a:latin typeface="Calibri (Body)"/>
              </a:rPr>
              <a:t>ơ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n.</a:t>
            </a:r>
          </a:p>
          <a:p>
            <a:pPr algn="just"/>
            <a:endParaRPr lang="en-US" sz="2000" dirty="0">
              <a:solidFill>
                <a:srgbClr val="4B2F1D"/>
              </a:solidFill>
              <a:latin typeface="Calibri (Body)"/>
            </a:endParaRPr>
          </a:p>
          <a:p>
            <a:pPr algn="just"/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Chức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năng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của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chủ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quản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lý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cửa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hàng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.</a:t>
            </a:r>
          </a:p>
        </p:txBody>
      </p:sp>
      <p:pic>
        <p:nvPicPr>
          <p:cNvPr id="25604" name="Picture 4" descr="Kết quả hình ảnh cho menu cover">
            <a:extLst>
              <a:ext uri="{FF2B5EF4-FFF2-40B4-BE49-F238E27FC236}">
                <a16:creationId xmlns:a16="http://schemas.microsoft.com/office/drawing/2014/main" id="{A98045F1-2034-4EA5-83AA-655AE2514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" r="9807"/>
          <a:stretch/>
        </p:blipFill>
        <p:spPr bwMode="auto">
          <a:xfrm>
            <a:off x="278673" y="1039837"/>
            <a:ext cx="7166721" cy="477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75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4F8F-2BEC-414D-9AA3-8AE71F8D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59" y="706948"/>
            <a:ext cx="4232367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Thống</a:t>
            </a:r>
            <a:r>
              <a:rPr lang="en-US" sz="4800" dirty="0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 </a:t>
            </a:r>
            <a:r>
              <a:rPr lang="en-US" sz="4800" dirty="0" err="1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kê</a:t>
            </a:r>
            <a:endParaRPr lang="en-US" sz="4800" dirty="0">
              <a:solidFill>
                <a:srgbClr val="4B2F1D"/>
              </a:solidFill>
              <a:latin typeface="+mn-lt"/>
              <a:cs typeface="Dubai Medium" panose="020B060303040303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3AFA3-B7F0-4D7D-A524-17414B989EED}"/>
              </a:ext>
            </a:extLst>
          </p:cNvPr>
          <p:cNvSpPr txBox="1"/>
          <p:nvPr/>
        </p:nvSpPr>
        <p:spPr>
          <a:xfrm>
            <a:off x="7680961" y="2032511"/>
            <a:ext cx="42323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Thống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kê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những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sản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phẩm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phổ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biến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đ</a:t>
            </a:r>
            <a:r>
              <a:rPr lang="vi-VN" sz="2000" dirty="0">
                <a:solidFill>
                  <a:srgbClr val="4B2F1D"/>
                </a:solidFill>
                <a:latin typeface="Calibri (Body)"/>
              </a:rPr>
              <a:t>ư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ợc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đặt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mua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nhiều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nhất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/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ít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nhất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.</a:t>
            </a:r>
          </a:p>
          <a:p>
            <a:pPr algn="just"/>
            <a:endParaRPr lang="en-US" sz="2000" dirty="0">
              <a:solidFill>
                <a:srgbClr val="4B2F1D"/>
              </a:solidFill>
              <a:latin typeface="Calibri (Body)"/>
            </a:endParaRPr>
          </a:p>
          <a:p>
            <a:pPr algn="just"/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Thống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kê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lợi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nhuận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,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doanh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thu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của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cửa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hàng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.</a:t>
            </a:r>
          </a:p>
          <a:p>
            <a:pPr algn="just"/>
            <a:endParaRPr lang="en-US" sz="2000" dirty="0">
              <a:solidFill>
                <a:srgbClr val="4B2F1D"/>
              </a:solidFill>
              <a:latin typeface="Calibri (Body)"/>
            </a:endParaRPr>
          </a:p>
          <a:p>
            <a:pPr algn="just"/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Thống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kê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các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hóa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đ</a:t>
            </a:r>
            <a:r>
              <a:rPr lang="vi-VN" sz="2000" dirty="0">
                <a:solidFill>
                  <a:srgbClr val="4B2F1D"/>
                </a:solidFill>
                <a:latin typeface="Calibri (Body)"/>
              </a:rPr>
              <a:t>ơ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n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của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cửa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hàng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.</a:t>
            </a:r>
          </a:p>
          <a:p>
            <a:pPr algn="just"/>
            <a:endParaRPr lang="en-US" sz="2000" dirty="0">
              <a:solidFill>
                <a:srgbClr val="4B2F1D"/>
              </a:solidFill>
              <a:latin typeface="Calibri (Body)"/>
            </a:endParaRPr>
          </a:p>
          <a:p>
            <a:pPr algn="just"/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Có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thể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thống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kê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trong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khoảng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thời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gian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nhất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định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,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theo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tháng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/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năm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.</a:t>
            </a:r>
          </a:p>
          <a:p>
            <a:pPr algn="just"/>
            <a:endParaRPr lang="en-US" sz="2000" dirty="0">
              <a:solidFill>
                <a:srgbClr val="4B2F1D"/>
              </a:solidFill>
              <a:latin typeface="Calibri (Body)"/>
            </a:endParaRPr>
          </a:p>
          <a:p>
            <a:pPr algn="just"/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Để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đ</a:t>
            </a:r>
            <a:r>
              <a:rPr lang="vi-VN" sz="2000" dirty="0">
                <a:solidFill>
                  <a:srgbClr val="4B2F1D"/>
                </a:solidFill>
                <a:latin typeface="Calibri (Body)"/>
              </a:rPr>
              <a:t>ư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a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ra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những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chiến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l</a:t>
            </a:r>
            <a:r>
              <a:rPr lang="vi-VN" sz="2000" dirty="0">
                <a:solidFill>
                  <a:srgbClr val="4B2F1D"/>
                </a:solidFill>
                <a:latin typeface="Calibri (Body)"/>
              </a:rPr>
              <a:t>ư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ợc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kinh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doanh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sau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này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.</a:t>
            </a:r>
          </a:p>
        </p:txBody>
      </p:sp>
      <p:pic>
        <p:nvPicPr>
          <p:cNvPr id="26626" name="Picture 2" descr="https://scontent.fsgn5-1.fna.fbcdn.net/v/t34.0-12/23318640_1863261637021367_1497199269_n.png?oh=a11211df5076dd55fb9b9cab1c016e6b&amp;oe=5A02787A">
            <a:extLst>
              <a:ext uri="{FF2B5EF4-FFF2-40B4-BE49-F238E27FC236}">
                <a16:creationId xmlns:a16="http://schemas.microsoft.com/office/drawing/2014/main" id="{B1AFE49F-70D9-4310-B564-EADDB67AB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5" r="3471"/>
          <a:stretch/>
        </p:blipFill>
        <p:spPr bwMode="auto">
          <a:xfrm>
            <a:off x="278673" y="1039837"/>
            <a:ext cx="7166722" cy="477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51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4F8F-2BEC-414D-9AA3-8AE71F8D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59" y="1451531"/>
            <a:ext cx="4232367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Giao</a:t>
            </a:r>
            <a:r>
              <a:rPr lang="en-US" sz="4800" dirty="0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 </a:t>
            </a:r>
            <a:r>
              <a:rPr lang="en-US" sz="4800" dirty="0" err="1">
                <a:solidFill>
                  <a:srgbClr val="4B2F1D"/>
                </a:solidFill>
                <a:latin typeface="+mn-lt"/>
                <a:cs typeface="Dubai Medium" panose="020B0603030403030204" pitchFamily="34" charset="-78"/>
              </a:rPr>
              <a:t>diện</a:t>
            </a:r>
            <a:endParaRPr lang="en-US" sz="4800" dirty="0">
              <a:solidFill>
                <a:srgbClr val="4B2F1D"/>
              </a:solidFill>
              <a:latin typeface="+mn-lt"/>
              <a:cs typeface="Dubai Medium" panose="020B0603030403030204" pitchFamily="3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3AFA3-B7F0-4D7D-A524-17414B989EED}"/>
              </a:ext>
            </a:extLst>
          </p:cNvPr>
          <p:cNvSpPr txBox="1"/>
          <p:nvPr/>
        </p:nvSpPr>
        <p:spPr>
          <a:xfrm>
            <a:off x="7680961" y="2777094"/>
            <a:ext cx="4232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Dễ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sử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dụng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,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các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nút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bấm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linh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hoạt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,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vị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trí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dễ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bấm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.</a:t>
            </a:r>
          </a:p>
          <a:p>
            <a:pPr algn="just"/>
            <a:endParaRPr lang="en-US" sz="2000" dirty="0">
              <a:solidFill>
                <a:srgbClr val="4B2F1D"/>
              </a:solidFill>
              <a:latin typeface="Calibri (Body)"/>
            </a:endParaRPr>
          </a:p>
          <a:p>
            <a:pPr algn="just"/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Có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hai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 theme </a:t>
            </a:r>
            <a:r>
              <a:rPr lang="en-US" sz="2000" dirty="0" err="1">
                <a:solidFill>
                  <a:srgbClr val="4B2F1D"/>
                </a:solidFill>
                <a:latin typeface="Calibri (Body)"/>
              </a:rPr>
              <a:t>chính</a:t>
            </a:r>
            <a:r>
              <a:rPr lang="en-US" sz="2000" dirty="0">
                <a:solidFill>
                  <a:srgbClr val="4B2F1D"/>
                </a:solidFill>
                <a:latin typeface="Calibri (Body)"/>
              </a:rPr>
              <a:t>:</a:t>
            </a:r>
          </a:p>
          <a:p>
            <a:pPr algn="just"/>
            <a:r>
              <a:rPr lang="en-US" sz="2000" dirty="0">
                <a:solidFill>
                  <a:srgbClr val="4B2F1D"/>
                </a:solidFill>
                <a:latin typeface="Calibri (Body)"/>
              </a:rPr>
              <a:t>      Dark theme</a:t>
            </a:r>
          </a:p>
          <a:p>
            <a:pPr algn="just"/>
            <a:r>
              <a:rPr lang="en-US" sz="2000" dirty="0">
                <a:solidFill>
                  <a:srgbClr val="4B2F1D"/>
                </a:solidFill>
                <a:latin typeface="Calibri (Body)"/>
              </a:rPr>
              <a:t>      Light theme</a:t>
            </a:r>
          </a:p>
        </p:txBody>
      </p:sp>
      <p:pic>
        <p:nvPicPr>
          <p:cNvPr id="32770" name="Picture 2" descr="Kết quả hình ảnh cho user interface">
            <a:extLst>
              <a:ext uri="{FF2B5EF4-FFF2-40B4-BE49-F238E27FC236}">
                <a16:creationId xmlns:a16="http://schemas.microsoft.com/office/drawing/2014/main" id="{3621C616-E3BB-40CB-9BD2-4A51BA9588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5" r="11734"/>
          <a:stretch/>
        </p:blipFill>
        <p:spPr bwMode="auto">
          <a:xfrm>
            <a:off x="278673" y="1039837"/>
            <a:ext cx="7166722" cy="477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6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58810E-A67B-41EF-9431-1DFE6B804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27" y="346116"/>
            <a:ext cx="8380546" cy="616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464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 (Body)</vt:lpstr>
      <vt:lpstr>Arial</vt:lpstr>
      <vt:lpstr>Calibri</vt:lpstr>
      <vt:lpstr>Calibri Light</vt:lpstr>
      <vt:lpstr>Dubai Medium</vt:lpstr>
      <vt:lpstr>SVN-Sarifa</vt:lpstr>
      <vt:lpstr>Office Theme</vt:lpstr>
      <vt:lpstr>PowerPoint Presentation</vt:lpstr>
      <vt:lpstr>Giới thiệu</vt:lpstr>
      <vt:lpstr>Cần thiết</vt:lpstr>
      <vt:lpstr>Tạo hóa đơn</vt:lpstr>
      <vt:lpstr>Quản lý nhân viên</vt:lpstr>
      <vt:lpstr>Quản lý thực đơn</vt:lpstr>
      <vt:lpstr>Thống kê</vt:lpstr>
      <vt:lpstr>Giao diện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Hùng Nguyễn</dc:creator>
  <cp:lastModifiedBy>Hùng Nguyễn</cp:lastModifiedBy>
  <cp:revision>31</cp:revision>
  <dcterms:created xsi:type="dcterms:W3CDTF">2017-11-06T13:50:28Z</dcterms:created>
  <dcterms:modified xsi:type="dcterms:W3CDTF">2017-11-10T08:00:13Z</dcterms:modified>
</cp:coreProperties>
</file>