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5" r:id="rId9"/>
    <p:sldId id="263" r:id="rId10"/>
    <p:sldId id="281" r:id="rId11"/>
    <p:sldId id="266" r:id="rId12"/>
    <p:sldId id="267" r:id="rId13"/>
    <p:sldId id="269" r:id="rId14"/>
    <p:sldId id="270" r:id="rId15"/>
    <p:sldId id="279" r:id="rId16"/>
    <p:sldId id="271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B2C8150-335E-4BF2-B7F8-A3DB7AE9FD2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E2811B3-F1D5-4C48-89C1-126C3A0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54D65DF-F348-49A1-9859-2FBB766F45A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5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7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42E36C-7C2A-4AFC-A658-073BC013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64B9-8F06-4EC4-BC18-FDF7F64D2A8F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796B-8212-4836-98F9-C9E1047CEFAE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145A-49FC-4E36-A8CC-BCBB378EB500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47A9-6395-442C-A36B-B6B6802498A6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52BD-5676-47F7-818B-7743FF8032C7}" type="datetime1">
              <a:rPr lang="en-US" smtClean="0"/>
              <a:t>4/14/2014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0F00-2491-4467-852A-B2E2C7D627FE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E21A-CE0C-4E29-8087-A5F39D028D1B}" type="datetime1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B372-8367-4154-A869-D3995B5B483D}" type="datetime1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C04-CAD4-4E29-8FE0-6BBFED0DDF06}" type="datetime1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2CAD-511E-4425-9ED4-B70BEABDB929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E624-DD62-4FA4-9A29-9306DA082A2E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62C8F79-D6A9-4A6A-8B7C-C6467A1F3106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48CBB0-36E8-4179-AA02-F9F829FA04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Computational Approaches </a:t>
            </a:r>
            <a:r>
              <a:rPr lang="en-US" sz="4000" dirty="0" smtClean="0"/>
              <a:t>to Argumentation Mining in Natural Language Text</a:t>
            </a:r>
            <a:endParaRPr lang="en-US" sz="105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988B-3222-4706-B386-09132109F80E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Argumentation </a:t>
            </a:r>
            <a:r>
              <a:rPr lang="en-US" dirty="0"/>
              <a:t>v. </a:t>
            </a:r>
            <a:r>
              <a:rPr lang="en-US" dirty="0" smtClean="0"/>
              <a:t>Discourse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Rhetorical Structure Theory (RST)</a:t>
            </a:r>
          </a:p>
          <a:p>
            <a:pPr lvl="1"/>
            <a:r>
              <a:rPr lang="en-US" dirty="0"/>
              <a:t>Underlying intentions of the speaker or writer</a:t>
            </a:r>
          </a:p>
          <a:p>
            <a:pPr lvl="1"/>
            <a:r>
              <a:rPr lang="en-US" dirty="0"/>
              <a:t>Adequate framework for representing argumentation structure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Peldszus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Stede</a:t>
            </a:r>
            <a:r>
              <a:rPr lang="en-US" dirty="0">
                <a:solidFill>
                  <a:srgbClr val="0070C0"/>
                </a:solidFill>
              </a:rPr>
              <a:t> 2013)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47A9-6395-442C-A36B-B6B6802498A6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67100"/>
            <a:ext cx="74199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and corpora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too many results reported</a:t>
            </a:r>
            <a:endParaRPr lang="en-US" b="0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Lack of data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Peldszus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Stede</a:t>
            </a:r>
            <a:r>
              <a:rPr lang="en-US" dirty="0">
                <a:solidFill>
                  <a:srgbClr val="0070C0"/>
                </a:solidFill>
              </a:rPr>
              <a:t> 2013)</a:t>
            </a:r>
            <a:endParaRPr lang="en-US" dirty="0" smtClean="0"/>
          </a:p>
          <a:p>
            <a:r>
              <a:rPr lang="en-US" dirty="0" smtClean="0"/>
              <a:t>Annotated data of arguments/schemes</a:t>
            </a:r>
          </a:p>
          <a:p>
            <a:pPr lvl="1"/>
            <a:r>
              <a:rPr lang="en-US" dirty="0" err="1" smtClean="0"/>
              <a:t>AraucariaDB</a:t>
            </a:r>
            <a:r>
              <a:rPr lang="en-US" dirty="0" smtClean="0"/>
              <a:t> argument corpus</a:t>
            </a:r>
          </a:p>
          <a:p>
            <a:pPr lvl="1"/>
            <a:r>
              <a:rPr lang="en-US" dirty="0"/>
              <a:t>European Court of Human Rights (ECHR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/>
              <a:t>►Limited in terms of size and domain</a:t>
            </a:r>
            <a:endParaRPr lang="en-US" dirty="0"/>
          </a:p>
          <a:p>
            <a:r>
              <a:rPr lang="en-US" dirty="0" smtClean="0"/>
              <a:t>Not really about argumentation</a:t>
            </a:r>
          </a:p>
          <a:p>
            <a:pPr lvl="1"/>
            <a:r>
              <a:rPr lang="en-US" dirty="0" smtClean="0"/>
              <a:t>Scientific </a:t>
            </a:r>
            <a:r>
              <a:rPr lang="en-US" dirty="0"/>
              <a:t>articles </a:t>
            </a:r>
            <a:r>
              <a:rPr lang="en-US" sz="1600" dirty="0"/>
              <a:t>(writing structure convention)</a:t>
            </a:r>
            <a:r>
              <a:rPr lang="en-US" dirty="0"/>
              <a:t>: </a:t>
            </a:r>
            <a:r>
              <a:rPr lang="en-US" dirty="0" smtClean="0"/>
              <a:t>argumentative zones, core science concepts</a:t>
            </a:r>
          </a:p>
          <a:p>
            <a:pPr lvl="1"/>
            <a:r>
              <a:rPr lang="en-US" dirty="0" smtClean="0"/>
              <a:t>Discourse </a:t>
            </a:r>
            <a:r>
              <a:rPr lang="en-US" dirty="0" smtClean="0"/>
              <a:t>Treebank: PDTB </a:t>
            </a:r>
            <a:r>
              <a:rPr lang="en-US" dirty="0" smtClean="0"/>
              <a:t>and </a:t>
            </a:r>
            <a:r>
              <a:rPr lang="en-US" dirty="0" smtClean="0"/>
              <a:t>RST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►More </a:t>
            </a:r>
            <a:r>
              <a:rPr lang="en-US" dirty="0" smtClean="0"/>
              <a:t>available </a:t>
            </a:r>
            <a:r>
              <a:rPr lang="en-US" dirty="0" smtClean="0"/>
              <a:t>but how to support argumentation mining?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9A8D-3E82-47EA-A940-A1DCDC82CF98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AraucariaDB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Argumentative examples of diverse sources and different regions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>
                <a:solidFill>
                  <a:srgbClr val="0070C0"/>
                </a:solidFill>
              </a:rPr>
              <a:t>Reed et al. 2008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Argument consists of argument units (AU)</a:t>
            </a:r>
          </a:p>
          <a:p>
            <a:pPr lvl="1"/>
            <a:r>
              <a:rPr lang="en-US" dirty="0" smtClean="0"/>
              <a:t>Conclusion followed by optional premises</a:t>
            </a:r>
          </a:p>
          <a:p>
            <a:pPr lvl="1"/>
            <a:r>
              <a:rPr lang="en-US" dirty="0" smtClean="0"/>
              <a:t>Identified with argumentation scheme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FDD-F2FC-4CF1-A735-4722D76998E7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19456" r="16788" b="27319"/>
          <a:stretch/>
        </p:blipFill>
        <p:spPr bwMode="auto">
          <a:xfrm>
            <a:off x="152400" y="3886200"/>
            <a:ext cx="6061583" cy="233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12534"/>
            <a:ext cx="2809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Argumentative Zones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Rhetorical-level </a:t>
            </a:r>
            <a:r>
              <a:rPr lang="en-US" dirty="0"/>
              <a:t>analysis of scientific </a:t>
            </a:r>
            <a:r>
              <a:rPr lang="en-US" dirty="0" smtClean="0"/>
              <a:t>articles</a:t>
            </a:r>
            <a:r>
              <a:rPr lang="en-US" b="0" dirty="0">
                <a:solidFill>
                  <a:srgbClr val="0070C0"/>
                </a:solidFill>
              </a:rPr>
              <a:t> (</a:t>
            </a:r>
            <a:r>
              <a:rPr lang="en-US" b="0" dirty="0" err="1">
                <a:solidFill>
                  <a:srgbClr val="0070C0"/>
                </a:solidFill>
              </a:rPr>
              <a:t>Teufel</a:t>
            </a:r>
            <a:r>
              <a:rPr lang="en-US" b="0" dirty="0">
                <a:solidFill>
                  <a:srgbClr val="0070C0"/>
                </a:solidFill>
              </a:rPr>
              <a:t> et al. 1999, </a:t>
            </a:r>
            <a:r>
              <a:rPr lang="en-US" b="0" dirty="0" err="1">
                <a:solidFill>
                  <a:srgbClr val="0070C0"/>
                </a:solidFill>
              </a:rPr>
              <a:t>Teufel</a:t>
            </a:r>
            <a:r>
              <a:rPr lang="en-US" b="0" dirty="0">
                <a:solidFill>
                  <a:srgbClr val="0070C0"/>
                </a:solidFill>
              </a:rPr>
              <a:t> &amp; </a:t>
            </a:r>
            <a:r>
              <a:rPr lang="en-US" b="0" dirty="0" err="1">
                <a:solidFill>
                  <a:srgbClr val="0070C0"/>
                </a:solidFill>
              </a:rPr>
              <a:t>Moens</a:t>
            </a:r>
            <a:r>
              <a:rPr lang="en-US" b="0" dirty="0">
                <a:solidFill>
                  <a:srgbClr val="0070C0"/>
                </a:solidFill>
              </a:rPr>
              <a:t> 2002)</a:t>
            </a:r>
            <a:endParaRPr lang="en-US" dirty="0" smtClean="0"/>
          </a:p>
          <a:p>
            <a:pPr lvl="1"/>
            <a:r>
              <a:rPr lang="en-US" dirty="0" smtClean="0"/>
              <a:t>Rhetorical </a:t>
            </a:r>
            <a:r>
              <a:rPr lang="en-US" dirty="0"/>
              <a:t>status of </a:t>
            </a:r>
            <a:r>
              <a:rPr lang="en-US" dirty="0" smtClean="0"/>
              <a:t>single, important sentences w.r.t </a:t>
            </a:r>
            <a:r>
              <a:rPr lang="en-US" dirty="0"/>
              <a:t>the communicative function of the whole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7 argumentative zone types</a:t>
            </a:r>
          </a:p>
          <a:p>
            <a:pPr lvl="1"/>
            <a:r>
              <a:rPr lang="en-US" dirty="0" smtClean="0"/>
              <a:t>A zones is formed of adjacent sentences of the same status</a:t>
            </a:r>
          </a:p>
          <a:p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AZ-II, Core Science Concepts </a:t>
            </a:r>
            <a:r>
              <a:rPr lang="en-US" sz="1600" dirty="0" smtClean="0"/>
              <a:t>(</a:t>
            </a:r>
            <a:r>
              <a:rPr lang="en-US" sz="1600" dirty="0" err="1" smtClean="0"/>
              <a:t>CoreSC</a:t>
            </a:r>
            <a:r>
              <a:rPr lang="en-US" sz="1600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Liakata</a:t>
            </a:r>
            <a:r>
              <a:rPr lang="en-US" dirty="0" smtClean="0">
                <a:solidFill>
                  <a:srgbClr val="0070C0"/>
                </a:solidFill>
              </a:rPr>
              <a:t> et al. 2010)</a:t>
            </a:r>
          </a:p>
          <a:p>
            <a:r>
              <a:rPr lang="en-US" dirty="0" smtClean="0"/>
              <a:t>►Do not lay in argumentation theory</a:t>
            </a:r>
          </a:p>
          <a:p>
            <a:pPr lvl="1"/>
            <a:r>
              <a:rPr lang="en-US" dirty="0" smtClean="0"/>
              <a:t>Mines the role of each proposition towards the overall goal of the </a:t>
            </a:r>
            <a:r>
              <a:rPr lang="en-US" dirty="0"/>
              <a:t>author </a:t>
            </a:r>
            <a:r>
              <a:rPr lang="en-US" sz="1600" dirty="0"/>
              <a:t>(</a:t>
            </a:r>
            <a:r>
              <a:rPr lang="en-US" sz="1600" i="1" dirty="0"/>
              <a:t>v. role of propositions towards the others</a:t>
            </a:r>
            <a:r>
              <a:rPr lang="en-US" sz="1600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Role-sequence patterns can reveal argumentation 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50DF-13C2-4915-9FBC-A22CA49645F6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</a:t>
            </a:r>
            <a:br>
              <a:rPr lang="en-US" dirty="0" smtClean="0"/>
            </a:br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zone types</a:t>
            </a:r>
          </a:p>
          <a:p>
            <a:pPr lvl="1"/>
            <a:r>
              <a:rPr lang="en-US" dirty="0"/>
              <a:t>Background (yellow)</a:t>
            </a:r>
          </a:p>
          <a:p>
            <a:pPr lvl="1"/>
            <a:r>
              <a:rPr lang="en-US" dirty="0"/>
              <a:t>Other (orange)</a:t>
            </a:r>
          </a:p>
          <a:p>
            <a:pPr lvl="1"/>
            <a:r>
              <a:rPr lang="en-US" dirty="0"/>
              <a:t>Own (blue)</a:t>
            </a:r>
          </a:p>
          <a:p>
            <a:pPr lvl="1"/>
            <a:r>
              <a:rPr lang="en-US" dirty="0"/>
              <a:t>Aim (pink)</a:t>
            </a:r>
          </a:p>
          <a:p>
            <a:pPr lvl="1"/>
            <a:r>
              <a:rPr lang="en-US" dirty="0"/>
              <a:t>Textual (red)</a:t>
            </a:r>
          </a:p>
          <a:p>
            <a:pPr lvl="1"/>
            <a:r>
              <a:rPr lang="en-US" dirty="0"/>
              <a:t>Contrast (green)</a:t>
            </a:r>
          </a:p>
          <a:p>
            <a:pPr lvl="1"/>
            <a:r>
              <a:rPr lang="en-US" dirty="0"/>
              <a:t>Basic (purple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BD-A094-462B-8206-619F3B39E450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14</a:t>
            </a:fld>
            <a:endParaRPr lang="en-US"/>
          </a:p>
        </p:txBody>
      </p:sp>
      <p:pic>
        <p:nvPicPr>
          <p:cNvPr id="3076" name="Picture 4" descr="http://www.cl.cam.ac.uk/%7Esht25/thesis/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3699"/>
            <a:ext cx="476250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corpora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182880"/>
            <a:r>
              <a:rPr lang="en-US" dirty="0"/>
              <a:t>►Discourse relation has been used for essay grading</a:t>
            </a:r>
          </a:p>
          <a:p>
            <a:pPr lvl="1"/>
            <a:r>
              <a:rPr lang="en-US" dirty="0" smtClean="0"/>
              <a:t>Signs </a:t>
            </a:r>
            <a:r>
              <a:rPr lang="en-US" dirty="0"/>
              <a:t>of coherent writing </a:t>
            </a:r>
            <a:r>
              <a:rPr lang="en-US" sz="1600" dirty="0"/>
              <a:t>(thesis, evidence)</a:t>
            </a:r>
            <a:endParaRPr lang="en-US" dirty="0"/>
          </a:p>
          <a:p>
            <a:pPr lvl="1"/>
            <a:r>
              <a:rPr lang="en-US" dirty="0"/>
              <a:t>Far from </a:t>
            </a:r>
            <a:r>
              <a:rPr lang="en-US" dirty="0" smtClean="0"/>
              <a:t>signs </a:t>
            </a:r>
            <a:r>
              <a:rPr lang="en-US" dirty="0"/>
              <a:t>of correct writing </a:t>
            </a:r>
            <a:r>
              <a:rPr lang="en-US" sz="1600" dirty="0"/>
              <a:t>(validity and acceptability of statements)</a:t>
            </a:r>
            <a:endParaRPr lang="en-US" dirty="0"/>
          </a:p>
          <a:p>
            <a:r>
              <a:rPr lang="en-US" dirty="0" smtClean="0"/>
              <a:t>Peen Discourse Treebank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70C0"/>
                </a:solidFill>
              </a:rPr>
              <a:t>(Prasad </a:t>
            </a:r>
            <a:r>
              <a:rPr lang="en-US" b="0" dirty="0" smtClean="0">
                <a:solidFill>
                  <a:srgbClr val="0070C0"/>
                </a:solidFill>
              </a:rPr>
              <a:t>et al. 2008)</a:t>
            </a:r>
          </a:p>
          <a:p>
            <a:pPr lvl="1"/>
            <a:r>
              <a:rPr lang="en-US" dirty="0"/>
              <a:t>Closely related to argumentation </a:t>
            </a:r>
            <a:r>
              <a:rPr lang="en-US" dirty="0" smtClean="0"/>
              <a:t>schemes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Cabrio</a:t>
            </a:r>
            <a:r>
              <a:rPr lang="en-US" dirty="0">
                <a:solidFill>
                  <a:srgbClr val="0070C0"/>
                </a:solidFill>
              </a:rPr>
              <a:t> et al. 2013) </a:t>
            </a:r>
            <a:endParaRPr lang="en-US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►</a:t>
            </a:r>
            <a:r>
              <a:rPr lang="en-US" dirty="0"/>
              <a:t>Good </a:t>
            </a:r>
            <a:r>
              <a:rPr lang="en-US" dirty="0" smtClean="0"/>
              <a:t>indicators </a:t>
            </a:r>
            <a:r>
              <a:rPr lang="en-US" dirty="0"/>
              <a:t>for argument </a:t>
            </a:r>
            <a:r>
              <a:rPr lang="en-US" dirty="0" smtClean="0"/>
              <a:t>extraction, as the first step towards argument validation</a:t>
            </a:r>
          </a:p>
          <a:p>
            <a:r>
              <a:rPr lang="en-US" dirty="0" smtClean="0"/>
              <a:t>RST Discourse Treebank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70C0"/>
                </a:solidFill>
              </a:rPr>
              <a:t>(Carlson et al. 2003)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well the overall argumentation structure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Peldszus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Stede</a:t>
            </a:r>
            <a:r>
              <a:rPr lang="en-US" dirty="0">
                <a:solidFill>
                  <a:srgbClr val="0070C0"/>
                </a:solidFill>
              </a:rPr>
              <a:t> 2013)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►To mine argumentation patterns/strategies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6B52-F14E-4D43-97FF-2825F27A27A4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Opinion and argumentation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Annotated corpus of news editorials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>
                <a:solidFill>
                  <a:srgbClr val="0070C0"/>
                </a:solidFill>
              </a:rPr>
              <a:t>Bal &amp; Saint-</a:t>
            </a:r>
            <a:r>
              <a:rPr lang="en-US" b="0" dirty="0" err="1">
                <a:solidFill>
                  <a:srgbClr val="0070C0"/>
                </a:solidFill>
              </a:rPr>
              <a:t>Dizier</a:t>
            </a:r>
            <a:r>
              <a:rPr lang="en-US" b="0" dirty="0">
                <a:solidFill>
                  <a:srgbClr val="0070C0"/>
                </a:solidFill>
              </a:rPr>
              <a:t> 2010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Argumentation = claim + justification</a:t>
            </a:r>
          </a:p>
          <a:p>
            <a:r>
              <a:rPr lang="en-US" dirty="0" smtClean="0"/>
              <a:t>Argumentation</a:t>
            </a:r>
          </a:p>
          <a:p>
            <a:pPr lvl="1"/>
            <a:r>
              <a:rPr lang="en-US" dirty="0" smtClean="0"/>
              <a:t>Argument types, rhetoric relations</a:t>
            </a:r>
          </a:p>
          <a:p>
            <a:r>
              <a:rPr lang="en-US" dirty="0" smtClean="0"/>
              <a:t>Opinion</a:t>
            </a:r>
          </a:p>
          <a:p>
            <a:pPr lvl="1"/>
            <a:r>
              <a:rPr lang="en-US" dirty="0" smtClean="0"/>
              <a:t>Orientation, support/oppose</a:t>
            </a:r>
          </a:p>
          <a:p>
            <a:r>
              <a:rPr lang="en-US" dirty="0" smtClean="0"/>
              <a:t>Persuasion</a:t>
            </a:r>
          </a:p>
          <a:p>
            <a:pPr lvl="1"/>
            <a:r>
              <a:rPr lang="en-US" dirty="0" smtClean="0"/>
              <a:t>Direct strength, relative strength</a:t>
            </a:r>
          </a:p>
          <a:p>
            <a:r>
              <a:rPr lang="en-US" dirty="0" smtClean="0"/>
              <a:t>►The first (only) available corpus for mining impact of argumentation and opinion in persuasion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31A3-A38D-4B06-A597-6F52A6A87568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Annotator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 task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Peldszus</a:t>
            </a:r>
            <a:r>
              <a:rPr lang="en-US" b="0" dirty="0">
                <a:solidFill>
                  <a:srgbClr val="0070C0"/>
                </a:solidFill>
              </a:rPr>
              <a:t> &amp; </a:t>
            </a:r>
            <a:r>
              <a:rPr lang="en-US" b="0" dirty="0" err="1">
                <a:solidFill>
                  <a:srgbClr val="0070C0"/>
                </a:solidFill>
              </a:rPr>
              <a:t>Stede</a:t>
            </a:r>
            <a:r>
              <a:rPr lang="en-US" b="0" dirty="0">
                <a:solidFill>
                  <a:srgbClr val="0070C0"/>
                </a:solidFill>
              </a:rPr>
              <a:t> 2013b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Identify central claim, choose dialectical role for other text segment, determine argumentative function of each segment</a:t>
            </a:r>
          </a:p>
          <a:p>
            <a:r>
              <a:rPr lang="en-US" dirty="0" smtClean="0"/>
              <a:t>26 students with minimal training</a:t>
            </a:r>
            <a:r>
              <a:rPr lang="en-US" sz="1600" b="0" dirty="0" smtClean="0"/>
              <a:t> (~35 min.)</a:t>
            </a:r>
            <a:endParaRPr lang="en-US" b="0" dirty="0" smtClean="0"/>
          </a:p>
          <a:p>
            <a:pPr lvl="1"/>
            <a:r>
              <a:rPr lang="en-US" dirty="0" smtClean="0"/>
              <a:t>Show moderate agreement</a:t>
            </a:r>
          </a:p>
          <a:p>
            <a:r>
              <a:rPr lang="en-US" dirty="0" smtClean="0"/>
              <a:t>Annotator ranking and clustering for identifying reliable subgroups</a:t>
            </a:r>
          </a:p>
          <a:p>
            <a:pPr lvl="1"/>
            <a:r>
              <a:rPr lang="en-US" dirty="0" smtClean="0"/>
              <a:t>Achieve good agreement</a:t>
            </a:r>
          </a:p>
          <a:p>
            <a:r>
              <a:rPr lang="en-US" dirty="0" smtClean="0"/>
              <a:t>►Opens a direction for more effective annotation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minimal </a:t>
            </a:r>
            <a:r>
              <a:rPr lang="en-US" dirty="0" smtClean="0"/>
              <a:t>expert-generated labels to rank non-expert annotators</a:t>
            </a:r>
            <a:endParaRPr lang="en-US" dirty="0"/>
          </a:p>
          <a:p>
            <a:pPr lvl="1"/>
            <a:r>
              <a:rPr lang="en-US" dirty="0" smtClean="0"/>
              <a:t>Less training effort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36AE-7908-44E4-ACB9-6C626AEC8B43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</a:t>
            </a:r>
            <a:r>
              <a:rPr lang="en-US" dirty="0"/>
              <a:t>detection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Moens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>
                <a:solidFill>
                  <a:srgbClr val="0070C0"/>
                </a:solidFill>
              </a:rPr>
              <a:t>et al. </a:t>
            </a:r>
            <a:r>
              <a:rPr lang="en-US" b="0" dirty="0" smtClean="0">
                <a:solidFill>
                  <a:srgbClr val="0070C0"/>
                </a:solidFill>
              </a:rPr>
              <a:t>2007, </a:t>
            </a:r>
            <a:r>
              <a:rPr lang="en-US" b="0" dirty="0" err="1" smtClean="0">
                <a:solidFill>
                  <a:srgbClr val="0070C0"/>
                </a:solidFill>
              </a:rPr>
              <a:t>Mochales</a:t>
            </a:r>
            <a:r>
              <a:rPr lang="en-US" b="0" dirty="0" smtClean="0">
                <a:solidFill>
                  <a:srgbClr val="0070C0"/>
                </a:solidFill>
              </a:rPr>
              <a:t> Palau &amp; </a:t>
            </a:r>
            <a:r>
              <a:rPr lang="en-US" b="0" dirty="0" err="1" smtClean="0">
                <a:solidFill>
                  <a:srgbClr val="0070C0"/>
                </a:solidFill>
              </a:rPr>
              <a:t>Moens</a:t>
            </a:r>
            <a:r>
              <a:rPr lang="en-US" b="0" dirty="0" smtClean="0">
                <a:solidFill>
                  <a:srgbClr val="0070C0"/>
                </a:solidFill>
              </a:rPr>
              <a:t> 2009</a:t>
            </a:r>
            <a:r>
              <a:rPr lang="en-US" b="0" dirty="0">
                <a:solidFill>
                  <a:srgbClr val="0070C0"/>
                </a:solidFill>
              </a:rPr>
              <a:t>, </a:t>
            </a:r>
            <a:r>
              <a:rPr lang="en-US" sz="1700" b="0" dirty="0">
                <a:solidFill>
                  <a:srgbClr val="0070C0"/>
                </a:solidFill>
              </a:rPr>
              <a:t>Araucaria and ECHR corpora</a:t>
            </a:r>
            <a:r>
              <a:rPr lang="en-US" b="0" dirty="0">
                <a:solidFill>
                  <a:srgbClr val="0070C0"/>
                </a:solidFill>
              </a:rPr>
              <a:t>)</a:t>
            </a:r>
            <a:endParaRPr lang="en-US" b="0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Classifies (legal) text sentences: argumentative v. not</a:t>
            </a:r>
          </a:p>
          <a:p>
            <a:pPr lvl="1"/>
            <a:r>
              <a:rPr lang="en-US" dirty="0" smtClean="0"/>
              <a:t>Linguistic features: </a:t>
            </a:r>
            <a:r>
              <a:rPr lang="en-US" dirty="0" err="1" smtClean="0"/>
              <a:t>ngrams</a:t>
            </a:r>
            <a:r>
              <a:rPr lang="en-US" dirty="0" smtClean="0"/>
              <a:t>, POS, parse, keywords</a:t>
            </a:r>
          </a:p>
          <a:p>
            <a:r>
              <a:rPr lang="en-US" dirty="0" smtClean="0"/>
              <a:t>Argument </a:t>
            </a:r>
            <a:r>
              <a:rPr lang="en-US" dirty="0"/>
              <a:t>classification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>
                <a:solidFill>
                  <a:srgbClr val="0070C0"/>
                </a:solidFill>
              </a:rPr>
              <a:t>Feng &amp; </a:t>
            </a:r>
            <a:r>
              <a:rPr lang="en-US" b="0" dirty="0" err="1">
                <a:solidFill>
                  <a:srgbClr val="0070C0"/>
                </a:solidFill>
              </a:rPr>
              <a:t>Hirst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smtClean="0">
                <a:solidFill>
                  <a:srgbClr val="0070C0"/>
                </a:solidFill>
              </a:rPr>
              <a:t>2011</a:t>
            </a:r>
            <a:r>
              <a:rPr lang="en-US" b="0" dirty="0">
                <a:solidFill>
                  <a:srgbClr val="0070C0"/>
                </a:solidFill>
              </a:rPr>
              <a:t>, </a:t>
            </a:r>
            <a:r>
              <a:rPr lang="en-US" sz="1700" b="0" dirty="0">
                <a:solidFill>
                  <a:srgbClr val="0070C0"/>
                </a:solidFill>
              </a:rPr>
              <a:t>Araucaria corpus</a:t>
            </a:r>
            <a:r>
              <a:rPr lang="en-US" b="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smtClean="0"/>
              <a:t>Classifies arguments </a:t>
            </a:r>
            <a:r>
              <a:rPr lang="en-US" dirty="0"/>
              <a:t>regarding schemes </a:t>
            </a:r>
            <a:r>
              <a:rPr lang="en-US" sz="1600" dirty="0"/>
              <a:t>(argument components available)</a:t>
            </a:r>
            <a:endParaRPr lang="en-US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Identifying coherence relation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Madnani</a:t>
            </a:r>
            <a:r>
              <a:rPr lang="en-US" b="0" dirty="0" smtClean="0">
                <a:solidFill>
                  <a:srgbClr val="0070C0"/>
                </a:solidFill>
              </a:rPr>
              <a:t> et al. 2012, </a:t>
            </a:r>
            <a:r>
              <a:rPr lang="en-US" sz="1700" b="0" dirty="0" smtClean="0">
                <a:solidFill>
                  <a:srgbClr val="0070C0"/>
                </a:solidFill>
              </a:rPr>
              <a:t>student writing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►</a:t>
            </a:r>
            <a:r>
              <a:rPr lang="en-US" dirty="0"/>
              <a:t>First step towards argument </a:t>
            </a:r>
            <a:r>
              <a:rPr lang="en-US" dirty="0" smtClean="0"/>
              <a:t>parsing</a:t>
            </a:r>
            <a:endParaRPr lang="en-US" b="0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Classifies content language v</a:t>
            </a:r>
            <a:r>
              <a:rPr lang="en-US" dirty="0"/>
              <a:t>. </a:t>
            </a:r>
            <a:r>
              <a:rPr lang="en-US" i="1" dirty="0" smtClean="0"/>
              <a:t>shell language</a:t>
            </a:r>
            <a:r>
              <a:rPr lang="en-US" dirty="0" smtClean="0"/>
              <a:t> based on rules</a:t>
            </a:r>
          </a:p>
          <a:p>
            <a:pPr lvl="1"/>
            <a:r>
              <a:rPr lang="en-US" dirty="0" smtClean="0"/>
              <a:t>E.g. </a:t>
            </a:r>
            <a:r>
              <a:rPr lang="en-US" i="1" dirty="0" smtClean="0"/>
              <a:t>There </a:t>
            </a:r>
            <a:r>
              <a:rPr lang="en-US" i="1" dirty="0"/>
              <a:t>is a possibility that</a:t>
            </a:r>
            <a:r>
              <a:rPr lang="en-US" dirty="0"/>
              <a:t> </a:t>
            </a:r>
            <a:r>
              <a:rPr lang="en-US" dirty="0" smtClean="0"/>
              <a:t>they were </a:t>
            </a:r>
            <a:r>
              <a:rPr lang="en-US" dirty="0"/>
              <a:t>a third kind of bear apart from </a:t>
            </a:r>
            <a:r>
              <a:rPr lang="en-US" dirty="0" smtClean="0"/>
              <a:t>black and </a:t>
            </a:r>
            <a:r>
              <a:rPr lang="en-US" dirty="0"/>
              <a:t>grizzly bears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342-4BDD-430D-A8AC-04CE927C0F24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</a:t>
            </a:r>
            <a:r>
              <a:rPr lang="en-US" dirty="0"/>
              <a:t>segment </a:t>
            </a:r>
            <a:r>
              <a:rPr lang="en-US" dirty="0" smtClean="0"/>
              <a:t>status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Teufel</a:t>
            </a:r>
            <a:r>
              <a:rPr lang="en-US" b="0" dirty="0" smtClean="0">
                <a:solidFill>
                  <a:srgbClr val="0070C0"/>
                </a:solidFill>
              </a:rPr>
              <a:t> &amp; </a:t>
            </a:r>
            <a:r>
              <a:rPr lang="en-US" b="0" dirty="0" err="1" smtClean="0">
                <a:solidFill>
                  <a:srgbClr val="0070C0"/>
                </a:solidFill>
              </a:rPr>
              <a:t>Moens</a:t>
            </a:r>
            <a:r>
              <a:rPr lang="en-US" b="0" dirty="0" smtClean="0">
                <a:solidFill>
                  <a:srgbClr val="0070C0"/>
                </a:solidFill>
              </a:rPr>
              <a:t> 2002, </a:t>
            </a:r>
            <a:r>
              <a:rPr lang="en-US" b="0" dirty="0" err="1" smtClean="0">
                <a:solidFill>
                  <a:srgbClr val="0070C0"/>
                </a:solidFill>
              </a:rPr>
              <a:t>Guo</a:t>
            </a:r>
            <a:r>
              <a:rPr lang="en-US" b="0" dirty="0" smtClean="0">
                <a:solidFill>
                  <a:srgbClr val="0070C0"/>
                </a:solidFill>
              </a:rPr>
              <a:t> et al. 2010)</a:t>
            </a:r>
            <a:endParaRPr lang="en-US" b="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Sentence </a:t>
            </a:r>
            <a:r>
              <a:rPr lang="en-US" dirty="0" smtClean="0"/>
              <a:t>classification regarding scientific text discourse</a:t>
            </a:r>
          </a:p>
          <a:p>
            <a:r>
              <a:rPr lang="en-US" dirty="0"/>
              <a:t>Semi-automated argumentative analysis</a:t>
            </a:r>
            <a:r>
              <a:rPr lang="en-US" dirty="0" smtClean="0"/>
              <a:t>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Wyner</a:t>
            </a:r>
            <a:r>
              <a:rPr lang="en-US" b="0" dirty="0">
                <a:solidFill>
                  <a:srgbClr val="0070C0"/>
                </a:solidFill>
              </a:rPr>
              <a:t> et al. 2012)</a:t>
            </a:r>
          </a:p>
          <a:p>
            <a:pPr lvl="1"/>
            <a:r>
              <a:rPr lang="en-US" dirty="0" smtClean="0"/>
              <a:t>Discourse </a:t>
            </a:r>
            <a:r>
              <a:rPr lang="en-US" dirty="0"/>
              <a:t>indicators, sentiment lexicon, domain lexicon</a:t>
            </a:r>
          </a:p>
          <a:p>
            <a:pPr lvl="1"/>
            <a:r>
              <a:rPr lang="en-US" dirty="0"/>
              <a:t>Helps </a:t>
            </a:r>
            <a:r>
              <a:rPr lang="en-US" dirty="0" smtClean="0"/>
              <a:t>instantiate </a:t>
            </a:r>
            <a:r>
              <a:rPr lang="en-US" dirty="0"/>
              <a:t>Consumer Argumentation Scheme </a:t>
            </a:r>
            <a:r>
              <a:rPr lang="en-US" sz="1600" dirty="0"/>
              <a:t>(CAS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/>
              <a:t>Online debates</a:t>
            </a:r>
          </a:p>
          <a:p>
            <a:pPr lvl="1"/>
            <a:r>
              <a:rPr lang="en-US" dirty="0"/>
              <a:t>Debate-side classification: mines opinion + target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Somasundaran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Wiebe</a:t>
            </a:r>
            <a:r>
              <a:rPr lang="en-US" dirty="0">
                <a:solidFill>
                  <a:srgbClr val="0070C0"/>
                </a:solidFill>
              </a:rPr>
              <a:t> 2009)</a:t>
            </a:r>
          </a:p>
          <a:p>
            <a:pPr lvl="1"/>
            <a:r>
              <a:rPr lang="en-US" dirty="0" smtClean="0"/>
              <a:t>Debate argument </a:t>
            </a:r>
            <a:r>
              <a:rPr lang="en-US" dirty="0"/>
              <a:t>acceptability </a:t>
            </a:r>
            <a:r>
              <a:rPr lang="en-US" dirty="0" smtClean="0"/>
              <a:t>using textual </a:t>
            </a:r>
            <a:r>
              <a:rPr lang="en-US" dirty="0"/>
              <a:t>entailment + abstract argumentation </a:t>
            </a:r>
            <a:r>
              <a:rPr lang="en-US" dirty="0" smtClean="0"/>
              <a:t>theory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Cabrio</a:t>
            </a:r>
            <a:r>
              <a:rPr lang="en-US" dirty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Villata</a:t>
            </a:r>
            <a:r>
              <a:rPr lang="en-US" dirty="0">
                <a:solidFill>
                  <a:srgbClr val="0070C0"/>
                </a:solidFill>
              </a:rPr>
              <a:t> 2012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8CF6-40A6-4C89-B634-2F17CC2DF228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argumentation</a:t>
            </a:r>
          </a:p>
          <a:p>
            <a:endParaRPr lang="en-US" dirty="0" smtClean="0"/>
          </a:p>
          <a:p>
            <a:r>
              <a:rPr lang="en-US" dirty="0" smtClean="0"/>
              <a:t>Argumentation mining the problem</a:t>
            </a:r>
          </a:p>
          <a:p>
            <a:pPr lvl="1"/>
            <a:r>
              <a:rPr lang="en-US" dirty="0"/>
              <a:t>Argumentation v. discourse</a:t>
            </a:r>
          </a:p>
          <a:p>
            <a:r>
              <a:rPr lang="en-US" dirty="0" smtClean="0"/>
              <a:t>Annotation and corpora</a:t>
            </a:r>
          </a:p>
          <a:p>
            <a:pPr lvl="1"/>
            <a:r>
              <a:rPr lang="en-US" dirty="0" smtClean="0"/>
              <a:t>Annotator issue</a:t>
            </a:r>
          </a:p>
          <a:p>
            <a:r>
              <a:rPr lang="en-US" dirty="0" smtClean="0"/>
              <a:t>Computational models</a:t>
            </a:r>
          </a:p>
          <a:p>
            <a:endParaRPr lang="en-US" dirty="0" smtClean="0"/>
          </a:p>
          <a:p>
            <a:r>
              <a:rPr lang="en-US" dirty="0" smtClean="0"/>
              <a:t>Applications of argumentation in AI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955-07A5-41C3-B6A8-CB050238627A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&amp; bad about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steps towards argumentation mining</a:t>
            </a:r>
          </a:p>
          <a:p>
            <a:pPr lvl="1"/>
            <a:r>
              <a:rPr lang="en-US" dirty="0" smtClean="0"/>
              <a:t>Different in terms of tasks, data, granularities</a:t>
            </a:r>
          </a:p>
          <a:p>
            <a:endParaRPr lang="en-US" dirty="0"/>
          </a:p>
          <a:p>
            <a:r>
              <a:rPr lang="en-US" dirty="0" smtClean="0"/>
              <a:t>Tasks seem to supplement each other but the data says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Legal text, scientific articles, student writing</a:t>
            </a:r>
            <a:endParaRPr lang="en-US" dirty="0" smtClean="0"/>
          </a:p>
          <a:p>
            <a:r>
              <a:rPr lang="en-US" dirty="0" smtClean="0"/>
              <a:t>Strict experimental settings make models less </a:t>
            </a:r>
            <a:r>
              <a:rPr lang="en-US" dirty="0" smtClean="0"/>
              <a:t>practical</a:t>
            </a:r>
          </a:p>
          <a:p>
            <a:pPr lvl="1"/>
            <a:r>
              <a:rPr lang="en-US" dirty="0" smtClean="0"/>
              <a:t>Argument components available, scientific discourse</a:t>
            </a:r>
            <a:endParaRPr lang="en-US" dirty="0" smtClean="0"/>
          </a:p>
          <a:p>
            <a:r>
              <a:rPr lang="en-US" dirty="0" smtClean="0"/>
              <a:t>Application is still limited (if not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2754-35A0-4957-BB93-370037D3E51E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Carneades</a:t>
            </a:r>
            <a:r>
              <a:rPr lang="en-US" dirty="0"/>
              <a:t> </a:t>
            </a:r>
            <a:r>
              <a:rPr lang="en-US" b="0" dirty="0">
                <a:solidFill>
                  <a:srgbClr val="0070C0"/>
                </a:solidFill>
              </a:rPr>
              <a:t>(Gordon &amp; Walton 2006)</a:t>
            </a:r>
          </a:p>
          <a:p>
            <a:pPr lvl="1"/>
            <a:r>
              <a:rPr lang="en-US" dirty="0"/>
              <a:t>Argumentation Framework to determine the defensibility of arguments, and acceptability of statements</a:t>
            </a:r>
          </a:p>
          <a:p>
            <a:r>
              <a:rPr lang="en-US" dirty="0"/>
              <a:t>RST parser </a:t>
            </a:r>
            <a:r>
              <a:rPr lang="en-US" b="0" dirty="0">
                <a:solidFill>
                  <a:srgbClr val="0070C0"/>
                </a:solidFill>
              </a:rPr>
              <a:t>(Feng &amp; </a:t>
            </a:r>
            <a:r>
              <a:rPr lang="en-US" b="0" dirty="0" err="1">
                <a:solidFill>
                  <a:srgbClr val="0070C0"/>
                </a:solidFill>
              </a:rPr>
              <a:t>Hirst</a:t>
            </a:r>
            <a:r>
              <a:rPr lang="en-US" b="0" dirty="0">
                <a:solidFill>
                  <a:srgbClr val="0070C0"/>
                </a:solidFill>
              </a:rPr>
              <a:t> 2012)</a:t>
            </a:r>
          </a:p>
          <a:p>
            <a:r>
              <a:rPr lang="en-US" dirty="0"/>
              <a:t>PDTB parser </a:t>
            </a:r>
            <a:r>
              <a:rPr lang="en-US" b="0" dirty="0">
                <a:solidFill>
                  <a:srgbClr val="0070C0"/>
                </a:solidFill>
              </a:rPr>
              <a:t>(Lin et al. 2014)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Automated essay assessment </a:t>
            </a:r>
            <a:r>
              <a:rPr lang="en-US" b="0" dirty="0" smtClean="0">
                <a:solidFill>
                  <a:srgbClr val="0070C0"/>
                </a:solidFill>
              </a:rPr>
              <a:t>(Burstein et al. 2002)</a:t>
            </a:r>
          </a:p>
          <a:p>
            <a:r>
              <a:rPr lang="en-US" dirty="0" smtClean="0"/>
              <a:t>Recommendation </a:t>
            </a:r>
            <a:r>
              <a:rPr lang="en-US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Chesnevar</a:t>
            </a:r>
            <a:r>
              <a:rPr lang="en-US" b="0" dirty="0" smtClean="0">
                <a:solidFill>
                  <a:srgbClr val="0070C0"/>
                </a:solidFill>
              </a:rPr>
              <a:t> et al. 2009)</a:t>
            </a:r>
          </a:p>
          <a:p>
            <a:r>
              <a:rPr lang="en-US" dirty="0" smtClean="0"/>
              <a:t>Spoken dialogue </a:t>
            </a:r>
            <a:r>
              <a:rPr lang="en-US" dirty="0"/>
              <a:t>system </a:t>
            </a:r>
            <a:r>
              <a:rPr lang="en-US" b="0" dirty="0" smtClean="0">
                <a:solidFill>
                  <a:srgbClr val="0070C0"/>
                </a:solidFill>
              </a:rPr>
              <a:t>(Andrews </a:t>
            </a:r>
            <a:r>
              <a:rPr lang="en-US" b="0" dirty="0">
                <a:solidFill>
                  <a:srgbClr val="0070C0"/>
                </a:solidFill>
              </a:rPr>
              <a:t>et al. </a:t>
            </a:r>
            <a:r>
              <a:rPr lang="en-US" b="0" dirty="0" smtClean="0">
                <a:solidFill>
                  <a:srgbClr val="0070C0"/>
                </a:solidFill>
              </a:rPr>
              <a:t>2008, Riley et al. 2012)</a:t>
            </a:r>
          </a:p>
          <a:p>
            <a:pPr lvl="1"/>
            <a:r>
              <a:rPr lang="en-US" dirty="0" smtClean="0"/>
              <a:t>Automated persuasion</a:t>
            </a:r>
            <a:endParaRPr lang="en-US" dirty="0"/>
          </a:p>
          <a:p>
            <a:r>
              <a:rPr lang="en-US" dirty="0" smtClean="0"/>
              <a:t>►Still discourse relations or abstract argumentation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7FC6-5BCA-403E-9F5D-8B9C06A189A6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►The available</a:t>
            </a:r>
          </a:p>
          <a:p>
            <a:pPr lvl="1"/>
            <a:r>
              <a:rPr lang="en-US" dirty="0" smtClean="0"/>
              <a:t>Formal argumentation </a:t>
            </a:r>
            <a:r>
              <a:rPr lang="en-US" dirty="0"/>
              <a:t>proving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Annotated data</a:t>
            </a:r>
          </a:p>
          <a:p>
            <a:pPr lvl="1"/>
            <a:r>
              <a:rPr lang="en-US" dirty="0" smtClean="0"/>
              <a:t>Discourse parsers</a:t>
            </a:r>
          </a:p>
          <a:p>
            <a:r>
              <a:rPr lang="en-US" dirty="0" smtClean="0"/>
              <a:t>►The TODO’s</a:t>
            </a:r>
          </a:p>
          <a:p>
            <a:pPr lvl="1"/>
            <a:r>
              <a:rPr lang="en-US" dirty="0" smtClean="0"/>
              <a:t>Better exploit discourse relations to work on free-text (student writing, news articles)</a:t>
            </a:r>
          </a:p>
          <a:p>
            <a:pPr lvl="1"/>
            <a:r>
              <a:rPr lang="en-US" dirty="0" smtClean="0"/>
              <a:t>Go beyond legal documents and scientific articles</a:t>
            </a:r>
          </a:p>
          <a:p>
            <a:pPr lvl="1"/>
            <a:r>
              <a:rPr lang="en-US" dirty="0" smtClean="0"/>
              <a:t>Get along with opinion mining</a:t>
            </a:r>
          </a:p>
          <a:p>
            <a:endParaRPr lang="en-US" dirty="0" smtClean="0"/>
          </a:p>
          <a:p>
            <a:r>
              <a:rPr lang="en-US" dirty="0" smtClean="0"/>
              <a:t>Need more attention from NLP community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E05D-D4E5-4241-8B71-BACAB3074194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argumentation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forming </a:t>
            </a:r>
            <a:r>
              <a:rPr lang="en-US" dirty="0" smtClean="0"/>
              <a:t>reasons, justifying </a:t>
            </a:r>
            <a:r>
              <a:rPr lang="en-US" dirty="0"/>
              <a:t>beliefs and drawing conclusions with the aim of </a:t>
            </a:r>
            <a:r>
              <a:rPr lang="en-US" dirty="0" smtClean="0"/>
              <a:t>influencing the </a:t>
            </a:r>
            <a:r>
              <a:rPr lang="en-US" dirty="0"/>
              <a:t>thoughts and actions of </a:t>
            </a:r>
            <a:r>
              <a:rPr lang="en-US" dirty="0" smtClean="0"/>
              <a:t>others </a:t>
            </a:r>
            <a:r>
              <a:rPr lang="en-US" b="0" dirty="0">
                <a:solidFill>
                  <a:srgbClr val="0070C0"/>
                </a:solidFill>
              </a:rPr>
              <a:t>(</a:t>
            </a:r>
            <a:r>
              <a:rPr lang="en-US" b="0" dirty="0" err="1">
                <a:solidFill>
                  <a:srgbClr val="0070C0"/>
                </a:solidFill>
              </a:rPr>
              <a:t>Mochales</a:t>
            </a:r>
            <a:r>
              <a:rPr lang="en-US" b="0" dirty="0">
                <a:solidFill>
                  <a:srgbClr val="0070C0"/>
                </a:solidFill>
              </a:rPr>
              <a:t> Palau &amp; </a:t>
            </a:r>
            <a:r>
              <a:rPr lang="en-US" b="0" dirty="0" err="1">
                <a:solidFill>
                  <a:srgbClr val="0070C0"/>
                </a:solidFill>
              </a:rPr>
              <a:t>Moens</a:t>
            </a:r>
            <a:r>
              <a:rPr lang="en-US" b="0" dirty="0">
                <a:solidFill>
                  <a:srgbClr val="0070C0"/>
                </a:solidFill>
              </a:rPr>
              <a:t> 2009)</a:t>
            </a:r>
            <a:endParaRPr lang="en-US" dirty="0" smtClean="0"/>
          </a:p>
          <a:p>
            <a:pPr lvl="1"/>
            <a:r>
              <a:rPr lang="en-US" dirty="0" smtClean="0"/>
              <a:t>Acceptability of statements</a:t>
            </a:r>
          </a:p>
          <a:p>
            <a:pPr lvl="1"/>
            <a:r>
              <a:rPr lang="en-US" dirty="0" smtClean="0"/>
              <a:t>Validity of structures</a:t>
            </a:r>
          </a:p>
          <a:p>
            <a:endParaRPr lang="en-US" dirty="0" smtClean="0"/>
          </a:p>
          <a:p>
            <a:r>
              <a:rPr lang="en-US" i="1" dirty="0" smtClean="0"/>
              <a:t>More operational</a:t>
            </a:r>
            <a:r>
              <a:rPr lang="en-US" dirty="0" smtClean="0"/>
              <a:t>: process whereby arguments are constructed, exchanged and evaluated in light of their interaction with other arguments</a:t>
            </a:r>
          </a:p>
          <a:p>
            <a:pPr lvl="1"/>
            <a:r>
              <a:rPr lang="en-US" dirty="0" smtClean="0"/>
              <a:t>Arguments as building blocks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A803-1EC6-4508-986D-D189DF82A978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/>
              <a:t>Argument </a:t>
            </a:r>
            <a:r>
              <a:rPr lang="en-US" dirty="0" smtClean="0"/>
              <a:t>&amp; Argumentation </a:t>
            </a:r>
            <a:r>
              <a:rPr lang="en-US" dirty="0"/>
              <a:t>scheme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Argument: elementary unit of an argumentation</a:t>
            </a:r>
          </a:p>
          <a:p>
            <a:r>
              <a:rPr lang="en-US" dirty="0" smtClean="0"/>
              <a:t>Formed by premises and a conclusion</a:t>
            </a:r>
          </a:p>
          <a:p>
            <a:pPr lvl="1"/>
            <a:r>
              <a:rPr lang="en-US" dirty="0" smtClean="0"/>
              <a:t>Premises </a:t>
            </a:r>
            <a:r>
              <a:rPr lang="en-US" dirty="0"/>
              <a:t>and conclusion can be </a:t>
            </a:r>
            <a:r>
              <a:rPr lang="en-US" dirty="0" smtClean="0"/>
              <a:t>implicit </a:t>
            </a:r>
            <a:r>
              <a:rPr lang="en-US" sz="1600" dirty="0" smtClean="0"/>
              <a:t>(i.e</a:t>
            </a:r>
            <a:r>
              <a:rPr lang="en-US" sz="1600" dirty="0"/>
              <a:t>. </a:t>
            </a:r>
            <a:r>
              <a:rPr lang="en-US" sz="1600" dirty="0" smtClean="0"/>
              <a:t>enthymemes)</a:t>
            </a:r>
            <a:endParaRPr lang="en-US" dirty="0" smtClean="0"/>
          </a:p>
          <a:p>
            <a:pPr lvl="1"/>
            <a:r>
              <a:rPr lang="en-US" dirty="0" smtClean="0"/>
              <a:t>Sentence level or smaller text spans?</a:t>
            </a:r>
          </a:p>
          <a:p>
            <a:endParaRPr lang="en-US" dirty="0" smtClean="0"/>
          </a:p>
          <a:p>
            <a:r>
              <a:rPr lang="en-US" dirty="0" smtClean="0"/>
              <a:t>Argumentation scheme</a:t>
            </a:r>
            <a:r>
              <a:rPr lang="en-US" dirty="0"/>
              <a:t>: </a:t>
            </a:r>
            <a:r>
              <a:rPr lang="en-US" dirty="0" smtClean="0"/>
              <a:t>reasoning pattern</a:t>
            </a:r>
          </a:p>
          <a:p>
            <a:pPr lvl="1"/>
            <a:r>
              <a:rPr lang="en-US" dirty="0"/>
              <a:t>Structures of templates for forms of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Along with critical </a:t>
            </a:r>
            <a:r>
              <a:rPr lang="en-US" dirty="0"/>
              <a:t>questions to evaluated argument</a:t>
            </a:r>
            <a:endParaRPr lang="en-US" dirty="0" smtClean="0"/>
          </a:p>
          <a:p>
            <a:pPr lvl="1"/>
            <a:r>
              <a:rPr lang="en-US" dirty="0"/>
              <a:t>Offers one way of processing any real world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AAF-2656-47B6-BB31-AEDB409E4BE3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0" dirty="0" smtClean="0">
                <a:solidFill>
                  <a:srgbClr val="0070C0"/>
                </a:solidFill>
              </a:rPr>
              <a:t>(Feng &amp; </a:t>
            </a:r>
            <a:r>
              <a:rPr lang="en-US" b="0" dirty="0" err="1" smtClean="0">
                <a:solidFill>
                  <a:srgbClr val="0070C0"/>
                </a:solidFill>
              </a:rPr>
              <a:t>Hirst</a:t>
            </a:r>
            <a:r>
              <a:rPr lang="en-US" b="0" dirty="0" smtClean="0">
                <a:solidFill>
                  <a:srgbClr val="0070C0"/>
                </a:solidFill>
              </a:rPr>
              <a:t> 2011)</a:t>
            </a:r>
            <a:endParaRPr lang="en-US" b="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CBB0-36E8-4179-AA02-F9F829FA04B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4690"/>
            <a:ext cx="3926205" cy="293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01827"/>
            <a:ext cx="3914775" cy="270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F21-DE3E-4D3E-B033-924D74D2BBC2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450068"/>
            <a:ext cx="7239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stop the free creation of art, we will </a:t>
            </a:r>
            <a:r>
              <a:rPr lang="en-US" dirty="0" smtClean="0"/>
              <a:t>stop the </a:t>
            </a:r>
            <a:r>
              <a:rPr lang="en-US" dirty="0"/>
              <a:t>free viewing of art.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4495800"/>
            <a:ext cx="3914775" cy="1295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Argumentation in natural language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Argumentation based on informal logic</a:t>
            </a:r>
          </a:p>
          <a:p>
            <a:pPr lvl="1"/>
            <a:r>
              <a:rPr lang="en-US" dirty="0" smtClean="0"/>
              <a:t>Natural language arguments</a:t>
            </a:r>
          </a:p>
          <a:p>
            <a:endParaRPr lang="en-US" dirty="0"/>
          </a:p>
          <a:p>
            <a:r>
              <a:rPr lang="en-US" dirty="0" smtClean="0"/>
              <a:t>Reviews</a:t>
            </a:r>
          </a:p>
          <a:p>
            <a:r>
              <a:rPr lang="en-US" dirty="0" smtClean="0"/>
              <a:t>Scientific articles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Political debates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52DD-2EED-460F-BD9D-1622EAAD4D57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19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a document (collection) for arguments</a:t>
            </a:r>
          </a:p>
          <a:p>
            <a:pPr lvl="1"/>
            <a:r>
              <a:rPr lang="en-US" dirty="0" smtClean="0"/>
              <a:t>Relations between arguments </a:t>
            </a:r>
            <a:r>
              <a:rPr lang="en-US" sz="1600" dirty="0" smtClean="0"/>
              <a:t>(</a:t>
            </a:r>
            <a:r>
              <a:rPr lang="en-US" sz="1600" i="1" dirty="0" smtClean="0"/>
              <a:t>argumentation structures</a:t>
            </a:r>
            <a:r>
              <a:rPr lang="en-US" sz="16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Internal structure of each individual arguments </a:t>
            </a:r>
            <a:r>
              <a:rPr lang="en-US" sz="1600" dirty="0" smtClean="0"/>
              <a:t>(</a:t>
            </a:r>
            <a:r>
              <a:rPr lang="en-US" sz="1600" i="1" dirty="0" smtClean="0"/>
              <a:t>schemes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smtClean="0"/>
              <a:t>New research area</a:t>
            </a:r>
          </a:p>
          <a:p>
            <a:pPr lvl="1"/>
            <a:r>
              <a:rPr lang="en-US" dirty="0" smtClean="0"/>
              <a:t>In correspondence with information retrieval, information extraction, opinion mining</a:t>
            </a:r>
          </a:p>
          <a:p>
            <a:r>
              <a:rPr lang="en-US" dirty="0" smtClean="0"/>
              <a:t>Proposed applications</a:t>
            </a:r>
          </a:p>
          <a:p>
            <a:pPr lvl="1"/>
            <a:r>
              <a:rPr lang="en-US" dirty="0" smtClean="0"/>
              <a:t>Improve information retrieval/extraction</a:t>
            </a:r>
          </a:p>
          <a:p>
            <a:pPr lvl="1"/>
            <a:r>
              <a:rPr lang="en-US" dirty="0" smtClean="0"/>
              <a:t>Natural extension to opinion mining</a:t>
            </a:r>
          </a:p>
          <a:p>
            <a:pPr lvl="1"/>
            <a:r>
              <a:rPr lang="en-US" dirty="0" smtClean="0"/>
              <a:t>Public deliberation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F363-6BEA-4ECF-B983-773806C0F2AF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1600" b="0" dirty="0" smtClean="0">
                <a:solidFill>
                  <a:srgbClr val="0070C0"/>
                </a:solidFill>
              </a:rPr>
              <a:t>(Call for papers, </a:t>
            </a:r>
            <a:r>
              <a:rPr lang="en-US" sz="1600" b="0" dirty="0">
                <a:solidFill>
                  <a:srgbClr val="0070C0"/>
                </a:solidFill>
              </a:rPr>
              <a:t>First Workshop on Argumentation </a:t>
            </a:r>
            <a:r>
              <a:rPr lang="en-US" sz="1600" b="0" dirty="0" smtClean="0">
                <a:solidFill>
                  <a:srgbClr val="0070C0"/>
                </a:solidFill>
              </a:rPr>
              <a:t>Mining, ACL 2014)</a:t>
            </a:r>
          </a:p>
          <a:p>
            <a:endParaRPr lang="en-US" dirty="0" smtClean="0"/>
          </a:p>
          <a:p>
            <a:r>
              <a:rPr lang="en-US" dirty="0" smtClean="0"/>
              <a:t>Instructional context</a:t>
            </a:r>
          </a:p>
          <a:p>
            <a:pPr lvl="1"/>
            <a:r>
              <a:rPr lang="en-US" dirty="0" smtClean="0"/>
              <a:t>Mines written and diagrammed arguments of students for purposes of assessment and instruction</a:t>
            </a:r>
          </a:p>
          <a:p>
            <a:endParaRPr lang="en-US" dirty="0" smtClean="0"/>
          </a:p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Computer-supported peer reviews</a:t>
            </a:r>
          </a:p>
          <a:p>
            <a:pPr lvl="1"/>
            <a:r>
              <a:rPr lang="en-US" dirty="0" smtClean="0"/>
              <a:t>Automated essay assessment</a:t>
            </a:r>
          </a:p>
          <a:p>
            <a:pPr lvl="1"/>
            <a:r>
              <a:rPr lang="en-US" dirty="0" smtClean="0"/>
              <a:t>Large-scale online courses/MOOCs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697E-8C18-441C-B3D5-A5A1BC70F15C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Argumentation v. Discourse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Argumentation structures are based on discourse structures</a:t>
            </a:r>
          </a:p>
          <a:p>
            <a:pPr lvl="1"/>
            <a:r>
              <a:rPr lang="en-US" dirty="0" smtClean="0"/>
              <a:t>Discourse </a:t>
            </a:r>
            <a:r>
              <a:rPr lang="en-US" dirty="0"/>
              <a:t>for coherence but argument for acceptability </a:t>
            </a:r>
          </a:p>
          <a:p>
            <a:r>
              <a:rPr lang="en-US" dirty="0" smtClean="0"/>
              <a:t>Peen </a:t>
            </a:r>
            <a:r>
              <a:rPr lang="en-US" dirty="0" smtClean="0"/>
              <a:t>Discourse Treebank (PDTB)</a:t>
            </a:r>
          </a:p>
          <a:p>
            <a:pPr lvl="1"/>
            <a:r>
              <a:rPr lang="en-US" dirty="0" smtClean="0"/>
              <a:t>Discourse relation between two text spans </a:t>
            </a:r>
            <a:r>
              <a:rPr lang="en-US" sz="1600" dirty="0" smtClean="0"/>
              <a:t>(</a:t>
            </a:r>
            <a:r>
              <a:rPr lang="en-US" sz="1600" i="1" dirty="0" smtClean="0"/>
              <a:t>mostly adjacent</a:t>
            </a:r>
            <a:r>
              <a:rPr lang="en-US" sz="16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Exhibits connection between discourse relations and argumentation schemes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Cabrio</a:t>
            </a:r>
            <a:r>
              <a:rPr lang="en-US" dirty="0" smtClean="0">
                <a:solidFill>
                  <a:srgbClr val="0070C0"/>
                </a:solidFill>
              </a:rPr>
              <a:t> et al. 2013)</a:t>
            </a:r>
          </a:p>
          <a:p>
            <a:pPr lvl="1"/>
            <a:r>
              <a:rPr lang="en-US" dirty="0" smtClean="0"/>
              <a:t>E.g. Scheme &lt;</a:t>
            </a:r>
            <a:r>
              <a:rPr lang="en-US" b="0" dirty="0"/>
              <a:t>Argument from Cause </a:t>
            </a:r>
            <a:r>
              <a:rPr lang="en-US" b="0" dirty="0" smtClean="0"/>
              <a:t>to Effect</a:t>
            </a:r>
            <a:r>
              <a:rPr lang="en-US" dirty="0" smtClean="0"/>
              <a:t>&gt; = PDTB </a:t>
            </a:r>
            <a:r>
              <a:rPr lang="en-US" dirty="0"/>
              <a:t>relation &lt;</a:t>
            </a:r>
            <a:r>
              <a:rPr lang="en-US" dirty="0" err="1"/>
              <a:t>CONTINGENCY:cause</a:t>
            </a:r>
            <a:r>
              <a:rPr lang="en-US" dirty="0" smtClean="0"/>
              <a:t>&gt;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48CBB0-36E8-4179-AA02-F9F829FA04B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F6C-D1DE-4045-827F-59AA5B8E5C00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Huy V. Nguyen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010150"/>
            <a:ext cx="7181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2055</TotalTime>
  <Words>1372</Words>
  <Application>Microsoft Office PowerPoint</Application>
  <PresentationFormat>On-screen Show (4:3)</PresentationFormat>
  <Paragraphs>252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Computational Approaches to Argumentation Mining in Natural Language Text</vt:lpstr>
      <vt:lpstr>Outline</vt:lpstr>
      <vt:lpstr>Introduction to argumentation</vt:lpstr>
      <vt:lpstr>Argument &amp; Argumentation scheme</vt:lpstr>
      <vt:lpstr>Scheme examples</vt:lpstr>
      <vt:lpstr>Argumentation in natural language text</vt:lpstr>
      <vt:lpstr>the problem</vt:lpstr>
      <vt:lpstr>More applications</vt:lpstr>
      <vt:lpstr>Argumentation v. Discourse</vt:lpstr>
      <vt:lpstr>Argumentation v. Discourse (2)</vt:lpstr>
      <vt:lpstr>Annotation and corpora</vt:lpstr>
      <vt:lpstr>AraucariaDB</vt:lpstr>
      <vt:lpstr>Argumentative Zones</vt:lpstr>
      <vt:lpstr>AZ Snapshots</vt:lpstr>
      <vt:lpstr>Discourse corpora</vt:lpstr>
      <vt:lpstr>Opinion and argumentation</vt:lpstr>
      <vt:lpstr>Annotator issue</vt:lpstr>
      <vt:lpstr>Computational models</vt:lpstr>
      <vt:lpstr>Computational Models (2)</vt:lpstr>
      <vt:lpstr>good &amp; bad about models</vt:lpstr>
      <vt:lpstr>Tools &amp; Applications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Emphasis on joint topic-sentiment models</dc:title>
  <dc:creator>Huy Nguyen</dc:creator>
  <cp:lastModifiedBy>Huy Nguyen</cp:lastModifiedBy>
  <cp:revision>687</cp:revision>
  <cp:lastPrinted>2014-04-14T13:56:40Z</cp:lastPrinted>
  <dcterms:created xsi:type="dcterms:W3CDTF">2014-03-24T03:04:44Z</dcterms:created>
  <dcterms:modified xsi:type="dcterms:W3CDTF">2014-04-15T02:33:00Z</dcterms:modified>
</cp:coreProperties>
</file>