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80" r:id="rId9"/>
    <p:sldId id="264" r:id="rId10"/>
    <p:sldId id="281" r:id="rId11"/>
    <p:sldId id="287" r:id="rId12"/>
    <p:sldId id="282" r:id="rId13"/>
    <p:sldId id="289" r:id="rId14"/>
    <p:sldId id="283" r:id="rId15"/>
    <p:sldId id="284" r:id="rId16"/>
    <p:sldId id="288" r:id="rId17"/>
    <p:sldId id="286" r:id="rId18"/>
    <p:sldId id="285" r:id="rId19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7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5" y="0"/>
            <a:ext cx="4022937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16EC365F-7D8E-4F1B-B616-03AFCA437A1C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4538"/>
            <a:ext cx="4022937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5" y="6634538"/>
            <a:ext cx="4022937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B96D42F9-B1B0-440C-9408-545EAAD36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56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7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5" y="0"/>
            <a:ext cx="4022937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E54D65DF-F348-49A1-9859-2FBB766F45A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5"/>
            <a:ext cx="7426960" cy="3143250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34538"/>
            <a:ext cx="4022937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5" y="6634538"/>
            <a:ext cx="4022937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F42E36C-7C2A-4AFC-A658-073BC013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E592-2D26-482B-8963-FB2655241985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48CBB0-36E8-4179-AA02-F9F829FA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3C4B-BDEE-4FF9-9D29-395A97661722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59D1-5108-4CC4-8DFC-C6B210433520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340F-005C-47DB-8B49-1CA4470916BC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A343-AEEA-4DE9-BEDC-4C4C7023E4CD}" type="datetime1">
              <a:rPr lang="en-US" smtClean="0"/>
              <a:t>4/15/2014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DDDC-B0B4-44A4-AA33-EF228766DADF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CD9F-D9AC-45C1-913E-46191B8F6B1E}" type="datetime1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5DE2-C036-443E-9C08-2EEC9BC7733B}" type="datetime1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A1A-0CAF-4EB9-B277-BF12985F1577}" type="datetime1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63D6-EF5E-4730-827C-419888A4818B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6997-FCC9-4091-80EA-AB17B550BD3B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48CBB0-36E8-4179-AA02-F9F829FA04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6EF72E7-B942-4621-8206-A8F6F4721F3E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B48CBB0-36E8-4179-AA02-F9F829FA04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Aspect-based sentiment analysis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5F29-DF90-4AC5-BF11-8D3AB3395575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Two-stage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Aspect extraction</a:t>
            </a:r>
          </a:p>
          <a:p>
            <a:pPr lvl="1"/>
            <a:r>
              <a:rPr lang="en-US" dirty="0" smtClean="0"/>
              <a:t>Frequent item mining </a:t>
            </a:r>
            <a:r>
              <a:rPr lang="en-US" dirty="0">
                <a:solidFill>
                  <a:srgbClr val="0070C0"/>
                </a:solidFill>
              </a:rPr>
              <a:t>(Hu &amp; Liu </a:t>
            </a:r>
            <a:r>
              <a:rPr lang="en-US" dirty="0" smtClean="0">
                <a:solidFill>
                  <a:srgbClr val="0070C0"/>
                </a:solidFill>
              </a:rPr>
              <a:t>2004, </a:t>
            </a:r>
            <a:r>
              <a:rPr lang="en-US" dirty="0" err="1">
                <a:solidFill>
                  <a:srgbClr val="0070C0"/>
                </a:solidFill>
              </a:rPr>
              <a:t>Popescu</a:t>
            </a:r>
            <a:r>
              <a:rPr lang="en-US" dirty="0">
                <a:solidFill>
                  <a:srgbClr val="0070C0"/>
                </a:solidFill>
              </a:rPr>
              <a:t> &amp; </a:t>
            </a:r>
            <a:r>
              <a:rPr lang="en-US" dirty="0" err="1">
                <a:solidFill>
                  <a:srgbClr val="0070C0"/>
                </a:solidFill>
              </a:rPr>
              <a:t>Etzioni</a:t>
            </a:r>
            <a:r>
              <a:rPr lang="en-US" dirty="0">
                <a:solidFill>
                  <a:srgbClr val="0070C0"/>
                </a:solidFill>
              </a:rPr>
              <a:t> 2005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In relation with opinions </a:t>
            </a:r>
            <a:r>
              <a:rPr lang="en-US" dirty="0">
                <a:solidFill>
                  <a:srgbClr val="0070C0"/>
                </a:solidFill>
              </a:rPr>
              <a:t>(Zhuang et al. </a:t>
            </a:r>
            <a:r>
              <a:rPr lang="en-US" dirty="0" smtClean="0">
                <a:solidFill>
                  <a:srgbClr val="0070C0"/>
                </a:solidFill>
              </a:rPr>
              <a:t>2006, </a:t>
            </a:r>
            <a:r>
              <a:rPr lang="en-US" dirty="0">
                <a:solidFill>
                  <a:srgbClr val="0070C0"/>
                </a:solidFill>
              </a:rPr>
              <a:t>Wu et al. </a:t>
            </a:r>
            <a:r>
              <a:rPr lang="en-US" dirty="0" smtClean="0">
                <a:solidFill>
                  <a:srgbClr val="0070C0"/>
                </a:solidFill>
              </a:rPr>
              <a:t>2009, </a:t>
            </a:r>
            <a:r>
              <a:rPr lang="en-US" dirty="0" err="1">
                <a:solidFill>
                  <a:srgbClr val="0070C0"/>
                </a:solidFill>
              </a:rPr>
              <a:t>Qiu</a:t>
            </a:r>
            <a:r>
              <a:rPr lang="en-US" dirty="0">
                <a:solidFill>
                  <a:srgbClr val="0070C0"/>
                </a:solidFill>
              </a:rPr>
              <a:t> et al. </a:t>
            </a:r>
            <a:r>
              <a:rPr lang="en-US" dirty="0" smtClean="0">
                <a:solidFill>
                  <a:srgbClr val="0070C0"/>
                </a:solidFill>
              </a:rPr>
              <a:t>2009)</a:t>
            </a:r>
            <a:endParaRPr lang="en-US" dirty="0" smtClean="0"/>
          </a:p>
          <a:p>
            <a:pPr lvl="1"/>
            <a:r>
              <a:rPr lang="en-US" dirty="0" smtClean="0"/>
              <a:t>Topic models </a:t>
            </a:r>
            <a:r>
              <a:rPr lang="en-US" dirty="0">
                <a:solidFill>
                  <a:srgbClr val="0070C0"/>
                </a:solidFill>
              </a:rPr>
              <a:t>(Brody &amp; </a:t>
            </a:r>
            <a:r>
              <a:rPr lang="en-US" dirty="0" err="1">
                <a:solidFill>
                  <a:srgbClr val="0070C0"/>
                </a:solidFill>
              </a:rPr>
              <a:t>Elhadad</a:t>
            </a:r>
            <a:r>
              <a:rPr lang="en-US" dirty="0">
                <a:solidFill>
                  <a:srgbClr val="0070C0"/>
                </a:solidFill>
              </a:rPr>
              <a:t> 2010)</a:t>
            </a:r>
            <a:endParaRPr lang="en-US" dirty="0" smtClean="0"/>
          </a:p>
          <a:p>
            <a:r>
              <a:rPr lang="en-US" dirty="0" smtClean="0"/>
              <a:t>Aspect sentiment classification</a:t>
            </a:r>
          </a:p>
          <a:p>
            <a:pPr lvl="1"/>
            <a:r>
              <a:rPr lang="en-US" dirty="0" smtClean="0"/>
              <a:t>Lexicon-based starting</a:t>
            </a:r>
          </a:p>
          <a:p>
            <a:pPr lvl="1"/>
            <a:r>
              <a:rPr lang="en-US" dirty="0" smtClean="0"/>
              <a:t>Sentiment propagation</a:t>
            </a:r>
          </a:p>
          <a:p>
            <a:pPr lvl="1"/>
            <a:r>
              <a:rPr lang="en-US" dirty="0"/>
              <a:t>Contextual polarity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Rule-based </a:t>
            </a:r>
            <a:r>
              <a:rPr lang="en-US" dirty="0"/>
              <a:t>approaches work well</a:t>
            </a:r>
          </a:p>
          <a:p>
            <a:pPr lvl="1"/>
            <a:r>
              <a:rPr lang="en-US" dirty="0"/>
              <a:t>Simple sentence structure (concise writing)</a:t>
            </a:r>
          </a:p>
          <a:p>
            <a:pPr lvl="1"/>
            <a:r>
              <a:rPr lang="en-US" dirty="0"/>
              <a:t>Sentiment and features expressed clearly (strong </a:t>
            </a:r>
            <a:r>
              <a:rPr lang="en-US" dirty="0" smtClean="0"/>
              <a:t>opinions)</a:t>
            </a:r>
            <a:endParaRPr lang="en-US" dirty="0"/>
          </a:p>
          <a:p>
            <a:pPr lvl="1"/>
            <a:r>
              <a:rPr lang="en-US" dirty="0"/>
              <a:t>Shallow syntactic parsing (less prone to writing errors)</a:t>
            </a:r>
          </a:p>
          <a:p>
            <a:r>
              <a:rPr lang="en-US" dirty="0" smtClean="0"/>
              <a:t>Sentiment lexicon </a:t>
            </a:r>
            <a:r>
              <a:rPr lang="en-US" dirty="0"/>
              <a:t>helps as a good start, but contextual polarity needs to be </a:t>
            </a:r>
            <a:r>
              <a:rPr lang="en-US" dirty="0" smtClean="0"/>
              <a:t>addressed</a:t>
            </a:r>
            <a:endParaRPr lang="en-US" dirty="0"/>
          </a:p>
          <a:p>
            <a:pPr lvl="1"/>
            <a:r>
              <a:rPr lang="en-US" dirty="0"/>
              <a:t>Rule-based </a:t>
            </a:r>
            <a:r>
              <a:rPr lang="en-US" dirty="0">
                <a:solidFill>
                  <a:srgbClr val="0070C0"/>
                </a:solidFill>
              </a:rPr>
              <a:t>(Ding et al. 2008)</a:t>
            </a:r>
            <a:endParaRPr lang="en-US" dirty="0"/>
          </a:p>
          <a:p>
            <a:pPr lvl="1"/>
            <a:r>
              <a:rPr lang="en-US" dirty="0" smtClean="0"/>
              <a:t>Relaxation </a:t>
            </a:r>
            <a:r>
              <a:rPr lang="en-US" dirty="0"/>
              <a:t>labeling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Popescu</a:t>
            </a:r>
            <a:r>
              <a:rPr lang="en-US" dirty="0">
                <a:solidFill>
                  <a:srgbClr val="0070C0"/>
                </a:solidFill>
              </a:rPr>
              <a:t> &amp; </a:t>
            </a:r>
            <a:r>
              <a:rPr lang="en-US" dirty="0" err="1">
                <a:solidFill>
                  <a:srgbClr val="0070C0"/>
                </a:solidFill>
              </a:rPr>
              <a:t>Etzioni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2005)</a:t>
            </a:r>
          </a:p>
          <a:p>
            <a:r>
              <a:rPr lang="en-US" dirty="0"/>
              <a:t>►Rule-based approaches were tailored for review data</a:t>
            </a:r>
          </a:p>
          <a:p>
            <a:pPr lvl="1"/>
            <a:r>
              <a:rPr lang="en-US" dirty="0" smtClean="0"/>
              <a:t>? Blogs/discussions</a:t>
            </a:r>
            <a:r>
              <a:rPr lang="en-US" dirty="0"/>
              <a:t>, news articles</a:t>
            </a:r>
          </a:p>
          <a:p>
            <a:pPr lvl="1"/>
            <a:r>
              <a:rPr lang="en-US" dirty="0" smtClean="0"/>
              <a:t>Possible solution: Topic </a:t>
            </a:r>
            <a:r>
              <a:rPr lang="en-US" dirty="0"/>
              <a:t>models + sentiment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topic-sentiment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Topic sentiment mixture </a:t>
            </a:r>
            <a:r>
              <a:rPr lang="en-US" b="0" dirty="0" smtClean="0">
                <a:solidFill>
                  <a:srgbClr val="0070C0"/>
                </a:solidFill>
              </a:rPr>
              <a:t>(</a:t>
            </a:r>
            <a:r>
              <a:rPr lang="en-US" b="0" dirty="0">
                <a:solidFill>
                  <a:srgbClr val="0070C0"/>
                </a:solidFill>
              </a:rPr>
              <a:t>Mei et al. 2007)</a:t>
            </a:r>
          </a:p>
          <a:p>
            <a:pPr lvl="1"/>
            <a:r>
              <a:rPr lang="en-US" dirty="0"/>
              <a:t>Topic models, positive/negative sentiment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Multi-aspect </a:t>
            </a:r>
            <a:r>
              <a:rPr lang="en-US" dirty="0"/>
              <a:t>sentiment model </a:t>
            </a:r>
            <a:r>
              <a:rPr lang="en-US" b="0" dirty="0">
                <a:solidFill>
                  <a:srgbClr val="0070C0"/>
                </a:solidFill>
              </a:rPr>
              <a:t>(</a:t>
            </a:r>
            <a:r>
              <a:rPr lang="en-US" b="0" dirty="0" err="1">
                <a:solidFill>
                  <a:srgbClr val="0070C0"/>
                </a:solidFill>
              </a:rPr>
              <a:t>Titov</a:t>
            </a:r>
            <a:r>
              <a:rPr lang="en-US" b="0" dirty="0">
                <a:solidFill>
                  <a:srgbClr val="0070C0"/>
                </a:solidFill>
              </a:rPr>
              <a:t> &amp; McDonald 2008)</a:t>
            </a:r>
          </a:p>
          <a:p>
            <a:pPr lvl="1"/>
            <a:r>
              <a:rPr lang="en-US" dirty="0"/>
              <a:t>Multi-grain LDA + aspect rating </a:t>
            </a:r>
            <a:r>
              <a:rPr lang="en-US" dirty="0" err="1"/>
              <a:t>MaxEnt</a:t>
            </a:r>
            <a:r>
              <a:rPr lang="en-US" dirty="0"/>
              <a:t> classifier</a:t>
            </a:r>
          </a:p>
          <a:p>
            <a:r>
              <a:rPr lang="en-US" dirty="0"/>
              <a:t>Joint topic sentiment model </a:t>
            </a:r>
            <a:r>
              <a:rPr lang="en-US" b="0" dirty="0">
                <a:solidFill>
                  <a:srgbClr val="0070C0"/>
                </a:solidFill>
              </a:rPr>
              <a:t>(Lin &amp; He 2009)</a:t>
            </a:r>
          </a:p>
          <a:p>
            <a:pPr lvl="1"/>
            <a:r>
              <a:rPr lang="en-US" dirty="0"/>
              <a:t>Each document is associated with number of topic distributions (= number of sentiment labels)</a:t>
            </a:r>
          </a:p>
          <a:p>
            <a:r>
              <a:rPr lang="en-US" dirty="0"/>
              <a:t>Hybrid joint topic sentiment model </a:t>
            </a:r>
            <a:r>
              <a:rPr lang="en-US" b="0" dirty="0">
                <a:solidFill>
                  <a:srgbClr val="0070C0"/>
                </a:solidFill>
              </a:rPr>
              <a:t>(Zhao et al. 2010)</a:t>
            </a:r>
          </a:p>
          <a:p>
            <a:pPr lvl="1"/>
            <a:r>
              <a:rPr lang="en-US" dirty="0" err="1"/>
              <a:t>General+specific</a:t>
            </a:r>
            <a:r>
              <a:rPr lang="en-US" dirty="0"/>
              <a:t> aspect/opinion models</a:t>
            </a:r>
          </a:p>
          <a:p>
            <a:pPr lvl="1"/>
            <a:r>
              <a:rPr lang="en-US" dirty="0" err="1"/>
              <a:t>MaxEnt</a:t>
            </a:r>
            <a:r>
              <a:rPr lang="en-US" dirty="0"/>
              <a:t> component to classify topic and opinion words</a:t>
            </a:r>
          </a:p>
          <a:p>
            <a:r>
              <a:rPr lang="en-US" dirty="0"/>
              <a:t>Unified aspect sentiment model </a:t>
            </a:r>
            <a:r>
              <a:rPr lang="en-US" b="0" dirty="0">
                <a:solidFill>
                  <a:srgbClr val="0070C0"/>
                </a:solidFill>
              </a:rPr>
              <a:t>(Jo &amp; Oh 2011)</a:t>
            </a:r>
          </a:p>
          <a:p>
            <a:pPr lvl="1"/>
            <a:r>
              <a:rPr lang="en-US" dirty="0"/>
              <a:t>Word is generated from unified language model, has aspect and sentiment </a:t>
            </a:r>
            <a:r>
              <a:rPr lang="en-US" dirty="0" smtClean="0"/>
              <a:t>attributes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Topic v. sentiment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Separates topic and opinion words using model priors</a:t>
            </a:r>
          </a:p>
          <a:p>
            <a:pPr lvl="1"/>
            <a:r>
              <a:rPr lang="en-US" dirty="0" smtClean="0"/>
              <a:t>Positive/negative sentences as training data for sentiment models </a:t>
            </a:r>
            <a:r>
              <a:rPr lang="en-US" dirty="0" smtClean="0">
                <a:solidFill>
                  <a:srgbClr val="0070C0"/>
                </a:solidFill>
              </a:rPr>
              <a:t>(Mei et al. 2007)</a:t>
            </a:r>
          </a:p>
          <a:p>
            <a:pPr lvl="1"/>
            <a:r>
              <a:rPr lang="en-US" dirty="0" smtClean="0"/>
              <a:t>Subjectivity lexicons to assign sentiment label to words </a:t>
            </a:r>
            <a:r>
              <a:rPr lang="en-US" dirty="0" smtClean="0">
                <a:solidFill>
                  <a:srgbClr val="0070C0"/>
                </a:solidFill>
              </a:rPr>
              <a:t>(Lin &amp; He 2009)</a:t>
            </a:r>
            <a:r>
              <a:rPr lang="en-US" dirty="0" smtClean="0"/>
              <a:t>, to encode asymmetric prior sentiment information </a:t>
            </a:r>
            <a:r>
              <a:rPr lang="en-US" dirty="0" smtClean="0">
                <a:solidFill>
                  <a:srgbClr val="0070C0"/>
                </a:solidFill>
              </a:rPr>
              <a:t>(Jo &amp; Oh 2011)</a:t>
            </a:r>
          </a:p>
          <a:p>
            <a:pPr lvl="1"/>
            <a:r>
              <a:rPr lang="en-US" dirty="0" smtClean="0"/>
              <a:t>Supervised models to discriminate topic and opinion words </a:t>
            </a:r>
            <a:r>
              <a:rPr lang="en-US" dirty="0" smtClean="0">
                <a:solidFill>
                  <a:srgbClr val="0070C0"/>
                </a:solidFill>
              </a:rPr>
              <a:t>(Zhao et al. 2010)</a:t>
            </a:r>
          </a:p>
          <a:p>
            <a:r>
              <a:rPr lang="en-US" dirty="0" smtClean="0"/>
              <a:t>►Supervision is needed to help discriminate</a:t>
            </a:r>
          </a:p>
          <a:p>
            <a:pPr lvl="1"/>
            <a:r>
              <a:rPr lang="en-US" dirty="0" smtClean="0"/>
              <a:t>Aspect v. sentiment</a:t>
            </a:r>
          </a:p>
          <a:p>
            <a:pPr lvl="1"/>
            <a:r>
              <a:rPr lang="en-US" dirty="0" smtClean="0"/>
              <a:t>Positive v. negative opinions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1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Motivation and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attempts of using topic-model</a:t>
            </a:r>
          </a:p>
          <a:p>
            <a:pPr lvl="1"/>
            <a:r>
              <a:rPr lang="en-US" dirty="0"/>
              <a:t>Easily evaluate models’ </a:t>
            </a:r>
            <a:r>
              <a:rPr lang="en-US" dirty="0" smtClean="0"/>
              <a:t>output with review data</a:t>
            </a:r>
            <a:endParaRPr lang="en-US" dirty="0"/>
          </a:p>
          <a:p>
            <a:pPr lvl="1"/>
            <a:r>
              <a:rPr lang="en-US" dirty="0"/>
              <a:t>Less domain specific (unsupervised)</a:t>
            </a:r>
          </a:p>
          <a:p>
            <a:pPr lvl="1"/>
            <a:r>
              <a:rPr lang="en-US" dirty="0"/>
              <a:t>Less prone to spelling/grammatical </a:t>
            </a:r>
            <a:r>
              <a:rPr lang="en-US" dirty="0" smtClean="0"/>
              <a:t>errors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Not clear separation between topic words and opinion words</a:t>
            </a:r>
          </a:p>
          <a:p>
            <a:pPr lvl="1"/>
            <a:r>
              <a:rPr lang="en-US" dirty="0"/>
              <a:t>Not easily compare to rule-based approaches (how)</a:t>
            </a:r>
          </a:p>
          <a:p>
            <a:pPr lvl="1"/>
            <a:r>
              <a:rPr lang="en-US" dirty="0"/>
              <a:t>Not yet adapt to other domain (politics/social events)</a:t>
            </a:r>
          </a:p>
          <a:p>
            <a:pPr lvl="1"/>
            <a:r>
              <a:rPr lang="en-US" dirty="0"/>
              <a:t>Or other different genres </a:t>
            </a:r>
            <a:r>
              <a:rPr lang="en-US" dirty="0" smtClean="0"/>
              <a:t>(news, </a:t>
            </a:r>
            <a:r>
              <a:rPr lang="en-US" dirty="0"/>
              <a:t>online discussions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Human-labeled reviews</a:t>
            </a:r>
          </a:p>
          <a:p>
            <a:pPr lvl="1"/>
            <a:r>
              <a:rPr lang="en-US" dirty="0" smtClean="0"/>
              <a:t>Explicit and implicit aspects</a:t>
            </a:r>
          </a:p>
          <a:p>
            <a:pPr lvl="1"/>
            <a:r>
              <a:rPr lang="en-US" dirty="0" smtClean="0"/>
              <a:t>Aspect-sentiment pairs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entence opinion</a:t>
            </a:r>
          </a:p>
          <a:p>
            <a:pPr lvl="1"/>
            <a:r>
              <a:rPr lang="en-US" dirty="0"/>
              <a:t>User-generated ratings (aspect ratings v. overall rating)</a:t>
            </a:r>
          </a:p>
          <a:p>
            <a:r>
              <a:rPr lang="en-US" dirty="0" smtClean="0"/>
              <a:t>Intrinsic evaluation</a:t>
            </a:r>
          </a:p>
          <a:p>
            <a:pPr lvl="1"/>
            <a:r>
              <a:rPr lang="en-US" dirty="0" smtClean="0"/>
              <a:t>Precision and recall of aspect extraction</a:t>
            </a:r>
          </a:p>
          <a:p>
            <a:pPr lvl="1"/>
            <a:r>
              <a:rPr lang="en-US" dirty="0"/>
              <a:t>Aspect sentiment accuracy</a:t>
            </a:r>
          </a:p>
          <a:p>
            <a:pPr lvl="1"/>
            <a:r>
              <a:rPr lang="en-US" dirty="0" smtClean="0"/>
              <a:t>Aspect </a:t>
            </a:r>
            <a:r>
              <a:rPr lang="en-US" dirty="0"/>
              <a:t>rating correlation with true labels </a:t>
            </a:r>
            <a:r>
              <a:rPr lang="en-US" dirty="0">
                <a:solidFill>
                  <a:srgbClr val="0070C0"/>
                </a:solidFill>
              </a:rPr>
              <a:t>(Lu et al. 2009, Wang et al. 2010)</a:t>
            </a:r>
          </a:p>
          <a:p>
            <a:pPr lvl="1"/>
            <a:r>
              <a:rPr lang="en-US" dirty="0" smtClean="0"/>
              <a:t>Aspect </a:t>
            </a:r>
            <a:r>
              <a:rPr lang="en-US" dirty="0"/>
              <a:t>rating regression </a:t>
            </a:r>
            <a:r>
              <a:rPr lang="en-US" dirty="0">
                <a:solidFill>
                  <a:srgbClr val="0070C0"/>
                </a:solidFill>
              </a:rPr>
              <a:t>(Wang et al. 2010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Evaluates topic-sentiment models is less quantitatively</a:t>
            </a:r>
            <a:endParaRPr lang="en-US" dirty="0"/>
          </a:p>
          <a:p>
            <a:pPr lvl="1"/>
            <a:r>
              <a:rPr lang="en-US" dirty="0" smtClean="0"/>
              <a:t>Post-hoc: human-judged aspect extraction with associated opinions</a:t>
            </a:r>
          </a:p>
          <a:p>
            <a:pPr lvl="1"/>
            <a:r>
              <a:rPr lang="en-US" dirty="0" smtClean="0"/>
              <a:t>Mapping accuracy from sentence (local) topics to rated aspects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Titov</a:t>
            </a:r>
            <a:r>
              <a:rPr lang="en-US" dirty="0" smtClean="0">
                <a:solidFill>
                  <a:srgbClr val="0070C0"/>
                </a:solidFill>
              </a:rPr>
              <a:t> &amp; McDonald 2008, Brody &amp; </a:t>
            </a:r>
            <a:r>
              <a:rPr lang="en-US" dirty="0" err="1" smtClean="0">
                <a:solidFill>
                  <a:srgbClr val="0070C0"/>
                </a:solidFill>
              </a:rPr>
              <a:t>Elhadad</a:t>
            </a:r>
            <a:r>
              <a:rPr lang="en-US" dirty="0" smtClean="0">
                <a:solidFill>
                  <a:srgbClr val="0070C0"/>
                </a:solidFill>
              </a:rPr>
              <a:t> 2010, Zhao et al. 2010)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Document </a:t>
            </a:r>
            <a:r>
              <a:rPr lang="en-US" dirty="0"/>
              <a:t>sentiment </a:t>
            </a:r>
            <a:r>
              <a:rPr lang="en-US" dirty="0" smtClean="0"/>
              <a:t>classification </a:t>
            </a:r>
            <a:r>
              <a:rPr lang="en-US" dirty="0" smtClean="0">
                <a:solidFill>
                  <a:srgbClr val="0070C0"/>
                </a:solidFill>
              </a:rPr>
              <a:t>(Lin &amp; He 2009, Jo &amp; Oh 2011)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Extrinsic evaluation</a:t>
            </a:r>
          </a:p>
          <a:p>
            <a:pPr lvl="1"/>
            <a:r>
              <a:rPr lang="en-US" dirty="0"/>
              <a:t>? Summarization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Aspect-sentiment summarization</a:t>
            </a:r>
          </a:p>
          <a:p>
            <a:pPr lvl="1"/>
            <a:r>
              <a:rPr lang="en-US" dirty="0" smtClean="0"/>
              <a:t>Opinion Observer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Liu et al. 2005)</a:t>
            </a:r>
            <a:endParaRPr lang="en-US" dirty="0" smtClean="0"/>
          </a:p>
          <a:p>
            <a:pPr lvl="1"/>
            <a:r>
              <a:rPr lang="en-US" dirty="0"/>
              <a:t>OPINE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Popescu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&amp; </a:t>
            </a:r>
            <a:r>
              <a:rPr lang="en-US" dirty="0" err="1" smtClean="0">
                <a:solidFill>
                  <a:srgbClr val="0070C0"/>
                </a:solidFill>
              </a:rPr>
              <a:t>Etzioni</a:t>
            </a:r>
            <a:r>
              <a:rPr lang="en-US" dirty="0" smtClean="0">
                <a:solidFill>
                  <a:srgbClr val="0070C0"/>
                </a:solidFill>
              </a:rPr>
              <a:t> 2005)</a:t>
            </a:r>
            <a:endParaRPr lang="en-US" dirty="0" smtClean="0"/>
          </a:p>
          <a:p>
            <a:pPr lvl="1"/>
            <a:r>
              <a:rPr lang="en-US" dirty="0"/>
              <a:t>Topic life cycles and sentiment dynamics </a:t>
            </a:r>
            <a:r>
              <a:rPr lang="en-US" dirty="0" smtClean="0">
                <a:solidFill>
                  <a:srgbClr val="0070C0"/>
                </a:solidFill>
              </a:rPr>
              <a:t>(Mei et al. 2007)</a:t>
            </a:r>
            <a:endParaRPr lang="en-US" dirty="0" smtClean="0"/>
          </a:p>
          <a:p>
            <a:r>
              <a:rPr lang="en-US" dirty="0" smtClean="0"/>
              <a:t>Predicting sale </a:t>
            </a:r>
            <a:r>
              <a:rPr lang="en-US" dirty="0"/>
              <a:t>performance </a:t>
            </a:r>
            <a:r>
              <a:rPr lang="en-US" b="0" dirty="0">
                <a:solidFill>
                  <a:srgbClr val="0070C0"/>
                </a:solidFill>
              </a:rPr>
              <a:t>(</a:t>
            </a:r>
            <a:r>
              <a:rPr lang="en-US" b="0" dirty="0" smtClean="0">
                <a:solidFill>
                  <a:srgbClr val="0070C0"/>
                </a:solidFill>
              </a:rPr>
              <a:t>Liu et al. 2007)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News article challenges</a:t>
            </a:r>
          </a:p>
          <a:p>
            <a:pPr lvl="1"/>
            <a:r>
              <a:rPr lang="en-US" dirty="0"/>
              <a:t>Not well-defined targets/aspects</a:t>
            </a:r>
          </a:p>
          <a:p>
            <a:pPr lvl="1"/>
            <a:r>
              <a:rPr lang="en-US" dirty="0"/>
              <a:t>Diverse and sparse topics</a:t>
            </a:r>
          </a:p>
          <a:p>
            <a:pPr lvl="1"/>
            <a:r>
              <a:rPr lang="en-US" dirty="0"/>
              <a:t>Implicit opinions</a:t>
            </a:r>
          </a:p>
          <a:p>
            <a:pPr lvl="1"/>
            <a:r>
              <a:rPr lang="en-US" dirty="0" smtClean="0"/>
              <a:t>Fine-grained opinion unit extraction</a:t>
            </a:r>
          </a:p>
          <a:p>
            <a:pPr lvl="1"/>
            <a:r>
              <a:rPr lang="en-US" dirty="0" smtClean="0"/>
              <a:t>Frequent item mining does not work, topic models either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4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data has been studied extensively</a:t>
            </a:r>
          </a:p>
          <a:p>
            <a:endParaRPr lang="en-US" dirty="0"/>
          </a:p>
          <a:p>
            <a:r>
              <a:rPr lang="en-US" dirty="0" smtClean="0"/>
              <a:t>Rule-based approaches are simple but perform well</a:t>
            </a:r>
          </a:p>
          <a:p>
            <a:endParaRPr lang="en-US" dirty="0"/>
          </a:p>
          <a:p>
            <a:r>
              <a:rPr lang="en-US" dirty="0" smtClean="0"/>
              <a:t>Topic-sentiment models are proven promising</a:t>
            </a:r>
          </a:p>
          <a:p>
            <a:endParaRPr lang="en-US" dirty="0"/>
          </a:p>
          <a:p>
            <a:r>
              <a:rPr lang="en-US" dirty="0" smtClean="0"/>
              <a:t>News articles </a:t>
            </a:r>
            <a:r>
              <a:rPr lang="en-US" smtClean="0"/>
              <a:t>are challenging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Aspect-based sentiment analysis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The dominance of online reviews</a:t>
            </a:r>
          </a:p>
          <a:p>
            <a:r>
              <a:rPr lang="en-US" dirty="0" smtClean="0"/>
              <a:t>Computational models</a:t>
            </a:r>
          </a:p>
          <a:p>
            <a:pPr lvl="1"/>
            <a:r>
              <a:rPr lang="en-US" dirty="0" smtClean="0"/>
              <a:t>Two-stage approaches</a:t>
            </a:r>
          </a:p>
          <a:p>
            <a:pPr lvl="1"/>
            <a:r>
              <a:rPr lang="en-US" dirty="0" smtClean="0"/>
              <a:t>Joint topic-sentiment models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Achievements and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48CBB0-36E8-4179-AA02-F9F829FA04B5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1C75-4D83-4772-86D8-6BB53772ECE3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Customers</a:t>
            </a:r>
            <a:r>
              <a:rPr lang="en-US" dirty="0"/>
              <a:t>: need peer opinions to make purchase </a:t>
            </a:r>
            <a:r>
              <a:rPr lang="en-US" dirty="0" smtClean="0"/>
              <a:t>decisions</a:t>
            </a:r>
          </a:p>
          <a:p>
            <a:r>
              <a:rPr lang="en-US" dirty="0" smtClean="0"/>
              <a:t>Business providers:</a:t>
            </a:r>
          </a:p>
          <a:p>
            <a:pPr lvl="1"/>
            <a:r>
              <a:rPr lang="en-US" dirty="0" smtClean="0"/>
              <a:t>need customers’ </a:t>
            </a:r>
            <a:r>
              <a:rPr lang="en-US" dirty="0"/>
              <a:t>opinions to improve product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</a:t>
            </a:r>
            <a:r>
              <a:rPr lang="en-US" dirty="0"/>
              <a:t>to track opinions to make marketing decisions</a:t>
            </a:r>
          </a:p>
          <a:p>
            <a:r>
              <a:rPr lang="en-US" dirty="0"/>
              <a:t>Social researchers: want to know </a:t>
            </a:r>
            <a:r>
              <a:rPr lang="en-US" dirty="0" smtClean="0"/>
              <a:t>people’s </a:t>
            </a:r>
            <a:r>
              <a:rPr lang="en-US" dirty="0"/>
              <a:t>reactions about social events</a:t>
            </a:r>
          </a:p>
          <a:p>
            <a:r>
              <a:rPr lang="en-US" dirty="0"/>
              <a:t>Government: wants to know people’s reactions to a new policy</a:t>
            </a:r>
          </a:p>
          <a:p>
            <a:r>
              <a:rPr lang="en-US" dirty="0"/>
              <a:t>Psychology, education,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7C42-7A8E-4828-816F-31CD3BDF9A6E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2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b="0" dirty="0">
                <a:solidFill>
                  <a:srgbClr val="0070C0"/>
                </a:solidFill>
              </a:rPr>
              <a:t>(Sentiment Analysis </a:t>
            </a:r>
            <a:r>
              <a:rPr lang="en-US" b="0" dirty="0" smtClean="0">
                <a:solidFill>
                  <a:srgbClr val="0070C0"/>
                </a:solidFill>
              </a:rPr>
              <a:t>and Opinion Mining </a:t>
            </a:r>
            <a:r>
              <a:rPr lang="en-US" b="0" i="1" dirty="0" smtClean="0">
                <a:solidFill>
                  <a:srgbClr val="0070C0"/>
                </a:solidFill>
              </a:rPr>
              <a:t>book</a:t>
            </a:r>
            <a:r>
              <a:rPr lang="en-US" b="0" dirty="0" smtClean="0">
                <a:solidFill>
                  <a:srgbClr val="0070C0"/>
                </a:solidFill>
              </a:rPr>
              <a:t>, Liu </a:t>
            </a:r>
            <a:r>
              <a:rPr lang="en-US" b="0" dirty="0">
                <a:solidFill>
                  <a:srgbClr val="0070C0"/>
                </a:solidFill>
              </a:rPr>
              <a:t>2012)</a:t>
            </a:r>
            <a:endParaRPr lang="en-US" b="0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Definition: given an opinion text, discover all opinion quintuples</a:t>
            </a: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i="1" dirty="0" smtClean="0"/>
              <a:t>entity, aspect, sentiment, holder, time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Tasks: </a:t>
            </a:r>
            <a:r>
              <a:rPr lang="en-US" dirty="0"/>
              <a:t>extract, identify, or </a:t>
            </a:r>
            <a:r>
              <a:rPr lang="en-US" dirty="0" smtClean="0"/>
              <a:t>otherwise characterize </a:t>
            </a:r>
            <a:r>
              <a:rPr lang="en-US" dirty="0"/>
              <a:t>the sentiment content of </a:t>
            </a:r>
            <a:r>
              <a:rPr lang="en-US" dirty="0" smtClean="0"/>
              <a:t>a text unit</a:t>
            </a:r>
          </a:p>
          <a:p>
            <a:endParaRPr lang="en-US" dirty="0" smtClean="0"/>
          </a:p>
          <a:p>
            <a:r>
              <a:rPr lang="en-US" dirty="0" smtClean="0"/>
              <a:t>►Not all elements (of the quintuple) are (necessarily) addressed at all levels of granularity</a:t>
            </a:r>
          </a:p>
          <a:p>
            <a:pPr lvl="1"/>
            <a:r>
              <a:rPr lang="en-US" dirty="0" smtClean="0"/>
              <a:t>Document/sentence: sentiment classification</a:t>
            </a:r>
          </a:p>
          <a:p>
            <a:pPr lvl="1"/>
            <a:r>
              <a:rPr lang="en-US" dirty="0" smtClean="0"/>
              <a:t>Word: sentiment lexicon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48CBB0-36E8-4179-AA02-F9F829FA04B5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497D-93A8-4661-83E0-94374425EC07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Aspect-based 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b="0" dirty="0" smtClean="0">
                <a:solidFill>
                  <a:srgbClr val="0070C0"/>
                </a:solidFill>
              </a:rPr>
              <a:t>(Liu </a:t>
            </a:r>
            <a:r>
              <a:rPr lang="en-US" b="0" dirty="0">
                <a:solidFill>
                  <a:srgbClr val="0070C0"/>
                </a:solidFill>
              </a:rPr>
              <a:t>2012)</a:t>
            </a:r>
          </a:p>
          <a:p>
            <a:endParaRPr lang="en-US" dirty="0" smtClean="0"/>
          </a:p>
          <a:p>
            <a:r>
              <a:rPr lang="en-US" dirty="0" smtClean="0"/>
              <a:t>The (almost) complete variant of the problem</a:t>
            </a:r>
          </a:p>
          <a:p>
            <a:pPr lvl="1"/>
            <a:r>
              <a:rPr lang="en-US" dirty="0" smtClean="0"/>
              <a:t>(Actually) discovers how people think about what</a:t>
            </a:r>
          </a:p>
          <a:p>
            <a:r>
              <a:rPr lang="en-US" dirty="0" smtClean="0"/>
              <a:t>Two tasks studied extensively:</a:t>
            </a:r>
          </a:p>
          <a:p>
            <a:pPr lvl="1"/>
            <a:r>
              <a:rPr lang="en-US" dirty="0"/>
              <a:t>Aspect </a:t>
            </a:r>
            <a:r>
              <a:rPr lang="en-US" dirty="0" smtClean="0"/>
              <a:t>extraction</a:t>
            </a:r>
          </a:p>
          <a:p>
            <a:pPr lvl="1"/>
            <a:r>
              <a:rPr lang="en-US" dirty="0" smtClean="0"/>
              <a:t>Aspect sentiment classification</a:t>
            </a:r>
          </a:p>
          <a:p>
            <a:r>
              <a:rPr lang="en-US" dirty="0" smtClean="0"/>
              <a:t>►Particular genres make the other tasks (more) easy</a:t>
            </a:r>
          </a:p>
          <a:p>
            <a:pPr lvl="1"/>
            <a:r>
              <a:rPr lang="en-US" dirty="0" smtClean="0"/>
              <a:t>Reviews v. blogs/discussions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48CBB0-36E8-4179-AA02-F9F829FA04B5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5089-5F29-4A75-8222-B8F1232E113A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0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 articles</a:t>
            </a:r>
          </a:p>
          <a:p>
            <a:r>
              <a:rPr lang="en-US" dirty="0" smtClean="0"/>
              <a:t>Blogs</a:t>
            </a:r>
            <a:endParaRPr lang="en-US" b="0" dirty="0">
              <a:solidFill>
                <a:srgbClr val="0070C0"/>
              </a:solidFill>
            </a:endParaRPr>
          </a:p>
          <a:p>
            <a:r>
              <a:rPr lang="en-US" dirty="0" smtClean="0"/>
              <a:t>Online reviews</a:t>
            </a:r>
          </a:p>
          <a:p>
            <a:pPr lvl="1"/>
            <a:r>
              <a:rPr lang="en-US" dirty="0" smtClean="0"/>
              <a:t>Hotel/restaurant reviews</a:t>
            </a:r>
          </a:p>
          <a:p>
            <a:pPr lvl="1"/>
            <a:r>
              <a:rPr lang="en-US" dirty="0" smtClean="0"/>
              <a:t>Amazon product reviews</a:t>
            </a:r>
          </a:p>
          <a:p>
            <a:pPr lvl="1"/>
            <a:r>
              <a:rPr lang="en-US" dirty="0" err="1" smtClean="0"/>
              <a:t>Ebay</a:t>
            </a:r>
            <a:r>
              <a:rPr lang="en-US" dirty="0" smtClean="0"/>
              <a:t> seller reviews</a:t>
            </a:r>
          </a:p>
          <a:p>
            <a:pPr lvl="1"/>
            <a:r>
              <a:rPr lang="en-US" dirty="0" smtClean="0"/>
              <a:t>IMDB reviews</a:t>
            </a:r>
          </a:p>
          <a:p>
            <a:endParaRPr lang="en-US" dirty="0" smtClean="0"/>
          </a:p>
          <a:p>
            <a:r>
              <a:rPr lang="en-US" dirty="0" smtClean="0"/>
              <a:t>Online reviews have been studied extensively</a:t>
            </a:r>
          </a:p>
          <a:p>
            <a:r>
              <a:rPr lang="en-US" dirty="0" smtClean="0"/>
              <a:t>Limited amount of work on new articles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48CBB0-36E8-4179-AA02-F9F829FA04B5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9BF8-DB15-4FA4-BA6F-87DFE81CE3F3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2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Advantages of reviews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and service reviews</a:t>
            </a:r>
          </a:p>
          <a:p>
            <a:r>
              <a:rPr lang="en-US" dirty="0" smtClean="0"/>
              <a:t>Known </a:t>
            </a:r>
            <a:r>
              <a:rPr lang="en-US" dirty="0"/>
              <a:t>entity, opinion holder,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Metadata</a:t>
            </a:r>
          </a:p>
          <a:p>
            <a:r>
              <a:rPr lang="en-US" dirty="0" smtClean="0"/>
              <a:t>Well categorized/defined aspects</a:t>
            </a:r>
          </a:p>
          <a:p>
            <a:pPr lvl="1"/>
            <a:r>
              <a:rPr lang="en-US" dirty="0" smtClean="0"/>
              <a:t>Product specifications, service standards</a:t>
            </a:r>
            <a:endParaRPr lang="en-US" dirty="0"/>
          </a:p>
          <a:p>
            <a:r>
              <a:rPr lang="en-US" dirty="0" smtClean="0"/>
              <a:t>Highly focused and opinion rich</a:t>
            </a:r>
          </a:p>
          <a:p>
            <a:r>
              <a:rPr lang="en-US" dirty="0" smtClean="0"/>
              <a:t>Little irrelevant information</a:t>
            </a:r>
          </a:p>
          <a:p>
            <a:endParaRPr lang="en-US" dirty="0" smtClean="0"/>
          </a:p>
          <a:p>
            <a:r>
              <a:rPr lang="en-US" dirty="0" smtClean="0"/>
              <a:t>►Reduce computational difficulty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48CBB0-36E8-4179-AA02-F9F829FA04B5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BB1E-B66C-405F-A90E-B5D50DC97626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Difficulties of news 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Identifies the targets</a:t>
            </a:r>
          </a:p>
          <a:p>
            <a:pPr lvl="1"/>
            <a:r>
              <a:rPr lang="en-US" dirty="0" smtClean="0"/>
              <a:t>Aspect may not be a proper term</a:t>
            </a:r>
          </a:p>
          <a:p>
            <a:endParaRPr lang="en-US" dirty="0" smtClean="0"/>
          </a:p>
          <a:p>
            <a:r>
              <a:rPr lang="en-US" dirty="0" smtClean="0"/>
              <a:t>Good/bad news content v. good/bad expressed sentiment</a:t>
            </a:r>
          </a:p>
          <a:p>
            <a:endParaRPr lang="en-US" dirty="0" smtClean="0"/>
          </a:p>
          <a:p>
            <a:r>
              <a:rPr lang="en-US" dirty="0" smtClean="0"/>
              <a:t>Different views: author, reader, and opinion holder</a:t>
            </a:r>
          </a:p>
          <a:p>
            <a:endParaRPr lang="en-US" dirty="0" smtClean="0"/>
          </a:p>
          <a:p>
            <a:r>
              <a:rPr lang="en-US" dirty="0" smtClean="0"/>
              <a:t>►Little amount of work has been done in this genre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Computational models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Two-stage approaches</a:t>
            </a:r>
          </a:p>
          <a:p>
            <a:pPr lvl="1"/>
            <a:r>
              <a:rPr lang="en-US" dirty="0"/>
              <a:t>Aspect extraction</a:t>
            </a:r>
          </a:p>
          <a:p>
            <a:pPr lvl="1"/>
            <a:r>
              <a:rPr lang="en-US" dirty="0"/>
              <a:t>Aspect sentiment classification</a:t>
            </a:r>
          </a:p>
          <a:p>
            <a:endParaRPr lang="en-US" dirty="0" smtClean="0"/>
          </a:p>
          <a:p>
            <a:r>
              <a:rPr lang="en-US" dirty="0" smtClean="0"/>
              <a:t>Jointly modeling aspects and opinions</a:t>
            </a:r>
          </a:p>
          <a:p>
            <a:pPr lvl="1"/>
            <a:r>
              <a:rPr lang="en-US" dirty="0" smtClean="0"/>
              <a:t>Inherent relationship between sentiments/opinions and their targets (aspects/topics)</a:t>
            </a:r>
          </a:p>
          <a:p>
            <a:endParaRPr lang="en-US" dirty="0" smtClean="0"/>
          </a:p>
          <a:p>
            <a:r>
              <a:rPr lang="en-US" dirty="0" smtClean="0"/>
              <a:t>►How much simultaneously is called jointly</a:t>
            </a:r>
          </a:p>
          <a:p>
            <a:pPr lvl="1"/>
            <a:r>
              <a:rPr lang="en-US" dirty="0" smtClean="0"/>
              <a:t>Double propagation is not jointly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48CBB0-36E8-4179-AA02-F9F829FA04B5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1052-8FFF-49B8-AB1F-DAAFC659B6C8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1994</TotalTime>
  <Words>1050</Words>
  <Application>Microsoft Office PowerPoint</Application>
  <PresentationFormat>On-screen Show (4:3)</PresentationFormat>
  <Paragraphs>204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Essential</vt:lpstr>
      <vt:lpstr>Aspect-based sentiment analysis</vt:lpstr>
      <vt:lpstr>Outline</vt:lpstr>
      <vt:lpstr>Why sentiment analysis</vt:lpstr>
      <vt:lpstr>Sentiment analysis problem</vt:lpstr>
      <vt:lpstr>Aspect-based sentiment analysis</vt:lpstr>
      <vt:lpstr>Data</vt:lpstr>
      <vt:lpstr>(2) Advantages of reviews</vt:lpstr>
      <vt:lpstr>(3) Difficulties of news articles</vt:lpstr>
      <vt:lpstr>Computational models</vt:lpstr>
      <vt:lpstr>Two-stage approaches</vt:lpstr>
      <vt:lpstr>(2) Pros and Cons</vt:lpstr>
      <vt:lpstr>Joint topic-sentiment models</vt:lpstr>
      <vt:lpstr>(2) Topic v. sentiment</vt:lpstr>
      <vt:lpstr>(3) Motivation and issues</vt:lpstr>
      <vt:lpstr>Evaluation</vt:lpstr>
      <vt:lpstr>(2) Evaluation</vt:lpstr>
      <vt:lpstr>Achievements and Challenges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Aspect-based sentiment analysis Emphasis on joint topic-sentiment models</dc:title>
  <dc:creator>Huy Nguyen</dc:creator>
  <cp:lastModifiedBy>Huy Nguyen</cp:lastModifiedBy>
  <cp:revision>665</cp:revision>
  <cp:lastPrinted>2014-04-03T16:46:11Z</cp:lastPrinted>
  <dcterms:created xsi:type="dcterms:W3CDTF">2014-03-24T03:04:44Z</dcterms:created>
  <dcterms:modified xsi:type="dcterms:W3CDTF">2014-04-15T22:36:49Z</dcterms:modified>
</cp:coreProperties>
</file>