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9" r:id="rId10"/>
    <p:sldId id="270" r:id="rId11"/>
    <p:sldId id="271" r:id="rId12"/>
    <p:sldId id="280" r:id="rId13"/>
    <p:sldId id="272" r:id="rId14"/>
    <p:sldId id="273" r:id="rId15"/>
    <p:sldId id="274" r:id="rId16"/>
    <p:sldId id="275" r:id="rId17"/>
    <p:sldId id="276" r:id="rId18"/>
    <p:sldId id="277" r:id="rId19"/>
    <p:sldId id="281" r:id="rId20"/>
    <p:sldId id="279" r:id="rId21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5BC30C-619A-4E6B-A5E2-1B3AC2A0BA19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5"/>
            <p14:sldId id="269"/>
            <p14:sldId id="270"/>
            <p14:sldId id="271"/>
            <p14:sldId id="280"/>
            <p14:sldId id="272"/>
            <p14:sldId id="273"/>
            <p14:sldId id="274"/>
            <p14:sldId id="275"/>
            <p14:sldId id="276"/>
            <p14:sldId id="277"/>
            <p14:sldId id="281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5" y="0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E1B820E-41E6-4B3A-824F-77110B1A80CB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8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5" y="6634538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9533AC48-983B-49DA-8F69-70FA3F10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4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5" y="0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860AE0C-212C-4E86-8F19-2B4AF356151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5"/>
            <a:ext cx="7426960" cy="3143250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8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5" y="6634538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1DC2E50C-3C8A-4576-902E-BBE29CEBF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E50C-3C8A-4576-902E-BBE29CEBF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3430-6167-4819-91D5-9E8D7047E889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BD4D66-4C16-4C39-B3D1-8F6E47428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D49E-B1CD-4A7F-9A71-05621D6A3B48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16FA-AF6D-4A3A-B788-994D56219A48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8653-3E4D-4859-898D-F917BEBB5174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30E1-E40C-49BC-B4D7-366037E4C891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CE8C-637F-4B5C-91C1-BFE994438E0B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266A-94A6-4253-A504-771D030F105A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C933-0244-42CA-8749-8E0200B11FCA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3993-3EAA-41D7-A13F-BD2158BC0DBF}" type="datetime1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6AA5-10A5-43BD-95D3-F92FF939FA7D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03F56-FF08-4174-94F7-2F96E7AD37E2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BD4D66-4C16-4C39-B3D1-8F6E47428C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316C739-5134-470B-A05F-09B7C0894420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6BD4D66-4C16-4C39-B3D1-8F6E47428C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Deep learning and applications to Natural language processing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3CFA-D571-4431-8FBD-3E9F9F9D4C37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Tera</a:t>
            </a:r>
            <a:r>
              <a:rPr lang="en-US" dirty="0"/>
              <a:t>-scale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Trains 10M 200x200 unlabeled images from YouTube</a:t>
            </a:r>
          </a:p>
          <a:p>
            <a:r>
              <a:rPr lang="en-US" dirty="0" smtClean="0"/>
              <a:t>1K machines (16K cores) in 3 days</a:t>
            </a:r>
          </a:p>
          <a:p>
            <a:r>
              <a:rPr lang="en-US" dirty="0" smtClean="0"/>
              <a:t>9-layer network with 3 sparse auto-encoders</a:t>
            </a:r>
          </a:p>
          <a:p>
            <a:r>
              <a:rPr lang="en-US" dirty="0" smtClean="0"/>
              <a:t>1.15B parameters</a:t>
            </a:r>
          </a:p>
          <a:p>
            <a:r>
              <a:rPr lang="en-US" dirty="0" err="1" smtClean="0"/>
              <a:t>ImageNet</a:t>
            </a:r>
            <a:r>
              <a:rPr lang="en-US" dirty="0" smtClean="0"/>
              <a:t> dataset for testing</a:t>
            </a:r>
          </a:p>
          <a:p>
            <a:pPr lvl="1"/>
            <a:r>
              <a:rPr lang="en-US" dirty="0" smtClean="0"/>
              <a:t>14M images, 22K categories</a:t>
            </a:r>
          </a:p>
          <a:p>
            <a:pPr lvl="1"/>
            <a:r>
              <a:rPr lang="en-US" dirty="0" smtClean="0"/>
              <a:t>State-of-the-art: 9.3% (accuracy)</a:t>
            </a:r>
            <a:endParaRPr lang="en-US" dirty="0"/>
          </a:p>
          <a:p>
            <a:pPr lvl="1"/>
            <a:r>
              <a:rPr lang="en-US" dirty="0" smtClean="0"/>
              <a:t>Proposed: 15.8% (accuracy)</a:t>
            </a:r>
          </a:p>
          <a:p>
            <a:r>
              <a:rPr lang="en-US" dirty="0" smtClean="0"/>
              <a:t>► Scales-up the dataset, the model</a:t>
            </a:r>
            <a:br>
              <a:rPr lang="en-US" dirty="0" smtClean="0"/>
            </a:br>
            <a:r>
              <a:rPr lang="en-US" dirty="0" smtClean="0"/>
              <a:t>and the computational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4EA8-A208-41E8-B096-DEA21B65A8D6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62325"/>
            <a:ext cx="37147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19600" y="1081549"/>
            <a:ext cx="4572000" cy="30479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(Le et al. 2011)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examples of deep learning in vision: achieve state-of-the-art</a:t>
            </a:r>
          </a:p>
          <a:p>
            <a:r>
              <a:rPr lang="en-US" dirty="0"/>
              <a:t>Deep learning </a:t>
            </a:r>
            <a:r>
              <a:rPr lang="en-US" dirty="0" smtClean="0"/>
              <a:t>has even more </a:t>
            </a:r>
            <a:r>
              <a:rPr lang="en-US" dirty="0"/>
              <a:t>impressive impact in speech</a:t>
            </a:r>
          </a:p>
          <a:p>
            <a:pPr lvl="1"/>
            <a:r>
              <a:rPr lang="en-US" dirty="0"/>
              <a:t>Shared view of 4 research groups: U. Toronto, Microsoft Research, Google, and IBM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Commercialized!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2F6E-D887-45E2-AE31-B5A2892CF85E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30" y="4262282"/>
            <a:ext cx="6046470" cy="228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73930" y="4886629"/>
            <a:ext cx="838200" cy="1655937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3962400"/>
            <a:ext cx="4572000" cy="30479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(Hinton et al. 2012)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4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 NLP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obstacles of NLP systems:</a:t>
            </a:r>
          </a:p>
          <a:p>
            <a:pPr lvl="1"/>
            <a:r>
              <a:rPr lang="en-US" dirty="0"/>
              <a:t>Handcrafting features is </a:t>
            </a:r>
            <a:r>
              <a:rPr lang="en-US" dirty="0" smtClean="0"/>
              <a:t>time-consuming,</a:t>
            </a:r>
            <a:br>
              <a:rPr lang="en-US" dirty="0" smtClean="0"/>
            </a:br>
            <a:r>
              <a:rPr lang="en-US" dirty="0" smtClean="0"/>
              <a:t>and usually </a:t>
            </a:r>
            <a:r>
              <a:rPr lang="en-US" dirty="0"/>
              <a:t>difficult</a:t>
            </a:r>
          </a:p>
          <a:p>
            <a:pPr lvl="1"/>
            <a:r>
              <a:rPr lang="en-US" dirty="0"/>
              <a:t>Symbolic representation (grammar </a:t>
            </a:r>
            <a:r>
              <a:rPr lang="en-US" dirty="0" smtClean="0"/>
              <a:t>rules)</a:t>
            </a:r>
            <a:br>
              <a:rPr lang="en-US" dirty="0" smtClean="0"/>
            </a:br>
            <a:r>
              <a:rPr lang="en-US" dirty="0" smtClean="0"/>
              <a:t>makes </a:t>
            </a:r>
            <a:r>
              <a:rPr lang="en-US" dirty="0"/>
              <a:t>NLP system fragile</a:t>
            </a:r>
          </a:p>
          <a:p>
            <a:endParaRPr lang="en-US" dirty="0" smtClean="0"/>
          </a:p>
          <a:p>
            <a:r>
              <a:rPr lang="en-US" dirty="0" smtClean="0"/>
              <a:t>Advantages </a:t>
            </a:r>
            <a:r>
              <a:rPr lang="en-US" dirty="0"/>
              <a:t>by deep learning</a:t>
            </a:r>
          </a:p>
          <a:p>
            <a:pPr lvl="1"/>
            <a:r>
              <a:rPr lang="en-US" dirty="0"/>
              <a:t>Distributed representation is more (computationally) efficient than one-hot vector representation </a:t>
            </a:r>
            <a:r>
              <a:rPr lang="en-US" sz="1600" dirty="0"/>
              <a:t>(usually used in NLP)</a:t>
            </a:r>
            <a:endParaRPr lang="en-US" dirty="0"/>
          </a:p>
          <a:p>
            <a:pPr lvl="1"/>
            <a:r>
              <a:rPr lang="en-US" dirty="0"/>
              <a:t>Learn from unlabeled data</a:t>
            </a:r>
          </a:p>
          <a:p>
            <a:pPr lvl="1"/>
            <a:r>
              <a:rPr lang="en-US" dirty="0"/>
              <a:t>Learn multiple levels of abstraction: word – phrase – </a:t>
            </a:r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8653-3E4D-4859-898D-F917BEBB5174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12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30"/>
            <a:ext cx="2978944" cy="240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 rot="1465661">
            <a:off x="6669920" y="2408198"/>
            <a:ext cx="2451608" cy="178575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distributed representation for each word – word embedding – to solve the curse of </a:t>
            </a:r>
            <a:r>
              <a:rPr lang="en-US" dirty="0" smtClean="0"/>
              <a:t>dimensionality</a:t>
            </a:r>
          </a:p>
          <a:p>
            <a:r>
              <a:rPr lang="en-US" dirty="0" smtClean="0"/>
              <a:t>Firstly proposed in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</a:rPr>
              <a:t>Bengio</a:t>
            </a:r>
            <a:r>
              <a:rPr lang="en-US" b="0" dirty="0" smtClean="0">
                <a:solidFill>
                  <a:srgbClr val="0070C0"/>
                </a:solidFill>
              </a:rPr>
              <a:t> et al. 2003)</a:t>
            </a:r>
          </a:p>
          <a:p>
            <a:pPr lvl="1"/>
            <a:r>
              <a:rPr lang="en-US" dirty="0" smtClean="0"/>
              <a:t>2 hidden-layer NN</a:t>
            </a:r>
          </a:p>
          <a:p>
            <a:pPr lvl="1"/>
            <a:r>
              <a:rPr lang="en-US" dirty="0" smtClean="0"/>
              <a:t>Back-propagation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►Jointly learn language model</a:t>
            </a:r>
            <a:br>
              <a:rPr lang="en-US" dirty="0" smtClean="0"/>
            </a:br>
            <a:r>
              <a:rPr lang="en-US" dirty="0" smtClean="0"/>
              <a:t>and word representation</a:t>
            </a:r>
          </a:p>
          <a:p>
            <a:pPr lvl="1"/>
            <a:r>
              <a:rPr lang="en-US" dirty="0" smtClean="0"/>
              <a:t>The latter is even more useful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C319-0324-42CF-87BB-3799B241298D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"/>
            <a:ext cx="2461260" cy="71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71800"/>
            <a:ext cx="41719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9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Factored restricted Boltzmann machine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</a:rPr>
              <a:t>Mnih</a:t>
            </a:r>
            <a:r>
              <a:rPr lang="en-US" b="0" dirty="0" smtClean="0">
                <a:solidFill>
                  <a:srgbClr val="0070C0"/>
                </a:solidFill>
              </a:rPr>
              <a:t> </a:t>
            </a:r>
            <a:r>
              <a:rPr lang="en-US" b="0" dirty="0">
                <a:solidFill>
                  <a:srgbClr val="0070C0"/>
                </a:solidFill>
              </a:rPr>
              <a:t>&amp; </a:t>
            </a:r>
            <a:r>
              <a:rPr lang="en-US" b="0" dirty="0" smtClean="0">
                <a:solidFill>
                  <a:srgbClr val="0070C0"/>
                </a:solidFill>
              </a:rPr>
              <a:t>Hinton 2007)</a:t>
            </a:r>
            <a:endParaRPr lang="en-US" b="0" dirty="0">
              <a:solidFill>
                <a:srgbClr val="0070C0"/>
              </a:solidFill>
            </a:endParaRPr>
          </a:p>
          <a:p>
            <a:r>
              <a:rPr lang="en-US" dirty="0" smtClean="0"/>
              <a:t>Convolutional architecture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</a:rPr>
              <a:t>Collobert</a:t>
            </a:r>
            <a:r>
              <a:rPr lang="en-US" b="0" dirty="0" smtClean="0">
                <a:solidFill>
                  <a:srgbClr val="0070C0"/>
                </a:solidFill>
              </a:rPr>
              <a:t> </a:t>
            </a:r>
            <a:r>
              <a:rPr lang="en-US" b="0" dirty="0">
                <a:solidFill>
                  <a:srgbClr val="0070C0"/>
                </a:solidFill>
              </a:rPr>
              <a:t>&amp; </a:t>
            </a:r>
            <a:r>
              <a:rPr lang="en-US" b="0" dirty="0" smtClean="0">
                <a:solidFill>
                  <a:srgbClr val="0070C0"/>
                </a:solidFill>
              </a:rPr>
              <a:t>Weston 2008)</a:t>
            </a:r>
            <a:endParaRPr lang="en-US" b="0" dirty="0">
              <a:solidFill>
                <a:srgbClr val="0070C0"/>
              </a:solidFill>
            </a:endParaRPr>
          </a:p>
          <a:p>
            <a:r>
              <a:rPr lang="en-US" dirty="0" smtClean="0"/>
              <a:t>Recurrent neural network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</a:rPr>
              <a:t>Mikolov</a:t>
            </a:r>
            <a:r>
              <a:rPr lang="en-US" b="0" dirty="0" smtClean="0">
                <a:solidFill>
                  <a:srgbClr val="0070C0"/>
                </a:solidFill>
              </a:rPr>
              <a:t> </a:t>
            </a:r>
            <a:r>
              <a:rPr lang="en-US" b="0" dirty="0">
                <a:solidFill>
                  <a:srgbClr val="0070C0"/>
                </a:solidFill>
              </a:rPr>
              <a:t>et al</a:t>
            </a:r>
            <a:r>
              <a:rPr lang="en-US" b="0" dirty="0" smtClean="0">
                <a:solidFill>
                  <a:srgbClr val="0070C0"/>
                </a:solidFill>
              </a:rPr>
              <a:t>. 2010)</a:t>
            </a:r>
            <a:endParaRPr lang="en-US" b="0" dirty="0">
              <a:solidFill>
                <a:srgbClr val="0070C0"/>
              </a:solidFill>
            </a:endParaRPr>
          </a:p>
          <a:p>
            <a:r>
              <a:rPr lang="en-US" dirty="0" smtClean="0"/>
              <a:t>Compare different word representations via NLP tasks (chunking and NER</a:t>
            </a:r>
            <a:r>
              <a:rPr lang="en-US" dirty="0"/>
              <a:t>) </a:t>
            </a:r>
            <a:r>
              <a:rPr lang="en-US" b="0" dirty="0">
                <a:solidFill>
                  <a:srgbClr val="0070C0"/>
                </a:solidFill>
              </a:rPr>
              <a:t>(</a:t>
            </a:r>
            <a:r>
              <a:rPr lang="en-US" b="0" dirty="0" err="1">
                <a:solidFill>
                  <a:srgbClr val="0070C0"/>
                </a:solidFill>
              </a:rPr>
              <a:t>Turian</a:t>
            </a:r>
            <a:r>
              <a:rPr lang="en-US" b="0" dirty="0">
                <a:solidFill>
                  <a:srgbClr val="0070C0"/>
                </a:solidFill>
              </a:rPr>
              <a:t> et al</a:t>
            </a:r>
            <a:r>
              <a:rPr lang="en-US" b="0" dirty="0" smtClean="0">
                <a:solidFill>
                  <a:srgbClr val="0070C0"/>
                </a:solidFill>
              </a:rPr>
              <a:t>. </a:t>
            </a:r>
            <a:r>
              <a:rPr lang="en-US" b="0" dirty="0">
                <a:solidFill>
                  <a:srgbClr val="0070C0"/>
                </a:solidFill>
              </a:rPr>
              <a:t>2010)</a:t>
            </a:r>
            <a:endParaRPr lang="en-US" b="0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Word embedding helps improve available supervised models</a:t>
            </a:r>
          </a:p>
          <a:p>
            <a:pPr indent="-182880"/>
            <a:endParaRPr lang="en-US" dirty="0" smtClean="0"/>
          </a:p>
          <a:p>
            <a:pPr indent="-182880"/>
            <a:r>
              <a:rPr lang="en-US" dirty="0" smtClean="0"/>
              <a:t>►The proven-efficient setting</a:t>
            </a:r>
          </a:p>
          <a:p>
            <a:pPr lvl="1"/>
            <a:r>
              <a:rPr lang="en-US" dirty="0" smtClean="0"/>
              <a:t>Semi-supervised learning with task-specific information that jointly inducing word representation and learning class labels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F20B-1453-4617-B584-282135424E60}" type="datetime1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NNLM for Basic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SENNA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</a:rPr>
              <a:t>Collobert</a:t>
            </a:r>
            <a:r>
              <a:rPr lang="en-US" b="0" dirty="0" smtClean="0">
                <a:solidFill>
                  <a:srgbClr val="0070C0"/>
                </a:solidFill>
              </a:rPr>
              <a:t> &amp; Weston 2011)</a:t>
            </a:r>
          </a:p>
          <a:p>
            <a:pPr lvl="1"/>
            <a:r>
              <a:rPr lang="en-US" dirty="0" smtClean="0"/>
              <a:t>Convolutional neural network with</a:t>
            </a:r>
            <a:br>
              <a:rPr lang="en-US" dirty="0" smtClean="0"/>
            </a:br>
            <a:r>
              <a:rPr lang="en-US" dirty="0" smtClean="0"/>
              <a:t>feature sharing for multi-task learning</a:t>
            </a:r>
          </a:p>
          <a:p>
            <a:pPr lvl="1"/>
            <a:r>
              <a:rPr lang="en-US" dirty="0" smtClean="0"/>
              <a:t>POS, Chunking, NER, SRL</a:t>
            </a:r>
          </a:p>
          <a:p>
            <a:pPr lvl="1"/>
            <a:r>
              <a:rPr lang="en-US" dirty="0" smtClean="0"/>
              <a:t>Performs faster (16x to 122x) for less memory (25x)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D85-7299-4826-8F35-2DFE79C5B6CF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4" y="3962400"/>
            <a:ext cx="7529513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6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Tasks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/>
              <a:t>SENNA’s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5DFA-302C-45B8-90E7-E75F2A2F2664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643188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743199"/>
            <a:ext cx="4691063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9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Tasks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 and </a:t>
            </a:r>
            <a:r>
              <a:rPr lang="en-US" dirty="0"/>
              <a:t>semantic </a:t>
            </a:r>
            <a:r>
              <a:rPr lang="en-US" dirty="0" smtClean="0"/>
              <a:t>regularities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</a:rPr>
              <a:t>Mikolov</a:t>
            </a:r>
            <a:r>
              <a:rPr lang="en-US" b="0" dirty="0" smtClean="0">
                <a:solidFill>
                  <a:srgbClr val="0070C0"/>
                </a:solidFill>
              </a:rPr>
              <a:t> et al. 2013)</a:t>
            </a:r>
          </a:p>
          <a:p>
            <a:pPr lvl="1"/>
            <a:r>
              <a:rPr lang="en-US" dirty="0" smtClean="0"/>
              <a:t>&lt;x&gt; is the learned vector representation of word x</a:t>
            </a:r>
          </a:p>
          <a:p>
            <a:pPr lvl="1"/>
            <a:r>
              <a:rPr lang="en-US" dirty="0" smtClean="0"/>
              <a:t>&lt;apple&gt; - &lt;apples&gt; ≈ &lt;car&gt; - &lt;cars&gt;</a:t>
            </a:r>
          </a:p>
          <a:p>
            <a:pPr lvl="1"/>
            <a:r>
              <a:rPr lang="en-US" dirty="0" smtClean="0"/>
              <a:t>&lt;man&gt; - &lt;woman&gt; ≈ &lt;king&gt; - &lt;queen&gt;</a:t>
            </a:r>
          </a:p>
          <a:p>
            <a:endParaRPr lang="en-US" dirty="0" smtClean="0"/>
          </a:p>
          <a:p>
            <a:r>
              <a:rPr lang="en-US" dirty="0" smtClean="0"/>
              <a:t>►Word representation not only helps NLP tasks but also has semantic inside</a:t>
            </a:r>
          </a:p>
          <a:p>
            <a:pPr lvl="1"/>
            <a:r>
              <a:rPr lang="en-US" dirty="0" smtClean="0"/>
              <a:t>The representation is distributed</a:t>
            </a:r>
            <a:r>
              <a:rPr lang="en-US" dirty="0"/>
              <a:t> </a:t>
            </a:r>
            <a:r>
              <a:rPr lang="en-US" dirty="0" smtClean="0"/>
              <a:t>in vector-form</a:t>
            </a:r>
          </a:p>
          <a:p>
            <a:pPr lvl="1"/>
            <a:r>
              <a:rPr lang="en-US" dirty="0" smtClean="0"/>
              <a:t>Natural input of computational system</a:t>
            </a:r>
          </a:p>
          <a:p>
            <a:pPr lvl="1"/>
            <a:r>
              <a:rPr lang="en-US" dirty="0" smtClean="0"/>
              <a:t>? Computational semantic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F18-C2B9-4C4A-8F8D-A860F3165E5B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</a:t>
            </a:r>
            <a:r>
              <a:rPr lang="en-US" dirty="0"/>
              <a:t>word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representation is not the only thing we need</a:t>
            </a:r>
          </a:p>
          <a:p>
            <a:pPr lvl="1"/>
            <a:r>
              <a:rPr lang="en-US" dirty="0" smtClean="0"/>
              <a:t>It is the first layer towards building NLP systems</a:t>
            </a:r>
          </a:p>
          <a:p>
            <a:pPr lvl="1"/>
            <a:r>
              <a:rPr lang="en-US" dirty="0" smtClean="0"/>
              <a:t>We need a deep architecture on-top to take care of NLP tasks</a:t>
            </a:r>
          </a:p>
          <a:p>
            <a:r>
              <a:rPr lang="en-US" dirty="0" smtClean="0"/>
              <a:t>Recursive neural network (RNN) is a good fit</a:t>
            </a:r>
          </a:p>
          <a:p>
            <a:pPr lvl="1"/>
            <a:r>
              <a:rPr lang="en-US" dirty="0" smtClean="0"/>
              <a:t>Works with variable-size input</a:t>
            </a:r>
          </a:p>
          <a:p>
            <a:pPr lvl="1"/>
            <a:r>
              <a:rPr lang="en-US" dirty="0" smtClean="0"/>
              <a:t>Has tree structure can be learned (greedy) from data</a:t>
            </a:r>
          </a:p>
          <a:p>
            <a:pPr lvl="1"/>
            <a:r>
              <a:rPr lang="en-US" dirty="0" smtClean="0"/>
              <a:t>Each node is an auto-encoder to learn inner representation</a:t>
            </a:r>
          </a:p>
          <a:p>
            <a:r>
              <a:rPr lang="en-US" dirty="0" smtClean="0"/>
              <a:t>Paraphrase </a:t>
            </a:r>
            <a:r>
              <a:rPr lang="en-US" dirty="0"/>
              <a:t>detection </a:t>
            </a:r>
            <a:r>
              <a:rPr lang="en-US" b="0" dirty="0">
                <a:solidFill>
                  <a:srgbClr val="0070C0"/>
                </a:solidFill>
              </a:rPr>
              <a:t>(</a:t>
            </a:r>
            <a:r>
              <a:rPr lang="en-US" b="0" dirty="0" err="1">
                <a:solidFill>
                  <a:srgbClr val="0070C0"/>
                </a:solidFill>
              </a:rPr>
              <a:t>Socher</a:t>
            </a:r>
            <a:r>
              <a:rPr lang="en-US" b="0" dirty="0">
                <a:solidFill>
                  <a:srgbClr val="0070C0"/>
                </a:solidFill>
              </a:rPr>
              <a:t> et al. 2011)</a:t>
            </a:r>
          </a:p>
          <a:p>
            <a:r>
              <a:rPr lang="en-US" dirty="0" smtClean="0"/>
              <a:t>Sentiment </a:t>
            </a:r>
            <a:r>
              <a:rPr lang="en-US" dirty="0"/>
              <a:t>distribution </a:t>
            </a:r>
            <a:r>
              <a:rPr lang="en-US" b="0" dirty="0">
                <a:solidFill>
                  <a:srgbClr val="0070C0"/>
                </a:solidFill>
              </a:rPr>
              <a:t>(</a:t>
            </a:r>
            <a:r>
              <a:rPr lang="en-US" b="0" dirty="0" err="1">
                <a:solidFill>
                  <a:srgbClr val="0070C0"/>
                </a:solidFill>
              </a:rPr>
              <a:t>Socher</a:t>
            </a:r>
            <a:r>
              <a:rPr lang="en-US" b="0" dirty="0">
                <a:solidFill>
                  <a:srgbClr val="0070C0"/>
                </a:solidFill>
              </a:rPr>
              <a:t> et al. </a:t>
            </a:r>
            <a:r>
              <a:rPr lang="en-US" b="0" dirty="0" smtClean="0">
                <a:solidFill>
                  <a:srgbClr val="0070C0"/>
                </a:solidFill>
              </a:rPr>
              <a:t>2011b)</a:t>
            </a:r>
          </a:p>
          <a:p>
            <a:r>
              <a:rPr lang="en-US" dirty="0" smtClean="0"/>
              <a:t>Parsing </a:t>
            </a:r>
            <a:r>
              <a:rPr lang="en-US" b="0" dirty="0">
                <a:solidFill>
                  <a:srgbClr val="0070C0"/>
                </a:solidFill>
              </a:rPr>
              <a:t>(</a:t>
            </a:r>
            <a:r>
              <a:rPr lang="en-US" b="0" dirty="0" err="1">
                <a:solidFill>
                  <a:srgbClr val="0070C0"/>
                </a:solidFill>
              </a:rPr>
              <a:t>Socher</a:t>
            </a:r>
            <a:r>
              <a:rPr lang="en-US" b="0" dirty="0">
                <a:solidFill>
                  <a:srgbClr val="0070C0"/>
                </a:solidFill>
              </a:rPr>
              <a:t> et al. 2013)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6A69-EE6B-4135-9E5D-C3F75DE1E4C9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161"/>
            <a:ext cx="2644616" cy="145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8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in NLP: the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variety of not-really-dependent tasks</a:t>
            </a:r>
          </a:p>
          <a:p>
            <a:pPr lvl="1"/>
            <a:r>
              <a:rPr lang="en-US" dirty="0" smtClean="0"/>
              <a:t>Many deep architectures, algorithms, and variants</a:t>
            </a:r>
          </a:p>
          <a:p>
            <a:r>
              <a:rPr lang="en-US" dirty="0" smtClean="0"/>
              <a:t>Competitive performance, but not state-of-the-art</a:t>
            </a:r>
          </a:p>
          <a:p>
            <a:pPr lvl="1"/>
            <a:r>
              <a:rPr lang="en-US" dirty="0" smtClean="0"/>
              <a:t>Not obvious how to combine with existing NLP</a:t>
            </a:r>
          </a:p>
          <a:p>
            <a:pPr lvl="1"/>
            <a:r>
              <a:rPr lang="en-US" dirty="0" smtClean="0"/>
              <a:t>Not easy to encode prior knowledge of language structure</a:t>
            </a:r>
          </a:p>
          <a:p>
            <a:r>
              <a:rPr lang="en-US" dirty="0" smtClean="0"/>
              <a:t>No longer symbolic, not easy to make sense from results</a:t>
            </a:r>
          </a:p>
          <a:p>
            <a:r>
              <a:rPr lang="en-US" dirty="0" smtClean="0"/>
              <a:t>Neural language models are difficult to train and time-consuming</a:t>
            </a:r>
          </a:p>
          <a:p>
            <a:r>
              <a:rPr lang="en-US" dirty="0" smtClean="0"/>
              <a:t>►Open to more research, deep learning in NLP is future?</a:t>
            </a:r>
          </a:p>
          <a:p>
            <a:pPr lvl="1"/>
            <a:r>
              <a:rPr lang="en-US" dirty="0" smtClean="0"/>
              <a:t>Very promising results, unsupervised, big data, across domains, languages, tasks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8653-3E4D-4859-898D-F917BEBB5174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overview</a:t>
            </a:r>
          </a:p>
          <a:p>
            <a:pPr lvl="1"/>
            <a:r>
              <a:rPr lang="en-US" dirty="0" smtClean="0"/>
              <a:t>Deep v. shallow architectures</a:t>
            </a:r>
          </a:p>
          <a:p>
            <a:pPr lvl="1"/>
            <a:r>
              <a:rPr lang="en-US" dirty="0" smtClean="0"/>
              <a:t>Representation learning</a:t>
            </a:r>
          </a:p>
          <a:p>
            <a:r>
              <a:rPr lang="en-US" dirty="0" smtClean="0"/>
              <a:t>Breakthroughs</a:t>
            </a:r>
          </a:p>
          <a:p>
            <a:pPr lvl="1"/>
            <a:r>
              <a:rPr lang="en-US" dirty="0" smtClean="0"/>
              <a:t>Learning principle: greedy layer-wise training</a:t>
            </a:r>
          </a:p>
          <a:p>
            <a:pPr lvl="1"/>
            <a:r>
              <a:rPr lang="en-US" dirty="0" err="1" smtClean="0"/>
              <a:t>Tera</a:t>
            </a:r>
            <a:r>
              <a:rPr lang="en-US" dirty="0"/>
              <a:t> </a:t>
            </a:r>
            <a:r>
              <a:rPr lang="en-US" dirty="0" smtClean="0"/>
              <a:t>scale: data, model,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Deep learning success</a:t>
            </a:r>
            <a:endParaRPr lang="en-US" dirty="0" smtClean="0"/>
          </a:p>
          <a:p>
            <a:r>
              <a:rPr lang="en-US" dirty="0" smtClean="0"/>
              <a:t>Deep learning in </a:t>
            </a:r>
            <a:r>
              <a:rPr lang="en-US" dirty="0" smtClean="0"/>
              <a:t>NLP</a:t>
            </a:r>
            <a:endParaRPr lang="en-US" dirty="0" smtClean="0"/>
          </a:p>
          <a:p>
            <a:pPr lvl="1"/>
            <a:r>
              <a:rPr lang="en-US" dirty="0" smtClean="0"/>
              <a:t>Neural network language models</a:t>
            </a:r>
            <a:endParaRPr lang="en-US" dirty="0"/>
          </a:p>
          <a:p>
            <a:pPr lvl="1"/>
            <a:r>
              <a:rPr lang="en-US" dirty="0" smtClean="0"/>
              <a:t>POS</a:t>
            </a:r>
            <a:r>
              <a:rPr lang="en-US" dirty="0" smtClean="0"/>
              <a:t>, NER, parsing</a:t>
            </a:r>
            <a:r>
              <a:rPr lang="en-US" dirty="0"/>
              <a:t>, </a:t>
            </a:r>
            <a:r>
              <a:rPr lang="en-US" dirty="0" smtClean="0"/>
              <a:t>sentiment, </a:t>
            </a:r>
            <a:r>
              <a:rPr lang="en-US" dirty="0" smtClean="0"/>
              <a:t>paraphrase</a:t>
            </a:r>
          </a:p>
          <a:p>
            <a:pPr lvl="1"/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F0F-EB94-4CC1-A43C-C6A7D5926DA6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Deep learning = Learning hierarchical representation</a:t>
            </a:r>
          </a:p>
          <a:p>
            <a:r>
              <a:rPr lang="en-US" dirty="0" smtClean="0"/>
              <a:t>Unsupervised greedy layer-wise pre-training followed by fine-tuning algorithm</a:t>
            </a:r>
          </a:p>
          <a:p>
            <a:r>
              <a:rPr lang="en-US" dirty="0" smtClean="0"/>
              <a:t>Promising </a:t>
            </a:r>
            <a:r>
              <a:rPr lang="en-US" dirty="0" smtClean="0"/>
              <a:t>results in many applications</a:t>
            </a:r>
          </a:p>
          <a:p>
            <a:pPr lvl="1"/>
            <a:r>
              <a:rPr lang="en-US" dirty="0" smtClean="0"/>
              <a:t>Vision, audition, natural language understanding</a:t>
            </a:r>
          </a:p>
          <a:p>
            <a:r>
              <a:rPr lang="en-US" dirty="0" smtClean="0"/>
              <a:t>Neural network language models play crucial roles in NLP tasks</a:t>
            </a:r>
          </a:p>
          <a:p>
            <a:pPr lvl="1"/>
            <a:r>
              <a:rPr lang="en-US" dirty="0" smtClean="0"/>
              <a:t>Jointly learn word representation and classification tasks</a:t>
            </a:r>
          </a:p>
          <a:p>
            <a:r>
              <a:rPr lang="en-US" dirty="0" smtClean="0"/>
              <a:t>Different tasks take advantage from different deep architectures</a:t>
            </a:r>
          </a:p>
          <a:p>
            <a:pPr lvl="1"/>
            <a:r>
              <a:rPr lang="en-US" dirty="0" smtClean="0"/>
              <a:t>NLP: Recursive neural networks and convolutional networks</a:t>
            </a:r>
          </a:p>
          <a:p>
            <a:pPr lvl="1"/>
            <a:r>
              <a:rPr lang="en-US" dirty="0" smtClean="0"/>
              <a:t>What is the best RNN given an NLP task is an open question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25A1-B679-436E-8108-33C5C7DD88D8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v. shallow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information processing mechanisms suggest </a:t>
            </a:r>
            <a:r>
              <a:rPr lang="en-US" dirty="0"/>
              <a:t>deep </a:t>
            </a:r>
            <a:r>
              <a:rPr lang="en-US" dirty="0" smtClean="0"/>
              <a:t>architectures </a:t>
            </a:r>
            <a:r>
              <a:rPr lang="en-US" sz="1600" b="0" dirty="0" smtClean="0"/>
              <a:t>(</a:t>
            </a:r>
            <a:r>
              <a:rPr lang="en-US" sz="1600" b="0" i="1" dirty="0" smtClean="0"/>
              <a:t>e.g. vision</a:t>
            </a:r>
            <a:r>
              <a:rPr lang="en-US" sz="1600" b="0" i="1" dirty="0"/>
              <a:t>, speech, </a:t>
            </a:r>
            <a:r>
              <a:rPr lang="en-US" sz="1600" b="0" i="1" dirty="0" smtClean="0"/>
              <a:t>audition, </a:t>
            </a:r>
            <a:r>
              <a:rPr lang="en-US" sz="1600" b="0" i="1" dirty="0"/>
              <a:t>language </a:t>
            </a:r>
            <a:r>
              <a:rPr lang="en-US" sz="1600" b="0" i="1" dirty="0" smtClean="0"/>
              <a:t>understanding</a:t>
            </a:r>
            <a:r>
              <a:rPr lang="en-US" sz="1600" b="0" dirty="0" smtClean="0"/>
              <a:t>)</a:t>
            </a:r>
            <a:endParaRPr lang="en-US" b="0" dirty="0" smtClean="0"/>
          </a:p>
          <a:p>
            <a:pPr lvl="1"/>
            <a:r>
              <a:rPr lang="en-US" dirty="0" smtClean="0"/>
              <a:t>Input percept is represented in multiple-level abstraction</a:t>
            </a:r>
          </a:p>
          <a:p>
            <a:r>
              <a:rPr lang="en-US" dirty="0" smtClean="0"/>
              <a:t>Most machine learning techniques exploit shallow architectures </a:t>
            </a:r>
            <a:r>
              <a:rPr lang="en-US" sz="1600" b="0" dirty="0" smtClean="0"/>
              <a:t>(</a:t>
            </a:r>
            <a:r>
              <a:rPr lang="en-US" sz="1600" b="0" i="1" dirty="0" smtClean="0"/>
              <a:t>e.g. GMM, HMM, CRF, </a:t>
            </a:r>
            <a:r>
              <a:rPr lang="en-US" sz="1600" b="0" i="1" dirty="0" err="1" smtClean="0"/>
              <a:t>MaxEnt</a:t>
            </a:r>
            <a:r>
              <a:rPr lang="en-US" sz="1600" b="0" i="1" dirty="0" smtClean="0"/>
              <a:t>, SVM, Logistic</a:t>
            </a:r>
            <a:r>
              <a:rPr lang="en-US" sz="1600" b="0" dirty="0" smtClean="0"/>
              <a:t>)</a:t>
            </a:r>
            <a:endParaRPr lang="en-US" b="0" dirty="0" smtClean="0"/>
          </a:p>
          <a:p>
            <a:pPr lvl="1"/>
            <a:r>
              <a:rPr lang="en-US" dirty="0" smtClean="0"/>
              <a:t>Linear models cannot capture the complexity</a:t>
            </a:r>
          </a:p>
          <a:p>
            <a:pPr lvl="1"/>
            <a:r>
              <a:rPr lang="en-US" dirty="0"/>
              <a:t>Kernel tricks is still not deep </a:t>
            </a:r>
            <a:r>
              <a:rPr lang="en-US" i="1" dirty="0" smtClean="0"/>
              <a:t>enough</a:t>
            </a:r>
          </a:p>
          <a:p>
            <a:r>
              <a:rPr lang="en-US" dirty="0" smtClean="0"/>
              <a:t>Unsuccessful attempts to train multi-layer neural networks for decades </a:t>
            </a:r>
            <a:r>
              <a:rPr lang="en-US" sz="1600" b="0" dirty="0" smtClean="0"/>
              <a:t>(</a:t>
            </a:r>
            <a:r>
              <a:rPr lang="en-US" sz="1600" b="0" i="1" dirty="0" smtClean="0"/>
              <a:t>before 2006</a:t>
            </a:r>
            <a:r>
              <a:rPr lang="en-US" sz="1600" b="0" dirty="0" smtClean="0"/>
              <a:t>)</a:t>
            </a:r>
            <a:endParaRPr lang="en-US" b="0" dirty="0" smtClean="0"/>
          </a:p>
          <a:p>
            <a:pPr lvl="1"/>
            <a:r>
              <a:rPr lang="en-US" dirty="0" smtClean="0"/>
              <a:t>Feed-forward neural nets with back-propagation</a:t>
            </a:r>
          </a:p>
          <a:p>
            <a:pPr lvl="1"/>
            <a:r>
              <a:rPr lang="en-US" dirty="0" smtClean="0"/>
              <a:t>Non-convex loss function, local optima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EF2B-EC93-482A-A506-06C9F05D57EF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1081549"/>
            <a:ext cx="4572000" cy="30479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Bengio</a:t>
            </a:r>
            <a:r>
              <a:rPr lang="en-US" dirty="0">
                <a:solidFill>
                  <a:srgbClr val="0070C0"/>
                </a:solidFill>
              </a:rPr>
              <a:t> 2009, </a:t>
            </a:r>
            <a:r>
              <a:rPr lang="en-US" dirty="0" err="1">
                <a:solidFill>
                  <a:srgbClr val="0070C0"/>
                </a:solidFill>
              </a:rPr>
              <a:t>Bengio</a:t>
            </a:r>
            <a:r>
              <a:rPr lang="en-US" dirty="0">
                <a:solidFill>
                  <a:srgbClr val="0070C0"/>
                </a:solidFill>
              </a:rPr>
              <a:t> et al. 2013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Wide class of machine learning techniques and architectures</a:t>
            </a:r>
          </a:p>
          <a:p>
            <a:pPr lvl="1"/>
            <a:r>
              <a:rPr lang="en-US" dirty="0" smtClean="0"/>
              <a:t>Hierarchical in nature</a:t>
            </a:r>
          </a:p>
          <a:p>
            <a:pPr lvl="1"/>
            <a:r>
              <a:rPr lang="en-US" dirty="0"/>
              <a:t>Multi-stage </a:t>
            </a:r>
            <a:r>
              <a:rPr lang="en-US" dirty="0" smtClean="0"/>
              <a:t>processing through multiple non-linear layers</a:t>
            </a:r>
          </a:p>
          <a:p>
            <a:r>
              <a:rPr lang="en-US" dirty="0" smtClean="0"/>
              <a:t>Feature re-use for multi-task learning</a:t>
            </a:r>
          </a:p>
          <a:p>
            <a:pPr lvl="1"/>
            <a:r>
              <a:rPr lang="en-US" dirty="0" smtClean="0"/>
              <a:t>Distributed representation </a:t>
            </a:r>
            <a:r>
              <a:rPr lang="en-US" sz="1600" dirty="0" smtClean="0"/>
              <a:t>(</a:t>
            </a:r>
            <a:r>
              <a:rPr lang="en-US" sz="1600" i="1" dirty="0" smtClean="0"/>
              <a:t>information is not localized in a particular parameter likes in one-hot representation</a:t>
            </a:r>
            <a:r>
              <a:rPr lang="en-US" sz="16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Multiple levels of representation</a:t>
            </a:r>
          </a:p>
          <a:p>
            <a:r>
              <a:rPr lang="en-US" dirty="0" smtClean="0"/>
              <a:t>Abstraction and invariance</a:t>
            </a:r>
          </a:p>
          <a:p>
            <a:pPr lvl="1"/>
            <a:r>
              <a:rPr lang="en-US" dirty="0" smtClean="0"/>
              <a:t>More abstract concepts is constructed</a:t>
            </a:r>
            <a:br>
              <a:rPr lang="en-US" dirty="0" smtClean="0"/>
            </a:br>
            <a:r>
              <a:rPr lang="en-US" dirty="0" smtClean="0"/>
              <a:t>from less abstract ones</a:t>
            </a:r>
          </a:p>
          <a:p>
            <a:pPr lvl="1"/>
            <a:r>
              <a:rPr lang="en-US" dirty="0" smtClean="0"/>
              <a:t>More abstract representation is</a:t>
            </a:r>
            <a:br>
              <a:rPr lang="en-US" dirty="0" smtClean="0"/>
            </a:br>
            <a:r>
              <a:rPr lang="en-US" dirty="0" smtClean="0"/>
              <a:t>invariant to most local changes of input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6A6D-D2B0-4E5F-A0D8-99F787AF8A3D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06" y="3640392"/>
            <a:ext cx="3493294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2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</a:t>
            </a:r>
            <a:r>
              <a:rPr lang="en-US" dirty="0" smtClean="0"/>
              <a:t>learning </a:t>
            </a:r>
            <a:r>
              <a:rPr lang="en-US" sz="1600" b="0" dirty="0" smtClean="0"/>
              <a:t>(</a:t>
            </a:r>
            <a:r>
              <a:rPr lang="en-US" sz="1600" b="0" i="1" dirty="0" smtClean="0"/>
              <a:t>feature learning</a:t>
            </a:r>
            <a:r>
              <a:rPr lang="en-US" sz="1600" b="0" dirty="0" smtClean="0"/>
              <a:t>)</a:t>
            </a:r>
            <a:endParaRPr lang="en-US" b="0" dirty="0" smtClean="0"/>
          </a:p>
          <a:p>
            <a:pPr lvl="1"/>
            <a:r>
              <a:rPr lang="en-US" dirty="0" smtClean="0"/>
              <a:t>Learning transformation of the data that make it useful information for classifiers or other predictors</a:t>
            </a:r>
          </a:p>
          <a:p>
            <a:r>
              <a:rPr lang="en-US" dirty="0" smtClean="0"/>
              <a:t>Traditional machine learning algorithm deployment</a:t>
            </a:r>
          </a:p>
          <a:p>
            <a:pPr lvl="1"/>
            <a:r>
              <a:rPr lang="en-US" dirty="0" smtClean="0"/>
              <a:t>Hand-crafted features extractor + “simple” trainable classifier</a:t>
            </a:r>
          </a:p>
          <a:p>
            <a:pPr lvl="1"/>
            <a:r>
              <a:rPr lang="en-US" dirty="0" smtClean="0"/>
              <a:t>Inability to extract/organize the discriminative info. </a:t>
            </a:r>
            <a:r>
              <a:rPr lang="en-US" dirty="0"/>
              <a:t>f</a:t>
            </a:r>
            <a:r>
              <a:rPr lang="en-US" dirty="0" smtClean="0"/>
              <a:t>rom data</a:t>
            </a:r>
          </a:p>
          <a:p>
            <a:r>
              <a:rPr lang="en-US" dirty="0" smtClean="0"/>
              <a:t>End-to-end learning </a:t>
            </a:r>
            <a:r>
              <a:rPr lang="en-US" sz="1600" b="0" dirty="0" smtClean="0"/>
              <a:t>(</a:t>
            </a:r>
            <a:r>
              <a:rPr lang="en-US" sz="1600" b="0" i="1" dirty="0" smtClean="0"/>
              <a:t>less dependent on feature engineering</a:t>
            </a:r>
            <a:r>
              <a:rPr lang="en-US" sz="1600" b="0" dirty="0" smtClean="0"/>
              <a:t>)</a:t>
            </a:r>
            <a:endParaRPr lang="en-US" b="0" dirty="0" smtClean="0"/>
          </a:p>
          <a:p>
            <a:pPr lvl="1"/>
            <a:r>
              <a:rPr lang="en-US" dirty="0" smtClean="0"/>
              <a:t>Trainable feature extractor + trainable classifier</a:t>
            </a:r>
          </a:p>
          <a:p>
            <a:pPr lvl="1"/>
            <a:r>
              <a:rPr lang="en-US" dirty="0" smtClean="0"/>
              <a:t>Hierarchical representation for invariance and feature re-use</a:t>
            </a:r>
          </a:p>
          <a:p>
            <a:r>
              <a:rPr lang="en-US" dirty="0" smtClean="0"/>
              <a:t>Deep learning is to learn the intermediate representation</a:t>
            </a:r>
          </a:p>
          <a:p>
            <a:pPr lvl="1"/>
            <a:r>
              <a:rPr lang="en-US" dirty="0" smtClean="0"/>
              <a:t>Its success belongs to unsupervised</a:t>
            </a:r>
            <a:r>
              <a:rPr lang="en-US" dirty="0"/>
              <a:t> representation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848F9-B7CB-4D78-BF20-315CA00B787B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–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representation is complete if it is possible to reconstruct the input from it</a:t>
            </a:r>
          </a:p>
          <a:p>
            <a:r>
              <a:rPr lang="en-US" dirty="0" smtClean="0"/>
              <a:t>Unsupervised learning for feature/representation extractions</a:t>
            </a:r>
          </a:p>
          <a:p>
            <a:pPr lvl="1"/>
            <a:r>
              <a:rPr lang="en-US" dirty="0" smtClean="0"/>
              <a:t>An encoder followed by a decoder</a:t>
            </a:r>
          </a:p>
          <a:p>
            <a:pPr lvl="1"/>
            <a:r>
              <a:rPr lang="en-US" dirty="0" smtClean="0"/>
              <a:t>Encoder encodes </a:t>
            </a:r>
            <a:r>
              <a:rPr lang="en-US" b="1" dirty="0" smtClean="0"/>
              <a:t>input vector</a:t>
            </a:r>
            <a:r>
              <a:rPr lang="en-US" dirty="0" smtClean="0"/>
              <a:t> to </a:t>
            </a:r>
            <a:r>
              <a:rPr lang="en-US" b="1" dirty="0" smtClean="0"/>
              <a:t>code vector</a:t>
            </a:r>
          </a:p>
          <a:p>
            <a:pPr lvl="1"/>
            <a:r>
              <a:rPr lang="en-US" dirty="0" smtClean="0"/>
              <a:t>Decoder decodes </a:t>
            </a:r>
            <a:r>
              <a:rPr lang="en-US" b="1" dirty="0" smtClean="0"/>
              <a:t>code vector</a:t>
            </a:r>
            <a:r>
              <a:rPr lang="en-US" dirty="0" smtClean="0"/>
              <a:t> to </a:t>
            </a:r>
            <a:r>
              <a:rPr lang="en-US" b="1" dirty="0" smtClean="0"/>
              <a:t>reconstruction</a:t>
            </a:r>
          </a:p>
          <a:p>
            <a:pPr lvl="1"/>
            <a:r>
              <a:rPr lang="en-US" dirty="0" smtClean="0"/>
              <a:t>Minimizes loss function from input to reconstruction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15D2-10B3-4F10-8B60-C90DCD943030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06" y="4596764"/>
            <a:ext cx="2121694" cy="21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Breakthroughs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architectures are desired but difficult to learn</a:t>
            </a:r>
          </a:p>
          <a:p>
            <a:pPr lvl="1"/>
            <a:r>
              <a:rPr lang="en-US" dirty="0"/>
              <a:t>Non-convex loss function, local optima</a:t>
            </a:r>
          </a:p>
          <a:p>
            <a:endParaRPr lang="en-US" dirty="0" smtClean="0"/>
          </a:p>
          <a:p>
            <a:r>
              <a:rPr lang="en-US" dirty="0" smtClean="0"/>
              <a:t>2006: breakthrough initiated by </a:t>
            </a:r>
            <a:r>
              <a:rPr lang="en-US" dirty="0" smtClean="0">
                <a:solidFill>
                  <a:srgbClr val="0070C0"/>
                </a:solidFill>
              </a:rPr>
              <a:t>Hinton et al. (2006)</a:t>
            </a:r>
          </a:p>
          <a:p>
            <a:pPr lvl="1"/>
            <a:r>
              <a:rPr lang="en-US" dirty="0"/>
              <a:t>3 </a:t>
            </a:r>
            <a:r>
              <a:rPr lang="en-US" dirty="0" smtClean="0"/>
              <a:t>hidden-layer Deep belief network (DBN)</a:t>
            </a:r>
          </a:p>
          <a:p>
            <a:pPr lvl="1"/>
            <a:r>
              <a:rPr lang="en-US" dirty="0" smtClean="0"/>
              <a:t>Greedy layer-wise unsupervised pre-training</a:t>
            </a:r>
          </a:p>
          <a:p>
            <a:pPr lvl="1"/>
            <a:r>
              <a:rPr lang="en-US" dirty="0" smtClean="0"/>
              <a:t>Fine-tuning up-down algorithm</a:t>
            </a:r>
          </a:p>
          <a:p>
            <a:pPr lvl="1"/>
            <a:r>
              <a:rPr lang="en-US" dirty="0" smtClean="0"/>
              <a:t>MNIST </a:t>
            </a:r>
            <a:r>
              <a:rPr lang="en-US" dirty="0"/>
              <a:t>digits dataset </a:t>
            </a:r>
            <a:r>
              <a:rPr lang="en-US" dirty="0" smtClean="0"/>
              <a:t>error rate</a:t>
            </a:r>
          </a:p>
          <a:p>
            <a:pPr lvl="1"/>
            <a:r>
              <a:rPr lang="en-US" dirty="0" smtClean="0"/>
              <a:t>DBN:1.25%, SVM:1.4%, NN:1.51%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4767-4060-4BDD-962F-35E1C2D7A1E8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971800"/>
            <a:ext cx="20002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20" y="5987845"/>
            <a:ext cx="4945380" cy="27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2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layer-wise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of good training algorithm for deep architectures</a:t>
            </a:r>
          </a:p>
          <a:p>
            <a:pPr lvl="1"/>
            <a:r>
              <a:rPr lang="en-US" dirty="0" smtClean="0"/>
              <a:t>Greedy </a:t>
            </a:r>
            <a:r>
              <a:rPr lang="en-US" dirty="0"/>
              <a:t>layer-wise unsupervised </a:t>
            </a:r>
            <a:r>
              <a:rPr lang="en-US" dirty="0" smtClean="0"/>
              <a:t>pre-training helps </a:t>
            </a:r>
            <a:r>
              <a:rPr lang="en-US" dirty="0"/>
              <a:t>to optimize deep networks</a:t>
            </a:r>
          </a:p>
          <a:p>
            <a:pPr lvl="1"/>
            <a:r>
              <a:rPr lang="en-US" dirty="0" smtClean="0"/>
              <a:t>Supervised </a:t>
            </a:r>
            <a:r>
              <a:rPr lang="en-US" dirty="0"/>
              <a:t>training to fine-tune all the </a:t>
            </a:r>
            <a:r>
              <a:rPr lang="en-US" dirty="0" smtClean="0"/>
              <a:t>layers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general principle applies beyond </a:t>
            </a:r>
            <a:r>
              <a:rPr lang="en-US" dirty="0" smtClean="0"/>
              <a:t>DBNs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>
                <a:solidFill>
                  <a:srgbClr val="0070C0"/>
                </a:solidFill>
              </a:rPr>
              <a:t>Bengio</a:t>
            </a:r>
            <a:r>
              <a:rPr lang="en-US" b="0" dirty="0">
                <a:solidFill>
                  <a:srgbClr val="0070C0"/>
                </a:solidFill>
              </a:rPr>
              <a:t> et al. 2007</a:t>
            </a:r>
            <a:r>
              <a:rPr lang="en-US" b="0" dirty="0" smtClean="0">
                <a:solidFill>
                  <a:srgbClr val="0070C0"/>
                </a:solidFill>
              </a:rPr>
              <a:t>)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D323-5152-4124-88A3-9F1B37198665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324350"/>
            <a:ext cx="81724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61950" y="4783392"/>
            <a:ext cx="8172450" cy="304800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48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greedy layer-wise training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</a:rPr>
              <a:t>Bengio</a:t>
            </a:r>
            <a:r>
              <a:rPr lang="en-US" b="0" dirty="0" smtClean="0">
                <a:solidFill>
                  <a:srgbClr val="0070C0"/>
                </a:solidFill>
              </a:rPr>
              <a:t> 2009, </a:t>
            </a:r>
            <a:r>
              <a:rPr lang="en-US" b="0" dirty="0" err="1" smtClean="0">
                <a:solidFill>
                  <a:srgbClr val="0070C0"/>
                </a:solidFill>
              </a:rPr>
              <a:t>Erhan</a:t>
            </a:r>
            <a:r>
              <a:rPr lang="en-US" b="0" dirty="0" smtClean="0">
                <a:solidFill>
                  <a:srgbClr val="0070C0"/>
                </a:solidFill>
              </a:rPr>
              <a:t> et al. 2010)</a:t>
            </a:r>
          </a:p>
          <a:p>
            <a:r>
              <a:rPr lang="en-US" dirty="0" smtClean="0"/>
              <a:t>Regularization </a:t>
            </a:r>
            <a:r>
              <a:rPr lang="en-US" dirty="0"/>
              <a:t>Hypothesis</a:t>
            </a:r>
          </a:p>
          <a:p>
            <a:pPr lvl="1"/>
            <a:r>
              <a:rPr lang="en-US" dirty="0" smtClean="0"/>
              <a:t>Pre-training </a:t>
            </a:r>
            <a:r>
              <a:rPr lang="en-US" dirty="0"/>
              <a:t>is “constraining” parameters in a </a:t>
            </a:r>
            <a:r>
              <a:rPr lang="en-US" dirty="0" smtClean="0"/>
              <a:t>region relevant </a:t>
            </a:r>
            <a:r>
              <a:rPr lang="en-US" dirty="0"/>
              <a:t>to unsupervised dataset</a:t>
            </a:r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that better describe unlabeled data are more discriminative for labeled </a:t>
            </a:r>
            <a:r>
              <a:rPr lang="en-US" dirty="0" smtClean="0"/>
              <a:t>data </a:t>
            </a:r>
            <a:r>
              <a:rPr lang="en-US" sz="1600" dirty="0" smtClean="0"/>
              <a:t>(</a:t>
            </a:r>
            <a:r>
              <a:rPr lang="en-US" sz="1600" i="1" dirty="0" smtClean="0"/>
              <a:t>better </a:t>
            </a:r>
            <a:r>
              <a:rPr lang="en-US" sz="1600" i="1" dirty="0"/>
              <a:t>generalization</a:t>
            </a:r>
            <a:r>
              <a:rPr lang="en-US" sz="1600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Optimization </a:t>
            </a:r>
            <a:r>
              <a:rPr lang="en-US" dirty="0"/>
              <a:t>Hypothesis</a:t>
            </a:r>
          </a:p>
          <a:p>
            <a:pPr lvl="1"/>
            <a:r>
              <a:rPr lang="en-US" dirty="0" smtClean="0"/>
              <a:t>Unsupervised </a:t>
            </a:r>
            <a:r>
              <a:rPr lang="en-US" dirty="0"/>
              <a:t>training initializes lower level parameters near localities of better minima than random initialization 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A391-28D2-4633-ACA0-4C36EE1CD4E2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4D66-4C16-4C39-B3D1-8F6E4742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1639</TotalTime>
  <Words>1229</Words>
  <Application>Microsoft Office PowerPoint</Application>
  <PresentationFormat>On-screen Show (4:3)</PresentationFormat>
  <Paragraphs>229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Essential</vt:lpstr>
      <vt:lpstr>Deep learning and applications to Natural language processing</vt:lpstr>
      <vt:lpstr>outline</vt:lpstr>
      <vt:lpstr>Deep v. shallow overview</vt:lpstr>
      <vt:lpstr>Deep learning and Advantages</vt:lpstr>
      <vt:lpstr>Representation learning</vt:lpstr>
      <vt:lpstr>Encoder – decoder</vt:lpstr>
      <vt:lpstr>Breakthroughs</vt:lpstr>
      <vt:lpstr>Greedy layer-wise training</vt:lpstr>
      <vt:lpstr>Why greedy layer-wise training works</vt:lpstr>
      <vt:lpstr>Tera-scale deep learning</vt:lpstr>
      <vt:lpstr>Deep learning success</vt:lpstr>
      <vt:lpstr>Deep learning in NLP</vt:lpstr>
      <vt:lpstr>Neural network language models</vt:lpstr>
      <vt:lpstr>Neural network language models</vt:lpstr>
      <vt:lpstr>NNLM for Basic tasks</vt:lpstr>
      <vt:lpstr>Basic Tasks (2)</vt:lpstr>
      <vt:lpstr>Basic Tasks (3)</vt:lpstr>
      <vt:lpstr>Beyond word representation</vt:lpstr>
      <vt:lpstr>Deep learning in NLP: the concerns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and applications to NLP</dc:title>
  <dc:creator>Huy Nguyen</dc:creator>
  <cp:lastModifiedBy>Huy Nguyen</cp:lastModifiedBy>
  <cp:revision>771</cp:revision>
  <cp:lastPrinted>2014-04-14T13:58:07Z</cp:lastPrinted>
  <dcterms:created xsi:type="dcterms:W3CDTF">2014-03-29T12:10:20Z</dcterms:created>
  <dcterms:modified xsi:type="dcterms:W3CDTF">2014-04-15T13:50:24Z</dcterms:modified>
</cp:coreProperties>
</file>