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3" r:id="rId5"/>
    <p:sldId id="291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8" r:id="rId17"/>
    <p:sldId id="277" r:id="rId18"/>
    <p:sldId id="279" r:id="rId19"/>
    <p:sldId id="293" r:id="rId20"/>
    <p:sldId id="292" r:id="rId21"/>
    <p:sldId id="289" r:id="rId22"/>
    <p:sldId id="290" r:id="rId23"/>
    <p:sldId id="280" r:id="rId24"/>
    <p:sldId id="281" r:id="rId25"/>
    <p:sldId id="282" r:id="rId26"/>
    <p:sldId id="283" r:id="rId27"/>
    <p:sldId id="284" r:id="rId28"/>
    <p:sldId id="288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57A0-D755-4232-B3D9-120938CF13A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49F6-838D-493A-AAB9-622B703F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4D5E-8F14-4B5A-AB0D-41391847D199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CEB4-6D99-4435-B384-C4ADF993B817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FFD0-262F-4A39-8781-48850D026A2D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D1D-BD18-4748-B3FB-9372232A3979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E09-9D6D-4963-9B26-F8CB2919DCA7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0BE-A635-447A-887B-3EC59286B97F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A8C-0F45-45D3-B58E-B0CA452A1536}" type="datetime1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C957-8365-42E5-9442-97CB2C0A6592}" type="datetime1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7-8BFE-4BB0-B223-CC51A16141B0}" type="datetime1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756-EFAA-46DC-A72A-E5209313CFD1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F5B2-2815-46F2-919A-0CF390F17B7D}" type="datetime1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E9A-B018-4F87-B375-C12B75373E10}" type="datetime1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F5A1-04B6-4E55-9D8C-26E1C5A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ssayforum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sayforu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Extracting argument and domain words for identifying </a:t>
            </a:r>
            <a:r>
              <a:rPr lang="en-US" sz="3200" dirty="0" smtClean="0"/>
              <a:t>argument components </a:t>
            </a:r>
            <a:r>
              <a:rPr lang="en-US" sz="3200" dirty="0"/>
              <a:t>in 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9615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Huy Nguyen</a:t>
            </a:r>
            <a:r>
              <a:rPr lang="en-US" sz="2400" baseline="30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Diane Litman</a:t>
            </a:r>
            <a:r>
              <a:rPr lang="en-US" sz="2400" baseline="30000" dirty="0" smtClean="0">
                <a:solidFill>
                  <a:srgbClr val="000000"/>
                </a:solidFill>
              </a:rPr>
              <a:t>1,2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800" baseline="30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Computer Science Department</a:t>
            </a:r>
          </a:p>
          <a:p>
            <a:r>
              <a:rPr lang="en-US" sz="1800" baseline="30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Learning Research &amp; Development Center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University of Pittsburgh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02582" y="540996"/>
            <a:ext cx="5938837" cy="923330"/>
            <a:chOff x="1752600" y="540996"/>
            <a:chExt cx="5938837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038474" y="540996"/>
              <a:ext cx="46529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2nd Workshop on Argumentation Mining</a:t>
              </a:r>
            </a:p>
            <a:p>
              <a:r>
                <a:rPr lang="en-US" dirty="0"/>
                <a:t>NAACL 2015 </a:t>
              </a:r>
              <a:r>
                <a:rPr lang="en-US" dirty="0" smtClean="0"/>
                <a:t>Workshops</a:t>
              </a:r>
            </a:p>
            <a:p>
              <a:r>
                <a:rPr lang="en-US" i="1" dirty="0" smtClean="0"/>
                <a:t>June 4</a:t>
              </a:r>
              <a:r>
                <a:rPr lang="en-US" i="1" baseline="30000" dirty="0" smtClean="0"/>
                <a:t>th</a:t>
              </a:r>
              <a:r>
                <a:rPr lang="en-US" i="1" dirty="0" smtClean="0"/>
                <a:t> 2015, Denver, CO</a:t>
              </a:r>
              <a:endParaRPr lang="en-US" i="1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62129"/>
              <a:ext cx="1152525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6" descr="http://universitysymposium.com/files/2012/12/Pitt_logo_with_ring_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2" y="5505666"/>
            <a:ext cx="883227" cy="8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ownloads\Dropbox\OneDrive\Documents\ITS14\cs_banner_logo_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02" y="5740110"/>
            <a:ext cx="2438399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95" y="5410200"/>
            <a:ext cx="1114424" cy="97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6596390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This research is supported </a:t>
            </a:r>
            <a:r>
              <a:rPr lang="en-US" sz="1050" dirty="0" smtClean="0"/>
              <a:t>by NSF </a:t>
            </a:r>
            <a:r>
              <a:rPr lang="en-US" sz="1050" dirty="0"/>
              <a:t>Grant 1122504</a:t>
            </a:r>
          </a:p>
        </p:txBody>
      </p:sp>
    </p:spTree>
    <p:extLst>
      <p:ext uri="{BB962C8B-B14F-4D97-AF65-F5344CB8AC3E}">
        <p14:creationId xmlns:p14="http://schemas.microsoft.com/office/powerpoint/2010/main" val="15307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Argument and domain word </a:t>
            </a:r>
            <a:r>
              <a:rPr lang="en-US" sz="3600" dirty="0" smtClean="0"/>
              <a:t>extraction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Maximization step (aka the best number of LDA topics)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number of LDA topics </a:t>
            </a:r>
            <a:r>
              <a:rPr lang="en-US" sz="2000" i="1" dirty="0" smtClean="0"/>
              <a:t>K</a:t>
            </a:r>
            <a:endParaRPr lang="en-US" sz="2000" dirty="0" smtClean="0"/>
          </a:p>
          <a:p>
            <a:pPr lvl="1"/>
            <a:r>
              <a:rPr lang="en-US" sz="2000" dirty="0" smtClean="0"/>
              <a:t>Discrimination ratio: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= </a:t>
            </a:r>
            <a:r>
              <a:rPr lang="en-US" dirty="0" smtClean="0"/>
              <a:t>[</a:t>
            </a:r>
            <a:r>
              <a:rPr lang="en-US" sz="2000" dirty="0" smtClean="0"/>
              <a:t>CW(T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– CW(T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r>
              <a:rPr lang="en-US" dirty="0" smtClean="0"/>
              <a:t>]</a:t>
            </a:r>
            <a:r>
              <a:rPr lang="en-US" sz="2000" dirty="0" smtClean="0"/>
              <a:t> / CW(T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/>
              <a:t>Get T</a:t>
            </a:r>
            <a:r>
              <a:rPr lang="en-US" sz="1600" baseline="-25000" dirty="0"/>
              <a:t>1</a:t>
            </a:r>
            <a:r>
              <a:rPr lang="en-US" sz="1600" dirty="0"/>
              <a:t> the topic with largest combined weight</a:t>
            </a:r>
          </a:p>
          <a:p>
            <a:pPr lvl="2"/>
            <a:r>
              <a:rPr lang="en-US" sz="1600" dirty="0"/>
              <a:t>Get T</a:t>
            </a:r>
            <a:r>
              <a:rPr lang="en-US" sz="1600" baseline="-25000" dirty="0"/>
              <a:t>2</a:t>
            </a:r>
            <a:r>
              <a:rPr lang="en-US" sz="1600" dirty="0"/>
              <a:t> the topic with second largest combined weight</a:t>
            </a:r>
          </a:p>
          <a:p>
            <a:pPr lvl="1"/>
            <a:r>
              <a:rPr lang="en-US" sz="2000" dirty="0" smtClean="0"/>
              <a:t>Vary </a:t>
            </a:r>
            <a:r>
              <a:rPr lang="en-US" sz="2000" i="1" dirty="0" smtClean="0"/>
              <a:t>K</a:t>
            </a:r>
            <a:r>
              <a:rPr lang="en-US" sz="2000" dirty="0" smtClean="0"/>
              <a:t> and select </a:t>
            </a:r>
            <a:r>
              <a:rPr lang="en-US" sz="2000" i="1" dirty="0" smtClean="0"/>
              <a:t>K</a:t>
            </a:r>
            <a:r>
              <a:rPr lang="en-US" sz="2000" i="1" baseline="30000" dirty="0" smtClean="0"/>
              <a:t>*</a:t>
            </a:r>
            <a:r>
              <a:rPr lang="en-US" sz="2000" dirty="0" smtClean="0"/>
              <a:t> with the largest discrimination ratio</a:t>
            </a:r>
          </a:p>
          <a:p>
            <a:pPr lvl="1"/>
            <a:r>
              <a:rPr lang="en-US" sz="2000" dirty="0"/>
              <a:t>Argument word list = LDA topic w. largest combined </a:t>
            </a:r>
            <a:r>
              <a:rPr lang="en-US" sz="2000" dirty="0" smtClean="0"/>
              <a:t>weight</a:t>
            </a:r>
            <a:endParaRPr lang="en-US" sz="2000" i="1" dirty="0"/>
          </a:p>
        </p:txBody>
      </p:sp>
      <p:sp>
        <p:nvSpPr>
          <p:cNvPr id="4" name="Rectangle 3"/>
          <p:cNvSpPr/>
          <p:nvPr/>
        </p:nvSpPr>
        <p:spPr>
          <a:xfrm>
            <a:off x="990600" y="4742022"/>
            <a:ext cx="1219200" cy="158965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5181600"/>
            <a:ext cx="0" cy="10668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62075" y="5181600"/>
            <a:ext cx="0" cy="1066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04950" y="5181600"/>
            <a:ext cx="0" cy="1066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5181600"/>
            <a:ext cx="0" cy="1066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7825" y="5484168"/>
            <a:ext cx="19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71" y="4495801"/>
            <a:ext cx="498856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600" dirty="0" smtClean="0"/>
              <a:t>K=9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742021"/>
            <a:ext cx="1219200" cy="158965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5181599"/>
            <a:ext cx="0" cy="1066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67075" y="5181599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09950" y="5181599"/>
            <a:ext cx="0" cy="1066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5181599"/>
            <a:ext cx="0" cy="10668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52825" y="5484167"/>
            <a:ext cx="19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3675" y="4495800"/>
            <a:ext cx="603050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600" dirty="0" smtClean="0"/>
              <a:t>K=10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562600" y="4742022"/>
            <a:ext cx="1219200" cy="158965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91200" y="5181600"/>
            <a:ext cx="0" cy="1066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34075" y="5181600"/>
            <a:ext cx="0" cy="1066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76950" y="5181600"/>
            <a:ext cx="0" cy="1066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3200" y="5181600"/>
            <a:ext cx="0" cy="1066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9825" y="5484168"/>
            <a:ext cx="19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70675" y="4495801"/>
            <a:ext cx="603050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600" dirty="0" smtClean="0"/>
              <a:t>K=40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525964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15200" y="519808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96241" y="4843046"/>
            <a:ext cx="1699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T</a:t>
            </a:r>
            <a:r>
              <a:rPr lang="en-US" sz="1600" baseline="-25000" dirty="0" smtClean="0"/>
              <a:t>K</a:t>
            </a:r>
            <a:endParaRPr lang="en-US" sz="16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8421" y="4843046"/>
            <a:ext cx="1699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Extraction of argument and domain words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 animBg="1"/>
      <p:bldP spid="19" grpId="0"/>
      <p:bldP spid="20" grpId="0"/>
      <p:bldP spid="21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90 annotated persuasive essays (Stab &amp; </a:t>
            </a:r>
            <a:r>
              <a:rPr lang="en-US" sz="2400" dirty="0" err="1" smtClean="0"/>
              <a:t>Gurevych</a:t>
            </a:r>
            <a:r>
              <a:rPr lang="en-US" sz="2400" dirty="0" smtClean="0"/>
              <a:t> 2014a, collected from </a:t>
            </a:r>
            <a:r>
              <a:rPr lang="en-US" sz="2400" dirty="0" smtClean="0">
                <a:hlinkClick r:id="rId2"/>
              </a:rPr>
              <a:t>www.essayforum.com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Sentences were coded for possible argument components: </a:t>
            </a:r>
            <a:r>
              <a:rPr lang="en-US" sz="2000" i="1" dirty="0" smtClean="0"/>
              <a:t>major claim</a:t>
            </a:r>
            <a:r>
              <a:rPr lang="en-US" sz="2000" dirty="0" smtClean="0"/>
              <a:t>, </a:t>
            </a:r>
            <a:r>
              <a:rPr lang="en-US" sz="2000" i="1" dirty="0" smtClean="0"/>
              <a:t>claim</a:t>
            </a:r>
            <a:r>
              <a:rPr lang="en-US" sz="2000" dirty="0" smtClean="0"/>
              <a:t>, </a:t>
            </a:r>
            <a:r>
              <a:rPr lang="en-US" sz="2000" i="1" dirty="0" smtClean="0"/>
              <a:t>premise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762375"/>
            <a:ext cx="423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Development data to learn argument and domain words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&gt; 6000 essays from </a:t>
            </a:r>
            <a:r>
              <a:rPr lang="en-US" sz="2400" dirty="0" smtClean="0">
                <a:hlinkClick r:id="rId2"/>
              </a:rPr>
              <a:t>www.essayforum.com</a:t>
            </a:r>
            <a:r>
              <a:rPr lang="en-US" sz="2400" dirty="0" smtClean="0"/>
              <a:t>, not in the corpus</a:t>
            </a:r>
          </a:p>
          <a:p>
            <a:endParaRPr lang="en-US" sz="2400" dirty="0" smtClean="0"/>
          </a:p>
          <a:p>
            <a:r>
              <a:rPr lang="en-US" sz="2400" dirty="0" smtClean="0"/>
              <a:t>10 argument keywords</a:t>
            </a:r>
          </a:p>
          <a:p>
            <a:pPr lvl="1"/>
            <a:r>
              <a:rPr lang="en-US" sz="2000" i="1" dirty="0">
                <a:solidFill>
                  <a:srgbClr val="0070C0"/>
                </a:solidFill>
              </a:rPr>
              <a:t>agree, disagree, reason, </a:t>
            </a:r>
            <a:r>
              <a:rPr lang="en-US" sz="2000" i="1" dirty="0" smtClean="0">
                <a:solidFill>
                  <a:srgbClr val="0070C0"/>
                </a:solidFill>
              </a:rPr>
              <a:t>support, advantage</a:t>
            </a:r>
            <a:r>
              <a:rPr lang="en-US" sz="2000" i="1" dirty="0">
                <a:solidFill>
                  <a:srgbClr val="0070C0"/>
                </a:solidFill>
              </a:rPr>
              <a:t>, disadvantage, think, conclusion, </a:t>
            </a:r>
            <a:r>
              <a:rPr lang="en-US" sz="2000" i="1" dirty="0" smtClean="0">
                <a:solidFill>
                  <a:srgbClr val="0070C0"/>
                </a:solidFill>
              </a:rPr>
              <a:t>result, opinion</a:t>
            </a:r>
          </a:p>
          <a:p>
            <a:endParaRPr lang="en-US" sz="2400" dirty="0" smtClean="0"/>
          </a:p>
          <a:p>
            <a:r>
              <a:rPr lang="en-US" sz="2400" dirty="0" smtClean="0"/>
              <a:t>Learned 263 argument words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Keyword variants: </a:t>
            </a:r>
            <a:r>
              <a:rPr lang="en-US" sz="2000" i="1" dirty="0">
                <a:solidFill>
                  <a:srgbClr val="0070C0"/>
                </a:solidFill>
              </a:rPr>
              <a:t>think, believe, </a:t>
            </a:r>
            <a:r>
              <a:rPr lang="en-US" sz="2000" i="1" dirty="0" smtClean="0">
                <a:solidFill>
                  <a:srgbClr val="0070C0"/>
                </a:solidFill>
              </a:rPr>
              <a:t>viewpoint, opinion</a:t>
            </a:r>
            <a:r>
              <a:rPr lang="en-US" sz="2000" i="1" dirty="0">
                <a:solidFill>
                  <a:srgbClr val="0070C0"/>
                </a:solidFill>
              </a:rPr>
              <a:t>, argument, </a:t>
            </a:r>
            <a:r>
              <a:rPr lang="en-US" sz="2000" i="1" dirty="0" smtClean="0">
                <a:solidFill>
                  <a:srgbClr val="0070C0"/>
                </a:solidFill>
              </a:rPr>
              <a:t>claim…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Connectives: </a:t>
            </a:r>
            <a:r>
              <a:rPr lang="en-US" sz="2000" i="1" dirty="0" smtClean="0">
                <a:solidFill>
                  <a:srgbClr val="0070C0"/>
                </a:solidFill>
              </a:rPr>
              <a:t>therefore, however</a:t>
            </a:r>
            <a:r>
              <a:rPr lang="en-US" sz="2000" i="1" dirty="0">
                <a:solidFill>
                  <a:srgbClr val="0070C0"/>
                </a:solidFill>
              </a:rPr>
              <a:t>, </a:t>
            </a:r>
            <a:r>
              <a:rPr lang="en-US" sz="2000" i="1" dirty="0" smtClean="0">
                <a:solidFill>
                  <a:srgbClr val="0070C0"/>
                </a:solidFill>
              </a:rPr>
              <a:t>despite…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Stop words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777877" y="3796099"/>
            <a:ext cx="1637435" cy="257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3879" y="2125761"/>
            <a:ext cx="1721433" cy="111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Prediction models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5099" y="1848761"/>
            <a:ext cx="2402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1-, 2-, 3-grams</a:t>
            </a:r>
          </a:p>
          <a:p>
            <a:r>
              <a:rPr lang="en-US" dirty="0" smtClean="0"/>
              <a:t>Verbs, adverbs</a:t>
            </a:r>
          </a:p>
          <a:p>
            <a:r>
              <a:rPr lang="en-US" dirty="0"/>
              <a:t>P</a:t>
            </a:r>
            <a:r>
              <a:rPr lang="en-US" dirty="0" smtClean="0"/>
              <a:t>resence of model verb</a:t>
            </a:r>
          </a:p>
          <a:p>
            <a:r>
              <a:rPr lang="en-US" dirty="0" smtClean="0"/>
              <a:t>Discourse connectives</a:t>
            </a:r>
          </a:p>
          <a:p>
            <a:r>
              <a:rPr lang="en-US" dirty="0" smtClean="0"/>
              <a:t>First person pronouns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5099" y="3326089"/>
            <a:ext cx="3299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Syntactic rules</a:t>
            </a:r>
          </a:p>
          <a:p>
            <a:r>
              <a:rPr lang="en-US" dirty="0" smtClean="0"/>
              <a:t>Tense of main verb</a:t>
            </a:r>
          </a:p>
          <a:p>
            <a:r>
              <a:rPr lang="en-US" dirty="0" smtClean="0"/>
              <a:t>#sub-clauses, depth of parse tree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5099" y="4249418"/>
            <a:ext cx="315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#tokens, #punctuation</a:t>
            </a:r>
          </a:p>
          <a:p>
            <a:r>
              <a:rPr lang="en-US" dirty="0" smtClean="0"/>
              <a:t>Sentence position</a:t>
            </a:r>
          </a:p>
          <a:p>
            <a:r>
              <a:rPr lang="en-US" dirty="0" smtClean="0"/>
              <a:t>First/last paragraph</a:t>
            </a:r>
          </a:p>
          <a:p>
            <a:r>
              <a:rPr lang="en-US" dirty="0" smtClean="0"/>
              <a:t>First/last sentence of paragraph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5099" y="5449669"/>
            <a:ext cx="329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#tokens, #punctuation, #sub-clauses, modal verb of preceding and following sentences</a:t>
            </a:r>
            <a:endParaRPr lang="en-US" dirty="0"/>
          </a:p>
        </p:txBody>
      </p:sp>
      <p:sp>
        <p:nvSpPr>
          <p:cNvPr id="11" name="Left Bracket 10"/>
          <p:cNvSpPr/>
          <p:nvPr/>
        </p:nvSpPr>
        <p:spPr>
          <a:xfrm>
            <a:off x="1272699" y="1848761"/>
            <a:ext cx="152400" cy="1477328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1272699" y="3326089"/>
            <a:ext cx="152400" cy="923330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272699" y="4249419"/>
            <a:ext cx="152400" cy="1200250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1272699" y="5449747"/>
            <a:ext cx="152400" cy="923252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6579" y="1377418"/>
            <a:ext cx="336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Baseline (Stab 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Gurevych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2014b)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645" y="2402759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Lexical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009" y="3603088"/>
            <a:ext cx="10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Syntactic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845" y="4664878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294" y="5726707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Contextual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13105" y="1856601"/>
            <a:ext cx="1352999" cy="276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1-, 2-, 3-grams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13105" y="3380601"/>
            <a:ext cx="1349985" cy="276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Syntactic rules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3879" y="1377418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Proposed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5318" y="1848761"/>
            <a:ext cx="2623282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Argument words (unigrams)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0230" y="3242101"/>
            <a:ext cx="3568734" cy="553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Dependency pairs (subject-main verb)</a:t>
            </a:r>
          </a:p>
          <a:p>
            <a:pPr algn="ctr"/>
            <a:r>
              <a:rPr lang="en-US" dirty="0" smtClean="0"/>
              <a:t>do not contain domain words</a:t>
            </a:r>
            <a:endParaRPr lang="en-US" dirty="0"/>
          </a:p>
        </p:txBody>
      </p:sp>
      <p:sp>
        <p:nvSpPr>
          <p:cNvPr id="26" name="Left Bracket 25"/>
          <p:cNvSpPr/>
          <p:nvPr/>
        </p:nvSpPr>
        <p:spPr>
          <a:xfrm flipH="1">
            <a:off x="8458200" y="1856601"/>
            <a:ext cx="152400" cy="1477328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flipH="1">
            <a:off x="8458200" y="3333929"/>
            <a:ext cx="152400" cy="923330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flipH="1">
            <a:off x="8458200" y="4257259"/>
            <a:ext cx="152400" cy="1200250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flipH="1">
            <a:off x="8458200" y="5457587"/>
            <a:ext cx="152400" cy="923252"/>
          </a:xfrm>
          <a:prstGeom prst="leftBracke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04179" y="244316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04178" y="50342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371600" y="2743200"/>
            <a:ext cx="2085721" cy="208572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r>
              <a:rPr lang="en-US" dirty="0" smtClean="0">
                <a:solidFill>
                  <a:srgbClr val="000000"/>
                </a:solidFill>
              </a:rPr>
              <a:t>5000 features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960908" y="3227957"/>
            <a:ext cx="1081202" cy="111620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956 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92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model outperforms the baseline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07325"/>
              </p:ext>
            </p:extLst>
          </p:nvPr>
        </p:nvGraphicFramePr>
        <p:xfrm>
          <a:off x="1567476" y="2514600"/>
          <a:ext cx="58524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4952" y="1371600"/>
            <a:ext cx="747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10-fold cross </a:t>
            </a:r>
            <a:r>
              <a:rPr lang="en-US" sz="2400" dirty="0">
                <a:solidFill>
                  <a:srgbClr val="000000"/>
                </a:solidFill>
              </a:rPr>
              <a:t>validation following (Stab &amp; </a:t>
            </a:r>
            <a:r>
              <a:rPr lang="en-US" sz="2400" dirty="0" err="1">
                <a:solidFill>
                  <a:srgbClr val="000000"/>
                </a:solidFill>
              </a:rPr>
              <a:t>Gurevych</a:t>
            </a:r>
            <a:r>
              <a:rPr lang="en-US" sz="2400" dirty="0">
                <a:solidFill>
                  <a:srgbClr val="000000"/>
                </a:solidFill>
              </a:rPr>
              <a:t> 2014b)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182380"/>
            <a:ext cx="231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* Significant higher (p &lt; 0.05)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Trending higher (p &lt; 0.1)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6260"/>
              </p:ext>
            </p:extLst>
          </p:nvPr>
        </p:nvGraphicFramePr>
        <p:xfrm>
          <a:off x="1524000" y="4827512"/>
          <a:ext cx="58524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0.76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4952" y="3962399"/>
            <a:ext cx="495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75-essay training set, 15-essay test set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951" y="4424064"/>
            <a:ext cx="517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Estimate best #</a:t>
            </a:r>
            <a:r>
              <a:rPr lang="en-US" sz="1600" dirty="0" smtClean="0">
                <a:solidFill>
                  <a:srgbClr val="000000"/>
                </a:solidFill>
              </a:rPr>
              <a:t>features with cross-validation in training set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4952" y="1833263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Top features in training folds, calculated by </a:t>
            </a:r>
            <a:r>
              <a:rPr lang="en-US" sz="1600" dirty="0" err="1">
                <a:solidFill>
                  <a:srgbClr val="000000"/>
                </a:solidFill>
              </a:rPr>
              <a:t>InfoGain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algorithm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LibLINEAR</a:t>
            </a:r>
            <a:r>
              <a:rPr lang="en-US" sz="1600" dirty="0">
                <a:solidFill>
                  <a:srgbClr val="000000"/>
                </a:solidFill>
              </a:rPr>
              <a:t> learning algorithm with default </a:t>
            </a:r>
            <a:r>
              <a:rPr lang="en-US" sz="1600" dirty="0" smtClean="0">
                <a:solidFill>
                  <a:srgbClr val="000000"/>
                </a:solidFill>
              </a:rPr>
              <a:t>parameters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673" y="4847304"/>
            <a:ext cx="762000" cy="106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552" y="5103704"/>
            <a:ext cx="1066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less features!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Argument </a:t>
            </a:r>
            <a:r>
              <a:rPr lang="en-US" sz="3600" dirty="0">
                <a:solidFill>
                  <a:srgbClr val="000000"/>
                </a:solidFill>
              </a:rPr>
              <a:t>words learned from different </a:t>
            </a:r>
            <a:r>
              <a:rPr lang="en-US" sz="3600" dirty="0" smtClean="0">
                <a:solidFill>
                  <a:srgbClr val="000000"/>
                </a:solidFill>
              </a:rPr>
              <a:t>domain</a:t>
            </a:r>
            <a:br>
              <a:rPr lang="en-US" sz="3600" dirty="0" smtClean="0">
                <a:solidFill>
                  <a:srgbClr val="000000"/>
                </a:solidFill>
              </a:rPr>
            </a:br>
            <a:r>
              <a:rPr lang="en-US" sz="3600" i="1" dirty="0" smtClean="0">
                <a:solidFill>
                  <a:srgbClr val="000000"/>
                </a:solidFill>
              </a:rPr>
              <a:t>Can they be </a:t>
            </a:r>
            <a:r>
              <a:rPr lang="en-US" sz="3600" i="1" dirty="0">
                <a:solidFill>
                  <a:srgbClr val="000000"/>
                </a:solidFill>
              </a:rPr>
              <a:t>used</a:t>
            </a:r>
            <a:r>
              <a:rPr lang="en-US" sz="3600" i="1" dirty="0" smtClean="0">
                <a:solidFill>
                  <a:srgbClr val="000000"/>
                </a:solidFill>
              </a:rPr>
              <a:t>?</a:t>
            </a:r>
            <a:endParaRPr lang="en-US" sz="3600" i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Alternative argument word list</a:t>
            </a:r>
            <a:endParaRPr lang="en-US" sz="2400" dirty="0" smtClean="0"/>
          </a:p>
          <a:p>
            <a:pPr lvl="1"/>
            <a:r>
              <a:rPr lang="en-US" sz="2000" dirty="0"/>
              <a:t>254 </a:t>
            </a:r>
            <a:r>
              <a:rPr lang="en-US" sz="2000" dirty="0" smtClean="0"/>
              <a:t>academic essays from college Psychology classes</a:t>
            </a:r>
          </a:p>
          <a:p>
            <a:pPr lvl="1"/>
            <a:r>
              <a:rPr lang="en-US" sz="2000" dirty="0" smtClean="0"/>
              <a:t>5 </a:t>
            </a:r>
            <a:r>
              <a:rPr lang="en-US" sz="2000" dirty="0"/>
              <a:t>argument keywords taken from the writing </a:t>
            </a:r>
            <a:r>
              <a:rPr lang="en-US" sz="2000" dirty="0" smtClean="0"/>
              <a:t>assignment</a:t>
            </a:r>
          </a:p>
          <a:p>
            <a:pPr lvl="2"/>
            <a:r>
              <a:rPr lang="en-US" sz="1600" i="1" dirty="0" smtClean="0"/>
              <a:t>hypothesis</a:t>
            </a:r>
            <a:r>
              <a:rPr lang="en-US" sz="1600" i="1" dirty="0"/>
              <a:t>, support, </a:t>
            </a:r>
            <a:r>
              <a:rPr lang="en-US" sz="1600" i="1" dirty="0" smtClean="0"/>
              <a:t>opposition, finding</a:t>
            </a:r>
            <a:r>
              <a:rPr lang="en-US" sz="1600" i="1" dirty="0"/>
              <a:t>, </a:t>
            </a:r>
            <a:r>
              <a:rPr lang="en-US" sz="1600" i="1" dirty="0" smtClean="0"/>
              <a:t>study</a:t>
            </a:r>
            <a:endParaRPr lang="en-US" sz="1600" dirty="0" smtClean="0"/>
          </a:p>
          <a:p>
            <a:pPr lvl="1"/>
            <a:r>
              <a:rPr lang="en-US" sz="2000" dirty="0" smtClean="0"/>
              <a:t>Extract 429 argument words</a:t>
            </a:r>
          </a:p>
          <a:p>
            <a:pPr lvl="1"/>
            <a:r>
              <a:rPr lang="en-US" sz="2000" dirty="0" smtClean="0"/>
              <a:t>Replace the 263 argument words of the persuasive set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64820"/>
              </p:ext>
            </p:extLst>
          </p:nvPr>
        </p:nvGraphicFramePr>
        <p:xfrm>
          <a:off x="2435465" y="4678680"/>
          <a:ext cx="42730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Alternative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5939" y="4160030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10-fold cross validation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736" y="5791200"/>
            <a:ext cx="4272527" cy="380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7999" y="5843199"/>
            <a:ext cx="21335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Quantitatively </a:t>
            </a:r>
            <a:r>
              <a:rPr lang="en-US" dirty="0" smtClean="0">
                <a:solidFill>
                  <a:srgbClr val="FF0000"/>
                </a:solidFill>
              </a:rPr>
              <a:t>worse!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35679" y="1808384"/>
            <a:ext cx="2072640" cy="20954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140 words ≡ Academic ∩ Persuasive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 and qualitatively different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101" y="1219199"/>
            <a:ext cx="354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Alternative</a:t>
            </a:r>
            <a:r>
              <a:rPr lang="en-US" dirty="0" smtClean="0"/>
              <a:t> model’s top 100 feature</a:t>
            </a:r>
          </a:p>
          <a:p>
            <a:pPr algn="ctr"/>
            <a:r>
              <a:rPr lang="en-US" dirty="0" smtClean="0"/>
              <a:t>(argument words of academic set)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1700" y="1219200"/>
            <a:ext cx="356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Proposed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model’s top 100 feature</a:t>
            </a:r>
          </a:p>
          <a:p>
            <a:pPr algn="ctr"/>
            <a:r>
              <a:rPr lang="en-US" dirty="0" smtClean="0"/>
              <a:t>(argument words of persuasive set)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865532"/>
            <a:ext cx="3017520" cy="4495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" y="2094131"/>
            <a:ext cx="2743200" cy="2133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30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of common</a:t>
            </a:r>
            <a:br>
              <a:rPr lang="en-US" sz="2000" dirty="0" smtClean="0"/>
            </a:br>
            <a:r>
              <a:rPr lang="en-US" sz="2000" dirty="0" smtClean="0"/>
              <a:t>argument words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5480" y="1865532"/>
            <a:ext cx="301752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" y="2824175"/>
            <a:ext cx="2286000" cy="12192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>words: </a:t>
            </a:r>
            <a:r>
              <a:rPr lang="en-US" i="1" dirty="0"/>
              <a:t>conclusion, topic, analyze, show, reason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160" y="4608731"/>
            <a:ext cx="2743200" cy="1524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unique argument 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8360" y="2094131"/>
            <a:ext cx="2651760" cy="1905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22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of common argument words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1240" y="2856131"/>
            <a:ext cx="2286000" cy="9906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>words: </a:t>
            </a:r>
            <a:r>
              <a:rPr lang="en-US" i="1" dirty="0"/>
              <a:t>conclusion, topic, </a:t>
            </a:r>
            <a:r>
              <a:rPr lang="en-US" i="1" dirty="0" smtClean="0"/>
              <a:t>analyze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82640" y="4303931"/>
            <a:ext cx="2743200" cy="1828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20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of unique argument words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40" y="4989731"/>
            <a:ext cx="2286000" cy="9906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19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>words: </a:t>
            </a:r>
            <a:r>
              <a:rPr lang="en-US" i="1" dirty="0" smtClean="0"/>
              <a:t>believe, agree, discuss, view…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2353270"/>
            <a:ext cx="198119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Transferable part: mostly</a:t>
            </a:r>
            <a:r>
              <a:rPr lang="en-US" dirty="0"/>
              <a:t> </a:t>
            </a:r>
            <a:r>
              <a:rPr lang="en-US" i="1" dirty="0" smtClean="0"/>
              <a:t>function words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4756666"/>
            <a:ext cx="198119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Non-transferable part: </a:t>
            </a:r>
            <a:r>
              <a:rPr lang="en-US" i="1" dirty="0" smtClean="0"/>
              <a:t>genre-dependent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" y="5240454"/>
            <a:ext cx="2286000" cy="7398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content words: </a:t>
            </a:r>
            <a:r>
              <a:rPr lang="en-US" i="1" dirty="0" smtClean="0"/>
              <a:t>university, value…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8600" y="5562600"/>
            <a:ext cx="25908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Most of popular terms in academic writings were not selected: </a:t>
            </a:r>
            <a:r>
              <a:rPr lang="en-US" sz="1600" i="1" dirty="0"/>
              <a:t>research, </a:t>
            </a:r>
            <a:r>
              <a:rPr lang="en-US" sz="1600" i="1" dirty="0" smtClean="0"/>
              <a:t>hypothesis</a:t>
            </a:r>
            <a:r>
              <a:rPr lang="en-US" sz="1600" i="1" dirty="0"/>
              <a:t>, variable…</a:t>
            </a:r>
            <a:endParaRPr lang="en-US" sz="1600" dirty="0"/>
          </a:p>
        </p:txBody>
      </p:sp>
      <p:sp>
        <p:nvSpPr>
          <p:cNvPr id="23" name="Left Arrow 22"/>
          <p:cNvSpPr/>
          <p:nvPr/>
        </p:nvSpPr>
        <p:spPr>
          <a:xfrm>
            <a:off x="3186983" y="2609165"/>
            <a:ext cx="457200" cy="4939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flipH="1">
            <a:off x="5516880" y="2609165"/>
            <a:ext cx="457200" cy="4939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Conclusions and future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</a:t>
            </a:r>
            <a:r>
              <a:rPr lang="en-US" sz="2400" dirty="0"/>
              <a:t>algorithm to post-process LDA output to extract argument and domain words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Minimal seeding, </a:t>
            </a:r>
            <a:r>
              <a:rPr lang="en-US" sz="2000" dirty="0">
                <a:solidFill>
                  <a:srgbClr val="0070C0"/>
                </a:solidFill>
              </a:rPr>
              <a:t>unannotated data</a:t>
            </a:r>
          </a:p>
          <a:p>
            <a:r>
              <a:rPr lang="en-US" sz="2400" dirty="0" smtClean="0"/>
              <a:t>Features derived from extracted argument words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Efficiently replace </a:t>
            </a:r>
            <a:r>
              <a:rPr lang="en-US" sz="2000" dirty="0" err="1" smtClean="0">
                <a:solidFill>
                  <a:srgbClr val="0070C0"/>
                </a:solidFill>
              </a:rPr>
              <a:t>ngrams</a:t>
            </a:r>
            <a:r>
              <a:rPr lang="en-US" sz="2000" dirty="0" smtClean="0">
                <a:solidFill>
                  <a:srgbClr val="0070C0"/>
                </a:solidFill>
              </a:rPr>
              <a:t> and syntactic rules</a:t>
            </a:r>
          </a:p>
          <a:p>
            <a:r>
              <a:rPr lang="en-US" sz="2400" dirty="0" smtClean="0"/>
              <a:t>Argument words extracted from different data domain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Non-transferable part are genre-dependent and needed for the best performance</a:t>
            </a:r>
          </a:p>
          <a:p>
            <a:r>
              <a:rPr lang="en-US" sz="2400" dirty="0"/>
              <a:t>Our next study is argumentative relation </a:t>
            </a:r>
            <a:r>
              <a:rPr lang="en-US" sz="2400" dirty="0" smtClean="0"/>
              <a:t>classification, i.e</a:t>
            </a:r>
            <a:r>
              <a:rPr lang="en-US" sz="2400" dirty="0"/>
              <a:t>. support vs. </a:t>
            </a:r>
            <a:r>
              <a:rPr lang="en-US" sz="2400" dirty="0" smtClean="0"/>
              <a:t>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5574" y="381000"/>
            <a:ext cx="3392853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5908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Questions</a:t>
            </a:r>
          </a:p>
          <a:p>
            <a:pPr algn="ctr"/>
            <a:r>
              <a:rPr lang="en-US" sz="4000" dirty="0" smtClean="0"/>
              <a:t>and</a:t>
            </a:r>
          </a:p>
          <a:p>
            <a:pPr algn="ctr"/>
            <a:r>
              <a:rPr lang="en-US" sz="4000" dirty="0" smtClean="0"/>
              <a:t>Comments</a:t>
            </a:r>
            <a:endParaRPr 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8271"/>
            <a:ext cx="914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comparison with prior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argument words are subsets of generic unigrams</a:t>
            </a:r>
          </a:p>
          <a:p>
            <a:pPr lvl="1"/>
            <a:r>
              <a:rPr lang="en-US" sz="2000" dirty="0" smtClean="0"/>
              <a:t>We emphasize the topic-independence of features</a:t>
            </a:r>
          </a:p>
          <a:p>
            <a:r>
              <a:rPr lang="en-US" sz="2400" dirty="0" smtClean="0"/>
              <a:t>Argument and domain word notion is similar to argument shell and content in (</a:t>
            </a:r>
            <a:r>
              <a:rPr lang="en-US" sz="2400" dirty="0" err="1" smtClean="0"/>
              <a:t>Madnani</a:t>
            </a:r>
            <a:r>
              <a:rPr lang="en-US" sz="2400" dirty="0" smtClean="0"/>
              <a:t> et al. 2012)</a:t>
            </a:r>
          </a:p>
          <a:p>
            <a:pPr lvl="1"/>
            <a:r>
              <a:rPr lang="en-US" sz="2000" dirty="0" smtClean="0"/>
              <a:t>We have no requirement of physical boundaries between the two aspects</a:t>
            </a:r>
          </a:p>
          <a:p>
            <a:r>
              <a:rPr lang="en-US" sz="2400" dirty="0" smtClean="0"/>
              <a:t>Our idea of using seed words to guide the word separation is similar to (</a:t>
            </a:r>
            <a:r>
              <a:rPr lang="en-US" sz="2400" dirty="0"/>
              <a:t>Louis and </a:t>
            </a:r>
            <a:r>
              <a:rPr lang="en-US" sz="2400" dirty="0" err="1"/>
              <a:t>Nenkova</a:t>
            </a:r>
            <a:r>
              <a:rPr lang="en-US" sz="2400" dirty="0"/>
              <a:t>, 2013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We need much less prior knowledge</a:t>
            </a:r>
          </a:p>
          <a:p>
            <a:pPr lvl="1"/>
            <a:r>
              <a:rPr lang="en-US" sz="2000" dirty="0" smtClean="0"/>
              <a:t>We identify the best number of topics that maximize topic discrimination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Argument mining in </a:t>
            </a:r>
            <a:r>
              <a:rPr lang="en-US" dirty="0" smtClean="0"/>
              <a:t>text</a:t>
            </a:r>
            <a:r>
              <a:rPr lang="en-US" dirty="0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Argument mining in texts</a:t>
            </a:r>
          </a:p>
          <a:p>
            <a:pPr lvl="1"/>
            <a:r>
              <a:rPr lang="en-US" sz="2000" dirty="0" smtClean="0"/>
              <a:t>Motivation of our approach</a:t>
            </a:r>
          </a:p>
          <a:p>
            <a:endParaRPr lang="en-US" sz="2400" dirty="0" smtClean="0"/>
          </a:p>
          <a:p>
            <a:r>
              <a:rPr lang="en-US" sz="2400" dirty="0" smtClean="0"/>
              <a:t>Our approach</a:t>
            </a:r>
          </a:p>
          <a:p>
            <a:endParaRPr lang="en-US" sz="2400" dirty="0" smtClean="0"/>
          </a:p>
          <a:p>
            <a:r>
              <a:rPr lang="en-US" sz="2400" dirty="0" smtClean="0"/>
              <a:t>Evaluation</a:t>
            </a:r>
          </a:p>
          <a:p>
            <a:pPr lvl="1"/>
            <a:r>
              <a:rPr lang="en-US" sz="2000" dirty="0" smtClean="0"/>
              <a:t>Data</a:t>
            </a:r>
          </a:p>
          <a:p>
            <a:pPr lvl="1"/>
            <a:r>
              <a:rPr lang="en-US" sz="2000" dirty="0" smtClean="0"/>
              <a:t>Baseline vs. proposed models</a:t>
            </a:r>
          </a:p>
          <a:p>
            <a:pPr lvl="1"/>
            <a:r>
              <a:rPr lang="en-US" sz="2000" dirty="0" smtClean="0"/>
              <a:t>Experiment results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Conclusions and future work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304" y="1219199"/>
            <a:ext cx="270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Baseline (top 130 features)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219200"/>
            <a:ext cx="334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Proposed model (top 70 features)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" y="1865532"/>
            <a:ext cx="3017520" cy="4495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2094131"/>
            <a:ext cx="2743200" cy="2209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34</a:t>
            </a:r>
            <a:r>
              <a:rPr lang="en-US" sz="2000" dirty="0" smtClean="0"/>
              <a:t> unigrams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/>
              <a:t>31</a:t>
            </a:r>
            <a:r>
              <a:rPr lang="en-US" sz="2000" dirty="0"/>
              <a:t> </a:t>
            </a:r>
            <a:r>
              <a:rPr lang="en-US" sz="2000" dirty="0" smtClean="0"/>
              <a:t>bigrams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13</a:t>
            </a:r>
            <a:r>
              <a:rPr lang="en-US" sz="2000" dirty="0" smtClean="0"/>
              <a:t> </a:t>
            </a:r>
            <a:r>
              <a:rPr lang="en-US" sz="2000" dirty="0"/>
              <a:t>trigrams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496916" y="1865531"/>
            <a:ext cx="3017520" cy="4495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3440" y="4608731"/>
            <a:ext cx="2743200" cy="4966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/>
              <a:t>21</a:t>
            </a:r>
            <a:r>
              <a:rPr lang="en-US" dirty="0" smtClean="0"/>
              <a:t> syntactic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9796" y="2094131"/>
            <a:ext cx="2651760" cy="179206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/>
              <a:t>31</a:t>
            </a:r>
            <a:r>
              <a:rPr lang="en-US" sz="2000" dirty="0" smtClean="0"/>
              <a:t> argument words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4076" y="4091169"/>
            <a:ext cx="2743200" cy="13348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dependency pairs:</a:t>
            </a:r>
          </a:p>
          <a:p>
            <a:pPr algn="ctr"/>
            <a:r>
              <a:rPr lang="en-US" i="1" dirty="0" err="1"/>
              <a:t>I.agree</a:t>
            </a:r>
            <a:r>
              <a:rPr lang="en-US" i="1" dirty="0"/>
              <a:t>, </a:t>
            </a:r>
            <a:r>
              <a:rPr lang="en-US" i="1" dirty="0" err="1"/>
              <a:t>I.believe</a:t>
            </a:r>
            <a:r>
              <a:rPr lang="en-US" i="1" dirty="0"/>
              <a:t>, </a:t>
            </a:r>
            <a:r>
              <a:rPr lang="en-US" i="1" dirty="0" err="1"/>
              <a:t>I.conclude</a:t>
            </a:r>
            <a:r>
              <a:rPr lang="en-US" i="1" dirty="0"/>
              <a:t>, </a:t>
            </a:r>
            <a:r>
              <a:rPr lang="en-US" i="1" dirty="0" err="1"/>
              <a:t>I.think</a:t>
            </a:r>
            <a:r>
              <a:rPr lang="en-US" i="1" dirty="0"/>
              <a:t>, </a:t>
            </a:r>
            <a:r>
              <a:rPr lang="en-US" i="1" dirty="0" err="1" smtClean="0"/>
              <a:t>people.believe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2676" y="2514600"/>
            <a:ext cx="2286000" cy="12192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 in baseline</a:t>
            </a:r>
            <a:r>
              <a:rPr lang="en-US" dirty="0" smtClean="0"/>
              <a:t> </a:t>
            </a:r>
            <a:r>
              <a:rPr lang="en-US" i="1" dirty="0"/>
              <a:t>analyze, controversial, could, debate, discuss, ordinal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2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7" y="1524000"/>
            <a:ext cx="757143" cy="5147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argument word lists overlap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19257" y="3586666"/>
            <a:ext cx="757143" cy="179438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9257" y="5381053"/>
            <a:ext cx="757143" cy="12903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0"/>
            <a:ext cx="685715" cy="51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467600" y="3591582"/>
            <a:ext cx="685715" cy="179438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5366489"/>
            <a:ext cx="685715" cy="125751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6265" y="3438434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142 words</a:t>
            </a:r>
          </a:p>
          <a:p>
            <a:pPr algn="ctr"/>
            <a:r>
              <a:rPr lang="en-US" sz="3600" dirty="0"/>
              <a:t>i</a:t>
            </a:r>
            <a:r>
              <a:rPr lang="en-US" sz="3600" dirty="0" smtClean="0"/>
              <a:t>n common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1" y="2133600"/>
            <a:ext cx="6095999" cy="3810000"/>
            <a:chOff x="1524001" y="2133600"/>
            <a:chExt cx="6095999" cy="3810000"/>
          </a:xfrm>
        </p:grpSpPr>
        <p:sp>
          <p:nvSpPr>
            <p:cNvPr id="9" name="Oval 8"/>
            <p:cNvSpPr/>
            <p:nvPr/>
          </p:nvSpPr>
          <p:spPr>
            <a:xfrm>
              <a:off x="1524001" y="2133600"/>
              <a:ext cx="5029200" cy="38100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90800" y="2133600"/>
              <a:ext cx="5029200" cy="38100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48665" y="375267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70 discourse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connectives and stop-words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3465" y="2794827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72 content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words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5442" y="5048071"/>
            <a:ext cx="3088558" cy="120032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whether   however   therefore   despite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instead   although   though   regardless   moreover   should   would   still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0442" y="1447800"/>
            <a:ext cx="2783758" cy="120032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result   </a:t>
            </a:r>
            <a:r>
              <a:rPr lang="en-US" dirty="0" err="1" smtClean="0">
                <a:solidFill>
                  <a:srgbClr val="7030A0"/>
                </a:solidFill>
              </a:rPr>
              <a:t>experi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err="1" smtClean="0">
                <a:solidFill>
                  <a:srgbClr val="7030A0"/>
                </a:solidFill>
              </a:rPr>
              <a:t>signific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support   idea   topic   </a:t>
            </a:r>
            <a:r>
              <a:rPr lang="en-US" dirty="0" err="1" smtClean="0">
                <a:solidFill>
                  <a:srgbClr val="7030A0"/>
                </a:solidFill>
              </a:rPr>
              <a:t>oppos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reason   </a:t>
            </a:r>
            <a:r>
              <a:rPr lang="en-US" dirty="0" err="1" smtClean="0">
                <a:solidFill>
                  <a:srgbClr val="7030A0"/>
                </a:solidFill>
              </a:rPr>
              <a:t>conclus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mention   </a:t>
            </a:r>
            <a:r>
              <a:rPr lang="en-US" dirty="0" err="1" smtClean="0">
                <a:solidFill>
                  <a:srgbClr val="7030A0"/>
                </a:solidFill>
              </a:rPr>
              <a:t>analyz</a:t>
            </a:r>
            <a:r>
              <a:rPr lang="en-US" dirty="0" smtClean="0">
                <a:solidFill>
                  <a:srgbClr val="7030A0"/>
                </a:solidFill>
              </a:rPr>
              <a:t>   consider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578" y="1078468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Persuasive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24207" y="1078468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Academic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270 not selected to top 100. Most are popular terms of academic writing: </a:t>
            </a:r>
            <a:r>
              <a:rPr lang="en-US" i="1" dirty="0"/>
              <a:t>research, hypothesis, variable…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1673 sentences</a:t>
            </a:r>
          </a:p>
          <a:p>
            <a:r>
              <a:rPr lang="fr-FR" dirty="0"/>
              <a:t>1552 argument components</a:t>
            </a:r>
          </a:p>
          <a:p>
            <a:r>
              <a:rPr lang="fr-FR" dirty="0"/>
              <a:t>327 non-argumentative sentences</a:t>
            </a:r>
          </a:p>
          <a:p>
            <a:endParaRPr lang="fr-FR" dirty="0"/>
          </a:p>
          <a:p>
            <a:endParaRPr lang="en-US" dirty="0" smtClean="0"/>
          </a:p>
          <a:p>
            <a:r>
              <a:rPr lang="en-US" dirty="0" smtClean="0"/>
              <a:t>36 LDA topics</a:t>
            </a:r>
          </a:p>
          <a:p>
            <a:r>
              <a:rPr lang="en-US" dirty="0"/>
              <a:t>1804 domain words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Prediction performance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32867"/>
              </p:ext>
            </p:extLst>
          </p:nvPr>
        </p:nvGraphicFramePr>
        <p:xfrm>
          <a:off x="66338" y="1834370"/>
          <a:ext cx="901132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200" b="0" dirty="0" smtClean="0"/>
                        <a:t>major</a:t>
                      </a:r>
                      <a:br>
                        <a:rPr lang="en-US" sz="1200" b="0" dirty="0" smtClean="0"/>
                      </a:br>
                      <a:r>
                        <a:rPr lang="en-US" sz="1200" b="0" dirty="0" smtClean="0"/>
                        <a:t>Claim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Claim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400" b="0" dirty="0" smtClean="0"/>
                        <a:t>Premise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0.47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0.51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5939" y="1371600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10-fold cross validation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966936"/>
            <a:ext cx="6518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 features in training folds, calculated by </a:t>
            </a:r>
            <a:r>
              <a:rPr lang="en-US" sz="1400" dirty="0" err="1" smtClean="0">
                <a:solidFill>
                  <a:srgbClr val="000000"/>
                </a:solidFill>
              </a:rPr>
              <a:t>InfoGain</a:t>
            </a:r>
            <a:r>
              <a:rPr lang="en-US" sz="1400" dirty="0" smtClean="0">
                <a:solidFill>
                  <a:srgbClr val="000000"/>
                </a:solidFill>
              </a:rPr>
              <a:t> algorithm (Stab &amp; </a:t>
            </a:r>
            <a:r>
              <a:rPr lang="en-US" sz="1400" dirty="0" err="1" smtClean="0">
                <a:solidFill>
                  <a:srgbClr val="000000"/>
                </a:solidFill>
              </a:rPr>
              <a:t>Gurevych</a:t>
            </a:r>
            <a:r>
              <a:rPr lang="en-US" sz="1400" dirty="0" smtClean="0">
                <a:solidFill>
                  <a:srgbClr val="000000"/>
                </a:solidFill>
              </a:rPr>
              <a:t> 2014b)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* Significant higher (p &lt; 0.05)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Trending higher (p &lt; 0.1)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18263"/>
              </p:ext>
            </p:extLst>
          </p:nvPr>
        </p:nvGraphicFramePr>
        <p:xfrm>
          <a:off x="66338" y="4089400"/>
          <a:ext cx="901132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200" b="0" dirty="0" smtClean="0"/>
                        <a:t>major</a:t>
                      </a:r>
                      <a:br>
                        <a:rPr lang="en-US" sz="1200" b="0" dirty="0" smtClean="0"/>
                      </a:br>
                      <a:r>
                        <a:rPr lang="en-US" sz="1200" b="0" dirty="0" smtClean="0"/>
                        <a:t>Claim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Claim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400" b="0" dirty="0" smtClean="0"/>
                        <a:t>Premise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0.48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0.49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0.76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0.56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812" y="3626630"/>
            <a:ext cx="87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Estimate best #features </a:t>
            </a:r>
            <a:r>
              <a:rPr lang="en-US" sz="2400" dirty="0" smtClean="0">
                <a:solidFill>
                  <a:srgbClr val="000000"/>
                </a:solidFill>
              </a:rPr>
              <a:t>and train in 75-essay set, test in 15-essay set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Alternative argument word list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argument words be learned from different genre?</a:t>
            </a:r>
          </a:p>
          <a:p>
            <a:pPr lvl="1"/>
            <a:r>
              <a:rPr lang="en-US" sz="2000" dirty="0" smtClean="0"/>
              <a:t>College students’ essays in introductory Psychology classes</a:t>
            </a:r>
          </a:p>
          <a:p>
            <a:pPr lvl="1"/>
            <a:r>
              <a:rPr lang="en-US" sz="2000" dirty="0" smtClean="0"/>
              <a:t>254 essays, 5 </a:t>
            </a:r>
            <a:r>
              <a:rPr lang="en-US" sz="2000" dirty="0"/>
              <a:t>argument keywords taken from the writing </a:t>
            </a:r>
            <a:r>
              <a:rPr lang="en-US" sz="2000" dirty="0" smtClean="0"/>
              <a:t>assignment</a:t>
            </a:r>
          </a:p>
          <a:p>
            <a:pPr lvl="2"/>
            <a:r>
              <a:rPr lang="en-US" sz="1600" i="1" dirty="0" smtClean="0"/>
              <a:t>hypothesis</a:t>
            </a:r>
            <a:r>
              <a:rPr lang="en-US" sz="1600" i="1" dirty="0"/>
              <a:t>, support, </a:t>
            </a:r>
            <a:r>
              <a:rPr lang="en-US" sz="1600" i="1" dirty="0" smtClean="0"/>
              <a:t>opposition, finding</a:t>
            </a:r>
            <a:r>
              <a:rPr lang="en-US" sz="1600" i="1" dirty="0"/>
              <a:t>, </a:t>
            </a:r>
            <a:r>
              <a:rPr lang="en-US" sz="1600" i="1" dirty="0" smtClean="0"/>
              <a:t>study</a:t>
            </a:r>
            <a:endParaRPr lang="en-US" sz="1600" dirty="0" smtClean="0"/>
          </a:p>
          <a:p>
            <a:pPr lvl="1"/>
            <a:r>
              <a:rPr lang="en-US" sz="2000" dirty="0" smtClean="0"/>
              <a:t>Return 14 LDA topics, 429 argument words, 1497 domain words</a:t>
            </a:r>
          </a:p>
          <a:p>
            <a:pPr lvl="1"/>
            <a:r>
              <a:rPr lang="en-US" sz="2000" dirty="0" smtClean="0"/>
              <a:t>Replace the 285 argument words of the persuasive set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10442"/>
              </p:ext>
            </p:extLst>
          </p:nvPr>
        </p:nvGraphicFramePr>
        <p:xfrm>
          <a:off x="1250901" y="4470400"/>
          <a:ext cx="664219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35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#feat.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Kappa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200" b="0" dirty="0" smtClean="0"/>
                        <a:t>major</a:t>
                      </a:r>
                      <a:br>
                        <a:rPr lang="en-US" sz="1200" b="0" dirty="0" smtClean="0"/>
                      </a:br>
                      <a:r>
                        <a:rPr lang="en-US" sz="1200" b="0" dirty="0" smtClean="0"/>
                        <a:t>Claim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Claim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sz="1400" b="0" dirty="0" smtClean="0"/>
                        <a:t>Premise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F1: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Proposed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</a:t>
                      </a:r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0.51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0.84</a:t>
                      </a:r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Alternative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0.47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5939" y="4007630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10-fold cross validation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Argument and domain words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713672"/>
            <a:ext cx="5257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The argument states that</a:t>
            </a:r>
            <a:r>
              <a:rPr lang="en-US" sz="2000" dirty="0"/>
              <a:t> based on the result of the recent research, there probably were grizzly bears in Labrador (</a:t>
            </a:r>
            <a:r>
              <a:rPr lang="en-US" sz="2000" i="1" dirty="0"/>
              <a:t>cf. </a:t>
            </a:r>
            <a:r>
              <a:rPr lang="en-US" sz="2000" i="1" dirty="0" err="1"/>
              <a:t>Madnani</a:t>
            </a:r>
            <a:r>
              <a:rPr lang="en-US" sz="2000" i="1" dirty="0"/>
              <a:t> et al. 2012</a:t>
            </a:r>
            <a:r>
              <a:rPr lang="en-US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3323272"/>
            <a:ext cx="914400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probably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90652" y="2851324"/>
            <a:ext cx="609600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01644" y="3323271"/>
            <a:ext cx="896912" cy="307777"/>
          </a:xfrm>
          <a:prstGeom prst="rect">
            <a:avLst/>
          </a:prstGeom>
          <a:solidFill>
            <a:srgbClr val="92D05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research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419600"/>
            <a:ext cx="769619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My view is that</a:t>
            </a:r>
            <a:r>
              <a:rPr lang="en-US" sz="2000" dirty="0"/>
              <a:t> the government should give priorities to invest more money on the basic social welfares such as education and housing instead of subsidizing arts relative </a:t>
            </a:r>
            <a:r>
              <a:rPr lang="en-US" sz="2000" dirty="0" smtClean="0"/>
              <a:t>programs (</a:t>
            </a:r>
            <a:r>
              <a:rPr lang="en-US" sz="2000" i="1" dirty="0" smtClean="0"/>
              <a:t>cf. persuasive essay corpus, Stab &amp; </a:t>
            </a:r>
            <a:r>
              <a:rPr lang="en-US" sz="2000" i="1" dirty="0" err="1" smtClean="0"/>
              <a:t>Gurevych</a:t>
            </a:r>
            <a:r>
              <a:rPr lang="en-US" sz="2000" i="1" dirty="0" smtClean="0"/>
              <a:t> 2014a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1743" y="4574458"/>
            <a:ext cx="698909" cy="30777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should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96300" y="5488858"/>
            <a:ext cx="1037913" cy="30777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instead of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1531203"/>
            <a:ext cx="434340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Lexical signals of argumentative content and argument topic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1900535"/>
            <a:ext cx="38126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Argument shell and content</a:t>
            </a:r>
            <a:endParaRPr lang="en-US" sz="24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Extraction of argument and domain </a:t>
            </a:r>
            <a:r>
              <a:rPr lang="en-US" dirty="0" smtClean="0"/>
              <a:t>words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essay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905000"/>
            <a:ext cx="7391400" cy="37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391400" cy="37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438400"/>
            <a:ext cx="89630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055806"/>
            <a:ext cx="8096250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81" y="4952999"/>
            <a:ext cx="8001000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572258"/>
            <a:ext cx="565785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Refercence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review (Park &amp; </a:t>
            </a:r>
            <a:r>
              <a:rPr lang="en-US" dirty="0" err="1"/>
              <a:t>Cardie</a:t>
            </a:r>
            <a:r>
              <a:rPr lang="en-US" dirty="0"/>
              <a:t> 2014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debate (</a:t>
            </a:r>
            <a:r>
              <a:rPr lang="en-US" dirty="0" err="1"/>
              <a:t>Boltužic</a:t>
            </a:r>
            <a:r>
              <a:rPr lang="en-US" dirty="0"/>
              <a:t> &amp; </a:t>
            </a:r>
            <a:r>
              <a:rPr lang="en-US" dirty="0" err="1"/>
              <a:t>Šnajder</a:t>
            </a:r>
            <a:r>
              <a:rPr lang="en-US" dirty="0"/>
              <a:t> 2014)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566160" y="3276600"/>
            <a:ext cx="2377440" cy="948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Same as </a:t>
            </a:r>
            <a:r>
              <a:rPr lang="en-US" sz="1100" dirty="0" smtClean="0">
                <a:solidFill>
                  <a:prstClr val="black"/>
                </a:solidFill>
              </a:rPr>
              <a:t>Stab14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6160" y="2074354"/>
            <a:ext cx="2377440" cy="49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Same as </a:t>
            </a:r>
            <a:r>
              <a:rPr lang="en-US" sz="1100" dirty="0" smtClean="0">
                <a:solidFill>
                  <a:prstClr val="black"/>
                </a:solidFill>
              </a:rPr>
              <a:t>Stab14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88" y="2065123"/>
            <a:ext cx="2549096" cy="507831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Verbs, adverbs, presence of model verb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Discourse </a:t>
            </a:r>
            <a:r>
              <a:rPr lang="en-US" sz="1100" dirty="0" smtClean="0">
                <a:solidFill>
                  <a:prstClr val="black"/>
                </a:solidFill>
              </a:rPr>
              <a:t>connectives,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Singular </a:t>
            </a:r>
            <a:r>
              <a:rPr lang="en-US" sz="1100" dirty="0" smtClean="0">
                <a:solidFill>
                  <a:prstClr val="black"/>
                </a:solidFill>
              </a:rPr>
              <a:t>first person pronouns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788" y="2861846"/>
            <a:ext cx="2084225" cy="338554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Tense of main verb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#sub-clauses, depth of parse tree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788" y="3276600"/>
            <a:ext cx="2549096" cy="507831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#tokens, #punctuation, sentence position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First/last </a:t>
            </a:r>
            <a:r>
              <a:rPr lang="en-US" sz="1100" dirty="0" smtClean="0">
                <a:solidFill>
                  <a:prstClr val="black"/>
                </a:solidFill>
              </a:rPr>
              <a:t>paragraph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First/last </a:t>
            </a:r>
            <a:r>
              <a:rPr lang="en-US" sz="1100" dirty="0" smtClean="0">
                <a:solidFill>
                  <a:prstClr val="black"/>
                </a:solidFill>
              </a:rPr>
              <a:t>sentence of paragraph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789" y="3886200"/>
            <a:ext cx="2677298" cy="338554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#tokens, #punctuation, #sub-clauses, modal verb in preceding/following sentences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578110" y="1895846"/>
            <a:ext cx="91440" cy="677108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578110" y="2692568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578110" y="3276600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578110" y="3886200"/>
            <a:ext cx="91440" cy="338554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223" y="1610979"/>
            <a:ext cx="2084225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Stab14 (Stab </a:t>
            </a:r>
            <a:r>
              <a:rPr lang="en-US" sz="1100" b="1" dirty="0">
                <a:solidFill>
                  <a:srgbClr val="0070C0"/>
                </a:solidFill>
              </a:rPr>
              <a:t>&amp; </a:t>
            </a:r>
            <a:r>
              <a:rPr lang="en-US" sz="1100" b="1" dirty="0" err="1">
                <a:solidFill>
                  <a:srgbClr val="0070C0"/>
                </a:solidFill>
              </a:rPr>
              <a:t>Gurevych</a:t>
            </a:r>
            <a:r>
              <a:rPr lang="en-US" sz="1100" b="1" dirty="0">
                <a:solidFill>
                  <a:srgbClr val="0070C0"/>
                </a:solidFill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</a:rPr>
              <a:t>2014b)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523" y="2074948"/>
            <a:ext cx="383117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1100" i="1" dirty="0" smtClean="0">
                <a:solidFill>
                  <a:prstClr val="black"/>
                </a:solidFill>
              </a:rPr>
              <a:t>Lexical</a:t>
            </a:r>
            <a:endParaRPr lang="en-US" sz="11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51" y="2861845"/>
            <a:ext cx="314189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1100" i="1" dirty="0" smtClean="0">
                <a:solidFill>
                  <a:prstClr val="black"/>
                </a:solidFill>
              </a:rPr>
              <a:t>Parse</a:t>
            </a:r>
            <a:endParaRPr lang="en-US" sz="1100" i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445876"/>
            <a:ext cx="54864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100" i="1" dirty="0" smtClean="0">
                <a:solidFill>
                  <a:prstClr val="black"/>
                </a:solidFill>
              </a:rPr>
              <a:t>Structure</a:t>
            </a:r>
            <a:endParaRPr lang="en-US" sz="1100" i="1" dirty="0" smtClean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417" y="3970835"/>
            <a:ext cx="439223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1100" i="1" dirty="0" smtClean="0">
                <a:solidFill>
                  <a:prstClr val="black"/>
                </a:solidFill>
              </a:rPr>
              <a:t>Context</a:t>
            </a:r>
            <a:endParaRPr lang="en-US" sz="1100" i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788" y="1895846"/>
            <a:ext cx="102624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0" rIns="9144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1-, 2-, 3-grams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788" y="2692569"/>
            <a:ext cx="1149674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0" rIns="9144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Production rules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65666" y="1608248"/>
            <a:ext cx="1978427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wLDA</a:t>
            </a:r>
            <a:r>
              <a:rPr lang="en-US" sz="1100" b="1" dirty="0" smtClean="0">
                <a:solidFill>
                  <a:srgbClr val="0070C0"/>
                </a:solidFill>
              </a:rPr>
              <a:t> (Nguyen &amp; </a:t>
            </a:r>
            <a:r>
              <a:rPr lang="en-US" sz="1100" b="1" dirty="0" err="1" smtClean="0">
                <a:solidFill>
                  <a:srgbClr val="0070C0"/>
                </a:solidFill>
              </a:rPr>
              <a:t>Litman</a:t>
            </a:r>
            <a:r>
              <a:rPr lang="en-US" sz="1100" b="1" dirty="0" smtClean="0">
                <a:solidFill>
                  <a:srgbClr val="0070C0"/>
                </a:solidFill>
              </a:rPr>
              <a:t> 2015)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6160" y="1895846"/>
            <a:ext cx="2377440" cy="169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0" rIns="9144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Argument words as unigrams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66160" y="2861846"/>
            <a:ext cx="237744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Same as </a:t>
            </a:r>
            <a:r>
              <a:rPr lang="en-US" sz="1100" dirty="0" smtClean="0">
                <a:solidFill>
                  <a:prstClr val="black"/>
                </a:solidFill>
              </a:rPr>
              <a:t>Stab14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6160" y="2692568"/>
            <a:ext cx="2377440" cy="169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0" rIns="9144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LDA-enabled subject-main verb pairs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1984" y="1608248"/>
            <a:ext cx="1356462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wLDA+5 (this study)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1895846"/>
            <a:ext cx="762000" cy="2328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Same as </a:t>
            </a:r>
            <a:r>
              <a:rPr lang="en-US" sz="1100" dirty="0" err="1" smtClean="0">
                <a:solidFill>
                  <a:prstClr val="black"/>
                </a:solidFill>
              </a:rPr>
              <a:t>wLDA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3800" y="1930822"/>
            <a:ext cx="1524000" cy="22006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0" rIns="91440" bIns="0" rtlCol="0" anchor="ctr" anchorCtr="0">
            <a:spAutoFit/>
          </a:bodyPr>
          <a:lstStyle/>
          <a:p>
            <a:pPr marL="114300" indent="-114300">
              <a:buFont typeface="+mj-lt"/>
              <a:buAutoNum type="arabicPeriod"/>
            </a:pPr>
            <a:r>
              <a:rPr lang="en-US" sz="1100" b="1" dirty="0" smtClean="0">
                <a:solidFill>
                  <a:srgbClr val="000000"/>
                </a:solidFill>
              </a:rPr>
              <a:t>Numbers of argument &amp; domain word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1100" b="1" dirty="0" smtClean="0">
                <a:solidFill>
                  <a:srgbClr val="000000"/>
                </a:solidFill>
              </a:rPr>
              <a:t>Numbers of common words with title and preceding sentence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1100" b="1" dirty="0" smtClean="0">
                <a:solidFill>
                  <a:srgbClr val="000000"/>
                </a:solidFill>
              </a:rPr>
              <a:t>Comparative &amp; superlative adverbs and POS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1100" b="1" dirty="0" smtClean="0">
                <a:solidFill>
                  <a:srgbClr val="000000"/>
                </a:solidFill>
              </a:rPr>
              <a:t>Discourse relati</a:t>
            </a:r>
            <a:r>
              <a:rPr lang="en-US" sz="1100" b="1" dirty="0" smtClean="0">
                <a:solidFill>
                  <a:srgbClr val="000000"/>
                </a:solidFill>
              </a:rPr>
              <a:t>on labels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1100" b="1" dirty="0" smtClean="0">
                <a:solidFill>
                  <a:srgbClr val="000000"/>
                </a:solidFill>
              </a:rPr>
              <a:t>Plural first personal pronouns</a:t>
            </a:r>
          </a:p>
        </p:txBody>
      </p:sp>
      <p:sp>
        <p:nvSpPr>
          <p:cNvPr id="42" name="Left Bracket 41"/>
          <p:cNvSpPr/>
          <p:nvPr/>
        </p:nvSpPr>
        <p:spPr>
          <a:xfrm>
            <a:off x="3413760" y="1905000"/>
            <a:ext cx="91440" cy="677108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eft Bracket 42"/>
          <p:cNvSpPr/>
          <p:nvPr/>
        </p:nvSpPr>
        <p:spPr>
          <a:xfrm>
            <a:off x="3413760" y="2701722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eft Bracket 43"/>
          <p:cNvSpPr/>
          <p:nvPr/>
        </p:nvSpPr>
        <p:spPr>
          <a:xfrm>
            <a:off x="3413760" y="3285754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eft Bracket 44"/>
          <p:cNvSpPr/>
          <p:nvPr/>
        </p:nvSpPr>
        <p:spPr>
          <a:xfrm>
            <a:off x="3413760" y="3895354"/>
            <a:ext cx="91440" cy="338554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eft Bracket 45"/>
          <p:cNvSpPr/>
          <p:nvPr/>
        </p:nvSpPr>
        <p:spPr>
          <a:xfrm>
            <a:off x="6324600" y="1905000"/>
            <a:ext cx="91440" cy="677108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eft Bracket 46"/>
          <p:cNvSpPr/>
          <p:nvPr/>
        </p:nvSpPr>
        <p:spPr>
          <a:xfrm>
            <a:off x="6324600" y="2701722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eft Bracket 47"/>
          <p:cNvSpPr/>
          <p:nvPr/>
        </p:nvSpPr>
        <p:spPr>
          <a:xfrm>
            <a:off x="6324600" y="3285754"/>
            <a:ext cx="91440" cy="507831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6324600" y="3895354"/>
            <a:ext cx="91440" cy="338554"/>
          </a:xfrm>
          <a:prstGeom prst="leftBracke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Plus 1"/>
          <p:cNvSpPr/>
          <p:nvPr/>
        </p:nvSpPr>
        <p:spPr>
          <a:xfrm>
            <a:off x="7318775" y="2968860"/>
            <a:ext cx="182880" cy="182880"/>
          </a:xfrm>
          <a:prstGeom prst="mathPlus">
            <a:avLst>
              <a:gd name="adj1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Argument mining in texts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Automatically identify argument elements and argumentative relations between them</a:t>
            </a:r>
          </a:p>
          <a:p>
            <a:endParaRPr lang="en-US" sz="2400" dirty="0" smtClean="0"/>
          </a:p>
          <a:p>
            <a:r>
              <a:rPr lang="en-US" sz="2400" dirty="0" smtClean="0"/>
              <a:t>Argument mining as classification tasks</a:t>
            </a:r>
          </a:p>
          <a:p>
            <a:pPr lvl="1"/>
            <a:r>
              <a:rPr lang="en-US" sz="2000" dirty="0"/>
              <a:t>Argument detection, i.e., </a:t>
            </a:r>
            <a:r>
              <a:rPr lang="en-US" sz="2000" i="1" dirty="0"/>
              <a:t>argumentative sentence vs. none</a:t>
            </a:r>
            <a:r>
              <a:rPr lang="en-US" sz="2000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Moens</a:t>
            </a:r>
            <a:r>
              <a:rPr lang="en-US" sz="1400" dirty="0"/>
              <a:t> et al. 2007)</a:t>
            </a:r>
            <a:endParaRPr lang="en-US" sz="2000" dirty="0"/>
          </a:p>
          <a:p>
            <a:pPr lvl="1"/>
            <a:r>
              <a:rPr lang="en-US" sz="2000" dirty="0" smtClean="0"/>
              <a:t>Sentence’s rhetorical status, e.g., </a:t>
            </a:r>
            <a:r>
              <a:rPr lang="en-US" sz="2000" i="1" dirty="0" smtClean="0"/>
              <a:t>aim, background, contrast</a:t>
            </a:r>
            <a:r>
              <a:rPr lang="en-US" sz="2000" dirty="0" smtClean="0"/>
              <a:t> </a:t>
            </a:r>
            <a:r>
              <a:rPr lang="en-US" sz="1000" dirty="0" smtClean="0"/>
              <a:t>(</a:t>
            </a:r>
            <a:r>
              <a:rPr lang="en-US" sz="1400" dirty="0" err="1" smtClean="0"/>
              <a:t>Teufel</a:t>
            </a:r>
            <a:r>
              <a:rPr lang="en-US" sz="1400" dirty="0" smtClean="0"/>
              <a:t> &amp; </a:t>
            </a:r>
            <a:r>
              <a:rPr lang="en-US" sz="1400" dirty="0" err="1" smtClean="0"/>
              <a:t>Moens</a:t>
            </a:r>
            <a:r>
              <a:rPr lang="en-US" sz="1400" dirty="0" smtClean="0"/>
              <a:t> 2002)</a:t>
            </a:r>
            <a:endParaRPr lang="en-US" sz="2000" dirty="0" smtClean="0"/>
          </a:p>
          <a:p>
            <a:pPr lvl="1"/>
            <a:r>
              <a:rPr lang="en-US" sz="2000" dirty="0" smtClean="0"/>
              <a:t>Argumentative discourse structures, i.e., </a:t>
            </a:r>
            <a:r>
              <a:rPr lang="en-US" sz="2000" i="1" dirty="0" smtClean="0"/>
              <a:t>major claim, claim, premise</a:t>
            </a:r>
            <a:r>
              <a:rPr lang="en-US" sz="2000" dirty="0" smtClean="0"/>
              <a:t> </a:t>
            </a:r>
            <a:r>
              <a:rPr lang="en-US" sz="1400" dirty="0" smtClean="0"/>
              <a:t>(Stab &amp; </a:t>
            </a:r>
            <a:r>
              <a:rPr lang="en-US" sz="1400" dirty="0" err="1" smtClean="0"/>
              <a:t>Gurevych</a:t>
            </a:r>
            <a:r>
              <a:rPr lang="en-US" sz="1400" dirty="0" smtClean="0"/>
              <a:t> 2014ab)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Argument mining in </a:t>
            </a:r>
            <a:r>
              <a:rPr lang="en-US" dirty="0" smtClean="0"/>
              <a:t>text</a:t>
            </a:r>
            <a:r>
              <a:rPr lang="en-US" dirty="0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 essays</a:t>
            </a:r>
          </a:p>
          <a:p>
            <a:pPr lvl="1"/>
            <a:r>
              <a:rPr lang="en-US" sz="2000" dirty="0" smtClean="0"/>
              <a:t>E.g., persuasive essays, academic writings</a:t>
            </a:r>
            <a:endParaRPr lang="en-US" sz="2000" dirty="0"/>
          </a:p>
          <a:p>
            <a:pPr lvl="1"/>
            <a:r>
              <a:rPr lang="en-US" sz="2000" dirty="0" smtClean="0"/>
              <a:t>Optional title/topic but no section heading</a:t>
            </a:r>
          </a:p>
          <a:p>
            <a:pPr lvl="1"/>
            <a:r>
              <a:rPr lang="en-US" sz="2000" dirty="0" smtClean="0"/>
              <a:t>Lack of evidence, substantiated by personal experience rather than cited resources</a:t>
            </a:r>
          </a:p>
          <a:p>
            <a:pPr lvl="1"/>
            <a:r>
              <a:rPr lang="en-US" sz="2000" dirty="0" smtClean="0"/>
              <a:t>Specialized (useful) features, e.g., section heading, citation </a:t>
            </a:r>
            <a:r>
              <a:rPr lang="en-US" sz="1400" dirty="0" smtClean="0"/>
              <a:t>(</a:t>
            </a:r>
            <a:r>
              <a:rPr lang="en-US" sz="1400" dirty="0" err="1" smtClean="0"/>
              <a:t>Teufel</a:t>
            </a:r>
            <a:r>
              <a:rPr lang="en-US" sz="1400" dirty="0" smtClean="0"/>
              <a:t> &amp; </a:t>
            </a:r>
            <a:r>
              <a:rPr lang="en-US" sz="1400" dirty="0" err="1" smtClean="0"/>
              <a:t>Moens</a:t>
            </a:r>
            <a:r>
              <a:rPr lang="en-US" sz="1400" dirty="0" smtClean="0"/>
              <a:t> 2002)</a:t>
            </a:r>
            <a:r>
              <a:rPr lang="en-US" sz="2000" dirty="0" smtClean="0"/>
              <a:t>, are not available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Ngrams</a:t>
            </a:r>
            <a:r>
              <a:rPr lang="en-US" sz="2400" dirty="0" smtClean="0"/>
              <a:t> and syntactic </a:t>
            </a:r>
            <a:r>
              <a:rPr lang="en-US" sz="2400" dirty="0"/>
              <a:t>rules (e.g., VP → VBG NP</a:t>
            </a:r>
            <a:r>
              <a:rPr lang="en-US" sz="2400" dirty="0" smtClean="0"/>
              <a:t>) are commonly used </a:t>
            </a:r>
            <a:r>
              <a:rPr lang="en-US" sz="1400" dirty="0" smtClean="0"/>
              <a:t>(Burstein </a:t>
            </a:r>
            <a:r>
              <a:rPr lang="en-US" sz="1400" dirty="0"/>
              <a:t>et al. 2003, </a:t>
            </a:r>
            <a:r>
              <a:rPr lang="en-US" sz="1400" dirty="0" err="1"/>
              <a:t>Moens</a:t>
            </a:r>
            <a:r>
              <a:rPr lang="en-US" sz="1400" dirty="0"/>
              <a:t> et al. 2007, Stab &amp; </a:t>
            </a:r>
            <a:r>
              <a:rPr lang="en-US" sz="1400" dirty="0" err="1"/>
              <a:t>Gurevych</a:t>
            </a:r>
            <a:r>
              <a:rPr lang="en-US" sz="1400" dirty="0"/>
              <a:t> 2014b, Park &amp; </a:t>
            </a:r>
            <a:r>
              <a:rPr lang="en-US" sz="1400" dirty="0" err="1"/>
              <a:t>Cardie</a:t>
            </a:r>
            <a:r>
              <a:rPr lang="en-US" sz="1400" dirty="0"/>
              <a:t> </a:t>
            </a:r>
            <a:r>
              <a:rPr lang="en-US" sz="1400" dirty="0" smtClean="0"/>
              <a:t>2014)</a:t>
            </a:r>
            <a:endParaRPr lang="en-US" sz="1400" dirty="0"/>
          </a:p>
          <a:p>
            <a:pPr lvl="1"/>
            <a:r>
              <a:rPr lang="en-US" sz="2000" dirty="0" smtClean="0"/>
              <a:t>But have limitations</a:t>
            </a:r>
          </a:p>
          <a:p>
            <a:pPr lvl="1"/>
            <a:r>
              <a:rPr lang="en-US" sz="2000" dirty="0" smtClean="0"/>
              <a:t>Large and sparse feature space</a:t>
            </a:r>
          </a:p>
          <a:p>
            <a:pPr lvl="1"/>
            <a:r>
              <a:rPr lang="en-US" sz="2000" dirty="0" smtClean="0"/>
              <a:t>Feature selection helps with over-fitting but not efficiently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Argument mining in </a:t>
            </a:r>
            <a:r>
              <a:rPr lang="en-US" dirty="0" smtClean="0"/>
              <a:t>text</a:t>
            </a:r>
            <a:r>
              <a:rPr lang="en-US" dirty="0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essays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Argument mining in texts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0" y="1743390"/>
            <a:ext cx="8201501" cy="202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25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Persuasive essay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13" y="410951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Academic essay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478847"/>
            <a:ext cx="8161020" cy="14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7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novel feature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Separate argument words from domain words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Argument words: argument indicators and commonly used in </a:t>
            </a:r>
            <a:r>
              <a:rPr lang="en-US" sz="2000" dirty="0" smtClean="0">
                <a:solidFill>
                  <a:srgbClr val="0070C0"/>
                </a:solidFill>
              </a:rPr>
              <a:t>different argument topics, e.g., </a:t>
            </a:r>
            <a:r>
              <a:rPr lang="en-US" sz="2000" i="1" dirty="0" smtClean="0">
                <a:solidFill>
                  <a:srgbClr val="0070C0"/>
                </a:solidFill>
              </a:rPr>
              <a:t>reason, opinion, believe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Domain words: specific </a:t>
            </a:r>
            <a:r>
              <a:rPr lang="en-US" sz="2000" dirty="0" smtClean="0">
                <a:solidFill>
                  <a:srgbClr val="0070C0"/>
                </a:solidFill>
              </a:rPr>
              <a:t>terminologies commonly </a:t>
            </a:r>
            <a:r>
              <a:rPr lang="en-US" sz="2000" dirty="0">
                <a:solidFill>
                  <a:srgbClr val="0070C0"/>
                </a:solidFill>
              </a:rPr>
              <a:t>used within the </a:t>
            </a:r>
            <a:r>
              <a:rPr lang="en-US" sz="2000" dirty="0" smtClean="0">
                <a:solidFill>
                  <a:srgbClr val="0070C0"/>
                </a:solidFill>
              </a:rPr>
              <a:t>topic’s domain, e.g., </a:t>
            </a:r>
            <a:r>
              <a:rPr lang="en-US" sz="2000" i="1" dirty="0" smtClean="0">
                <a:solidFill>
                  <a:srgbClr val="0070C0"/>
                </a:solidFill>
              </a:rPr>
              <a:t>art, education, children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Post-process topic model output using seeding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Seeding requires human knowledge but minimal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Unannotated data</a:t>
            </a:r>
          </a:p>
          <a:p>
            <a:r>
              <a:rPr lang="en-US" sz="2400" dirty="0" smtClean="0"/>
              <a:t>Derive novel features to replace </a:t>
            </a:r>
            <a:r>
              <a:rPr lang="en-US" sz="2400" dirty="0" err="1" smtClean="0"/>
              <a:t>ngrams</a:t>
            </a:r>
            <a:r>
              <a:rPr lang="en-US" sz="2400" dirty="0" smtClean="0"/>
              <a:t> and syntactic rules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Feature reduction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Topic-independence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Argument mining in </a:t>
            </a:r>
            <a:r>
              <a:rPr lang="en-US" dirty="0" smtClean="0"/>
              <a:t>text</a:t>
            </a:r>
            <a:r>
              <a:rPr lang="en-US" dirty="0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model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6" y="1600323"/>
            <a:ext cx="6309524" cy="99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1" y="3043399"/>
            <a:ext cx="6280953" cy="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6" y="4343523"/>
            <a:ext cx="6309524" cy="99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84731"/>
            <a:ext cx="29527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2438400"/>
            <a:ext cx="295275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</a:t>
            </a:r>
            <a:r>
              <a:rPr lang="en-US" dirty="0" err="1" smtClean="0"/>
              <a:t>Blei</a:t>
            </a:r>
            <a:r>
              <a:rPr lang="en-US" dirty="0" smtClean="0"/>
              <a:t> et al. 2003)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Extraction of argument and domain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LDA topics vs. essay topics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4" y="2133600"/>
            <a:ext cx="754286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92" y="2133600"/>
            <a:ext cx="754286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29" y="2133600"/>
            <a:ext cx="737143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29" y="2133600"/>
            <a:ext cx="737143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314" y="1301735"/>
            <a:ext cx="39347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LDA topics approximate writing topics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358562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5741" y="1902023"/>
            <a:ext cx="90390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children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3320409" y="2055912"/>
            <a:ext cx="665332" cy="153888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85741" y="2816423"/>
            <a:ext cx="74924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parent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5741" y="3730823"/>
            <a:ext cx="7309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school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985741" y="4645223"/>
            <a:ext cx="593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learn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85741" y="5559623"/>
            <a:ext cx="63684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teach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>
          <a:xfrm>
            <a:off x="3320409" y="2438401"/>
            <a:ext cx="665332" cy="531911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3320409" y="3014443"/>
            <a:ext cx="665332" cy="870269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>
            <a:off x="3320409" y="3412992"/>
            <a:ext cx="665332" cy="1386120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3320409" y="4087759"/>
            <a:ext cx="665332" cy="1625753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68789" y="1902023"/>
            <a:ext cx="66684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music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 flipV="1">
            <a:off x="6960772" y="2055912"/>
            <a:ext cx="608017" cy="153888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68789" y="2816423"/>
            <a:ext cx="35747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art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568789" y="3730823"/>
            <a:ext cx="88941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creative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68789" y="4645223"/>
            <a:ext cx="67095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talent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68789" y="5559623"/>
            <a:ext cx="50334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idea</a:t>
            </a:r>
            <a:endParaRPr lang="en-US" sz="2000" dirty="0"/>
          </a:p>
        </p:txBody>
      </p: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6982677" y="2438401"/>
            <a:ext cx="586112" cy="531911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6982677" y="3014443"/>
            <a:ext cx="586112" cy="870269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2" idx="1"/>
          </p:cNvCxnSpPr>
          <p:nvPr/>
        </p:nvCxnSpPr>
        <p:spPr>
          <a:xfrm>
            <a:off x="6982677" y="3412992"/>
            <a:ext cx="586112" cy="1386120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6982677" y="4087759"/>
            <a:ext cx="586112" cy="1625753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06154" y="1292422"/>
            <a:ext cx="20232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but not completely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6914" y="3276600"/>
            <a:ext cx="3234860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91440" rIns="91440" bIns="91440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can we </a:t>
            </a:r>
            <a:r>
              <a:rPr lang="en-US" sz="2000" b="1" i="1" dirty="0" smtClean="0">
                <a:solidFill>
                  <a:srgbClr val="0070C0"/>
                </a:solidFill>
              </a:rPr>
              <a:t>identify</a:t>
            </a:r>
            <a:r>
              <a:rPr lang="en-US" sz="2000" dirty="0" smtClean="0">
                <a:solidFill>
                  <a:srgbClr val="0070C0"/>
                </a:solidFill>
              </a:rPr>
              <a:t> the LDA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topic of </a:t>
            </a:r>
            <a:r>
              <a:rPr lang="en-US" sz="2000" b="1" i="1" dirty="0" smtClean="0">
                <a:solidFill>
                  <a:srgbClr val="FF0000"/>
                </a:solidFill>
              </a:rPr>
              <a:t>argument words</a:t>
            </a:r>
            <a:r>
              <a:rPr lang="en-US" sz="2000" dirty="0" smtClean="0">
                <a:solidFill>
                  <a:srgbClr val="0070C0"/>
                </a:solidFill>
              </a:rPr>
              <a:t> and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b="1" i="1" dirty="0" smtClean="0">
                <a:solidFill>
                  <a:srgbClr val="0070C0"/>
                </a:solidFill>
              </a:rPr>
              <a:t>maximize</a:t>
            </a:r>
            <a:r>
              <a:rPr lang="en-US" sz="2000" dirty="0" smtClean="0">
                <a:solidFill>
                  <a:srgbClr val="0070C0"/>
                </a:solidFill>
              </a:rPr>
              <a:t> its difference from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the others (LDA topics) ?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Extraction of argument and domain words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8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98906" y="1902023"/>
            <a:ext cx="80733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believe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 flipV="1">
            <a:off x="1219200" y="2055912"/>
            <a:ext cx="479706" cy="15388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98906" y="2816423"/>
            <a:ext cx="5421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view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8906" y="3730823"/>
            <a:ext cx="84959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opinion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98906" y="4645223"/>
            <a:ext cx="9643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however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698906" y="5559623"/>
            <a:ext cx="798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 smtClean="0"/>
              <a:t> discuss</a:t>
            </a:r>
            <a:endParaRPr lang="en-US" sz="2000" dirty="0"/>
          </a:p>
        </p:txBody>
      </p:sp>
      <p:cxnSp>
        <p:nvCxnSpPr>
          <p:cNvPr id="54" name="Straight Arrow Connector 53"/>
          <p:cNvCxnSpPr>
            <a:endCxn id="49" idx="1"/>
          </p:cNvCxnSpPr>
          <p:nvPr/>
        </p:nvCxnSpPr>
        <p:spPr>
          <a:xfrm>
            <a:off x="1219200" y="2438401"/>
            <a:ext cx="479706" cy="53191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0" idx="1"/>
          </p:cNvCxnSpPr>
          <p:nvPr/>
        </p:nvCxnSpPr>
        <p:spPr>
          <a:xfrm>
            <a:off x="1219200" y="3014443"/>
            <a:ext cx="479706" cy="87026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1219200" y="3412992"/>
            <a:ext cx="479706" cy="138612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1"/>
          </p:cNvCxnSpPr>
          <p:nvPr/>
        </p:nvCxnSpPr>
        <p:spPr>
          <a:xfrm>
            <a:off x="1219200" y="4087759"/>
            <a:ext cx="479706" cy="1625753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2" grpId="0" animBg="1"/>
      <p:bldP spid="23" grpId="0" animBg="1"/>
      <p:bldP spid="24" grpId="0" animBg="1"/>
      <p:bldP spid="25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8" grpId="0"/>
      <p:bldP spid="51" grpId="0" animBg="1"/>
      <p:bldP spid="36" grpId="0" animBg="1"/>
      <p:bldP spid="49" grpId="0" animBg="1"/>
      <p:bldP spid="50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Argument and domain word extraction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Identification step</a:t>
            </a:r>
          </a:p>
          <a:p>
            <a:pPr lvl="1"/>
            <a:r>
              <a:rPr lang="en-US" sz="2000" dirty="0" smtClean="0"/>
              <a:t>Pre-defined </a:t>
            </a:r>
            <a:r>
              <a:rPr lang="en-US" sz="2000" b="1" dirty="0" smtClean="0"/>
              <a:t>argument keywords</a:t>
            </a:r>
            <a:r>
              <a:rPr lang="en-US" sz="2000" dirty="0" smtClean="0"/>
              <a:t>: most frequent</a:t>
            </a:r>
            <a:br>
              <a:rPr lang="en-US" sz="2000" dirty="0" smtClean="0"/>
            </a:br>
            <a:r>
              <a:rPr lang="en-US" sz="2000" dirty="0" smtClean="0"/>
              <a:t>argument words in essay titles, e.g., </a:t>
            </a:r>
            <a:r>
              <a:rPr lang="en-US" sz="2000" i="1" dirty="0" smtClean="0"/>
              <a:t>opinion, agree</a:t>
            </a:r>
          </a:p>
          <a:p>
            <a:pPr lvl="1"/>
            <a:r>
              <a:rPr lang="en-US" sz="2000" b="1" dirty="0" smtClean="0"/>
              <a:t>Domain seed words</a:t>
            </a:r>
            <a:r>
              <a:rPr lang="en-US" sz="2000" dirty="0" smtClean="0"/>
              <a:t>: title words but not argument</a:t>
            </a:r>
            <a:br>
              <a:rPr lang="en-US" sz="2000" dirty="0" smtClean="0"/>
            </a:br>
            <a:r>
              <a:rPr lang="en-US" sz="2000" dirty="0" smtClean="0"/>
              <a:t>keywords or stop words</a:t>
            </a:r>
          </a:p>
          <a:p>
            <a:pPr lvl="1"/>
            <a:r>
              <a:rPr lang="en-US" sz="2000" dirty="0" smtClean="0"/>
              <a:t>3 weights of a LDA topic (LDA word lists)</a:t>
            </a:r>
          </a:p>
          <a:p>
            <a:pPr lvl="1"/>
            <a:r>
              <a:rPr lang="en-US" sz="2000" dirty="0" smtClean="0"/>
              <a:t>(1) </a:t>
            </a:r>
            <a:r>
              <a:rPr lang="en-US" sz="2000" b="1" dirty="0" smtClean="0"/>
              <a:t>Argument weight</a:t>
            </a:r>
            <a:endParaRPr lang="en-US" sz="2000" dirty="0"/>
          </a:p>
          <a:p>
            <a:pPr lvl="2"/>
            <a:r>
              <a:rPr lang="en-US" sz="1600" i="1" dirty="0" smtClean="0"/>
              <a:t>Count</a:t>
            </a:r>
            <a:r>
              <a:rPr lang="en-US" sz="1600" dirty="0" smtClean="0"/>
              <a:t> of argument keywords in the list</a:t>
            </a:r>
          </a:p>
          <a:p>
            <a:pPr lvl="1"/>
            <a:r>
              <a:rPr lang="en-US" sz="2000" dirty="0" smtClean="0"/>
              <a:t>(2) </a:t>
            </a:r>
            <a:r>
              <a:rPr lang="en-US" sz="2000" b="1" dirty="0" smtClean="0"/>
              <a:t>Domain weight</a:t>
            </a:r>
            <a:endParaRPr lang="en-US" sz="2000" dirty="0"/>
          </a:p>
          <a:p>
            <a:pPr lvl="2"/>
            <a:r>
              <a:rPr lang="en-US" sz="1600" i="1" dirty="0" smtClean="0"/>
              <a:t>Sum</a:t>
            </a:r>
            <a:r>
              <a:rPr lang="en-US" sz="1600" dirty="0" smtClean="0"/>
              <a:t> of domain seeds’ occurrence frequency (</a:t>
            </a:r>
            <a:r>
              <a:rPr lang="en-US" sz="1600" i="1" dirty="0" smtClean="0"/>
              <a:t>f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dirty="0" smtClean="0"/>
              <a:t>(3) </a:t>
            </a:r>
            <a:r>
              <a:rPr lang="en-US" sz="2000" b="1" dirty="0" smtClean="0"/>
              <a:t>Combined weight</a:t>
            </a:r>
            <a:endParaRPr lang="en-US" sz="2000" dirty="0"/>
          </a:p>
          <a:p>
            <a:pPr lvl="2"/>
            <a:r>
              <a:rPr lang="en-US" sz="1600" dirty="0" smtClean="0"/>
              <a:t>Argument weight – Domain weight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20" y="2167909"/>
            <a:ext cx="754286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07512" y="2167908"/>
            <a:ext cx="817853" cy="9848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600" dirty="0" smtClean="0"/>
              <a:t>AW=3:</a:t>
            </a:r>
          </a:p>
          <a:p>
            <a:pPr algn="ctr"/>
            <a:r>
              <a:rPr lang="en-US" sz="1600" i="1" dirty="0"/>
              <a:t>o</a:t>
            </a:r>
            <a:r>
              <a:rPr lang="en-US" sz="1600" i="1" dirty="0" smtClean="0"/>
              <a:t>pinion</a:t>
            </a:r>
          </a:p>
          <a:p>
            <a:pPr algn="ctr"/>
            <a:r>
              <a:rPr lang="en-US" sz="1600" i="1" dirty="0"/>
              <a:t>b</a:t>
            </a:r>
            <a:r>
              <a:rPr lang="en-US" sz="1600" i="1" dirty="0" smtClean="0"/>
              <a:t>elieve</a:t>
            </a:r>
          </a:p>
          <a:p>
            <a:pPr algn="ctr"/>
            <a:r>
              <a:rPr lang="en-US" sz="1600" i="1" dirty="0" smtClean="0"/>
              <a:t>think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98604" y="3505200"/>
            <a:ext cx="1035668" cy="12311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600" dirty="0" smtClean="0"/>
              <a:t>DW=</a:t>
            </a:r>
          </a:p>
          <a:p>
            <a:pPr algn="ctr"/>
            <a:r>
              <a:rPr lang="en-US" sz="1600" i="1" dirty="0" smtClean="0"/>
              <a:t>f(art) +</a:t>
            </a:r>
          </a:p>
          <a:p>
            <a:pPr algn="ctr"/>
            <a:r>
              <a:rPr lang="en-US" sz="1600" i="1" dirty="0" smtClean="0"/>
              <a:t>f(music) +</a:t>
            </a:r>
          </a:p>
          <a:p>
            <a:pPr algn="ctr"/>
            <a:r>
              <a:rPr lang="en-US" sz="1600" i="1" dirty="0" smtClean="0"/>
              <a:t>f(creative)</a:t>
            </a:r>
          </a:p>
          <a:p>
            <a:pPr algn="ctr"/>
            <a:r>
              <a:rPr lang="en-US" sz="1600" i="1" dirty="0" smtClean="0"/>
              <a:t>+ …</a:t>
            </a:r>
            <a:endParaRPr 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6276" y="5041180"/>
            <a:ext cx="981551" cy="492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600" dirty="0" smtClean="0"/>
              <a:t>CW =</a:t>
            </a:r>
            <a:br>
              <a:rPr lang="en-US" sz="1600" dirty="0" smtClean="0"/>
            </a:br>
            <a:r>
              <a:rPr lang="en-US" sz="1600" dirty="0" smtClean="0"/>
              <a:t>AW – DW</a:t>
            </a:r>
            <a:endParaRPr lang="en-US" sz="16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Extraction of argument and domain words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F5A1-04B6-4E55-9D8C-26E1C5A04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1862</Words>
  <Application>Microsoft Office PowerPoint</Application>
  <PresentationFormat>On-screen Show (4:3)</PresentationFormat>
  <Paragraphs>503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Extracting argument and domain words for identifying argument components in texts</vt:lpstr>
      <vt:lpstr>Outline</vt:lpstr>
      <vt:lpstr>Argument mining in texts</vt:lpstr>
      <vt:lpstr>Motivation</vt:lpstr>
      <vt:lpstr>Example essays</vt:lpstr>
      <vt:lpstr>A novel feature design</vt:lpstr>
      <vt:lpstr>Topic model</vt:lpstr>
      <vt:lpstr>LDA topics vs. essay topics</vt:lpstr>
      <vt:lpstr>Argument and domain word extraction</vt:lpstr>
      <vt:lpstr>Argument and domain word extraction (2)</vt:lpstr>
      <vt:lpstr>Data</vt:lpstr>
      <vt:lpstr>Development data to learn argument and domain words</vt:lpstr>
      <vt:lpstr>Prediction models</vt:lpstr>
      <vt:lpstr>Our model outperforms the baseline</vt:lpstr>
      <vt:lpstr>Argument words learned from different domain Can they be used?</vt:lpstr>
      <vt:lpstr>… and qualitatively different</vt:lpstr>
      <vt:lpstr>Conclusions and future work</vt:lpstr>
      <vt:lpstr>PowerPoint Presentation</vt:lpstr>
      <vt:lpstr>In comparison with prior studies</vt:lpstr>
      <vt:lpstr>Feature analysis</vt:lpstr>
      <vt:lpstr>Two argument word lists overlap</vt:lpstr>
      <vt:lpstr>Academic set</vt:lpstr>
      <vt:lpstr>Data</vt:lpstr>
      <vt:lpstr>Prediction performance</vt:lpstr>
      <vt:lpstr>Alternative argument word list</vt:lpstr>
      <vt:lpstr>Argument and domain words</vt:lpstr>
      <vt:lpstr>Sample essay</vt:lpstr>
      <vt:lpstr>Refercence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510</cp:revision>
  <dcterms:created xsi:type="dcterms:W3CDTF">2015-05-21T17:33:21Z</dcterms:created>
  <dcterms:modified xsi:type="dcterms:W3CDTF">2015-09-12T15:59:57Z</dcterms:modified>
</cp:coreProperties>
</file>