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101213" y="1821635"/>
            <a:ext cx="10402529" cy="1039552"/>
          </a:xfrm>
        </p:spPr>
        <p:txBody>
          <a:bodyPr>
            <a:noAutofit/>
          </a:bodyPr>
          <a:lstStyle/>
          <a:p>
            <a:pPr algn="ctr"/>
            <a:r>
              <a:rPr lang="en-US" sz="4000" b="1" dirty="0">
                <a:solidFill>
                  <a:schemeClr val="accent1"/>
                </a:solidFill>
                <a:latin typeface="Times New Roman" panose="02020603050405020304" pitchFamily="18" charset="0"/>
                <a:cs typeface="Times New Roman" panose="02020603050405020304" pitchFamily="18" charset="0"/>
              </a:rPr>
              <a:t>Power System Fault Detection and Classification</a:t>
            </a:r>
          </a:p>
        </p:txBody>
      </p:sp>
      <p:sp>
        <p:nvSpPr>
          <p:cNvPr id="3" name="TextBox 2"/>
          <p:cNvSpPr txBox="1"/>
          <p:nvPr/>
        </p:nvSpPr>
        <p:spPr>
          <a:xfrm>
            <a:off x="-339614" y="85208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2350613" y="4153746"/>
            <a:ext cx="7980183" cy="1569660"/>
          </a:xfrm>
          <a:prstGeom prst="rect">
            <a:avLst/>
          </a:prstGeom>
          <a:noFill/>
        </p:spPr>
        <p:txBody>
          <a:bodyPr wrap="square" lIns="91440" tIns="45720" rIns="91440" bIns="45720" rtlCol="0" anchor="t">
            <a:spAutoFit/>
          </a:bodyPr>
          <a:lstStyle/>
          <a:p>
            <a:r>
              <a:rPr lang="en-US" sz="2400" b="1" dirty="0">
                <a:solidFill>
                  <a:schemeClr val="accent4">
                    <a:lumMod val="20000"/>
                    <a:lumOff val="80000"/>
                  </a:schemeClr>
                </a:solidFill>
                <a:latin typeface="Times New Roman" panose="02020603050405020304" pitchFamily="18" charset="0"/>
                <a:cs typeface="Times New Roman" panose="02020603050405020304" pitchFamily="18" charset="0"/>
              </a:rPr>
              <a:t>Presented By:</a:t>
            </a:r>
          </a:p>
          <a:p>
            <a:pPr marL="457200" indent="-457200">
              <a:buAutoNum type="arabicPeriod"/>
            </a:pPr>
            <a:r>
              <a:rPr lang="en-US" sz="2400" b="1" dirty="0">
                <a:solidFill>
                  <a:schemeClr val="accent4">
                    <a:lumMod val="20000"/>
                    <a:lumOff val="80000"/>
                  </a:schemeClr>
                </a:solidFill>
                <a:latin typeface="Times New Roman" panose="02020603050405020304" pitchFamily="18" charset="0"/>
                <a:cs typeface="Times New Roman" panose="02020603050405020304" pitchFamily="18" charset="0"/>
              </a:rPr>
              <a:t>SAI LALITH PALAGUMMI</a:t>
            </a:r>
          </a:p>
          <a:p>
            <a:pPr marL="457200" indent="-457200">
              <a:buAutoNum type="arabicPeriod"/>
            </a:pPr>
            <a:r>
              <a:rPr lang="en-US" sz="2400" b="1" dirty="0">
                <a:solidFill>
                  <a:schemeClr val="accent4">
                    <a:lumMod val="20000"/>
                    <a:lumOff val="80000"/>
                  </a:schemeClr>
                </a:solidFill>
                <a:latin typeface="Times New Roman" panose="02020603050405020304" pitchFamily="18" charset="0"/>
                <a:cs typeface="Times New Roman" panose="02020603050405020304" pitchFamily="18" charset="0"/>
              </a:rPr>
              <a:t>Sreenidhi Institute of Science and Technology </a:t>
            </a:r>
          </a:p>
          <a:p>
            <a:pPr marL="457200" indent="-457200">
              <a:buAutoNum type="arabicPeriod"/>
            </a:pPr>
            <a:r>
              <a:rPr lang="en-US" sz="2400" b="1" dirty="0">
                <a:solidFill>
                  <a:schemeClr val="accent4">
                    <a:lumMod val="20000"/>
                    <a:lumOff val="80000"/>
                  </a:schemeClr>
                </a:solidFill>
                <a:latin typeface="Times New Roman" panose="02020603050405020304" pitchFamily="18" charset="0"/>
                <a:cs typeface="Times New Roman" panose="02020603050405020304" pitchFamily="18" charset="0"/>
              </a:rPr>
              <a:t>Department of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22D9F-ED4E-19E5-1FC2-4FBE33E52C9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050C48E-2BBA-9D5E-0AB8-B183D23BC1B5}"/>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571CD7FF-2DE6-3FBC-CEC0-F6B8135823BB}"/>
              </a:ext>
            </a:extLst>
          </p:cNvPr>
          <p:cNvPicPr>
            <a:picLocks noGrp="1" noChangeAspect="1"/>
          </p:cNvPicPr>
          <p:nvPr>
            <p:ph idx="1"/>
          </p:nvPr>
        </p:nvPicPr>
        <p:blipFill>
          <a:blip r:embed="rId2"/>
          <a:srcRect/>
          <a:stretch/>
        </p:blipFill>
        <p:spPr>
          <a:xfrm>
            <a:off x="893774" y="1301750"/>
            <a:ext cx="10404452" cy="4673600"/>
          </a:xfrm>
        </p:spPr>
      </p:pic>
    </p:spTree>
    <p:extLst>
      <p:ext uri="{BB962C8B-B14F-4D97-AF65-F5344CB8AC3E}">
        <p14:creationId xmlns:p14="http://schemas.microsoft.com/office/powerpoint/2010/main" val="2356748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5157768"/>
          </a:xfrm>
        </p:spPr>
        <p:txBody>
          <a:bodyPr>
            <a:normAutofit fontScale="92500" lnSpcReduction="10000"/>
          </a:bodyPr>
          <a:lstStyle/>
          <a:p>
            <a:r>
              <a:rPr lang="en-US" sz="2000" b="1" dirty="0">
                <a:latin typeface="Times New Roman" panose="02020603050405020304" pitchFamily="18" charset="0"/>
                <a:cs typeface="Times New Roman" panose="02020603050405020304" pitchFamily="18" charset="0"/>
              </a:rPr>
              <a:t>The implemented machine learning solution for power system fault detection and classification leverages a Random Forest Classifier trained on a comprehensive set of operational and environmental features. By automating fault identification, the system significantly accelerates the detection process, reduces the likelihood of human error, and enables utilities to react swiftly to abnormal events.</a:t>
            </a:r>
          </a:p>
          <a:p>
            <a:r>
              <a:rPr lang="en-US" sz="2000" b="1" dirty="0">
                <a:latin typeface="Times New Roman" panose="02020603050405020304" pitchFamily="18" charset="0"/>
                <a:cs typeface="Times New Roman" panose="02020603050405020304" pitchFamily="18" charset="0"/>
              </a:rPr>
              <a:t>Deploying the model as a REST API via IBM Watsonx.ai ensures that predictions are available in real time, facilitating immediate operational decisions and minimizing system downtime. The visual dashboards and performance monitoring tools within IBM Watsonx.ai Studio further streamline model management, re-training, and evaluation, ensuring continued reliability and accuracy as new fault data becomes available. The system not only demonstrates excellent classification accuracy, effectively separating normal and diverse fault conditions, but also offers scalability and adaptability for integration with live grid management solutions.</a:t>
            </a:r>
          </a:p>
          <a:p>
            <a:r>
              <a:rPr lang="en-US" sz="2000" b="1" dirty="0">
                <a:latin typeface="Times New Roman" panose="02020603050405020304" pitchFamily="18" charset="0"/>
                <a:cs typeface="Times New Roman" panose="02020603050405020304" pitchFamily="18" charset="0"/>
              </a:rPr>
              <a:t>By enabling rapid and accurate fault localization and characterization, this approach paves the way for smarter, more resilient power grids. Future enhancements could incorporate live data streaming, unsupervised anomaly detection for unseen fault types, and edge deployment to enable low-latency responses in field devices.</a:t>
            </a: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612490"/>
            <a:ext cx="11029615" cy="4650658"/>
          </a:xfrm>
        </p:spPr>
        <p:txBody>
          <a:bodyPr>
            <a:normAutofit/>
          </a:bodyPr>
          <a:lstStyle/>
          <a:p>
            <a:r>
              <a:rPr lang="en-IN" sz="2800" b="1" dirty="0">
                <a:latin typeface="Arial" panose="020B0604020202020204" pitchFamily="34" charset="0"/>
                <a:cs typeface="Arial" panose="020B0604020202020204" pitchFamily="34" charset="0"/>
              </a:rPr>
              <a:t>Real-time PMU Integration: </a:t>
            </a:r>
          </a:p>
          <a:p>
            <a:pPr lvl="5"/>
            <a:r>
              <a:rPr lang="en-IN" sz="2400" dirty="0">
                <a:latin typeface="Arial" panose="020B0604020202020204" pitchFamily="34" charset="0"/>
                <a:cs typeface="Arial" panose="020B0604020202020204" pitchFamily="34" charset="0"/>
              </a:rPr>
              <a:t>Live streaming fault detection</a:t>
            </a:r>
          </a:p>
          <a:p>
            <a:r>
              <a:rPr lang="en-IN" sz="2800" b="1" dirty="0">
                <a:latin typeface="Arial" panose="020B0604020202020204" pitchFamily="34" charset="0"/>
                <a:cs typeface="Arial" panose="020B0604020202020204" pitchFamily="34" charset="0"/>
              </a:rPr>
              <a:t>Fault Localization: </a:t>
            </a:r>
          </a:p>
          <a:p>
            <a:pPr lvl="5"/>
            <a:r>
              <a:rPr lang="en-IN" sz="2400" dirty="0">
                <a:latin typeface="Arial" panose="020B0604020202020204" pitchFamily="34" charset="0"/>
                <a:cs typeface="Arial" panose="020B0604020202020204" pitchFamily="34" charset="0"/>
              </a:rPr>
              <a:t>Estimate fault distance on the line</a:t>
            </a:r>
          </a:p>
          <a:p>
            <a:r>
              <a:rPr lang="en-IN" sz="2800" b="1" dirty="0">
                <a:latin typeface="Arial" panose="020B0604020202020204" pitchFamily="34" charset="0"/>
                <a:cs typeface="Arial" panose="020B0604020202020204" pitchFamily="34" charset="0"/>
              </a:rPr>
              <a:t>Anomaly Detection: </a:t>
            </a:r>
          </a:p>
          <a:p>
            <a:pPr lvl="5"/>
            <a:r>
              <a:rPr lang="en-IN" sz="2400" dirty="0">
                <a:latin typeface="Arial" panose="020B0604020202020204" pitchFamily="34" charset="0"/>
                <a:cs typeface="Arial" panose="020B0604020202020204" pitchFamily="34" charset="0"/>
              </a:rPr>
              <a:t>Unsupervised models for novel fault types</a:t>
            </a:r>
          </a:p>
          <a:p>
            <a:r>
              <a:rPr lang="en-IN" sz="2800" b="1" dirty="0">
                <a:latin typeface="Arial" panose="020B0604020202020204" pitchFamily="34" charset="0"/>
                <a:cs typeface="Arial" panose="020B0604020202020204" pitchFamily="34" charset="0"/>
              </a:rPr>
              <a:t>Edge Deployment: </a:t>
            </a:r>
          </a:p>
          <a:p>
            <a:pPr lvl="5"/>
            <a:r>
              <a:rPr lang="en-IN" sz="2400" dirty="0">
                <a:latin typeface="Arial" panose="020B0604020202020204" pitchFamily="34" charset="0"/>
                <a:cs typeface="Arial" panose="020B0604020202020204" pitchFamily="34" charset="0"/>
              </a:rPr>
              <a:t>Utilize Kubernetes for ultra-low latency inference</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IN" b="1" dirty="0"/>
              <a:t>“</a:t>
            </a:r>
            <a:r>
              <a:rPr lang="en-IN" b="1" dirty="0">
                <a:latin typeface="Times New Roman" panose="02020603050405020304" pitchFamily="18" charset="0"/>
                <a:cs typeface="Times New Roman" panose="02020603050405020304" pitchFamily="18" charset="0"/>
              </a:rPr>
              <a:t>Power System Faults Dataset” – Kaggle, Ziya07.</a:t>
            </a:r>
          </a:p>
          <a:p>
            <a:pPr lvl="1"/>
            <a:r>
              <a:rPr lang="en-IN" sz="1600" dirty="0">
                <a:latin typeface="Times New Roman" panose="02020603050405020304" pitchFamily="18" charset="0"/>
                <a:cs typeface="Times New Roman" panose="02020603050405020304" pitchFamily="18" charset="0"/>
              </a:rPr>
              <a:t>The primary dataset used for model training and evaluation.</a:t>
            </a:r>
          </a:p>
          <a:p>
            <a:r>
              <a:rPr lang="en-IN" b="1" dirty="0">
                <a:latin typeface="Times New Roman" panose="02020603050405020304" pitchFamily="18" charset="0"/>
                <a:cs typeface="Times New Roman" panose="02020603050405020304" pitchFamily="18" charset="0"/>
              </a:rPr>
              <a:t>IBM Watsonx.ai Studio &amp; Watsonx.ai Runtime Documentation</a:t>
            </a:r>
          </a:p>
          <a:p>
            <a:pPr lvl="1"/>
            <a:r>
              <a:rPr lang="en-IN" sz="1600" dirty="0">
                <a:latin typeface="Times New Roman" panose="02020603050405020304" pitchFamily="18" charset="0"/>
                <a:cs typeface="Times New Roman" panose="02020603050405020304" pitchFamily="18" charset="0"/>
              </a:rPr>
              <a:t>Official documentation for deploying, training, and managing machine learning models on IBM Cloud.</a:t>
            </a:r>
          </a:p>
          <a:p>
            <a:r>
              <a:rPr lang="en-IN" b="1" dirty="0">
                <a:latin typeface="Times New Roman" panose="02020603050405020304" pitchFamily="18" charset="0"/>
                <a:cs typeface="Times New Roman" panose="02020603050405020304" pitchFamily="18" charset="0"/>
              </a:rPr>
              <a:t>Li, S. et al., “Sparse Representation–Based Fault Classification in Power Systems,”</a:t>
            </a:r>
          </a:p>
          <a:p>
            <a:pPr lvl="1"/>
            <a:r>
              <a:rPr lang="en-IN" sz="1600" dirty="0">
                <a:latin typeface="Times New Roman" panose="02020603050405020304" pitchFamily="18" charset="0"/>
                <a:cs typeface="Times New Roman" panose="02020603050405020304" pitchFamily="18" charset="0"/>
              </a:rPr>
              <a:t>IEEE Transactions on Power Systems, 2015.</a:t>
            </a:r>
          </a:p>
          <a:p>
            <a:pPr lvl="1"/>
            <a:r>
              <a:rPr lang="en-IN" sz="1600" dirty="0">
                <a:latin typeface="Times New Roman" panose="02020603050405020304" pitchFamily="18" charset="0"/>
                <a:cs typeface="Times New Roman" panose="02020603050405020304" pitchFamily="18" charset="0"/>
              </a:rPr>
              <a:t>A scholarly reference on modern ML approaches to fault classification.</a:t>
            </a:r>
          </a:p>
          <a:p>
            <a:r>
              <a:rPr lang="en-IN" b="1" dirty="0" err="1">
                <a:latin typeface="Times New Roman" panose="02020603050405020304" pitchFamily="18" charset="0"/>
                <a:cs typeface="Times New Roman" panose="02020603050405020304" pitchFamily="18" charset="0"/>
              </a:rPr>
              <a:t>Breiman</a:t>
            </a:r>
            <a:r>
              <a:rPr lang="en-IN" b="1" dirty="0">
                <a:latin typeface="Times New Roman" panose="02020603050405020304" pitchFamily="18" charset="0"/>
                <a:cs typeface="Times New Roman" panose="02020603050405020304" pitchFamily="18" charset="0"/>
              </a:rPr>
              <a:t>, L., “Random Forests,”</a:t>
            </a:r>
          </a:p>
          <a:p>
            <a:pPr lvl="1"/>
            <a:r>
              <a:rPr lang="en-IN" sz="1600" dirty="0">
                <a:latin typeface="Times New Roman" panose="02020603050405020304" pitchFamily="18" charset="0"/>
                <a:cs typeface="Times New Roman" panose="02020603050405020304" pitchFamily="18" charset="0"/>
              </a:rPr>
              <a:t>Machine Learning, 45(1), 5–32, 2001.</a:t>
            </a:r>
          </a:p>
          <a:p>
            <a:pPr lvl="1"/>
            <a:r>
              <a:rPr lang="en-IN" sz="1600" dirty="0">
                <a:latin typeface="Times New Roman" panose="02020603050405020304" pitchFamily="18" charset="0"/>
                <a:cs typeface="Times New Roman" panose="02020603050405020304" pitchFamily="18" charset="0"/>
              </a:rPr>
              <a:t>Foundational paper on the Random Forest algorithm used in your project.</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11" name="Content Placeholder 10">
            <a:extLst>
              <a:ext uri="{FF2B5EF4-FFF2-40B4-BE49-F238E27FC236}">
                <a16:creationId xmlns:a16="http://schemas.microsoft.com/office/drawing/2014/main" id="{EAFEF03F-2A51-EC56-17E8-59D978C756C8}"/>
              </a:ext>
            </a:extLst>
          </p:cNvPr>
          <p:cNvPicPr>
            <a:picLocks noGrp="1" noChangeAspect="1"/>
          </p:cNvPicPr>
          <p:nvPr>
            <p:ph idx="1"/>
          </p:nvPr>
        </p:nvPicPr>
        <p:blipFill>
          <a:blip r:embed="rId2"/>
          <a:stretch>
            <a:fillRect/>
          </a:stretch>
        </p:blipFill>
        <p:spPr>
          <a:xfrm>
            <a:off x="2544564" y="1478259"/>
            <a:ext cx="6734403" cy="4998537"/>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4">
            <a:extLst>
              <a:ext uri="{FF2B5EF4-FFF2-40B4-BE49-F238E27FC236}">
                <a16:creationId xmlns:a16="http://schemas.microsoft.com/office/drawing/2014/main" id="{072151AF-2F61-FF81-1060-2BEE8097C5E0}"/>
              </a:ext>
            </a:extLst>
          </p:cNvPr>
          <p:cNvPicPr>
            <a:picLocks noGrp="1" noChangeAspect="1"/>
          </p:cNvPicPr>
          <p:nvPr>
            <p:ph idx="1"/>
          </p:nvPr>
        </p:nvPicPr>
        <p:blipFill>
          <a:blip r:embed="rId2"/>
          <a:stretch>
            <a:fillRect/>
          </a:stretch>
        </p:blipFill>
        <p:spPr>
          <a:xfrm>
            <a:off x="2580057" y="1445342"/>
            <a:ext cx="6776057" cy="5070782"/>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8FA410D8-6638-3141-47C2-F52FB59738B9}"/>
              </a:ext>
            </a:extLst>
          </p:cNvPr>
          <p:cNvPicPr>
            <a:picLocks noGrp="1" noChangeAspect="1"/>
          </p:cNvPicPr>
          <p:nvPr>
            <p:ph idx="1"/>
          </p:nvPr>
        </p:nvPicPr>
        <p:blipFill>
          <a:blip r:embed="rId2"/>
          <a:stretch>
            <a:fillRect/>
          </a:stretch>
        </p:blipFill>
        <p:spPr>
          <a:xfrm>
            <a:off x="2505850" y="1415845"/>
            <a:ext cx="7282311" cy="4739999"/>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037421"/>
          </a:xfrm>
        </p:spPr>
        <p:txBody>
          <a:bodyPr>
            <a:normAutofit/>
          </a:bodyPr>
          <a:lstStyle/>
          <a:p>
            <a:r>
              <a:rPr lang="en-US" sz="4000"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26827" y="1297857"/>
            <a:ext cx="11019020" cy="4532671"/>
          </a:xfrm>
        </p:spPr>
        <p:txBody>
          <a:bodyPr vert="horz" lIns="91440" tIns="45720" rIns="91440" bIns="45720" rtlCol="0" anchor="t">
            <a:noAutofit/>
          </a:bodyPr>
          <a:lstStyle/>
          <a:p>
            <a:pPr marL="0" indent="0">
              <a:buNone/>
            </a:pPr>
            <a:r>
              <a:rPr lang="en-US" sz="2400" b="1" dirty="0">
                <a:latin typeface="Times New Roman" panose="02020603050405020304" pitchFamily="18" charset="0"/>
                <a:ea typeface="+mn-lt"/>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Problem Statement </a:t>
            </a:r>
          </a:p>
          <a:p>
            <a:pPr marL="305435" indent="-305435"/>
            <a:r>
              <a:rPr lang="en-US" sz="2400" b="1" dirty="0">
                <a:latin typeface="Times New Roman" panose="02020603050405020304" pitchFamily="18" charset="0"/>
                <a:ea typeface="+mn-lt"/>
                <a:cs typeface="Times New Roman" panose="02020603050405020304" pitchFamily="18" charset="0"/>
              </a:rPr>
              <a:t>Proposed System/Solution</a:t>
            </a:r>
            <a:endParaRPr lang="en-US" sz="1800"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System Development Approach </a:t>
            </a:r>
            <a:r>
              <a:rPr lang="en-US" sz="2400" dirty="0">
                <a:latin typeface="Times New Roman" panose="02020603050405020304" pitchFamily="18" charset="0"/>
                <a:ea typeface="+mn-lt"/>
                <a:cs typeface="Times New Roman" panose="02020603050405020304" pitchFamily="18" charset="0"/>
              </a:rPr>
              <a:t>(Technology Used) </a:t>
            </a:r>
            <a:endParaRPr lang="en-US" sz="1800" dirty="0">
              <a:latin typeface="Times New Roman" panose="02020603050405020304" pitchFamily="18" charset="0"/>
              <a:ea typeface="+mn-lt"/>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Algorithm &amp; Deployment  </a:t>
            </a:r>
            <a:endParaRPr lang="en-US" sz="1800"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Result (Output Image)</a:t>
            </a:r>
          </a:p>
          <a:p>
            <a:pPr marL="305435" indent="-305435"/>
            <a:r>
              <a:rPr lang="en-US" sz="2400" b="1" dirty="0">
                <a:latin typeface="Times New Roman" panose="02020603050405020304" pitchFamily="18" charset="0"/>
                <a:ea typeface="+mn-lt"/>
                <a:cs typeface="Times New Roman" panose="02020603050405020304" pitchFamily="18" charset="0"/>
              </a:rPr>
              <a:t>Conclusion</a:t>
            </a:r>
            <a:endParaRPr lang="en-US" sz="1800"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Future Scope</a:t>
            </a:r>
          </a:p>
          <a:p>
            <a:pPr marL="305435" indent="-305435"/>
            <a:r>
              <a:rPr lang="en-US" sz="2400" b="1" dirty="0">
                <a:latin typeface="Times New Roman" panose="02020603050405020304" pitchFamily="18" charset="0"/>
                <a:ea typeface="+mn-lt"/>
                <a:cs typeface="Times New Roman" panose="02020603050405020304" pitchFamily="18" charset="0"/>
              </a:rPr>
              <a:t>References</a:t>
            </a:r>
            <a:endParaRPr lang="en-US" sz="1800"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32151" y="1306458"/>
            <a:ext cx="11029615" cy="4673324"/>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Problem statement – Power System Fault Detection and Classification </a:t>
            </a:r>
          </a:p>
          <a:p>
            <a:pPr marL="0" indent="0">
              <a:buNone/>
            </a:pPr>
            <a:r>
              <a:rPr lang="en-US" sz="2400" b="1" dirty="0">
                <a:latin typeface="Times New Roman" panose="02020603050405020304" pitchFamily="18" charset="0"/>
                <a:cs typeface="Times New Roman" panose="02020603050405020304" pitchFamily="18" charset="0"/>
              </a:rPr>
              <a:t>The Challenge</a:t>
            </a:r>
            <a:r>
              <a:rPr lang="en-US" sz="2400" dirty="0">
                <a:latin typeface="Times New Roman" panose="02020603050405020304" pitchFamily="18" charset="0"/>
                <a:cs typeface="Times New Roman" panose="02020603050405020304" pitchFamily="18" charset="0"/>
              </a:rPr>
              <a:t>: Design a machine learning model to detect and classify different types of faults in a power distribution system. Using electrical measurement data (e.g., voltage and current phasors), the model should be able to distinguish between normal operating conditions and various fault conditions (such as line-to-ground, line-to-line, or three-phase faults). The objective is to enable rapid and accurate fault identification, which is crucial for maintaining power grid stability and reliability.</a:t>
            </a:r>
          </a:p>
          <a:p>
            <a:pPr marL="0" inden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Kaggle dataset link </a:t>
            </a:r>
            <a:r>
              <a:rPr lang="en-US" sz="2400" dirty="0">
                <a:latin typeface="Times New Roman" panose="02020603050405020304" pitchFamily="18" charset="0"/>
                <a:cs typeface="Times New Roman" panose="02020603050405020304" pitchFamily="18" charset="0"/>
              </a:rPr>
              <a:t>– https://www.kaggle.com/datasets/ziya07/power-systemfaults-dataset </a:t>
            </a:r>
          </a:p>
          <a:p>
            <a:pPr marL="0" indent="0">
              <a:buNone/>
            </a:pPr>
            <a:r>
              <a:rPr lang="en-US" sz="2400" b="1" dirty="0">
                <a:latin typeface="Times New Roman" panose="02020603050405020304" pitchFamily="18" charset="0"/>
                <a:cs typeface="Times New Roman" panose="02020603050405020304" pitchFamily="18" charset="0"/>
              </a:rPr>
              <a:t>Technology</a:t>
            </a:r>
            <a:r>
              <a:rPr lang="en-US" sz="2400" dirty="0">
                <a:latin typeface="Times New Roman" panose="02020603050405020304" pitchFamily="18" charset="0"/>
                <a:cs typeface="Times New Roman" panose="02020603050405020304" pitchFamily="18" charset="0"/>
              </a:rPr>
              <a:t> – Use of IBM Cloud Lite services is mandatory. </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600" b="1" dirty="0">
                <a:solidFill>
                  <a:schemeClr val="accent1"/>
                </a:solidFill>
                <a:latin typeface="Arial" panose="020B0604020202020204" pitchFamily="34" charset="0"/>
                <a:cs typeface="Arial" panose="020B0604020202020204" pitchFamily="34" charset="0"/>
              </a:rPr>
              <a:t>Proposed Solution</a:t>
            </a:r>
            <a:endParaRPr lang="en-US" sz="36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14632" y="1150374"/>
            <a:ext cx="11562735" cy="5584723"/>
          </a:xfrm>
        </p:spPr>
        <p:txBody>
          <a:bodyPr vert="horz" lIns="91440" tIns="45720" rIns="91440" bIns="45720" rtlCol="0" anchor="ctr">
            <a:noAutofit/>
          </a:bodyPr>
          <a:lstStyle/>
          <a:p>
            <a:pPr marL="305435" indent="-305435"/>
            <a:endParaRPr lang="en-IN" sz="12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Data Collection</a:t>
            </a:r>
            <a:r>
              <a:rPr lang="en-IN" sz="1800" dirty="0">
                <a:latin typeface="Times New Roman" panose="02020603050405020304" pitchFamily="18" charset="0"/>
                <a:cs typeface="Times New Roman" panose="02020603050405020304" pitchFamily="18" charset="0"/>
              </a:rPr>
              <a:t>:</a:t>
            </a:r>
          </a:p>
          <a:p>
            <a:pPr lvl="1"/>
            <a:r>
              <a:rPr lang="en-IN" sz="1600" dirty="0">
                <a:latin typeface="Times New Roman" panose="02020603050405020304" pitchFamily="18" charset="0"/>
                <a:cs typeface="Times New Roman" panose="02020603050405020304" pitchFamily="18" charset="0"/>
              </a:rPr>
              <a:t>Voltage phasors (</a:t>
            </a:r>
            <a:r>
              <a:rPr lang="en-IN" sz="1600" dirty="0" err="1">
                <a:latin typeface="Times New Roman" panose="02020603050405020304" pitchFamily="18" charset="0"/>
                <a:cs typeface="Times New Roman" panose="02020603050405020304" pitchFamily="18" charset="0"/>
              </a:rPr>
              <a:t>Ua</a:t>
            </a:r>
            <a:r>
              <a:rPr lang="en-IN" sz="1600" dirty="0">
                <a:latin typeface="Times New Roman" panose="02020603050405020304" pitchFamily="18" charset="0"/>
                <a:cs typeface="Times New Roman" panose="02020603050405020304" pitchFamily="18" charset="0"/>
              </a:rPr>
              <a:t>, Ub, Uc) and current phasors (</a:t>
            </a:r>
            <a:r>
              <a:rPr lang="en-IN" sz="1600" dirty="0" err="1">
                <a:latin typeface="Times New Roman" panose="02020603050405020304" pitchFamily="18" charset="0"/>
                <a:cs typeface="Times New Roman" panose="02020603050405020304" pitchFamily="18" charset="0"/>
              </a:rPr>
              <a:t>Ia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Ib</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Ic</a:t>
            </a:r>
            <a:r>
              <a:rPr lang="en-IN" sz="1600" dirty="0">
                <a:latin typeface="Times New Roman" panose="02020603050405020304" pitchFamily="18" charset="0"/>
                <a:cs typeface="Times New Roman" panose="02020603050405020304" pitchFamily="18" charset="0"/>
              </a:rPr>
              <a:t>) under normal and fault conditions</a:t>
            </a:r>
          </a:p>
          <a:p>
            <a:pPr lvl="1"/>
            <a:r>
              <a:rPr lang="en-IN" sz="1600" dirty="0">
                <a:latin typeface="Times New Roman" panose="02020603050405020304" pitchFamily="18" charset="0"/>
                <a:cs typeface="Times New Roman" panose="02020603050405020304" pitchFamily="18" charset="0"/>
              </a:rPr>
              <a:t>Fault labels: LG, LL, LLG, 3P, None</a:t>
            </a:r>
          </a:p>
          <a:p>
            <a:r>
              <a:rPr lang="en-US" sz="1800" b="1" dirty="0">
                <a:latin typeface="Times New Roman" panose="02020603050405020304" pitchFamily="18" charset="0"/>
                <a:cs typeface="Times New Roman" panose="02020603050405020304" pitchFamily="18" charset="0"/>
              </a:rPr>
              <a:t>Data Preprocessing</a:t>
            </a:r>
            <a:r>
              <a:rPr lang="en-US" sz="1800" dirty="0">
                <a:latin typeface="Times New Roman" panose="02020603050405020304" pitchFamily="18" charset="0"/>
                <a:cs typeface="Times New Roman" panose="02020603050405020304" pitchFamily="18" charset="0"/>
              </a:rPr>
              <a:t>:</a:t>
            </a:r>
          </a:p>
          <a:p>
            <a:pPr lvl="1"/>
            <a:r>
              <a:rPr lang="en-US" sz="1600" dirty="0">
                <a:latin typeface="Times New Roman" panose="02020603050405020304" pitchFamily="18" charset="0"/>
                <a:cs typeface="Times New Roman" panose="02020603050405020304" pitchFamily="18" charset="0"/>
              </a:rPr>
              <a:t>Noise filtering and missing-value handling</a:t>
            </a:r>
          </a:p>
          <a:p>
            <a:pPr lvl="1"/>
            <a:r>
              <a:rPr lang="en-US" sz="1600" dirty="0">
                <a:latin typeface="Times New Roman" panose="02020603050405020304" pitchFamily="18" charset="0"/>
                <a:cs typeface="Times New Roman" panose="02020603050405020304" pitchFamily="18" charset="0"/>
              </a:rPr>
              <a:t>Feature normalization and label encoding</a:t>
            </a:r>
            <a:endParaRPr lang="en-IN" sz="16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Feature Engineering</a:t>
            </a:r>
            <a:r>
              <a:rPr lang="en-US" sz="1800" dirty="0">
                <a:latin typeface="Times New Roman" panose="02020603050405020304" pitchFamily="18" charset="0"/>
                <a:cs typeface="Times New Roman" panose="02020603050405020304" pitchFamily="18" charset="0"/>
              </a:rPr>
              <a:t>:</a:t>
            </a:r>
          </a:p>
          <a:p>
            <a:pPr lvl="1"/>
            <a:r>
              <a:rPr lang="en-US" sz="1600" dirty="0">
                <a:latin typeface="Times New Roman" panose="02020603050405020304" pitchFamily="18" charset="0"/>
                <a:cs typeface="Times New Roman" panose="02020603050405020304" pitchFamily="18" charset="0"/>
              </a:rPr>
              <a:t>Sequence components or symmetrical component magnitudes</a:t>
            </a:r>
          </a:p>
          <a:p>
            <a:pPr lvl="1"/>
            <a:r>
              <a:rPr lang="en-US" sz="1600" dirty="0">
                <a:latin typeface="Times New Roman" panose="02020603050405020304" pitchFamily="18" charset="0"/>
                <a:cs typeface="Times New Roman" panose="02020603050405020304" pitchFamily="18" charset="0"/>
              </a:rPr>
              <a:t>Statistical features over sliding windows</a:t>
            </a:r>
          </a:p>
          <a:p>
            <a:r>
              <a:rPr lang="en-IN" sz="1800" b="1" dirty="0">
                <a:latin typeface="Times New Roman" panose="02020603050405020304" pitchFamily="18" charset="0"/>
                <a:cs typeface="Times New Roman" panose="02020603050405020304" pitchFamily="18" charset="0"/>
              </a:rPr>
              <a:t>Model Training &amp; Evaluation</a:t>
            </a:r>
            <a:r>
              <a:rPr lang="en-IN" sz="1800" dirty="0">
                <a:latin typeface="Times New Roman" panose="02020603050405020304" pitchFamily="18" charset="0"/>
                <a:cs typeface="Times New Roman" panose="02020603050405020304" pitchFamily="18" charset="0"/>
              </a:rPr>
              <a:t>:</a:t>
            </a:r>
          </a:p>
          <a:p>
            <a:pPr lvl="1"/>
            <a:r>
              <a:rPr lang="en-IN" sz="1600" dirty="0">
                <a:latin typeface="Times New Roman" panose="02020603050405020304" pitchFamily="18" charset="0"/>
                <a:cs typeface="Times New Roman" panose="02020603050405020304" pitchFamily="18" charset="0"/>
              </a:rPr>
              <a:t>Classifiers: Random Forest, SVM, </a:t>
            </a:r>
            <a:r>
              <a:rPr lang="en-IN" sz="1600" dirty="0" err="1">
                <a:latin typeface="Times New Roman" panose="02020603050405020304" pitchFamily="18" charset="0"/>
                <a:cs typeface="Times New Roman" panose="02020603050405020304" pitchFamily="18" charset="0"/>
              </a:rPr>
              <a:t>LightGBM</a:t>
            </a:r>
            <a:endParaRPr lang="en-IN"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Hyperparameter optimization via cross-validation</a:t>
            </a:r>
          </a:p>
          <a:p>
            <a:r>
              <a:rPr lang="en-US" sz="1800" b="1" dirty="0">
                <a:latin typeface="Times New Roman" panose="02020603050405020304" pitchFamily="18" charset="0"/>
                <a:cs typeface="Times New Roman" panose="02020603050405020304" pitchFamily="18" charset="0"/>
              </a:rPr>
              <a:t>Deployment</a:t>
            </a:r>
            <a:r>
              <a:rPr lang="en-US" sz="1800" dirty="0">
                <a:latin typeface="Times New Roman" panose="02020603050405020304" pitchFamily="18" charset="0"/>
                <a:cs typeface="Times New Roman" panose="02020603050405020304" pitchFamily="18" charset="0"/>
              </a:rPr>
              <a:t>:</a:t>
            </a:r>
          </a:p>
          <a:p>
            <a:pPr lvl="1"/>
            <a:r>
              <a:rPr lang="en-US" sz="1600" dirty="0">
                <a:latin typeface="Times New Roman" panose="02020603050405020304" pitchFamily="18" charset="0"/>
                <a:cs typeface="Times New Roman" panose="02020603050405020304" pitchFamily="18" charset="0"/>
              </a:rPr>
              <a:t>Online REST API on IBM Cloud Lite using Watsonx.ai Runtime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730"/>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buNone/>
            </a:pPr>
            <a:r>
              <a:rPr lang="en-IN" sz="2800" b="1" i="0" dirty="0">
                <a:effectLst/>
                <a:latin typeface="Times New Roman" panose="02020603050405020304" pitchFamily="18" charset="0"/>
                <a:cs typeface="Times New Roman" panose="02020603050405020304" pitchFamily="18" charset="0"/>
              </a:rPr>
              <a:t>System Requirements:</a:t>
            </a:r>
          </a:p>
          <a:p>
            <a:pPr algn="l">
              <a:buFont typeface="Arial" panose="020B0604020202020204" pitchFamily="34" charset="0"/>
              <a:buChar char="•"/>
            </a:pPr>
            <a:r>
              <a:rPr lang="en-IN" sz="2000" b="0" i="0" dirty="0">
                <a:effectLst/>
                <a:latin typeface="Times New Roman" panose="02020603050405020304" pitchFamily="18" charset="0"/>
                <a:cs typeface="Times New Roman" panose="02020603050405020304" pitchFamily="18" charset="0"/>
              </a:rPr>
              <a:t>IBM Cloud Lite account</a:t>
            </a:r>
          </a:p>
          <a:p>
            <a:pPr algn="l">
              <a:buFont typeface="Arial" panose="020B0604020202020204" pitchFamily="34" charset="0"/>
              <a:buChar char="•"/>
            </a:pPr>
            <a:r>
              <a:rPr lang="en-IN" sz="2000" b="0" i="0" dirty="0">
                <a:effectLst/>
                <a:latin typeface="Times New Roman" panose="02020603050405020304" pitchFamily="18" charset="0"/>
                <a:cs typeface="Times New Roman" panose="02020603050405020304" pitchFamily="18" charset="0"/>
              </a:rPr>
              <a:t>Watsonx.ai Studio &amp; Watsonx.ai Runtime (Lite plan)</a:t>
            </a:r>
          </a:p>
          <a:p>
            <a:pPr algn="l">
              <a:buFont typeface="Arial" panose="020B0604020202020204" pitchFamily="34" charset="0"/>
              <a:buChar char="•"/>
            </a:pPr>
            <a:r>
              <a:rPr lang="en-IN" sz="2000" b="0" i="0" dirty="0">
                <a:effectLst/>
                <a:latin typeface="Times New Roman" panose="02020603050405020304" pitchFamily="18" charset="0"/>
                <a:cs typeface="Times New Roman" panose="02020603050405020304" pitchFamily="18" charset="0"/>
              </a:rPr>
              <a:t>Cloud Object Storage (Lite)</a:t>
            </a:r>
          </a:p>
          <a:p>
            <a:pPr algn="l">
              <a:buNone/>
            </a:pPr>
            <a:r>
              <a:rPr lang="en-IN" sz="2800" b="1" i="0" dirty="0">
                <a:effectLst/>
                <a:latin typeface="Times New Roman" panose="02020603050405020304" pitchFamily="18" charset="0"/>
                <a:cs typeface="Times New Roman" panose="02020603050405020304" pitchFamily="18" charset="0"/>
              </a:rPr>
              <a:t>Technology Stack &amp; Libraries:</a:t>
            </a:r>
          </a:p>
          <a:p>
            <a:pPr algn="l">
              <a:buFont typeface="Arial" panose="020B0604020202020204" pitchFamily="34" charset="0"/>
              <a:buChar char="•"/>
            </a:pPr>
            <a:r>
              <a:rPr lang="en-IN" sz="2000" b="0" i="0" dirty="0">
                <a:effectLst/>
                <a:latin typeface="Times New Roman" panose="02020603050405020304" pitchFamily="18" charset="0"/>
                <a:cs typeface="Times New Roman" panose="02020603050405020304" pitchFamily="18" charset="0"/>
              </a:rPr>
              <a:t>Python 3.11, pandas, scikit-learn, </a:t>
            </a:r>
            <a:r>
              <a:rPr lang="en-IN" sz="2000" b="0" i="0" dirty="0" err="1">
                <a:effectLst/>
                <a:latin typeface="Times New Roman" panose="02020603050405020304" pitchFamily="18" charset="0"/>
                <a:cs typeface="Times New Roman" panose="02020603050405020304" pitchFamily="18" charset="0"/>
              </a:rPr>
              <a:t>lightgbm</a:t>
            </a:r>
            <a:endParaRPr lang="en-IN" sz="20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000" b="0" i="0" dirty="0">
                <a:effectLst/>
                <a:latin typeface="Times New Roman" panose="02020603050405020304" pitchFamily="18" charset="0"/>
                <a:cs typeface="Times New Roman" panose="02020603050405020304" pitchFamily="18" charset="0"/>
              </a:rPr>
              <a:t>Watsonx.ai </a:t>
            </a:r>
            <a:r>
              <a:rPr lang="en-IN" sz="2000" b="0" i="0" dirty="0" err="1">
                <a:effectLst/>
                <a:latin typeface="Times New Roman" panose="02020603050405020304" pitchFamily="18" charset="0"/>
                <a:cs typeface="Times New Roman" panose="02020603050405020304" pitchFamily="18" charset="0"/>
              </a:rPr>
              <a:t>AutoAI</a:t>
            </a:r>
            <a:r>
              <a:rPr lang="en-IN" sz="2000" b="0" i="0" dirty="0">
                <a:effectLst/>
                <a:latin typeface="Times New Roman" panose="02020603050405020304" pitchFamily="18" charset="0"/>
                <a:cs typeface="Times New Roman" panose="02020603050405020304" pitchFamily="18" charset="0"/>
              </a:rPr>
              <a:t> for rapid prototyping</a:t>
            </a:r>
          </a:p>
          <a:p>
            <a:pPr algn="l">
              <a:buFont typeface="Arial" panose="020B0604020202020204" pitchFamily="34" charset="0"/>
              <a:buChar char="•"/>
            </a:pPr>
            <a:r>
              <a:rPr lang="en-IN" sz="2000" b="0" i="0" dirty="0" err="1">
                <a:effectLst/>
                <a:latin typeface="Times New Roman" panose="02020603050405020304" pitchFamily="18" charset="0"/>
                <a:cs typeface="Times New Roman" panose="02020603050405020304" pitchFamily="18" charset="0"/>
              </a:rPr>
              <a:t>Jupyter</a:t>
            </a:r>
            <a:r>
              <a:rPr lang="en-IN" sz="2000" b="0" i="0" dirty="0">
                <a:effectLst/>
                <a:latin typeface="Times New Roman" panose="02020603050405020304" pitchFamily="18" charset="0"/>
                <a:cs typeface="Times New Roman" panose="02020603050405020304" pitchFamily="18" charset="0"/>
              </a:rPr>
              <a:t> notebooks for custom experiments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4968" y="1022555"/>
            <a:ext cx="11631561" cy="6037005"/>
          </a:xfrm>
        </p:spPr>
        <p:txBody>
          <a:bodyPr>
            <a:normAutofit fontScale="77500" lnSpcReduction="20000"/>
          </a:bodyPr>
          <a:lstStyle/>
          <a:p>
            <a:pPr marL="0" indent="0">
              <a:buNone/>
            </a:pPr>
            <a:r>
              <a:rPr lang="en-IN" sz="1900" dirty="0">
                <a:latin typeface="Times New Roman" panose="02020603050405020304" pitchFamily="18" charset="0"/>
                <a:ea typeface="+mn-lt"/>
                <a:cs typeface="Times New Roman" panose="02020603050405020304" pitchFamily="18" charset="0"/>
              </a:rPr>
              <a:t>:</a:t>
            </a:r>
          </a:p>
          <a:p>
            <a:r>
              <a:rPr lang="en-US" sz="2300" b="1" dirty="0">
                <a:latin typeface="Times New Roman" panose="02020603050405020304" pitchFamily="18" charset="0"/>
                <a:cs typeface="Times New Roman" panose="02020603050405020304" pitchFamily="18" charset="0"/>
              </a:rPr>
              <a:t>Algorithm Selection</a:t>
            </a:r>
            <a:r>
              <a:rPr lang="en-US" sz="2300" dirty="0">
                <a:latin typeface="Times New Roman" panose="02020603050405020304" pitchFamily="18" charset="0"/>
                <a:cs typeface="Times New Roman" panose="02020603050405020304" pitchFamily="18" charset="0"/>
              </a:rPr>
              <a:t>:</a:t>
            </a:r>
          </a:p>
          <a:p>
            <a:pPr lvl="1"/>
            <a:r>
              <a:rPr lang="en-US" sz="2100" dirty="0">
                <a:latin typeface="Times New Roman" panose="02020603050405020304" pitchFamily="18" charset="0"/>
                <a:cs typeface="Times New Roman" panose="02020603050405020304" pitchFamily="18" charset="0"/>
              </a:rPr>
              <a:t>Random Forest Classifier was selected for its robustness and interpretability. It efficiently handles multiclass problems and is suitable for datasets with both numerical and categorical features, such as voltage and current measurements.</a:t>
            </a:r>
          </a:p>
          <a:p>
            <a:r>
              <a:rPr lang="en-IN" sz="2300" b="1" dirty="0">
                <a:latin typeface="Times New Roman" panose="02020603050405020304" pitchFamily="18" charset="0"/>
                <a:cs typeface="Times New Roman" panose="02020603050405020304" pitchFamily="18" charset="0"/>
              </a:rPr>
              <a:t>Data Input</a:t>
            </a:r>
            <a:r>
              <a:rPr lang="en-IN" sz="2300" dirty="0">
                <a:latin typeface="Times New Roman" panose="02020603050405020304" pitchFamily="18" charset="0"/>
                <a:cs typeface="Times New Roman" panose="02020603050405020304" pitchFamily="18" charset="0"/>
              </a:rPr>
              <a:t>:</a:t>
            </a:r>
          </a:p>
          <a:p>
            <a:pPr lvl="1"/>
            <a:r>
              <a:rPr lang="en-US" sz="2100" dirty="0">
                <a:latin typeface="Times New Roman" panose="02020603050405020304" pitchFamily="18" charset="0"/>
                <a:cs typeface="Times New Roman" panose="02020603050405020304" pitchFamily="18" charset="0"/>
              </a:rPr>
              <a:t>Fault ID, Fault Location (Latitude, Longitude), Voltage (V), Current (A), Power Load (MW), Temperature (°C), Wind Speed (km/h)</a:t>
            </a:r>
          </a:p>
          <a:p>
            <a:r>
              <a:rPr lang="en-US" sz="2300" b="1" dirty="0">
                <a:latin typeface="Times New Roman" panose="02020603050405020304" pitchFamily="18" charset="0"/>
                <a:cs typeface="Times New Roman" panose="02020603050405020304" pitchFamily="18" charset="0"/>
              </a:rPr>
              <a:t>Dataset Preparation:</a:t>
            </a:r>
          </a:p>
          <a:p>
            <a:pPr lvl="1"/>
            <a:r>
              <a:rPr lang="en-US" sz="2100" dirty="0">
                <a:latin typeface="Times New Roman" panose="02020603050405020304" pitchFamily="18" charset="0"/>
                <a:cs typeface="Times New Roman" panose="02020603050405020304" pitchFamily="18" charset="0"/>
              </a:rPr>
              <a:t>The data is cleaned, missing values handled, and categorical columns encoded as required.</a:t>
            </a:r>
          </a:p>
          <a:p>
            <a:r>
              <a:rPr lang="en-US" sz="2300" b="1" dirty="0">
                <a:latin typeface="Times New Roman" panose="02020603050405020304" pitchFamily="18" charset="0"/>
                <a:cs typeface="Times New Roman" panose="02020603050405020304" pitchFamily="18" charset="0"/>
              </a:rPr>
              <a:t>Training Process</a:t>
            </a:r>
            <a:r>
              <a:rPr lang="en-US" sz="2300" dirty="0">
                <a:latin typeface="Times New Roman" panose="02020603050405020304" pitchFamily="18" charset="0"/>
                <a:cs typeface="Times New Roman" panose="02020603050405020304" pitchFamily="18" charset="0"/>
              </a:rPr>
              <a:t>:</a:t>
            </a:r>
          </a:p>
          <a:p>
            <a:pPr lvl="1"/>
            <a:r>
              <a:rPr lang="en-US" sz="2100" dirty="0">
                <a:latin typeface="Times New Roman" panose="02020603050405020304" pitchFamily="18" charset="0"/>
                <a:cs typeface="Times New Roman" panose="02020603050405020304" pitchFamily="18" charset="0"/>
              </a:rPr>
              <a:t>Train/test split (80/20)</a:t>
            </a:r>
          </a:p>
          <a:p>
            <a:pPr lvl="1"/>
            <a:r>
              <a:rPr lang="en-US" sz="2100" dirty="0">
                <a:latin typeface="Times New Roman" panose="02020603050405020304" pitchFamily="18" charset="0"/>
                <a:cs typeface="Times New Roman" panose="02020603050405020304" pitchFamily="18" charset="0"/>
              </a:rPr>
              <a:t>Random Forest is trained using cross-validation to optimize accuracy and avoid overfitting.</a:t>
            </a:r>
          </a:p>
          <a:p>
            <a:pPr lvl="1"/>
            <a:r>
              <a:rPr lang="en-US" sz="2100" dirty="0">
                <a:latin typeface="Times New Roman" panose="02020603050405020304" pitchFamily="18" charset="0"/>
                <a:cs typeface="Times New Roman" panose="02020603050405020304" pitchFamily="18" charset="0"/>
              </a:rPr>
              <a:t>Hyperparameters: </a:t>
            </a:r>
            <a:r>
              <a:rPr lang="en-US" sz="2100" dirty="0" err="1">
                <a:latin typeface="Times New Roman" panose="02020603050405020304" pitchFamily="18" charset="0"/>
                <a:cs typeface="Times New Roman" panose="02020603050405020304" pitchFamily="18" charset="0"/>
              </a:rPr>
              <a:t>num_leaves</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learning_rate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n_estimators</a:t>
            </a:r>
            <a:endParaRPr lang="en-US" sz="2100" dirty="0">
              <a:latin typeface="Times New Roman" panose="02020603050405020304" pitchFamily="18" charset="0"/>
              <a:cs typeface="Times New Roman" panose="02020603050405020304" pitchFamily="18" charset="0"/>
            </a:endParaRPr>
          </a:p>
          <a:p>
            <a:r>
              <a:rPr lang="en-US" sz="2300" b="1" dirty="0">
                <a:latin typeface="Times New Roman" panose="02020603050405020304" pitchFamily="18" charset="0"/>
                <a:cs typeface="Times New Roman" panose="02020603050405020304" pitchFamily="18" charset="0"/>
              </a:rPr>
              <a:t>Prediction Process:</a:t>
            </a:r>
          </a:p>
          <a:p>
            <a:pPr lvl="1"/>
            <a:r>
              <a:rPr lang="en-US" sz="2100" dirty="0">
                <a:latin typeface="Times New Roman" panose="02020603050405020304" pitchFamily="18" charset="0"/>
                <a:cs typeface="Times New Roman" panose="02020603050405020304" pitchFamily="18" charset="0"/>
              </a:rPr>
              <a:t>Metrics like accuracy, precision, recall, and confusion matrix are used to assess the classification performance for each fault type.</a:t>
            </a:r>
          </a:p>
          <a:p>
            <a:r>
              <a:rPr lang="en-US" sz="2300" b="1" dirty="0">
                <a:latin typeface="Times New Roman" panose="02020603050405020304" pitchFamily="18" charset="0"/>
                <a:cs typeface="Times New Roman" panose="02020603050405020304" pitchFamily="18" charset="0"/>
              </a:rPr>
              <a:t>Deployment:</a:t>
            </a:r>
          </a:p>
          <a:p>
            <a:pPr lvl="1"/>
            <a:r>
              <a:rPr lang="en-US" sz="2000" dirty="0">
                <a:latin typeface="Times New Roman" panose="02020603050405020304" pitchFamily="18" charset="0"/>
                <a:cs typeface="Times New Roman" panose="02020603050405020304" pitchFamily="18" charset="0"/>
              </a:rPr>
              <a:t>Watsonx.ai Studio</a:t>
            </a:r>
          </a:p>
          <a:p>
            <a:pPr lvl="1"/>
            <a:r>
              <a:rPr lang="en-US" sz="2000" dirty="0">
                <a:latin typeface="Times New Roman" panose="02020603050405020304" pitchFamily="18" charset="0"/>
                <a:cs typeface="Times New Roman" panose="02020603050405020304" pitchFamily="18" charset="0"/>
              </a:rPr>
              <a:t>Online Serving: </a:t>
            </a:r>
            <a:r>
              <a:rPr lang="en-US" sz="2100" dirty="0">
                <a:latin typeface="Times New Roman" panose="02020603050405020304" pitchFamily="18" charset="0"/>
                <a:cs typeface="Times New Roman" panose="02020603050405020304" pitchFamily="18" charset="0"/>
              </a:rPr>
              <a:t>The model is exposed as a REST API endpoint using IBM Watsonx.ai Runtime, allowing external applications to send real-time measurement data for prediction</a:t>
            </a:r>
          </a:p>
          <a:p>
            <a:pPr lvl="1"/>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5321767D-46F2-D202-BC72-405E15B80116}"/>
              </a:ext>
            </a:extLst>
          </p:cNvPr>
          <p:cNvPicPr>
            <a:picLocks noGrp="1" noChangeAspect="1"/>
          </p:cNvPicPr>
          <p:nvPr>
            <p:ph idx="1"/>
          </p:nvPr>
        </p:nvPicPr>
        <p:blipFill>
          <a:blip r:embed="rId2"/>
          <a:stretch>
            <a:fillRect/>
          </a:stretch>
        </p:blipFill>
        <p:spPr>
          <a:xfrm>
            <a:off x="893774" y="1301750"/>
            <a:ext cx="10404452"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9C5DA0-A4EE-5890-8908-E9DE122213A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600C1EB-73F9-D65F-CDC8-F3707F177EB2}"/>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7BEF9A0-CC21-3BA8-AFD2-CD9EE70DC87F}"/>
              </a:ext>
            </a:extLst>
          </p:cNvPr>
          <p:cNvPicPr>
            <a:picLocks noGrp="1" noChangeAspect="1"/>
          </p:cNvPicPr>
          <p:nvPr>
            <p:ph idx="1"/>
          </p:nvPr>
        </p:nvPicPr>
        <p:blipFill>
          <a:blip r:embed="rId2"/>
          <a:srcRect/>
          <a:stretch/>
        </p:blipFill>
        <p:spPr>
          <a:xfrm>
            <a:off x="893774" y="1301750"/>
            <a:ext cx="10404452" cy="4673600"/>
          </a:xfrm>
        </p:spPr>
      </p:pic>
    </p:spTree>
    <p:extLst>
      <p:ext uri="{BB962C8B-B14F-4D97-AF65-F5344CB8AC3E}">
        <p14:creationId xmlns:p14="http://schemas.microsoft.com/office/powerpoint/2010/main" val="3878188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75A69-1106-B6E7-F25C-DE424034A46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591342A-9A45-7158-894C-33A53E2C46B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25DDCDB-2176-2A8D-BDE6-7F2C711EB6C6}"/>
              </a:ext>
            </a:extLst>
          </p:cNvPr>
          <p:cNvPicPr>
            <a:picLocks noGrp="1" noChangeAspect="1"/>
          </p:cNvPicPr>
          <p:nvPr>
            <p:ph idx="1"/>
          </p:nvPr>
        </p:nvPicPr>
        <p:blipFill>
          <a:blip r:embed="rId2"/>
          <a:srcRect/>
          <a:stretch/>
        </p:blipFill>
        <p:spPr>
          <a:xfrm>
            <a:off x="893774" y="1301750"/>
            <a:ext cx="10404452" cy="4673600"/>
          </a:xfrm>
        </p:spPr>
      </p:pic>
    </p:spTree>
    <p:extLst>
      <p:ext uri="{BB962C8B-B14F-4D97-AF65-F5344CB8AC3E}">
        <p14:creationId xmlns:p14="http://schemas.microsoft.com/office/powerpoint/2010/main" val="110723373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50</TotalTime>
  <Words>890</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Times New Roman</vt:lpstr>
      <vt:lpstr>Wingdings 2</vt:lpstr>
      <vt:lpstr>DividendVTI</vt:lpstr>
      <vt:lpstr>Power System Fault Detection and Classification</vt:lpstr>
      <vt:lpstr>OUTLINE</vt:lpstr>
      <vt:lpstr>Problem Statement</vt:lpstr>
      <vt:lpstr>Proposed Solution</vt:lpstr>
      <vt:lpstr>System  Approach</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LALITH PALAGUMMI</cp:lastModifiedBy>
  <cp:revision>25</cp:revision>
  <dcterms:created xsi:type="dcterms:W3CDTF">2021-05-26T16:50:10Z</dcterms:created>
  <dcterms:modified xsi:type="dcterms:W3CDTF">2025-08-03T15:15:00Z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