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39" r:id="rId10"/>
    <p:sldId id="345" r:id="rId11"/>
    <p:sldId id="340" r:id="rId12"/>
    <p:sldId id="346" r:id="rId13"/>
    <p:sldId id="347" r:id="rId14"/>
    <p:sldId id="341"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vidax-sailalith/VOIS_AICTE_Oct2025_MajorProject_Sai-Lalith-Palagummi"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colab.research.google.com/drive/1ru7tIe08UgUcvpLgRhRG-JaPBhuSdONW#scrollTo=1hce4Hrhvqs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colab.research.google.com/drive/1ru7tIe08UgUcvpLgRhRG-JaPBhuSdONW#scrollTo=1hce4HrhvqsS"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rPr>
              <a:t>SAI LALITH PALAGUMMI </a:t>
            </a:r>
          </a:p>
          <a:p>
            <a:pPr algn="r"/>
            <a:r>
              <a:rPr lang="en-IN" dirty="0"/>
              <a:t>STU6718fdabc9c601729691051</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IN" sz="3200" dirty="0"/>
              <a:t>Netflix Content Trends Analysis for Strategic Recommendations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10B0B-9540-A81C-802C-1092E278A2F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6D49982-7F38-1D3C-532F-F45747E4424B}"/>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2C7CF87-BD4A-8B5F-D6A0-A6C6C6361117}"/>
              </a:ext>
            </a:extLst>
          </p:cNvPr>
          <p:cNvSpPr>
            <a:spLocks noGrp="1"/>
          </p:cNvSpPr>
          <p:nvPr>
            <p:ph type="title"/>
          </p:nvPr>
        </p:nvSpPr>
        <p:spPr>
          <a:xfrm>
            <a:off x="675957" y="370589"/>
            <a:ext cx="2981643" cy="830997"/>
          </a:xfrm>
        </p:spPr>
        <p:txBody>
          <a:bodyPr>
            <a:normAutofit/>
          </a:bodyPr>
          <a:lstStyle/>
          <a:p>
            <a:r>
              <a:rPr lang="en-GB" dirty="0"/>
              <a:t>RESULTS:</a:t>
            </a:r>
            <a:endParaRPr lang="en-IN" dirty="0"/>
          </a:p>
        </p:txBody>
      </p:sp>
      <p:sp>
        <p:nvSpPr>
          <p:cNvPr id="7" name="Text Placeholder 30">
            <a:extLst>
              <a:ext uri="{FF2B5EF4-FFF2-40B4-BE49-F238E27FC236}">
                <a16:creationId xmlns:a16="http://schemas.microsoft.com/office/drawing/2014/main" id="{E79840CC-1936-E75A-CE0E-9C52C73F65F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AA45187-B1AE-EA8F-8CF2-C7090C2E3A5E}"/>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98358DF3-6EFF-617B-F7A0-FF13FE756551}"/>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9" name="Picture 8">
            <a:extLst>
              <a:ext uri="{FF2B5EF4-FFF2-40B4-BE49-F238E27FC236}">
                <a16:creationId xmlns:a16="http://schemas.microsoft.com/office/drawing/2014/main" id="{5585D357-F103-0D3C-1361-1894036EE91F}"/>
              </a:ext>
            </a:extLst>
          </p:cNvPr>
          <p:cNvPicPr>
            <a:picLocks noChangeAspect="1"/>
          </p:cNvPicPr>
          <p:nvPr/>
        </p:nvPicPr>
        <p:blipFill>
          <a:blip r:embed="rId3"/>
          <a:stretch>
            <a:fillRect/>
          </a:stretch>
        </p:blipFill>
        <p:spPr>
          <a:xfrm>
            <a:off x="834577" y="1499346"/>
            <a:ext cx="9699684" cy="4332287"/>
          </a:xfrm>
          <a:prstGeom prst="rect">
            <a:avLst/>
          </a:prstGeom>
        </p:spPr>
      </p:pic>
    </p:spTree>
    <p:extLst>
      <p:ext uri="{BB962C8B-B14F-4D97-AF65-F5344CB8AC3E}">
        <p14:creationId xmlns:p14="http://schemas.microsoft.com/office/powerpoint/2010/main" val="163221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2050" name="Picture 2" descr="byOlpAAAAAAAAsxxnqgAAAAAAABhAqAIAAAAAAGAAoQoAAAAAAIABhCoAAAAAAAAGEKoAAAAAAAAYQKgCAAAAAABgAKEKAAAAAACAAYQqAAAAAAAABhCqAAAAAAAAGECoAgAAAAAAYAChCgAAAAAAgAGEKgAAAAAAAAYQqgAAAAAAABjwNynalXg3xpOfAAAAAElFTkSuQmCC (1109×556)">
            <a:extLst>
              <a:ext uri="{FF2B5EF4-FFF2-40B4-BE49-F238E27FC236}">
                <a16:creationId xmlns:a16="http://schemas.microsoft.com/office/drawing/2014/main" id="{C9F3DB6A-8D29-0878-D7B5-F9E673779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455575"/>
            <a:ext cx="9403520" cy="47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ext Placeholder 1">
            <a:extLst>
              <a:ext uri="{FF2B5EF4-FFF2-40B4-BE49-F238E27FC236}">
                <a16:creationId xmlns:a16="http://schemas.microsoft.com/office/drawing/2014/main" id="{FA758698-70E4-8389-14C6-17F1CF911A19}"/>
              </a:ext>
            </a:extLst>
          </p:cNvPr>
          <p:cNvSpPr>
            <a:spLocks noGrp="1"/>
          </p:cNvSpPr>
          <p:nvPr>
            <p:ph type="body" sz="quarter" idx="12"/>
          </p:nvPr>
        </p:nvSpPr>
        <p:spPr>
          <a:xfrm>
            <a:off x="807164" y="1431693"/>
            <a:ext cx="5180013" cy="2553970"/>
          </a:xfrm>
        </p:spPr>
        <p:txBody>
          <a:bodyPr vert="horz" lIns="91440" tIns="45720" rIns="91440" bIns="45720" rtlCol="0" anchor="t">
            <a:normAutofit lnSpcReduction="10000"/>
          </a:bodyPr>
          <a:lstStyle/>
          <a:p>
            <a:pPr marL="0" indent="0">
              <a:buNone/>
            </a:pPr>
            <a:r>
              <a:rPr lang="en-US" dirty="0" err="1"/>
              <a:t>Github</a:t>
            </a:r>
            <a:r>
              <a:rPr lang="en-US" dirty="0"/>
              <a:t> repository link:</a:t>
            </a:r>
          </a:p>
          <a:p>
            <a:pPr marL="0" indent="0">
              <a:buNone/>
            </a:pPr>
            <a:r>
              <a:rPr lang="en-US" dirty="0">
                <a:hlinkClick r:id="rId3"/>
              </a:rPr>
              <a:t>https://github.com/nvidax-sailalith/VOIS_AICTE_Oct2025_MajorProject_Sai-Lalith-Palagummi</a:t>
            </a:r>
            <a:r>
              <a:rPr lang="en-US" dirty="0"/>
              <a:t> </a:t>
            </a:r>
          </a:p>
          <a:p>
            <a:pPr marL="0" indent="0">
              <a:buNone/>
            </a:pPr>
            <a:r>
              <a:rPr lang="en-US" dirty="0" err="1"/>
              <a:t>Github</a:t>
            </a:r>
            <a:r>
              <a:rPr lang="en-US" dirty="0"/>
              <a:t> repository :</a:t>
            </a:r>
          </a:p>
          <a:p>
            <a:pPr marL="0" indent="0">
              <a:buNone/>
            </a:pPr>
            <a:r>
              <a:rPr lang="en-US" b="1" u="sng" dirty="0">
                <a:hlinkClick r:id="rId3"/>
              </a:rPr>
              <a:t>VOIS_AICTE_Oct2025_MajorProject_Sai-Lalith-Palagummi</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62BE0556-FF72-D352-5EE7-ABB377E6AA65}"/>
              </a:ext>
            </a:extLst>
          </p:cNvPr>
          <p:cNvPicPr>
            <a:picLocks noChangeAspect="1"/>
          </p:cNvPicPr>
          <p:nvPr/>
        </p:nvPicPr>
        <p:blipFill>
          <a:blip r:embed="rId3"/>
          <a:stretch>
            <a:fillRect/>
          </a:stretch>
        </p:blipFill>
        <p:spPr>
          <a:xfrm>
            <a:off x="1178141" y="1361157"/>
            <a:ext cx="7070620" cy="493148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5C073A53-09CD-4EE4-B77D-886304F7FA4D}"/>
              </a:ext>
            </a:extLst>
          </p:cNvPr>
          <p:cNvPicPr>
            <a:picLocks noChangeAspect="1"/>
          </p:cNvPicPr>
          <p:nvPr/>
        </p:nvPicPr>
        <p:blipFill>
          <a:blip r:embed="rId3"/>
          <a:stretch>
            <a:fillRect/>
          </a:stretch>
        </p:blipFill>
        <p:spPr>
          <a:xfrm>
            <a:off x="1235032" y="1186859"/>
            <a:ext cx="7103070" cy="500428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 Placeholder 11">
            <a:extLst>
              <a:ext uri="{FF2B5EF4-FFF2-40B4-BE49-F238E27FC236}">
                <a16:creationId xmlns:a16="http://schemas.microsoft.com/office/drawing/2014/main" id="{19D16BFE-6F74-D465-75A1-FB5519B5A206}"/>
              </a:ext>
            </a:extLst>
          </p:cNvPr>
          <p:cNvSpPr txBox="1">
            <a:spLocks/>
          </p:cNvSpPr>
          <p:nvPr/>
        </p:nvSpPr>
        <p:spPr>
          <a:xfrm>
            <a:off x="1806262" y="1347814"/>
            <a:ext cx="8242305" cy="4862486"/>
          </a:xfrm>
          <a:prstGeom prst="rect">
            <a:avLst/>
          </a:prstGeom>
        </p:spPr>
        <p:txBody>
          <a:bodyPr vert="horz" lIns="91440" tIns="45720" rIns="91440" bIns="45720" rtlCol="0">
            <a:normAutofit fontScale="925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0" dirty="0">
                <a:solidFill>
                  <a:schemeClr val="tx1"/>
                </a:solidFill>
              </a:rPr>
              <a:t>In conclusion, this project effectively cleaned and analyzed the Netflix dataset, highlighting important trends in content types (movies vs. TV shows) over time, popular genres, and country-wise contributions to the platform's catalog. The exploratory data analysis has established a solid foundation for understanding the dynamics of Netflix's extensive content library and streaming strategy.</a:t>
            </a:r>
          </a:p>
          <a:p>
            <a:pPr algn="l"/>
            <a:r>
              <a:rPr lang="en-US" dirty="0">
                <a:solidFill>
                  <a:schemeClr val="tx1"/>
                </a:solidFill>
              </a:rPr>
              <a:t>Future Scope:</a:t>
            </a:r>
          </a:p>
          <a:p>
            <a:pPr algn="l"/>
            <a:r>
              <a:rPr lang="en-US" dirty="0">
                <a:solidFill>
                  <a:schemeClr val="tx1"/>
                </a:solidFill>
              </a:rPr>
              <a:t>Predictive Modeling: </a:t>
            </a:r>
            <a:r>
              <a:rPr lang="en-US" b="0" dirty="0">
                <a:solidFill>
                  <a:schemeClr val="tx1"/>
                </a:solidFill>
              </a:rPr>
              <a:t>Future work could involve developing models to predict future content trends (e.g., genre popularity) or potential content ratings based on available features like director, cast, or country.</a:t>
            </a:r>
          </a:p>
          <a:p>
            <a:pPr algn="l"/>
            <a:r>
              <a:rPr lang="en-US" dirty="0">
                <a:solidFill>
                  <a:schemeClr val="tx1"/>
                </a:solidFill>
              </a:rPr>
              <a:t>Text Analysis: </a:t>
            </a:r>
            <a:r>
              <a:rPr lang="en-US" b="0" dirty="0">
                <a:solidFill>
                  <a:schemeClr val="tx1"/>
                </a:solidFill>
              </a:rPr>
              <a:t>Analyzing content descriptions using Natural Language Processing (NLP) techniques to understand thematic elements or potentially predict genre classifications more deeply.</a:t>
            </a:r>
          </a:p>
          <a:p>
            <a:pPr algn="l"/>
            <a:r>
              <a:rPr lang="en-US" dirty="0">
                <a:solidFill>
                  <a:schemeClr val="tx1"/>
                </a:solidFill>
              </a:rPr>
              <a:t>Thank you to VOIS and AICTE for this valuable internship opportunity.</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5658168" cy="830997"/>
          </a:xfrm>
        </p:spPr>
        <p:txBody>
          <a:bodyPr>
            <a:normAutofit/>
          </a:bodyPr>
          <a:lstStyle/>
          <a:p>
            <a:r>
              <a:rPr lang="en-GB" dirty="0"/>
              <a:t>RESULTS: CODE-1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7D752A29-0F51-992E-839F-14214E2F98D0}"/>
              </a:ext>
            </a:extLst>
          </p:cNvPr>
          <p:cNvPicPr>
            <a:picLocks noChangeAspect="1"/>
          </p:cNvPicPr>
          <p:nvPr/>
        </p:nvPicPr>
        <p:blipFill>
          <a:blip r:embed="rId3"/>
          <a:stretch>
            <a:fillRect/>
          </a:stretch>
        </p:blipFill>
        <p:spPr>
          <a:xfrm>
            <a:off x="244269" y="1427584"/>
            <a:ext cx="6016572" cy="3600012"/>
          </a:xfrm>
          <a:prstGeom prst="rect">
            <a:avLst/>
          </a:prstGeom>
        </p:spPr>
      </p:pic>
      <p:pic>
        <p:nvPicPr>
          <p:cNvPr id="10" name="Picture 9">
            <a:extLst>
              <a:ext uri="{FF2B5EF4-FFF2-40B4-BE49-F238E27FC236}">
                <a16:creationId xmlns:a16="http://schemas.microsoft.com/office/drawing/2014/main" id="{32D8776B-A40B-E5BE-8536-E962A1C6F88B}"/>
              </a:ext>
            </a:extLst>
          </p:cNvPr>
          <p:cNvPicPr>
            <a:picLocks noChangeAspect="1"/>
          </p:cNvPicPr>
          <p:nvPr/>
        </p:nvPicPr>
        <p:blipFill>
          <a:blip r:embed="rId4"/>
          <a:stretch>
            <a:fillRect/>
          </a:stretch>
        </p:blipFill>
        <p:spPr>
          <a:xfrm>
            <a:off x="6490217" y="2162782"/>
            <a:ext cx="5332327" cy="3600012"/>
          </a:xfrm>
          <a:prstGeom prst="rect">
            <a:avLst/>
          </a:prstGeom>
        </p:spPr>
      </p:pic>
      <p:sp>
        <p:nvSpPr>
          <p:cNvPr id="15" name="Title 3">
            <a:extLst>
              <a:ext uri="{FF2B5EF4-FFF2-40B4-BE49-F238E27FC236}">
                <a16:creationId xmlns:a16="http://schemas.microsoft.com/office/drawing/2014/main" id="{CA859F6C-A95B-2F4E-3AAA-B9CA5FE5602F}"/>
              </a:ext>
            </a:extLst>
          </p:cNvPr>
          <p:cNvSpPr txBox="1">
            <a:spLocks/>
          </p:cNvSpPr>
          <p:nvPr/>
        </p:nvSpPr>
        <p:spPr>
          <a:xfrm>
            <a:off x="320982" y="6135821"/>
            <a:ext cx="10510683" cy="551098"/>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accent2">
                    <a:lumMod val="75000"/>
                  </a:schemeClr>
                </a:solidFill>
                <a:hlinkClick r:id="rId5">
                  <a:extLst>
                    <a:ext uri="{A12FA001-AC4F-418D-AE19-62706E023703}">
                      <ahyp:hlinkClr xmlns:ahyp="http://schemas.microsoft.com/office/drawing/2018/hyperlinkcolor" val="tx"/>
                    </a:ext>
                  </a:extLst>
                </a:hlinkClick>
              </a:rPr>
              <a:t>https://colab.research.google.com/drive/1ru7tIe08UgUcvpLgRhRG-JaPBhuSdONW#scrollTo=1hce4HrhvqsS</a:t>
            </a:r>
            <a:r>
              <a:rPr lang="en-GB" dirty="0">
                <a:solidFill>
                  <a:schemeClr val="accent2">
                    <a:lumMod val="75000"/>
                  </a:schemeClr>
                </a:solidFill>
              </a:rPr>
              <a:t> </a:t>
            </a:r>
            <a:endParaRPr lang="en-IN" b="0" u="sng" dirty="0">
              <a:solidFill>
                <a:schemeClr val="accent2">
                  <a:lumMod val="75000"/>
                </a:schemeClr>
              </a:solidFill>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B82B7-59D1-0B34-A4CF-62CF9291D6D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6D163CD-340E-9D9A-1808-23C6BC8CE5F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8549A80D-CE6E-C362-2B05-EEEDED5B9825}"/>
              </a:ext>
            </a:extLst>
          </p:cNvPr>
          <p:cNvSpPr>
            <a:spLocks noGrp="1"/>
          </p:cNvSpPr>
          <p:nvPr>
            <p:ph type="title"/>
          </p:nvPr>
        </p:nvSpPr>
        <p:spPr>
          <a:xfrm>
            <a:off x="675956" y="370589"/>
            <a:ext cx="5077143" cy="830997"/>
          </a:xfrm>
        </p:spPr>
        <p:txBody>
          <a:bodyPr>
            <a:normAutofit fontScale="90000"/>
          </a:bodyPr>
          <a:lstStyle/>
          <a:p>
            <a:r>
              <a:rPr lang="en-GB" dirty="0"/>
              <a:t>RESULTS1: CODE-2 </a:t>
            </a:r>
            <a:endParaRPr lang="en-IN" dirty="0"/>
          </a:p>
        </p:txBody>
      </p:sp>
      <p:sp>
        <p:nvSpPr>
          <p:cNvPr id="7" name="Text Placeholder 30">
            <a:extLst>
              <a:ext uri="{FF2B5EF4-FFF2-40B4-BE49-F238E27FC236}">
                <a16:creationId xmlns:a16="http://schemas.microsoft.com/office/drawing/2014/main" id="{BEC70597-2F9A-9D39-5331-303D0E43E57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B1A67054-9132-C60F-9B22-DE6E125FF5D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A4C75E9A-B481-1871-6443-9389F481E39A}"/>
              </a:ext>
            </a:extLst>
          </p:cNvPr>
          <p:cNvPicPr>
            <a:picLocks noChangeAspect="1"/>
          </p:cNvPicPr>
          <p:nvPr/>
        </p:nvPicPr>
        <p:blipFill>
          <a:blip r:embed="rId3"/>
          <a:stretch>
            <a:fillRect/>
          </a:stretch>
        </p:blipFill>
        <p:spPr>
          <a:xfrm>
            <a:off x="320982" y="1406791"/>
            <a:ext cx="5710574" cy="4437836"/>
          </a:xfrm>
          <a:prstGeom prst="rect">
            <a:avLst/>
          </a:prstGeom>
        </p:spPr>
      </p:pic>
      <p:pic>
        <p:nvPicPr>
          <p:cNvPr id="14" name="Picture 13">
            <a:extLst>
              <a:ext uri="{FF2B5EF4-FFF2-40B4-BE49-F238E27FC236}">
                <a16:creationId xmlns:a16="http://schemas.microsoft.com/office/drawing/2014/main" id="{3FA898C7-CA5F-B874-A9B7-4BF9177A8611}"/>
              </a:ext>
            </a:extLst>
          </p:cNvPr>
          <p:cNvPicPr>
            <a:picLocks noChangeAspect="1"/>
          </p:cNvPicPr>
          <p:nvPr/>
        </p:nvPicPr>
        <p:blipFill>
          <a:blip r:embed="rId4"/>
          <a:stretch>
            <a:fillRect/>
          </a:stretch>
        </p:blipFill>
        <p:spPr>
          <a:xfrm>
            <a:off x="6284175" y="1406791"/>
            <a:ext cx="5710574" cy="4437836"/>
          </a:xfrm>
          <a:prstGeom prst="rect">
            <a:avLst/>
          </a:prstGeom>
        </p:spPr>
      </p:pic>
      <p:sp>
        <p:nvSpPr>
          <p:cNvPr id="2" name="Title 3">
            <a:extLst>
              <a:ext uri="{FF2B5EF4-FFF2-40B4-BE49-F238E27FC236}">
                <a16:creationId xmlns:a16="http://schemas.microsoft.com/office/drawing/2014/main" id="{76A60947-6494-770D-A7B5-4DDA930E451A}"/>
              </a:ext>
            </a:extLst>
          </p:cNvPr>
          <p:cNvSpPr txBox="1">
            <a:spLocks/>
          </p:cNvSpPr>
          <p:nvPr/>
        </p:nvSpPr>
        <p:spPr>
          <a:xfrm>
            <a:off x="320982" y="6135821"/>
            <a:ext cx="10510683" cy="551098"/>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accent2">
                    <a:lumMod val="75000"/>
                  </a:schemeClr>
                </a:solidFill>
                <a:hlinkClick r:id="rId5">
                  <a:extLst>
                    <a:ext uri="{A12FA001-AC4F-418D-AE19-62706E023703}">
                      <ahyp:hlinkClr xmlns:ahyp="http://schemas.microsoft.com/office/drawing/2018/hyperlinkcolor" val="tx"/>
                    </a:ext>
                  </a:extLst>
                </a:hlinkClick>
              </a:rPr>
              <a:t>https://colab.research.google.com/drive/1ru7tIe08UgUcvpLgRhRG-JaPBhuSdONW#scrollTo=1hce4HrhvqsS</a:t>
            </a:r>
            <a:r>
              <a:rPr lang="en-GB" dirty="0">
                <a:solidFill>
                  <a:schemeClr val="accent2">
                    <a:lumMod val="75000"/>
                  </a:schemeClr>
                </a:solidFill>
              </a:rPr>
              <a:t> </a:t>
            </a:r>
            <a:endParaRPr lang="en-IN" b="0" u="sng" dirty="0">
              <a:solidFill>
                <a:schemeClr val="accent2">
                  <a:lumMod val="75000"/>
                </a:schemeClr>
              </a:solidFill>
            </a:endParaRPr>
          </a:p>
        </p:txBody>
      </p:sp>
    </p:spTree>
    <p:extLst>
      <p:ext uri="{BB962C8B-B14F-4D97-AF65-F5344CB8AC3E}">
        <p14:creationId xmlns:p14="http://schemas.microsoft.com/office/powerpoint/2010/main" val="193081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1026" name="Picture 2">
            <a:extLst>
              <a:ext uri="{FF2B5EF4-FFF2-40B4-BE49-F238E27FC236}">
                <a16:creationId xmlns:a16="http://schemas.microsoft.com/office/drawing/2014/main" id="{B731CD10-75E2-6E9F-97F7-CA67C73A8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15" y="1167027"/>
            <a:ext cx="97631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88C59-93C6-C1FB-EEAD-3E3D33B5E73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E440541-8017-FB8A-4D32-BA19AED8F51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316CB96-B435-DBFC-5EBB-F763BA1F8DB1}"/>
              </a:ext>
            </a:extLst>
          </p:cNvPr>
          <p:cNvSpPr>
            <a:spLocks noGrp="1"/>
          </p:cNvSpPr>
          <p:nvPr>
            <p:ph type="title"/>
          </p:nvPr>
        </p:nvSpPr>
        <p:spPr>
          <a:xfrm>
            <a:off x="675957" y="370589"/>
            <a:ext cx="2981643" cy="830997"/>
          </a:xfrm>
        </p:spPr>
        <p:txBody>
          <a:bodyPr>
            <a:normAutofit/>
          </a:bodyPr>
          <a:lstStyle/>
          <a:p>
            <a:r>
              <a:rPr lang="en-GB" dirty="0"/>
              <a:t>RESULTS:</a:t>
            </a:r>
            <a:endParaRPr lang="en-IN" dirty="0"/>
          </a:p>
        </p:txBody>
      </p:sp>
      <p:sp>
        <p:nvSpPr>
          <p:cNvPr id="7" name="Text Placeholder 30">
            <a:extLst>
              <a:ext uri="{FF2B5EF4-FFF2-40B4-BE49-F238E27FC236}">
                <a16:creationId xmlns:a16="http://schemas.microsoft.com/office/drawing/2014/main" id="{00990413-C7C5-4072-92BD-1DCF017E3FA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B4546C45-40E9-85D5-AD6E-3690DA92303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E6C53460-CD06-8506-4DB7-B488E05805A2}"/>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1028" name="Picture 4" descr="wGOuRnRJvZtNgAAAABJRU5ErkJggg== (1179×556)">
            <a:extLst>
              <a:ext uri="{FF2B5EF4-FFF2-40B4-BE49-F238E27FC236}">
                <a16:creationId xmlns:a16="http://schemas.microsoft.com/office/drawing/2014/main" id="{A65BA8FD-7963-138A-42B7-EC3629649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359641"/>
            <a:ext cx="8879048" cy="418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2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646</TotalTime>
  <Words>591</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Netflix Content Trends Analysis for Strategic Recommendations</vt:lpstr>
      <vt:lpstr>PROBLEM  STATEMENT</vt:lpstr>
      <vt:lpstr>Project Description  </vt:lpstr>
      <vt:lpstr>WHO ARE THE END USERS?</vt:lpstr>
      <vt:lpstr>Technology Used</vt:lpstr>
      <vt:lpstr>RESULTS: CODE-1 </vt:lpstr>
      <vt:lpstr>RESULTS1: CODE-2 </vt:lpstr>
      <vt:lpstr>RESULTS:</vt:lpstr>
      <vt:lpstr>RESULTS:</vt:lpstr>
      <vt:lpstr>RESULTS:</vt:lpstr>
      <vt:lpstr>RESULTS: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LALITH PALAGUMMI</cp:lastModifiedBy>
  <cp:revision>117</cp:revision>
  <dcterms:created xsi:type="dcterms:W3CDTF">2021-07-11T13:13:15Z</dcterms:created>
  <dcterms:modified xsi:type="dcterms:W3CDTF">2025-10-23T21:22:02Z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