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f730857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f730857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f730857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f730857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f7308573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f7308573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f730857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f730857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fdb36cc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fdb36cc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fdb36cc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fdb36cc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fdb36cc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fdb36cc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730857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730857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f730857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f730857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f730857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f730857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f7308573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f730857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f730857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f730857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6D7A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0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125" y="141575"/>
            <a:ext cx="2357750" cy="139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550" y="141575"/>
            <a:ext cx="1424100" cy="13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70900" y="1761375"/>
            <a:ext cx="8520600" cy="17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Categorization of the Brown Corpus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with the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Natural Language Toolkit (NLTK)</a:t>
            </a:r>
            <a:endParaRPr sz="4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77800"/>
            <a:ext cx="8520600" cy="1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Nick Videtti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IST 664 - Natural Language Processing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Winter 2023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0601" y="3898903"/>
            <a:ext cx="1040200" cy="1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 u="sng"/>
              <a:t>Sentence Length Range Features</a:t>
            </a:r>
            <a:endParaRPr sz="202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0" y="1040425"/>
            <a:ext cx="3962400" cy="287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400" y="800925"/>
            <a:ext cx="4717001" cy="33555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00" y="1378200"/>
            <a:ext cx="612800" cy="1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 u="sng"/>
              <a:t>Sentence Length Range Categorization</a:t>
            </a:r>
            <a:endParaRPr sz="202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00" y="1502563"/>
            <a:ext cx="2971800" cy="2686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050" y="1502575"/>
            <a:ext cx="4838700" cy="271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3"/>
          <p:cNvSpPr txBox="1"/>
          <p:nvPr/>
        </p:nvSpPr>
        <p:spPr>
          <a:xfrm>
            <a:off x="256000" y="1102375"/>
            <a:ext cx="29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4024050" y="1102375"/>
            <a:ext cx="48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</a:t>
            </a:r>
            <a:r>
              <a:rPr lang="en"/>
              <a:t>Frequency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0" y="0"/>
            <a:ext cx="91440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u="sng"/>
              <a:t>Updated </a:t>
            </a:r>
            <a:r>
              <a:rPr lang="en" sz="2020" u="sng"/>
              <a:t>Sentence Length Range Categorization</a:t>
            </a:r>
            <a:endParaRPr sz="202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2020"/>
              <a:t>(Using Feature Set with Same Number of News and Humor Sentences)</a:t>
            </a:r>
            <a:endParaRPr sz="202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50" y="1188525"/>
            <a:ext cx="4981575" cy="2695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000" y="2748325"/>
            <a:ext cx="2869250" cy="58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4"/>
          <p:cNvSpPr txBox="1"/>
          <p:nvPr/>
        </p:nvSpPr>
        <p:spPr>
          <a:xfrm>
            <a:off x="5769975" y="1824925"/>
            <a:ext cx="321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 Set - All Sentence Length range Features for News and Humor Categories</a:t>
            </a:r>
            <a:endParaRPr sz="1200"/>
          </a:p>
        </p:txBody>
      </p:sp>
      <p:cxnSp>
        <p:nvCxnSpPr>
          <p:cNvPr id="149" name="Google Shape;149;p24"/>
          <p:cNvCxnSpPr/>
          <p:nvPr/>
        </p:nvCxnSpPr>
        <p:spPr>
          <a:xfrm rot="10800000">
            <a:off x="5454375" y="1998200"/>
            <a:ext cx="35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0" y="1383900"/>
            <a:ext cx="9144000" cy="23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Thank You!</a:t>
            </a:r>
            <a:endParaRPr sz="402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4020"/>
              <a:t>Q&amp;A</a:t>
            </a:r>
            <a:endParaRPr sz="4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04600"/>
            <a:ext cx="85206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Brown Corpus</a:t>
            </a:r>
            <a:br>
              <a:rPr lang="en"/>
            </a:br>
            <a:r>
              <a:rPr lang="en" sz="1577"/>
              <a:t>(Information from the NLTK book Chapter 2 Section 1.3</a:t>
            </a:r>
            <a:endParaRPr sz="1577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21300"/>
            <a:ext cx="85206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Created</a:t>
            </a:r>
            <a:r>
              <a:rPr lang="en">
                <a:solidFill>
                  <a:schemeClr val="dk1"/>
                </a:solidFill>
              </a:rPr>
              <a:t> in 1961 at Brown University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Was the first million-word electronic corpus of English words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Contains corpora from 500 sources, each of which are categorized by genre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of the categories include news, editorial, humor, science fiction, adventure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Available in NLTK (nltk.corpus.brown)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8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Processing and Experiments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55075"/>
            <a:ext cx="8520600" cy="4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Tokenize words and sentences, put results into pandas DataFrame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 feature sets, put results into pandas DataFrame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Create NLTK Naive Bayes </a:t>
            </a:r>
            <a:r>
              <a:rPr lang="en">
                <a:solidFill>
                  <a:schemeClr val="dk1"/>
                </a:solidFill>
              </a:rPr>
              <a:t>classifiers</a:t>
            </a:r>
            <a:r>
              <a:rPr lang="en">
                <a:solidFill>
                  <a:schemeClr val="dk1"/>
                </a:solidFill>
              </a:rPr>
              <a:t> and find accuracy via cross validation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Find most informative features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Alter sentence feature sets and compare results with originals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Analysis of sentence lengths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u="sng"/>
              <a:t>Pandas DataFrame of Tokenized</a:t>
            </a:r>
            <a:r>
              <a:rPr lang="en" sz="2020" u="sng"/>
              <a:t> Words</a:t>
            </a:r>
            <a:endParaRPr sz="202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2020"/>
              <a:t>(Lowercase, Alphabetical Phrases, No Stopwords)</a:t>
            </a:r>
            <a:endParaRPr sz="202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424463"/>
            <a:ext cx="2095500" cy="3419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u="sng"/>
              <a:t>Pandas DataFrames of Tokenized Sentences</a:t>
            </a:r>
            <a:endParaRPr sz="202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2020"/>
              <a:t>(Lowercase, Alphabetical Phrases, Stopwords Included)</a:t>
            </a:r>
            <a:endParaRPr sz="202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2139"/>
            <a:ext cx="9144001" cy="34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0"/>
            <a:ext cx="85206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 u="sng"/>
              <a:t>Initial </a:t>
            </a:r>
            <a:r>
              <a:rPr lang="en" sz="2020" u="sng"/>
              <a:t>Feature Sets</a:t>
            </a:r>
            <a:endParaRPr sz="2920" u="sng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100" y="1531938"/>
            <a:ext cx="2412625" cy="299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50" y="1173000"/>
            <a:ext cx="2448775" cy="3715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150" y="1531938"/>
            <a:ext cx="3500275" cy="246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8"/>
          <p:cNvSpPr txBox="1"/>
          <p:nvPr/>
        </p:nvSpPr>
        <p:spPr>
          <a:xfrm>
            <a:off x="0" y="341700"/>
            <a:ext cx="339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Non-Stopword of Sentence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Non-Stopword of Sentence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Length (including stopwords)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5461725" y="1139700"/>
            <a:ext cx="35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10 rows of Feature Set DataFrame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827113" y="1139700"/>
            <a:ext cx="24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 u="sng"/>
              <a:t>Cross Validation of Initial NLTK Naive Bayes Classifiers</a:t>
            </a:r>
            <a:endParaRPr sz="2920" u="sng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25" y="512700"/>
            <a:ext cx="2245425" cy="2086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575" y="540300"/>
            <a:ext cx="2324725" cy="2031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7575" y="2693643"/>
            <a:ext cx="2365600" cy="22584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225" y="2773975"/>
            <a:ext cx="2245425" cy="20978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1825" y="1351350"/>
            <a:ext cx="2800350" cy="262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0" y="0"/>
            <a:ext cx="91440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u="sng"/>
              <a:t>Cross Validation of Updated NLTK Naive Bayes Classifiers</a:t>
            </a:r>
            <a:endParaRPr sz="2020" u="sng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2020"/>
              <a:t> (Only “News” and “Humor” Categories)</a:t>
            </a:r>
            <a:endParaRPr sz="202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25" y="927225"/>
            <a:ext cx="2045625" cy="192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875" y="950775"/>
            <a:ext cx="2254450" cy="187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875" y="2930700"/>
            <a:ext cx="2254450" cy="192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066" y="3004700"/>
            <a:ext cx="2045184" cy="192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3913" y="1536350"/>
            <a:ext cx="2781300" cy="2638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0" y="0"/>
            <a:ext cx="9144000" cy="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020" u="sng"/>
              <a:t>Updated Most Informative Features (Humor or News)</a:t>
            </a:r>
            <a:endParaRPr sz="202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0" y="731600"/>
            <a:ext cx="2790950" cy="173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50" y="3115312"/>
            <a:ext cx="2842751" cy="1521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000" y="731600"/>
            <a:ext cx="2760951" cy="1614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4475" y="1839750"/>
            <a:ext cx="2790950" cy="167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6525" y="3151925"/>
            <a:ext cx="2842750" cy="167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