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68" r:id="rId12"/>
    <p:sldId id="269" r:id="rId13"/>
    <p:sldId id="271" r:id="rId14"/>
    <p:sldId id="258" r:id="rId15"/>
    <p:sldId id="26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5C0"/>
    <a:srgbClr val="87CEF1"/>
    <a:srgbClr val="002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16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F086-2FB9-424F-B625-5D476837E905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5439A-CB04-43EC-A30E-839AEC572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70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16B849AF-027E-50CE-55EB-4DA12D4B7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2" b="22757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08C54F-9989-1795-0896-005D06B4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490133"/>
            <a:ext cx="7247467" cy="1168400"/>
          </a:xfrm>
        </p:spPr>
        <p:txBody>
          <a:bodyPr anchor="b">
            <a:normAutofit/>
          </a:bodyPr>
          <a:lstStyle>
            <a:lvl1pPr algn="l">
              <a:defRPr sz="3200" b="1"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6E0892-86E5-A689-8473-474742DB0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" y="2992438"/>
            <a:ext cx="7247467" cy="78369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6B3C3B2-0455-2E04-F0A1-B40D519DCB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976" y="838985"/>
            <a:ext cx="5538031" cy="6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0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AB25997-2977-DD60-2753-8C52406F46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2" b="22757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5D2B726-AA30-89C6-FD7F-DFF86D23D715}"/>
              </a:ext>
            </a:extLst>
          </p:cNvPr>
          <p:cNvSpPr/>
          <p:nvPr userDrawn="1"/>
        </p:nvSpPr>
        <p:spPr>
          <a:xfrm>
            <a:off x="0" y="0"/>
            <a:ext cx="237067" cy="2810933"/>
          </a:xfrm>
          <a:prstGeom prst="rect">
            <a:avLst/>
          </a:prstGeom>
          <a:solidFill>
            <a:srgbClr val="0265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96B5F2B-0F25-9CB4-04B6-4604D62FE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490133"/>
            <a:ext cx="7247467" cy="1168400"/>
          </a:xfrm>
        </p:spPr>
        <p:txBody>
          <a:bodyPr anchor="b">
            <a:normAutofit/>
          </a:bodyPr>
          <a:lstStyle>
            <a:lvl1pPr algn="l">
              <a:defRPr sz="3200" b="1"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8918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6619937-67FB-F503-6471-780CAB260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8926" l="2734" r="99554">
                        <a14:foregroundMark x1="18304" y1="63379" x2="12444" y2="64355"/>
                        <a14:foregroundMark x1="12444" y1="64355" x2="7031" y2="75293"/>
                        <a14:foregroundMark x1="7031" y1="75293" x2="6696" y2="77051"/>
                        <a14:foregroundMark x1="7478" y1="98145" x2="13560" y2="92871"/>
                        <a14:foregroundMark x1="13560" y1="92871" x2="63504" y2="90527"/>
                        <a14:foregroundMark x1="63504" y1="90527" x2="89676" y2="68359"/>
                        <a14:foregroundMark x1="89676" y1="68359" x2="91964" y2="44727"/>
                        <a14:foregroundMark x1="91964" y1="44727" x2="95815" y2="35449"/>
                        <a14:foregroundMark x1="95815" y1="35449" x2="90625" y2="82227"/>
                        <a14:foregroundMark x1="90625" y1="82227" x2="25391" y2="90137"/>
                        <a14:foregroundMark x1="25391" y1="90137" x2="5134" y2="74707"/>
                        <a14:foregroundMark x1="5134" y1="74707" x2="10379" y2="66895"/>
                        <a14:foregroundMark x1="10379" y1="66895" x2="15458" y2="63672"/>
                        <a14:foregroundMark x1="15458" y1="63672" x2="15458" y2="63672"/>
                        <a14:foregroundMark x1="21429" y1="58789" x2="3850" y2="63086"/>
                        <a14:foregroundMark x1="3850" y1="63086" x2="3571" y2="66992"/>
                        <a14:foregroundMark x1="4241" y1="84180" x2="2790" y2="92285"/>
                        <a14:foregroundMark x1="2790" y1="92285" x2="12835" y2="98926"/>
                        <a14:foregroundMark x1="22991" y1="58789" x2="32031" y2="58984"/>
                        <a14:foregroundMark x1="34821" y1="61230" x2="22991" y2="56836"/>
                        <a14:foregroundMark x1="33147" y1="60352" x2="25167" y2="57910"/>
                        <a14:foregroundMark x1="92634" y1="33008" x2="96205" y2="27832"/>
                        <a14:foregroundMark x1="96205" y1="27832" x2="99554" y2="71289"/>
                        <a14:foregroundMark x1="99554" y1="71289" x2="99554" y2="7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1416259B-C63A-AEDE-4652-67B65CE1387E}"/>
              </a:ext>
            </a:extLst>
          </p:cNvPr>
          <p:cNvSpPr/>
          <p:nvPr userDrawn="1"/>
        </p:nvSpPr>
        <p:spPr>
          <a:xfrm>
            <a:off x="0" y="1"/>
            <a:ext cx="12192000" cy="6912428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VIDIA Sans" panose="020B0503020203020204" pitchFamily="34" charset="0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EDE612E-D1A2-4108-2C73-21226504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>
            <a:lvl1pPr algn="ctr">
              <a:defRPr sz="2400" b="1"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F590F65-9E2D-C927-43EB-4D5CFA89934B}"/>
              </a:ext>
            </a:extLst>
          </p:cNvPr>
          <p:cNvSpPr txBox="1">
            <a:spLocks/>
          </p:cNvSpPr>
          <p:nvPr userDrawn="1"/>
        </p:nvSpPr>
        <p:spPr>
          <a:xfrm>
            <a:off x="838200" y="965201"/>
            <a:ext cx="10515600" cy="36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+mj-cs"/>
              </a:defRPr>
            </a:lvl1pPr>
          </a:lstStyle>
          <a:p>
            <a:r>
              <a:rPr lang="ja-JP" altLang="en-US" sz="1800" b="0" dirty="0">
                <a:solidFill>
                  <a:srgbClr val="0265C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2376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459C5BE0-8FB7-7D9D-709E-5DD63E80D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2" b="22757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7A5473-7396-014B-90A0-C9BEE2371C40}"/>
              </a:ext>
            </a:extLst>
          </p:cNvPr>
          <p:cNvSpPr/>
          <p:nvPr userDrawn="1"/>
        </p:nvSpPr>
        <p:spPr>
          <a:xfrm>
            <a:off x="9530" y="2096876"/>
            <a:ext cx="12182470" cy="2904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A145031-C8EB-6BBD-B2C9-3DC7C84E4E10}"/>
              </a:ext>
            </a:extLst>
          </p:cNvPr>
          <p:cNvGrpSpPr/>
          <p:nvPr userDrawn="1"/>
        </p:nvGrpSpPr>
        <p:grpSpPr>
          <a:xfrm>
            <a:off x="0" y="691892"/>
            <a:ext cx="12191999" cy="5714134"/>
            <a:chOff x="0" y="2077299"/>
            <a:chExt cx="36604613" cy="17155813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A13263D-FBC1-7E3C-2A8D-A6FA6A1AB7C3}"/>
                </a:ext>
              </a:extLst>
            </p:cNvPr>
            <p:cNvSpPr/>
            <p:nvPr userDrawn="1"/>
          </p:nvSpPr>
          <p:spPr>
            <a:xfrm>
              <a:off x="0" y="4143768"/>
              <a:ext cx="36576000" cy="2151778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VIDIA Sans" panose="020B0503020203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317E4CA6-91D0-722D-2D5C-43DD71632EFA}"/>
                </a:ext>
              </a:extLst>
            </p:cNvPr>
            <p:cNvSpPr/>
            <p:nvPr userDrawn="1"/>
          </p:nvSpPr>
          <p:spPr>
            <a:xfrm flipV="1">
              <a:off x="28612" y="15014862"/>
              <a:ext cx="36576001" cy="421825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VIDIA Sans" panose="020B0503020203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4F3FBD59-4024-0D82-2533-FAD75E282A5A}"/>
                </a:ext>
              </a:extLst>
            </p:cNvPr>
            <p:cNvSpPr/>
            <p:nvPr userDrawn="1"/>
          </p:nvSpPr>
          <p:spPr>
            <a:xfrm>
              <a:off x="0" y="2077299"/>
              <a:ext cx="36576001" cy="421825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VIDIA Sans" panose="020B0503020203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FC9E0E10-5900-251F-7FF5-C961A782B038}"/>
                </a:ext>
              </a:extLst>
            </p:cNvPr>
            <p:cNvSpPr txBox="1"/>
            <p:nvPr userDrawn="1"/>
          </p:nvSpPr>
          <p:spPr>
            <a:xfrm rot="10800000">
              <a:off x="17582279" y="12359603"/>
              <a:ext cx="1468673" cy="434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kumimoji="0" lang="en-US" sz="8800" dirty="0">
                  <a:solidFill>
                    <a:srgbClr val="0265C0"/>
                  </a:solidFill>
                  <a:latin typeface="NVIDIA Sans Light" panose="020B0303020203020204" pitchFamily="34" charset="0"/>
                  <a:cs typeface="NVIDIA Sans Light" panose="020B0303020203020204" pitchFamily="34" charset="0"/>
                </a:rPr>
                <a:t>“</a:t>
              </a:r>
            </a:p>
          </p:txBody>
        </p:sp>
        <p:cxnSp>
          <p:nvCxnSpPr>
            <p:cNvPr id="12" name="Straight Connector 12">
              <a:extLst>
                <a:ext uri="{FF2B5EF4-FFF2-40B4-BE49-F238E27FC236}">
                  <a16:creationId xmlns:a16="http://schemas.microsoft.com/office/drawing/2014/main" id="{7B62571E-9190-19AC-404C-4BD3D483AD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15523509"/>
              <a:ext cx="11394911" cy="0"/>
            </a:xfrm>
            <a:prstGeom prst="line">
              <a:avLst/>
            </a:prstGeom>
            <a:noFill/>
            <a:ln w="31750" cap="flat" cmpd="sng" algn="ctr">
              <a:solidFill>
                <a:srgbClr val="0265C0"/>
              </a:solidFill>
              <a:prstDash val="solid"/>
            </a:ln>
            <a:effectLst/>
          </p:spPr>
        </p:cxnSp>
        <p:cxnSp>
          <p:nvCxnSpPr>
            <p:cNvPr id="13" name="Straight Connector 13">
              <a:extLst>
                <a:ext uri="{FF2B5EF4-FFF2-40B4-BE49-F238E27FC236}">
                  <a16:creationId xmlns:a16="http://schemas.microsoft.com/office/drawing/2014/main" id="{4E1D1DD2-A3B6-44CB-5E5D-F76FCEF489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15523509"/>
              <a:ext cx="11394911" cy="0"/>
            </a:xfrm>
            <a:prstGeom prst="line">
              <a:avLst/>
            </a:prstGeom>
            <a:noFill/>
            <a:ln w="31750" cap="flat" cmpd="sng" algn="ctr">
              <a:solidFill>
                <a:srgbClr val="0265C0"/>
              </a:solidFill>
              <a:prstDash val="solid"/>
            </a:ln>
            <a:effectLst/>
          </p:spPr>
        </p:cxnSp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1AC15A82-50B1-172D-C5EA-F7DDC818EC31}"/>
                </a:ext>
              </a:extLst>
            </p:cNvPr>
            <p:cNvGrpSpPr/>
            <p:nvPr userDrawn="1"/>
          </p:nvGrpSpPr>
          <p:grpSpPr>
            <a:xfrm>
              <a:off x="6158753" y="3796809"/>
              <a:ext cx="24258494" cy="4343046"/>
              <a:chOff x="6158753" y="6234204"/>
              <a:chExt cx="24258494" cy="4343046"/>
            </a:xfrm>
          </p:grpSpPr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F662723-0C13-EEBB-C8DA-1403F9A16BF7}"/>
                  </a:ext>
                </a:extLst>
              </p:cNvPr>
              <p:cNvSpPr txBox="1"/>
              <p:nvPr userDrawn="1"/>
            </p:nvSpPr>
            <p:spPr>
              <a:xfrm>
                <a:off x="17300899" y="6234204"/>
                <a:ext cx="1974199" cy="4343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265C0"/>
                    </a:solidFill>
                    <a:effectLst/>
                    <a:uLnTx/>
                    <a:uFillTx/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  <p:cxnSp>
            <p:nvCxnSpPr>
              <p:cNvPr id="16" name="Straight Connector 16">
                <a:extLst>
                  <a:ext uri="{FF2B5EF4-FFF2-40B4-BE49-F238E27FC236}">
                    <a16:creationId xmlns:a16="http://schemas.microsoft.com/office/drawing/2014/main" id="{946B18FB-883B-654B-D9E6-8386AD5DD4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58753" y="7454586"/>
                <a:ext cx="11394911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0265C0"/>
                </a:solidFill>
                <a:prstDash val="solid"/>
              </a:ln>
              <a:effectLst/>
            </p:spPr>
          </p:cxnSp>
          <p:cxnSp>
            <p:nvCxnSpPr>
              <p:cNvPr id="17" name="Straight Connector 17">
                <a:extLst>
                  <a:ext uri="{FF2B5EF4-FFF2-40B4-BE49-F238E27FC236}">
                    <a16:creationId xmlns:a16="http://schemas.microsoft.com/office/drawing/2014/main" id="{1FAE28E7-D777-F08B-81FB-A6E6C58761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9022336" y="7454586"/>
                <a:ext cx="11394911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0265C0"/>
                </a:solidFill>
                <a:prstDash val="solid"/>
              </a:ln>
              <a:effectLst/>
            </p:spPr>
          </p:cxnSp>
        </p:grpSp>
      </p:grpSp>
      <p:sp>
        <p:nvSpPr>
          <p:cNvPr id="26" name="テキスト プレースホルダー 25">
            <a:extLst>
              <a:ext uri="{FF2B5EF4-FFF2-40B4-BE49-F238E27FC236}">
                <a16:creationId xmlns:a16="http://schemas.microsoft.com/office/drawing/2014/main" id="{A7AF1E92-A1D6-6A8F-BE55-0170E33479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1050" y="2206625"/>
            <a:ext cx="8080375" cy="21796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引用内容</a:t>
            </a:r>
          </a:p>
        </p:txBody>
      </p:sp>
      <p:sp>
        <p:nvSpPr>
          <p:cNvPr id="27" name="テキスト プレースホルダー 25">
            <a:extLst>
              <a:ext uri="{FF2B5EF4-FFF2-40B4-BE49-F238E27FC236}">
                <a16:creationId xmlns:a16="http://schemas.microsoft.com/office/drawing/2014/main" id="{BD1AD3B8-3C2F-2231-0B45-DD73C3E588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4451523"/>
            <a:ext cx="8080375" cy="51700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- </a:t>
            </a:r>
            <a:r>
              <a:rPr kumimoji="1" lang="ja-JP" altLang="en-US" dirty="0"/>
              <a:t>ソース</a:t>
            </a:r>
          </a:p>
        </p:txBody>
      </p:sp>
    </p:spTree>
    <p:extLst>
      <p:ext uri="{BB962C8B-B14F-4D97-AF65-F5344CB8AC3E}">
        <p14:creationId xmlns:p14="http://schemas.microsoft.com/office/powerpoint/2010/main" val="1507060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BF3FDC-26DC-B9E9-6933-2E0EE2D51139}"/>
              </a:ext>
            </a:extLst>
          </p:cNvPr>
          <p:cNvSpPr/>
          <p:nvPr userDrawn="1"/>
        </p:nvSpPr>
        <p:spPr>
          <a:xfrm>
            <a:off x="5399314" y="1866901"/>
            <a:ext cx="237067" cy="4991100"/>
          </a:xfrm>
          <a:prstGeom prst="rect">
            <a:avLst/>
          </a:prstGeom>
          <a:solidFill>
            <a:srgbClr val="0265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6F95228-12D6-DABE-4151-CC30915232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5" r="21532" b="22757"/>
          <a:stretch/>
        </p:blipFill>
        <p:spPr>
          <a:xfrm>
            <a:off x="0" y="1"/>
            <a:ext cx="532674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87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E612E-D1A2-4108-2C73-21226504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>
            <a:lvl1pPr algn="ctr">
              <a:defRPr sz="2400" b="1"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45CEF67-893B-DB43-CAD3-E0752B5ED76B}"/>
              </a:ext>
            </a:extLst>
          </p:cNvPr>
          <p:cNvSpPr/>
          <p:nvPr userDrawn="1"/>
        </p:nvSpPr>
        <p:spPr>
          <a:xfrm>
            <a:off x="12030075" y="6318865"/>
            <a:ext cx="161925" cy="539136"/>
          </a:xfrm>
          <a:prstGeom prst="rect">
            <a:avLst/>
          </a:prstGeom>
          <a:solidFill>
            <a:srgbClr val="0265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B1D117-2D68-3B96-C47C-8EBD4B2D3A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1754" y="6341523"/>
            <a:ext cx="4310246" cy="493819"/>
          </a:xfrm>
          <a:prstGeom prst="rect">
            <a:avLst/>
          </a:prstGeom>
        </p:spPr>
      </p:pic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AEE9DB79-881A-6E90-8C6B-8E24185E20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965201"/>
            <a:ext cx="10515600" cy="33556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265C0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4591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D11696-B14B-BB0D-AE20-6623D117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0DE78D-6B4F-5E2A-7A8D-694B903C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B8FC1-1D4E-12F8-AEC6-9188DC6CA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2CBB74-DFD8-F819-F725-34BC8590E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84547-5B75-4E9F-3829-DC08F6046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4840-56F7-4F3C-B35E-0D5E53F6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56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4196E-A6DC-EA68-D976-27A42C27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RAG</a:t>
            </a:r>
            <a:r>
              <a:rPr lang="ja-JP" altLang="en-US" dirty="0"/>
              <a:t>性能評価入門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4DAEF4-FB37-B31F-EDBB-2A5C9A187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滋賀大学データサイエンス研究科</a:t>
            </a:r>
            <a:r>
              <a:rPr kumimoji="1" lang="en-US" altLang="ja-JP" dirty="0"/>
              <a:t>M2 </a:t>
            </a:r>
            <a:r>
              <a:rPr kumimoji="1" lang="ja-JP" altLang="en-US" dirty="0"/>
              <a:t>徳永一輝</a:t>
            </a:r>
          </a:p>
        </p:txBody>
      </p:sp>
    </p:spTree>
    <p:extLst>
      <p:ext uri="{BB962C8B-B14F-4D97-AF65-F5344CB8AC3E}">
        <p14:creationId xmlns:p14="http://schemas.microsoft.com/office/powerpoint/2010/main" val="23368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256FF-239C-01A5-AAB8-84A1796AC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142E8-F4C0-B734-760E-E94746E7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44" y="0"/>
            <a:ext cx="9824994" cy="1168400"/>
          </a:xfrm>
        </p:spPr>
        <p:txBody>
          <a:bodyPr>
            <a:normAutofit fontScale="90000"/>
          </a:bodyPr>
          <a:lstStyle/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でも本当にやりたいことは</a:t>
            </a:r>
            <a:r>
              <a:rPr kumimoji="0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…</a:t>
            </a:r>
            <a:r>
              <a:rPr kumimoji="0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？→自分のデータを入れたときの評価</a:t>
            </a:r>
            <a:endParaRPr kumimoji="0" lang="en-US" altLang="ja-JP" sz="32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8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3F639-6FE5-3A23-B7BB-91CF32B0F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06390-78A3-A11D-4B2D-2BA210291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44" y="0"/>
            <a:ext cx="7247467" cy="1168400"/>
          </a:xfrm>
        </p:spPr>
        <p:txBody>
          <a:bodyPr/>
          <a:lstStyle/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失敗事例：</a:t>
            </a:r>
            <a:r>
              <a:rPr kumimoji="0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Livedoor</a:t>
            </a:r>
            <a:r>
              <a:rPr kumimoji="0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ニュースコーパス</a:t>
            </a:r>
            <a:endParaRPr kumimoji="0" lang="en-US" altLang="ja-JP" sz="32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135A7-8954-4045-70D7-C34269EC4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D2743-9A0E-7934-284B-E5F2BD32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44" y="0"/>
            <a:ext cx="9281297" cy="1168400"/>
          </a:xfrm>
        </p:spPr>
        <p:txBody>
          <a:bodyPr>
            <a:normAutofit fontScale="90000"/>
          </a:bodyPr>
          <a:lstStyle/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なぜ失敗？→コンテキストのチャンク分割がうまくいかなかった</a:t>
            </a:r>
            <a:endParaRPr kumimoji="0" lang="en-US" altLang="ja-JP" sz="32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5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FBE76-EF08-DB44-6C49-91B00ACFD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640A2-9D2B-B00C-DDA1-57790DFFB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655" y="593124"/>
            <a:ext cx="9281297" cy="1168400"/>
          </a:xfrm>
        </p:spPr>
        <p:txBody>
          <a:bodyPr>
            <a:normAutofit fontScale="90000"/>
          </a:bodyPr>
          <a:lstStyle/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次回予告？これからはコンテキストがうまくチャンク分割</a:t>
            </a:r>
            <a:br>
              <a:rPr kumimoji="0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</a:br>
            <a:r>
              <a:rPr kumimoji="0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できない場合の</a:t>
            </a:r>
            <a:r>
              <a:rPr kumimoji="0" lang="ja-JP" altLang="en-US" sz="320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解決策</a:t>
            </a:r>
            <a:r>
              <a:rPr kumimoji="0" lang="ja-JP" altLang="en-US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について</a:t>
            </a:r>
            <a:endParaRPr kumimoji="0" lang="en-US" altLang="ja-JP" sz="32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8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B61E34-C9B4-B807-BDF4-94F38D5C2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引用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8039A5-3199-F0F5-BEC5-4FA3B8A69D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 err="1"/>
              <a:t>Jaquad</a:t>
            </a:r>
            <a:endParaRPr kumimoji="1" lang="en-US" altLang="ja-JP" dirty="0"/>
          </a:p>
          <a:p>
            <a:r>
              <a:rPr lang="en-US" altLang="ja-JP" dirty="0"/>
              <a:t>Ragas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087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3ACA7-F7F9-F9B9-DB0C-3076118C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こんな感じで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88D4F7-7F5D-F1DD-55AB-94373B6F5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見たことある</a:t>
            </a:r>
          </a:p>
        </p:txBody>
      </p:sp>
    </p:spTree>
    <p:extLst>
      <p:ext uri="{BB962C8B-B14F-4D97-AF65-F5344CB8AC3E}">
        <p14:creationId xmlns:p14="http://schemas.microsoft.com/office/powerpoint/2010/main" val="242987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CEA9C75-60F3-5B36-C678-95029B1CC342}"/>
              </a:ext>
            </a:extLst>
          </p:cNvPr>
          <p:cNvSpPr txBox="1"/>
          <p:nvPr/>
        </p:nvSpPr>
        <p:spPr>
          <a:xfrm>
            <a:off x="6096000" y="1955185"/>
            <a:ext cx="438040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265C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NVIDIA Sans" panose="020B0503020203020204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19F77-A04B-C3A9-5C58-E6C0BE5704E6}"/>
              </a:ext>
            </a:extLst>
          </p:cNvPr>
          <p:cNvSpPr txBox="1"/>
          <p:nvPr/>
        </p:nvSpPr>
        <p:spPr>
          <a:xfrm>
            <a:off x="6028038" y="2681797"/>
            <a:ext cx="5886450" cy="430540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自己紹介</a:t>
            </a:r>
            <a:endParaRPr kumimoji="0" lang="en-US" altLang="ja-JP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  <a:p>
            <a:pPr marL="342900" indent="-342900" defTabSz="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ja-JP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LLM</a:t>
            </a:r>
            <a:r>
              <a:rPr kumimoji="0" lang="ja-JP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の性能</a:t>
            </a:r>
            <a:r>
              <a:rPr kumimoji="0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と</a:t>
            </a:r>
            <a:r>
              <a:rPr kumimoji="0" lang="en-US" altLang="ja-JP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RAG</a:t>
            </a:r>
            <a:r>
              <a:rPr kumimoji="0" lang="ja-JP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の性能</a:t>
            </a:r>
            <a:endParaRPr kumimoji="0" lang="en-US" altLang="ja-JP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RAG</a:t>
            </a:r>
            <a:r>
              <a:rPr kumimoji="0" lang="ja-JP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の性能評価フレームワーク：</a:t>
            </a:r>
            <a:r>
              <a:rPr kumimoji="0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RAGAS</a:t>
            </a: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実験</a:t>
            </a:r>
            <a:endParaRPr kumimoji="0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失敗事例：</a:t>
            </a:r>
            <a:r>
              <a:rPr kumimoji="0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Livedoor</a:t>
            </a:r>
            <a:r>
              <a:rPr kumimoji="0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ニュースコーパスを使った実験</a:t>
            </a:r>
            <a:endParaRPr kumimoji="0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まとめ</a:t>
            </a:r>
            <a:endParaRPr kumimoji="0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14B2E-A170-1FCC-CA6F-38434FD7E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44" y="0"/>
            <a:ext cx="7247467" cy="1168400"/>
          </a:xfrm>
        </p:spPr>
        <p:txBody>
          <a:bodyPr/>
          <a:lstStyle/>
          <a:p>
            <a:r>
              <a:rPr kumimoji="1" lang="ja-JP" altLang="en-US" dirty="0"/>
              <a:t>自己紹介（別で用意されてる？）</a:t>
            </a:r>
          </a:p>
        </p:txBody>
      </p:sp>
    </p:spTree>
    <p:extLst>
      <p:ext uri="{BB962C8B-B14F-4D97-AF65-F5344CB8AC3E}">
        <p14:creationId xmlns:p14="http://schemas.microsoft.com/office/powerpoint/2010/main" val="216353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5E6C6-17B6-C073-71AA-2C1214D7F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B36ED-6F6B-20FF-E37A-36F6B855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44" y="0"/>
            <a:ext cx="7247467" cy="1168400"/>
          </a:xfrm>
        </p:spPr>
        <p:txBody>
          <a:bodyPr/>
          <a:lstStyle/>
          <a:p>
            <a:r>
              <a:rPr lang="en-US" altLang="ja-JP" dirty="0"/>
              <a:t>LLM</a:t>
            </a:r>
            <a:r>
              <a:rPr lang="ja-JP" altLang="en-US" dirty="0"/>
              <a:t>の性能≠</a:t>
            </a:r>
            <a:r>
              <a:rPr lang="en-US" altLang="ja-JP" dirty="0"/>
              <a:t>RAG</a:t>
            </a:r>
            <a:r>
              <a:rPr lang="ja-JP" altLang="en-US" dirty="0"/>
              <a:t>の性能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187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36282-4BEC-B69E-A573-7C2B0500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7993D-246C-7CEC-9492-F7142028B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44" y="0"/>
            <a:ext cx="7247467" cy="1168400"/>
          </a:xfrm>
        </p:spPr>
        <p:txBody>
          <a:bodyPr/>
          <a:lstStyle/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RAG</a:t>
            </a:r>
            <a:r>
              <a:rPr kumimoji="0" lang="ja-JP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の性能評価フレームワーク：</a:t>
            </a:r>
            <a:r>
              <a:rPr kumimoji="0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RAGAS</a:t>
            </a:r>
          </a:p>
        </p:txBody>
      </p:sp>
    </p:spTree>
    <p:extLst>
      <p:ext uri="{BB962C8B-B14F-4D97-AF65-F5344CB8AC3E}">
        <p14:creationId xmlns:p14="http://schemas.microsoft.com/office/powerpoint/2010/main" val="316014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5E847-FDD6-FBB9-A037-F839B863F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98682-D06D-AE40-56BA-FB875E0AD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44" y="0"/>
            <a:ext cx="7247467" cy="1168400"/>
          </a:xfrm>
        </p:spPr>
        <p:txBody>
          <a:bodyPr/>
          <a:lstStyle/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ja-JP" altLang="en-US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実験</a:t>
            </a:r>
            <a:endParaRPr kumimoji="0" lang="en-US" altLang="ja-JP" sz="32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6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4645A-AB32-CB9D-3D29-6D3AC71F7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7963F-C8BF-B574-3C07-CBC32A19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44" y="0"/>
            <a:ext cx="7247467" cy="1168400"/>
          </a:xfrm>
        </p:spPr>
        <p:txBody>
          <a:bodyPr/>
          <a:lstStyle/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データセット：</a:t>
            </a:r>
            <a:r>
              <a:rPr kumimoji="0" lang="en-US" altLang="ja-JP" sz="3200" dirty="0" err="1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JaQuAD</a:t>
            </a:r>
            <a:endParaRPr kumimoji="0" lang="en-US" altLang="ja-JP" sz="32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9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DCC2-EDFE-B023-6F9B-82D68C8B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E3F27-9A25-6CFD-7A9B-CB4ADB7AC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44" y="0"/>
            <a:ext cx="7247467" cy="1168400"/>
          </a:xfrm>
        </p:spPr>
        <p:txBody>
          <a:bodyPr/>
          <a:lstStyle/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評価指標</a:t>
            </a:r>
            <a:endParaRPr kumimoji="0" lang="en-US" altLang="ja-JP" sz="32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0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C66B1-32BF-5BDC-922D-AA2F7E10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C7E7-EDC4-FE50-4F34-93853FA80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44" y="0"/>
            <a:ext cx="7247467" cy="1168400"/>
          </a:xfrm>
        </p:spPr>
        <p:txBody>
          <a:bodyPr/>
          <a:lstStyle/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  <a:cs typeface="NVIDIA Sans" panose="020B0503020203020204" pitchFamily="34" charset="0"/>
              </a:rPr>
              <a:t>実験結果</a:t>
            </a:r>
            <a:endParaRPr kumimoji="0" lang="en-US" altLang="ja-JP" sz="3200" dirty="0">
              <a:latin typeface="Yu Gothic UI" panose="020B0500000000000000" pitchFamily="50" charset="-128"/>
              <a:ea typeface="Yu Gothic UI" panose="020B0500000000000000" pitchFamily="50" charset="-128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9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129</Words>
  <Application>Microsoft Office PowerPoint</Application>
  <PresentationFormat>ワイド画面</PresentationFormat>
  <Paragraphs>25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NVIDIA Sans</vt:lpstr>
      <vt:lpstr>NVIDIA Sans Light</vt:lpstr>
      <vt:lpstr>Yu Gothic UI</vt:lpstr>
      <vt:lpstr>Yu Gothic UI Semibold</vt:lpstr>
      <vt:lpstr>游ゴシック</vt:lpstr>
      <vt:lpstr>游ゴシック Light</vt:lpstr>
      <vt:lpstr>Arial</vt:lpstr>
      <vt:lpstr>Office テーマ</vt:lpstr>
      <vt:lpstr>RAG性能評価入門</vt:lpstr>
      <vt:lpstr>PowerPoint プレゼンテーション</vt:lpstr>
      <vt:lpstr>自己紹介（別で用意されてる？）</vt:lpstr>
      <vt:lpstr>LLMの性能≠RAGの性能</vt:lpstr>
      <vt:lpstr>RAGの性能評価フレームワーク：RAGAS</vt:lpstr>
      <vt:lpstr>実験</vt:lpstr>
      <vt:lpstr>データセット：JaQuAD</vt:lpstr>
      <vt:lpstr>評価指標</vt:lpstr>
      <vt:lpstr>実験結果</vt:lpstr>
      <vt:lpstr>でも本当にやりたいことは…？→自分のデータを入れたときの評価</vt:lpstr>
      <vt:lpstr>失敗事例：Livedoorニュースコーパス</vt:lpstr>
      <vt:lpstr>なぜ失敗？→コンテキストのチャンク分割がうまくいかなかった</vt:lpstr>
      <vt:lpstr>次回予告？これからはコンテキストがうまくチャンク分割 できない場合の解決策について</vt:lpstr>
      <vt:lpstr>PowerPoint プレゼンテーション</vt:lpstr>
      <vt:lpstr>こんな感じで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Hayato Tomisu</dc:creator>
  <cp:lastModifiedBy>德永　一輝</cp:lastModifiedBy>
  <cp:revision>6</cp:revision>
  <dcterms:created xsi:type="dcterms:W3CDTF">2024-05-29T06:58:19Z</dcterms:created>
  <dcterms:modified xsi:type="dcterms:W3CDTF">2024-10-15T16:24:17Z</dcterms:modified>
</cp:coreProperties>
</file>