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DC08-2649-4FBA-A9FC-83E4E95097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478C9B-2C2E-44EA-A3F0-BDF66A17C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EAEE98-9332-4122-8186-3708BD2C13DE}"/>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5" name="Footer Placeholder 4">
            <a:extLst>
              <a:ext uri="{FF2B5EF4-FFF2-40B4-BE49-F238E27FC236}">
                <a16:creationId xmlns:a16="http://schemas.microsoft.com/office/drawing/2014/main" id="{F36B3E66-9774-4311-91AC-C4DBD11C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3F18A-05B4-4355-A44A-8BB2415AFF1A}"/>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315010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6F14-47BB-4737-BCCD-6948C34387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769CB4-789A-4486-8DAD-A2AA83F5B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190E5-D84A-476B-88FA-FA8C5EA5BFA3}"/>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5" name="Footer Placeholder 4">
            <a:extLst>
              <a:ext uri="{FF2B5EF4-FFF2-40B4-BE49-F238E27FC236}">
                <a16:creationId xmlns:a16="http://schemas.microsoft.com/office/drawing/2014/main" id="{10578B6D-46CE-45E0-91F5-1F10CD2D7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BE9BC-69CE-4D65-B65F-147C21B78C15}"/>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377190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8106A-FE8E-41AA-9D6A-7234549B2A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5C1D6-4B6D-4490-A26F-D01EE259D9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2C03A-D3CD-48AF-A4C2-423AE7D44825}"/>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5" name="Footer Placeholder 4">
            <a:extLst>
              <a:ext uri="{FF2B5EF4-FFF2-40B4-BE49-F238E27FC236}">
                <a16:creationId xmlns:a16="http://schemas.microsoft.com/office/drawing/2014/main" id="{6CC66D40-AE17-4C6E-9609-347CB9FD8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0F15C-AE93-49C8-B525-6E70EE727EE2}"/>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274203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36E9-3056-4EE9-A302-3F7E504A05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9F5FC-69D8-4958-833E-C719633C72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47B09-EAD1-4799-876D-F3FB883FFBFD}"/>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5" name="Footer Placeholder 4">
            <a:extLst>
              <a:ext uri="{FF2B5EF4-FFF2-40B4-BE49-F238E27FC236}">
                <a16:creationId xmlns:a16="http://schemas.microsoft.com/office/drawing/2014/main" id="{1A33CFED-7432-4589-AF7C-1A1709F25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E08AD-DFFB-4632-9B1C-1315EC83F1D5}"/>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243779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B864-0155-4209-A35D-636076B865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0F6E0F-6FAE-418D-8513-6D90D8EEA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13EA78-785A-4C84-B1A8-406FA8166444}"/>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5" name="Footer Placeholder 4">
            <a:extLst>
              <a:ext uri="{FF2B5EF4-FFF2-40B4-BE49-F238E27FC236}">
                <a16:creationId xmlns:a16="http://schemas.microsoft.com/office/drawing/2014/main" id="{C36A21D6-0D2F-4291-8C60-34B6520D9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1D766-1A78-4A41-8F5B-8D39F35ED84E}"/>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210737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3FF8-A1E6-45D3-9CFD-057B1B700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E258B-50EE-4E05-8A90-F053AD7456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334E3F-1C03-4155-827C-7EDA8BBA0E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A3FD3E-12CD-4C88-9791-F3DF514D2244}"/>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6" name="Footer Placeholder 5">
            <a:extLst>
              <a:ext uri="{FF2B5EF4-FFF2-40B4-BE49-F238E27FC236}">
                <a16:creationId xmlns:a16="http://schemas.microsoft.com/office/drawing/2014/main" id="{AAFD8DE4-628A-4C36-8270-7B5F692A0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5BB6EE-E6DE-409B-A84E-D7781440F189}"/>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429050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733F-18E3-49F4-BCD7-590F078F56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CEDAF3-BF72-4312-93E5-6B27EC686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4B168-7BCB-4A92-B30C-5F95944A75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4A4E96-235F-42C1-8E10-8FC8A9C97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BC65C-19A2-472C-AAEC-B6B3ADF8C3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9DD14E-9EBF-4785-88BB-23C52F88E049}"/>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8" name="Footer Placeholder 7">
            <a:extLst>
              <a:ext uri="{FF2B5EF4-FFF2-40B4-BE49-F238E27FC236}">
                <a16:creationId xmlns:a16="http://schemas.microsoft.com/office/drawing/2014/main" id="{E03425D2-C504-48AE-9379-EF8513A9F8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166A33-3826-42A2-BE58-C5EBEFCE66F7}"/>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307846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D16B-95D4-4E6D-89C8-07BBD3D754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606D71-6C2D-4F7A-982C-8E45995CBBEB}"/>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4" name="Footer Placeholder 3">
            <a:extLst>
              <a:ext uri="{FF2B5EF4-FFF2-40B4-BE49-F238E27FC236}">
                <a16:creationId xmlns:a16="http://schemas.microsoft.com/office/drawing/2014/main" id="{C5ACB2B2-878B-4EAD-84C5-E13269B3CC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F56BDD-D59A-4212-B859-3D36CCD53558}"/>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418930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51854-E53D-4C77-91BD-A2DEB4E433D6}"/>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3" name="Footer Placeholder 2">
            <a:extLst>
              <a:ext uri="{FF2B5EF4-FFF2-40B4-BE49-F238E27FC236}">
                <a16:creationId xmlns:a16="http://schemas.microsoft.com/office/drawing/2014/main" id="{BB4B19F2-322E-46C7-9353-FA5B237CC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3FDD2-19AF-49F6-89AF-7FCA031565BA}"/>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233393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2931-C700-4A22-BBEB-D5A30126E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AEE81-B13E-4E93-BA89-F4CE31BF8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08F777-17E1-456C-9526-0DB7DC94E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01AE4-A568-4D82-B731-590B0FDDC74A}"/>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6" name="Footer Placeholder 5">
            <a:extLst>
              <a:ext uri="{FF2B5EF4-FFF2-40B4-BE49-F238E27FC236}">
                <a16:creationId xmlns:a16="http://schemas.microsoft.com/office/drawing/2014/main" id="{AD5C644C-81AB-4A69-8D16-63811F547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99CB7-5F10-4D94-A1EE-8B55666055B5}"/>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259184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22CD-06EE-4957-B609-43323E7B2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48C07F-8421-4973-8A50-150D78000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468A25-CE07-4213-B5F2-9D21686B3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3E26E-124D-4B15-9E10-FDB4F6420E81}"/>
              </a:ext>
            </a:extLst>
          </p:cNvPr>
          <p:cNvSpPr>
            <a:spLocks noGrp="1"/>
          </p:cNvSpPr>
          <p:nvPr>
            <p:ph type="dt" sz="half" idx="10"/>
          </p:nvPr>
        </p:nvSpPr>
        <p:spPr/>
        <p:txBody>
          <a:bodyPr/>
          <a:lstStyle/>
          <a:p>
            <a:fld id="{D1BBFF03-4477-42D6-89A7-AD4F5B339D8E}" type="datetimeFigureOut">
              <a:rPr lang="en-US" smtClean="0"/>
              <a:t>10/2/2020</a:t>
            </a:fld>
            <a:endParaRPr lang="en-US"/>
          </a:p>
        </p:txBody>
      </p:sp>
      <p:sp>
        <p:nvSpPr>
          <p:cNvPr id="6" name="Footer Placeholder 5">
            <a:extLst>
              <a:ext uri="{FF2B5EF4-FFF2-40B4-BE49-F238E27FC236}">
                <a16:creationId xmlns:a16="http://schemas.microsoft.com/office/drawing/2014/main" id="{FA03E4F7-7BE6-4841-9311-7379BA4BB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BF68F-18B4-4C0F-BBBC-5D6E7143348A}"/>
              </a:ext>
            </a:extLst>
          </p:cNvPr>
          <p:cNvSpPr>
            <a:spLocks noGrp="1"/>
          </p:cNvSpPr>
          <p:nvPr>
            <p:ph type="sldNum" sz="quarter" idx="12"/>
          </p:nvPr>
        </p:nvSpPr>
        <p:spPr/>
        <p:txBody>
          <a:bodyPr/>
          <a:lstStyle/>
          <a:p>
            <a:fld id="{3FB014D9-6983-46D3-B33B-DFBF65B9FDEE}" type="slidenum">
              <a:rPr lang="en-US" smtClean="0"/>
              <a:t>‹#›</a:t>
            </a:fld>
            <a:endParaRPr lang="en-US"/>
          </a:p>
        </p:txBody>
      </p:sp>
    </p:spTree>
    <p:extLst>
      <p:ext uri="{BB962C8B-B14F-4D97-AF65-F5344CB8AC3E}">
        <p14:creationId xmlns:p14="http://schemas.microsoft.com/office/powerpoint/2010/main" val="301826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50631-2D4D-4107-AA41-0ED5187ED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9BD7EA-273F-49C3-B9B4-104EEC79F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65C86-4725-483D-8254-37507B9191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BFF03-4477-42D6-89A7-AD4F5B339D8E}" type="datetimeFigureOut">
              <a:rPr lang="en-US" smtClean="0"/>
              <a:t>10/2/2020</a:t>
            </a:fld>
            <a:endParaRPr lang="en-US"/>
          </a:p>
        </p:txBody>
      </p:sp>
      <p:sp>
        <p:nvSpPr>
          <p:cNvPr id="5" name="Footer Placeholder 4">
            <a:extLst>
              <a:ext uri="{FF2B5EF4-FFF2-40B4-BE49-F238E27FC236}">
                <a16:creationId xmlns:a16="http://schemas.microsoft.com/office/drawing/2014/main" id="{F53C84F6-806D-4B55-9C05-E58D08C0B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F860ED-854C-4F49-ABD5-3757D4668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B014D9-6983-46D3-B33B-DFBF65B9FDEE}" type="slidenum">
              <a:rPr lang="en-US" smtClean="0"/>
              <a:t>‹#›</a:t>
            </a:fld>
            <a:endParaRPr lang="en-US"/>
          </a:p>
        </p:txBody>
      </p:sp>
    </p:spTree>
    <p:extLst>
      <p:ext uri="{BB962C8B-B14F-4D97-AF65-F5344CB8AC3E}">
        <p14:creationId xmlns:p14="http://schemas.microsoft.com/office/powerpoint/2010/main" val="326483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BDBB-BDD7-4946-88CC-EC4836D0D2B4}"/>
              </a:ext>
            </a:extLst>
          </p:cNvPr>
          <p:cNvSpPr>
            <a:spLocks noGrp="1"/>
          </p:cNvSpPr>
          <p:nvPr>
            <p:ph type="ctrTitle"/>
          </p:nvPr>
        </p:nvSpPr>
        <p:spPr/>
        <p:txBody>
          <a:bodyPr>
            <a:normAutofit fontScale="90000"/>
          </a:bodyPr>
          <a:lstStyle/>
          <a:p>
            <a:r>
              <a:rPr lang="en-US" dirty="0"/>
              <a:t>IBM Data Science</a:t>
            </a:r>
            <a:br>
              <a:rPr lang="en-US" dirty="0"/>
            </a:br>
            <a:br>
              <a:rPr lang="en-US" dirty="0"/>
            </a:br>
            <a:r>
              <a:rPr lang="en-US" dirty="0"/>
              <a:t>Final Capstone Project</a:t>
            </a:r>
          </a:p>
        </p:txBody>
      </p:sp>
      <p:sp>
        <p:nvSpPr>
          <p:cNvPr id="3" name="Subtitle 2">
            <a:extLst>
              <a:ext uri="{FF2B5EF4-FFF2-40B4-BE49-F238E27FC236}">
                <a16:creationId xmlns:a16="http://schemas.microsoft.com/office/drawing/2014/main" id="{75A33979-C7F4-46DB-9A1C-7A454769291B}"/>
              </a:ext>
            </a:extLst>
          </p:cNvPr>
          <p:cNvSpPr>
            <a:spLocks noGrp="1"/>
          </p:cNvSpPr>
          <p:nvPr>
            <p:ph type="subTitle" idx="1"/>
          </p:nvPr>
        </p:nvSpPr>
        <p:spPr/>
        <p:txBody>
          <a:bodyPr/>
          <a:lstStyle/>
          <a:p>
            <a:endParaRPr lang="en-US" dirty="0"/>
          </a:p>
          <a:p>
            <a:r>
              <a:rPr lang="en-US" dirty="0"/>
              <a:t>Prepared By Vijayaragavan</a:t>
            </a:r>
          </a:p>
        </p:txBody>
      </p:sp>
    </p:spTree>
    <p:extLst>
      <p:ext uri="{BB962C8B-B14F-4D97-AF65-F5344CB8AC3E}">
        <p14:creationId xmlns:p14="http://schemas.microsoft.com/office/powerpoint/2010/main" val="164646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E37E-6927-4492-9475-13F0DED921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E91A563-9CB9-4463-BB84-ECCEB630DA98}"/>
              </a:ext>
            </a:extLst>
          </p:cNvPr>
          <p:cNvSpPr>
            <a:spLocks noGrp="1"/>
          </p:cNvSpPr>
          <p:nvPr>
            <p:ph idx="1"/>
          </p:nvPr>
        </p:nvSpPr>
        <p:spPr/>
        <p:txBody>
          <a:bodyPr/>
          <a:lstStyle/>
          <a:p>
            <a:pPr marL="342900" marR="0" lvl="0" indent="-342900" algn="just">
              <a:lnSpc>
                <a:spcPct val="107000"/>
              </a:lnSpc>
              <a:spcBef>
                <a:spcPts val="0"/>
              </a:spcBef>
              <a:spcAft>
                <a:spcPts val="800"/>
              </a:spcAft>
              <a:buFont typeface="+mj-lt"/>
              <a:buAutoNum type="arabicPeriod" startAt="3"/>
            </a:pPr>
            <a:r>
              <a:rPr lang="en-US" sz="1800" b="1" dirty="0">
                <a:effectLst/>
                <a:latin typeface="Calibri" panose="020F0502020204030204" pitchFamily="34" charset="0"/>
                <a:ea typeface="Calibri" panose="020F0502020204030204" pitchFamily="34" charset="0"/>
                <a:cs typeface="Calibri" panose="020F0502020204030204" pitchFamily="34" charset="0"/>
              </a:rPr>
              <a:t>Conclusion</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Built useful models to predict traffic delays and plan for travel 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Below is the final score in Logical Regression model.</a:t>
            </a:r>
          </a:p>
          <a:p>
            <a:pPr marL="0" marR="0" indent="457200" algn="just">
              <a:lnSpc>
                <a:spcPct val="107000"/>
              </a:lnSpc>
              <a:spcBef>
                <a:spcPts val="0"/>
              </a:spcBef>
              <a:spcAft>
                <a:spcPts val="800"/>
              </a:spcAft>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indent="45720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CC4CA1F-B9A0-4F1B-A6E1-D79A1A57585F}"/>
              </a:ext>
            </a:extLst>
          </p:cNvPr>
          <p:cNvPicPr/>
          <p:nvPr/>
        </p:nvPicPr>
        <p:blipFill>
          <a:blip r:embed="rId2"/>
          <a:stretch>
            <a:fillRect/>
          </a:stretch>
        </p:blipFill>
        <p:spPr>
          <a:xfrm>
            <a:off x="5526156" y="3429000"/>
            <a:ext cx="3657600" cy="704850"/>
          </a:xfrm>
          <a:prstGeom prst="rect">
            <a:avLst/>
          </a:prstGeom>
        </p:spPr>
      </p:pic>
      <p:pic>
        <p:nvPicPr>
          <p:cNvPr id="5" name="Picture 4">
            <a:extLst>
              <a:ext uri="{FF2B5EF4-FFF2-40B4-BE49-F238E27FC236}">
                <a16:creationId xmlns:a16="http://schemas.microsoft.com/office/drawing/2014/main" id="{02E12A93-83EC-47B3-A06E-F5CA52077B78}"/>
              </a:ext>
            </a:extLst>
          </p:cNvPr>
          <p:cNvPicPr/>
          <p:nvPr/>
        </p:nvPicPr>
        <p:blipFill>
          <a:blip r:embed="rId3"/>
          <a:stretch>
            <a:fillRect/>
          </a:stretch>
        </p:blipFill>
        <p:spPr>
          <a:xfrm>
            <a:off x="1038742" y="3191669"/>
            <a:ext cx="3939003" cy="1619250"/>
          </a:xfrm>
          <a:prstGeom prst="rect">
            <a:avLst/>
          </a:prstGeom>
        </p:spPr>
      </p:pic>
    </p:spTree>
    <p:extLst>
      <p:ext uri="{BB962C8B-B14F-4D97-AF65-F5344CB8AC3E}">
        <p14:creationId xmlns:p14="http://schemas.microsoft.com/office/powerpoint/2010/main" val="47829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6008-B6E2-4CDA-A568-EA8BB58F4839}"/>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Calibri" panose="020F0502020204030204" pitchFamily="34" charset="0"/>
              </a:rPr>
              <a:t>Introduction</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04F4A1E-2C38-4268-9560-F4198274A90D}"/>
              </a:ext>
            </a:extLst>
          </p:cNvPr>
          <p:cNvSpPr>
            <a:spLocks noGrp="1"/>
          </p:cNvSpPr>
          <p:nvPr>
            <p:ph idx="1"/>
          </p:nvPr>
        </p:nvSpPr>
        <p:spPr/>
        <p:txBody>
          <a:bodyPr/>
          <a:lstStyle/>
          <a:p>
            <a:pPr marL="0" marR="0" indent="457200" algn="just"/>
            <a:r>
              <a:rPr lang="en-US" sz="1800" dirty="0">
                <a:effectLst/>
                <a:latin typeface="Calibri" panose="020F0502020204030204" pitchFamily="34" charset="0"/>
                <a:ea typeface="Times New Roman" panose="02020603050405020304" pitchFamily="18" charset="0"/>
              </a:rPr>
              <a:t>The aim of this project is predicting the traffic delay duration with given weather condition in United states.   This model will be useful for who are new comers on the state for safe journey. A model to predict accident severity is built using these predictors as input vectors. Once the model is validated using a Machine Learning algorithm approach, we can be confident in predicting accident severity. In this proactive approach, the results of the analysis would be useful to various Entities like the Police and Insurance Companies. The goal is to reduce the fatalities and economic losses from accidents.</a:t>
            </a:r>
            <a:endParaRPr lang="en-US" sz="1800" dirty="0">
              <a:effectLst/>
              <a:latin typeface="Times New Roman" panose="02020603050405020304" pitchFamily="18" charset="0"/>
              <a:ea typeface="Times New Roman" panose="02020603050405020304" pitchFamily="18" charset="0"/>
            </a:endParaRPr>
          </a:p>
          <a:p>
            <a:pPr marL="0" marR="0" indent="457200" algn="just"/>
            <a:r>
              <a:rPr lang="en-US" sz="1800" dirty="0">
                <a:effectLst/>
                <a:latin typeface="Calibri" panose="020F0502020204030204" pitchFamily="34" charset="0"/>
                <a:ea typeface="Times New Roman" panose="02020603050405020304" pitchFamily="18" charset="0"/>
              </a:rPr>
              <a:t>Approximately 1.35 million people die each year as a result of road traffic crashes. The 2030 Agenda for Sustainable Development has set an ambitious target of halving the global number of deaths and injuries from road traffic crashes by 2020. Road traffic crashes cost most countries 3% of their gross domestic product. More than half of all road traffic deaths are among vulnerable road users: pedestrians, cyclists, and motorcyclists. 93% of the world's fatalities on the roads occur in low- and middle-income countries, even though these countries have approximately 60% of the world's vehicles. Road traffic injuries are the leading cause of death for children and young adults aged 5-29 years.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6245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07F5-F0A0-4E61-A9FF-6A68B91154FF}"/>
              </a:ext>
            </a:extLst>
          </p:cNvPr>
          <p:cNvSpPr>
            <a:spLocks noGrp="1"/>
          </p:cNvSpPr>
          <p:nvPr>
            <p:ph type="title"/>
          </p:nvPr>
        </p:nvSpPr>
        <p:spPr/>
        <p:txBody>
          <a:bodyPr/>
          <a:lstStyle/>
          <a:p>
            <a:r>
              <a:rPr lang="en-US" dirty="0"/>
              <a:t>Process Flow</a:t>
            </a:r>
          </a:p>
        </p:txBody>
      </p:sp>
      <p:pic>
        <p:nvPicPr>
          <p:cNvPr id="4" name="Content Placeholder 3">
            <a:extLst>
              <a:ext uri="{FF2B5EF4-FFF2-40B4-BE49-F238E27FC236}">
                <a16:creationId xmlns:a16="http://schemas.microsoft.com/office/drawing/2014/main" id="{F57469B6-6FA6-471E-BCC0-88186DE5F9FC}"/>
              </a:ext>
            </a:extLst>
          </p:cNvPr>
          <p:cNvPicPr>
            <a:picLocks noGrp="1"/>
          </p:cNvPicPr>
          <p:nvPr>
            <p:ph idx="1"/>
          </p:nvPr>
        </p:nvPicPr>
        <p:blipFill>
          <a:blip r:embed="rId2"/>
          <a:stretch>
            <a:fillRect/>
          </a:stretch>
        </p:blipFill>
        <p:spPr>
          <a:xfrm>
            <a:off x="2919412" y="2658269"/>
            <a:ext cx="6353175" cy="2686050"/>
          </a:xfrm>
          <a:prstGeom prst="rect">
            <a:avLst/>
          </a:prstGeom>
        </p:spPr>
      </p:pic>
    </p:spTree>
    <p:extLst>
      <p:ext uri="{BB962C8B-B14F-4D97-AF65-F5344CB8AC3E}">
        <p14:creationId xmlns:p14="http://schemas.microsoft.com/office/powerpoint/2010/main" val="54897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60436-E631-4917-80F2-AD8E4750957E}"/>
              </a:ext>
            </a:extLst>
          </p:cNvPr>
          <p:cNvSpPr>
            <a:spLocks noGrp="1"/>
          </p:cNvSpPr>
          <p:nvPr>
            <p:ph type="title"/>
          </p:nvPr>
        </p:nvSpPr>
        <p:spPr/>
        <p:txBody>
          <a:bodyPr/>
          <a:lstStyle/>
          <a:p>
            <a:r>
              <a:rPr lang="en-US" dirty="0"/>
              <a:t>Severity Count Analysis – USA 2019 data</a:t>
            </a:r>
          </a:p>
        </p:txBody>
      </p:sp>
      <p:pic>
        <p:nvPicPr>
          <p:cNvPr id="12" name="Content Placeholder 11">
            <a:extLst>
              <a:ext uri="{FF2B5EF4-FFF2-40B4-BE49-F238E27FC236}">
                <a16:creationId xmlns:a16="http://schemas.microsoft.com/office/drawing/2014/main" id="{11279F81-FCE0-41D9-B55E-D24DE8E530A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959" y="2006056"/>
            <a:ext cx="7685714" cy="3990476"/>
          </a:xfrm>
          <a:prstGeom prst="rect">
            <a:avLst/>
          </a:prstGeom>
          <a:noFill/>
          <a:ln>
            <a:noFill/>
          </a:ln>
        </p:spPr>
      </p:pic>
    </p:spTree>
    <p:extLst>
      <p:ext uri="{BB962C8B-B14F-4D97-AF65-F5344CB8AC3E}">
        <p14:creationId xmlns:p14="http://schemas.microsoft.com/office/powerpoint/2010/main" val="284489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BC07-B649-4A3A-B14A-DEC62BD023B5}"/>
              </a:ext>
            </a:extLst>
          </p:cNvPr>
          <p:cNvSpPr>
            <a:spLocks noGrp="1"/>
          </p:cNvSpPr>
          <p:nvPr>
            <p:ph type="title"/>
          </p:nvPr>
        </p:nvSpPr>
        <p:spPr>
          <a:xfrm>
            <a:off x="838200" y="365125"/>
            <a:ext cx="10515600" cy="1569692"/>
          </a:xfrm>
        </p:spPr>
        <p:txBody>
          <a:bodyPr/>
          <a:lstStyle/>
          <a:p>
            <a:r>
              <a:rPr lang="en-US" dirty="0"/>
              <a:t>Accident counts with State/City Analysis</a:t>
            </a:r>
          </a:p>
        </p:txBody>
      </p:sp>
      <p:pic>
        <p:nvPicPr>
          <p:cNvPr id="7" name="Content Placeholder 6">
            <a:extLst>
              <a:ext uri="{FF2B5EF4-FFF2-40B4-BE49-F238E27FC236}">
                <a16:creationId xmlns:a16="http://schemas.microsoft.com/office/drawing/2014/main" id="{30414CA6-A839-4900-B1D8-FFDE4F3C9A4D}"/>
              </a:ext>
            </a:extLst>
          </p:cNvPr>
          <p:cNvPicPr>
            <a:picLocks noGrp="1"/>
          </p:cNvPicPr>
          <p:nvPr>
            <p:ph idx="1"/>
          </p:nvPr>
        </p:nvPicPr>
        <p:blipFill>
          <a:blip r:embed="rId2"/>
          <a:stretch>
            <a:fillRect/>
          </a:stretch>
        </p:blipFill>
        <p:spPr>
          <a:xfrm>
            <a:off x="7159488" y="2218083"/>
            <a:ext cx="4829175" cy="2095500"/>
          </a:xfrm>
          <a:prstGeom prst="rect">
            <a:avLst/>
          </a:prstGeom>
        </p:spPr>
      </p:pic>
      <p:pic>
        <p:nvPicPr>
          <p:cNvPr id="8" name="Picture 7">
            <a:extLst>
              <a:ext uri="{FF2B5EF4-FFF2-40B4-BE49-F238E27FC236}">
                <a16:creationId xmlns:a16="http://schemas.microsoft.com/office/drawing/2014/main" id="{F11886EF-4736-40DC-A3EE-3DF2213A629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93498" y="1828800"/>
            <a:ext cx="5934075" cy="3200400"/>
          </a:xfrm>
          <a:prstGeom prst="rect">
            <a:avLst/>
          </a:prstGeom>
          <a:noFill/>
          <a:ln>
            <a:noFill/>
          </a:ln>
        </p:spPr>
      </p:pic>
    </p:spTree>
    <p:extLst>
      <p:ext uri="{BB962C8B-B14F-4D97-AF65-F5344CB8AC3E}">
        <p14:creationId xmlns:p14="http://schemas.microsoft.com/office/powerpoint/2010/main" val="348083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E4E9-E0BA-4848-9EE6-6DFB5C152956}"/>
              </a:ext>
            </a:extLst>
          </p:cNvPr>
          <p:cNvSpPr>
            <a:spLocks noGrp="1"/>
          </p:cNvSpPr>
          <p:nvPr>
            <p:ph type="title"/>
          </p:nvPr>
        </p:nvSpPr>
        <p:spPr/>
        <p:txBody>
          <a:bodyPr/>
          <a:lstStyle/>
          <a:p>
            <a:r>
              <a:rPr lang="en-US" dirty="0"/>
              <a:t>Below Bar chart indicates Accident count analysis for </a:t>
            </a:r>
            <a:r>
              <a:rPr lang="en-US" dirty="0" err="1"/>
              <a:t>statewise</a:t>
            </a:r>
            <a:endParaRPr lang="en-US" dirty="0"/>
          </a:p>
        </p:txBody>
      </p:sp>
      <p:pic>
        <p:nvPicPr>
          <p:cNvPr id="10" name="Content Placeholder 9">
            <a:extLst>
              <a:ext uri="{FF2B5EF4-FFF2-40B4-BE49-F238E27FC236}">
                <a16:creationId xmlns:a16="http://schemas.microsoft.com/office/drawing/2014/main" id="{63143023-0709-4CC2-A674-F86A905CFD8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044" y="2348285"/>
            <a:ext cx="7268589" cy="3200000"/>
          </a:xfrm>
          <a:prstGeom prst="rect">
            <a:avLst/>
          </a:prstGeom>
          <a:noFill/>
          <a:ln>
            <a:noFill/>
          </a:ln>
        </p:spPr>
      </p:pic>
    </p:spTree>
    <p:extLst>
      <p:ext uri="{BB962C8B-B14F-4D97-AF65-F5344CB8AC3E}">
        <p14:creationId xmlns:p14="http://schemas.microsoft.com/office/powerpoint/2010/main" val="406560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A898-3679-4871-88F2-A3965294E06E}"/>
              </a:ext>
            </a:extLst>
          </p:cNvPr>
          <p:cNvSpPr>
            <a:spLocks noGrp="1"/>
          </p:cNvSpPr>
          <p:nvPr>
            <p:ph type="title"/>
          </p:nvPr>
        </p:nvSpPr>
        <p:spPr/>
        <p:txBody>
          <a:bodyPr/>
          <a:lstStyle/>
          <a:p>
            <a:r>
              <a:rPr lang="en-US" dirty="0"/>
              <a:t>Below Bar chart indicates Severity4 count analysis for </a:t>
            </a:r>
            <a:r>
              <a:rPr lang="en-US" dirty="0" err="1"/>
              <a:t>Citywise</a:t>
            </a:r>
            <a:endParaRPr lang="en-US" dirty="0"/>
          </a:p>
        </p:txBody>
      </p:sp>
      <p:pic>
        <p:nvPicPr>
          <p:cNvPr id="4" name="Content Placeholder 3">
            <a:extLst>
              <a:ext uri="{FF2B5EF4-FFF2-40B4-BE49-F238E27FC236}">
                <a16:creationId xmlns:a16="http://schemas.microsoft.com/office/drawing/2014/main" id="{14FDC56B-F2EA-4515-9426-B96BE92EEAB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468" y="2591397"/>
            <a:ext cx="6897063" cy="2819794"/>
          </a:xfrm>
          <a:prstGeom prst="rect">
            <a:avLst/>
          </a:prstGeom>
          <a:noFill/>
          <a:ln>
            <a:noFill/>
          </a:ln>
        </p:spPr>
      </p:pic>
    </p:spTree>
    <p:extLst>
      <p:ext uri="{BB962C8B-B14F-4D97-AF65-F5344CB8AC3E}">
        <p14:creationId xmlns:p14="http://schemas.microsoft.com/office/powerpoint/2010/main" val="210316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9A6D-5FB0-4866-A5D2-7DC66E1966F8}"/>
              </a:ext>
            </a:extLst>
          </p:cNvPr>
          <p:cNvSpPr>
            <a:spLocks noGrp="1"/>
          </p:cNvSpPr>
          <p:nvPr>
            <p:ph type="title"/>
          </p:nvPr>
        </p:nvSpPr>
        <p:spPr/>
        <p:txBody>
          <a:bodyPr/>
          <a:lstStyle/>
          <a:p>
            <a:r>
              <a:rPr lang="en-US" dirty="0"/>
              <a:t>Below Bar chart indicates Severity3 count analysis for </a:t>
            </a:r>
            <a:r>
              <a:rPr lang="en-US" dirty="0" err="1"/>
              <a:t>Citywise</a:t>
            </a:r>
            <a:endParaRPr lang="en-US" dirty="0"/>
          </a:p>
        </p:txBody>
      </p:sp>
      <p:pic>
        <p:nvPicPr>
          <p:cNvPr id="4" name="Content Placeholder 3">
            <a:extLst>
              <a:ext uri="{FF2B5EF4-FFF2-40B4-BE49-F238E27FC236}">
                <a16:creationId xmlns:a16="http://schemas.microsoft.com/office/drawing/2014/main" id="{B6DA91A8-B301-42CE-8EB4-2172326A7FC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2315" y="2270027"/>
            <a:ext cx="6706536" cy="3409524"/>
          </a:xfrm>
          <a:prstGeom prst="rect">
            <a:avLst/>
          </a:prstGeom>
          <a:noFill/>
          <a:ln>
            <a:noFill/>
          </a:ln>
        </p:spPr>
      </p:pic>
    </p:spTree>
    <p:extLst>
      <p:ext uri="{BB962C8B-B14F-4D97-AF65-F5344CB8AC3E}">
        <p14:creationId xmlns:p14="http://schemas.microsoft.com/office/powerpoint/2010/main" val="78695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F01D-E706-44F7-B045-A1F4F2D5F6A0}"/>
              </a:ext>
            </a:extLst>
          </p:cNvPr>
          <p:cNvSpPr>
            <a:spLocks noGrp="1"/>
          </p:cNvSpPr>
          <p:nvPr>
            <p:ph type="title"/>
          </p:nvPr>
        </p:nvSpPr>
        <p:spPr/>
        <p:txBody>
          <a:bodyPr/>
          <a:lstStyle/>
          <a:p>
            <a:r>
              <a:rPr lang="en-US" dirty="0"/>
              <a:t>Below Bar/Pie chart indicates Severity count analysis for New Jersey</a:t>
            </a:r>
          </a:p>
        </p:txBody>
      </p:sp>
      <p:pic>
        <p:nvPicPr>
          <p:cNvPr id="4" name="Content Placeholder 3">
            <a:extLst>
              <a:ext uri="{FF2B5EF4-FFF2-40B4-BE49-F238E27FC236}">
                <a16:creationId xmlns:a16="http://schemas.microsoft.com/office/drawing/2014/main" id="{6A04D225-2E96-4296-9CDA-2845E5A95FF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3619" y="2472722"/>
            <a:ext cx="8104762" cy="3057143"/>
          </a:xfrm>
          <a:prstGeom prst="rect">
            <a:avLst/>
          </a:prstGeom>
          <a:noFill/>
          <a:ln>
            <a:noFill/>
          </a:ln>
        </p:spPr>
      </p:pic>
    </p:spTree>
    <p:extLst>
      <p:ext uri="{BB962C8B-B14F-4D97-AF65-F5344CB8AC3E}">
        <p14:creationId xmlns:p14="http://schemas.microsoft.com/office/powerpoint/2010/main" val="380678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326</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IBM Data Science  Final Capstone Project</vt:lpstr>
      <vt:lpstr>Introduction </vt:lpstr>
      <vt:lpstr>Process Flow</vt:lpstr>
      <vt:lpstr>Severity Count Analysis – USA 2019 data</vt:lpstr>
      <vt:lpstr>Accident counts with State/City Analysis</vt:lpstr>
      <vt:lpstr>Below Bar chart indicates Accident count analysis for statewise</vt:lpstr>
      <vt:lpstr>Below Bar chart indicates Severity4 count analysis for Citywise</vt:lpstr>
      <vt:lpstr>Below Bar chart indicates Severity3 count analysis for Citywise</vt:lpstr>
      <vt:lpstr>Below Bar/Pie chart indicates Severity count analysis for New Jersey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Madhavan Vijayaragavan</dc:creator>
  <cp:lastModifiedBy>Madhavan Vijayaragavan</cp:lastModifiedBy>
  <cp:revision>24</cp:revision>
  <dcterms:created xsi:type="dcterms:W3CDTF">2020-10-02T15:55:36Z</dcterms:created>
  <dcterms:modified xsi:type="dcterms:W3CDTF">2020-10-02T17:17:47Z</dcterms:modified>
</cp:coreProperties>
</file>