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9" r:id="rId1"/>
  </p:sldMasterIdLst>
  <p:sldIdLst>
    <p:sldId id="256" r:id="rId2"/>
    <p:sldId id="257" r:id="rId3"/>
    <p:sldId id="2219" r:id="rId4"/>
    <p:sldId id="2220" r:id="rId5"/>
    <p:sldId id="2221" r:id="rId6"/>
    <p:sldId id="2222" r:id="rId7"/>
    <p:sldId id="2225" r:id="rId8"/>
    <p:sldId id="2223" r:id="rId9"/>
    <p:sldId id="2224" r:id="rId10"/>
    <p:sldId id="278" r:id="rId11"/>
    <p:sldId id="2229" r:id="rId12"/>
    <p:sldId id="767" r:id="rId13"/>
    <p:sldId id="223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A1A6A-E720-4B9D-B008-620175CD5433}" v="4" dt="2022-02-18T03:37:49.173"/>
    <p1510:client id="{DADB7D0E-02CD-40D1-9737-070066BCEA38}" v="6" dt="2022-02-18T04:41:50.639"/>
    <p1510:client id="{F631F485-F73D-4553-9854-609A3DA9A428}" v="8" dt="2022-02-18T04:37:32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75" d="100"/>
          <a:sy n="75" d="100"/>
        </p:scale>
        <p:origin x="21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an, Sathish (Cognizant)" userId="S::887030@cognizant.com::0188df10-45b7-4a84-aded-2b3cb2ed6a7f" providerId="AD" clId="Web-{DADB7D0E-02CD-40D1-9737-070066BCEA38}"/>
    <pc:docChg chg="modSld">
      <pc:chgData name="Raghavan, Sathish (Cognizant)" userId="S::887030@cognizant.com::0188df10-45b7-4a84-aded-2b3cb2ed6a7f" providerId="AD" clId="Web-{DADB7D0E-02CD-40D1-9737-070066BCEA38}" dt="2022-02-18T04:41:50.639" v="2" actId="20577"/>
      <pc:docMkLst>
        <pc:docMk/>
      </pc:docMkLst>
      <pc:sldChg chg="modSp">
        <pc:chgData name="Raghavan, Sathish (Cognizant)" userId="S::887030@cognizant.com::0188df10-45b7-4a84-aded-2b3cb2ed6a7f" providerId="AD" clId="Web-{DADB7D0E-02CD-40D1-9737-070066BCEA38}" dt="2022-02-18T04:41:50.639" v="2" actId="20577"/>
        <pc:sldMkLst>
          <pc:docMk/>
          <pc:sldMk cId="2068552645" sldId="2231"/>
        </pc:sldMkLst>
        <pc:spChg chg="mod">
          <ac:chgData name="Raghavan, Sathish (Cognizant)" userId="S::887030@cognizant.com::0188df10-45b7-4a84-aded-2b3cb2ed6a7f" providerId="AD" clId="Web-{DADB7D0E-02CD-40D1-9737-070066BCEA38}" dt="2022-02-18T04:41:50.639" v="2" actId="20577"/>
          <ac:spMkLst>
            <pc:docMk/>
            <pc:sldMk cId="2068552645" sldId="2231"/>
            <ac:spMk id="9" creationId="{B2472115-9E19-4268-95C4-21696B9C7A72}"/>
          </ac:spMkLst>
        </pc:spChg>
      </pc:sldChg>
    </pc:docChg>
  </pc:docChgLst>
  <pc:docChgLst>
    <pc:chgData name="Nagarajan, Vijay Karthik (Cognizant)" userId="S::585645@cognizant.com::bc69fbff-0161-42e5-9729-6b26002a1618" providerId="AD" clId="Web-{F631F485-F73D-4553-9854-609A3DA9A428}"/>
    <pc:docChg chg="modSld">
      <pc:chgData name="Nagarajan, Vijay Karthik (Cognizant)" userId="S::585645@cognizant.com::bc69fbff-0161-42e5-9729-6b26002a1618" providerId="AD" clId="Web-{F631F485-F73D-4553-9854-609A3DA9A428}" dt="2022-02-18T04:37:31.746" v="5" actId="20577"/>
      <pc:docMkLst>
        <pc:docMk/>
      </pc:docMkLst>
      <pc:sldChg chg="modSp">
        <pc:chgData name="Nagarajan, Vijay Karthik (Cognizant)" userId="S::585645@cognizant.com::bc69fbff-0161-42e5-9729-6b26002a1618" providerId="AD" clId="Web-{F631F485-F73D-4553-9854-609A3DA9A428}" dt="2022-02-18T04:37:31.746" v="5" actId="20577"/>
        <pc:sldMkLst>
          <pc:docMk/>
          <pc:sldMk cId="2068552645" sldId="2231"/>
        </pc:sldMkLst>
        <pc:spChg chg="mod">
          <ac:chgData name="Nagarajan, Vijay Karthik (Cognizant)" userId="S::585645@cognizant.com::bc69fbff-0161-42e5-9729-6b26002a1618" providerId="AD" clId="Web-{F631F485-F73D-4553-9854-609A3DA9A428}" dt="2022-02-18T04:37:31.746" v="5" actId="20577"/>
          <ac:spMkLst>
            <pc:docMk/>
            <pc:sldMk cId="2068552645" sldId="2231"/>
            <ac:spMk id="8" creationId="{EBCF3C94-83A7-4523-88C4-797592D2B784}"/>
          </ac:spMkLst>
        </pc:spChg>
      </pc:sldChg>
    </pc:docChg>
  </pc:docChgLst>
  <pc:docChgLst>
    <pc:chgData name="Nagarajan, Vijay Karthik (Cognizant)" userId="bc69fbff-0161-42e5-9729-6b26002a1618" providerId="ADAL" clId="{0A58F1FF-AB17-4A35-BD06-E157AD66B3CB}"/>
    <pc:docChg chg="undo custSel modSld">
      <pc:chgData name="Nagarajan, Vijay Karthik (Cognizant)" userId="bc69fbff-0161-42e5-9729-6b26002a1618" providerId="ADAL" clId="{0A58F1FF-AB17-4A35-BD06-E157AD66B3CB}" dt="2022-02-18T12:33:07.343" v="41" actId="1076"/>
      <pc:docMkLst>
        <pc:docMk/>
      </pc:docMkLst>
      <pc:sldChg chg="modSp mod">
        <pc:chgData name="Nagarajan, Vijay Karthik (Cognizant)" userId="bc69fbff-0161-42e5-9729-6b26002a1618" providerId="ADAL" clId="{0A58F1FF-AB17-4A35-BD06-E157AD66B3CB}" dt="2022-02-18T12:33:07.343" v="41" actId="1076"/>
        <pc:sldMkLst>
          <pc:docMk/>
          <pc:sldMk cId="2068552645" sldId="2231"/>
        </pc:sldMkLst>
        <pc:spChg chg="mod">
          <ac:chgData name="Nagarajan, Vijay Karthik (Cognizant)" userId="bc69fbff-0161-42e5-9729-6b26002a1618" providerId="ADAL" clId="{0A58F1FF-AB17-4A35-BD06-E157AD66B3CB}" dt="2022-02-18T12:33:07.343" v="41" actId="1076"/>
          <ac:spMkLst>
            <pc:docMk/>
            <pc:sldMk cId="2068552645" sldId="2231"/>
            <ac:spMk id="8" creationId="{EBCF3C94-83A7-4523-88C4-797592D2B784}"/>
          </ac:spMkLst>
        </pc:spChg>
      </pc:sldChg>
    </pc:docChg>
  </pc:docChgLst>
  <pc:docChgLst>
    <pc:chgData name="Dharmaraju, Sailalitha (Cognizant)" userId="13b56975-9ed7-4622-8d72-332d4b613492" providerId="ADAL" clId="{DCFE1671-C21F-43DA-A243-1D38B1C586E7}"/>
    <pc:docChg chg="modSld">
      <pc:chgData name="Dharmaraju, Sailalitha (Cognizant)" userId="13b56975-9ed7-4622-8d72-332d4b613492" providerId="ADAL" clId="{DCFE1671-C21F-43DA-A243-1D38B1C586E7}" dt="2022-02-18T04:26:39.595" v="352" actId="20577"/>
      <pc:docMkLst>
        <pc:docMk/>
      </pc:docMkLst>
      <pc:sldChg chg="modSp mod">
        <pc:chgData name="Dharmaraju, Sailalitha (Cognizant)" userId="13b56975-9ed7-4622-8d72-332d4b613492" providerId="ADAL" clId="{DCFE1671-C21F-43DA-A243-1D38B1C586E7}" dt="2022-02-18T04:26:39.595" v="352" actId="20577"/>
        <pc:sldMkLst>
          <pc:docMk/>
          <pc:sldMk cId="2068552645" sldId="2231"/>
        </pc:sldMkLst>
        <pc:spChg chg="mod">
          <ac:chgData name="Dharmaraju, Sailalitha (Cognizant)" userId="13b56975-9ed7-4622-8d72-332d4b613492" providerId="ADAL" clId="{DCFE1671-C21F-43DA-A243-1D38B1C586E7}" dt="2022-02-18T04:26:28.652" v="343" actId="20577"/>
          <ac:spMkLst>
            <pc:docMk/>
            <pc:sldMk cId="2068552645" sldId="2231"/>
            <ac:spMk id="5" creationId="{05E4663D-D338-4CDB-AA01-1AD1A404D76A}"/>
          </ac:spMkLst>
        </pc:spChg>
        <pc:spChg chg="mod">
          <ac:chgData name="Dharmaraju, Sailalitha (Cognizant)" userId="13b56975-9ed7-4622-8d72-332d4b613492" providerId="ADAL" clId="{DCFE1671-C21F-43DA-A243-1D38B1C586E7}" dt="2022-02-18T03:56:21.067" v="39" actId="20577"/>
          <ac:spMkLst>
            <pc:docMk/>
            <pc:sldMk cId="2068552645" sldId="2231"/>
            <ac:spMk id="7" creationId="{118EDE8E-4DFE-4AA4-950D-5E675C4481BE}"/>
          </ac:spMkLst>
        </pc:spChg>
        <pc:spChg chg="mod">
          <ac:chgData name="Dharmaraju, Sailalitha (Cognizant)" userId="13b56975-9ed7-4622-8d72-332d4b613492" providerId="ADAL" clId="{DCFE1671-C21F-43DA-A243-1D38B1C586E7}" dt="2022-02-18T04:26:39.595" v="352" actId="20577"/>
          <ac:spMkLst>
            <pc:docMk/>
            <pc:sldMk cId="2068552645" sldId="2231"/>
            <ac:spMk id="8" creationId="{EBCF3C94-83A7-4523-88C4-797592D2B7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B9EBBA-996F-894A-B54A-D6246ED52CEA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5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7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3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3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5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379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EEA7-8878-4C26-8E2E-662C07451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35" y="1302537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CNA Gate2</a:t>
            </a:r>
            <a:br>
              <a:rPr lang="en-IN" dirty="0"/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SOLUTION ARCHITECT LEARNING INTERVENTION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 1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AEF6-4864-4D80-91BD-E597726E1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75" y="4926581"/>
            <a:ext cx="7575259" cy="1463040"/>
          </a:xfrm>
        </p:spPr>
        <p:txBody>
          <a:bodyPr/>
          <a:lstStyle/>
          <a:p>
            <a:r>
              <a:rPr lang="en-IN" dirty="0"/>
              <a:t>Arun Sridhar, Sathish Raghavan, Sailalitha Dharmaraju, Vijay Karthik Nagarajan</a:t>
            </a:r>
          </a:p>
        </p:txBody>
      </p:sp>
    </p:spTree>
    <p:extLst>
      <p:ext uri="{BB962C8B-B14F-4D97-AF65-F5344CB8AC3E}">
        <p14:creationId xmlns:p14="http://schemas.microsoft.com/office/powerpoint/2010/main" val="294435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4663D-D338-4CDB-AA01-1AD1A404D76A}"/>
              </a:ext>
            </a:extLst>
          </p:cNvPr>
          <p:cNvSpPr txBox="1"/>
          <p:nvPr/>
        </p:nvSpPr>
        <p:spPr>
          <a:xfrm>
            <a:off x="880931" y="811611"/>
            <a:ext cx="1053465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would you deal with Messaging in microservices ?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will use event bus using high speed pub-sub like Kafka to process domain and business events in the above architecture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F9E73-EB21-4949-9323-CB737643516C}"/>
              </a:ext>
            </a:extLst>
          </p:cNvPr>
          <p:cNvSpPr txBox="1"/>
          <p:nvPr/>
        </p:nvSpPr>
        <p:spPr>
          <a:xfrm>
            <a:off x="880931" y="1978211"/>
            <a:ext cx="10553701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Integrating Microservices (Inter-service/process Communication)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For synchronous calls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will use REST based API with Identity Service(OAUTH2) for inter service communication.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For asynchronous calls 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will use event driven architecture using event bus (high speed pub-sub messaging like Kafka)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F3C94-83A7-4523-88C4-797592D2B784}"/>
              </a:ext>
            </a:extLst>
          </p:cNvPr>
          <p:cNvSpPr txBox="1"/>
          <p:nvPr/>
        </p:nvSpPr>
        <p:spPr>
          <a:xfrm>
            <a:off x="880931" y="3828838"/>
            <a:ext cx="106299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DB per bounded co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Saga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Event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Externalize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Observability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8EDE8E-4DFE-4AA4-950D-5E675C44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Brooks Brothers – solution –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35491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6" y="0"/>
            <a:ext cx="10313271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Case 2 – </a:t>
            </a:r>
            <a:r>
              <a:rPr lang="en-IN" dirty="0" err="1"/>
              <a:t>COursera</a:t>
            </a:r>
            <a:r>
              <a:rPr lang="en-IN" dirty="0"/>
              <a:t>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24FB-43A7-4856-8ACE-9A328036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4" y="830510"/>
            <a:ext cx="10313270" cy="5868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Coursera is a leading educational technology company that provides online courses to users across the world.</a:t>
            </a:r>
          </a:p>
          <a:p>
            <a:pPr marL="0" indent="0">
              <a:buNone/>
            </a:pPr>
            <a:r>
              <a:rPr lang="en-IN" sz="2000" dirty="0"/>
              <a:t>Problem statement 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Challenges in trying to migrate monolithic batch job processing application to containerized microservices using Docker and Mesos.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Lack of expertise in Mesos within the organization to handle the complex set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Need to invest high cost and time on the infrastructure management issues.</a:t>
            </a:r>
          </a:p>
          <a:p>
            <a:pPr marL="0" indent="0">
              <a:buNone/>
            </a:pPr>
            <a:r>
              <a:rPr lang="en-IN" sz="2000" dirty="0"/>
              <a:t>Key asks for the solution –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Efficient use of computing resources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Resource isolation of each batch job as each has different resource requirements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Eliminate the need for investing time and resources in building expertise in managing infrastructure issues.</a:t>
            </a:r>
          </a:p>
        </p:txBody>
      </p:sp>
    </p:spTree>
    <p:extLst>
      <p:ext uri="{BB962C8B-B14F-4D97-AF65-F5344CB8AC3E}">
        <p14:creationId xmlns:p14="http://schemas.microsoft.com/office/powerpoint/2010/main" val="91651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3157-2A35-415B-AB03-D9A54B27E6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80917" y="6420490"/>
            <a:ext cx="864962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C3 Protected | 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94445" y="642049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0E6E4-E170-4C78-8960-92BC8F4A1097}" type="slidenum">
              <a:rPr lang="en-US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E16015-C20B-46B2-90A2-62F2905D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3525" cy="668585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            Coursera Architectural Diagram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2187492" y="2655982"/>
            <a:ext cx="1165753" cy="1015767"/>
          </a:xfrm>
          <a:prstGeom prst="roundRect">
            <a:avLst>
              <a:gd name="adj" fmla="val 377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2033595" y="2083322"/>
            <a:ext cx="5312680" cy="2224528"/>
          </a:xfrm>
          <a:prstGeom prst="roundRect">
            <a:avLst>
              <a:gd name="adj" fmla="val 3773"/>
            </a:avLst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833BDA-BDF4-4994-8126-2ED60B0181FA}"/>
              </a:ext>
            </a:extLst>
          </p:cNvPr>
          <p:cNvSpPr/>
          <p:nvPr/>
        </p:nvSpPr>
        <p:spPr>
          <a:xfrm>
            <a:off x="2253270" y="2759434"/>
            <a:ext cx="972716" cy="22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BATCH JOB 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30F0120-F4DE-41EF-9201-6EA1AA43284D}"/>
              </a:ext>
            </a:extLst>
          </p:cNvPr>
          <p:cNvSpPr/>
          <p:nvPr/>
        </p:nvSpPr>
        <p:spPr>
          <a:xfrm>
            <a:off x="10461939" y="2049322"/>
            <a:ext cx="884750" cy="95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BLOB STORAGE</a:t>
            </a:r>
          </a:p>
        </p:txBody>
      </p:sp>
      <p:sp>
        <p:nvSpPr>
          <p:cNvPr id="34" name="Rounded Rectangle 154">
            <a:extLst>
              <a:ext uri="{FF2B5EF4-FFF2-40B4-BE49-F238E27FC236}">
                <a16:creationId xmlns:a16="http://schemas.microsoft.com/office/drawing/2014/main" id="{514DDCC8-2EA3-4CEF-97C8-442F59B9C9E6}"/>
              </a:ext>
            </a:extLst>
          </p:cNvPr>
          <p:cNvSpPr/>
          <p:nvPr/>
        </p:nvSpPr>
        <p:spPr>
          <a:xfrm>
            <a:off x="3503837" y="2663992"/>
            <a:ext cx="1165753" cy="1015767"/>
          </a:xfrm>
          <a:prstGeom prst="roundRect">
            <a:avLst>
              <a:gd name="adj" fmla="val 377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ounded Rectangle 154">
            <a:extLst>
              <a:ext uri="{FF2B5EF4-FFF2-40B4-BE49-F238E27FC236}">
                <a16:creationId xmlns:a16="http://schemas.microsoft.com/office/drawing/2014/main" id="{12783F15-5485-440A-906A-0B1542F5CDB3}"/>
              </a:ext>
            </a:extLst>
          </p:cNvPr>
          <p:cNvSpPr/>
          <p:nvPr/>
        </p:nvSpPr>
        <p:spPr>
          <a:xfrm>
            <a:off x="4820182" y="2680404"/>
            <a:ext cx="1165753" cy="999355"/>
          </a:xfrm>
          <a:prstGeom prst="roundRect">
            <a:avLst>
              <a:gd name="adj" fmla="val 377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ed Rectangle 154">
            <a:extLst>
              <a:ext uri="{FF2B5EF4-FFF2-40B4-BE49-F238E27FC236}">
                <a16:creationId xmlns:a16="http://schemas.microsoft.com/office/drawing/2014/main" id="{F2AF79E6-739C-48DD-9382-BAF2201036CE}"/>
              </a:ext>
            </a:extLst>
          </p:cNvPr>
          <p:cNvSpPr/>
          <p:nvPr/>
        </p:nvSpPr>
        <p:spPr>
          <a:xfrm>
            <a:off x="6133837" y="2680404"/>
            <a:ext cx="1165753" cy="1015767"/>
          </a:xfrm>
          <a:prstGeom prst="roundRect">
            <a:avLst>
              <a:gd name="adj" fmla="val 377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0955EE-8477-4B37-BAAD-3C4C3D5A0298}"/>
              </a:ext>
            </a:extLst>
          </p:cNvPr>
          <p:cNvSpPr/>
          <p:nvPr/>
        </p:nvSpPr>
        <p:spPr>
          <a:xfrm>
            <a:off x="3583846" y="2773092"/>
            <a:ext cx="972716" cy="22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BATCH JOB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F3A77-880F-4318-B135-495BDB3F44F8}"/>
              </a:ext>
            </a:extLst>
          </p:cNvPr>
          <p:cNvSpPr/>
          <p:nvPr/>
        </p:nvSpPr>
        <p:spPr>
          <a:xfrm>
            <a:off x="4916700" y="2759434"/>
            <a:ext cx="972716" cy="22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BATCH JOB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70BC5-D20F-447A-834E-19C5D6C55CC2}"/>
              </a:ext>
            </a:extLst>
          </p:cNvPr>
          <p:cNvSpPr/>
          <p:nvPr/>
        </p:nvSpPr>
        <p:spPr>
          <a:xfrm>
            <a:off x="6230355" y="2773092"/>
            <a:ext cx="972716" cy="225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BATCH JOB 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21AA80-58F6-4142-A9EC-69C2F25ED9B0}"/>
              </a:ext>
            </a:extLst>
          </p:cNvPr>
          <p:cNvSpPr/>
          <p:nvPr/>
        </p:nvSpPr>
        <p:spPr>
          <a:xfrm>
            <a:off x="10461939" y="3091109"/>
            <a:ext cx="884750" cy="95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CMS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18AD8D-EB57-4559-982B-3E32950797AE}"/>
              </a:ext>
            </a:extLst>
          </p:cNvPr>
          <p:cNvSpPr/>
          <p:nvPr/>
        </p:nvSpPr>
        <p:spPr>
          <a:xfrm>
            <a:off x="7422263" y="2088785"/>
            <a:ext cx="892795" cy="2199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CLOUD VAULT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346CF2-3B21-43E4-9B01-29BCE7F7DCB0}"/>
              </a:ext>
            </a:extLst>
          </p:cNvPr>
          <p:cNvSpPr/>
          <p:nvPr/>
        </p:nvSpPr>
        <p:spPr>
          <a:xfrm>
            <a:off x="2049377" y="4459161"/>
            <a:ext cx="5236810" cy="57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PUBLISHER SUBSCRIBER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15A6589-4E81-4BD7-A2AD-62B91B88732D}"/>
              </a:ext>
            </a:extLst>
          </p:cNvPr>
          <p:cNvSpPr/>
          <p:nvPr/>
        </p:nvSpPr>
        <p:spPr>
          <a:xfrm>
            <a:off x="8361743" y="2072176"/>
            <a:ext cx="820021" cy="222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FIREWALL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51EC81-4EAC-4198-A6A8-96568B1E22D2}"/>
              </a:ext>
            </a:extLst>
          </p:cNvPr>
          <p:cNvSpPr/>
          <p:nvPr/>
        </p:nvSpPr>
        <p:spPr>
          <a:xfrm>
            <a:off x="478001" y="2083322"/>
            <a:ext cx="884750" cy="222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EXTERNAL SYSTEMS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AFDCA6-1D65-45B2-AD86-B2EAF17A340B}"/>
              </a:ext>
            </a:extLst>
          </p:cNvPr>
          <p:cNvSpPr/>
          <p:nvPr/>
        </p:nvSpPr>
        <p:spPr>
          <a:xfrm>
            <a:off x="2228019" y="3755002"/>
            <a:ext cx="5022855" cy="47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CLOUD MONITORING/TELEMETRY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D7918D6A-B6DA-46C6-8213-8465A1A534DB}"/>
              </a:ext>
            </a:extLst>
          </p:cNvPr>
          <p:cNvSpPr/>
          <p:nvPr/>
        </p:nvSpPr>
        <p:spPr>
          <a:xfrm>
            <a:off x="1362751" y="2984744"/>
            <a:ext cx="686626" cy="90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F4D7CC-063C-44DE-BB81-B08E9722084F}"/>
              </a:ext>
            </a:extLst>
          </p:cNvPr>
          <p:cNvSpPr/>
          <p:nvPr/>
        </p:nvSpPr>
        <p:spPr>
          <a:xfrm>
            <a:off x="10475503" y="4132896"/>
            <a:ext cx="884750" cy="95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DATABASE</a:t>
            </a:r>
          </a:p>
        </p:txBody>
      </p:sp>
      <p:sp>
        <p:nvSpPr>
          <p:cNvPr id="104" name="Arrow: Left-Right 103">
            <a:extLst>
              <a:ext uri="{FF2B5EF4-FFF2-40B4-BE49-F238E27FC236}">
                <a16:creationId xmlns:a16="http://schemas.microsoft.com/office/drawing/2014/main" id="{35192001-8C7D-4AE7-A692-43A49F271CDD}"/>
              </a:ext>
            </a:extLst>
          </p:cNvPr>
          <p:cNvSpPr/>
          <p:nvPr/>
        </p:nvSpPr>
        <p:spPr>
          <a:xfrm>
            <a:off x="9210999" y="3173089"/>
            <a:ext cx="1216152" cy="2559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54">
            <a:extLst>
              <a:ext uri="{FF2B5EF4-FFF2-40B4-BE49-F238E27FC236}">
                <a16:creationId xmlns:a16="http://schemas.microsoft.com/office/drawing/2014/main" id="{1D58FE2B-3A7A-48EE-B74C-2B9D42676D94}"/>
              </a:ext>
            </a:extLst>
          </p:cNvPr>
          <p:cNvSpPr/>
          <p:nvPr/>
        </p:nvSpPr>
        <p:spPr>
          <a:xfrm>
            <a:off x="1466500" y="967316"/>
            <a:ext cx="10239975" cy="4503181"/>
          </a:xfrm>
          <a:prstGeom prst="roundRect">
            <a:avLst>
              <a:gd name="adj" fmla="val 377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708FD7-9C68-4673-B16E-C699EB4698D7}"/>
              </a:ext>
            </a:extLst>
          </p:cNvPr>
          <p:cNvSpPr/>
          <p:nvPr/>
        </p:nvSpPr>
        <p:spPr>
          <a:xfrm>
            <a:off x="2178507" y="2221142"/>
            <a:ext cx="5022855" cy="35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BATCH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40454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4663D-D338-4CDB-AA01-1AD1A404D76A}"/>
              </a:ext>
            </a:extLst>
          </p:cNvPr>
          <p:cNvSpPr txBox="1"/>
          <p:nvPr/>
        </p:nvSpPr>
        <p:spPr>
          <a:xfrm>
            <a:off x="880931" y="2501260"/>
            <a:ext cx="1053465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would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optimize jobs that involve more processing logic and consume more resources?</a:t>
            </a:r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can use Work queue or MapReduce patterns to improve efficiency of batch jobs that require extensive processing and resources.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F3C94-83A7-4523-88C4-797592D2B784}"/>
              </a:ext>
            </a:extLst>
          </p:cNvPr>
          <p:cNvSpPr txBox="1"/>
          <p:nvPr/>
        </p:nvSpPr>
        <p:spPr>
          <a:xfrm>
            <a:off x="880931" y="4199819"/>
            <a:ext cx="10610850" cy="3262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Single node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Work queue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Externalize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Observability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Strangler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Service instance per Container</a:t>
            </a:r>
          </a:p>
          <a:p>
            <a:b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8EDE8E-4DFE-4AA4-950D-5E675C44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Coursera – solution – microservices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72115-9E19-4268-95C4-21696B9C7A72}"/>
              </a:ext>
            </a:extLst>
          </p:cNvPr>
          <p:cNvSpPr txBox="1"/>
          <p:nvPr/>
        </p:nvSpPr>
        <p:spPr>
          <a:xfrm>
            <a:off x="880931" y="814807"/>
            <a:ext cx="106299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Solution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Containerized microservices for each batch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job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alibri"/>
                <a:cs typeface="Calibri"/>
              </a:rPr>
              <a:t> to achieve efficient resource management, isolation and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Cloud services for infrastructure management (cluster management, orchestration) to reduce the investment of cost and time to build the required competencies.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24467-368D-4340-AF34-B9D33C225D53}"/>
              </a:ext>
            </a:extLst>
          </p:cNvPr>
          <p:cNvSpPr txBox="1"/>
          <p:nvPr/>
        </p:nvSpPr>
        <p:spPr>
          <a:xfrm>
            <a:off x="904124" y="3489039"/>
            <a:ext cx="1053465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would you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handle secure operation on cloud?</a:t>
            </a:r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Using secure certificate vault on the cloud.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CASE 1 - Brooks Brothers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24FB-43A7-4856-8ACE-9A328036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830510"/>
            <a:ext cx="10435905" cy="5469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Brooks Brothers is a renowned apparel brand and one of the oldest in America that produces clothing for men, women and children, as well as home furnishings.</a:t>
            </a:r>
          </a:p>
          <a:p>
            <a:pPr marL="0" indent="0">
              <a:buNone/>
            </a:pPr>
            <a:r>
              <a:rPr lang="en-IN" sz="2000" dirty="0"/>
              <a:t>Problem statement 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Brooks Brothers wants to implement a new CRM system on their existing technology platform.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The company is also looking to solve the following problem areas in their current technology landscape.</a:t>
            </a:r>
            <a:r>
              <a:rPr lang="en-IN" dirty="0"/>
              <a:t> </a:t>
            </a:r>
            <a:endParaRPr lang="en-IN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Improved agility in quickly delivering solutions to fast-changing customer needs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Ability to quickly test new concepts and deploy to production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Better scalability to meet growing global market needs</a:t>
            </a:r>
          </a:p>
          <a:p>
            <a:pPr marL="0" indent="0">
              <a:buNone/>
            </a:pPr>
            <a:r>
              <a:rPr lang="en-IN" sz="2000" dirty="0"/>
              <a:t>Key asks for the solution –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Cost effective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000" dirty="0"/>
              <a:t> Integration with current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Designing Basic CRM that Includes following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/>
              <a:t>Customer Registration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/>
              <a:t>Lead tracing and capturing potential customer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/>
              <a:t>Issues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100" dirty="0"/>
              <a:t>Features to view the bills and payments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884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Brooks Brothers – Event storming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FF762E-612B-46D1-8B6F-E8B3A55F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66" y="578150"/>
            <a:ext cx="8323868" cy="2352301"/>
          </a:xfrm>
          <a:prstGeom prst="rect">
            <a:avLst/>
          </a:prstGeom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6FE61BD5-876A-4105-998F-3FDA1B50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7" y="2949305"/>
            <a:ext cx="10492033" cy="35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Brooks Brothers – Event storming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7BE8707-A715-4FEF-8515-45D4D34B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507531"/>
            <a:ext cx="9976635" cy="62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9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Brooks Brothers – Event storming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43F079A-FDFA-41B2-8EF6-DAAC0E2D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74" y="518475"/>
            <a:ext cx="11329537" cy="54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Brooks Brothers – Event storming (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526A45E-4A65-4534-974C-6175F131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25" y="597428"/>
            <a:ext cx="9726524" cy="62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E08792-CF45-49FF-82F7-D9524A40A5B1}"/>
              </a:ext>
            </a:extLst>
          </p:cNvPr>
          <p:cNvSpPr txBox="1">
            <a:spLocks/>
          </p:cNvSpPr>
          <p:nvPr/>
        </p:nvSpPr>
        <p:spPr>
          <a:xfrm>
            <a:off x="202007" y="107044"/>
            <a:ext cx="9720072" cy="56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Bounded Context</a:t>
            </a:r>
            <a:endParaRPr lang="en-IN" dirty="0"/>
          </a:p>
        </p:txBody>
      </p:sp>
      <p:pic>
        <p:nvPicPr>
          <p:cNvPr id="6" name="Picture 5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0D83992A-AF68-4DC6-A1C1-3B917098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84" y="539284"/>
            <a:ext cx="5069611" cy="210036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9FDC71B-CFEC-4563-AE37-16FE484D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84" y="2639644"/>
            <a:ext cx="5128116" cy="3469392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0690FCC-E830-4B18-AA00-486E2F84B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766" y="3856520"/>
            <a:ext cx="5045350" cy="2781315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D06E370-97DF-408E-9970-8576D202A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938" y="107044"/>
            <a:ext cx="3872081" cy="38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7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71998" cy="618214"/>
          </a:xfrm>
        </p:spPr>
        <p:txBody>
          <a:bodyPr>
            <a:normAutofit fontScale="90000"/>
          </a:bodyPr>
          <a:lstStyle/>
          <a:p>
            <a:r>
              <a:rPr lang="en-IN" dirty="0"/>
              <a:t>Brooks Brothers – solution – microservices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920732-FDAC-45B2-B537-C1F0E046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7" y="618213"/>
            <a:ext cx="7059648" cy="59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FA59C-E763-4DA6-96A4-9CD3319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/>
              <a:t>Brooks Brothers – Proposed solution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19B4FE9-6C69-46E5-9DE0-42A1B6CF4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6"/>
          <a:stretch/>
        </p:blipFill>
        <p:spPr>
          <a:xfrm>
            <a:off x="4287121" y="-1"/>
            <a:ext cx="6928688" cy="70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489</TotalTime>
  <Words>599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Candara</vt:lpstr>
      <vt:lpstr>Tw Cen MT</vt:lpstr>
      <vt:lpstr>Tw Cen MT Condensed</vt:lpstr>
      <vt:lpstr>Wingdings</vt:lpstr>
      <vt:lpstr>Wingdings 3</vt:lpstr>
      <vt:lpstr>Integral</vt:lpstr>
      <vt:lpstr>CNA Gate2   SOLUTION ARCHITECT LEARNING INTERVENTION    Group 1</vt:lpstr>
      <vt:lpstr>CASE 1 - Brooks Brothers – requirements</vt:lpstr>
      <vt:lpstr>Brooks Brothers – Event storming</vt:lpstr>
      <vt:lpstr>Brooks Brothers – Event storming (contd)</vt:lpstr>
      <vt:lpstr>Brooks Brothers – Event storming (contd)</vt:lpstr>
      <vt:lpstr>Brooks Brothers – Event storming (contd)</vt:lpstr>
      <vt:lpstr>PowerPoint Presentation</vt:lpstr>
      <vt:lpstr>Brooks Brothers – solution – microservices</vt:lpstr>
      <vt:lpstr>Brooks Brothers – Proposed solution</vt:lpstr>
      <vt:lpstr>Brooks Brothers – solution – microservices</vt:lpstr>
      <vt:lpstr>Case 2 – COursera – requirements</vt:lpstr>
      <vt:lpstr>                           Coursera Architectural Diagram</vt:lpstr>
      <vt:lpstr>Coursera – solution – 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CNA Gate1   SOLUTION ARCHITECT LEARNING INTERVENTION</dc:title>
  <dc:creator>Nagarajan, Vijay Karthik (Cognizant)</dc:creator>
  <cp:lastModifiedBy>Nagarajan, Vijay Karthik (Cognizant)</cp:lastModifiedBy>
  <cp:revision>18</cp:revision>
  <dcterms:created xsi:type="dcterms:W3CDTF">2022-02-08T02:38:22Z</dcterms:created>
  <dcterms:modified xsi:type="dcterms:W3CDTF">2022-02-18T12:33:09Z</dcterms:modified>
</cp:coreProperties>
</file>