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9" r:id="rId1"/>
  </p:sldMasterIdLst>
  <p:sldIdLst>
    <p:sldId id="256" r:id="rId2"/>
    <p:sldId id="257" r:id="rId3"/>
    <p:sldId id="258" r:id="rId4"/>
    <p:sldId id="221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59903-579C-49B7-896B-92BFC8F49E6C}" v="2" dt="2022-02-10T03:43:44.828"/>
    <p1510:client id="{D5EA3081-C1C8-4E44-A0FC-DB3855F7838C}" v="5" dt="2022-02-10T04:19:08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rajan, Vijay Karthik (Cognizant)" userId="bc69fbff-0161-42e5-9729-6b26002a1618" providerId="ADAL" clId="{CFF59903-579C-49B7-896B-92BFC8F49E6C}"/>
    <pc:docChg chg="undo custSel addSld delSld modSld">
      <pc:chgData name="Nagarajan, Vijay Karthik (Cognizant)" userId="bc69fbff-0161-42e5-9729-6b26002a1618" providerId="ADAL" clId="{CFF59903-579C-49B7-896B-92BFC8F49E6C}" dt="2022-02-10T03:50:45.804" v="530" actId="20577"/>
      <pc:docMkLst>
        <pc:docMk/>
      </pc:docMkLst>
      <pc:sldChg chg="modSp mod">
        <pc:chgData name="Nagarajan, Vijay Karthik (Cognizant)" userId="bc69fbff-0161-42e5-9729-6b26002a1618" providerId="ADAL" clId="{CFF59903-579C-49B7-896B-92BFC8F49E6C}" dt="2022-02-08T02:57:47.986" v="290" actId="20577"/>
        <pc:sldMkLst>
          <pc:docMk/>
          <pc:sldMk cId="2944359779" sldId="256"/>
        </pc:sldMkLst>
        <pc:spChg chg="mod">
          <ac:chgData name="Nagarajan, Vijay Karthik (Cognizant)" userId="bc69fbff-0161-42e5-9729-6b26002a1618" providerId="ADAL" clId="{CFF59903-579C-49B7-896B-92BFC8F49E6C}" dt="2022-02-08T02:57:47.986" v="290" actId="20577"/>
          <ac:spMkLst>
            <pc:docMk/>
            <pc:sldMk cId="2944359779" sldId="256"/>
            <ac:spMk id="2" creationId="{FB17EEA7-8878-4C26-8E2E-662C07451B23}"/>
          </ac:spMkLst>
        </pc:spChg>
        <pc:spChg chg="mod">
          <ac:chgData name="Nagarajan, Vijay Karthik (Cognizant)" userId="bc69fbff-0161-42e5-9729-6b26002a1618" providerId="ADAL" clId="{CFF59903-579C-49B7-896B-92BFC8F49E6C}" dt="2022-02-08T02:57:31.586" v="283" actId="14100"/>
          <ac:spMkLst>
            <pc:docMk/>
            <pc:sldMk cId="2944359779" sldId="256"/>
            <ac:spMk id="3" creationId="{A87CAEF6-4864-4D80-91BD-E597726E114E}"/>
          </ac:spMkLst>
        </pc:spChg>
      </pc:sldChg>
      <pc:sldChg chg="modSp mod">
        <pc:chgData name="Nagarajan, Vijay Karthik (Cognizant)" userId="bc69fbff-0161-42e5-9729-6b26002a1618" providerId="ADAL" clId="{CFF59903-579C-49B7-896B-92BFC8F49E6C}" dt="2022-02-10T03:42:31.410" v="313" actId="20577"/>
        <pc:sldMkLst>
          <pc:docMk/>
          <pc:sldMk cId="3488843365" sldId="257"/>
        </pc:sldMkLst>
        <pc:spChg chg="mod">
          <ac:chgData name="Nagarajan, Vijay Karthik (Cognizant)" userId="bc69fbff-0161-42e5-9729-6b26002a1618" providerId="ADAL" clId="{CFF59903-579C-49B7-896B-92BFC8F49E6C}" dt="2022-02-08T02:51:17.789" v="5" actId="1076"/>
          <ac:spMkLst>
            <pc:docMk/>
            <pc:sldMk cId="3488843365" sldId="257"/>
            <ac:spMk id="2" creationId="{4BAFA59C-E763-4DA6-96A4-9CD3319B5399}"/>
          </ac:spMkLst>
        </pc:spChg>
        <pc:spChg chg="mod">
          <ac:chgData name="Nagarajan, Vijay Karthik (Cognizant)" userId="bc69fbff-0161-42e5-9729-6b26002a1618" providerId="ADAL" clId="{CFF59903-579C-49B7-896B-92BFC8F49E6C}" dt="2022-02-10T03:42:31.410" v="313" actId="20577"/>
          <ac:spMkLst>
            <pc:docMk/>
            <pc:sldMk cId="3488843365" sldId="257"/>
            <ac:spMk id="3" creationId="{70E824FB-43A7-4856-8ACE-9A328036C09D}"/>
          </ac:spMkLst>
        </pc:spChg>
      </pc:sldChg>
      <pc:sldChg chg="addSp delSp modSp new mod">
        <pc:chgData name="Nagarajan, Vijay Karthik (Cognizant)" userId="bc69fbff-0161-42e5-9729-6b26002a1618" providerId="ADAL" clId="{CFF59903-579C-49B7-896B-92BFC8F49E6C}" dt="2022-02-10T03:50:45.804" v="530" actId="20577"/>
        <pc:sldMkLst>
          <pc:docMk/>
          <pc:sldMk cId="2650036053" sldId="258"/>
        </pc:sldMkLst>
        <pc:spChg chg="add del mod">
          <ac:chgData name="Nagarajan, Vijay Karthik (Cognizant)" userId="bc69fbff-0161-42e5-9729-6b26002a1618" providerId="ADAL" clId="{CFF59903-579C-49B7-896B-92BFC8F49E6C}" dt="2022-02-08T02:57:05.066" v="279" actId="20577"/>
          <ac:spMkLst>
            <pc:docMk/>
            <pc:sldMk cId="2650036053" sldId="258"/>
            <ac:spMk id="2" creationId="{640D4DC5-C764-44AD-AC05-0EA64CD446C9}"/>
          </ac:spMkLst>
        </pc:spChg>
        <pc:spChg chg="mod">
          <ac:chgData name="Nagarajan, Vijay Karthik (Cognizant)" userId="bc69fbff-0161-42e5-9729-6b26002a1618" providerId="ADAL" clId="{CFF59903-579C-49B7-896B-92BFC8F49E6C}" dt="2022-02-10T03:50:45.804" v="530" actId="20577"/>
          <ac:spMkLst>
            <pc:docMk/>
            <pc:sldMk cId="2650036053" sldId="258"/>
            <ac:spMk id="3" creationId="{2E0204C9-6462-4D9B-B8F5-7E115181C022}"/>
          </ac:spMkLst>
        </pc:spChg>
      </pc:sldChg>
      <pc:sldChg chg="modSp del mod">
        <pc:chgData name="Nagarajan, Vijay Karthik (Cognizant)" userId="bc69fbff-0161-42e5-9729-6b26002a1618" providerId="ADAL" clId="{CFF59903-579C-49B7-896B-92BFC8F49E6C}" dt="2022-02-10T03:45:48.730" v="355" actId="2696"/>
        <pc:sldMkLst>
          <pc:docMk/>
          <pc:sldMk cId="1899835583" sldId="2216"/>
        </pc:sldMkLst>
        <pc:spChg chg="mod">
          <ac:chgData name="Nagarajan, Vijay Karthik (Cognizant)" userId="bc69fbff-0161-42e5-9729-6b26002a1618" providerId="ADAL" clId="{CFF59903-579C-49B7-896B-92BFC8F49E6C}" dt="2022-02-10T03:43:31.529" v="318" actId="108"/>
          <ac:spMkLst>
            <pc:docMk/>
            <pc:sldMk cId="1899835583" sldId="2216"/>
            <ac:spMk id="6" creationId="{00000000-0000-0000-0000-000000000000}"/>
          </ac:spMkLst>
        </pc:spChg>
        <pc:spChg chg="mod">
          <ac:chgData name="Nagarajan, Vijay Karthik (Cognizant)" userId="bc69fbff-0161-42e5-9729-6b26002a1618" providerId="ADAL" clId="{CFF59903-579C-49B7-896B-92BFC8F49E6C}" dt="2022-02-10T03:43:12.344" v="316" actId="1076"/>
          <ac:spMkLst>
            <pc:docMk/>
            <pc:sldMk cId="1899835583" sldId="2216"/>
            <ac:spMk id="17" creationId="{B588232E-3796-4431-8966-7DE160C6B3DB}"/>
          </ac:spMkLst>
        </pc:spChg>
      </pc:sldChg>
      <pc:sldChg chg="new del">
        <pc:chgData name="Nagarajan, Vijay Karthik (Cognizant)" userId="bc69fbff-0161-42e5-9729-6b26002a1618" providerId="ADAL" clId="{CFF59903-579C-49B7-896B-92BFC8F49E6C}" dt="2022-02-10T03:43:46.558" v="321" actId="47"/>
        <pc:sldMkLst>
          <pc:docMk/>
          <pc:sldMk cId="1527884269" sldId="2217"/>
        </pc:sldMkLst>
      </pc:sldChg>
      <pc:sldChg chg="modSp add mod">
        <pc:chgData name="Nagarajan, Vijay Karthik (Cognizant)" userId="bc69fbff-0161-42e5-9729-6b26002a1618" providerId="ADAL" clId="{CFF59903-579C-49B7-896B-92BFC8F49E6C}" dt="2022-02-10T03:48:09.396" v="363" actId="20577"/>
        <pc:sldMkLst>
          <pc:docMk/>
          <pc:sldMk cId="386641508" sldId="2218"/>
        </pc:sldMkLst>
        <pc:spChg chg="mod">
          <ac:chgData name="Nagarajan, Vijay Karthik (Cognizant)" userId="bc69fbff-0161-42e5-9729-6b26002a1618" providerId="ADAL" clId="{CFF59903-579C-49B7-896B-92BFC8F49E6C}" dt="2022-02-10T03:44:30.789" v="333" actId="20577"/>
          <ac:spMkLst>
            <pc:docMk/>
            <pc:sldMk cId="386641508" sldId="2218"/>
            <ac:spMk id="2" creationId="{640D4DC5-C764-44AD-AC05-0EA64CD446C9}"/>
          </ac:spMkLst>
        </pc:spChg>
        <pc:spChg chg="mod">
          <ac:chgData name="Nagarajan, Vijay Karthik (Cognizant)" userId="bc69fbff-0161-42e5-9729-6b26002a1618" providerId="ADAL" clId="{CFF59903-579C-49B7-896B-92BFC8F49E6C}" dt="2022-02-10T03:48:09.396" v="363" actId="20577"/>
          <ac:spMkLst>
            <pc:docMk/>
            <pc:sldMk cId="386641508" sldId="2218"/>
            <ac:spMk id="3" creationId="{2E0204C9-6462-4D9B-B8F5-7E115181C022}"/>
          </ac:spMkLst>
        </pc:spChg>
      </pc:sldChg>
      <pc:sldMasterChg chg="delSldLayout">
        <pc:chgData name="Nagarajan, Vijay Karthik (Cognizant)" userId="bc69fbff-0161-42e5-9729-6b26002a1618" providerId="ADAL" clId="{CFF59903-579C-49B7-896B-92BFC8F49E6C}" dt="2022-02-10T03:45:48.730" v="355" actId="2696"/>
        <pc:sldMasterMkLst>
          <pc:docMk/>
          <pc:sldMasterMk cId="989512405" sldId="2147483919"/>
        </pc:sldMasterMkLst>
        <pc:sldLayoutChg chg="del">
          <pc:chgData name="Nagarajan, Vijay Karthik (Cognizant)" userId="bc69fbff-0161-42e5-9729-6b26002a1618" providerId="ADAL" clId="{CFF59903-579C-49B7-896B-92BFC8F49E6C}" dt="2022-02-10T03:45:48.730" v="355" actId="2696"/>
          <pc:sldLayoutMkLst>
            <pc:docMk/>
            <pc:sldMasterMk cId="989512405" sldId="2147483919"/>
            <pc:sldLayoutMk cId="319699434" sldId="2147483931"/>
          </pc:sldLayoutMkLst>
        </pc:sldLayoutChg>
      </pc:sldMasterChg>
    </pc:docChg>
  </pc:docChgLst>
  <pc:docChgLst>
    <pc:chgData name="Dharmaraju, Sailalitha (Cognizant)" userId="13b56975-9ed7-4622-8d72-332d4b613492" providerId="ADAL" clId="{D5EA3081-C1C8-4E44-A0FC-DB3855F7838C}"/>
    <pc:docChg chg="undo custSel modSld">
      <pc:chgData name="Dharmaraju, Sailalitha (Cognizant)" userId="13b56975-9ed7-4622-8d72-332d4b613492" providerId="ADAL" clId="{D5EA3081-C1C8-4E44-A0FC-DB3855F7838C}" dt="2022-02-10T04:19:36.752" v="388" actId="1035"/>
      <pc:docMkLst>
        <pc:docMk/>
      </pc:docMkLst>
      <pc:sldChg chg="modSp mod">
        <pc:chgData name="Dharmaraju, Sailalitha (Cognizant)" userId="13b56975-9ed7-4622-8d72-332d4b613492" providerId="ADAL" clId="{D5EA3081-C1C8-4E44-A0FC-DB3855F7838C}" dt="2022-02-10T03:59:20.142" v="47" actId="20577"/>
        <pc:sldMkLst>
          <pc:docMk/>
          <pc:sldMk cId="3488843365" sldId="257"/>
        </pc:sldMkLst>
        <pc:spChg chg="mod">
          <ac:chgData name="Dharmaraju, Sailalitha (Cognizant)" userId="13b56975-9ed7-4622-8d72-332d4b613492" providerId="ADAL" clId="{D5EA3081-C1C8-4E44-A0FC-DB3855F7838C}" dt="2022-02-10T03:59:20.142" v="47" actId="20577"/>
          <ac:spMkLst>
            <pc:docMk/>
            <pc:sldMk cId="3488843365" sldId="257"/>
            <ac:spMk id="3" creationId="{70E824FB-43A7-4856-8ACE-9A328036C09D}"/>
          </ac:spMkLst>
        </pc:spChg>
      </pc:sldChg>
      <pc:sldChg chg="addSp delSp modSp mod">
        <pc:chgData name="Dharmaraju, Sailalitha (Cognizant)" userId="13b56975-9ed7-4622-8d72-332d4b613492" providerId="ADAL" clId="{D5EA3081-C1C8-4E44-A0FC-DB3855F7838C}" dt="2022-02-10T04:19:36.752" v="388" actId="1035"/>
        <pc:sldMkLst>
          <pc:docMk/>
          <pc:sldMk cId="386641508" sldId="2218"/>
        </pc:sldMkLst>
        <pc:spChg chg="mod">
          <ac:chgData name="Dharmaraju, Sailalitha (Cognizant)" userId="13b56975-9ed7-4622-8d72-332d4b613492" providerId="ADAL" clId="{D5EA3081-C1C8-4E44-A0FC-DB3855F7838C}" dt="2022-02-10T04:15:29.999" v="86" actId="14100"/>
          <ac:spMkLst>
            <pc:docMk/>
            <pc:sldMk cId="386641508" sldId="2218"/>
            <ac:spMk id="3" creationId="{2E0204C9-6462-4D9B-B8F5-7E115181C022}"/>
          </ac:spMkLst>
        </pc:spChg>
        <pc:spChg chg="add mod">
          <ac:chgData name="Dharmaraju, Sailalitha (Cognizant)" userId="13b56975-9ed7-4622-8d72-332d4b613492" providerId="ADAL" clId="{D5EA3081-C1C8-4E44-A0FC-DB3855F7838C}" dt="2022-02-10T04:19:36.752" v="388" actId="1035"/>
          <ac:spMkLst>
            <pc:docMk/>
            <pc:sldMk cId="386641508" sldId="2218"/>
            <ac:spMk id="4" creationId="{50B625AC-2FBE-4297-B531-AA2A0D4D32B6}"/>
          </ac:spMkLst>
        </pc:spChg>
        <pc:spChg chg="add del mod">
          <ac:chgData name="Dharmaraju, Sailalitha (Cognizant)" userId="13b56975-9ed7-4622-8d72-332d4b613492" providerId="ADAL" clId="{D5EA3081-C1C8-4E44-A0FC-DB3855F7838C}" dt="2022-02-10T04:16:19.708" v="99"/>
          <ac:spMkLst>
            <pc:docMk/>
            <pc:sldMk cId="386641508" sldId="2218"/>
            <ac:spMk id="5" creationId="{B6200BD0-46BF-48D2-9634-33C75917CD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B9EBBA-996F-894A-B54A-D6246ED52CEA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5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5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7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5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3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5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3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5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379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9B482E8-6E0E-1B4F-B1FD-C69DB9E858D9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51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EEA7-8878-4C26-8E2E-662C07451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35" y="1302537"/>
            <a:ext cx="7772400" cy="146304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CNA Gate1</a:t>
            </a:r>
            <a:br>
              <a:rPr lang="en-IN" dirty="0"/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SOLUTION ARCHITECT LEARNING INTERVENTION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 1</a:t>
            </a:r>
            <a:endParaRPr lang="en-IN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CAEF6-4864-4D80-91BD-E597726E1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675" y="4926581"/>
            <a:ext cx="7575259" cy="1463040"/>
          </a:xfrm>
        </p:spPr>
        <p:txBody>
          <a:bodyPr/>
          <a:lstStyle/>
          <a:p>
            <a:r>
              <a:rPr lang="en-IN" dirty="0"/>
              <a:t>Arun Sridhar, Sathish Raghavan, Sailalitha Dharmaraju, Vijay Karthik Nagarajan</a:t>
            </a:r>
          </a:p>
        </p:txBody>
      </p:sp>
    </p:spTree>
    <p:extLst>
      <p:ext uri="{BB962C8B-B14F-4D97-AF65-F5344CB8AC3E}">
        <p14:creationId xmlns:p14="http://schemas.microsoft.com/office/powerpoint/2010/main" val="294435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A59C-E763-4DA6-96A4-9CD3319B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618214"/>
          </a:xfrm>
        </p:spPr>
        <p:txBody>
          <a:bodyPr>
            <a:normAutofit fontScale="90000"/>
          </a:bodyPr>
          <a:lstStyle/>
          <a:p>
            <a:r>
              <a:rPr lang="en-IN" dirty="0"/>
              <a:t>Identified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24FB-43A7-4856-8ACE-9A328036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34" y="830510"/>
            <a:ext cx="10313270" cy="491594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Innovation/Experimental labs/sandbox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Lean Agile/</a:t>
            </a:r>
            <a:r>
              <a:rPr lang="en-IN" dirty="0" err="1"/>
              <a:t>DevSecOps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API catalogue/ enabling developers on the digital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Managing interdependencies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Technology Modernisation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Cloud Adoption/Digital transformation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Simplified Customer Experience	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Business Outcome and KPI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Asset Maintenance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Time to market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Governance – Standardization, Community of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Shared Platforms and Services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84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4DC5-C764-44AD-AC05-0EA64CD4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56"/>
            <a:ext cx="9720072" cy="891246"/>
          </a:xfrm>
        </p:spPr>
        <p:txBody>
          <a:bodyPr>
            <a:noAutofit/>
          </a:bodyPr>
          <a:lstStyle/>
          <a:p>
            <a:r>
              <a:rPr lang="en-US" sz="3200" dirty="0"/>
              <a:t>Transformation of Cash portfolio to Scaled Agile (Solutioning)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4C9-6462-4D9B-B8F5-7E115181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05344"/>
            <a:ext cx="9720071" cy="5469622"/>
          </a:xfrm>
        </p:spPr>
        <p:txBody>
          <a:bodyPr>
            <a:normAutofit lnSpcReduction="10000"/>
          </a:bodyPr>
          <a:lstStyle/>
          <a:p>
            <a:r>
              <a:rPr lang="en-IN" sz="2400" b="1" dirty="0"/>
              <a:t>Background :</a:t>
            </a:r>
          </a:p>
          <a:p>
            <a:pPr lvl="1"/>
            <a:r>
              <a:rPr lang="en-US" dirty="0"/>
              <a:t>Client was facing delay delivery, scattered assets maintenance, non-linear deployments , Minimal business/ IT governance , Poor planning across diff team in same portfolio etc.,  It is  identified that due to the missing common approach across the team, Different Product teams uses different S/W methodologies in the same portfolio </a:t>
            </a:r>
            <a:endParaRPr lang="en-IN" dirty="0"/>
          </a:p>
          <a:p>
            <a:pPr lvl="1"/>
            <a:r>
              <a:rPr lang="en-US" dirty="0"/>
              <a:t> To overcome this problems </a:t>
            </a:r>
            <a:r>
              <a:rPr lang="en-US" dirty="0" err="1"/>
              <a:t>SAFe</a:t>
            </a:r>
            <a:r>
              <a:rPr lang="en-US" dirty="0"/>
              <a:t> (scaled agile framework) is adopted.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b="1" dirty="0" err="1"/>
              <a:t>SAFe</a:t>
            </a:r>
            <a:r>
              <a:rPr lang="en-US" b="1" dirty="0"/>
              <a:t> : Scaled Agile Framework (</a:t>
            </a:r>
            <a:r>
              <a:rPr lang="en-US" dirty="0"/>
              <a:t>Met the following criteria to make the deliverable faster and consistence way)</a:t>
            </a:r>
          </a:p>
          <a:p>
            <a:pPr lvl="1"/>
            <a:r>
              <a:rPr lang="en-US" b="1" dirty="0"/>
              <a:t>Time to market </a:t>
            </a:r>
            <a:r>
              <a:rPr lang="en-US" dirty="0"/>
              <a:t>: faster and frequent deployment using trunk-based development with Feature toggle.</a:t>
            </a:r>
          </a:p>
          <a:p>
            <a:pPr lvl="1"/>
            <a:r>
              <a:rPr lang="en-US" b="1" dirty="0"/>
              <a:t>Cloud adoption: </a:t>
            </a:r>
            <a:r>
              <a:rPr lang="en-US" dirty="0"/>
              <a:t>since we need to deliver fast and robust product , the technology has to be aligned to it. so many products are moving towards microservice/cloud.</a:t>
            </a:r>
          </a:p>
          <a:p>
            <a:pPr lvl="1"/>
            <a:r>
              <a:rPr lang="en-US" b="1" dirty="0"/>
              <a:t>Business outcome/KPI </a:t>
            </a:r>
            <a:r>
              <a:rPr lang="en-US" dirty="0"/>
              <a:t>: outcome review which reduce the turnaround time on the improvements needed in the IT in sync with business.</a:t>
            </a:r>
          </a:p>
          <a:p>
            <a:pPr lvl="1"/>
            <a:r>
              <a:rPr lang="en-US" b="1" dirty="0" err="1"/>
              <a:t>Devops</a:t>
            </a:r>
            <a:r>
              <a:rPr lang="en-US" b="1" dirty="0"/>
              <a:t>/Asset's maintenance/</a:t>
            </a:r>
            <a:r>
              <a:rPr lang="en-US" b="1" dirty="0" err="1"/>
              <a:t>Api</a:t>
            </a:r>
            <a:r>
              <a:rPr lang="en-US" b="1" dirty="0"/>
              <a:t> catalogue</a:t>
            </a:r>
            <a:r>
              <a:rPr lang="en-US" dirty="0"/>
              <a:t>: Automation is need to keep the things consistence and robust .Project went to use bitbucket/concurs etc., </a:t>
            </a:r>
          </a:p>
          <a:p>
            <a:pPr lvl="1"/>
            <a:r>
              <a:rPr lang="en-US" b="1" dirty="0"/>
              <a:t>Digital transformation/Technology modernization/Governance</a:t>
            </a:r>
            <a:r>
              <a:rPr lang="en-US" dirty="0"/>
              <a:t>: Client’s EA team can be able to pass on the vision on the modernization via cloud, IOT , AI. Team started Adoptions. </a:t>
            </a:r>
          </a:p>
          <a:p>
            <a:pPr lvl="1"/>
            <a:r>
              <a:rPr lang="en-US" b="1" dirty="0"/>
              <a:t>Innovation </a:t>
            </a:r>
            <a:r>
              <a:rPr lang="en-US" dirty="0"/>
              <a:t>: It is possible as the framework has separate iteration to improve the deliverables , many team gets opportunity to improve the product.</a:t>
            </a:r>
          </a:p>
        </p:txBody>
      </p:sp>
    </p:spTree>
    <p:extLst>
      <p:ext uri="{BB962C8B-B14F-4D97-AF65-F5344CB8AC3E}">
        <p14:creationId xmlns:p14="http://schemas.microsoft.com/office/powerpoint/2010/main" val="265003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4DC5-C764-44AD-AC05-0EA64CD4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56"/>
            <a:ext cx="9720072" cy="89124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j-lt"/>
              </a:rPr>
              <a:t>Antwerp City Platform as a Service</a:t>
            </a:r>
            <a:r>
              <a:rPr lang="en-US" sz="3200" dirty="0"/>
              <a:t> – Case Study on EA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4C9-6462-4D9B-B8F5-7E115181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05344"/>
            <a:ext cx="9720071" cy="5048804"/>
          </a:xfrm>
        </p:spPr>
        <p:txBody>
          <a:bodyPr>
            <a:normAutofit lnSpcReduction="10000"/>
          </a:bodyPr>
          <a:lstStyle/>
          <a:p>
            <a:r>
              <a:rPr lang="en-IN" sz="2400" b="1" dirty="0"/>
              <a:t>Background :</a:t>
            </a:r>
          </a:p>
          <a:p>
            <a:pPr lvl="1"/>
            <a:r>
              <a:rPr lang="en-US" b="1" dirty="0" err="1"/>
              <a:t>ACPaaS</a:t>
            </a:r>
            <a:r>
              <a:rPr lang="en-US" b="1" dirty="0"/>
              <a:t> (Antwerp City Platform as a Service)</a:t>
            </a:r>
            <a:r>
              <a:rPr lang="en-US" dirty="0"/>
              <a:t> – Commissioned by </a:t>
            </a:r>
            <a:r>
              <a:rPr lang="en-US" dirty="0" err="1"/>
              <a:t>Digipolis</a:t>
            </a:r>
            <a:r>
              <a:rPr lang="en-US" dirty="0"/>
              <a:t>, the IT partner for city of Antwerp, to meet the city’s digital evolution and initiatives and </a:t>
            </a:r>
            <a:r>
              <a:rPr lang="en-US" b="1" dirty="0"/>
              <a:t>Forrester/Info World 2019 EA award winning project</a:t>
            </a:r>
            <a:r>
              <a:rPr lang="en-US" dirty="0"/>
              <a:t> is a great example of project where a strong EA focus achieved huge business benefits.  </a:t>
            </a:r>
          </a:p>
          <a:p>
            <a:pPr lvl="1"/>
            <a:r>
              <a:rPr lang="en-US" dirty="0"/>
              <a:t>The system is designed as a set of basic building blocks/ functional components (“</a:t>
            </a:r>
            <a:r>
              <a:rPr lang="en-US" dirty="0" err="1"/>
              <a:t>ACPaaS</a:t>
            </a:r>
            <a:r>
              <a:rPr lang="en-US" dirty="0"/>
              <a:t> Engines”) that can be easily reused to build more complex systems. The </a:t>
            </a:r>
            <a:r>
              <a:rPr lang="en-US" dirty="0" err="1"/>
              <a:t>ACPaaS</a:t>
            </a:r>
            <a:r>
              <a:rPr lang="en-US" dirty="0"/>
              <a:t> engines are reused by various city departments to build their systems by easily assembling the engines to meet their specific needs.</a:t>
            </a:r>
          </a:p>
          <a:p>
            <a:pPr marL="128016" lvl="1" indent="0">
              <a:buNone/>
            </a:pPr>
            <a:endParaRPr lang="en-US" b="1" dirty="0"/>
          </a:p>
          <a:p>
            <a:pPr marL="128016" lvl="1" indent="0">
              <a:buNone/>
            </a:pPr>
            <a:r>
              <a:rPr lang="en-US" b="1" dirty="0"/>
              <a:t>The </a:t>
            </a:r>
            <a:r>
              <a:rPr lang="en-US" b="1" dirty="0" err="1"/>
              <a:t>ACPaaS</a:t>
            </a:r>
            <a:r>
              <a:rPr lang="en-US" b="1" dirty="0"/>
              <a:t> </a:t>
            </a:r>
            <a:r>
              <a:rPr lang="en-US" dirty="0"/>
              <a:t>platform successfully meets the below criteria for Enterprise Architecture that can maximize the business value and impact.</a:t>
            </a:r>
          </a:p>
          <a:p>
            <a:pPr lvl="1"/>
            <a:r>
              <a:rPr lang="en-US" b="1" dirty="0"/>
              <a:t>Digital Transformation </a:t>
            </a:r>
            <a:r>
              <a:rPr lang="en-US" dirty="0"/>
              <a:t>– Cloud-native, microservice-based platform and API-first approach</a:t>
            </a:r>
          </a:p>
          <a:p>
            <a:pPr lvl="1"/>
            <a:r>
              <a:rPr lang="en-US" b="1" dirty="0"/>
              <a:t>Innovation</a:t>
            </a:r>
            <a:r>
              <a:rPr lang="en-US" dirty="0"/>
              <a:t> – Innovative design based on reusable “engines” and use of modern technology such as IoT, chatbot and NLP</a:t>
            </a:r>
          </a:p>
          <a:p>
            <a:pPr lvl="1"/>
            <a:r>
              <a:rPr lang="en-US" b="1" dirty="0"/>
              <a:t>Agility</a:t>
            </a:r>
            <a:r>
              <a:rPr lang="en-US" dirty="0"/>
              <a:t> – Agile/sprint-based development methodology, strong collaboration with small-scale entrepreneurs, sub-contractors and app developers</a:t>
            </a:r>
          </a:p>
          <a:p>
            <a:pPr lvl="1"/>
            <a:r>
              <a:rPr lang="en-US" b="1" dirty="0"/>
              <a:t>Governance</a:t>
            </a:r>
            <a:r>
              <a:rPr lang="en-US" dirty="0"/>
              <a:t> – Central EA organization guiding the EA strategy across distributed teams</a:t>
            </a:r>
          </a:p>
          <a:p>
            <a:pPr lvl="1"/>
            <a:r>
              <a:rPr lang="en-US" b="1" dirty="0"/>
              <a:t>Business Value Realization </a:t>
            </a:r>
            <a:r>
              <a:rPr lang="en-US" dirty="0"/>
              <a:t>– Quick turnaround time and low-cost solutions for the city’s digital initiatives driven by reusable design, open-source technology and agile process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B625AC-2FBE-4297-B531-AA2A0D4D32B6}"/>
              </a:ext>
            </a:extLst>
          </p:cNvPr>
          <p:cNvSpPr txBox="1">
            <a:spLocks/>
          </p:cNvSpPr>
          <p:nvPr/>
        </p:nvSpPr>
        <p:spPr>
          <a:xfrm>
            <a:off x="14" y="5827606"/>
            <a:ext cx="7613360" cy="97734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https://joinup.ec.europa.eu/collection/egovernment/solution/antwerp-city-platform-service-acpaas/about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https://yondr.agency/portfolio/acpaas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https://acpaas.digipolis.be/nl/home</a:t>
            </a:r>
          </a:p>
          <a:p>
            <a:endParaRPr lang="en-IN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1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</TotalTime>
  <Words>607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Candara</vt:lpstr>
      <vt:lpstr>Tw Cen MT</vt:lpstr>
      <vt:lpstr>Tw Cen MT Condensed</vt:lpstr>
      <vt:lpstr>Wingdings 3</vt:lpstr>
      <vt:lpstr>Integral</vt:lpstr>
      <vt:lpstr>CNA Gate1   SOLUTION ARCHITECT LEARNING INTERVENTION    Group 1</vt:lpstr>
      <vt:lpstr>Identified Criteria</vt:lpstr>
      <vt:lpstr>Transformation of Cash portfolio to Scaled Agile (Solutioning)</vt:lpstr>
      <vt:lpstr>Antwerp City Platform as a Service – Case Study on 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CNA Gate1   SOLUTION ARCHITECT LEARNING INTERVENTION</dc:title>
  <dc:creator>Nagarajan, Vijay Karthik (Cognizant)</dc:creator>
  <cp:lastModifiedBy>Dharmaraju, Sailalitha (Cognizant)</cp:lastModifiedBy>
  <cp:revision>2</cp:revision>
  <dcterms:created xsi:type="dcterms:W3CDTF">2022-02-08T02:38:22Z</dcterms:created>
  <dcterms:modified xsi:type="dcterms:W3CDTF">2022-02-10T04:19:37Z</dcterms:modified>
</cp:coreProperties>
</file>