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CFF6"/>
    <a:srgbClr val="ED1D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52" y="-72"/>
      </p:cViewPr>
      <p:guideLst>
        <p:guide orient="horz" pos="3016"/>
        <p:guide pos="2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450" y="2974705"/>
            <a:ext cx="6261100" cy="20525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5426288"/>
            <a:ext cx="5156200" cy="244714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40350" y="536423"/>
            <a:ext cx="1657350" cy="11406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536423"/>
            <a:ext cx="4849283" cy="11406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63" y="6153339"/>
            <a:ext cx="6261100" cy="19018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863" y="4058633"/>
            <a:ext cx="6261100" cy="209470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4383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3/12/2013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143474"/>
            <a:ext cx="3254596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" y="3036771"/>
            <a:ext cx="3254596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41827" y="2143474"/>
            <a:ext cx="3255874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1827" y="3036771"/>
            <a:ext cx="3255874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3/12/2013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3/12/2013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3/12/2013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381259"/>
            <a:ext cx="2423363" cy="16225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901" y="381259"/>
            <a:ext cx="4117799" cy="8172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301" y="2003825"/>
            <a:ext cx="2423363" cy="65501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3/12/2013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88" y="6703060"/>
            <a:ext cx="4419600" cy="7913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3788" y="855615"/>
            <a:ext cx="4419600" cy="5745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788" y="7494394"/>
            <a:ext cx="4419600" cy="11238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3/12/2013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234355"/>
            <a:ext cx="6629400" cy="6319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8523B-E035-4CAE-A96A-58211FC229D1}" type="datetimeFigureOut">
              <a:rPr lang="en-US" smtClean="0"/>
              <a:t>3/12/2013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3747"/>
            <a:ext cx="10058400" cy="77724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1525972" y="1676399"/>
            <a:ext cx="7224340" cy="241091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400"/>
              </a:lnSpc>
            </a:pPr>
            <a:r>
              <a:rPr lang="en-CA" sz="9600" b="1" dirty="0" smtClean="0">
                <a:solidFill>
                  <a:srgbClr val="6DCFF6"/>
                </a:solidFill>
                <a:latin typeface="Arial Narrow" pitchFamily="34" charset="0"/>
                <a:ea typeface="Verdana" pitchFamily="34" charset="0"/>
                <a:cs typeface="Verdana" pitchFamily="34" charset="0"/>
              </a:rPr>
              <a:t>STOPPING TB</a:t>
            </a:r>
            <a:r>
              <a:rPr lang="en-CA" sz="9600" b="1" dirty="0" smtClean="0">
                <a:solidFill>
                  <a:srgbClr val="000000"/>
                </a:solidFill>
                <a:latin typeface="Arial Narrow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CA" sz="9600" b="1" dirty="0" smtClean="0">
                <a:solidFill>
                  <a:srgbClr val="000000"/>
                </a:solidFill>
                <a:latin typeface="Arial Narrow" pitchFamily="34" charset="0"/>
                <a:ea typeface="Verdana" pitchFamily="34" charset="0"/>
                <a:cs typeface="Verdana" pitchFamily="34" charset="0"/>
              </a:rPr>
            </a:br>
            <a:r>
              <a:rPr lang="en-CA" sz="9600" b="1" spc="320" dirty="0" smtClean="0">
                <a:solidFill>
                  <a:srgbClr val="6DCFF6"/>
                </a:solidFill>
                <a:latin typeface="Arial Narrow" pitchFamily="34" charset="0"/>
                <a:ea typeface="Verdana" pitchFamily="34" charset="0"/>
                <a:cs typeface="Verdana" pitchFamily="34" charset="0"/>
              </a:rPr>
              <a:t>WORLDWIDE</a:t>
            </a:r>
            <a:endParaRPr lang="en-CA" sz="9600" b="1" spc="320" dirty="0" smtClean="0">
              <a:solidFill>
                <a:srgbClr val="6DCFF6"/>
              </a:solidFill>
              <a:latin typeface="Arial Narrow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25972" y="4330521"/>
            <a:ext cx="6492098" cy="6283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885"/>
              </a:lnSpc>
            </a:pPr>
            <a:r>
              <a:rPr lang="en-CA" sz="4000" b="1" dirty="0" smtClean="0">
                <a:solidFill>
                  <a:srgbClr val="ED1D24"/>
                </a:solidFill>
                <a:latin typeface="Arial Narrow" pitchFamily="34" charset="0"/>
                <a:cs typeface="Arial"/>
              </a:rPr>
              <a:t>From Latin America to the </a:t>
            </a:r>
            <a:r>
              <a:rPr lang="en-CA" sz="4000" b="1" dirty="0" smtClean="0">
                <a:solidFill>
                  <a:srgbClr val="ED1D24"/>
                </a:solidFill>
                <a:latin typeface="Arial Narrow" pitchFamily="34" charset="0"/>
                <a:cs typeface="Arial"/>
              </a:rPr>
              <a:t>World</a:t>
            </a:r>
            <a:endParaRPr lang="en-CA" sz="4000" b="1" dirty="0" smtClean="0">
              <a:solidFill>
                <a:srgbClr val="ED1D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25972" y="4939856"/>
            <a:ext cx="4325479" cy="3975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85"/>
              </a:lnSpc>
            </a:pPr>
            <a:r>
              <a:rPr lang="en-CA" sz="32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A GCSO Immersion </a:t>
            </a:r>
            <a:r>
              <a:rPr lang="en-CA" sz="32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project</a:t>
            </a:r>
            <a:endParaRPr lang="en-CA" sz="32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1104900" y="7175500"/>
            <a:ext cx="2825645" cy="2949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STOPPING TB </a:t>
            </a:r>
            <a:r>
              <a:rPr lang="en-CA" sz="2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WORLDWIDE</a:t>
            </a:r>
            <a:endParaRPr lang="en-CA" sz="20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536858" y="4027275"/>
            <a:ext cx="6694884" cy="0"/>
          </a:xfrm>
          <a:prstGeom prst="line">
            <a:avLst/>
          </a:prstGeom>
          <a:ln w="142875">
            <a:solidFill>
              <a:srgbClr val="6DCF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1104900" y="736600"/>
            <a:ext cx="2016578" cy="14619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36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XDR Cases</a:t>
            </a:r>
            <a:r>
              <a:rPr lang="en-CA" sz="3600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CA" sz="36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CA" sz="36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Reported,</a:t>
            </a:r>
            <a:r>
              <a:rPr lang="en-CA" sz="3600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CA" sz="36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CA" sz="36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2011</a:t>
            </a:r>
            <a:endParaRPr lang="en-CA" sz="3600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04900" y="3733800"/>
            <a:ext cx="1261564" cy="3468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lang="en-CA" sz="24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Number </a:t>
            </a:r>
            <a:r>
              <a:rPr lang="en-CA" sz="24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of</a:t>
            </a:r>
            <a:endParaRPr lang="en-CA" sz="2400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04900" y="4089400"/>
            <a:ext cx="1798569" cy="2949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4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cases </a:t>
            </a:r>
            <a:r>
              <a:rPr lang="en-CA" sz="24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reported</a:t>
            </a:r>
            <a:endParaRPr lang="en-CA" sz="2400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349500" y="4660900"/>
            <a:ext cx="298159" cy="3356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lang="en-CA" sz="20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&gt; </a:t>
            </a:r>
            <a:r>
              <a:rPr lang="en-CA" sz="20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1</a:t>
            </a:r>
            <a:endParaRPr lang="en-CA" sz="2000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04900" y="5549900"/>
            <a:ext cx="2417328" cy="5251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370"/>
              </a:lnSpc>
            </a:pPr>
            <a:r>
              <a:rPr lang="en-CA" sz="36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Resistance </a:t>
            </a:r>
            <a:r>
              <a:rPr lang="en-CA" sz="36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is</a:t>
            </a:r>
            <a:endParaRPr lang="en-CA" sz="3600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04900" y="6096000"/>
            <a:ext cx="4055597" cy="43601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35"/>
              </a:lnSpc>
            </a:pPr>
            <a:r>
              <a:rPr lang="en-CA" sz="36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advancing </a:t>
            </a:r>
            <a:r>
              <a:rPr lang="en-CA" sz="36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everywhere</a:t>
            </a:r>
            <a:endParaRPr lang="en-CA" sz="3600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04900" y="7175500"/>
            <a:ext cx="2825645" cy="2949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STOPPING TB </a:t>
            </a:r>
            <a:r>
              <a:rPr lang="en-CA" sz="2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WORLDWIDE</a:t>
            </a:r>
            <a:endParaRPr lang="en-CA" sz="20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1104900" y="749300"/>
            <a:ext cx="4500364" cy="141064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CA" sz="54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Relevance</a:t>
            </a:r>
            <a:r>
              <a:rPr lang="en-CA" sz="5400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CA" sz="54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CA" sz="54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to LA </a:t>
            </a:r>
            <a:r>
              <a:rPr lang="en-CA" sz="54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Team</a:t>
            </a:r>
            <a:endParaRPr lang="en-CA" sz="5400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04900" y="2514600"/>
            <a:ext cx="1659109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4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External</a:t>
            </a:r>
            <a:endParaRPr lang="en-CA" sz="40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04900" y="3073400"/>
            <a:ext cx="3561873" cy="155170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4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Engagement with local key</a:t>
            </a:r>
            <a:r>
              <a:rPr lang="en-CA" sz="2400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CA" sz="24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CA" sz="24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stakeholders &gt; reshaping </a:t>
            </a:r>
            <a:r>
              <a:rPr lang="en-CA" sz="2400" b="1" dirty="0" err="1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JnJ</a:t>
            </a:r>
            <a:r>
              <a:rPr lang="en-CA" sz="2400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CA" sz="24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CA" sz="2400" b="1" dirty="0" err="1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Pharma</a:t>
            </a:r>
            <a:r>
              <a:rPr lang="en-CA" sz="24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 perceptions,</a:t>
            </a:r>
          </a:p>
          <a:p>
            <a:pPr>
              <a:lnSpc>
                <a:spcPts val="3055"/>
              </a:lnSpc>
            </a:pPr>
            <a:endParaRPr lang="en-CA" sz="2400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04900" y="4279900"/>
            <a:ext cx="3324628" cy="76944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4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strengthening relationships</a:t>
            </a:r>
          </a:p>
          <a:p>
            <a:pPr>
              <a:lnSpc>
                <a:spcPts val="2990"/>
              </a:lnSpc>
            </a:pPr>
            <a:endParaRPr lang="en-CA" sz="2400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04900" y="5118100"/>
            <a:ext cx="3294172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4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Internal/External</a:t>
            </a:r>
            <a:endParaRPr lang="en-CA" sz="40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295900" y="2514600"/>
            <a:ext cx="1518044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4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Internal</a:t>
            </a:r>
            <a:endParaRPr lang="en-CA" sz="40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295900" y="3073400"/>
            <a:ext cx="3248133" cy="11259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4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LA as learning pilot for </a:t>
            </a:r>
            <a:r>
              <a:rPr lang="en-CA" sz="2400" b="1" dirty="0" err="1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JnJ</a:t>
            </a:r>
            <a:r>
              <a:rPr lang="en-CA" sz="2400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CA" sz="24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CA" sz="24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and Health Partnerships &gt;</a:t>
            </a:r>
            <a:r>
              <a:rPr lang="en-CA" sz="2400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CA" sz="24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CA" sz="24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to export to other </a:t>
            </a:r>
            <a:r>
              <a:rPr lang="en-CA" sz="24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regions</a:t>
            </a:r>
            <a:endParaRPr lang="en-CA" sz="2400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04900" y="5676900"/>
            <a:ext cx="7141379" cy="7861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400" b="1" dirty="0" err="1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JnJ</a:t>
            </a:r>
            <a:r>
              <a:rPr lang="en-CA" sz="24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 recruitment point of </a:t>
            </a:r>
            <a:r>
              <a:rPr lang="en-CA" sz="24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differentiation</a:t>
            </a:r>
            <a:r>
              <a:rPr lang="en-CA" sz="24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: socially committed,</a:t>
            </a:r>
            <a:r>
              <a:rPr lang="en-CA" sz="2400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CA" sz="24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CA" sz="24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bringing innovative </a:t>
            </a:r>
            <a:r>
              <a:rPr lang="en-CA" sz="24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solutions</a:t>
            </a:r>
            <a:endParaRPr lang="en-CA" sz="2400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04900" y="7175500"/>
            <a:ext cx="2825645" cy="2949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STOPPING TB </a:t>
            </a:r>
            <a:r>
              <a:rPr lang="en-CA" sz="2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WORLDWIDE</a:t>
            </a:r>
            <a:endParaRPr lang="en-CA" sz="20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573" y="18551"/>
            <a:ext cx="10058400" cy="7772400"/>
          </a:xfrm>
          <a:prstGeom prst="rect">
            <a:avLst/>
          </a:prstGeom>
        </p:spPr>
      </p:pic>
      <p:sp>
        <p:nvSpPr>
          <p:cNvPr id="21" name="TextBox 2"/>
          <p:cNvSpPr txBox="1"/>
          <p:nvPr/>
        </p:nvSpPr>
        <p:spPr>
          <a:xfrm>
            <a:off x="1104900" y="711200"/>
            <a:ext cx="2760371" cy="179760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000"/>
              </a:lnSpc>
            </a:pPr>
            <a:r>
              <a:rPr lang="en-CA" sz="8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Work</a:t>
            </a:r>
            <a:r>
              <a:rPr lang="en-CA" sz="8000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CA" sz="80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CA" sz="8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to </a:t>
            </a:r>
            <a:r>
              <a:rPr lang="en-CA" sz="8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date</a:t>
            </a:r>
            <a:endParaRPr lang="en-CA" sz="80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162300" y="3606800"/>
            <a:ext cx="1062791" cy="25981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7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 Meetings </a:t>
            </a:r>
            <a:r>
              <a:rPr lang="en-CA" sz="17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w</a:t>
            </a:r>
            <a:r>
              <a:rPr lang="en-CA" sz="17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/</a:t>
            </a:r>
            <a:endParaRPr lang="en-CA" sz="1700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842000" y="2120900"/>
            <a:ext cx="1062791" cy="43601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7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 Meetings </a:t>
            </a:r>
            <a:r>
              <a:rPr lang="en-CA" sz="17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w/</a:t>
            </a:r>
            <a:r>
              <a:rPr lang="en-CA" sz="1700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CA" sz="17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CA" sz="1700" b="1" dirty="0" smtClean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n-CA" sz="17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local stake-</a:t>
            </a:r>
            <a:endParaRPr lang="en-CA" sz="17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495800" y="2552700"/>
            <a:ext cx="2261838" cy="2308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  <a:tabLst>
                <a:tab pos="1346200" algn="l"/>
              </a:tabLst>
            </a:pPr>
            <a:r>
              <a:rPr lang="en-CA" sz="17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 FDA</a:t>
            </a:r>
            <a:r>
              <a:rPr lang="en-CA" sz="17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	</a:t>
            </a:r>
            <a:r>
              <a:rPr lang="en-CA" sz="17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 holders in</a:t>
            </a:r>
            <a:endParaRPr lang="en-CA" sz="17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495800" y="2781300"/>
            <a:ext cx="2399696" cy="21800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1346200" algn="l"/>
              </a:tabLst>
            </a:pPr>
            <a:r>
              <a:rPr lang="en-CA" sz="17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 approval</a:t>
            </a:r>
            <a:r>
              <a:rPr lang="en-CA" sz="17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	</a:t>
            </a:r>
            <a:r>
              <a:rPr lang="en-CA" sz="17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 Peru </a:t>
            </a:r>
            <a:r>
              <a:rPr lang="en-CA" sz="17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- </a:t>
            </a:r>
            <a:r>
              <a:rPr lang="en-CA" sz="17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input</a:t>
            </a:r>
            <a:endParaRPr lang="en-CA" sz="17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495800" y="2997200"/>
            <a:ext cx="2213748" cy="21800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1346200" algn="l"/>
              </a:tabLst>
            </a:pPr>
            <a:r>
              <a:rPr lang="en-CA" sz="17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 of </a:t>
            </a:r>
            <a:r>
              <a:rPr lang="en-CA" sz="17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Sirturo</a:t>
            </a:r>
            <a:r>
              <a:rPr lang="en-CA" sz="17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	</a:t>
            </a:r>
            <a:r>
              <a:rPr lang="en-CA" sz="17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 key ideas</a:t>
            </a:r>
            <a:endParaRPr lang="en-CA" sz="17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279750" y="890756"/>
            <a:ext cx="538609" cy="34124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2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Draft</a:t>
            </a:r>
            <a:endParaRPr lang="en-CA" sz="22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279750" y="1246356"/>
            <a:ext cx="1051570" cy="56425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22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Proof of</a:t>
            </a:r>
            <a:r>
              <a:rPr lang="en-CA" sz="2200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CA" sz="22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CA" sz="22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Concepts</a:t>
            </a:r>
            <a:endParaRPr lang="en-CA" sz="22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289800" y="2235200"/>
            <a:ext cx="883255" cy="8848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4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Partner</a:t>
            </a:r>
            <a:r>
              <a:rPr lang="en-CA" sz="2400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CA" sz="24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CA" sz="24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with</a:t>
            </a:r>
          </a:p>
          <a:p>
            <a:pPr>
              <a:lnSpc>
                <a:spcPts val="2280"/>
              </a:lnSpc>
            </a:pPr>
            <a:endParaRPr lang="en-CA" sz="2400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289800" y="2806700"/>
            <a:ext cx="828753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400" b="1" dirty="0" err="1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Socios</a:t>
            </a:r>
            <a:endParaRPr lang="en-CA" sz="24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  <a:p>
            <a:pPr>
              <a:lnSpc>
                <a:spcPts val="2280"/>
              </a:lnSpc>
            </a:pPr>
            <a:endParaRPr lang="en-CA" sz="2504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162300" y="3873500"/>
            <a:ext cx="1022716" cy="65402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7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 local </a:t>
            </a:r>
            <a:r>
              <a:rPr lang="en-CA" sz="17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stake-</a:t>
            </a:r>
            <a:r>
              <a:rPr lang="en-CA" sz="1700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CA" sz="17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CA" sz="1700" b="1" dirty="0" smtClean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n-CA" sz="17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holders </a:t>
            </a:r>
            <a:r>
              <a:rPr lang="en-CA" sz="17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in</a:t>
            </a:r>
            <a:r>
              <a:rPr lang="en-CA" sz="1700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CA" sz="17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CA" sz="1700" b="1" dirty="0" smtClean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n-CA" sz="17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Peru</a:t>
            </a:r>
            <a:endParaRPr lang="en-CA" sz="1700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162300" y="5130800"/>
            <a:ext cx="968214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20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 Meetings</a:t>
            </a:r>
            <a:endParaRPr lang="en-CA" sz="2000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854200" y="5416973"/>
            <a:ext cx="2087110" cy="2201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1308100" algn="l"/>
              </a:tabLst>
            </a:pPr>
            <a:r>
              <a:rPr lang="en-CA" sz="20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 Team</a:t>
            </a:r>
            <a:r>
              <a:rPr lang="en-CA" sz="20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	</a:t>
            </a:r>
            <a:r>
              <a:rPr lang="en-CA" sz="20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 w</a:t>
            </a:r>
            <a:r>
              <a:rPr lang="en-CA" sz="20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/ int’l</a:t>
            </a:r>
            <a:r>
              <a:rPr lang="en-CA" sz="20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.</a:t>
            </a:r>
            <a:endParaRPr lang="en-CA" sz="2000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854200" y="5640059"/>
            <a:ext cx="1891543" cy="2201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1308100" algn="l"/>
              </a:tabLst>
            </a:pPr>
            <a:r>
              <a:rPr lang="en-CA" sz="20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 formed</a:t>
            </a:r>
            <a:r>
              <a:rPr lang="en-CA" sz="20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	</a:t>
            </a:r>
            <a:r>
              <a:rPr lang="en-CA" sz="20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 orgs.</a:t>
            </a:r>
            <a:endParaRPr lang="en-CA" sz="2000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019300" y="6089635"/>
            <a:ext cx="1936428" cy="7034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900"/>
              </a:lnSpc>
            </a:pPr>
            <a:r>
              <a:rPr lang="en-CA" sz="48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Q4 </a:t>
            </a:r>
            <a:r>
              <a:rPr lang="en-CA" sz="48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2012</a:t>
            </a:r>
            <a:endParaRPr lang="en-CA" sz="48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104900" y="7175500"/>
            <a:ext cx="2825645" cy="2949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STOPPING TB </a:t>
            </a:r>
            <a:r>
              <a:rPr lang="en-CA" sz="2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WORLDWIDE</a:t>
            </a:r>
            <a:endParaRPr lang="en-CA" sz="20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146800" y="3597709"/>
            <a:ext cx="1936428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48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Q1 </a:t>
            </a:r>
            <a:r>
              <a:rPr lang="en-CA" sz="48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2013</a:t>
            </a:r>
            <a:endParaRPr lang="en-CA" sz="4800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4508500" y="3873500"/>
            <a:ext cx="588303" cy="65402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Action</a:t>
            </a:r>
            <a:r>
              <a:rPr lang="en-CA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CA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CA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plan</a:t>
            </a:r>
          </a:p>
          <a:p>
            <a:pPr>
              <a:lnSpc>
                <a:spcPts val="1705"/>
              </a:lnSpc>
            </a:pPr>
            <a:endParaRPr lang="en-CA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4508500" y="4318000"/>
            <a:ext cx="673261" cy="43601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defined</a:t>
            </a:r>
          </a:p>
          <a:p>
            <a:pPr>
              <a:lnSpc>
                <a:spcPts val="1705"/>
              </a:lnSpc>
            </a:pPr>
            <a:endParaRPr lang="en-CA" sz="1875" b="1" dirty="0">
              <a:solidFill>
                <a:srgbClr val="00000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546100" y="647700"/>
            <a:ext cx="3141886" cy="133369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370"/>
              </a:lnSpc>
            </a:pPr>
            <a:r>
              <a:rPr lang="en-CA" sz="96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Action</a:t>
            </a:r>
            <a:endParaRPr lang="en-CA" sz="96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24265" y="1814736"/>
            <a:ext cx="2131994" cy="117981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0"/>
              </a:lnSpc>
            </a:pPr>
            <a:r>
              <a:rPr lang="en-CA" sz="96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Plan</a:t>
            </a:r>
            <a:endParaRPr lang="en-CA" sz="96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1732" y="2808906"/>
            <a:ext cx="2973571" cy="117981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0"/>
              </a:lnSpc>
            </a:pPr>
            <a:r>
              <a:rPr lang="en-CA" sz="96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Focus</a:t>
            </a:r>
            <a:endParaRPr lang="en-CA" sz="96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46100" y="4191000"/>
            <a:ext cx="2883803" cy="9618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CA" sz="26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Concepts to target</a:t>
            </a:r>
            <a:r>
              <a:rPr lang="en-CA" sz="2600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CA" sz="26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CA" sz="26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improvements in MDR</a:t>
            </a:r>
            <a:r>
              <a:rPr lang="en-CA" sz="2600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CA" sz="26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CA" sz="26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treatment </a:t>
            </a:r>
            <a:r>
              <a:rPr lang="en-CA" sz="26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adherence</a:t>
            </a:r>
            <a:endParaRPr lang="en-CA" sz="2600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04900" y="7175500"/>
            <a:ext cx="2825645" cy="2949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STOPPING TB </a:t>
            </a:r>
            <a:r>
              <a:rPr lang="en-CA" sz="2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WORLDWIDE</a:t>
            </a:r>
            <a:endParaRPr lang="en-CA" sz="20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902200" y="1955800"/>
            <a:ext cx="4395242" cy="44884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34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Digital Adherence </a:t>
            </a:r>
            <a:r>
              <a:rPr lang="en-CA" sz="34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System</a:t>
            </a:r>
            <a:endParaRPr lang="en-CA" sz="34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902200" y="2514600"/>
            <a:ext cx="4103688" cy="112851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22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Electronically link TB patients,</a:t>
            </a:r>
            <a:r>
              <a:rPr lang="en-CA" sz="2200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CA" sz="22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CA" sz="2200" b="1" dirty="0" err="1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promotoras</a:t>
            </a:r>
            <a:r>
              <a:rPr lang="en-CA" sz="22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, nurses, and physicians</a:t>
            </a:r>
            <a:r>
              <a:rPr lang="en-CA" sz="2200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CA" sz="22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CA" sz="22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for rapid communication and support</a:t>
            </a:r>
            <a:r>
              <a:rPr lang="en-CA" sz="2200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CA" sz="22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CA" sz="22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during treatment, via mobile </a:t>
            </a:r>
            <a:r>
              <a:rPr lang="en-CA" sz="22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device</a:t>
            </a:r>
            <a:endParaRPr lang="en-CA" sz="2200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902200" y="4191000"/>
            <a:ext cx="3769943" cy="7695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34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Treatment Completion</a:t>
            </a:r>
            <a:r>
              <a:rPr lang="en-CA" sz="3400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CA" sz="34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CA" sz="34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Incentive</a:t>
            </a:r>
            <a:endParaRPr lang="en-CA" sz="34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902200" y="5067300"/>
            <a:ext cx="4296048" cy="112851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22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Specific treatment milestones will be</a:t>
            </a:r>
            <a:r>
              <a:rPr lang="en-CA" sz="2200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CA" sz="22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CA" sz="22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established for both the patient and</a:t>
            </a:r>
            <a:r>
              <a:rPr lang="en-CA" sz="2200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CA" sz="22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CA" sz="22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the </a:t>
            </a:r>
            <a:r>
              <a:rPr lang="en-CA" sz="2200" b="1" dirty="0" err="1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promotora</a:t>
            </a:r>
            <a:r>
              <a:rPr lang="en-CA" sz="22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; “incentives” are earned</a:t>
            </a:r>
            <a:r>
              <a:rPr lang="en-CA" sz="2200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CA" sz="22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CA" sz="22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when these milestones are </a:t>
            </a:r>
            <a:r>
              <a:rPr lang="en-CA" sz="22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achieved</a:t>
            </a:r>
            <a:endParaRPr lang="en-CA" sz="2200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977900" y="838200"/>
            <a:ext cx="4686924" cy="110286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565"/>
              </a:lnSpc>
            </a:pPr>
            <a:r>
              <a:rPr lang="en-CA" sz="72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What’s next</a:t>
            </a:r>
            <a:r>
              <a:rPr lang="en-CA" sz="72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?</a:t>
            </a:r>
            <a:endParaRPr lang="en-CA" sz="72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22400" y="1816100"/>
            <a:ext cx="6044925" cy="157735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50"/>
              </a:lnSpc>
            </a:pPr>
            <a:r>
              <a:rPr lang="en-CA" sz="40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Continue building concepts to</a:t>
            </a:r>
            <a:r>
              <a:rPr lang="en-CA" sz="4000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CA" sz="40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CA" sz="40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address treatment adherence</a:t>
            </a:r>
            <a:r>
              <a:rPr lang="en-CA" sz="4000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CA" sz="40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CA" sz="40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in </a:t>
            </a:r>
            <a:r>
              <a:rPr lang="en-CA" sz="40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Peru</a:t>
            </a:r>
            <a:endParaRPr lang="en-CA" sz="4000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22400" y="3594100"/>
            <a:ext cx="4954883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175"/>
              </a:lnSpc>
            </a:pPr>
            <a:r>
              <a:rPr lang="en-CA" sz="40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Landscape </a:t>
            </a:r>
            <a:r>
              <a:rPr lang="en-CA" sz="40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assessments</a:t>
            </a:r>
            <a:endParaRPr lang="en-CA" sz="4000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22400" y="4533900"/>
            <a:ext cx="3363100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175"/>
              </a:lnSpc>
            </a:pPr>
            <a:r>
              <a:rPr lang="en-CA" sz="40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Local </a:t>
            </a:r>
            <a:r>
              <a:rPr lang="en-CA" sz="40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enrollment</a:t>
            </a:r>
            <a:endParaRPr lang="en-CA" sz="4000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22400" y="5588000"/>
            <a:ext cx="6211637" cy="10515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50"/>
              </a:lnSpc>
            </a:pPr>
            <a:r>
              <a:rPr lang="en-CA" sz="40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Engagement with gov’t. </a:t>
            </a:r>
            <a:r>
              <a:rPr lang="en-CA" sz="40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affairs</a:t>
            </a:r>
            <a:r>
              <a:rPr lang="en-CA" sz="40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/</a:t>
            </a:r>
            <a:r>
              <a:rPr lang="en-CA" sz="4000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CA" sz="40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CA" sz="40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patient </a:t>
            </a:r>
            <a:r>
              <a:rPr lang="en-CA" sz="40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advocates</a:t>
            </a:r>
            <a:endParaRPr lang="en-CA" sz="4000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04900" y="7175500"/>
            <a:ext cx="2825645" cy="2949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STOPPING TB </a:t>
            </a:r>
            <a:r>
              <a:rPr lang="en-CA" sz="2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WORLDWIDE</a:t>
            </a:r>
            <a:endParaRPr lang="en-CA" sz="20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2" name="TextBox 2"/>
          <p:cNvSpPr txBox="1"/>
          <p:nvPr/>
        </p:nvSpPr>
        <p:spPr>
          <a:xfrm>
            <a:off x="990600" y="520700"/>
            <a:ext cx="2077492" cy="3757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4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Ross </a:t>
            </a:r>
            <a:r>
              <a:rPr lang="en-CA" sz="24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Underwood</a:t>
            </a:r>
            <a:endParaRPr lang="en-CA" sz="2400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90600" y="927100"/>
            <a:ext cx="1807033" cy="3206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20"/>
              </a:lnSpc>
            </a:pPr>
            <a:r>
              <a:rPr lang="en-CA" sz="24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Global Access</a:t>
            </a:r>
            <a:r>
              <a:rPr lang="en-CA" sz="24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,</a:t>
            </a:r>
            <a:endParaRPr lang="en-CA" sz="24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90600" y="1244600"/>
            <a:ext cx="2346796" cy="3206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20"/>
              </a:lnSpc>
            </a:pPr>
            <a:r>
              <a:rPr lang="en-CA" sz="24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Commercial </a:t>
            </a:r>
            <a:r>
              <a:rPr lang="en-CA" sz="24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Leader</a:t>
            </a:r>
            <a:endParaRPr lang="en-CA" sz="24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90600" y="1752600"/>
            <a:ext cx="1756891" cy="3757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4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Debbie </a:t>
            </a:r>
            <a:r>
              <a:rPr lang="en-CA" sz="2400" b="1" dirty="0" err="1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Nicholl</a:t>
            </a:r>
            <a:endParaRPr lang="en-CA" sz="2400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90600" y="2146300"/>
            <a:ext cx="1763753" cy="3206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20"/>
              </a:lnSpc>
            </a:pPr>
            <a:r>
              <a:rPr lang="en-CA" sz="24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Market </a:t>
            </a:r>
            <a:r>
              <a:rPr lang="en-CA" sz="24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Access</a:t>
            </a:r>
            <a:endParaRPr lang="en-CA" sz="24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90600" y="2743200"/>
            <a:ext cx="1387367" cy="3757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4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Jami </a:t>
            </a:r>
            <a:r>
              <a:rPr lang="en-CA" sz="24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Taylor</a:t>
            </a:r>
            <a:endParaRPr lang="en-CA" sz="2400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90600" y="3136900"/>
            <a:ext cx="2550827" cy="3206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20"/>
              </a:lnSpc>
            </a:pPr>
            <a:r>
              <a:rPr lang="en-CA" sz="24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Pharm Access </a:t>
            </a:r>
            <a:r>
              <a:rPr lang="en-CA" sz="24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Policy</a:t>
            </a:r>
            <a:endParaRPr lang="en-CA" sz="24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90600" y="3733800"/>
            <a:ext cx="1518044" cy="3757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4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Derek </a:t>
            </a:r>
            <a:r>
              <a:rPr lang="en-CA" sz="2400" b="1" dirty="0" err="1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Fetzer</a:t>
            </a:r>
            <a:endParaRPr lang="en-CA" sz="2400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90600" y="4127500"/>
            <a:ext cx="2311980" cy="3206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CA" sz="24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Business </a:t>
            </a:r>
            <a:r>
              <a:rPr lang="en-CA" sz="24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Analytics</a:t>
            </a:r>
            <a:endParaRPr lang="en-CA" sz="24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90600" y="4724400"/>
            <a:ext cx="1671933" cy="3757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4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Steve </a:t>
            </a:r>
            <a:r>
              <a:rPr lang="en-CA" sz="2400" b="1" dirty="0" err="1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Ruhmel</a:t>
            </a:r>
            <a:endParaRPr lang="en-CA" sz="2400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90600" y="5118100"/>
            <a:ext cx="2855718" cy="3206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CA" sz="24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Information </a:t>
            </a:r>
            <a:r>
              <a:rPr lang="en-CA" sz="24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Technology</a:t>
            </a:r>
            <a:endParaRPr lang="en-CA" sz="24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90600" y="5715000"/>
            <a:ext cx="2120773" cy="3757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4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Grace </a:t>
            </a:r>
            <a:r>
              <a:rPr lang="en-CA" sz="2400" b="1" dirty="0" err="1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Normandin</a:t>
            </a:r>
            <a:endParaRPr lang="en-CA" sz="2400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90600" y="6108700"/>
            <a:ext cx="2362826" cy="6412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CA" sz="24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Infectious Diseases</a:t>
            </a:r>
            <a:r>
              <a:rPr lang="en-CA" sz="2400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CA" sz="24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CA" sz="24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&amp; </a:t>
            </a:r>
            <a:r>
              <a:rPr lang="en-CA" sz="24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Vaccines</a:t>
            </a:r>
            <a:endParaRPr lang="en-CA" sz="24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104900" y="7175500"/>
            <a:ext cx="2825645" cy="2949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STOPPING TB </a:t>
            </a:r>
            <a:r>
              <a:rPr lang="en-CA" sz="2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WORLDWIDE</a:t>
            </a:r>
            <a:endParaRPr lang="en-CA" sz="20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864100" y="3733800"/>
            <a:ext cx="2136803" cy="3757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4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Carolina </a:t>
            </a:r>
            <a:r>
              <a:rPr lang="en-CA" sz="2400" b="1" dirty="0" err="1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Kellstein</a:t>
            </a:r>
            <a:endParaRPr lang="en-CA" sz="2400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4864100" y="4127500"/>
            <a:ext cx="2311980" cy="3206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CA" sz="24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Business </a:t>
            </a:r>
            <a:r>
              <a:rPr lang="en-CA" sz="24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Analytics</a:t>
            </a:r>
            <a:endParaRPr lang="en-CA" sz="24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851400" y="4724400"/>
            <a:ext cx="2119170" cy="3757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4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Carlo </a:t>
            </a:r>
            <a:r>
              <a:rPr lang="en-CA" sz="2400" b="1" dirty="0" err="1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Crisostomo</a:t>
            </a:r>
            <a:endParaRPr lang="en-CA" sz="2400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4851400" y="5118100"/>
            <a:ext cx="2775247" cy="3206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CA" sz="24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Marketing IDP (Mexico</a:t>
            </a:r>
            <a:r>
              <a:rPr lang="en-CA" sz="24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)</a:t>
            </a:r>
            <a:endParaRPr lang="en-CA" sz="24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4851400" y="5715000"/>
            <a:ext cx="1809534" cy="3757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400" b="1" dirty="0" err="1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Tacho</a:t>
            </a:r>
            <a:r>
              <a:rPr lang="en-CA" sz="24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 </a:t>
            </a:r>
            <a:r>
              <a:rPr lang="en-CA" sz="24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Valencia</a:t>
            </a:r>
            <a:endParaRPr lang="en-CA" sz="2400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4851400" y="6108700"/>
            <a:ext cx="2858603" cy="3206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CA" sz="24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Market Access (Mexico</a:t>
            </a:r>
            <a:r>
              <a:rPr lang="en-CA" sz="24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)</a:t>
            </a:r>
            <a:endParaRPr lang="en-CA" sz="24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977900" y="838200"/>
            <a:ext cx="4166205" cy="110286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565"/>
              </a:lnSpc>
            </a:pPr>
            <a:r>
              <a:rPr lang="en-CA" sz="66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Our </a:t>
            </a:r>
            <a:r>
              <a:rPr lang="en-CA" sz="66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Request</a:t>
            </a:r>
            <a:endParaRPr lang="en-CA" sz="66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22400" y="1828800"/>
            <a:ext cx="7603043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545"/>
              </a:lnSpc>
            </a:pPr>
            <a:r>
              <a:rPr lang="en-CA" sz="48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Access insight from local gov’t.</a:t>
            </a:r>
            <a:r>
              <a:rPr lang="en-CA" sz="4800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CA" sz="48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CA" sz="48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affairs teams</a:t>
            </a:r>
            <a:endParaRPr lang="en-CA" sz="4800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22400" y="3403600"/>
            <a:ext cx="6423233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545"/>
              </a:lnSpc>
            </a:pPr>
            <a:r>
              <a:rPr lang="en-CA" sz="48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Access insight/</a:t>
            </a:r>
            <a:r>
              <a:rPr lang="en-CA" sz="4800" b="1" dirty="0" err="1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collab</a:t>
            </a:r>
            <a:r>
              <a:rPr lang="en-CA" sz="48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 from</a:t>
            </a:r>
            <a:r>
              <a:rPr lang="en-CA" sz="4800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CA" sz="48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CA" sz="48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patient advocacy </a:t>
            </a:r>
            <a:r>
              <a:rPr lang="en-CA" sz="48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groups</a:t>
            </a:r>
            <a:endParaRPr lang="en-CA" sz="4800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22400" y="4991100"/>
            <a:ext cx="7798610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545"/>
              </a:lnSpc>
            </a:pPr>
            <a:r>
              <a:rPr lang="en-CA" sz="4800" b="1" dirty="0" err="1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Collab</a:t>
            </a:r>
            <a:r>
              <a:rPr lang="en-CA" sz="48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 from local team members</a:t>
            </a:r>
            <a:r>
              <a:rPr lang="en-CA" sz="4800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CA" sz="48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CA" sz="48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on a volunteer </a:t>
            </a:r>
            <a:r>
              <a:rPr lang="en-CA" sz="48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basis</a:t>
            </a:r>
            <a:endParaRPr lang="en-CA" sz="4800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04900" y="7175500"/>
            <a:ext cx="2825645" cy="2949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STOPPING TB </a:t>
            </a:r>
            <a:r>
              <a:rPr lang="en-CA" sz="2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WORLDWIDE</a:t>
            </a:r>
            <a:endParaRPr lang="en-CA" sz="20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1612900" y="2032000"/>
            <a:ext cx="7118937" cy="29201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800"/>
              </a:lnSpc>
              <a:tabLst>
                <a:tab pos="1549400" algn="l"/>
              </a:tabLst>
            </a:pPr>
            <a:r>
              <a:rPr lang="en-CA" sz="96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Comments?</a:t>
            </a:r>
            <a:r>
              <a:rPr lang="en-CA" sz="9600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CA" sz="96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CA" sz="96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	Questions</a:t>
            </a:r>
            <a:r>
              <a:rPr lang="en-CA" sz="96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?</a:t>
            </a:r>
            <a:endParaRPr lang="en-CA" sz="9600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04900" y="7175500"/>
            <a:ext cx="2825645" cy="2949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STOPPING TB </a:t>
            </a:r>
            <a:r>
              <a:rPr lang="en-CA" sz="2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WORLDWIDE</a:t>
            </a:r>
            <a:endParaRPr lang="en-CA" sz="20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4876800" y="1295400"/>
            <a:ext cx="2660985" cy="107721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395"/>
              </a:lnSpc>
            </a:pPr>
            <a:r>
              <a:rPr lang="en-CA" sz="66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Stop </a:t>
            </a:r>
            <a:r>
              <a:rPr lang="en-CA" sz="66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TB</a:t>
            </a:r>
            <a:endParaRPr lang="en-CA" sz="66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00100" y="1752600"/>
            <a:ext cx="2509020" cy="6796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265"/>
              </a:lnSpc>
            </a:pPr>
            <a:r>
              <a:rPr lang="en-CA" sz="6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Working</a:t>
            </a:r>
            <a:endParaRPr lang="en-CA" sz="60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00100" y="2222500"/>
            <a:ext cx="3640420" cy="846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570"/>
              </a:lnSpc>
            </a:pPr>
            <a:r>
              <a:rPr lang="en-CA" sz="6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pilot in </a:t>
            </a:r>
            <a:r>
              <a:rPr lang="en-CA" sz="6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Peru</a:t>
            </a:r>
            <a:endParaRPr lang="en-CA" sz="60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876800" y="2006600"/>
            <a:ext cx="3233257" cy="107721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395"/>
              </a:lnSpc>
            </a:pPr>
            <a:r>
              <a:rPr lang="en-CA" sz="7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deaths </a:t>
            </a:r>
            <a:r>
              <a:rPr lang="en-CA" sz="7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in</a:t>
            </a:r>
            <a:endParaRPr lang="en-CA" sz="70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00100" y="3060700"/>
            <a:ext cx="2083904" cy="6796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265"/>
              </a:lnSpc>
            </a:pPr>
            <a:r>
              <a:rPr lang="en-CA" sz="54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by </a:t>
            </a:r>
            <a:r>
              <a:rPr lang="en-CA" sz="54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2013</a:t>
            </a:r>
            <a:endParaRPr lang="en-CA" sz="5400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876800" y="3009900"/>
            <a:ext cx="4730206" cy="846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570"/>
              </a:lnSpc>
            </a:pPr>
            <a:r>
              <a:rPr lang="en-CA" sz="72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the </a:t>
            </a:r>
            <a:r>
              <a:rPr lang="en-CA" sz="72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Americas</a:t>
            </a:r>
            <a:endParaRPr lang="en-CA" sz="72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876800" y="3784600"/>
            <a:ext cx="2781211" cy="846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570"/>
              </a:lnSpc>
            </a:pPr>
            <a:r>
              <a:rPr lang="en-CA" sz="72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by </a:t>
            </a:r>
            <a:r>
              <a:rPr lang="en-CA" sz="72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2025</a:t>
            </a:r>
            <a:endParaRPr lang="en-CA" sz="7200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42400" y="4184819"/>
            <a:ext cx="3646832" cy="11156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730"/>
              </a:lnSpc>
            </a:pPr>
            <a:r>
              <a:rPr lang="en-CA" sz="96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Stop </a:t>
            </a:r>
            <a:r>
              <a:rPr lang="en-CA" sz="96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all</a:t>
            </a:r>
            <a:endParaRPr lang="en-CA" sz="96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42400" y="5188119"/>
            <a:ext cx="8864606" cy="11156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730"/>
              </a:lnSpc>
            </a:pPr>
            <a:r>
              <a:rPr lang="en-CA" sz="96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TB deaths</a:t>
            </a:r>
            <a:r>
              <a:rPr lang="en-CA" sz="9600" b="1" dirty="0" smtClean="0">
                <a:solidFill>
                  <a:srgbClr val="27A9E1"/>
                </a:solidFill>
                <a:latin typeface="Arial Narrow" pitchFamily="34" charset="0"/>
                <a:cs typeface="Arial"/>
              </a:rPr>
              <a:t> </a:t>
            </a:r>
            <a:r>
              <a:rPr lang="en-CA" sz="96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by </a:t>
            </a:r>
            <a:r>
              <a:rPr lang="en-CA" sz="96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2050</a:t>
            </a:r>
            <a:endParaRPr lang="en-CA" sz="9600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104900" y="7226300"/>
            <a:ext cx="2825645" cy="2308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2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STOPPING TB </a:t>
            </a:r>
            <a:r>
              <a:rPr lang="en-CA" sz="2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WORLDWIDE</a:t>
            </a:r>
            <a:endParaRPr lang="en-CA" sz="20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762000" y="812800"/>
            <a:ext cx="2394695" cy="21122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200"/>
              </a:lnSpc>
            </a:pPr>
            <a:r>
              <a:rPr lang="en-CA" sz="96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Todo</a:t>
            </a:r>
            <a:r>
              <a:rPr lang="en-CA" sz="9600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CA" sz="96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CA" sz="96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Bien</a:t>
            </a:r>
            <a:endParaRPr lang="en-CA" sz="96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04900" y="7175500"/>
            <a:ext cx="2825645" cy="2949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STOPPING TB </a:t>
            </a:r>
            <a:r>
              <a:rPr lang="en-CA" sz="2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WORLDWIDE</a:t>
            </a:r>
            <a:endParaRPr lang="en-CA" sz="20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937000" y="774700"/>
            <a:ext cx="4784643" cy="8366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6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It’s time to make the invisible visible.</a:t>
            </a:r>
            <a:r>
              <a:rPr lang="en-CA" sz="2600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CA" sz="26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CA" sz="26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Time to be the beacon on the hill</a:t>
            </a:r>
            <a:r>
              <a:rPr lang="en-CA" sz="26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.</a:t>
            </a:r>
            <a:endParaRPr lang="en-CA" sz="26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937000" y="1638300"/>
            <a:ext cx="5429371" cy="8366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6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Our passion is changing the playing field;</a:t>
            </a:r>
            <a:r>
              <a:rPr lang="en-CA" sz="2600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CA" sz="26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CA" sz="26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our commitment is changing lives</a:t>
            </a:r>
            <a:r>
              <a:rPr lang="en-CA" sz="26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.</a:t>
            </a:r>
            <a:endParaRPr lang="en-CA" sz="2600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937000" y="2501900"/>
            <a:ext cx="5441554" cy="12726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6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Simply put, we’re stopping all TB deaths.</a:t>
            </a:r>
            <a:r>
              <a:rPr lang="en-CA" sz="2600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CA" sz="26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CA" sz="26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That’s not a pipe dream. That’s a promise.</a:t>
            </a:r>
            <a:r>
              <a:rPr lang="en-CA" sz="2600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CA" sz="26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CA" sz="26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By going well beyond the pill, </a:t>
            </a:r>
            <a:r>
              <a:rPr lang="en-CA" sz="26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we’re</a:t>
            </a:r>
            <a:endParaRPr lang="en-CA" sz="26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937000" y="3797300"/>
            <a:ext cx="4820230" cy="8366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6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responding to needs, not logistics -</a:t>
            </a:r>
            <a:r>
              <a:rPr lang="en-CA" sz="2600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CA" sz="26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CA" sz="26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inspiring our industry in the process</a:t>
            </a:r>
            <a:r>
              <a:rPr lang="en-CA" sz="26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.</a:t>
            </a:r>
            <a:endParaRPr lang="en-CA" sz="26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937000" y="4660900"/>
            <a:ext cx="5387693" cy="12726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6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And we won’t stop until poverty becomes</a:t>
            </a:r>
            <a:r>
              <a:rPr lang="en-CA" sz="2600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CA" sz="26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CA" sz="26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priority. Until fear turns to hope.</a:t>
            </a:r>
          </a:p>
          <a:p>
            <a:pPr>
              <a:lnSpc>
                <a:spcPts val="3395"/>
              </a:lnSpc>
            </a:pPr>
            <a:endParaRPr lang="en-CA" sz="2600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937000" y="5549900"/>
            <a:ext cx="2864567" cy="381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6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Until the world is well</a:t>
            </a:r>
            <a:r>
              <a:rPr lang="en-CA" sz="26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.</a:t>
            </a:r>
            <a:endParaRPr lang="en-CA" sz="2600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1447800" y="1066800"/>
            <a:ext cx="3282950" cy="11669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85"/>
              </a:lnSpc>
            </a:pPr>
            <a:r>
              <a:rPr lang="en-CA" sz="72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Why TB</a:t>
            </a:r>
            <a:r>
              <a:rPr lang="en-CA" sz="72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?</a:t>
            </a:r>
            <a:endParaRPr lang="en-CA" sz="7200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30355" y="2446040"/>
            <a:ext cx="7003264" cy="12824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950"/>
              </a:lnSpc>
            </a:pPr>
            <a:r>
              <a:rPr lang="en-CA" sz="72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Why the Americas</a:t>
            </a:r>
            <a:r>
              <a:rPr lang="en-CA" sz="72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?</a:t>
            </a:r>
            <a:endParaRPr lang="en-CA" sz="7200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04900" y="7175500"/>
            <a:ext cx="2825645" cy="2949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STOPPING TB </a:t>
            </a:r>
            <a:r>
              <a:rPr lang="en-CA" sz="2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WORLDWIDE</a:t>
            </a:r>
            <a:endParaRPr lang="en-CA" sz="20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82485" y="3939781"/>
            <a:ext cx="8275240" cy="1374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950"/>
              </a:lnSpc>
            </a:pPr>
            <a:r>
              <a:rPr lang="en-CA" sz="7200" b="1" dirty="0">
                <a:solidFill>
                  <a:srgbClr val="ED1C24"/>
                </a:solidFill>
                <a:latin typeface="Arial Narrow" pitchFamily="34" charset="0"/>
                <a:cs typeface="Arial"/>
              </a:rPr>
              <a:t>Why does </a:t>
            </a:r>
            <a:r>
              <a:rPr lang="en-CA" sz="72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it matter</a:t>
            </a:r>
            <a:endParaRPr lang="en-CA" sz="7200" b="1" dirty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84006" y="4888390"/>
            <a:ext cx="7533626" cy="1374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950"/>
              </a:lnSpc>
            </a:pPr>
            <a:r>
              <a:rPr lang="en-CA" sz="7200" b="1" dirty="0">
                <a:solidFill>
                  <a:srgbClr val="ED1C24"/>
                </a:solidFill>
                <a:latin typeface="Arial Narrow" pitchFamily="34" charset="0"/>
                <a:cs typeface="Arial"/>
              </a:rPr>
              <a:t>for the region?</a:t>
            </a:r>
            <a:endParaRPr lang="en-CA" sz="7200" b="1" dirty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939800" y="1358900"/>
            <a:ext cx="5240217" cy="11926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55"/>
              </a:lnSpc>
            </a:pPr>
            <a:r>
              <a:rPr lang="en-CA" sz="8000" b="1" dirty="0" smtClean="0">
                <a:solidFill>
                  <a:srgbClr val="ED1D24"/>
                </a:solidFill>
                <a:latin typeface="Arial Narrow" pitchFamily="34" charset="0"/>
                <a:cs typeface="Arial"/>
              </a:rPr>
              <a:t>TB is the </a:t>
            </a:r>
            <a:r>
              <a:rPr lang="en-CA" sz="8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last</a:t>
            </a:r>
            <a:endParaRPr lang="en-CA" sz="80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39800" y="2527300"/>
            <a:ext cx="6452087" cy="9361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250"/>
              </a:lnSpc>
            </a:pPr>
            <a:r>
              <a:rPr lang="en-CA" sz="8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priority</a:t>
            </a:r>
            <a:r>
              <a:rPr lang="en-CA" sz="80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 </a:t>
            </a:r>
            <a:r>
              <a:rPr lang="en-CA" sz="8000" b="1" dirty="0" smtClean="0">
                <a:solidFill>
                  <a:srgbClr val="ED1D24"/>
                </a:solidFill>
                <a:latin typeface="Arial Narrow" pitchFamily="34" charset="0"/>
                <a:cs typeface="Arial"/>
              </a:rPr>
              <a:t>of WHO</a:t>
            </a:r>
            <a:r>
              <a:rPr lang="en-CA" sz="8000" b="1" dirty="0" smtClean="0">
                <a:solidFill>
                  <a:srgbClr val="ED1D24"/>
                </a:solidFill>
                <a:latin typeface="Arial Narrow" pitchFamily="34" charset="0"/>
                <a:cs typeface="Arial"/>
              </a:rPr>
              <a:t>.</a:t>
            </a:r>
            <a:endParaRPr lang="en-CA" sz="8000" b="1" dirty="0" smtClean="0">
              <a:solidFill>
                <a:srgbClr val="ED1D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01800" y="3835400"/>
            <a:ext cx="6923370" cy="11926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55"/>
              </a:lnSpc>
            </a:pPr>
            <a:r>
              <a:rPr lang="en-CA" sz="80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Most </a:t>
            </a:r>
            <a:r>
              <a:rPr lang="en-CA" sz="80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affected are</a:t>
            </a:r>
            <a:endParaRPr lang="en-CA" sz="8000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01800" y="5003800"/>
            <a:ext cx="6551473" cy="9361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250"/>
              </a:lnSpc>
            </a:pPr>
            <a:r>
              <a:rPr lang="en-CA" sz="8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largely invisible</a:t>
            </a:r>
            <a:r>
              <a:rPr lang="en-CA" sz="8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.</a:t>
            </a:r>
            <a:endParaRPr lang="en-CA" sz="80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04900" y="7175500"/>
            <a:ext cx="2825645" cy="2949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STOPPING TB </a:t>
            </a:r>
            <a:r>
              <a:rPr lang="en-CA" sz="2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WORLDWIDE</a:t>
            </a:r>
            <a:endParaRPr lang="en-CA" sz="20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990600" y="990600"/>
            <a:ext cx="8436605" cy="9746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4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More than 1.5 million people die each year</a:t>
            </a:r>
            <a:r>
              <a:rPr lang="en-CA" sz="4000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CA" sz="40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CA" sz="4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from TB. </a:t>
            </a:r>
            <a:r>
              <a:rPr lang="en-CA" sz="40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1/3 of those are women</a:t>
            </a:r>
            <a:r>
              <a:rPr lang="en-CA" sz="40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.</a:t>
            </a:r>
            <a:endParaRPr lang="en-CA" sz="4000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90600" y="4102100"/>
            <a:ext cx="8164094" cy="381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TB is the </a:t>
            </a:r>
            <a:r>
              <a:rPr lang="en-CA" sz="26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#3 cause of death</a:t>
            </a:r>
            <a:r>
              <a:rPr lang="en-CA" sz="26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 among women of childbearing age</a:t>
            </a:r>
            <a:r>
              <a:rPr lang="en-CA" sz="26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.</a:t>
            </a:r>
            <a:endParaRPr lang="en-CA" sz="2600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41400" y="4864100"/>
            <a:ext cx="8037457" cy="9746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4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10 million children worldwide</a:t>
            </a:r>
            <a:r>
              <a:rPr lang="en-CA" sz="40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 have been</a:t>
            </a:r>
            <a:r>
              <a:rPr lang="en-CA" sz="4000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CA" sz="40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CA" sz="40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orphaned because a parent died of TB</a:t>
            </a:r>
            <a:r>
              <a:rPr lang="en-CA" sz="40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.</a:t>
            </a:r>
            <a:endParaRPr lang="en-CA" sz="4000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158721" y="6159499"/>
            <a:ext cx="7244484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Over 18,000 die each year </a:t>
            </a:r>
            <a:r>
              <a:rPr lang="en-CA" sz="28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from TB in Latin America</a:t>
            </a:r>
            <a:r>
              <a:rPr lang="en-CA" sz="28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.</a:t>
            </a:r>
            <a:endParaRPr lang="en-CA" sz="28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04900" y="7175500"/>
            <a:ext cx="2825645" cy="2949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STOPPING TB </a:t>
            </a:r>
            <a:r>
              <a:rPr lang="en-CA" sz="2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WORLDWIDE</a:t>
            </a:r>
            <a:endParaRPr lang="en-CA" sz="20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4229100" y="1765300"/>
            <a:ext cx="5408612" cy="389850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indent="426660">
              <a:lnSpc>
                <a:spcPts val="7600"/>
              </a:lnSpc>
            </a:pPr>
            <a:r>
              <a:rPr lang="en-CA" sz="72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“Being poor</a:t>
            </a:r>
            <a:r>
              <a:rPr lang="en-CA" sz="7200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CA" sz="72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CA" sz="7200" b="1" dirty="0" smtClean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n-CA" sz="72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is </a:t>
            </a:r>
            <a:r>
              <a:rPr lang="en-CA" sz="72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sad. Being</a:t>
            </a:r>
            <a:r>
              <a:rPr lang="en-CA" sz="7200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CA" sz="72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CA" sz="72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poor and sick</a:t>
            </a:r>
            <a:r>
              <a:rPr lang="en-CA" sz="7200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CA" sz="72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CA" sz="7200" b="1" dirty="0" smtClean="0">
                <a:solidFill>
                  <a:srgbClr val="000000"/>
                </a:solidFill>
                <a:latin typeface="Arial Narrow" pitchFamily="34" charset="0"/>
              </a:rPr>
              <a:t>   </a:t>
            </a:r>
            <a:r>
              <a:rPr lang="en-CA" sz="72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is </a:t>
            </a:r>
            <a:r>
              <a:rPr lang="en-CA" sz="72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infernal</a:t>
            </a:r>
            <a:r>
              <a:rPr lang="en-CA" sz="72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.”</a:t>
            </a:r>
            <a:endParaRPr lang="en-CA" sz="7200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69360" y="5662535"/>
            <a:ext cx="2712281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8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- Sonia </a:t>
            </a:r>
            <a:r>
              <a:rPr lang="en-CA" sz="28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Goldenberg</a:t>
            </a:r>
            <a:endParaRPr lang="en-CA" sz="28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04900" y="7175500"/>
            <a:ext cx="2825645" cy="2949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STOPPING TB </a:t>
            </a:r>
            <a:r>
              <a:rPr lang="en-CA" sz="2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WORLDWIDE</a:t>
            </a:r>
            <a:endParaRPr lang="en-CA" sz="20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1104900" y="1270000"/>
            <a:ext cx="7792198" cy="51296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25"/>
              </a:lnSpc>
            </a:pPr>
            <a:r>
              <a:rPr lang="en-CA" sz="32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Large unmet need + novel drug =</a:t>
            </a:r>
            <a:r>
              <a:rPr lang="en-CA" sz="32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 partial </a:t>
            </a:r>
            <a:r>
              <a:rPr lang="en-CA" sz="32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solution</a:t>
            </a:r>
            <a:endParaRPr lang="en-CA" sz="3200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41400" y="2082800"/>
            <a:ext cx="2355453" cy="101309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900"/>
              </a:lnSpc>
            </a:pPr>
            <a:r>
              <a:rPr lang="en-CA" sz="6600" b="1" spc="90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Sirturo</a:t>
            </a:r>
            <a:endParaRPr lang="en-CA" sz="6600" b="1" spc="90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251200" y="2260600"/>
            <a:ext cx="213200" cy="21275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4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TM</a:t>
            </a:r>
            <a:endParaRPr lang="en-CA" sz="1400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04900" y="3784600"/>
            <a:ext cx="7942880" cy="36894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5"/>
              </a:lnSpc>
            </a:pPr>
            <a:r>
              <a:rPr lang="en-CA" sz="25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Origination &gt; Diagnosis &gt; Treatment &gt; Fulfillment &gt; </a:t>
            </a:r>
            <a:r>
              <a:rPr lang="en-CA" sz="25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Compliance</a:t>
            </a:r>
            <a:endParaRPr lang="en-CA" sz="25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04900" y="4660900"/>
            <a:ext cx="8532812" cy="11028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CA" sz="34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Health partnerships across stakeholders </a:t>
            </a:r>
            <a:r>
              <a:rPr lang="en-CA" sz="34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can</a:t>
            </a:r>
            <a:endParaRPr lang="en-CA" sz="3400" b="1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>
              <a:lnSpc>
                <a:spcPts val="4300"/>
              </a:lnSpc>
            </a:pPr>
            <a:r>
              <a:rPr lang="en-CA" sz="34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fully </a:t>
            </a:r>
            <a:r>
              <a:rPr lang="en-CA" sz="34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address the </a:t>
            </a:r>
            <a:r>
              <a:rPr lang="en-CA" sz="34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problem</a:t>
            </a:r>
            <a:endParaRPr lang="en-CA" sz="3400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04900" y="7175500"/>
            <a:ext cx="2825645" cy="2949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STOPPING TB </a:t>
            </a:r>
            <a:r>
              <a:rPr lang="en-CA" sz="2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WORLDWIDE</a:t>
            </a:r>
            <a:endParaRPr lang="en-CA" sz="20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4013200" y="800100"/>
            <a:ext cx="309380" cy="3270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039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TM</a:t>
            </a:r>
            <a:endParaRPr lang="en-CA" sz="2039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72100" y="1117600"/>
            <a:ext cx="4049588" cy="26994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5"/>
              </a:lnSpc>
            </a:pPr>
            <a:r>
              <a:rPr lang="en-CA" sz="24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“I’m pleased that another </a:t>
            </a:r>
            <a:r>
              <a:rPr lang="en-CA" sz="24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weapon</a:t>
            </a:r>
            <a:endParaRPr lang="en-CA" sz="2400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72100" y="1435100"/>
            <a:ext cx="4029949" cy="3206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70"/>
              </a:lnSpc>
            </a:pPr>
            <a:r>
              <a:rPr lang="en-CA" sz="24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has been added to the arsenal </a:t>
            </a:r>
            <a:r>
              <a:rPr lang="en-CA" sz="24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for</a:t>
            </a:r>
            <a:endParaRPr lang="en-CA" sz="2400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62000" y="901700"/>
            <a:ext cx="3326232" cy="10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300"/>
              </a:lnSpc>
            </a:pPr>
            <a:r>
              <a:rPr lang="en-CA" sz="9657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Sirturo</a:t>
            </a:r>
            <a:endParaRPr lang="en-CA" sz="9657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62000" y="1917700"/>
            <a:ext cx="3268523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3283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What they’re </a:t>
            </a:r>
            <a:r>
              <a:rPr lang="en-CA" sz="3283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saying</a:t>
            </a:r>
            <a:endParaRPr lang="en-CA" sz="3283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72100" y="1765300"/>
            <a:ext cx="4051237" cy="107721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24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fighting this deadly, contagious</a:t>
            </a:r>
            <a:r>
              <a:rPr lang="en-CA" sz="2400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CA" sz="24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CA" sz="24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disease.”</a:t>
            </a:r>
            <a:r>
              <a:rPr lang="en-CA" sz="24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  - Margaret A. Hamburg,</a:t>
            </a:r>
            <a:r>
              <a:rPr lang="en-CA" sz="2400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CA" sz="24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CA" sz="24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MD, FDA </a:t>
            </a:r>
            <a:r>
              <a:rPr lang="en-CA" sz="24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Commissioner</a:t>
            </a:r>
            <a:endParaRPr lang="en-CA" sz="24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517900" y="3200400"/>
            <a:ext cx="5820504" cy="149566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50"/>
              </a:lnSpc>
            </a:pPr>
            <a:r>
              <a:rPr lang="en-CA" sz="30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“The accelerated approval of Sirturo</a:t>
            </a:r>
            <a:r>
              <a:rPr lang="en-CA" sz="3000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CA" sz="30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CA" sz="30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is a significant step in the fight against</a:t>
            </a:r>
            <a:r>
              <a:rPr lang="en-CA" sz="3000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CA" sz="30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CA" sz="30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MDR-TB.”</a:t>
            </a:r>
            <a:r>
              <a:rPr lang="en-CA" sz="3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 - Dr. Paul </a:t>
            </a:r>
            <a:r>
              <a:rPr lang="en-CA" sz="3000" b="1" dirty="0" err="1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Sto</a:t>
            </a:r>
            <a:r>
              <a:rPr lang="en-CA" sz="3000" b="1" dirty="0" err="1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ff</a:t>
            </a:r>
            <a:r>
              <a:rPr lang="en-CA" sz="3000" b="1" dirty="0" err="1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els</a:t>
            </a:r>
            <a:endParaRPr lang="en-CA" sz="30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89000" y="5054600"/>
            <a:ext cx="8534337" cy="44089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735"/>
              </a:lnSpc>
            </a:pPr>
            <a:r>
              <a:rPr lang="en-CA" sz="30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“This is the first time a new drug is being </a:t>
            </a:r>
            <a:r>
              <a:rPr lang="en-CA" sz="3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introduced</a:t>
            </a:r>
            <a:endParaRPr lang="en-CA" sz="30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89000" y="5524500"/>
            <a:ext cx="8414163" cy="9827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CA" sz="3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specifically for MDR-TB, for which the current needs are</a:t>
            </a:r>
            <a:r>
              <a:rPr lang="en-CA" sz="3000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CA" sz="30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CA" sz="3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so great. - Lee </a:t>
            </a:r>
            <a:r>
              <a:rPr lang="en-CA" sz="3000" b="1" dirty="0" err="1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Reichman</a:t>
            </a:r>
            <a:r>
              <a:rPr lang="en-CA" sz="3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, </a:t>
            </a:r>
            <a:r>
              <a:rPr lang="en-CA" sz="3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MD</a:t>
            </a:r>
            <a:endParaRPr lang="en-CA" sz="30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104900" y="7175500"/>
            <a:ext cx="2825645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STOPPING TB WORLDWIDE</a:t>
            </a:r>
          </a:p>
          <a:p>
            <a:pPr>
              <a:lnSpc>
                <a:spcPts val="2300"/>
              </a:lnSpc>
            </a:pPr>
            <a:endParaRPr lang="en-CA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1104900" y="736600"/>
            <a:ext cx="2616101" cy="14619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40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Estimated</a:t>
            </a:r>
            <a:r>
              <a:rPr lang="en-CA" sz="4000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CA" sz="40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CA" sz="40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TB Incidence</a:t>
            </a:r>
            <a:r>
              <a:rPr lang="en-CA" sz="4000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CA" sz="40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CA" sz="40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Rates, </a:t>
            </a:r>
            <a:r>
              <a:rPr lang="en-CA" sz="40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2011</a:t>
            </a:r>
            <a:endParaRPr lang="en-CA" sz="4000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04900" y="3492500"/>
            <a:ext cx="6084540" cy="58990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8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Estimated new TB</a:t>
            </a:r>
            <a:r>
              <a:rPr lang="en-CA" sz="2800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CA" sz="28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CA" sz="28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cases (all forms</a:t>
            </a:r>
            <a:r>
              <a:rPr lang="en-CA" sz="28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)</a:t>
            </a:r>
            <a:endParaRPr lang="en-CA" sz="2800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04900" y="4089400"/>
            <a:ext cx="3185167" cy="3005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8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per 100,000 </a:t>
            </a:r>
            <a:r>
              <a:rPr lang="en-CA" sz="28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population</a:t>
            </a:r>
            <a:endParaRPr lang="en-CA" sz="2800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349500" y="4660900"/>
            <a:ext cx="506549" cy="3468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lang="en-CA" sz="24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0-24</a:t>
            </a:r>
            <a:endParaRPr lang="en-CA" sz="2400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349500" y="5029200"/>
            <a:ext cx="929742" cy="165494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24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25-49</a:t>
            </a:r>
            <a:r>
              <a:rPr lang="en-CA" sz="2400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CA" sz="24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CA" sz="24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50-149</a:t>
            </a:r>
            <a:r>
              <a:rPr lang="en-CA" sz="2400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CA" sz="24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CA" sz="24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150-299</a:t>
            </a:r>
            <a:r>
              <a:rPr lang="en-CA" sz="2400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CA" sz="24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CA" sz="24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&gt; </a:t>
            </a:r>
            <a:r>
              <a:rPr lang="en-CA" sz="24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300</a:t>
            </a:r>
            <a:endParaRPr lang="en-CA" sz="2400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04900" y="7162800"/>
            <a:ext cx="2825645" cy="2949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STOPPING TB </a:t>
            </a:r>
            <a:r>
              <a:rPr lang="en-CA" sz="2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WORLDWIDE</a:t>
            </a:r>
            <a:endParaRPr lang="en-CA" sz="20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1104900" y="736600"/>
            <a:ext cx="2374048" cy="9746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36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New MDR-TB</a:t>
            </a:r>
            <a:r>
              <a:rPr lang="en-CA" sz="3600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CA" sz="36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CA" sz="36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Cases, </a:t>
            </a:r>
            <a:r>
              <a:rPr lang="en-CA" sz="36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2011</a:t>
            </a:r>
            <a:endParaRPr lang="en-CA" sz="3600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04900" y="3733800"/>
            <a:ext cx="2556148" cy="74379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lang="en-CA" sz="24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Percentage</a:t>
            </a:r>
          </a:p>
          <a:p>
            <a:pPr>
              <a:lnSpc>
                <a:spcPts val="2875"/>
              </a:lnSpc>
            </a:pPr>
            <a:endParaRPr lang="en-CA" sz="2491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04900" y="4089400"/>
            <a:ext cx="1013098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4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of cases</a:t>
            </a:r>
          </a:p>
          <a:p>
            <a:pPr>
              <a:lnSpc>
                <a:spcPts val="2300"/>
              </a:lnSpc>
            </a:pPr>
            <a:endParaRPr lang="en-CA" sz="2491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349500" y="4660900"/>
            <a:ext cx="506549" cy="3388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lang="en-CA" sz="2118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0-2.9</a:t>
            </a:r>
            <a:endParaRPr lang="en-CA" sz="2118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349500" y="5029200"/>
            <a:ext cx="753411" cy="12237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2118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3-5.9</a:t>
            </a:r>
            <a:r>
              <a:rPr lang="en-CA" sz="2491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CA" sz="2491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CA" sz="2118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6-11.9</a:t>
            </a:r>
            <a:r>
              <a:rPr lang="en-CA" sz="2491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CA" sz="2491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CA" sz="2118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12-17.9</a:t>
            </a:r>
            <a:endParaRPr lang="en-CA" sz="2118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04900" y="7175500"/>
            <a:ext cx="2825645" cy="2949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STOPPING TB </a:t>
            </a:r>
            <a:r>
              <a:rPr lang="en-CA" sz="2000" b="1" dirty="0" smtClean="0">
                <a:solidFill>
                  <a:srgbClr val="6DCFF6"/>
                </a:solidFill>
                <a:latin typeface="Arial Narrow" pitchFamily="34" charset="0"/>
                <a:cs typeface="Arial"/>
              </a:rPr>
              <a:t>WORLDWIDE</a:t>
            </a:r>
            <a:endParaRPr lang="en-CA" sz="2000" b="1" dirty="0" smtClean="0">
              <a:solidFill>
                <a:srgbClr val="6DCFF6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191000" y="5339381"/>
            <a:ext cx="2483052" cy="6924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8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Peru has the</a:t>
            </a:r>
            <a:r>
              <a:rPr lang="en-CA" sz="2800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CA" sz="28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CA" sz="28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highest </a:t>
            </a:r>
            <a:r>
              <a:rPr lang="en-CA" sz="2800" b="1" dirty="0" smtClean="0">
                <a:solidFill>
                  <a:srgbClr val="ED1C24"/>
                </a:solidFill>
                <a:latin typeface="Arial Narrow" pitchFamily="34" charset="0"/>
                <a:cs typeface="Arial"/>
              </a:rPr>
              <a:t>incidence</a:t>
            </a:r>
            <a:endParaRPr lang="en-CA" sz="2800" b="1" dirty="0" smtClean="0">
              <a:solidFill>
                <a:srgbClr val="ED1C24"/>
              </a:solidFill>
              <a:latin typeface="Arial Narrow" pitchFamily="34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483</Words>
  <Application>Microsoft Office PowerPoint</Application>
  <PresentationFormat>Custom</PresentationFormat>
  <Paragraphs>147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Investintech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A2E_Engine</dc:creator>
  <cp:lastModifiedBy>Awesome</cp:lastModifiedBy>
  <cp:revision>25</cp:revision>
  <dcterms:created xsi:type="dcterms:W3CDTF">2013-03-12T02:22:43Z</dcterms:created>
  <dcterms:modified xsi:type="dcterms:W3CDTF">2013-03-12T15:55:45Z</dcterms:modified>
</cp:coreProperties>
</file>