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94664"/>
  </p:normalViewPr>
  <p:slideViewPr>
    <p:cSldViewPr snapToGrid="0">
      <p:cViewPr varScale="1">
        <p:scale>
          <a:sx n="137" d="100"/>
          <a:sy n="137" d="100"/>
        </p:scale>
        <p:origin x="5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1F32-FF20-6560-0B70-21ABD84D6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17C5-928F-52DE-27AC-77B48F2B0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1EF7-1F95-98C0-45F6-253641CE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8FECB-A111-279B-931D-4AC6CC3C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FE6D-931D-7EE9-861C-17FAE10C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0049-0D83-E62C-9EF9-E2520B6B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DAA17-C448-6FFB-5A1E-5944C3630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81F5-C0CF-8D7C-CE47-1367F69E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1B3BB-B467-1264-3FEE-75015771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AA37-BFD8-BAB6-5259-8144E5F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9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C91FC-38C2-5EDD-F8CB-8B274B190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D4181-DFBC-18AD-A655-2CF7CA243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3F7F-914B-078E-358E-D790B1CC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16A9-A7B2-E7A5-51EB-5C10BC20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D956-6F1E-1747-6B5D-6750AB93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2D6-7332-61F0-E4AA-06F522E1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F8B4-7E8A-3EE3-6508-70455789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0E09-17F4-A361-DC91-8EDE9A6C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DF03-179F-A86D-F26E-7414F979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E661-799E-E13F-9EA0-E8FB50B4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C6AB-C24F-7AE7-B90C-5642C099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FA222-A569-5AB3-C302-490EF370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DC3E-2FE7-E3F3-AAE0-7C7B8DBB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71F9-EBFD-17AB-0081-7C4CB843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F451-538B-4A83-0D95-D2BE3BC3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5430-008B-D367-0BE7-966A924F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08A4-7130-374B-D4BF-D6A1A99E1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23E40-CAE3-1CAA-3AEF-1E72FB53E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024B7-70DA-7E53-005C-636E68C5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E7E5-51ED-08CC-2A52-A0213EA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1E4A-31A9-208B-E4B3-58A1A3B5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37B3-0E3A-D3CA-DB1A-268CB21B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D2864-E048-48B1-4465-7609ADEE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4BAB-6E1B-FC2A-E57C-C9DCDD66F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A96F3-9034-2B12-E329-6095FF680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22947-C983-82C6-1417-AC238C426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D661D-D360-2786-87B6-2B145704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656B2-5BC3-101A-9946-99A331D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8D028-301B-84D2-6971-9ECA09A6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3401-5917-EFDC-82A3-BE3FB018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81EAD-2647-F389-285E-85B7FD40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AFF0-5EA1-10A9-BF7F-3F28B8B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ABB19-0CD2-5E77-0076-DBE9E26F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D6E3E-69D5-66B4-CF50-560308D9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C5C3B-1FF5-32DB-98AB-94639FCE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EA203-8CCD-43A4-DEA4-DAA1E1AF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9805-EE6D-7D96-06B1-52B51B1A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C8A8-10DA-37A7-90C4-347D7444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E0C62-2C51-B2B1-2EEF-FC4FEDFE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0A55F-C4C4-9195-B117-60A0E9AE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F56F9-787E-8276-9656-6E2F4EC7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275C9-2BFB-098F-21F9-0102A511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C23B-84C8-6CA8-4755-0F0E726A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F23D1-7585-653E-D865-E1E137AD1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94281-244F-F0AD-245E-34CE496AE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8657F-3E05-8316-A067-60631DBA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D97F9-2454-9E7C-5672-633CC7A9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C80CB-68AC-6123-4E1B-E62B26B3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688AA-C364-211C-3999-70A1EEA2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D6B5C-7E46-E204-88E2-ACF3F3C9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6AB7-1CB0-CE27-A53D-CA207900D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71690-A772-4A40-96E3-6D598DD3FEB7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A8BF-BE62-EB6C-E6C8-0BA5DAE20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A4F87-E3E3-BD9E-E176-B66DEBF63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44451-0AAF-1A43-BBAC-C44E51E1A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9AAB2F78-7D39-867A-A604-2CED7D95BF2B}"/>
              </a:ext>
            </a:extLst>
          </p:cNvPr>
          <p:cNvSpPr/>
          <p:nvPr/>
        </p:nvSpPr>
        <p:spPr>
          <a:xfrm>
            <a:off x="3897086" y="193041"/>
            <a:ext cx="8126962" cy="1959236"/>
          </a:xfrm>
          <a:prstGeom prst="roundRect">
            <a:avLst>
              <a:gd name="adj" fmla="val 3804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692D42-2DF8-9EB8-8BE2-C0D9D9CCF120}"/>
              </a:ext>
            </a:extLst>
          </p:cNvPr>
          <p:cNvGrpSpPr/>
          <p:nvPr/>
        </p:nvGrpSpPr>
        <p:grpSpPr>
          <a:xfrm>
            <a:off x="159622" y="2027779"/>
            <a:ext cx="2836636" cy="1356442"/>
            <a:chOff x="167953" y="1238053"/>
            <a:chExt cx="2836636" cy="1356442"/>
          </a:xfrm>
        </p:grpSpPr>
        <p:pic>
          <p:nvPicPr>
            <p:cNvPr id="7" name="Picture 6" descr="A person holding a computer&#10;&#10;AI-generated content may be incorrect.">
              <a:extLst>
                <a:ext uri="{FF2B5EF4-FFF2-40B4-BE49-F238E27FC236}">
                  <a16:creationId xmlns:a16="http://schemas.microsoft.com/office/drawing/2014/main" id="{CA00D767-0459-3AD2-1BE3-64CF7280E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53" y="1967659"/>
              <a:ext cx="626836" cy="626836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FE7169-6F75-B18D-A7A8-14FE92CD0002}"/>
                </a:ext>
              </a:extLst>
            </p:cNvPr>
            <p:cNvGrpSpPr/>
            <p:nvPr/>
          </p:nvGrpSpPr>
          <p:grpSpPr>
            <a:xfrm>
              <a:off x="794789" y="1544440"/>
              <a:ext cx="2209800" cy="736637"/>
              <a:chOff x="1436915" y="2417684"/>
              <a:chExt cx="2209800" cy="736637"/>
            </a:xfrm>
          </p:grpSpPr>
          <p:sp>
            <p:nvSpPr>
              <p:cNvPr id="9" name="Rounded Rectangular Callout 8">
                <a:extLst>
                  <a:ext uri="{FF2B5EF4-FFF2-40B4-BE49-F238E27FC236}">
                    <a16:creationId xmlns:a16="http://schemas.microsoft.com/office/drawing/2014/main" id="{8BC184C9-7224-BB44-EBFD-DA5299747F10}"/>
                  </a:ext>
                </a:extLst>
              </p:cNvPr>
              <p:cNvSpPr/>
              <p:nvPr/>
            </p:nvSpPr>
            <p:spPr>
              <a:xfrm>
                <a:off x="1436915" y="2417684"/>
                <a:ext cx="2209800" cy="736637"/>
              </a:xfrm>
              <a:prstGeom prst="wedgeRoundRectCallout">
                <a:avLst>
                  <a:gd name="adj1" fmla="val -33148"/>
                  <a:gd name="adj2" fmla="val 69907"/>
                  <a:gd name="adj3" fmla="val 16667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674F8-AD84-496E-7844-664FF07AE8AB}"/>
                  </a:ext>
                </a:extLst>
              </p:cNvPr>
              <p:cNvSpPr txBox="1"/>
              <p:nvPr/>
            </p:nvSpPr>
            <p:spPr>
              <a:xfrm>
                <a:off x="1581962" y="2491180"/>
                <a:ext cx="1834061" cy="533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760"/>
                  </a:lnSpc>
                </a:pPr>
                <a:r>
                  <a:rPr lang="en-US" sz="1050" dirty="0">
                    <a:latin typeface="Google Sans" panose="020B0503030502040204" pitchFamily="34" charset="0"/>
                  </a:rPr>
                  <a:t>What are the steps to board an Air India airplane?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9EF8A-1495-B73D-9C0B-275D11BF3000}"/>
                </a:ext>
              </a:extLst>
            </p:cNvPr>
            <p:cNvSpPr txBox="1"/>
            <p:nvPr/>
          </p:nvSpPr>
          <p:spPr>
            <a:xfrm>
              <a:off x="746176" y="1238053"/>
              <a:ext cx="1853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Google Sans" panose="020B0503030502040204" pitchFamily="34" charset="0"/>
                </a:rPr>
                <a:t>USER PROMPT/QUERY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D50DC6E-2898-15BE-45D4-A3F42F494D1B}"/>
              </a:ext>
            </a:extLst>
          </p:cNvPr>
          <p:cNvGrpSpPr/>
          <p:nvPr/>
        </p:nvGrpSpPr>
        <p:grpSpPr>
          <a:xfrm>
            <a:off x="458264" y="3544901"/>
            <a:ext cx="2747993" cy="3151302"/>
            <a:chOff x="458264" y="3544901"/>
            <a:chExt cx="2747993" cy="31513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A8BB3-93A1-0215-4CF7-78C91B87CCB4}"/>
                </a:ext>
              </a:extLst>
            </p:cNvPr>
            <p:cNvSpPr txBox="1"/>
            <p:nvPr/>
          </p:nvSpPr>
          <p:spPr>
            <a:xfrm rot="16200000">
              <a:off x="7500" y="4152972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Google Sans" panose="020B0503030502040204" pitchFamily="34" charset="0"/>
                </a:rPr>
                <a:t>AI RESPONSE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C2896E-1EFF-55CD-1AC7-46994ACEA816}"/>
                </a:ext>
              </a:extLst>
            </p:cNvPr>
            <p:cNvGrpSpPr/>
            <p:nvPr/>
          </p:nvGrpSpPr>
          <p:grpSpPr>
            <a:xfrm>
              <a:off x="746085" y="3544901"/>
              <a:ext cx="2460172" cy="3151302"/>
              <a:chOff x="1284515" y="2695951"/>
              <a:chExt cx="2460172" cy="3151302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36B88F2-4406-7FA5-1604-F80DE117BB6F}"/>
                  </a:ext>
                </a:extLst>
              </p:cNvPr>
              <p:cNvSpPr/>
              <p:nvPr/>
            </p:nvSpPr>
            <p:spPr>
              <a:xfrm>
                <a:off x="1284515" y="2695951"/>
                <a:ext cx="2460172" cy="3151302"/>
              </a:xfrm>
              <a:prstGeom prst="roundRect">
                <a:avLst>
                  <a:gd name="adj" fmla="val 4923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C5EF3E-6C5E-E355-6FAD-B1D8143333A9}"/>
                  </a:ext>
                </a:extLst>
              </p:cNvPr>
              <p:cNvSpPr txBox="1"/>
              <p:nvPr/>
            </p:nvSpPr>
            <p:spPr>
              <a:xfrm>
                <a:off x="1444144" y="2838657"/>
                <a:ext cx="2068899" cy="2906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060"/>
                  </a:lnSpc>
                </a:pPr>
                <a:r>
                  <a:rPr lang="en-IN" sz="800" dirty="0">
                    <a:latin typeface="Google Sans" panose="020B0503030502040204" pitchFamily="34" charset="0"/>
                  </a:rPr>
                  <a:t>Air India boarding process is quick and straight forward.</a:t>
                </a:r>
              </a:p>
              <a:p>
                <a:pPr>
                  <a:lnSpc>
                    <a:spcPts val="1060"/>
                  </a:lnSpc>
                </a:pPr>
                <a:endParaRPr lang="en-IN" sz="800" b="1" dirty="0">
                  <a:latin typeface="Google Sans" panose="020B0503030502040204" pitchFamily="34" charset="0"/>
                </a:endParaRPr>
              </a:p>
              <a:p>
                <a:pPr>
                  <a:lnSpc>
                    <a:spcPts val="1060"/>
                  </a:lnSpc>
                </a:pPr>
                <a:r>
                  <a:rPr lang="en-IN" sz="800" b="1" dirty="0">
                    <a:latin typeface="Google Sans" panose="020B0503030502040204" pitchFamily="34" charset="0"/>
                  </a:rPr>
                  <a:t>1. Check-in &amp; Security Screening</a:t>
                </a:r>
                <a:endParaRPr lang="en-IN" sz="800" dirty="0">
                  <a:latin typeface="Google Sans" panose="020B0503030502040204" pitchFamily="34" charset="0"/>
                </a:endParaRPr>
              </a:p>
              <a:p>
                <a:pPr marL="171450" indent="-171450">
                  <a:lnSpc>
                    <a:spcPts val="1060"/>
                  </a:lnSpc>
                  <a:buFont typeface="Arial" panose="020B0604020202020204" pitchFamily="34" charset="0"/>
                  <a:buChar char="•"/>
                </a:pPr>
                <a:r>
                  <a:rPr lang="en-IN" sz="800" b="1" dirty="0">
                    <a:latin typeface="Google Sans" panose="020B0503030502040204" pitchFamily="34" charset="0"/>
                  </a:rPr>
                  <a:t>Online Check-in (if available)</a:t>
                </a:r>
                <a:r>
                  <a:rPr lang="en-IN" sz="800" dirty="0">
                    <a:latin typeface="Google Sans" panose="020B0503030502040204" pitchFamily="34" charset="0"/>
                  </a:rPr>
                  <a:t>: Opens 48 hours before departure. You can select a seat and get a digital boarding pass. You can also add your preferred meals during check-in. </a:t>
                </a:r>
              </a:p>
              <a:p>
                <a:pPr marL="171450" indent="-171450">
                  <a:lnSpc>
                    <a:spcPts val="1060"/>
                  </a:lnSpc>
                  <a:buFont typeface="Arial" panose="020B0604020202020204" pitchFamily="34" charset="0"/>
                  <a:buChar char="•"/>
                </a:pPr>
                <a:r>
                  <a:rPr lang="en-IN" sz="800" b="1" dirty="0">
                    <a:latin typeface="Google Sans" panose="020B0503030502040204" pitchFamily="34" charset="0"/>
                  </a:rPr>
                  <a:t>Airport Check-in</a:t>
                </a:r>
                <a:r>
                  <a:rPr lang="en-IN" sz="800" dirty="0">
                    <a:latin typeface="Google Sans" panose="020B0503030502040204" pitchFamily="34" charset="0"/>
                  </a:rPr>
                  <a:t>: If you have luggage to check or didn’t check in online, go to the airline counter to receive your boarding pass.</a:t>
                </a:r>
              </a:p>
              <a:p>
                <a:pPr marL="171450" indent="-171450">
                  <a:lnSpc>
                    <a:spcPts val="1060"/>
                  </a:lnSpc>
                  <a:buFont typeface="Arial" panose="020B0604020202020204" pitchFamily="34" charset="0"/>
                  <a:buChar char="•"/>
                </a:pPr>
                <a:r>
                  <a:rPr lang="en-IN" sz="800" b="1" dirty="0">
                    <a:latin typeface="Google Sans" panose="020B0503030502040204" pitchFamily="34" charset="0"/>
                  </a:rPr>
                  <a:t>Security Screening</a:t>
                </a:r>
                <a:r>
                  <a:rPr lang="en-IN" sz="800" dirty="0">
                    <a:latin typeface="Google Sans" panose="020B0503030502040204" pitchFamily="34" charset="0"/>
                  </a:rPr>
                  <a:t>: Proceed to security, where your carry-on items and body will be screened. Remove electronics, liquids, and metal objects as required.</a:t>
                </a:r>
              </a:p>
              <a:p>
                <a:pPr marL="171450" indent="-171450">
                  <a:lnSpc>
                    <a:spcPts val="1060"/>
                  </a:lnSpc>
                  <a:buFont typeface="Arial" panose="020B0604020202020204" pitchFamily="34" charset="0"/>
                  <a:buChar char="•"/>
                </a:pPr>
                <a:r>
                  <a:rPr lang="en-IN" sz="800" dirty="0">
                    <a:latin typeface="Google Sans" panose="020B0503030502040204" pitchFamily="34" charset="0"/>
                  </a:rPr>
                  <a:t>………………………</a:t>
                </a:r>
              </a:p>
            </p:txBody>
          </p:sp>
        </p:grpSp>
      </p:grpSp>
      <p:sp>
        <p:nvSpPr>
          <p:cNvPr id="18" name="Multi-document 17">
            <a:extLst>
              <a:ext uri="{FF2B5EF4-FFF2-40B4-BE49-F238E27FC236}">
                <a16:creationId xmlns:a16="http://schemas.microsoft.com/office/drawing/2014/main" id="{21A2B3ED-B4F4-3E4A-CC18-E13B3EF81135}"/>
              </a:ext>
            </a:extLst>
          </p:cNvPr>
          <p:cNvSpPr/>
          <p:nvPr/>
        </p:nvSpPr>
        <p:spPr>
          <a:xfrm>
            <a:off x="4145630" y="673889"/>
            <a:ext cx="1163786" cy="1069053"/>
          </a:xfrm>
          <a:prstGeom prst="flowChartMultidocument">
            <a:avLst/>
          </a:prstGeom>
          <a:solidFill>
            <a:srgbClr val="0070C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Google Sans" panose="020B0503030502040204" pitchFamily="34" charset="0"/>
              </a:rPr>
              <a:t>Air India</a:t>
            </a:r>
            <a:br>
              <a:rPr lang="en-US" sz="1000" dirty="0">
                <a:solidFill>
                  <a:schemeClr val="bg1"/>
                </a:solidFill>
                <a:latin typeface="Google Sans" panose="020B0503030502040204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ogle Sans" panose="020B0503030502040204" pitchFamily="34" charset="0"/>
              </a:rPr>
              <a:t>Documents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93D7C7-3CE1-85DC-FBF2-ABAF83447124}"/>
              </a:ext>
            </a:extLst>
          </p:cNvPr>
          <p:cNvGrpSpPr/>
          <p:nvPr/>
        </p:nvGrpSpPr>
        <p:grpSpPr>
          <a:xfrm>
            <a:off x="10577251" y="4088557"/>
            <a:ext cx="1225703" cy="2020064"/>
            <a:chOff x="10036603" y="5778226"/>
            <a:chExt cx="1225703" cy="202006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51BAE04-FD89-095C-789E-2D98F78BC01A}"/>
                </a:ext>
              </a:extLst>
            </p:cNvPr>
            <p:cNvSpPr/>
            <p:nvPr/>
          </p:nvSpPr>
          <p:spPr>
            <a:xfrm>
              <a:off x="10036603" y="5778226"/>
              <a:ext cx="1225703" cy="2020064"/>
            </a:xfrm>
            <a:prstGeom prst="roundRect">
              <a:avLst>
                <a:gd name="adj" fmla="val 581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1400" b="1" spc="300" dirty="0">
                  <a:solidFill>
                    <a:schemeClr val="tx1"/>
                  </a:solidFill>
                  <a:latin typeface="Google Sans" panose="020B0503030502040204" pitchFamily="34" charset="0"/>
                </a:rPr>
                <a:t> LLM</a:t>
              </a:r>
            </a:p>
          </p:txBody>
        </p:sp>
        <p:pic>
          <p:nvPicPr>
            <p:cNvPr id="21" name="Picture 20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05473664-0742-5B27-BC4D-D1C10717F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41847" y="6243425"/>
              <a:ext cx="615214" cy="615214"/>
            </a:xfrm>
            <a:prstGeom prst="rect">
              <a:avLst/>
            </a:prstGeom>
          </p:spPr>
        </p:pic>
      </p:grpSp>
      <p:sp>
        <p:nvSpPr>
          <p:cNvPr id="34" name="Can 33">
            <a:extLst>
              <a:ext uri="{FF2B5EF4-FFF2-40B4-BE49-F238E27FC236}">
                <a16:creationId xmlns:a16="http://schemas.microsoft.com/office/drawing/2014/main" id="{D14E6020-F698-4081-DD51-152CA17D25CF}"/>
              </a:ext>
            </a:extLst>
          </p:cNvPr>
          <p:cNvSpPr/>
          <p:nvPr/>
        </p:nvSpPr>
        <p:spPr>
          <a:xfrm>
            <a:off x="10454210" y="1794425"/>
            <a:ext cx="1077686" cy="1228243"/>
          </a:xfrm>
          <a:prstGeom prst="can">
            <a:avLst/>
          </a:prstGeom>
          <a:solidFill>
            <a:srgbClr val="00B050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  <a:latin typeface="Google Sans" panose="020B0503030502040204" pitchFamily="34" charset="0"/>
              </a:rPr>
              <a:t>0032393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Google Sans" panose="020B0503030502040204" pitchFamily="34" charset="0"/>
              </a:rPr>
              <a:t>0392394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Google Sans" panose="020B0503030502040204" pitchFamily="34" charset="0"/>
              </a:rPr>
              <a:t>0492348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Google Sans" panose="020B0503030502040204" pitchFamily="34" charset="0"/>
              </a:rPr>
              <a:t>12828392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Google Sans" panose="020B0503030502040204" pitchFamily="34" charset="0"/>
              </a:rPr>
              <a:t>3923030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Google Sans" panose="020B0503030502040204" pitchFamily="34" charset="0"/>
              </a:rPr>
              <a:t>……..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854F10E-4909-40DA-9213-563FDED5B91B}"/>
              </a:ext>
            </a:extLst>
          </p:cNvPr>
          <p:cNvCxnSpPr>
            <a:cxnSpLocks/>
            <a:stCxn id="43" idx="3"/>
            <a:endCxn id="34" idx="4"/>
          </p:cNvCxnSpPr>
          <p:nvPr/>
        </p:nvCxnSpPr>
        <p:spPr>
          <a:xfrm>
            <a:off x="11160914" y="1098504"/>
            <a:ext cx="370982" cy="1310043"/>
          </a:xfrm>
          <a:prstGeom prst="bentConnector3">
            <a:avLst>
              <a:gd name="adj1" fmla="val 161620"/>
            </a:avLst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3B0580-A8E4-C6AC-6B87-1EC7A8E15497}"/>
              </a:ext>
            </a:extLst>
          </p:cNvPr>
          <p:cNvCxnSpPr>
            <a:cxnSpLocks/>
          </p:cNvCxnSpPr>
          <p:nvPr/>
        </p:nvCxnSpPr>
        <p:spPr>
          <a:xfrm>
            <a:off x="7476565" y="1104563"/>
            <a:ext cx="74132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41242690-B551-9811-500D-7908C993FCCC}"/>
              </a:ext>
            </a:extLst>
          </p:cNvPr>
          <p:cNvCxnSpPr>
            <a:cxnSpLocks/>
            <a:stCxn id="34" idx="3"/>
            <a:endCxn id="78" idx="3"/>
          </p:cNvCxnSpPr>
          <p:nvPr/>
        </p:nvCxnSpPr>
        <p:spPr>
          <a:xfrm rot="5400000">
            <a:off x="7694143" y="364236"/>
            <a:ext cx="640478" cy="5957342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ACE49837-14BC-905A-5891-3C2D2DD79250}"/>
              </a:ext>
            </a:extLst>
          </p:cNvPr>
          <p:cNvSpPr/>
          <p:nvPr/>
        </p:nvSpPr>
        <p:spPr>
          <a:xfrm>
            <a:off x="3895642" y="3422372"/>
            <a:ext cx="1140069" cy="481548"/>
          </a:xfrm>
          <a:prstGeom prst="wedgeRoundRectCallout">
            <a:avLst/>
          </a:prstGeom>
          <a:solidFill>
            <a:srgbClr val="00B050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Google Sans" panose="020B0503030502040204" pitchFamily="34" charset="0"/>
              </a:rPr>
              <a:t>0291293</a:t>
            </a:r>
          </a:p>
          <a:p>
            <a:pPr algn="ctr"/>
            <a:r>
              <a:rPr lang="en-US" sz="800" dirty="0">
                <a:latin typeface="Google Sans" panose="020B0503030502040204" pitchFamily="34" charset="0"/>
              </a:rPr>
              <a:t>1292382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964320C-63CB-0C28-D101-74072EB65926}"/>
              </a:ext>
            </a:extLst>
          </p:cNvPr>
          <p:cNvGrpSpPr/>
          <p:nvPr/>
        </p:nvGrpSpPr>
        <p:grpSpPr>
          <a:xfrm>
            <a:off x="5222175" y="4228150"/>
            <a:ext cx="3158492" cy="2020064"/>
            <a:chOff x="5053575" y="4404604"/>
            <a:chExt cx="3158492" cy="202006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3545946-C2BF-EBCF-844A-CEF0B2425917}"/>
                </a:ext>
              </a:extLst>
            </p:cNvPr>
            <p:cNvGrpSpPr/>
            <p:nvPr/>
          </p:nvGrpSpPr>
          <p:grpSpPr>
            <a:xfrm>
              <a:off x="5053575" y="4404604"/>
              <a:ext cx="3158492" cy="2020064"/>
              <a:chOff x="4637314" y="2098340"/>
              <a:chExt cx="3158492" cy="2020064"/>
            </a:xfrm>
          </p:grpSpPr>
          <p:sp>
            <p:nvSpPr>
              <p:cNvPr id="93" name="Round Diagonal Corner of Rectangle 92">
                <a:extLst>
                  <a:ext uri="{FF2B5EF4-FFF2-40B4-BE49-F238E27FC236}">
                    <a16:creationId xmlns:a16="http://schemas.microsoft.com/office/drawing/2014/main" id="{DD1AA6BA-1B69-88F3-2435-970A9CDC602F}"/>
                  </a:ext>
                </a:extLst>
              </p:cNvPr>
              <p:cNvSpPr/>
              <p:nvPr/>
            </p:nvSpPr>
            <p:spPr>
              <a:xfrm>
                <a:off x="4637314" y="2098340"/>
                <a:ext cx="3158492" cy="2020064"/>
              </a:xfrm>
              <a:prstGeom prst="round2DiagRect">
                <a:avLst>
                  <a:gd name="adj1" fmla="val 5399"/>
                  <a:gd name="adj2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029C7B4-9434-3B1B-C972-3DCC3BF79997}"/>
                  </a:ext>
                </a:extLst>
              </p:cNvPr>
              <p:cNvSpPr txBox="1"/>
              <p:nvPr/>
            </p:nvSpPr>
            <p:spPr>
              <a:xfrm>
                <a:off x="4781965" y="2259386"/>
                <a:ext cx="286224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800" dirty="0">
                    <a:latin typeface="Google Sans" panose="020B0503030502040204" pitchFamily="34" charset="0"/>
                  </a:rPr>
                  <a:t>You are an AI-powered virtual assistant helping airline passengers with flight information, security procedures, in-flight services, and travel disruptions. Be clear, friendly, and concise. </a:t>
                </a:r>
              </a:p>
              <a:p>
                <a:r>
                  <a:rPr lang="en-IN" sz="800" dirty="0">
                    <a:latin typeface="Google Sans" panose="020B0503030502040204" pitchFamily="34" charset="0"/>
                  </a:rPr>
                  <a:t>These are the available details within Air India ecosystem. Use these documents to answer the question.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9C730CD-2C06-94FF-5866-12E5B665DB2D}"/>
                </a:ext>
              </a:extLst>
            </p:cNvPr>
            <p:cNvSpPr txBox="1"/>
            <p:nvPr/>
          </p:nvSpPr>
          <p:spPr>
            <a:xfrm>
              <a:off x="5181943" y="6065164"/>
              <a:ext cx="26977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Google Sans" panose="020B0503030502040204" pitchFamily="34" charset="0"/>
                </a:rPr>
                <a:t>What are the steps to board an airplane?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61D5B1-1DFD-F5C1-8944-87B184BEA646}"/>
                </a:ext>
              </a:extLst>
            </p:cNvPr>
            <p:cNvSpPr txBox="1"/>
            <p:nvPr/>
          </p:nvSpPr>
          <p:spPr>
            <a:xfrm>
              <a:off x="5193272" y="5594937"/>
              <a:ext cx="26977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800" dirty="0">
                  <a:latin typeface="Google Sans" panose="020B0503030502040204" pitchFamily="34" charset="0"/>
                </a:rPr>
                <a:t>This is the question from the user. Provide a structured, step-by-step guide. If a request is beyond your scope, direct users to human assistance.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285AF7D-140A-60B8-14E8-4D001EF64CD7}"/>
                </a:ext>
              </a:extLst>
            </p:cNvPr>
            <p:cNvSpPr txBox="1"/>
            <p:nvPr/>
          </p:nvSpPr>
          <p:spPr>
            <a:xfrm>
              <a:off x="5193272" y="5387856"/>
              <a:ext cx="26977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Google Sans" panose="020B0503030502040204" pitchFamily="34" charset="0"/>
                </a:rPr>
                <a:t>&lt; Top K Similarity Results &gt;</a:t>
              </a:r>
            </a:p>
          </p:txBody>
        </p:sp>
      </p:grp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17208510-E560-393F-CADF-ED6E155139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6257" y="6117183"/>
            <a:ext cx="8080028" cy="299016"/>
          </a:xfrm>
          <a:prstGeom prst="bentConnector3">
            <a:avLst>
              <a:gd name="adj1" fmla="val 59"/>
            </a:avLst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23BB5BA-E2C0-6B33-C8AA-1E452F78AD09}"/>
              </a:ext>
            </a:extLst>
          </p:cNvPr>
          <p:cNvCxnSpPr>
            <a:cxnSpLocks/>
            <a:stCxn id="93" idx="0"/>
          </p:cNvCxnSpPr>
          <p:nvPr/>
        </p:nvCxnSpPr>
        <p:spPr>
          <a:xfrm>
            <a:off x="8380667" y="5238182"/>
            <a:ext cx="2196584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6139065-E3DE-25BE-E04F-8BD2F6786AAB}"/>
              </a:ext>
            </a:extLst>
          </p:cNvPr>
          <p:cNvSpPr txBox="1"/>
          <p:nvPr/>
        </p:nvSpPr>
        <p:spPr>
          <a:xfrm>
            <a:off x="4094037" y="295267"/>
            <a:ext cx="128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ORGANIZATION</a:t>
            </a:r>
          </a:p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KNOWLEDGE BASES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D77DE1-FE26-F121-7CCC-19B21DB296CF}"/>
              </a:ext>
            </a:extLst>
          </p:cNvPr>
          <p:cNvSpPr txBox="1"/>
          <p:nvPr/>
        </p:nvSpPr>
        <p:spPr>
          <a:xfrm>
            <a:off x="10577251" y="1579044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VECTOR DB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24FDEA-144F-D76D-788F-87D7608BBE74}"/>
              </a:ext>
            </a:extLst>
          </p:cNvPr>
          <p:cNvSpPr txBox="1"/>
          <p:nvPr/>
        </p:nvSpPr>
        <p:spPr>
          <a:xfrm>
            <a:off x="5162532" y="4012706"/>
            <a:ext cx="2220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PROMPT + QUERY + RELEVANT CONTEXT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964F38-BA41-33F5-4BF3-0A2E460376B2}"/>
              </a:ext>
            </a:extLst>
          </p:cNvPr>
          <p:cNvGrpSpPr/>
          <p:nvPr/>
        </p:nvGrpSpPr>
        <p:grpSpPr>
          <a:xfrm>
            <a:off x="6357833" y="530578"/>
            <a:ext cx="1063147" cy="1147971"/>
            <a:chOff x="6413418" y="517160"/>
            <a:chExt cx="1063147" cy="114797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D65D13F-945F-EBD9-9CB3-3DE5497DDA98}"/>
                </a:ext>
              </a:extLst>
            </p:cNvPr>
            <p:cNvSpPr/>
            <p:nvPr/>
          </p:nvSpPr>
          <p:spPr>
            <a:xfrm>
              <a:off x="6413418" y="517160"/>
              <a:ext cx="1063147" cy="1147971"/>
            </a:xfrm>
            <a:prstGeom prst="roundRect">
              <a:avLst>
                <a:gd name="adj" fmla="val 47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779CC3-BA41-09C5-8CD4-DCC33E39A334}"/>
                </a:ext>
              </a:extLst>
            </p:cNvPr>
            <p:cNvSpPr/>
            <p:nvPr/>
          </p:nvSpPr>
          <p:spPr>
            <a:xfrm>
              <a:off x="6544625" y="673687"/>
              <a:ext cx="816428" cy="1509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705083-F6B6-4B78-94AF-27CEE229B2E5}"/>
                </a:ext>
              </a:extLst>
            </p:cNvPr>
            <p:cNvSpPr/>
            <p:nvPr/>
          </p:nvSpPr>
          <p:spPr>
            <a:xfrm>
              <a:off x="6544625" y="902287"/>
              <a:ext cx="816428" cy="1509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86DF99-6F10-3A32-EEDA-122B931D5C9B}"/>
                </a:ext>
              </a:extLst>
            </p:cNvPr>
            <p:cNvSpPr/>
            <p:nvPr/>
          </p:nvSpPr>
          <p:spPr>
            <a:xfrm>
              <a:off x="6544625" y="1132729"/>
              <a:ext cx="816428" cy="1509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9568C5-1D88-6BA3-4737-CFD02083C66D}"/>
                </a:ext>
              </a:extLst>
            </p:cNvPr>
            <p:cNvSpPr/>
            <p:nvPr/>
          </p:nvSpPr>
          <p:spPr>
            <a:xfrm>
              <a:off x="6544625" y="1363171"/>
              <a:ext cx="816428" cy="1509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3AA5758-2773-8EFB-667E-206ED1316C28}"/>
              </a:ext>
            </a:extLst>
          </p:cNvPr>
          <p:cNvSpPr txBox="1"/>
          <p:nvPr/>
        </p:nvSpPr>
        <p:spPr>
          <a:xfrm>
            <a:off x="6517349" y="310853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CHUNKING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E04E66-A221-15A7-AD9C-4016D4F0CBDF}"/>
              </a:ext>
            </a:extLst>
          </p:cNvPr>
          <p:cNvCxnSpPr>
            <a:cxnSpLocks/>
          </p:cNvCxnSpPr>
          <p:nvPr/>
        </p:nvCxnSpPr>
        <p:spPr>
          <a:xfrm>
            <a:off x="5383264" y="1104564"/>
            <a:ext cx="924655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BD34188-0E91-19D3-DD8E-88E769CFE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94344"/>
              </p:ext>
            </p:extLst>
          </p:nvPr>
        </p:nvGraphicFramePr>
        <p:xfrm>
          <a:off x="10095350" y="841928"/>
          <a:ext cx="1065564" cy="51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91">
                  <a:extLst>
                    <a:ext uri="{9D8B030D-6E8A-4147-A177-3AD203B41FA5}">
                      <a16:colId xmlns:a16="http://schemas.microsoft.com/office/drawing/2014/main" val="2622421340"/>
                    </a:ext>
                  </a:extLst>
                </a:gridCol>
                <a:gridCol w="266391">
                  <a:extLst>
                    <a:ext uri="{9D8B030D-6E8A-4147-A177-3AD203B41FA5}">
                      <a16:colId xmlns:a16="http://schemas.microsoft.com/office/drawing/2014/main" val="1470535148"/>
                    </a:ext>
                  </a:extLst>
                </a:gridCol>
                <a:gridCol w="266391">
                  <a:extLst>
                    <a:ext uri="{9D8B030D-6E8A-4147-A177-3AD203B41FA5}">
                      <a16:colId xmlns:a16="http://schemas.microsoft.com/office/drawing/2014/main" val="2059887415"/>
                    </a:ext>
                  </a:extLst>
                </a:gridCol>
                <a:gridCol w="266391">
                  <a:extLst>
                    <a:ext uri="{9D8B030D-6E8A-4147-A177-3AD203B41FA5}">
                      <a16:colId xmlns:a16="http://schemas.microsoft.com/office/drawing/2014/main" val="948898431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44431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30413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C86907BB-0F18-7BB6-4D5D-932A54822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748" y="615230"/>
            <a:ext cx="896468" cy="896468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587F5B-F34C-E131-E7E6-266C09DA08F6}"/>
              </a:ext>
            </a:extLst>
          </p:cNvPr>
          <p:cNvCxnSpPr>
            <a:cxnSpLocks/>
          </p:cNvCxnSpPr>
          <p:nvPr/>
        </p:nvCxnSpPr>
        <p:spPr>
          <a:xfrm>
            <a:off x="9320854" y="1098504"/>
            <a:ext cx="74132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D178A111-D2BB-86F3-1476-C35DC8D6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273" y="2189615"/>
            <a:ext cx="896468" cy="896468"/>
          </a:xfrm>
          <a:prstGeom prst="rect">
            <a:avLst/>
          </a:prstGeom>
        </p:spPr>
      </p:pic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3DE459E-7F9B-8E9B-7620-C18C0033A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49707"/>
              </p:ext>
            </p:extLst>
          </p:nvPr>
        </p:nvGraphicFramePr>
        <p:xfrm>
          <a:off x="7214428" y="2408982"/>
          <a:ext cx="1065564" cy="51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91">
                  <a:extLst>
                    <a:ext uri="{9D8B030D-6E8A-4147-A177-3AD203B41FA5}">
                      <a16:colId xmlns:a16="http://schemas.microsoft.com/office/drawing/2014/main" val="2622421340"/>
                    </a:ext>
                  </a:extLst>
                </a:gridCol>
                <a:gridCol w="266391">
                  <a:extLst>
                    <a:ext uri="{9D8B030D-6E8A-4147-A177-3AD203B41FA5}">
                      <a16:colId xmlns:a16="http://schemas.microsoft.com/office/drawing/2014/main" val="1470535148"/>
                    </a:ext>
                  </a:extLst>
                </a:gridCol>
                <a:gridCol w="266391">
                  <a:extLst>
                    <a:ext uri="{9D8B030D-6E8A-4147-A177-3AD203B41FA5}">
                      <a16:colId xmlns:a16="http://schemas.microsoft.com/office/drawing/2014/main" val="2059887415"/>
                    </a:ext>
                  </a:extLst>
                </a:gridCol>
                <a:gridCol w="266391">
                  <a:extLst>
                    <a:ext uri="{9D8B030D-6E8A-4147-A177-3AD203B41FA5}">
                      <a16:colId xmlns:a16="http://schemas.microsoft.com/office/drawing/2014/main" val="948898431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44431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478" marR="55478" marT="27739" marB="2773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30413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A69C9D-10B0-AD94-D6CE-8FF57EEF330C}"/>
              </a:ext>
            </a:extLst>
          </p:cNvPr>
          <p:cNvCxnSpPr>
            <a:cxnSpLocks/>
          </p:cNvCxnSpPr>
          <p:nvPr/>
        </p:nvCxnSpPr>
        <p:spPr>
          <a:xfrm>
            <a:off x="6202128" y="2665558"/>
            <a:ext cx="924655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8AA441-01C1-9A31-5526-EEF56797A345}"/>
              </a:ext>
            </a:extLst>
          </p:cNvPr>
          <p:cNvCxnSpPr>
            <a:cxnSpLocks/>
          </p:cNvCxnSpPr>
          <p:nvPr/>
        </p:nvCxnSpPr>
        <p:spPr>
          <a:xfrm>
            <a:off x="8380666" y="2665558"/>
            <a:ext cx="204089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6BD8956-2ECD-7F11-7A0F-190A6D8BB82A}"/>
              </a:ext>
            </a:extLst>
          </p:cNvPr>
          <p:cNvSpPr txBox="1"/>
          <p:nvPr/>
        </p:nvSpPr>
        <p:spPr>
          <a:xfrm>
            <a:off x="8380666" y="157283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EMBEDDING</a:t>
            </a:r>
          </a:p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MODEL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4F70D9-C84F-775D-B25D-1D2E2A59A2C8}"/>
              </a:ext>
            </a:extLst>
          </p:cNvPr>
          <p:cNvSpPr txBox="1"/>
          <p:nvPr/>
        </p:nvSpPr>
        <p:spPr>
          <a:xfrm>
            <a:off x="5284418" y="308381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EMBEDDING</a:t>
            </a:r>
          </a:p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CE1D7D-C040-A62C-4087-F85A9A7BC85E}"/>
              </a:ext>
            </a:extLst>
          </p:cNvPr>
          <p:cNvSpPr txBox="1"/>
          <p:nvPr/>
        </p:nvSpPr>
        <p:spPr>
          <a:xfrm>
            <a:off x="7403205" y="2967040"/>
            <a:ext cx="688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INDEXING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2F5AFD-267F-F75F-C56D-84B344BB5476}"/>
              </a:ext>
            </a:extLst>
          </p:cNvPr>
          <p:cNvSpPr txBox="1"/>
          <p:nvPr/>
        </p:nvSpPr>
        <p:spPr>
          <a:xfrm>
            <a:off x="10260241" y="615230"/>
            <a:ext cx="688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INDEXING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F39F731-FD34-E881-F0D0-CDDEEB02C097}"/>
              </a:ext>
            </a:extLst>
          </p:cNvPr>
          <p:cNvSpPr txBox="1"/>
          <p:nvPr/>
        </p:nvSpPr>
        <p:spPr>
          <a:xfrm>
            <a:off x="7612954" y="3466208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RETRIEVE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204E96B-C194-2EE2-4041-4201CCAB6DA7}"/>
              </a:ext>
            </a:extLst>
          </p:cNvPr>
          <p:cNvSpPr txBox="1"/>
          <p:nvPr/>
        </p:nvSpPr>
        <p:spPr>
          <a:xfrm>
            <a:off x="9135974" y="2422405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SEARCH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132F32-8065-797D-0FFE-1B7666F76163}"/>
              </a:ext>
            </a:extLst>
          </p:cNvPr>
          <p:cNvSpPr txBox="1"/>
          <p:nvPr/>
        </p:nvSpPr>
        <p:spPr>
          <a:xfrm>
            <a:off x="4087886" y="3090446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RELEVANT</a:t>
            </a:r>
            <a:b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</a:br>
            <a:r>
              <a:rPr lang="en-US" sz="8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CONTEXT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534047F-52CC-7499-891D-7BE0B198B9AB}"/>
              </a:ext>
            </a:extLst>
          </p:cNvPr>
          <p:cNvSpPr txBox="1"/>
          <p:nvPr/>
        </p:nvSpPr>
        <p:spPr>
          <a:xfrm rot="16200000">
            <a:off x="2978491" y="1002408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</a:rPr>
              <a:t>PRE-PROCESSING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8BCB396-CF52-C88F-E304-8715BD46B61D}"/>
              </a:ext>
            </a:extLst>
          </p:cNvPr>
          <p:cNvCxnSpPr>
            <a:cxnSpLocks/>
          </p:cNvCxnSpPr>
          <p:nvPr/>
        </p:nvCxnSpPr>
        <p:spPr>
          <a:xfrm>
            <a:off x="3066571" y="2702484"/>
            <a:ext cx="199045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FA0060C1-95AC-6FB2-7F5A-5E9E5D286B98}"/>
              </a:ext>
            </a:extLst>
          </p:cNvPr>
          <p:cNvCxnSpPr>
            <a:cxnSpLocks/>
            <a:endCxn id="93" idx="2"/>
          </p:cNvCxnSpPr>
          <p:nvPr/>
        </p:nvCxnSpPr>
        <p:spPr>
          <a:xfrm rot="16200000" flipH="1">
            <a:off x="4185025" y="4201032"/>
            <a:ext cx="1325700" cy="748600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3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8" grpId="0" animBg="1"/>
      <p:bldP spid="141" grpId="0"/>
      <p:bldP spid="143" grpId="0"/>
      <p:bldP spid="33" grpId="0"/>
      <p:bldP spid="89" grpId="0"/>
      <p:bldP spid="90" grpId="0"/>
      <p:bldP spid="101" grpId="0"/>
      <p:bldP spid="102" grpId="0"/>
      <p:bldP spid="107" grpId="0"/>
      <p:bldP spid="108" grpId="0"/>
      <p:bldP spid="10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253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Vinodan, Nijin</dc:creator>
  <cp:lastModifiedBy>Vinodan, Nijin</cp:lastModifiedBy>
  <cp:revision>6</cp:revision>
  <dcterms:created xsi:type="dcterms:W3CDTF">2025-06-13T16:07:19Z</dcterms:created>
  <dcterms:modified xsi:type="dcterms:W3CDTF">2025-06-16T06:10:32Z</dcterms:modified>
</cp:coreProperties>
</file>