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EB Garamon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gHe3FSbkjBFpYmvWn4B9U8i7A4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BFA23B-1908-436E-834F-1C2756BBD4EA}">
  <a:tblStyle styleId="{53BFA23B-1908-436E-834F-1C2756BBD4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EBGaramond-bold.fntdata"/><Relationship Id="rId14" Type="http://schemas.openxmlformats.org/officeDocument/2006/relationships/slide" Target="slides/slide8.xml"/><Relationship Id="rId36" Type="http://schemas.openxmlformats.org/officeDocument/2006/relationships/font" Target="fonts/EBGaramond-regular.fntdata"/><Relationship Id="rId17" Type="http://schemas.openxmlformats.org/officeDocument/2006/relationships/slide" Target="slides/slide11.xml"/><Relationship Id="rId39" Type="http://schemas.openxmlformats.org/officeDocument/2006/relationships/font" Target="fonts/EBGaramond-boldItalic.fntdata"/><Relationship Id="rId16" Type="http://schemas.openxmlformats.org/officeDocument/2006/relationships/slide" Target="slides/slide10.xml"/><Relationship Id="rId38" Type="http://schemas.openxmlformats.org/officeDocument/2006/relationships/font" Target="fonts/EBGaramon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2bbd28e3e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2bbd28e3e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bbd28e3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bbd28e3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2bbd28e3e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2bbd28e3e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2bbd28e3e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2bbd28e3e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Recommendation: Best time to make calls are during the months of </a:t>
            </a:r>
            <a:r>
              <a:rPr lang="en">
                <a:latin typeface="Calibri"/>
                <a:ea typeface="Calibri"/>
                <a:cs typeface="Calibri"/>
                <a:sym typeface="Calibri"/>
              </a:rPr>
              <a:t> Aug, Dec, Nov, Oct, Sep</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Duration of the call better be crisp i.e., between 4 minutes to 20 minutes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Phone calls are to be made to their home telephone rather than cellular to increase the chances of customer subscribing to term deposit.</a:t>
            </a:r>
            <a:endParaRPr>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2bbd28e3e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2bbd28e3e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Business scenario is to see if we can predict customers annual balance on the average. This will be used for target campaign, cross selling and upselling of new and existing customers.</a:t>
            </a:r>
            <a:endParaRPr/>
          </a:p>
          <a:p>
            <a:pPr indent="0" lvl="0" marL="152400" rtl="0" algn="l">
              <a:lnSpc>
                <a:spcPct val="115000"/>
              </a:lnSpc>
              <a:spcBef>
                <a:spcPts val="0"/>
              </a:spcBef>
              <a:spcAft>
                <a:spcPts val="0"/>
              </a:spcAft>
              <a:buNone/>
            </a:pPr>
            <a:r>
              <a:rPr lang="en"/>
              <a:t>Linear Regression: We did not have good output from this model as the Adj R</a:t>
            </a:r>
            <a:r>
              <a:rPr baseline="30000" lang="en" sz="1800"/>
              <a:t>2 </a:t>
            </a:r>
            <a:r>
              <a:rPr lang="en"/>
              <a:t> variability was just 0.22% and RMSE  $3,240 away from the mean ($1,550).</a:t>
            </a:r>
            <a:endParaRPr/>
          </a:p>
          <a:p>
            <a:pPr indent="0" lvl="0" marL="152400" rtl="0" algn="l">
              <a:lnSpc>
                <a:spcPct val="115000"/>
              </a:lnSpc>
              <a:spcBef>
                <a:spcPts val="0"/>
              </a:spcBef>
              <a:spcAft>
                <a:spcPts val="0"/>
              </a:spcAft>
              <a:buNone/>
            </a:pPr>
            <a:r>
              <a:rPr lang="en"/>
              <a:t>Approach/modelling Experience: We used several settings while doing the linear regression. For Decision tree, we used settings ranging from (2 branch, 6 dept) to Autotune with settings (3 branches, 10 dept).</a:t>
            </a:r>
            <a:endParaRPr/>
          </a:p>
          <a:p>
            <a:pPr indent="0" lvl="0" marL="15240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2bbd28e3e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2bbd28e3e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2bbd28e3e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2bbd28e3e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t>The Major predictor of customers annual balance using this dataset is consumer confidence index.  Customers will save more if the are pessimistic and do not have confidence that the economy will improve.  This impacts on their annual balance in their bank accounts.</a:t>
            </a:r>
            <a:endParaRPr/>
          </a:p>
          <a:p>
            <a:pPr indent="0" lvl="0" marL="0" rtl="0" algn="l">
              <a:lnSpc>
                <a:spcPct val="115000"/>
              </a:lnSpc>
              <a:spcBef>
                <a:spcPts val="1200"/>
              </a:spcBef>
              <a:spcAft>
                <a:spcPts val="0"/>
              </a:spcAft>
              <a:buNone/>
            </a:pPr>
            <a:r>
              <a:rPr lang="en"/>
              <a:t>Part of our motivation and major interest in predicting customers annual balance is to use it for more investigation on whether the customer saves his income with the bank and how we could encourage them to save more with our bank. We need to device a means of getting a good share of their savings as we believe they may have other options of investing or saving their money with competitors. As part of our campaign strategy, we will encourage them to take advantage of our various product and services which will incentivize them and bring valuable returns on their investment with the bank.</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2bbd28e3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2bbd28e3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bbd28e3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bbd28e3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2bbd28e3e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bbd28e3e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 Our recommendations based on this model are to engage with customers on an average of 1.5 times.</a:t>
            </a:r>
            <a:endParaRPr/>
          </a:p>
          <a:p>
            <a:pPr indent="0" lvl="0" marL="0" rtl="0" algn="l">
              <a:lnSpc>
                <a:spcPct val="115000"/>
              </a:lnSpc>
              <a:spcBef>
                <a:spcPts val="1200"/>
              </a:spcBef>
              <a:spcAft>
                <a:spcPts val="0"/>
              </a:spcAft>
              <a:buNone/>
            </a:pPr>
            <a:r>
              <a:rPr lang="en"/>
              <a:t>Contact customer that are have a credit score of more than 800 and a consumer confidence index between -28 to -48. Engage with customers during spring and fall months i.e. March, April, June, July, September, October, November or December. The duration of the calls should be less than 7 minutes.</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2bbd28e3e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2bbd28e3e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2bbd28e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2bbd28e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bbd28e3e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bbd28e3e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2bbd28e3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2bbd28e3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2bbd28e3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bbd28e3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2bbd28e3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bbd28e3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2bbd28e3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2bbd28e3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1"/>
          <p:cNvGrpSpPr/>
          <p:nvPr/>
        </p:nvGrpSpPr>
        <p:grpSpPr>
          <a:xfrm>
            <a:off x="830392" y="1191256"/>
            <a:ext cx="745763" cy="45826"/>
            <a:chOff x="4580561" y="2589004"/>
            <a:chExt cx="1064464" cy="25200"/>
          </a:xfrm>
        </p:grpSpPr>
        <p:sp>
          <p:nvSpPr>
            <p:cNvPr id="12" name="Google Shape;12;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1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0"/>
          <p:cNvGrpSpPr/>
          <p:nvPr/>
        </p:nvGrpSpPr>
        <p:grpSpPr>
          <a:xfrm>
            <a:off x="830392" y="4169130"/>
            <a:ext cx="745763" cy="45826"/>
            <a:chOff x="4580561" y="2589004"/>
            <a:chExt cx="1064464" cy="25200"/>
          </a:xfrm>
        </p:grpSpPr>
        <p:sp>
          <p:nvSpPr>
            <p:cNvPr id="75" name="Google Shape;75;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2"/>
          <p:cNvGrpSpPr/>
          <p:nvPr/>
        </p:nvGrpSpPr>
        <p:grpSpPr>
          <a:xfrm>
            <a:off x="830392" y="1191256"/>
            <a:ext cx="745763" cy="45826"/>
            <a:chOff x="4580561" y="2589004"/>
            <a:chExt cx="1064464" cy="25200"/>
          </a:xfrm>
        </p:grpSpPr>
        <p:sp>
          <p:nvSpPr>
            <p:cNvPr id="20" name="Google Shape;20;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13"/>
          <p:cNvGrpSpPr/>
          <p:nvPr/>
        </p:nvGrpSpPr>
        <p:grpSpPr>
          <a:xfrm>
            <a:off x="830392" y="1191256"/>
            <a:ext cx="745763" cy="45826"/>
            <a:chOff x="4580561" y="2589004"/>
            <a:chExt cx="1064464" cy="25200"/>
          </a:xfrm>
        </p:grpSpPr>
        <p:sp>
          <p:nvSpPr>
            <p:cNvPr id="28" name="Google Shape;28;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1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1" name="Google Shape;31;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2" name="Shape 32"/>
        <p:cNvGrpSpPr/>
        <p:nvPr/>
      </p:nvGrpSpPr>
      <p:grpSpPr>
        <a:xfrm>
          <a:off x="0" y="0"/>
          <a:ext cx="0" cy="0"/>
          <a:chOff x="0" y="0"/>
          <a:chExt cx="0" cy="0"/>
        </a:xfrm>
      </p:grpSpPr>
      <p:grpSp>
        <p:nvGrpSpPr>
          <p:cNvPr id="33" name="Google Shape;33;p14"/>
          <p:cNvGrpSpPr/>
          <p:nvPr/>
        </p:nvGrpSpPr>
        <p:grpSpPr>
          <a:xfrm>
            <a:off x="830392" y="1191256"/>
            <a:ext cx="745763" cy="45826"/>
            <a:chOff x="4580561" y="2589004"/>
            <a:chExt cx="1064464" cy="25200"/>
          </a:xfrm>
        </p:grpSpPr>
        <p:sp>
          <p:nvSpPr>
            <p:cNvPr id="34" name="Google Shape;34;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15"/>
          <p:cNvGrpSpPr/>
          <p:nvPr/>
        </p:nvGrpSpPr>
        <p:grpSpPr>
          <a:xfrm>
            <a:off x="830392" y="1191256"/>
            <a:ext cx="745763" cy="45826"/>
            <a:chOff x="4580561" y="2589004"/>
            <a:chExt cx="1064464" cy="25200"/>
          </a:xfrm>
        </p:grpSpPr>
        <p:sp>
          <p:nvSpPr>
            <p:cNvPr id="41" name="Google Shape;41;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1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4" name="Google Shape;44;p1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1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6" name="Google Shape;4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6"/>
          <p:cNvGrpSpPr/>
          <p:nvPr/>
        </p:nvGrpSpPr>
        <p:grpSpPr>
          <a:xfrm>
            <a:off x="830392" y="1191256"/>
            <a:ext cx="745763" cy="45826"/>
            <a:chOff x="4580561" y="2589004"/>
            <a:chExt cx="1064464" cy="25200"/>
          </a:xfrm>
        </p:grpSpPr>
        <p:sp>
          <p:nvSpPr>
            <p:cNvPr id="50" name="Google Shape;50;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1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7"/>
          <p:cNvGrpSpPr/>
          <p:nvPr/>
        </p:nvGrpSpPr>
        <p:grpSpPr>
          <a:xfrm>
            <a:off x="830392" y="4169130"/>
            <a:ext cx="745763" cy="45826"/>
            <a:chOff x="4580561" y="2589004"/>
            <a:chExt cx="1064464" cy="25200"/>
          </a:xfrm>
        </p:grpSpPr>
        <p:sp>
          <p:nvSpPr>
            <p:cNvPr id="57" name="Google Shape;57;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8"/>
          <p:cNvGrpSpPr/>
          <p:nvPr/>
        </p:nvGrpSpPr>
        <p:grpSpPr>
          <a:xfrm>
            <a:off x="830392" y="1191256"/>
            <a:ext cx="745763" cy="45826"/>
            <a:chOff x="4580561" y="2589004"/>
            <a:chExt cx="1064464" cy="25200"/>
          </a:xfrm>
        </p:grpSpPr>
        <p:sp>
          <p:nvSpPr>
            <p:cNvPr id="64" name="Google Shape;64;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1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
          <p:cNvPicPr preferRelativeResize="0"/>
          <p:nvPr/>
        </p:nvPicPr>
        <p:blipFill rotWithShape="1">
          <a:blip r:embed="rId3">
            <a:alphaModFix/>
          </a:blip>
          <a:srcRect b="0" l="0" r="0" t="0"/>
          <a:stretch/>
        </p:blipFill>
        <p:spPr>
          <a:xfrm>
            <a:off x="0" y="467350"/>
            <a:ext cx="4123174" cy="4523750"/>
          </a:xfrm>
          <a:prstGeom prst="rect">
            <a:avLst/>
          </a:prstGeom>
          <a:noFill/>
          <a:ln>
            <a:noFill/>
          </a:ln>
        </p:spPr>
      </p:pic>
      <p:sp>
        <p:nvSpPr>
          <p:cNvPr id="87" name="Google Shape;87;p1"/>
          <p:cNvSpPr txBox="1"/>
          <p:nvPr/>
        </p:nvSpPr>
        <p:spPr>
          <a:xfrm>
            <a:off x="4947825" y="3815700"/>
            <a:ext cx="4039200" cy="11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Presented By:</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Aishani Sood | Neha Vipperla | Steve Essi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Himani Chauhan</a:t>
            </a:r>
            <a:endParaRPr b="0" i="0" sz="1800" u="none" cap="none" strike="noStrike">
              <a:solidFill>
                <a:srgbClr val="000000"/>
              </a:solidFill>
              <a:latin typeface="Calibri"/>
              <a:ea typeface="Calibri"/>
              <a:cs typeface="Calibri"/>
              <a:sym typeface="Calibri"/>
            </a:endParaRPr>
          </a:p>
        </p:txBody>
      </p:sp>
      <p:sp>
        <p:nvSpPr>
          <p:cNvPr id="88" name="Google Shape;88;p1"/>
          <p:cNvSpPr txBox="1"/>
          <p:nvPr/>
        </p:nvSpPr>
        <p:spPr>
          <a:xfrm>
            <a:off x="4863950" y="1265600"/>
            <a:ext cx="3857700" cy="258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Calibri"/>
                <a:ea typeface="Calibri"/>
                <a:cs typeface="Calibri"/>
                <a:sym typeface="Calibri"/>
              </a:rPr>
              <a:t>  </a:t>
            </a:r>
            <a:r>
              <a:rPr b="1" i="0" lang="en" sz="4800" u="none" cap="none" strike="noStrike">
                <a:solidFill>
                  <a:srgbClr val="000000"/>
                </a:solidFill>
                <a:latin typeface="EB Garamond"/>
                <a:ea typeface="EB Garamond"/>
                <a:cs typeface="EB Garamond"/>
                <a:sym typeface="EB Garamond"/>
              </a:rPr>
              <a:t>V</a:t>
            </a:r>
            <a:r>
              <a:rPr b="1" i="0" lang="en" sz="3600" u="none" cap="none" strike="noStrike">
                <a:solidFill>
                  <a:srgbClr val="000000"/>
                </a:solidFill>
                <a:latin typeface="Calibri"/>
                <a:ea typeface="Calibri"/>
                <a:cs typeface="Calibri"/>
                <a:sym typeface="Calibri"/>
              </a:rPr>
              <a:t>ertex Marketing     </a:t>
            </a:r>
            <a:endParaRPr b="1"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Calibri"/>
                <a:ea typeface="Calibri"/>
                <a:cs typeface="Calibri"/>
                <a:sym typeface="Calibri"/>
              </a:rPr>
              <a:t>        Campaign </a:t>
            </a:r>
            <a:endParaRPr b="1" i="0" sz="36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g82bbd28e3e_5_12"/>
          <p:cNvSpPr txBox="1"/>
          <p:nvPr>
            <p:ph type="ctrTitle"/>
          </p:nvPr>
        </p:nvSpPr>
        <p:spPr>
          <a:xfrm>
            <a:off x="729450" y="1322450"/>
            <a:ext cx="7688100" cy="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K-NN results</a:t>
            </a:r>
            <a:endParaRPr>
              <a:latin typeface="Calibri"/>
              <a:ea typeface="Calibri"/>
              <a:cs typeface="Calibri"/>
              <a:sym typeface="Calibri"/>
            </a:endParaRPr>
          </a:p>
        </p:txBody>
      </p:sp>
      <p:graphicFrame>
        <p:nvGraphicFramePr>
          <p:cNvPr id="149" name="Google Shape;149;g82bbd28e3e_5_12"/>
          <p:cNvGraphicFramePr/>
          <p:nvPr/>
        </p:nvGraphicFramePr>
        <p:xfrm>
          <a:off x="954175" y="2367475"/>
          <a:ext cx="3000000" cy="3000000"/>
        </p:xfrm>
        <a:graphic>
          <a:graphicData uri="http://schemas.openxmlformats.org/drawingml/2006/table">
            <a:tbl>
              <a:tblPr>
                <a:noFill/>
                <a:tableStyleId>{53BFA23B-1908-436E-834F-1C2756BBD4EA}</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sz="1600">
                          <a:latin typeface="Calibri"/>
                          <a:ea typeface="Calibri"/>
                          <a:cs typeface="Calibri"/>
                          <a:sym typeface="Calibri"/>
                        </a:rPr>
                        <a:t>Settings</a:t>
                      </a:r>
                      <a:endParaRPr b="1"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Misclassification Rate (%)</a:t>
                      </a:r>
                      <a:endParaRPr b="1"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False Positive (%)</a:t>
                      </a:r>
                      <a:endParaRPr b="1"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False Negative (%)</a:t>
                      </a:r>
                      <a:endParaRPr b="1"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Calibri"/>
                          <a:ea typeface="Calibri"/>
                          <a:cs typeface="Calibri"/>
                          <a:sym typeface="Calibri"/>
                        </a:rPr>
                        <a:t>Default</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9.94</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2.61</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67.78</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Calibri"/>
                          <a:ea typeface="Calibri"/>
                          <a:cs typeface="Calibri"/>
                          <a:sym typeface="Calibri"/>
                        </a:rPr>
                        <a:t>Feature Selection</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10.1</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2.74</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71.65</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Calibri"/>
                          <a:ea typeface="Calibri"/>
                          <a:cs typeface="Calibri"/>
                          <a:sym typeface="Calibri"/>
                        </a:rPr>
                        <a:t>PCA</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10.04</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2.10</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72.61</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82bbd28e3e_2_15"/>
          <p:cNvSpPr txBox="1"/>
          <p:nvPr>
            <p:ph type="ctrTitle"/>
          </p:nvPr>
        </p:nvSpPr>
        <p:spPr>
          <a:xfrm>
            <a:off x="727950" y="393675"/>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Decision tree results</a:t>
            </a:r>
            <a:endParaRPr>
              <a:latin typeface="Calibri"/>
              <a:ea typeface="Calibri"/>
              <a:cs typeface="Calibri"/>
              <a:sym typeface="Calibri"/>
            </a:endParaRPr>
          </a:p>
        </p:txBody>
      </p:sp>
      <p:graphicFrame>
        <p:nvGraphicFramePr>
          <p:cNvPr id="155" name="Google Shape;155;g82bbd28e3e_2_15"/>
          <p:cNvGraphicFramePr/>
          <p:nvPr/>
        </p:nvGraphicFramePr>
        <p:xfrm>
          <a:off x="952500" y="1495225"/>
          <a:ext cx="3000000" cy="3000000"/>
        </p:xfrm>
        <a:graphic>
          <a:graphicData uri="http://schemas.openxmlformats.org/drawingml/2006/table">
            <a:tbl>
              <a:tblPr>
                <a:noFill/>
                <a:tableStyleId>{53BFA23B-1908-436E-834F-1C2756BBD4EA}</a:tableStyleId>
              </a:tblPr>
              <a:tblGrid>
                <a:gridCol w="2233150"/>
                <a:gridCol w="1386350"/>
                <a:gridCol w="1809750"/>
                <a:gridCol w="1809750"/>
              </a:tblGrid>
              <a:tr h="852875">
                <a:tc>
                  <a:txBody>
                    <a:bodyPr/>
                    <a:lstStyle/>
                    <a:p>
                      <a:pPr indent="0" lvl="0" marL="0" rtl="0" algn="l">
                        <a:spcBef>
                          <a:spcPts val="0"/>
                        </a:spcBef>
                        <a:spcAft>
                          <a:spcPts val="0"/>
                        </a:spcAft>
                        <a:buNone/>
                      </a:pPr>
                      <a:r>
                        <a:rPr b="1" lang="en" sz="1600">
                          <a:latin typeface="Calibri"/>
                          <a:ea typeface="Calibri"/>
                          <a:cs typeface="Calibri"/>
                          <a:sym typeface="Calibri"/>
                        </a:rPr>
                        <a:t>Settings</a:t>
                      </a:r>
                      <a:endParaRPr b="1"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Misclassification Rate (%)</a:t>
                      </a:r>
                      <a:endParaRPr b="1" sz="1600">
                        <a:latin typeface="Calibri"/>
                        <a:ea typeface="Calibri"/>
                        <a:cs typeface="Calibri"/>
                        <a:sym typeface="Calibri"/>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False Positive (%)</a:t>
                      </a:r>
                      <a:endParaRPr b="1" sz="1600">
                        <a:latin typeface="Calibri"/>
                        <a:ea typeface="Calibri"/>
                        <a:cs typeface="Calibri"/>
                        <a:sym typeface="Calibri"/>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False Negative (%)</a:t>
                      </a:r>
                      <a:endParaRPr b="1" sz="1600">
                        <a:latin typeface="Calibri"/>
                        <a:ea typeface="Calibri"/>
                        <a:cs typeface="Calibri"/>
                        <a:sym typeface="Calibri"/>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r>
              <a:tr h="759150">
                <a:tc>
                  <a:txBody>
                    <a:bodyPr/>
                    <a:lstStyle/>
                    <a:p>
                      <a:pPr indent="0" lvl="0" marL="0" rtl="0" algn="l">
                        <a:spcBef>
                          <a:spcPts val="0"/>
                        </a:spcBef>
                        <a:spcAft>
                          <a:spcPts val="0"/>
                        </a:spcAft>
                        <a:buNone/>
                      </a:pPr>
                      <a:r>
                        <a:rPr lang="en" sz="1600">
                          <a:latin typeface="Calibri"/>
                          <a:ea typeface="Calibri"/>
                          <a:cs typeface="Calibri"/>
                          <a:sym typeface="Calibri"/>
                        </a:rPr>
                        <a:t>Default</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(Branches=2 Depth=6)</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9.07</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3</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54.8</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r>
              <a:tr h="759150">
                <a:tc>
                  <a:txBody>
                    <a:bodyPr/>
                    <a:lstStyle/>
                    <a:p>
                      <a:pPr indent="0" lvl="0" marL="0" rtl="0" algn="l">
                        <a:spcBef>
                          <a:spcPts val="0"/>
                        </a:spcBef>
                        <a:spcAft>
                          <a:spcPts val="0"/>
                        </a:spcAft>
                        <a:buNone/>
                      </a:pPr>
                      <a:r>
                        <a:rPr lang="en" sz="1600">
                          <a:latin typeface="Calibri"/>
                          <a:ea typeface="Calibri"/>
                          <a:cs typeface="Calibri"/>
                          <a:sym typeface="Calibri"/>
                        </a:rPr>
                        <a:t>Auto Tune</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(Branches=2 Depth=6)</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9.45</a:t>
                      </a:r>
                      <a:endParaRPr sz="1600">
                        <a:latin typeface="Calibri"/>
                        <a:ea typeface="Calibri"/>
                        <a:cs typeface="Calibri"/>
                        <a:sym typeface="Calibri"/>
                      </a:endParaRPr>
                    </a:p>
                  </a:txBody>
                  <a:tcPr marT="91425" marB="91425" marR="68575" marL="68575">
                    <a:lnL cap="flat" cmpd="sng" w="9525">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3.5</a:t>
                      </a:r>
                      <a:endParaRPr sz="1600">
                        <a:latin typeface="Calibri"/>
                        <a:ea typeface="Calibri"/>
                        <a:cs typeface="Calibri"/>
                        <a:sym typeface="Calibri"/>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a:t>55</a:t>
                      </a:r>
                      <a:endParaRPr sz="1600">
                        <a:latin typeface="Calibri"/>
                        <a:ea typeface="Calibri"/>
                        <a:cs typeface="Calibri"/>
                        <a:sym typeface="Calibri"/>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r>
              <a:tr h="556075">
                <a:tc>
                  <a:txBody>
                    <a:bodyPr/>
                    <a:lstStyle/>
                    <a:p>
                      <a:pPr indent="0" lvl="0" marL="0" rtl="0" algn="l">
                        <a:spcBef>
                          <a:spcPts val="0"/>
                        </a:spcBef>
                        <a:spcAft>
                          <a:spcPts val="0"/>
                        </a:spcAft>
                        <a:buNone/>
                      </a:pPr>
                      <a:r>
                        <a:rPr lang="en" sz="1600">
                          <a:latin typeface="Calibri"/>
                          <a:ea typeface="Calibri"/>
                          <a:cs typeface="Calibri"/>
                          <a:sym typeface="Calibri"/>
                        </a:rPr>
                        <a:t>Branches=2  Depth=8</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8.59</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2.3</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50.03</a:t>
                      </a:r>
                      <a:endParaRPr sz="1600">
                        <a:latin typeface="Calibri"/>
                        <a:ea typeface="Calibri"/>
                        <a:cs typeface="Calibri"/>
                        <a:sym typeface="Calibri"/>
                      </a:endParaRPr>
                    </a:p>
                  </a:txBody>
                  <a:tcPr marT="91425" marB="91425" marR="91425" marL="91425">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9525">
                      <a:solidFill>
                        <a:srgbClr val="666666"/>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82bbd28e3e_5_6"/>
          <p:cNvSpPr txBox="1"/>
          <p:nvPr>
            <p:ph type="ctrTitle"/>
          </p:nvPr>
        </p:nvSpPr>
        <p:spPr>
          <a:xfrm>
            <a:off x="496975" y="1252375"/>
            <a:ext cx="28443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Best model</a:t>
            </a:r>
            <a:endParaRPr>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pic>
        <p:nvPicPr>
          <p:cNvPr id="161" name="Google Shape;161;g82bbd28e3e_5_6"/>
          <p:cNvPicPr preferRelativeResize="0"/>
          <p:nvPr/>
        </p:nvPicPr>
        <p:blipFill>
          <a:blip r:embed="rId3">
            <a:alphaModFix/>
          </a:blip>
          <a:stretch>
            <a:fillRect/>
          </a:stretch>
        </p:blipFill>
        <p:spPr>
          <a:xfrm>
            <a:off x="5751075" y="920975"/>
            <a:ext cx="3392925" cy="4222520"/>
          </a:xfrm>
          <a:prstGeom prst="rect">
            <a:avLst/>
          </a:prstGeom>
          <a:noFill/>
          <a:ln>
            <a:noFill/>
          </a:ln>
        </p:spPr>
      </p:pic>
      <p:graphicFrame>
        <p:nvGraphicFramePr>
          <p:cNvPr id="162" name="Google Shape;162;g82bbd28e3e_5_6"/>
          <p:cNvGraphicFramePr/>
          <p:nvPr/>
        </p:nvGraphicFramePr>
        <p:xfrm>
          <a:off x="496975" y="3031150"/>
          <a:ext cx="3000000" cy="3000000"/>
        </p:xfrm>
        <a:graphic>
          <a:graphicData uri="http://schemas.openxmlformats.org/drawingml/2006/table">
            <a:tbl>
              <a:tblPr>
                <a:noFill/>
                <a:tableStyleId>{53BFA23B-1908-436E-834F-1C2756BBD4EA}</a:tableStyleId>
              </a:tblPr>
              <a:tblGrid>
                <a:gridCol w="1262625"/>
                <a:gridCol w="1542175"/>
                <a:gridCol w="1125500"/>
                <a:gridCol w="1176175"/>
              </a:tblGrid>
              <a:tr h="813150">
                <a:tc>
                  <a:txBody>
                    <a:bodyPr/>
                    <a:lstStyle/>
                    <a:p>
                      <a:pPr indent="0" lvl="0" marL="0" rtl="0" algn="l">
                        <a:spcBef>
                          <a:spcPts val="0"/>
                        </a:spcBef>
                        <a:spcAft>
                          <a:spcPts val="0"/>
                        </a:spcAft>
                        <a:buNone/>
                      </a:pPr>
                      <a:r>
                        <a:rPr lang="en" sz="1600">
                          <a:latin typeface="Calibri"/>
                          <a:ea typeface="Calibri"/>
                          <a:cs typeface="Calibri"/>
                          <a:sym typeface="Calibri"/>
                        </a:rPr>
                        <a:t>Settings</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Misclassification rate(%)</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False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positive(%)</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False Negative(%)</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87175">
                <a:tc>
                  <a:txBody>
                    <a:bodyPr/>
                    <a:lstStyle/>
                    <a:p>
                      <a:pPr indent="0" lvl="0" marL="0" rtl="0" algn="l">
                        <a:spcBef>
                          <a:spcPts val="0"/>
                        </a:spcBef>
                        <a:spcAft>
                          <a:spcPts val="0"/>
                        </a:spcAft>
                        <a:buNone/>
                      </a:pPr>
                      <a:r>
                        <a:rPr lang="en" sz="1600">
                          <a:latin typeface="Calibri"/>
                          <a:ea typeface="Calibri"/>
                          <a:cs typeface="Calibri"/>
                          <a:sym typeface="Calibri"/>
                        </a:rPr>
                        <a:t>Branches=2</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Levels=8</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00">
                          <a:latin typeface="Calibri"/>
                          <a:ea typeface="Calibri"/>
                          <a:cs typeface="Calibri"/>
                          <a:sym typeface="Calibri"/>
                        </a:rPr>
                        <a:t>8.59</a:t>
                      </a:r>
                      <a:endParaRPr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00">
                          <a:latin typeface="Calibri"/>
                          <a:ea typeface="Calibri"/>
                          <a:cs typeface="Calibri"/>
                          <a:sym typeface="Calibri"/>
                        </a:rPr>
                        <a:t>2.3</a:t>
                      </a:r>
                      <a:endParaRPr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00">
                          <a:latin typeface="Calibri"/>
                          <a:ea typeface="Calibri"/>
                          <a:cs typeface="Calibri"/>
                          <a:sym typeface="Calibri"/>
                        </a:rPr>
                        <a:t>50.3</a:t>
                      </a:r>
                      <a:endParaRPr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163" name="Google Shape;163;g82bbd28e3e_5_6"/>
          <p:cNvSpPr txBox="1"/>
          <p:nvPr/>
        </p:nvSpPr>
        <p:spPr>
          <a:xfrm>
            <a:off x="496975" y="1989713"/>
            <a:ext cx="4688700" cy="7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Variables used</a:t>
            </a:r>
            <a:r>
              <a:rPr lang="en" sz="1600">
                <a:latin typeface="Calibri"/>
                <a:ea typeface="Calibri"/>
                <a:cs typeface="Calibri"/>
                <a:sym typeface="Calibri"/>
              </a:rPr>
              <a:t>: Duration, Days passed,Month CCI, Contact Type, Job, POutcome, Age Group and Annual Balance group</a:t>
            </a:r>
            <a:endParaRPr sz="1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82bbd28e3e_5_20"/>
          <p:cNvSpPr txBox="1"/>
          <p:nvPr>
            <p:ph idx="1" type="subTitle"/>
          </p:nvPr>
        </p:nvSpPr>
        <p:spPr>
          <a:xfrm>
            <a:off x="741850" y="1400675"/>
            <a:ext cx="4155300" cy="244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solidFill>
                  <a:srgbClr val="000000"/>
                </a:solidFill>
                <a:latin typeface="Calibri"/>
                <a:ea typeface="Calibri"/>
                <a:cs typeface="Calibri"/>
                <a:sym typeface="Calibri"/>
              </a:rPr>
              <a:t>The Most common path Is:</a:t>
            </a:r>
            <a:endParaRPr b="1"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If we make promotional calls are made during Jul, June, May and</a:t>
            </a:r>
            <a:endParaRPr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If Consumer confidence index is as low as -35 and</a:t>
            </a:r>
            <a:endParaRPr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If we make a call back after 50 days and</a:t>
            </a:r>
            <a:endParaRPr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Duration of the call is less than 245 seconds </a:t>
            </a:r>
            <a:endParaRPr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then </a:t>
            </a:r>
            <a:r>
              <a:rPr b="1" lang="en" sz="1400">
                <a:solidFill>
                  <a:srgbClr val="000000"/>
                </a:solidFill>
                <a:latin typeface="Calibri"/>
                <a:ea typeface="Calibri"/>
                <a:cs typeface="Calibri"/>
                <a:sym typeface="Calibri"/>
              </a:rPr>
              <a:t>subscription=’No’</a:t>
            </a:r>
            <a:endParaRPr b="1" sz="1400">
              <a:solidFill>
                <a:srgbClr val="000000"/>
              </a:solidFill>
              <a:latin typeface="Calibri"/>
              <a:ea typeface="Calibri"/>
              <a:cs typeface="Calibri"/>
              <a:sym typeface="Calibri"/>
            </a:endParaRPr>
          </a:p>
          <a:p>
            <a:pPr indent="0" lvl="0" marL="0" rtl="0" algn="l">
              <a:spcBef>
                <a:spcPts val="1200"/>
              </a:spcBef>
              <a:spcAft>
                <a:spcPts val="0"/>
              </a:spcAft>
              <a:buNone/>
            </a:pPr>
            <a:r>
              <a:t/>
            </a:r>
            <a:endParaRPr sz="1400">
              <a:latin typeface="Calibri"/>
              <a:ea typeface="Calibri"/>
              <a:cs typeface="Calibri"/>
              <a:sym typeface="Calibri"/>
            </a:endParaRPr>
          </a:p>
        </p:txBody>
      </p:sp>
      <p:sp>
        <p:nvSpPr>
          <p:cNvPr id="169" name="Google Shape;169;g82bbd28e3e_5_20"/>
          <p:cNvSpPr txBox="1"/>
          <p:nvPr/>
        </p:nvSpPr>
        <p:spPr>
          <a:xfrm>
            <a:off x="5091025" y="1400675"/>
            <a:ext cx="3619200" cy="26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Calibri"/>
                <a:ea typeface="Calibri"/>
                <a:cs typeface="Calibri"/>
                <a:sym typeface="Calibri"/>
              </a:rPr>
              <a:t>The Most desirable path is:</a:t>
            </a:r>
            <a:endParaRPr b="1">
              <a:latin typeface="Calibri"/>
              <a:ea typeface="Calibri"/>
              <a:cs typeface="Calibri"/>
              <a:sym typeface="Calibri"/>
            </a:endParaRPr>
          </a:p>
          <a:p>
            <a:pPr indent="0" lvl="0" marL="0" rtl="0" algn="l">
              <a:lnSpc>
                <a:spcPct val="115000"/>
              </a:lnSpc>
              <a:spcBef>
                <a:spcPts val="1200"/>
              </a:spcBef>
              <a:spcAft>
                <a:spcPts val="0"/>
              </a:spcAft>
              <a:buNone/>
            </a:pPr>
            <a:r>
              <a:rPr lang="en">
                <a:latin typeface="Calibri"/>
                <a:ea typeface="Calibri"/>
                <a:cs typeface="Calibri"/>
                <a:sym typeface="Calibri"/>
              </a:rPr>
              <a:t>If Contact type is Telephone and</a:t>
            </a:r>
            <a:endParaRPr>
              <a:latin typeface="Calibri"/>
              <a:ea typeface="Calibri"/>
              <a:cs typeface="Calibri"/>
              <a:sym typeface="Calibri"/>
            </a:endParaRPr>
          </a:p>
          <a:p>
            <a:pPr indent="0" lvl="0" marL="0" rtl="0" algn="l">
              <a:lnSpc>
                <a:spcPct val="115000"/>
              </a:lnSpc>
              <a:spcBef>
                <a:spcPts val="1200"/>
              </a:spcBef>
              <a:spcAft>
                <a:spcPts val="0"/>
              </a:spcAft>
              <a:buNone/>
            </a:pPr>
            <a:r>
              <a:rPr lang="en">
                <a:latin typeface="Calibri"/>
                <a:ea typeface="Calibri"/>
                <a:cs typeface="Calibri"/>
                <a:sym typeface="Calibri"/>
              </a:rPr>
              <a:t>Promotional calls are made during Aug, Dec, Nov, Oct, Sep and</a:t>
            </a:r>
            <a:endParaRPr>
              <a:latin typeface="Calibri"/>
              <a:ea typeface="Calibri"/>
              <a:cs typeface="Calibri"/>
              <a:sym typeface="Calibri"/>
            </a:endParaRPr>
          </a:p>
          <a:p>
            <a:pPr indent="0" lvl="0" marL="0" rtl="0" algn="l">
              <a:lnSpc>
                <a:spcPct val="115000"/>
              </a:lnSpc>
              <a:spcBef>
                <a:spcPts val="1200"/>
              </a:spcBef>
              <a:spcAft>
                <a:spcPts val="0"/>
              </a:spcAft>
              <a:buNone/>
            </a:pPr>
            <a:r>
              <a:rPr lang="en">
                <a:latin typeface="Calibri"/>
                <a:ea typeface="Calibri"/>
                <a:cs typeface="Calibri"/>
                <a:sym typeface="Calibri"/>
              </a:rPr>
              <a:t>Duration of the call is less than 1200 seconds then</a:t>
            </a:r>
            <a:r>
              <a:rPr b="1" lang="en">
                <a:latin typeface="Calibri"/>
                <a:ea typeface="Calibri"/>
                <a:cs typeface="Calibri"/>
                <a:sym typeface="Calibri"/>
              </a:rPr>
              <a:t> subscription=’yes’</a:t>
            </a:r>
            <a:endParaRPr b="1">
              <a:latin typeface="Calibri"/>
              <a:ea typeface="Calibri"/>
              <a:cs typeface="Calibri"/>
              <a:sym typeface="Calibri"/>
            </a:endParaRPr>
          </a:p>
          <a:p>
            <a:pPr indent="0" lvl="0" marL="0" rtl="0" algn="l">
              <a:lnSpc>
                <a:spcPct val="115000"/>
              </a:lnSpc>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g82bbd28e3e_3_51"/>
          <p:cNvSpPr txBox="1"/>
          <p:nvPr>
            <p:ph type="ctrTitle"/>
          </p:nvPr>
        </p:nvSpPr>
        <p:spPr>
          <a:xfrm>
            <a:off x="642675" y="504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What is the annual balance of a customer ?</a:t>
            </a:r>
            <a:endParaRPr sz="2400">
              <a:latin typeface="Calibri"/>
              <a:ea typeface="Calibri"/>
              <a:cs typeface="Calibri"/>
              <a:sym typeface="Calibri"/>
            </a:endParaRPr>
          </a:p>
        </p:txBody>
      </p:sp>
      <p:sp>
        <p:nvSpPr>
          <p:cNvPr id="175" name="Google Shape;175;g82bbd28e3e_3_51"/>
          <p:cNvSpPr txBox="1"/>
          <p:nvPr>
            <p:ph idx="1" type="subTitle"/>
          </p:nvPr>
        </p:nvSpPr>
        <p:spPr>
          <a:xfrm>
            <a:off x="727950" y="1735150"/>
            <a:ext cx="3423900" cy="25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alibri"/>
                <a:ea typeface="Calibri"/>
                <a:cs typeface="Calibri"/>
                <a:sym typeface="Calibri"/>
              </a:rPr>
              <a:t>Significance</a:t>
            </a:r>
            <a:r>
              <a:rPr lang="en" sz="18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 sz="1800">
                <a:solidFill>
                  <a:srgbClr val="000000"/>
                </a:solidFill>
                <a:latin typeface="Calibri"/>
                <a:ea typeface="Calibri"/>
                <a:cs typeface="Calibri"/>
                <a:sym typeface="Calibri"/>
              </a:rPr>
              <a:t>Target Campaign, Up-selling and Cross-selling</a:t>
            </a:r>
            <a:endParaRPr sz="1800">
              <a:solidFill>
                <a:srgbClr val="000000"/>
              </a:solidFill>
              <a:latin typeface="Calibri"/>
              <a:ea typeface="Calibri"/>
              <a:cs typeface="Calibri"/>
              <a:sym typeface="Calibri"/>
            </a:endParaRPr>
          </a:p>
          <a:p>
            <a:pPr indent="0" lvl="0" marL="0" rtl="0" algn="l">
              <a:spcBef>
                <a:spcPts val="0"/>
              </a:spcBef>
              <a:spcAft>
                <a:spcPts val="0"/>
              </a:spcAft>
              <a:buNone/>
            </a:pPr>
            <a:r>
              <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b="1" lang="en" sz="1800">
                <a:solidFill>
                  <a:srgbClr val="000000"/>
                </a:solidFill>
                <a:latin typeface="Calibri"/>
                <a:ea typeface="Calibri"/>
                <a:cs typeface="Calibri"/>
                <a:sym typeface="Calibri"/>
              </a:rPr>
              <a:t>Models Used:</a:t>
            </a:r>
            <a:endParaRPr b="1"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Linear regression</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Decision trees</a:t>
            </a:r>
            <a:endParaRPr sz="1800">
              <a:solidFill>
                <a:srgbClr val="000000"/>
              </a:solidFill>
              <a:latin typeface="Calibri"/>
              <a:ea typeface="Calibri"/>
              <a:cs typeface="Calibri"/>
              <a:sym typeface="Calibri"/>
            </a:endParaRPr>
          </a:p>
          <a:p>
            <a:pPr indent="0" lvl="0" marL="0" rtl="0" algn="l">
              <a:spcBef>
                <a:spcPts val="0"/>
              </a:spcBef>
              <a:spcAft>
                <a:spcPts val="0"/>
              </a:spcAft>
              <a:buNone/>
            </a:pPr>
            <a:r>
              <a:t/>
            </a:r>
            <a:endParaRPr sz="1800">
              <a:solidFill>
                <a:srgbClr val="000000"/>
              </a:solidFill>
              <a:latin typeface="Calibri"/>
              <a:ea typeface="Calibri"/>
              <a:cs typeface="Calibri"/>
              <a:sym typeface="Calibri"/>
            </a:endParaRPr>
          </a:p>
        </p:txBody>
      </p:sp>
      <p:graphicFrame>
        <p:nvGraphicFramePr>
          <p:cNvPr id="176" name="Google Shape;176;g82bbd28e3e_3_51"/>
          <p:cNvGraphicFramePr/>
          <p:nvPr/>
        </p:nvGraphicFramePr>
        <p:xfrm>
          <a:off x="4503100" y="2436938"/>
          <a:ext cx="3000000" cy="3000000"/>
        </p:xfrm>
        <a:graphic>
          <a:graphicData uri="http://schemas.openxmlformats.org/drawingml/2006/table">
            <a:tbl>
              <a:tblPr>
                <a:noFill/>
                <a:tableStyleId>{53BFA23B-1908-436E-834F-1C2756BBD4EA}</a:tableStyleId>
              </a:tblPr>
              <a:tblGrid>
                <a:gridCol w="1083100"/>
                <a:gridCol w="1322900"/>
                <a:gridCol w="965475"/>
                <a:gridCol w="1008925"/>
              </a:tblGrid>
              <a:tr h="813150">
                <a:tc>
                  <a:txBody>
                    <a:bodyPr/>
                    <a:lstStyle/>
                    <a:p>
                      <a:pPr indent="0" lvl="0" marL="0" rtl="0" algn="ctr">
                        <a:spcBef>
                          <a:spcPts val="0"/>
                        </a:spcBef>
                        <a:spcAft>
                          <a:spcPts val="0"/>
                        </a:spcAft>
                        <a:buNone/>
                      </a:pPr>
                      <a:r>
                        <a:rPr lang="en" sz="1600">
                          <a:latin typeface="Calibri"/>
                          <a:ea typeface="Calibri"/>
                          <a:cs typeface="Calibri"/>
                          <a:sym typeface="Calibri"/>
                        </a:rPr>
                        <a:t>Settings</a:t>
                      </a:r>
                      <a:endParaRPr sz="16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Model p-value</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 sz="1100"/>
                        <a:t>Adj R</a:t>
                      </a:r>
                      <a:r>
                        <a:rPr b="1" baseline="30000" lang="en" sz="1100"/>
                        <a:t>2</a:t>
                      </a:r>
                      <a:endParaRPr b="1" baseline="30000" sz="1100"/>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RMSE</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487175">
                <a:tc>
                  <a:txBody>
                    <a:bodyPr/>
                    <a:lstStyle/>
                    <a:p>
                      <a:pPr indent="0" lvl="0" marL="0" rtl="0" algn="ctr">
                        <a:spcBef>
                          <a:spcPts val="0"/>
                        </a:spcBef>
                        <a:spcAft>
                          <a:spcPts val="0"/>
                        </a:spcAft>
                        <a:buNone/>
                      </a:pPr>
                      <a:r>
                        <a:rPr lang="en" sz="1600">
                          <a:latin typeface="Calibri"/>
                          <a:ea typeface="Calibri"/>
                          <a:cs typeface="Calibri"/>
                          <a:sym typeface="Calibri"/>
                        </a:rPr>
                        <a:t>5 Variables</a:t>
                      </a:r>
                      <a:endParaRPr sz="16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&lt;.00001</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0.0022</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3,247</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
        <p:nvSpPr>
          <p:cNvPr id="177" name="Google Shape;177;g82bbd28e3e_3_51"/>
          <p:cNvSpPr txBox="1"/>
          <p:nvPr/>
        </p:nvSpPr>
        <p:spPr>
          <a:xfrm>
            <a:off x="4988300" y="1789550"/>
            <a:ext cx="31704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Linear Regression</a:t>
            </a:r>
            <a:endParaRPr b="1" sz="1800">
              <a:latin typeface="Calibri"/>
              <a:ea typeface="Calibri"/>
              <a:cs typeface="Calibri"/>
              <a:sym typeface="Calibri"/>
            </a:endParaRPr>
          </a:p>
        </p:txBody>
      </p:sp>
      <p:sp>
        <p:nvSpPr>
          <p:cNvPr id="178" name="Google Shape;178;g82bbd28e3e_3_51"/>
          <p:cNvSpPr txBox="1"/>
          <p:nvPr/>
        </p:nvSpPr>
        <p:spPr>
          <a:xfrm>
            <a:off x="4503100" y="4057300"/>
            <a:ext cx="4380300" cy="7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100"/>
              <a:t>Y </a:t>
            </a:r>
            <a:r>
              <a:rPr b="1" lang="en" sz="1100"/>
              <a:t>= 1,783.14</a:t>
            </a:r>
            <a:r>
              <a:rPr b="1" lang="en" sz="1200"/>
              <a:t> +0.1453</a:t>
            </a:r>
            <a:r>
              <a:rPr b="1" lang="en" sz="1200"/>
              <a:t>X</a:t>
            </a:r>
            <a:r>
              <a:rPr b="1" baseline="-25000" lang="en" sz="1200"/>
              <a:t>Consumer</a:t>
            </a:r>
            <a:r>
              <a:rPr b="1" baseline="-25000" lang="en" sz="1200"/>
              <a:t> confidence index</a:t>
            </a:r>
            <a:endParaRPr b="1" baseline="-25000"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g82bbd28e3e_3_35"/>
          <p:cNvSpPr txBox="1"/>
          <p:nvPr>
            <p:ph type="ctrTitle"/>
          </p:nvPr>
        </p:nvSpPr>
        <p:spPr>
          <a:xfrm>
            <a:off x="485575" y="1344625"/>
            <a:ext cx="76881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Best model</a:t>
            </a:r>
            <a:endParaRPr>
              <a:latin typeface="Calibri"/>
              <a:ea typeface="Calibri"/>
              <a:cs typeface="Calibri"/>
              <a:sym typeface="Calibri"/>
            </a:endParaRPr>
          </a:p>
          <a:p>
            <a:pPr indent="0" lvl="0" marL="0" rtl="0" algn="l">
              <a:spcBef>
                <a:spcPts val="0"/>
              </a:spcBef>
              <a:spcAft>
                <a:spcPts val="0"/>
              </a:spcAft>
              <a:buNone/>
            </a:pPr>
            <a:r>
              <a:t/>
            </a:r>
            <a:endParaRPr b="0" sz="1600">
              <a:solidFill>
                <a:srgbClr val="000000"/>
              </a:solidFill>
              <a:latin typeface="Calibri"/>
              <a:ea typeface="Calibri"/>
              <a:cs typeface="Calibri"/>
              <a:sym typeface="Calibri"/>
            </a:endParaRPr>
          </a:p>
          <a:p>
            <a:pPr indent="0" lvl="0" marL="0" rtl="0" algn="l">
              <a:spcBef>
                <a:spcPts val="0"/>
              </a:spcBef>
              <a:spcAft>
                <a:spcPts val="0"/>
              </a:spcAft>
              <a:buNone/>
            </a:pPr>
            <a:r>
              <a:rPr b="0" lang="en" sz="1600">
                <a:solidFill>
                  <a:srgbClr val="000000"/>
                </a:solidFill>
                <a:latin typeface="Calibri"/>
                <a:ea typeface="Calibri"/>
                <a:cs typeface="Calibri"/>
                <a:sym typeface="Calibri"/>
              </a:rPr>
              <a:t>Variables used: Consumer Confidence Index, </a:t>
            </a:r>
            <a:endParaRPr b="0" sz="1600">
              <a:solidFill>
                <a:srgbClr val="000000"/>
              </a:solidFill>
              <a:latin typeface="Calibri"/>
              <a:ea typeface="Calibri"/>
              <a:cs typeface="Calibri"/>
              <a:sym typeface="Calibri"/>
            </a:endParaRPr>
          </a:p>
          <a:p>
            <a:pPr indent="0" lvl="0" marL="0" rtl="0" algn="l">
              <a:spcBef>
                <a:spcPts val="0"/>
              </a:spcBef>
              <a:spcAft>
                <a:spcPts val="0"/>
              </a:spcAft>
              <a:buNone/>
            </a:pPr>
            <a:r>
              <a:rPr b="0" lang="en" sz="1600">
                <a:solidFill>
                  <a:srgbClr val="000000"/>
                </a:solidFill>
                <a:latin typeface="Calibri"/>
                <a:ea typeface="Calibri"/>
                <a:cs typeface="Calibri"/>
                <a:sym typeface="Calibri"/>
              </a:rPr>
              <a:t>Job, Credit Score.</a:t>
            </a:r>
            <a:endParaRPr sz="1600"/>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graphicFrame>
        <p:nvGraphicFramePr>
          <p:cNvPr id="184" name="Google Shape;184;g82bbd28e3e_3_35"/>
          <p:cNvGraphicFramePr/>
          <p:nvPr/>
        </p:nvGraphicFramePr>
        <p:xfrm>
          <a:off x="681575" y="3058675"/>
          <a:ext cx="3000000" cy="3000000"/>
        </p:xfrm>
        <a:graphic>
          <a:graphicData uri="http://schemas.openxmlformats.org/drawingml/2006/table">
            <a:tbl>
              <a:tblPr>
                <a:noFill/>
                <a:tableStyleId>{53BFA23B-1908-436E-834F-1C2756BBD4EA}</a:tableStyleId>
              </a:tblPr>
              <a:tblGrid>
                <a:gridCol w="1421200"/>
                <a:gridCol w="1421200"/>
              </a:tblGrid>
              <a:tr h="813150">
                <a:tc>
                  <a:txBody>
                    <a:bodyPr/>
                    <a:lstStyle/>
                    <a:p>
                      <a:pPr indent="0" lvl="0" marL="0" rtl="0" algn="l">
                        <a:spcBef>
                          <a:spcPts val="0"/>
                        </a:spcBef>
                        <a:spcAft>
                          <a:spcPts val="0"/>
                        </a:spcAft>
                        <a:buNone/>
                      </a:pPr>
                      <a:r>
                        <a:rPr lang="en" sz="1600">
                          <a:latin typeface="Calibri"/>
                          <a:ea typeface="Calibri"/>
                          <a:cs typeface="Calibri"/>
                          <a:sym typeface="Calibri"/>
                        </a:rPr>
                        <a:t>Settings</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600">
                          <a:latin typeface="Calibri"/>
                          <a:ea typeface="Calibri"/>
                          <a:cs typeface="Calibri"/>
                          <a:sym typeface="Calibri"/>
                        </a:rPr>
                        <a:t>ASE</a:t>
                      </a:r>
                      <a:endParaRPr sz="1600">
                        <a:latin typeface="Calibri"/>
                        <a:ea typeface="Calibri"/>
                        <a:cs typeface="Calibri"/>
                        <a:sym typeface="Calibri"/>
                      </a:endParaRPr>
                    </a:p>
                  </a:txBody>
                  <a:tcPr marT="91425" marB="91425" marR="91425" marL="91425">
                    <a:lnB cap="flat" cmpd="sng" w="12650">
                      <a:solidFill>
                        <a:srgbClr val="B7B7B7"/>
                      </a:solidFill>
                      <a:prstDash val="solid"/>
                      <a:round/>
                      <a:headEnd len="sm" w="sm" type="none"/>
                      <a:tailEnd len="sm" w="sm" type="none"/>
                    </a:lnB>
                  </a:tcPr>
                </a:tc>
              </a:tr>
              <a:tr h="487175">
                <a:tc>
                  <a:txBody>
                    <a:bodyPr/>
                    <a:lstStyle/>
                    <a:p>
                      <a:pPr indent="0" lvl="0" marL="0" rtl="0" algn="l">
                        <a:lnSpc>
                          <a:spcPct val="115000"/>
                        </a:lnSpc>
                        <a:spcBef>
                          <a:spcPts val="1200"/>
                        </a:spcBef>
                        <a:spcAft>
                          <a:spcPts val="0"/>
                        </a:spcAft>
                        <a:buNone/>
                      </a:pPr>
                      <a:r>
                        <a:rPr lang="en" sz="1600">
                          <a:latin typeface="Calibri"/>
                          <a:ea typeface="Calibri"/>
                          <a:cs typeface="Calibri"/>
                          <a:sym typeface="Calibri"/>
                        </a:rPr>
                        <a:t>Branches=3</a:t>
                      </a:r>
                      <a:endParaRPr sz="1600">
                        <a:latin typeface="Calibri"/>
                        <a:ea typeface="Calibri"/>
                        <a:cs typeface="Calibri"/>
                        <a:sym typeface="Calibri"/>
                      </a:endParaRPr>
                    </a:p>
                    <a:p>
                      <a:pPr indent="0" lvl="0" marL="0" rtl="0" algn="l">
                        <a:spcBef>
                          <a:spcPts val="1200"/>
                        </a:spcBef>
                        <a:spcAft>
                          <a:spcPts val="0"/>
                        </a:spcAft>
                        <a:buNone/>
                      </a:pPr>
                      <a:r>
                        <a:rPr lang="en" sz="1600">
                          <a:latin typeface="Calibri"/>
                          <a:ea typeface="Calibri"/>
                          <a:cs typeface="Calibri"/>
                          <a:sym typeface="Calibri"/>
                        </a:rPr>
                        <a:t>Depth=10</a:t>
                      </a:r>
                      <a:endParaRPr sz="1600">
                        <a:latin typeface="Calibri"/>
                        <a:ea typeface="Calibri"/>
                        <a:cs typeface="Calibri"/>
                        <a:sym typeface="Calibri"/>
                      </a:endParaRPr>
                    </a:p>
                  </a:txBody>
                  <a:tcPr marT="91425" marB="91425" marR="91425" marL="91425">
                    <a:lnR cap="flat" cmpd="sng" w="12650">
                      <a:solidFill>
                        <a:srgbClr val="B7B7B7"/>
                      </a:solidFill>
                      <a:prstDash val="solid"/>
                      <a:round/>
                      <a:headEnd len="sm" w="sm" type="none"/>
                      <a:tailEnd len="sm" w="sm" type="none"/>
                    </a:lnR>
                  </a:tcPr>
                </a:tc>
                <a:tc>
                  <a:txBody>
                    <a:bodyPr/>
                    <a:lstStyle/>
                    <a:p>
                      <a:pPr indent="0" lvl="0" marL="0" rtl="0" algn="l">
                        <a:lnSpc>
                          <a:spcPct val="115000"/>
                        </a:lnSpc>
                        <a:spcBef>
                          <a:spcPts val="1200"/>
                        </a:spcBef>
                        <a:spcAft>
                          <a:spcPts val="1200"/>
                        </a:spcAft>
                        <a:buNone/>
                      </a:pPr>
                      <a:r>
                        <a:rPr lang="en" sz="1600">
                          <a:latin typeface="Calibri"/>
                          <a:ea typeface="Calibri"/>
                          <a:cs typeface="Calibri"/>
                          <a:sym typeface="Calibri"/>
                        </a:rPr>
                        <a:t>3,168</a:t>
                      </a:r>
                      <a:endParaRPr sz="1600">
                        <a:latin typeface="Calibri"/>
                        <a:ea typeface="Calibri"/>
                        <a:cs typeface="Calibri"/>
                        <a:sym typeface="Calibri"/>
                      </a:endParaRPr>
                    </a:p>
                  </a:txBody>
                  <a:tcPr marT="91425" marB="91425" marR="68575" marL="6857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bl>
          </a:graphicData>
        </a:graphic>
      </p:graphicFrame>
      <p:pic>
        <p:nvPicPr>
          <p:cNvPr id="185" name="Google Shape;185;g82bbd28e3e_3_35"/>
          <p:cNvPicPr preferRelativeResize="0"/>
          <p:nvPr/>
        </p:nvPicPr>
        <p:blipFill>
          <a:blip r:embed="rId3">
            <a:alphaModFix/>
          </a:blip>
          <a:stretch>
            <a:fillRect/>
          </a:stretch>
        </p:blipFill>
        <p:spPr>
          <a:xfrm>
            <a:off x="5831575" y="1344625"/>
            <a:ext cx="2987975" cy="3293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82bbd28e3e_3_43"/>
          <p:cNvSpPr txBox="1"/>
          <p:nvPr>
            <p:ph idx="1" type="subTitle"/>
          </p:nvPr>
        </p:nvSpPr>
        <p:spPr>
          <a:xfrm>
            <a:off x="138000" y="1350900"/>
            <a:ext cx="4434000" cy="244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0000"/>
                </a:solidFill>
                <a:latin typeface="Calibri"/>
                <a:ea typeface="Calibri"/>
                <a:cs typeface="Calibri"/>
                <a:sym typeface="Calibri"/>
              </a:rPr>
              <a:t>The most common path Is:</a:t>
            </a:r>
            <a:endParaRPr b="1">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rgbClr val="000000"/>
                </a:solidFill>
                <a:latin typeface="Calibri"/>
                <a:ea typeface="Calibri"/>
                <a:cs typeface="Calibri"/>
                <a:sym typeface="Calibri"/>
              </a:rPr>
              <a:t>If consumer confidence index (CCI) is between -46.25 and 32.59</a:t>
            </a:r>
            <a:endParaRPr>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a:solidFill>
                  <a:srgbClr val="000000"/>
                </a:solidFill>
                <a:latin typeface="Calibri"/>
                <a:ea typeface="Calibri"/>
                <a:cs typeface="Calibri"/>
                <a:sym typeface="Calibri"/>
              </a:rPr>
              <a:t>then we can predict that the annual balance on the average would be $1,552</a:t>
            </a:r>
            <a:endParaRPr b="1">
              <a:solidFill>
                <a:srgbClr val="000000"/>
              </a:solidFill>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
        <p:nvSpPr>
          <p:cNvPr id="191" name="Google Shape;191;g82bbd28e3e_3_43"/>
          <p:cNvSpPr txBox="1"/>
          <p:nvPr/>
        </p:nvSpPr>
        <p:spPr>
          <a:xfrm>
            <a:off x="5221100" y="1400675"/>
            <a:ext cx="3721800" cy="26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latin typeface="Calibri"/>
                <a:ea typeface="Calibri"/>
                <a:cs typeface="Calibri"/>
                <a:sym typeface="Calibri"/>
              </a:rPr>
              <a:t>The Most desirable path is:</a:t>
            </a:r>
            <a:endParaRPr b="1" sz="1600">
              <a:latin typeface="Calibri"/>
              <a:ea typeface="Calibri"/>
              <a:cs typeface="Calibri"/>
              <a:sym typeface="Calibri"/>
            </a:endParaRPr>
          </a:p>
          <a:p>
            <a:pPr indent="0" lvl="0" marL="0" rtl="0" algn="just">
              <a:lnSpc>
                <a:spcPct val="115000"/>
              </a:lnSpc>
              <a:spcBef>
                <a:spcPts val="1200"/>
              </a:spcBef>
              <a:spcAft>
                <a:spcPts val="0"/>
              </a:spcAft>
              <a:buNone/>
            </a:pPr>
            <a:r>
              <a:rPr lang="en" sz="1600">
                <a:latin typeface="Calibri"/>
                <a:ea typeface="Calibri"/>
                <a:cs typeface="Calibri"/>
                <a:sym typeface="Calibri"/>
              </a:rPr>
              <a:t>If consumer confidence index (CCI) is &gt;= -32.59</a:t>
            </a:r>
            <a:endParaRPr sz="1600">
              <a:latin typeface="Calibri"/>
              <a:ea typeface="Calibri"/>
              <a:cs typeface="Calibri"/>
              <a:sym typeface="Calibri"/>
            </a:endParaRPr>
          </a:p>
          <a:p>
            <a:pPr indent="0" lvl="0" marL="0" rtl="0" algn="just">
              <a:lnSpc>
                <a:spcPct val="115000"/>
              </a:lnSpc>
              <a:spcBef>
                <a:spcPts val="1200"/>
              </a:spcBef>
              <a:spcAft>
                <a:spcPts val="0"/>
              </a:spcAft>
              <a:buNone/>
            </a:pPr>
            <a:r>
              <a:rPr lang="en" sz="1600">
                <a:latin typeface="Calibri"/>
                <a:ea typeface="Calibri"/>
                <a:cs typeface="Calibri"/>
                <a:sym typeface="Calibri"/>
              </a:rPr>
              <a:t> then we can predict that the annual balance on the average would be $1,862.</a:t>
            </a:r>
            <a:endParaRPr sz="1600">
              <a:latin typeface="Calibri"/>
              <a:ea typeface="Calibri"/>
              <a:cs typeface="Calibri"/>
              <a:sym typeface="Calibri"/>
            </a:endParaRPr>
          </a:p>
          <a:p>
            <a:pPr indent="0" lvl="0" marL="0" rtl="0" algn="l">
              <a:lnSpc>
                <a:spcPct val="115000"/>
              </a:lnSpc>
              <a:spcBef>
                <a:spcPts val="1200"/>
              </a:spcBef>
              <a:spcAft>
                <a:spcPts val="0"/>
              </a:spcAft>
              <a:buNone/>
            </a:pPr>
            <a:r>
              <a:t/>
            </a:r>
            <a:endParaRPr>
              <a:latin typeface="Calibri"/>
              <a:ea typeface="Calibri"/>
              <a:cs typeface="Calibri"/>
              <a:sym typeface="Calibri"/>
            </a:endParaRPr>
          </a:p>
          <a:p>
            <a:pPr indent="0" lvl="0" marL="0" rtl="0" algn="l">
              <a:lnSpc>
                <a:spcPct val="115000"/>
              </a:lnSpc>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Lato"/>
              <a:ea typeface="Lato"/>
              <a:cs typeface="Lato"/>
              <a:sym typeface="Lato"/>
            </a:endParaRPr>
          </a:p>
        </p:txBody>
      </p:sp>
      <p:sp>
        <p:nvSpPr>
          <p:cNvPr id="192" name="Google Shape;192;g82bbd28e3e_3_43"/>
          <p:cNvSpPr txBox="1"/>
          <p:nvPr/>
        </p:nvSpPr>
        <p:spPr>
          <a:xfrm>
            <a:off x="1452150" y="4179100"/>
            <a:ext cx="6041400" cy="7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Recommendation: </a:t>
            </a:r>
            <a:r>
              <a:rPr i="1" lang="en">
                <a:latin typeface="Lato"/>
                <a:ea typeface="Lato"/>
                <a:cs typeface="Lato"/>
                <a:sym typeface="Lato"/>
              </a:rPr>
              <a:t>We recommend that </a:t>
            </a:r>
            <a:r>
              <a:rPr i="1" lang="en">
                <a:latin typeface="Lato"/>
                <a:ea typeface="Lato"/>
                <a:cs typeface="Lato"/>
                <a:sym typeface="Lato"/>
              </a:rPr>
              <a:t>output</a:t>
            </a:r>
            <a:r>
              <a:rPr i="1" lang="en">
                <a:latin typeface="Lato"/>
                <a:ea typeface="Lato"/>
                <a:cs typeface="Lato"/>
                <a:sym typeface="Lato"/>
              </a:rPr>
              <a:t> from this prediction using consumer confidence index should be made </a:t>
            </a:r>
            <a:r>
              <a:rPr i="1" lang="en">
                <a:latin typeface="Lato"/>
                <a:ea typeface="Lato"/>
                <a:cs typeface="Lato"/>
                <a:sym typeface="Lato"/>
              </a:rPr>
              <a:t>available</a:t>
            </a:r>
            <a:r>
              <a:rPr i="1" lang="en">
                <a:latin typeface="Lato"/>
                <a:ea typeface="Lato"/>
                <a:cs typeface="Lato"/>
                <a:sym typeface="Lato"/>
              </a:rPr>
              <a:t> to our Sales and Customer service representatives for effective campaign, cross-</a:t>
            </a:r>
            <a:r>
              <a:rPr i="1" lang="en">
                <a:latin typeface="Lato"/>
                <a:ea typeface="Lato"/>
                <a:cs typeface="Lato"/>
                <a:sym typeface="Lato"/>
              </a:rPr>
              <a:t>selling</a:t>
            </a:r>
            <a:r>
              <a:rPr i="1" lang="en">
                <a:latin typeface="Lato"/>
                <a:ea typeface="Lato"/>
                <a:cs typeface="Lato"/>
                <a:sym typeface="Lato"/>
              </a:rPr>
              <a:t> and upselling</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82bbd28e3e_1_20"/>
          <p:cNvSpPr txBox="1"/>
          <p:nvPr/>
        </p:nvSpPr>
        <p:spPr>
          <a:xfrm>
            <a:off x="727950" y="670550"/>
            <a:ext cx="8400000" cy="55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4200"/>
              <a:buFont typeface="Arial"/>
              <a:buNone/>
            </a:pPr>
            <a:r>
              <a:rPr b="1" lang="en" sz="2400">
                <a:solidFill>
                  <a:schemeClr val="dk2"/>
                </a:solidFill>
                <a:latin typeface="Calibri"/>
                <a:ea typeface="Calibri"/>
                <a:cs typeface="Calibri"/>
                <a:sym typeface="Calibri"/>
              </a:rPr>
              <a:t>Number of calls to be made to get customers to subscribe to a term deposit?</a:t>
            </a:r>
            <a:endParaRPr b="1" sz="2400">
              <a:latin typeface="Calibri"/>
              <a:ea typeface="Calibri"/>
              <a:cs typeface="Calibri"/>
              <a:sym typeface="Calibri"/>
            </a:endParaRPr>
          </a:p>
        </p:txBody>
      </p:sp>
      <p:sp>
        <p:nvSpPr>
          <p:cNvPr id="198" name="Google Shape;198;g82bbd28e3e_1_20"/>
          <p:cNvSpPr txBox="1"/>
          <p:nvPr>
            <p:ph idx="1" type="subTitle"/>
          </p:nvPr>
        </p:nvSpPr>
        <p:spPr>
          <a:xfrm>
            <a:off x="727950" y="1735150"/>
            <a:ext cx="3423900" cy="25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alibri"/>
                <a:ea typeface="Calibri"/>
                <a:cs typeface="Calibri"/>
                <a:sym typeface="Calibri"/>
              </a:rPr>
              <a:t>Significance</a:t>
            </a:r>
            <a:r>
              <a:rPr lang="en" sz="18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Targeting potential customers</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Optimizing efforts</a:t>
            </a:r>
            <a:endParaRPr sz="1800">
              <a:solidFill>
                <a:srgbClr val="000000"/>
              </a:solidFill>
              <a:latin typeface="Calibri"/>
              <a:ea typeface="Calibri"/>
              <a:cs typeface="Calibri"/>
              <a:sym typeface="Calibri"/>
            </a:endParaRPr>
          </a:p>
          <a:p>
            <a:pPr indent="0" lvl="0" marL="0" rtl="0" algn="l">
              <a:spcBef>
                <a:spcPts val="0"/>
              </a:spcBef>
              <a:spcAft>
                <a:spcPts val="0"/>
              </a:spcAft>
              <a:buNone/>
            </a:pPr>
            <a:r>
              <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b="1" lang="en" sz="1800">
                <a:solidFill>
                  <a:srgbClr val="000000"/>
                </a:solidFill>
                <a:latin typeface="Calibri"/>
                <a:ea typeface="Calibri"/>
                <a:cs typeface="Calibri"/>
                <a:sym typeface="Calibri"/>
              </a:rPr>
              <a:t>Models Used:</a:t>
            </a:r>
            <a:endParaRPr b="1"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Decision trees</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Linear regression</a:t>
            </a:r>
            <a:endParaRPr sz="1800">
              <a:solidFill>
                <a:srgbClr val="000000"/>
              </a:solidFill>
              <a:latin typeface="Calibri"/>
              <a:ea typeface="Calibri"/>
              <a:cs typeface="Calibri"/>
              <a:sym typeface="Calibri"/>
            </a:endParaRPr>
          </a:p>
        </p:txBody>
      </p:sp>
      <p:sp>
        <p:nvSpPr>
          <p:cNvPr id="199" name="Google Shape;199;g82bbd28e3e_1_20"/>
          <p:cNvSpPr txBox="1"/>
          <p:nvPr/>
        </p:nvSpPr>
        <p:spPr>
          <a:xfrm>
            <a:off x="4151700" y="1817950"/>
            <a:ext cx="4380300" cy="4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Linear Regression</a:t>
            </a:r>
            <a:endParaRPr b="1" sz="1800">
              <a:latin typeface="Calibri"/>
              <a:ea typeface="Calibri"/>
              <a:cs typeface="Calibri"/>
              <a:sym typeface="Calibri"/>
            </a:endParaRPr>
          </a:p>
        </p:txBody>
      </p:sp>
      <p:graphicFrame>
        <p:nvGraphicFramePr>
          <p:cNvPr id="200" name="Google Shape;200;g82bbd28e3e_1_20"/>
          <p:cNvGraphicFramePr/>
          <p:nvPr/>
        </p:nvGraphicFramePr>
        <p:xfrm>
          <a:off x="3981500" y="2311538"/>
          <a:ext cx="3000000" cy="3000000"/>
        </p:xfrm>
        <a:graphic>
          <a:graphicData uri="http://schemas.openxmlformats.org/drawingml/2006/table">
            <a:tbl>
              <a:tblPr>
                <a:noFill/>
                <a:tableStyleId>{53BFA23B-1908-436E-834F-1C2756BBD4EA}</a:tableStyleId>
              </a:tblPr>
              <a:tblGrid>
                <a:gridCol w="1242225"/>
                <a:gridCol w="1517225"/>
                <a:gridCol w="1107325"/>
                <a:gridCol w="1157150"/>
              </a:tblGrid>
              <a:tr h="658425">
                <a:tc>
                  <a:txBody>
                    <a:bodyPr/>
                    <a:lstStyle/>
                    <a:p>
                      <a:pPr indent="0" lvl="0" marL="0" rtl="0" algn="ctr">
                        <a:spcBef>
                          <a:spcPts val="0"/>
                        </a:spcBef>
                        <a:spcAft>
                          <a:spcPts val="0"/>
                        </a:spcAft>
                        <a:buNone/>
                      </a:pPr>
                      <a:r>
                        <a:rPr lang="en" sz="1600">
                          <a:latin typeface="Calibri"/>
                          <a:ea typeface="Calibri"/>
                          <a:cs typeface="Calibri"/>
                          <a:sym typeface="Calibri"/>
                        </a:rPr>
                        <a:t>Settings</a:t>
                      </a:r>
                      <a:endParaRPr sz="16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Model p-value</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sz="1100"/>
                        <a:t>Adj R</a:t>
                      </a:r>
                      <a:r>
                        <a:rPr baseline="30000" lang="en" sz="1100"/>
                        <a:t>2</a:t>
                      </a:r>
                      <a:endParaRPr baseline="30000" sz="1100"/>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RMSE</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658425">
                <a:tc>
                  <a:txBody>
                    <a:bodyPr/>
                    <a:lstStyle/>
                    <a:p>
                      <a:pPr indent="0" lvl="0" marL="0" rtl="0" algn="ctr">
                        <a:spcBef>
                          <a:spcPts val="0"/>
                        </a:spcBef>
                        <a:spcAft>
                          <a:spcPts val="0"/>
                        </a:spcAft>
                        <a:buNone/>
                      </a:pPr>
                      <a:r>
                        <a:rPr lang="en" sz="1600">
                          <a:latin typeface="Calibri"/>
                          <a:ea typeface="Calibri"/>
                          <a:cs typeface="Calibri"/>
                          <a:sym typeface="Calibri"/>
                        </a:rPr>
                        <a:t>2</a:t>
                      </a:r>
                      <a:r>
                        <a:rPr lang="en" sz="1600">
                          <a:latin typeface="Calibri"/>
                          <a:ea typeface="Calibri"/>
                          <a:cs typeface="Calibri"/>
                          <a:sym typeface="Calibri"/>
                        </a:rPr>
                        <a:t> Variables</a:t>
                      </a:r>
                      <a:endParaRPr sz="1600">
                        <a:latin typeface="Calibri"/>
                        <a:ea typeface="Calibri"/>
                        <a:cs typeface="Calibri"/>
                        <a:sym typeface="Calibri"/>
                      </a:endParaRPr>
                    </a:p>
                  </a:txBody>
                  <a:tcPr marT="91425" marB="91425" marR="91425" marL="91425" anchor="ctr">
                    <a:lnL cap="flat" cmpd="sng" w="95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&lt;.00001</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0.0245</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
                        <a:t>1.716</a:t>
                      </a:r>
                      <a:endParaRPr/>
                    </a:p>
                  </a:txBody>
                  <a:tcPr marT="91425" marB="91425" marR="68575" marL="68575" anchor="ctr">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
        <p:nvSpPr>
          <p:cNvPr id="201" name="Google Shape;201;g82bbd28e3e_1_20"/>
          <p:cNvSpPr txBox="1"/>
          <p:nvPr/>
        </p:nvSpPr>
        <p:spPr>
          <a:xfrm>
            <a:off x="3926513" y="3938050"/>
            <a:ext cx="5133900" cy="35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t>Y = 2.18 - 0.528</a:t>
            </a:r>
            <a:r>
              <a:rPr lang="en" sz="1200"/>
              <a:t>X</a:t>
            </a:r>
            <a:r>
              <a:rPr baseline="-25000" lang="en" sz="1200"/>
              <a:t>Contact</a:t>
            </a:r>
            <a:r>
              <a:rPr baseline="-25000" lang="en" sz="1200"/>
              <a:t> type </a:t>
            </a:r>
            <a:r>
              <a:rPr lang="en" sz="1200"/>
              <a:t>+ 0.0004X</a:t>
            </a:r>
            <a:r>
              <a:rPr baseline="-25000" lang="en" sz="1200"/>
              <a:t>Days Passed</a:t>
            </a:r>
            <a:endParaRPr baseline="-25000"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g82bbd28e3e_4_13"/>
          <p:cNvSpPr txBox="1"/>
          <p:nvPr>
            <p:ph type="ctrTitle"/>
          </p:nvPr>
        </p:nvSpPr>
        <p:spPr>
          <a:xfrm>
            <a:off x="485575" y="1344625"/>
            <a:ext cx="39816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Best model</a:t>
            </a:r>
            <a:endParaRPr>
              <a:latin typeface="Calibri"/>
              <a:ea typeface="Calibri"/>
              <a:cs typeface="Calibri"/>
              <a:sym typeface="Calibri"/>
            </a:endParaRPr>
          </a:p>
          <a:p>
            <a:pPr indent="0" lvl="0" marL="0" rtl="0" algn="l">
              <a:spcBef>
                <a:spcPts val="0"/>
              </a:spcBef>
              <a:spcAft>
                <a:spcPts val="0"/>
              </a:spcAft>
              <a:buNone/>
            </a:pPr>
            <a:r>
              <a:rPr lang="en" sz="1600">
                <a:solidFill>
                  <a:srgbClr val="000000"/>
                </a:solidFill>
                <a:latin typeface="Calibri"/>
                <a:ea typeface="Calibri"/>
                <a:cs typeface="Calibri"/>
                <a:sym typeface="Calibri"/>
              </a:rPr>
              <a:t>Variables used:</a:t>
            </a:r>
            <a:r>
              <a:rPr b="0" lang="en" sz="1600">
                <a:solidFill>
                  <a:srgbClr val="000000"/>
                </a:solidFill>
                <a:latin typeface="Calibri"/>
                <a:ea typeface="Calibri"/>
                <a:cs typeface="Calibri"/>
                <a:sym typeface="Calibri"/>
              </a:rPr>
              <a:t> Default Credit, Month, Consumer Confidence Index, Credit Score, Duration, Contact type, education, job, marital status, personal loan.</a:t>
            </a:r>
            <a:endParaRPr b="0" sz="1600">
              <a:solidFill>
                <a:srgbClr val="000000"/>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graphicFrame>
        <p:nvGraphicFramePr>
          <p:cNvPr id="207" name="Google Shape;207;g82bbd28e3e_4_13"/>
          <p:cNvGraphicFramePr/>
          <p:nvPr/>
        </p:nvGraphicFramePr>
        <p:xfrm>
          <a:off x="531925" y="3308125"/>
          <a:ext cx="3000000" cy="3000000"/>
        </p:xfrm>
        <a:graphic>
          <a:graphicData uri="http://schemas.openxmlformats.org/drawingml/2006/table">
            <a:tbl>
              <a:tblPr>
                <a:noFill/>
                <a:tableStyleId>{53BFA23B-1908-436E-834F-1C2756BBD4EA}</a:tableStyleId>
              </a:tblPr>
              <a:tblGrid>
                <a:gridCol w="1421200"/>
                <a:gridCol w="1421200"/>
              </a:tblGrid>
              <a:tr h="569125">
                <a:tc>
                  <a:txBody>
                    <a:bodyPr/>
                    <a:lstStyle/>
                    <a:p>
                      <a:pPr indent="0" lvl="0" marL="0" rtl="0" algn="ctr">
                        <a:spcBef>
                          <a:spcPts val="0"/>
                        </a:spcBef>
                        <a:spcAft>
                          <a:spcPts val="0"/>
                        </a:spcAft>
                        <a:buNone/>
                      </a:pPr>
                      <a:r>
                        <a:rPr lang="en" sz="1600">
                          <a:latin typeface="Calibri"/>
                          <a:ea typeface="Calibri"/>
                          <a:cs typeface="Calibri"/>
                          <a:sym typeface="Calibri"/>
                        </a:rPr>
                        <a:t>Settings</a:t>
                      </a:r>
                      <a:endParaRPr sz="16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 sz="1600">
                          <a:latin typeface="Calibri"/>
                          <a:ea typeface="Calibri"/>
                          <a:cs typeface="Calibri"/>
                          <a:sym typeface="Calibri"/>
                        </a:rPr>
                        <a:t>ASE</a:t>
                      </a:r>
                      <a:endParaRPr sz="1600">
                        <a:latin typeface="Calibri"/>
                        <a:ea typeface="Calibri"/>
                        <a:cs typeface="Calibri"/>
                        <a:sym typeface="Calibri"/>
                      </a:endParaRPr>
                    </a:p>
                  </a:txBody>
                  <a:tcPr marT="91425" marB="91425" marR="91425" marL="91425" anchor="ctr">
                    <a:lnB cap="flat" cmpd="sng" w="12650">
                      <a:solidFill>
                        <a:srgbClr val="999999"/>
                      </a:solidFill>
                      <a:prstDash val="solid"/>
                      <a:round/>
                      <a:headEnd len="sm" w="sm" type="none"/>
                      <a:tailEnd len="sm" w="sm" type="none"/>
                    </a:lnB>
                  </a:tcPr>
                </a:tc>
              </a:tr>
              <a:tr h="888925">
                <a:tc>
                  <a:txBody>
                    <a:bodyPr/>
                    <a:lstStyle/>
                    <a:p>
                      <a:pPr indent="0" lvl="0" marL="0" rtl="0" algn="ctr">
                        <a:lnSpc>
                          <a:spcPct val="115000"/>
                        </a:lnSpc>
                        <a:spcBef>
                          <a:spcPts val="1200"/>
                        </a:spcBef>
                        <a:spcAft>
                          <a:spcPts val="0"/>
                        </a:spcAft>
                        <a:buNone/>
                      </a:pPr>
                      <a:r>
                        <a:rPr lang="en" sz="1600">
                          <a:latin typeface="Calibri"/>
                          <a:ea typeface="Calibri"/>
                          <a:cs typeface="Calibri"/>
                          <a:sym typeface="Calibri"/>
                        </a:rPr>
                        <a:t>Branches=3</a:t>
                      </a:r>
                      <a:endParaRPr sz="1600">
                        <a:latin typeface="Calibri"/>
                        <a:ea typeface="Calibri"/>
                        <a:cs typeface="Calibri"/>
                        <a:sym typeface="Calibri"/>
                      </a:endParaRPr>
                    </a:p>
                    <a:p>
                      <a:pPr indent="0" lvl="0" marL="0" rtl="0" algn="ctr">
                        <a:spcBef>
                          <a:spcPts val="1200"/>
                        </a:spcBef>
                        <a:spcAft>
                          <a:spcPts val="0"/>
                        </a:spcAft>
                        <a:buNone/>
                      </a:pPr>
                      <a:r>
                        <a:rPr lang="en" sz="1600">
                          <a:latin typeface="Calibri"/>
                          <a:ea typeface="Calibri"/>
                          <a:cs typeface="Calibri"/>
                          <a:sym typeface="Calibri"/>
                        </a:rPr>
                        <a:t>Depth=4</a:t>
                      </a:r>
                      <a:endParaRPr sz="1600">
                        <a:latin typeface="Calibri"/>
                        <a:ea typeface="Calibri"/>
                        <a:cs typeface="Calibri"/>
                        <a:sym typeface="Calibri"/>
                      </a:endParaRPr>
                    </a:p>
                  </a:txBody>
                  <a:tcPr marT="91425" marB="91425" marR="91425" marL="91425" anchor="ctr">
                    <a:lnR cap="flat" cmpd="sng" w="12650">
                      <a:solidFill>
                        <a:srgbClr val="999999"/>
                      </a:solidFill>
                      <a:prstDash val="solid"/>
                      <a:round/>
                      <a:headEnd len="sm" w="sm" type="none"/>
                      <a:tailEnd len="sm" w="sm" type="none"/>
                    </a:lnR>
                  </a:tcPr>
                </a:tc>
                <a:tc>
                  <a:txBody>
                    <a:bodyPr/>
                    <a:lstStyle/>
                    <a:p>
                      <a:pPr indent="0" lvl="0" marL="0" rtl="0" algn="ctr">
                        <a:lnSpc>
                          <a:spcPct val="115000"/>
                        </a:lnSpc>
                        <a:spcBef>
                          <a:spcPts val="1200"/>
                        </a:spcBef>
                        <a:spcAft>
                          <a:spcPts val="1200"/>
                        </a:spcAft>
                        <a:buNone/>
                      </a:pPr>
                      <a:r>
                        <a:rPr lang="en" sz="1600">
                          <a:latin typeface="Calibri"/>
                          <a:ea typeface="Calibri"/>
                          <a:cs typeface="Calibri"/>
                          <a:sym typeface="Calibri"/>
                        </a:rPr>
                        <a:t>2.52</a:t>
                      </a:r>
                      <a:endParaRPr sz="1600">
                        <a:latin typeface="Calibri"/>
                        <a:ea typeface="Calibri"/>
                        <a:cs typeface="Calibri"/>
                        <a:sym typeface="Calibri"/>
                      </a:endParaRPr>
                    </a:p>
                  </a:txBody>
                  <a:tcPr marT="91425" marB="91425" marR="68575" marL="68575" anchor="ctr">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bl>
          </a:graphicData>
        </a:graphic>
      </p:graphicFrame>
      <p:pic>
        <p:nvPicPr>
          <p:cNvPr id="208" name="Google Shape;208;g82bbd28e3e_4_13"/>
          <p:cNvPicPr preferRelativeResize="0"/>
          <p:nvPr/>
        </p:nvPicPr>
        <p:blipFill>
          <a:blip r:embed="rId3">
            <a:alphaModFix/>
          </a:blip>
          <a:stretch>
            <a:fillRect/>
          </a:stretch>
        </p:blipFill>
        <p:spPr>
          <a:xfrm>
            <a:off x="4345325" y="1424750"/>
            <a:ext cx="4659943" cy="2813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g82bbd28e3e_4_21"/>
          <p:cNvSpPr txBox="1"/>
          <p:nvPr>
            <p:ph idx="1" type="subTitle"/>
          </p:nvPr>
        </p:nvSpPr>
        <p:spPr>
          <a:xfrm>
            <a:off x="741850" y="1400675"/>
            <a:ext cx="4155300" cy="244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solidFill>
                  <a:srgbClr val="000000"/>
                </a:solidFill>
                <a:latin typeface="Calibri"/>
                <a:ea typeface="Calibri"/>
                <a:cs typeface="Calibri"/>
                <a:sym typeface="Calibri"/>
              </a:rPr>
              <a:t>The Most common path Is:</a:t>
            </a:r>
            <a:endParaRPr b="1"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If credit score is more than 800</a:t>
            </a:r>
            <a:endParaRPr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Consumer confidence index (CCI) between -28 to -48</a:t>
            </a:r>
            <a:endParaRPr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Called in </a:t>
            </a:r>
            <a:r>
              <a:rPr lang="en" sz="1400">
                <a:solidFill>
                  <a:srgbClr val="000000"/>
                </a:solidFill>
                <a:latin typeface="Calibri"/>
                <a:ea typeface="Calibri"/>
                <a:cs typeface="Calibri"/>
                <a:sym typeface="Calibri"/>
              </a:rPr>
              <a:t>March, April, June, July, September, October, November or December </a:t>
            </a:r>
            <a:endParaRPr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Duration of the call is less than 7 minutes</a:t>
            </a:r>
            <a:endParaRPr sz="1400">
              <a:solidFill>
                <a:srgbClr val="000000"/>
              </a:solidFill>
              <a:latin typeface="Calibri"/>
              <a:ea typeface="Calibri"/>
              <a:cs typeface="Calibri"/>
              <a:sym typeface="Calibri"/>
            </a:endParaRPr>
          </a:p>
          <a:p>
            <a:pPr indent="0" lvl="0" marL="0" rtl="0" algn="l">
              <a:lnSpc>
                <a:spcPct val="115000"/>
              </a:lnSpc>
              <a:spcBef>
                <a:spcPts val="1200"/>
              </a:spcBef>
              <a:spcAft>
                <a:spcPts val="0"/>
              </a:spcAft>
              <a:buNone/>
            </a:pPr>
            <a:r>
              <a:rPr lang="en" sz="1400">
                <a:solidFill>
                  <a:srgbClr val="000000"/>
                </a:solidFill>
                <a:latin typeface="Calibri"/>
                <a:ea typeface="Calibri"/>
                <a:cs typeface="Calibri"/>
                <a:sym typeface="Calibri"/>
              </a:rPr>
              <a:t>then </a:t>
            </a:r>
            <a:r>
              <a:rPr b="1" lang="en" sz="1400">
                <a:solidFill>
                  <a:srgbClr val="000000"/>
                </a:solidFill>
                <a:latin typeface="Calibri"/>
                <a:ea typeface="Calibri"/>
                <a:cs typeface="Calibri"/>
                <a:sym typeface="Calibri"/>
              </a:rPr>
              <a:t>average calls made is 1.82</a:t>
            </a:r>
            <a:endParaRPr b="1" sz="1400">
              <a:solidFill>
                <a:srgbClr val="000000"/>
              </a:solidFill>
              <a:latin typeface="Calibri"/>
              <a:ea typeface="Calibri"/>
              <a:cs typeface="Calibri"/>
              <a:sym typeface="Calibri"/>
            </a:endParaRPr>
          </a:p>
          <a:p>
            <a:pPr indent="0" lvl="0" marL="0" rtl="0" algn="l">
              <a:spcBef>
                <a:spcPts val="1200"/>
              </a:spcBef>
              <a:spcAft>
                <a:spcPts val="0"/>
              </a:spcAft>
              <a:buNone/>
            </a:pPr>
            <a:r>
              <a:t/>
            </a:r>
            <a:endParaRPr sz="1400">
              <a:latin typeface="Calibri"/>
              <a:ea typeface="Calibri"/>
              <a:cs typeface="Calibri"/>
              <a:sym typeface="Calibri"/>
            </a:endParaRPr>
          </a:p>
        </p:txBody>
      </p:sp>
      <p:sp>
        <p:nvSpPr>
          <p:cNvPr id="214" name="Google Shape;214;g82bbd28e3e_4_21"/>
          <p:cNvSpPr txBox="1"/>
          <p:nvPr/>
        </p:nvSpPr>
        <p:spPr>
          <a:xfrm>
            <a:off x="5091025" y="1400675"/>
            <a:ext cx="3619200" cy="26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Calibri"/>
                <a:ea typeface="Calibri"/>
                <a:cs typeface="Calibri"/>
                <a:sym typeface="Calibri"/>
              </a:rPr>
              <a:t>The Most desirable path is:</a:t>
            </a:r>
            <a:endParaRPr b="1">
              <a:latin typeface="Calibri"/>
              <a:ea typeface="Calibri"/>
              <a:cs typeface="Calibri"/>
              <a:sym typeface="Calibri"/>
            </a:endParaRPr>
          </a:p>
          <a:p>
            <a:pPr indent="0" lvl="0" marL="0" rtl="0" algn="l">
              <a:lnSpc>
                <a:spcPct val="115000"/>
              </a:lnSpc>
              <a:spcBef>
                <a:spcPts val="1200"/>
              </a:spcBef>
              <a:spcAft>
                <a:spcPts val="0"/>
              </a:spcAft>
              <a:buNone/>
            </a:pPr>
            <a:r>
              <a:rPr lang="en">
                <a:latin typeface="Calibri"/>
                <a:ea typeface="Calibri"/>
                <a:cs typeface="Calibri"/>
                <a:sym typeface="Calibri"/>
              </a:rPr>
              <a:t>If the client is a </a:t>
            </a:r>
            <a:r>
              <a:rPr lang="en">
                <a:latin typeface="Calibri"/>
                <a:ea typeface="Calibri"/>
                <a:cs typeface="Calibri"/>
                <a:sym typeface="Calibri"/>
              </a:rPr>
              <a:t>technician</a:t>
            </a:r>
            <a:r>
              <a:rPr lang="en">
                <a:latin typeface="Calibri"/>
                <a:ea typeface="Calibri"/>
                <a:cs typeface="Calibri"/>
                <a:sym typeface="Calibri"/>
              </a:rPr>
              <a:t> and has no default credit</a:t>
            </a:r>
            <a:endParaRPr>
              <a:latin typeface="Calibri"/>
              <a:ea typeface="Calibri"/>
              <a:cs typeface="Calibri"/>
              <a:sym typeface="Calibri"/>
            </a:endParaRPr>
          </a:p>
          <a:p>
            <a:pPr indent="0" lvl="0" marL="0" rtl="0" algn="l">
              <a:lnSpc>
                <a:spcPct val="115000"/>
              </a:lnSpc>
              <a:spcBef>
                <a:spcPts val="1200"/>
              </a:spcBef>
              <a:spcAft>
                <a:spcPts val="0"/>
              </a:spcAft>
              <a:buNone/>
            </a:pPr>
            <a:r>
              <a:rPr lang="en">
                <a:latin typeface="Calibri"/>
                <a:ea typeface="Calibri"/>
                <a:cs typeface="Calibri"/>
                <a:sym typeface="Calibri"/>
              </a:rPr>
              <a:t>Consumer confidence index (CCI) between -28 to -48</a:t>
            </a:r>
            <a:endParaRPr>
              <a:latin typeface="Calibri"/>
              <a:ea typeface="Calibri"/>
              <a:cs typeface="Calibri"/>
              <a:sym typeface="Calibri"/>
            </a:endParaRPr>
          </a:p>
          <a:p>
            <a:pPr indent="0" lvl="0" marL="0" rtl="0" algn="l">
              <a:lnSpc>
                <a:spcPct val="115000"/>
              </a:lnSpc>
              <a:spcBef>
                <a:spcPts val="1200"/>
              </a:spcBef>
              <a:spcAft>
                <a:spcPts val="0"/>
              </a:spcAft>
              <a:buNone/>
            </a:pPr>
            <a:r>
              <a:rPr lang="en">
                <a:latin typeface="Calibri"/>
                <a:ea typeface="Calibri"/>
                <a:cs typeface="Calibri"/>
                <a:sym typeface="Calibri"/>
              </a:rPr>
              <a:t>Duration of the call is between 230 to 430 seconds </a:t>
            </a:r>
            <a:endParaRPr>
              <a:latin typeface="Calibri"/>
              <a:ea typeface="Calibri"/>
              <a:cs typeface="Calibri"/>
              <a:sym typeface="Calibri"/>
            </a:endParaRPr>
          </a:p>
          <a:p>
            <a:pPr indent="0" lvl="0" marL="0" rtl="0" algn="l">
              <a:lnSpc>
                <a:spcPct val="115000"/>
              </a:lnSpc>
              <a:spcBef>
                <a:spcPts val="1200"/>
              </a:spcBef>
              <a:spcAft>
                <a:spcPts val="0"/>
              </a:spcAft>
              <a:buNone/>
            </a:pPr>
            <a:r>
              <a:rPr lang="en">
                <a:latin typeface="Calibri"/>
                <a:ea typeface="Calibri"/>
                <a:cs typeface="Calibri"/>
                <a:sym typeface="Calibri"/>
              </a:rPr>
              <a:t>then</a:t>
            </a:r>
            <a:r>
              <a:rPr b="1" lang="en">
                <a:latin typeface="Calibri"/>
                <a:ea typeface="Calibri"/>
                <a:cs typeface="Calibri"/>
                <a:sym typeface="Calibri"/>
              </a:rPr>
              <a:t> average calls made is 1.5</a:t>
            </a:r>
            <a:endParaRPr b="1">
              <a:latin typeface="Calibri"/>
              <a:ea typeface="Calibri"/>
              <a:cs typeface="Calibri"/>
              <a:sym typeface="Calibri"/>
            </a:endParaRPr>
          </a:p>
          <a:p>
            <a:pPr indent="0" lvl="0" marL="0" rtl="0" algn="l">
              <a:lnSpc>
                <a:spcPct val="115000"/>
              </a:lnSpc>
              <a:spcBef>
                <a:spcPts val="1200"/>
              </a:spcBef>
              <a:spcAft>
                <a:spcPts val="0"/>
              </a:spcAft>
              <a:buNone/>
            </a:pPr>
            <a:r>
              <a:t/>
            </a:r>
            <a:endParaRPr>
              <a:latin typeface="Calibri"/>
              <a:ea typeface="Calibri"/>
              <a:cs typeface="Calibri"/>
              <a:sym typeface="Calibri"/>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
          <p:cNvSpPr txBox="1"/>
          <p:nvPr>
            <p:ph type="ctrTitle"/>
          </p:nvPr>
        </p:nvSpPr>
        <p:spPr>
          <a:xfrm>
            <a:off x="616150" y="1574050"/>
            <a:ext cx="7688100" cy="27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200"/>
              <a:buNone/>
            </a:pPr>
            <a:r>
              <a:t/>
            </a:r>
            <a:endParaRPr sz="2400">
              <a:latin typeface="Calibri"/>
              <a:ea typeface="Calibri"/>
              <a:cs typeface="Calibri"/>
              <a:sym typeface="Calibri"/>
            </a:endParaRPr>
          </a:p>
          <a:p>
            <a:pPr indent="0" lvl="0" marL="0" rtl="0" algn="l">
              <a:lnSpc>
                <a:spcPct val="115000"/>
              </a:lnSpc>
              <a:spcBef>
                <a:spcPts val="0"/>
              </a:spcBef>
              <a:spcAft>
                <a:spcPts val="0"/>
              </a:spcAft>
              <a:buSzPts val="4200"/>
              <a:buNone/>
            </a:pPr>
            <a:r>
              <a:rPr lang="en" sz="2400">
                <a:latin typeface="Calibri"/>
                <a:ea typeface="Calibri"/>
                <a:cs typeface="Calibri"/>
                <a:sym typeface="Calibri"/>
              </a:rPr>
              <a:t>➼ Is the customer eligible for a housing loan?</a:t>
            </a:r>
            <a:endParaRPr sz="2400">
              <a:latin typeface="Calibri"/>
              <a:ea typeface="Calibri"/>
              <a:cs typeface="Calibri"/>
              <a:sym typeface="Calibri"/>
            </a:endParaRPr>
          </a:p>
          <a:p>
            <a:pPr indent="0" lvl="0" marL="0" rtl="0" algn="l">
              <a:lnSpc>
                <a:spcPct val="115000"/>
              </a:lnSpc>
              <a:spcBef>
                <a:spcPts val="0"/>
              </a:spcBef>
              <a:spcAft>
                <a:spcPts val="0"/>
              </a:spcAft>
              <a:buSzPts val="4200"/>
              <a:buNone/>
            </a:pPr>
            <a:r>
              <a:rPr lang="en" sz="2400">
                <a:latin typeface="Calibri"/>
                <a:ea typeface="Calibri"/>
                <a:cs typeface="Calibri"/>
                <a:sym typeface="Calibri"/>
              </a:rPr>
              <a:t>➼ Will the customer subscribe to a term deposit?</a:t>
            </a:r>
            <a:endParaRPr sz="2400">
              <a:latin typeface="Calibri"/>
              <a:ea typeface="Calibri"/>
              <a:cs typeface="Calibri"/>
              <a:sym typeface="Calibri"/>
            </a:endParaRPr>
          </a:p>
          <a:p>
            <a:pPr indent="0" lvl="0" marL="0" rtl="0" algn="l">
              <a:lnSpc>
                <a:spcPct val="115000"/>
              </a:lnSpc>
              <a:spcBef>
                <a:spcPts val="0"/>
              </a:spcBef>
              <a:spcAft>
                <a:spcPts val="0"/>
              </a:spcAft>
              <a:buSzPts val="4200"/>
              <a:buNone/>
            </a:pPr>
            <a:r>
              <a:rPr lang="en" sz="2400">
                <a:latin typeface="Calibri"/>
                <a:ea typeface="Calibri"/>
                <a:cs typeface="Calibri"/>
                <a:sym typeface="Calibri"/>
              </a:rPr>
              <a:t>➼ What is the annual balance of a customer?</a:t>
            </a:r>
            <a:endParaRPr sz="2400">
              <a:latin typeface="Calibri"/>
              <a:ea typeface="Calibri"/>
              <a:cs typeface="Calibri"/>
              <a:sym typeface="Calibri"/>
            </a:endParaRPr>
          </a:p>
          <a:p>
            <a:pPr indent="0" lvl="0" marL="0" rtl="0" algn="l">
              <a:lnSpc>
                <a:spcPct val="115000"/>
              </a:lnSpc>
              <a:spcBef>
                <a:spcPts val="0"/>
              </a:spcBef>
              <a:spcAft>
                <a:spcPts val="0"/>
              </a:spcAft>
              <a:buSzPts val="4200"/>
              <a:buNone/>
            </a:pPr>
            <a:r>
              <a:rPr lang="en" sz="2400">
                <a:latin typeface="Calibri"/>
                <a:ea typeface="Calibri"/>
                <a:cs typeface="Calibri"/>
                <a:sym typeface="Calibri"/>
              </a:rPr>
              <a:t>➼ Number of calls to be made to get customers</a:t>
            </a:r>
            <a:endParaRPr sz="2400">
              <a:latin typeface="Calibri"/>
              <a:ea typeface="Calibri"/>
              <a:cs typeface="Calibri"/>
              <a:sym typeface="Calibri"/>
            </a:endParaRPr>
          </a:p>
          <a:p>
            <a:pPr indent="0" lvl="0" marL="0" rtl="0" algn="l">
              <a:lnSpc>
                <a:spcPct val="115000"/>
              </a:lnSpc>
              <a:spcBef>
                <a:spcPts val="0"/>
              </a:spcBef>
              <a:spcAft>
                <a:spcPts val="0"/>
              </a:spcAft>
              <a:buSzPts val="4200"/>
              <a:buNone/>
            </a:pPr>
            <a:r>
              <a:rPr lang="en" sz="2400">
                <a:latin typeface="Calibri"/>
                <a:ea typeface="Calibri"/>
                <a:cs typeface="Calibri"/>
                <a:sym typeface="Calibri"/>
              </a:rPr>
              <a:t>      subscribe for a term deposit?</a:t>
            </a:r>
            <a:endParaRPr sz="2400">
              <a:latin typeface="Calibri"/>
              <a:ea typeface="Calibri"/>
              <a:cs typeface="Calibri"/>
              <a:sym typeface="Calibri"/>
            </a:endParaRPr>
          </a:p>
          <a:p>
            <a:pPr indent="0" lvl="0" marL="0" rtl="0" algn="l">
              <a:lnSpc>
                <a:spcPct val="100000"/>
              </a:lnSpc>
              <a:spcBef>
                <a:spcPts val="0"/>
              </a:spcBef>
              <a:spcAft>
                <a:spcPts val="0"/>
              </a:spcAft>
              <a:buSzPts val="4200"/>
              <a:buNone/>
            </a:pPr>
            <a:r>
              <a:t/>
            </a:r>
            <a:endParaRPr sz="2400">
              <a:latin typeface="Arial"/>
              <a:ea typeface="Arial"/>
              <a:cs typeface="Arial"/>
              <a:sym typeface="Arial"/>
            </a:endParaRPr>
          </a:p>
        </p:txBody>
      </p:sp>
      <p:sp>
        <p:nvSpPr>
          <p:cNvPr id="94" name="Google Shape;94;p2"/>
          <p:cNvSpPr txBox="1"/>
          <p:nvPr>
            <p:ph type="ctrTitle"/>
          </p:nvPr>
        </p:nvSpPr>
        <p:spPr>
          <a:xfrm>
            <a:off x="727950" y="1217925"/>
            <a:ext cx="7688100" cy="59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000">
                <a:latin typeface="Arial"/>
                <a:ea typeface="Arial"/>
                <a:cs typeface="Arial"/>
                <a:sym typeface="Arial"/>
              </a:rPr>
              <a:t> Objectives</a:t>
            </a:r>
            <a:endParaRPr sz="3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g82bbd28e3e_5_36"/>
          <p:cNvSpPr txBox="1"/>
          <p:nvPr>
            <p:ph type="ctrTitle"/>
          </p:nvPr>
        </p:nvSpPr>
        <p:spPr>
          <a:xfrm>
            <a:off x="729450" y="1322450"/>
            <a:ext cx="7688100" cy="7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0" name="Google Shape;220;g82bbd28e3e_5_36"/>
          <p:cNvSpPr txBox="1"/>
          <p:nvPr>
            <p:ph idx="1" type="subTitle"/>
          </p:nvPr>
        </p:nvSpPr>
        <p:spPr>
          <a:xfrm>
            <a:off x="727950" y="2069750"/>
            <a:ext cx="5481300" cy="2379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Effective and target campaign is key in marketing and </a:t>
            </a:r>
            <a:r>
              <a:rPr lang="en"/>
              <a:t>rendering good customer service. This will save cost and increase productivity.</a:t>
            </a:r>
            <a:r>
              <a:rPr lang="en"/>
              <a:t> </a:t>
            </a:r>
            <a:endParaRPr/>
          </a:p>
          <a:p>
            <a:pPr indent="-330200" lvl="0" marL="457200" rtl="0" algn="l">
              <a:spcBef>
                <a:spcPts val="0"/>
              </a:spcBef>
              <a:spcAft>
                <a:spcPts val="0"/>
              </a:spcAft>
              <a:buSzPts val="1600"/>
              <a:buChar char="●"/>
            </a:pPr>
            <a:r>
              <a:rPr lang="en"/>
              <a:t>To preserve the relationship with customer, we need to o</a:t>
            </a:r>
            <a:r>
              <a:rPr lang="en"/>
              <a:t>ptimize number of calls made to a customer, duration of the phone call, contact method, time of contact and hence </a:t>
            </a:r>
            <a:r>
              <a:rPr lang="en"/>
              <a:t>balance the effort to reward ratio.</a:t>
            </a:r>
            <a:endParaRPr/>
          </a:p>
          <a:p>
            <a:pPr indent="0" lvl="0" marL="457200" rtl="0" algn="l">
              <a:spcBef>
                <a:spcPts val="0"/>
              </a:spcBef>
              <a:spcAft>
                <a:spcPts val="0"/>
              </a:spcAft>
              <a:buNone/>
            </a:pPr>
            <a:r>
              <a:t/>
            </a:r>
            <a:endParaRPr/>
          </a:p>
        </p:txBody>
      </p:sp>
      <p:pic>
        <p:nvPicPr>
          <p:cNvPr id="221" name="Google Shape;221;g82bbd28e3e_5_36"/>
          <p:cNvPicPr preferRelativeResize="0"/>
          <p:nvPr/>
        </p:nvPicPr>
        <p:blipFill>
          <a:blip r:embed="rId3">
            <a:alphaModFix/>
          </a:blip>
          <a:stretch>
            <a:fillRect/>
          </a:stretch>
        </p:blipFill>
        <p:spPr>
          <a:xfrm>
            <a:off x="6370500" y="2156175"/>
            <a:ext cx="2146200" cy="1078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9"/>
          <p:cNvSpPr txBox="1"/>
          <p:nvPr>
            <p:ph type="ctrTitle"/>
          </p:nvPr>
        </p:nvSpPr>
        <p:spPr>
          <a:xfrm>
            <a:off x="727950" y="1615975"/>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Where are we?</a:t>
            </a:r>
            <a:endParaRPr/>
          </a:p>
        </p:txBody>
      </p:sp>
      <p:pic>
        <p:nvPicPr>
          <p:cNvPr id="100" name="Google Shape;100;p3"/>
          <p:cNvPicPr preferRelativeResize="0"/>
          <p:nvPr/>
        </p:nvPicPr>
        <p:blipFill rotWithShape="1">
          <a:blip r:embed="rId3">
            <a:alphaModFix/>
          </a:blip>
          <a:srcRect b="0" l="0" r="0" t="0"/>
          <a:stretch/>
        </p:blipFill>
        <p:spPr>
          <a:xfrm>
            <a:off x="4416700" y="576575"/>
            <a:ext cx="4109200" cy="4454900"/>
          </a:xfrm>
          <a:prstGeom prst="rect">
            <a:avLst/>
          </a:prstGeom>
          <a:noFill/>
          <a:ln>
            <a:noFill/>
          </a:ln>
        </p:spPr>
      </p:pic>
      <p:sp>
        <p:nvSpPr>
          <p:cNvPr id="101" name="Google Shape;101;p3"/>
          <p:cNvSpPr/>
          <p:nvPr/>
        </p:nvSpPr>
        <p:spPr>
          <a:xfrm>
            <a:off x="6604075" y="4123075"/>
            <a:ext cx="1705200" cy="838800"/>
          </a:xfrm>
          <a:prstGeom prst="ellipse">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6652975" y="2966250"/>
            <a:ext cx="1705200" cy="908400"/>
          </a:xfrm>
          <a:prstGeom prst="ellipse">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6" name="Shape 106"/>
        <p:cNvGrpSpPr/>
        <p:nvPr/>
      </p:nvGrpSpPr>
      <p:grpSpPr>
        <a:xfrm>
          <a:off x="0" y="0"/>
          <a:ext cx="0" cy="0"/>
          <a:chOff x="0" y="0"/>
          <a:chExt cx="0" cy="0"/>
        </a:xfrm>
      </p:grpSpPr>
      <p:sp>
        <p:nvSpPr>
          <p:cNvPr id="107" name="Google Shape;107;g82bbd28e3e_1_10"/>
          <p:cNvSpPr txBox="1"/>
          <p:nvPr/>
        </p:nvSpPr>
        <p:spPr>
          <a:xfrm>
            <a:off x="433275" y="384525"/>
            <a:ext cx="8400000" cy="7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Calibri"/>
                <a:ea typeface="Calibri"/>
                <a:cs typeface="Calibri"/>
                <a:sym typeface="Calibri"/>
              </a:rPr>
              <a:t>What factors are important in determining customer’s eligibility for home loan?</a:t>
            </a:r>
            <a:endParaRPr b="1" sz="2400">
              <a:latin typeface="Calibri"/>
              <a:ea typeface="Calibri"/>
              <a:cs typeface="Calibri"/>
              <a:sym typeface="Calibri"/>
            </a:endParaRPr>
          </a:p>
        </p:txBody>
      </p:sp>
      <p:sp>
        <p:nvSpPr>
          <p:cNvPr id="108" name="Google Shape;108;g82bbd28e3e_1_10"/>
          <p:cNvSpPr txBox="1"/>
          <p:nvPr/>
        </p:nvSpPr>
        <p:spPr>
          <a:xfrm>
            <a:off x="546600" y="18591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Significance</a:t>
            </a:r>
            <a:r>
              <a:rPr lang="en"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Targeting potential customers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Models Used:</a:t>
            </a:r>
            <a:endParaRPr b="1"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Decision trees</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KNN</a:t>
            </a:r>
            <a:endParaRPr sz="1800">
              <a:latin typeface="Calibri"/>
              <a:ea typeface="Calibri"/>
              <a:cs typeface="Calibri"/>
              <a:sym typeface="Calibri"/>
            </a:endParaRPr>
          </a:p>
        </p:txBody>
      </p:sp>
      <p:sp>
        <p:nvSpPr>
          <p:cNvPr id="109" name="Google Shape;109;g82bbd28e3e_1_10"/>
          <p:cNvSpPr txBox="1"/>
          <p:nvPr/>
        </p:nvSpPr>
        <p:spPr>
          <a:xfrm>
            <a:off x="4816375" y="1676975"/>
            <a:ext cx="3746700" cy="24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latin typeface="Calibri"/>
                <a:ea typeface="Calibri"/>
                <a:cs typeface="Calibri"/>
                <a:sym typeface="Calibri"/>
              </a:rPr>
              <a:t>False Positive</a:t>
            </a:r>
            <a:r>
              <a:rPr lang="en" sz="1800">
                <a:latin typeface="Calibri"/>
                <a:ea typeface="Calibri"/>
                <a:cs typeface="Calibri"/>
                <a:sym typeface="Calibri"/>
              </a:rPr>
              <a:t>: Customers who are not eligible for loan  will be classified as eligible</a:t>
            </a:r>
            <a:endParaRPr sz="1800">
              <a:latin typeface="Calibri"/>
              <a:ea typeface="Calibri"/>
              <a:cs typeface="Calibri"/>
              <a:sym typeface="Calibri"/>
            </a:endParaRPr>
          </a:p>
          <a:p>
            <a:pPr indent="0" lvl="0" marL="0" rtl="0" algn="l">
              <a:lnSpc>
                <a:spcPct val="115000"/>
              </a:lnSpc>
              <a:spcBef>
                <a:spcPts val="1200"/>
              </a:spcBef>
              <a:spcAft>
                <a:spcPts val="0"/>
              </a:spcAft>
              <a:buNone/>
            </a:pPr>
            <a:r>
              <a:rPr b="1" lang="en" sz="1800">
                <a:latin typeface="Calibri"/>
                <a:ea typeface="Calibri"/>
                <a:cs typeface="Calibri"/>
                <a:sym typeface="Calibri"/>
              </a:rPr>
              <a:t>*False Negative *</a:t>
            </a:r>
            <a:r>
              <a:rPr lang="en" sz="1800">
                <a:latin typeface="Calibri"/>
                <a:ea typeface="Calibri"/>
                <a:cs typeface="Calibri"/>
                <a:sym typeface="Calibri"/>
              </a:rPr>
              <a:t>:  Customers who are eligible for home loan will be classified as ineligible.</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82bbd28e3e_2_39"/>
          <p:cNvSpPr txBox="1"/>
          <p:nvPr>
            <p:ph type="ctrTitle"/>
          </p:nvPr>
        </p:nvSpPr>
        <p:spPr>
          <a:xfrm>
            <a:off x="729450" y="1322450"/>
            <a:ext cx="7688100" cy="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K-NN</a:t>
            </a:r>
            <a:r>
              <a:rPr lang="en">
                <a:latin typeface="Calibri"/>
                <a:ea typeface="Calibri"/>
                <a:cs typeface="Calibri"/>
                <a:sym typeface="Calibri"/>
              </a:rPr>
              <a:t> results</a:t>
            </a:r>
            <a:endParaRPr>
              <a:latin typeface="Calibri"/>
              <a:ea typeface="Calibri"/>
              <a:cs typeface="Calibri"/>
              <a:sym typeface="Calibri"/>
            </a:endParaRPr>
          </a:p>
        </p:txBody>
      </p:sp>
      <p:graphicFrame>
        <p:nvGraphicFramePr>
          <p:cNvPr id="115" name="Google Shape;115;g82bbd28e3e_2_39"/>
          <p:cNvGraphicFramePr/>
          <p:nvPr/>
        </p:nvGraphicFramePr>
        <p:xfrm>
          <a:off x="954175" y="2367475"/>
          <a:ext cx="3000000" cy="3000000"/>
        </p:xfrm>
        <a:graphic>
          <a:graphicData uri="http://schemas.openxmlformats.org/drawingml/2006/table">
            <a:tbl>
              <a:tblPr>
                <a:noFill/>
                <a:tableStyleId>{53BFA23B-1908-436E-834F-1C2756BBD4EA}</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Settings</a:t>
                      </a:r>
                      <a:endParaRPr b="1"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Misclassification Rate (%)</a:t>
                      </a:r>
                      <a:endParaRPr b="1"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False Positive (%)</a:t>
                      </a:r>
                      <a:endParaRPr b="1"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False Negative (%)</a:t>
                      </a:r>
                      <a:endParaRPr b="1"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Calibri"/>
                          <a:ea typeface="Calibri"/>
                          <a:cs typeface="Calibri"/>
                          <a:sym typeface="Calibri"/>
                        </a:rPr>
                        <a:t>Default</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45.25</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62.89</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29.81</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Calibri"/>
                          <a:ea typeface="Calibri"/>
                          <a:cs typeface="Calibri"/>
                          <a:sym typeface="Calibri"/>
                        </a:rPr>
                        <a:t>Feature Selection</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42.58</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46.16</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39.44</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Calibri"/>
                          <a:ea typeface="Calibri"/>
                          <a:cs typeface="Calibri"/>
                          <a:sym typeface="Calibri"/>
                        </a:rPr>
                        <a:t>PCA</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45.17</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46.13</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39.47</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82bbd28e3e_2_4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Decision tree results</a:t>
            </a:r>
            <a:endParaRPr>
              <a:latin typeface="Calibri"/>
              <a:ea typeface="Calibri"/>
              <a:cs typeface="Calibri"/>
              <a:sym typeface="Calibri"/>
            </a:endParaRPr>
          </a:p>
        </p:txBody>
      </p:sp>
      <p:graphicFrame>
        <p:nvGraphicFramePr>
          <p:cNvPr id="121" name="Google Shape;121;g82bbd28e3e_2_44"/>
          <p:cNvGraphicFramePr/>
          <p:nvPr/>
        </p:nvGraphicFramePr>
        <p:xfrm>
          <a:off x="954000" y="2193975"/>
          <a:ext cx="3000000" cy="3000000"/>
        </p:xfrm>
        <a:graphic>
          <a:graphicData uri="http://schemas.openxmlformats.org/drawingml/2006/table">
            <a:tbl>
              <a:tblPr>
                <a:noFill/>
                <a:tableStyleId>{53BFA23B-1908-436E-834F-1C2756BBD4EA}</a:tableStyleId>
              </a:tblPr>
              <a:tblGrid>
                <a:gridCol w="2550525"/>
                <a:gridCol w="1586125"/>
                <a:gridCol w="1516225"/>
                <a:gridCol w="1586125"/>
              </a:tblGrid>
              <a:tr h="886350">
                <a:tc>
                  <a:txBody>
                    <a:bodyPr/>
                    <a:lstStyle/>
                    <a:p>
                      <a:pPr indent="0" lvl="0" marL="0" rtl="0" algn="l">
                        <a:spcBef>
                          <a:spcPts val="0"/>
                        </a:spcBef>
                        <a:spcAft>
                          <a:spcPts val="0"/>
                        </a:spcAft>
                        <a:buNone/>
                      </a:pPr>
                      <a:r>
                        <a:t/>
                      </a:r>
                      <a:endParaRPr b="1" sz="1600">
                        <a:latin typeface="Calibri"/>
                        <a:ea typeface="Calibri"/>
                        <a:cs typeface="Calibri"/>
                        <a:sym typeface="Calibri"/>
                      </a:endParaRPr>
                    </a:p>
                    <a:p>
                      <a:pPr indent="0" lvl="0" marL="0" rtl="0" algn="l">
                        <a:spcBef>
                          <a:spcPts val="0"/>
                        </a:spcBef>
                        <a:spcAft>
                          <a:spcPts val="0"/>
                        </a:spcAft>
                        <a:buNone/>
                      </a:pPr>
                      <a:r>
                        <a:rPr b="1" lang="en" sz="1600">
                          <a:latin typeface="Calibri"/>
                          <a:ea typeface="Calibri"/>
                          <a:cs typeface="Calibri"/>
                          <a:sym typeface="Calibri"/>
                        </a:rPr>
                        <a:t>Settings</a:t>
                      </a:r>
                      <a:endParaRPr b="1" sz="1600">
                        <a:latin typeface="Calibri"/>
                        <a:ea typeface="Calibri"/>
                        <a:cs typeface="Calibri"/>
                        <a:sym typeface="Calibri"/>
                      </a:endParaRPr>
                    </a:p>
                  </a:txBody>
                  <a:tcPr marT="91425" marB="91425" marR="91425" marL="91425">
                    <a:lnR cap="flat" cmpd="sng" w="12650">
                      <a:solidFill>
                        <a:srgbClr val="B7B7B7"/>
                      </a:solidFill>
                      <a:prstDash val="solid"/>
                      <a:round/>
                      <a:headEnd len="sm" w="sm" type="none"/>
                      <a:tailEnd len="sm" w="sm" type="none"/>
                    </a:lnR>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Misclassification Rate (%)</a:t>
                      </a:r>
                      <a:endParaRPr b="1" sz="1600">
                        <a:latin typeface="Calibri"/>
                        <a:ea typeface="Calibri"/>
                        <a:cs typeface="Calibri"/>
                        <a:sym typeface="Calibri"/>
                      </a:endParaRPr>
                    </a:p>
                  </a:txBody>
                  <a:tcPr marT="91425" marB="91425" marR="68575" marL="6857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False Positive (%)</a:t>
                      </a:r>
                      <a:endParaRPr b="1" sz="1600">
                        <a:latin typeface="Calibri"/>
                        <a:ea typeface="Calibri"/>
                        <a:cs typeface="Calibri"/>
                        <a:sym typeface="Calibri"/>
                      </a:endParaRPr>
                    </a:p>
                  </a:txBody>
                  <a:tcPr marT="91425" marB="91425" marR="68575" marL="6857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 sz="1600">
                          <a:latin typeface="Calibri"/>
                          <a:ea typeface="Calibri"/>
                          <a:cs typeface="Calibri"/>
                          <a:sym typeface="Calibri"/>
                        </a:rPr>
                        <a:t>False Negative (%)</a:t>
                      </a:r>
                      <a:endParaRPr b="1" sz="1600">
                        <a:latin typeface="Calibri"/>
                        <a:ea typeface="Calibri"/>
                        <a:cs typeface="Calibri"/>
                        <a:sym typeface="Calibri"/>
                      </a:endParaRPr>
                    </a:p>
                  </a:txBody>
                  <a:tcPr marT="91425" marB="91425" marR="68575" marL="68575">
                    <a:lnL cap="flat" cmpd="sng" w="12650">
                      <a:solidFill>
                        <a:srgbClr val="B7B7B7"/>
                      </a:solidFill>
                      <a:prstDash val="solid"/>
                      <a:round/>
                      <a:headEnd len="sm" w="sm" type="none"/>
                      <a:tailEnd len="sm" w="sm" type="none"/>
                    </a:lnL>
                    <a:lnR cap="flat" cmpd="sng" w="12650">
                      <a:solidFill>
                        <a:srgbClr val="B7B7B7"/>
                      </a:solidFill>
                      <a:prstDash val="solid"/>
                      <a:round/>
                      <a:headEnd len="sm" w="sm" type="none"/>
                      <a:tailEnd len="sm" w="sm" type="none"/>
                    </a:lnR>
                    <a:lnT cap="flat" cmpd="sng" w="12650">
                      <a:solidFill>
                        <a:srgbClr val="B7B7B7"/>
                      </a:solidFill>
                      <a:prstDash val="solid"/>
                      <a:round/>
                      <a:headEnd len="sm" w="sm" type="none"/>
                      <a:tailEnd len="sm" w="sm" type="none"/>
                    </a:lnT>
                    <a:lnB cap="flat" cmpd="sng" w="12650">
                      <a:solidFill>
                        <a:srgbClr val="B7B7B7"/>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Calibri"/>
                          <a:ea typeface="Calibri"/>
                          <a:cs typeface="Calibri"/>
                          <a:sym typeface="Calibri"/>
                        </a:rPr>
                        <a:t>Default</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(Branches=2 Depth=6)</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600">
                          <a:latin typeface="Calibri"/>
                          <a:ea typeface="Calibri"/>
                          <a:cs typeface="Calibri"/>
                          <a:sym typeface="Calibri"/>
                        </a:rPr>
                        <a:t>41.71</a:t>
                      </a:r>
                      <a:endParaRPr sz="1600">
                        <a:latin typeface="Calibri"/>
                        <a:ea typeface="Calibri"/>
                        <a:cs typeface="Calibri"/>
                        <a:sym typeface="Calibri"/>
                      </a:endParaRPr>
                    </a:p>
                  </a:txBody>
                  <a:tcPr marT="91425" marB="91425" marR="91425" marL="91425">
                    <a:lnT cap="flat" cmpd="sng" w="12650">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en" sz="1600">
                          <a:latin typeface="Calibri"/>
                          <a:ea typeface="Calibri"/>
                          <a:cs typeface="Calibri"/>
                          <a:sym typeface="Calibri"/>
                        </a:rPr>
                        <a:t>61.14</a:t>
                      </a:r>
                      <a:endParaRPr sz="1600">
                        <a:latin typeface="Calibri"/>
                        <a:ea typeface="Calibri"/>
                        <a:cs typeface="Calibri"/>
                        <a:sym typeface="Calibri"/>
                      </a:endParaRPr>
                    </a:p>
                  </a:txBody>
                  <a:tcPr marT="91425" marB="91425" marR="91425" marL="91425">
                    <a:lnT cap="flat" cmpd="sng" w="12650">
                      <a:solidFill>
                        <a:srgbClr val="B7B7B7"/>
                      </a:solidFill>
                      <a:prstDash val="solid"/>
                      <a:round/>
                      <a:headEnd len="sm" w="sm" type="none"/>
                      <a:tailEnd len="sm" w="sm" type="none"/>
                    </a:lnT>
                  </a:tcPr>
                </a:tc>
                <a:tc>
                  <a:txBody>
                    <a:bodyPr/>
                    <a:lstStyle/>
                    <a:p>
                      <a:pPr indent="0" lvl="0" marL="0" rtl="0" algn="l">
                        <a:spcBef>
                          <a:spcPts val="0"/>
                        </a:spcBef>
                        <a:spcAft>
                          <a:spcPts val="0"/>
                        </a:spcAft>
                        <a:buNone/>
                      </a:pPr>
                      <a:r>
                        <a:rPr lang="en" sz="1600">
                          <a:latin typeface="Calibri"/>
                          <a:ea typeface="Calibri"/>
                          <a:cs typeface="Calibri"/>
                          <a:sym typeface="Calibri"/>
                        </a:rPr>
                        <a:t>25.16</a:t>
                      </a:r>
                      <a:endParaRPr sz="1600">
                        <a:latin typeface="Calibri"/>
                        <a:ea typeface="Calibri"/>
                        <a:cs typeface="Calibri"/>
                        <a:sym typeface="Calibri"/>
                      </a:endParaRPr>
                    </a:p>
                  </a:txBody>
                  <a:tcPr marT="91425" marB="91425" marR="91425" marL="91425">
                    <a:lnT cap="flat" cmpd="sng" w="12650">
                      <a:solidFill>
                        <a:srgbClr val="B7B7B7"/>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600">
                          <a:latin typeface="Calibri"/>
                          <a:ea typeface="Calibri"/>
                          <a:cs typeface="Calibri"/>
                          <a:sym typeface="Calibri"/>
                        </a:rPr>
                        <a:t>Auto Tune</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(Branches=2 Depth=5</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600">
                          <a:latin typeface="Calibri"/>
                          <a:ea typeface="Calibri"/>
                          <a:cs typeface="Calibri"/>
                          <a:sym typeface="Calibri"/>
                        </a:rPr>
                        <a:t>39.75</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600">
                          <a:latin typeface="Calibri"/>
                          <a:ea typeface="Calibri"/>
                          <a:cs typeface="Calibri"/>
                          <a:sym typeface="Calibri"/>
                        </a:rPr>
                        <a:t>35.51</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600">
                          <a:latin typeface="Calibri"/>
                          <a:ea typeface="Calibri"/>
                          <a:cs typeface="Calibri"/>
                          <a:sym typeface="Calibri"/>
                        </a:rPr>
                        <a:t>43.36</a:t>
                      </a:r>
                      <a:endParaRPr sz="16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n" sz="1600">
                          <a:latin typeface="Calibri"/>
                          <a:ea typeface="Calibri"/>
                          <a:cs typeface="Calibri"/>
                          <a:sym typeface="Calibri"/>
                        </a:rPr>
                        <a:t>Branches=3  </a:t>
                      </a:r>
                      <a:r>
                        <a:rPr lang="en" sz="1600">
                          <a:latin typeface="Calibri"/>
                          <a:ea typeface="Calibri"/>
                          <a:cs typeface="Calibri"/>
                          <a:sym typeface="Calibri"/>
                        </a:rPr>
                        <a:t>Depth=4</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600">
                          <a:latin typeface="Calibri"/>
                          <a:ea typeface="Calibri"/>
                          <a:cs typeface="Calibri"/>
                          <a:sym typeface="Calibri"/>
                        </a:rPr>
                        <a:t>39.59</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600">
                          <a:latin typeface="Calibri"/>
                          <a:ea typeface="Calibri"/>
                          <a:cs typeface="Calibri"/>
                          <a:sym typeface="Calibri"/>
                        </a:rPr>
                        <a:t>38.06</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sz="1600">
                          <a:latin typeface="Calibri"/>
                          <a:ea typeface="Calibri"/>
                          <a:cs typeface="Calibri"/>
                          <a:sym typeface="Calibri"/>
                        </a:rPr>
                        <a:t>40.90</a:t>
                      </a:r>
                      <a:endParaRPr sz="16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g82bbd28e3e_2_23"/>
          <p:cNvPicPr preferRelativeResize="0"/>
          <p:nvPr/>
        </p:nvPicPr>
        <p:blipFill>
          <a:blip r:embed="rId3">
            <a:alphaModFix/>
          </a:blip>
          <a:stretch>
            <a:fillRect/>
          </a:stretch>
        </p:blipFill>
        <p:spPr>
          <a:xfrm>
            <a:off x="5534850" y="587025"/>
            <a:ext cx="3609150" cy="4556475"/>
          </a:xfrm>
          <a:prstGeom prst="rect">
            <a:avLst/>
          </a:prstGeom>
          <a:noFill/>
          <a:ln>
            <a:noFill/>
          </a:ln>
        </p:spPr>
      </p:pic>
      <p:sp>
        <p:nvSpPr>
          <p:cNvPr id="127" name="Google Shape;127;g82bbd28e3e_2_23"/>
          <p:cNvSpPr txBox="1"/>
          <p:nvPr/>
        </p:nvSpPr>
        <p:spPr>
          <a:xfrm>
            <a:off x="419300" y="1481550"/>
            <a:ext cx="3438300" cy="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8" name="Google Shape;128;g82bbd28e3e_2_23"/>
          <p:cNvSpPr txBox="1"/>
          <p:nvPr/>
        </p:nvSpPr>
        <p:spPr>
          <a:xfrm>
            <a:off x="714750" y="1351575"/>
            <a:ext cx="27189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dk2"/>
                </a:solidFill>
                <a:latin typeface="Calibri"/>
                <a:ea typeface="Calibri"/>
                <a:cs typeface="Calibri"/>
                <a:sym typeface="Calibri"/>
              </a:rPr>
              <a:t>Best model</a:t>
            </a:r>
            <a:endParaRPr b="1" sz="3600">
              <a:latin typeface="Calibri"/>
              <a:ea typeface="Calibri"/>
              <a:cs typeface="Calibri"/>
              <a:sym typeface="Calibri"/>
            </a:endParaRPr>
          </a:p>
        </p:txBody>
      </p:sp>
      <p:graphicFrame>
        <p:nvGraphicFramePr>
          <p:cNvPr id="129" name="Google Shape;129;g82bbd28e3e_2_23"/>
          <p:cNvGraphicFramePr/>
          <p:nvPr/>
        </p:nvGraphicFramePr>
        <p:xfrm>
          <a:off x="231425" y="3195825"/>
          <a:ext cx="3000000" cy="3000000"/>
        </p:xfrm>
        <a:graphic>
          <a:graphicData uri="http://schemas.openxmlformats.org/drawingml/2006/table">
            <a:tbl>
              <a:tblPr>
                <a:noFill/>
                <a:tableStyleId>{53BFA23B-1908-436E-834F-1C2756BBD4EA}</a:tableStyleId>
              </a:tblPr>
              <a:tblGrid>
                <a:gridCol w="1262625"/>
                <a:gridCol w="1542175"/>
                <a:gridCol w="1125500"/>
                <a:gridCol w="1176175"/>
              </a:tblGrid>
              <a:tr h="617475">
                <a:tc>
                  <a:txBody>
                    <a:bodyPr/>
                    <a:lstStyle/>
                    <a:p>
                      <a:pPr indent="0" lvl="0" marL="0" rtl="0" algn="l">
                        <a:spcBef>
                          <a:spcPts val="0"/>
                        </a:spcBef>
                        <a:spcAft>
                          <a:spcPts val="0"/>
                        </a:spcAft>
                        <a:buNone/>
                      </a:pPr>
                      <a:r>
                        <a:rPr lang="en" sz="1600">
                          <a:latin typeface="Calibri"/>
                          <a:ea typeface="Calibri"/>
                          <a:cs typeface="Calibri"/>
                          <a:sym typeface="Calibri"/>
                        </a:rPr>
                        <a:t>Settings</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Misclassification rate(%)</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False </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positive(%)</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600">
                          <a:latin typeface="Calibri"/>
                          <a:ea typeface="Calibri"/>
                          <a:cs typeface="Calibri"/>
                          <a:sym typeface="Calibri"/>
                        </a:rPr>
                        <a:t>False Negative(%)</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87175">
                <a:tc>
                  <a:txBody>
                    <a:bodyPr/>
                    <a:lstStyle/>
                    <a:p>
                      <a:pPr indent="0" lvl="0" marL="0" rtl="0" algn="l">
                        <a:spcBef>
                          <a:spcPts val="0"/>
                        </a:spcBef>
                        <a:spcAft>
                          <a:spcPts val="0"/>
                        </a:spcAft>
                        <a:buNone/>
                      </a:pPr>
                      <a:r>
                        <a:rPr lang="en" sz="1600">
                          <a:latin typeface="Calibri"/>
                          <a:ea typeface="Calibri"/>
                          <a:cs typeface="Calibri"/>
                          <a:sym typeface="Calibri"/>
                        </a:rPr>
                        <a:t>Branches=2</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Levels=6</a:t>
                      </a:r>
                      <a:endParaRPr sz="16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00">
                          <a:latin typeface="Calibri"/>
                          <a:ea typeface="Calibri"/>
                          <a:cs typeface="Calibri"/>
                          <a:sym typeface="Calibri"/>
                        </a:rPr>
                        <a:t>41.71</a:t>
                      </a:r>
                      <a:endParaRPr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00">
                          <a:latin typeface="Calibri"/>
                          <a:ea typeface="Calibri"/>
                          <a:cs typeface="Calibri"/>
                          <a:sym typeface="Calibri"/>
                        </a:rPr>
                        <a:t>61.14</a:t>
                      </a:r>
                      <a:endParaRPr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600">
                          <a:latin typeface="Calibri"/>
                          <a:ea typeface="Calibri"/>
                          <a:cs typeface="Calibri"/>
                          <a:sym typeface="Calibri"/>
                        </a:rPr>
                        <a:t>25.16</a:t>
                      </a:r>
                      <a:endParaRPr sz="1600">
                        <a:latin typeface="Calibri"/>
                        <a:ea typeface="Calibri"/>
                        <a:cs typeface="Calibri"/>
                        <a:sym typeface="Calibri"/>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130" name="Google Shape;130;g82bbd28e3e_2_23"/>
          <p:cNvSpPr txBox="1"/>
          <p:nvPr/>
        </p:nvSpPr>
        <p:spPr>
          <a:xfrm>
            <a:off x="503175" y="2278225"/>
            <a:ext cx="35361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Variables</a:t>
            </a:r>
            <a:r>
              <a:rPr lang="en" sz="1800">
                <a:latin typeface="Calibri"/>
                <a:ea typeface="Calibri"/>
                <a:cs typeface="Calibri"/>
                <a:sym typeface="Calibri"/>
              </a:rPr>
              <a:t> Used: Credit Score, Job</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g82bbd28e3e_2_54"/>
          <p:cNvSpPr txBox="1"/>
          <p:nvPr/>
        </p:nvSpPr>
        <p:spPr>
          <a:xfrm>
            <a:off x="756825" y="1555650"/>
            <a:ext cx="31986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latin typeface="Calibri"/>
                <a:ea typeface="Calibri"/>
                <a:cs typeface="Calibri"/>
                <a:sym typeface="Calibri"/>
              </a:rPr>
              <a:t>The most common path Is:</a:t>
            </a:r>
            <a:endParaRPr b="1" sz="1600">
              <a:latin typeface="Calibri"/>
              <a:ea typeface="Calibri"/>
              <a:cs typeface="Calibri"/>
              <a:sym typeface="Calibri"/>
            </a:endParaRPr>
          </a:p>
          <a:p>
            <a:pPr indent="0" lvl="0" marL="0" rtl="0" algn="l">
              <a:lnSpc>
                <a:spcPct val="150000"/>
              </a:lnSpc>
              <a:spcBef>
                <a:spcPts val="1200"/>
              </a:spcBef>
              <a:spcAft>
                <a:spcPts val="1200"/>
              </a:spcAft>
              <a:buNone/>
            </a:pPr>
            <a:r>
              <a:rPr lang="en" sz="1600">
                <a:latin typeface="Calibri"/>
                <a:ea typeface="Calibri"/>
                <a:cs typeface="Calibri"/>
                <a:sym typeface="Calibri"/>
              </a:rPr>
              <a:t>If the credit score is less than 770 and job is blue collar, housemaid, retired, self-employed, student, technician there is 50 percent chances that customers will be eligible for loan.</a:t>
            </a:r>
            <a:endParaRPr sz="1600">
              <a:latin typeface="Calibri"/>
              <a:ea typeface="Calibri"/>
              <a:cs typeface="Calibri"/>
              <a:sym typeface="Calibri"/>
            </a:endParaRPr>
          </a:p>
        </p:txBody>
      </p:sp>
      <p:sp>
        <p:nvSpPr>
          <p:cNvPr id="136" name="Google Shape;136;g82bbd28e3e_2_54"/>
          <p:cNvSpPr txBox="1"/>
          <p:nvPr/>
        </p:nvSpPr>
        <p:spPr>
          <a:xfrm>
            <a:off x="5351975" y="15556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latin typeface="Calibri"/>
                <a:ea typeface="Calibri"/>
                <a:cs typeface="Calibri"/>
                <a:sym typeface="Calibri"/>
              </a:rPr>
              <a:t>The most desired  path Is:</a:t>
            </a:r>
            <a:endParaRPr b="1" sz="1600">
              <a:latin typeface="Calibri"/>
              <a:ea typeface="Calibri"/>
              <a:cs typeface="Calibri"/>
              <a:sym typeface="Calibri"/>
            </a:endParaRPr>
          </a:p>
          <a:p>
            <a:pPr indent="0" lvl="0" marL="0" rtl="0" algn="l">
              <a:lnSpc>
                <a:spcPct val="150000"/>
              </a:lnSpc>
              <a:spcBef>
                <a:spcPts val="1200"/>
              </a:spcBef>
              <a:spcAft>
                <a:spcPts val="1200"/>
              </a:spcAft>
              <a:buNone/>
            </a:pPr>
            <a:r>
              <a:rPr lang="en" sz="1600">
                <a:latin typeface="Calibri"/>
                <a:ea typeface="Calibri"/>
                <a:cs typeface="Calibri"/>
                <a:sym typeface="Calibri"/>
              </a:rPr>
              <a:t>If the credit score is greater than 770, then there are 90 percent chances that the customers will be eligible for home loan.</a:t>
            </a:r>
            <a:endParaRPr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82bbd28e3e_5_0"/>
          <p:cNvSpPr txBox="1"/>
          <p:nvPr>
            <p:ph type="ctrTitle"/>
          </p:nvPr>
        </p:nvSpPr>
        <p:spPr>
          <a:xfrm>
            <a:off x="642675" y="504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Will the customer subscribe to a term deposit?</a:t>
            </a:r>
            <a:endParaRPr sz="2400">
              <a:latin typeface="Calibri"/>
              <a:ea typeface="Calibri"/>
              <a:cs typeface="Calibri"/>
              <a:sym typeface="Calibri"/>
            </a:endParaRPr>
          </a:p>
        </p:txBody>
      </p:sp>
      <p:sp>
        <p:nvSpPr>
          <p:cNvPr id="142" name="Google Shape;142;g82bbd28e3e_5_0"/>
          <p:cNvSpPr txBox="1"/>
          <p:nvPr>
            <p:ph idx="1" type="subTitle"/>
          </p:nvPr>
        </p:nvSpPr>
        <p:spPr>
          <a:xfrm>
            <a:off x="727950" y="1735150"/>
            <a:ext cx="3423900" cy="25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alibri"/>
                <a:ea typeface="Calibri"/>
                <a:cs typeface="Calibri"/>
                <a:sym typeface="Calibri"/>
              </a:rPr>
              <a:t>Significance</a:t>
            </a:r>
            <a:r>
              <a:rPr lang="en" sz="1800">
                <a:solidFill>
                  <a:srgbClr val="000000"/>
                </a:solidFill>
                <a:latin typeface="Calibri"/>
                <a:ea typeface="Calibri"/>
                <a:cs typeface="Calibri"/>
                <a:sym typeface="Calibri"/>
              </a:rPr>
              <a:t>:			</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Targeting potential customers</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Direct Marketing strategies</a:t>
            </a:r>
            <a:endParaRPr sz="1800">
              <a:solidFill>
                <a:srgbClr val="000000"/>
              </a:solidFill>
              <a:latin typeface="Calibri"/>
              <a:ea typeface="Calibri"/>
              <a:cs typeface="Calibri"/>
              <a:sym typeface="Calibri"/>
            </a:endParaRPr>
          </a:p>
          <a:p>
            <a:pPr indent="0" lvl="0" marL="0" rtl="0" algn="l">
              <a:spcBef>
                <a:spcPts val="0"/>
              </a:spcBef>
              <a:spcAft>
                <a:spcPts val="0"/>
              </a:spcAft>
              <a:buNone/>
            </a:pPr>
            <a:r>
              <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b="1" lang="en" sz="1800">
                <a:solidFill>
                  <a:srgbClr val="000000"/>
                </a:solidFill>
                <a:latin typeface="Calibri"/>
                <a:ea typeface="Calibri"/>
                <a:cs typeface="Calibri"/>
                <a:sym typeface="Calibri"/>
              </a:rPr>
              <a:t>Models Used:</a:t>
            </a:r>
            <a:endParaRPr b="1"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Decision trees</a:t>
            </a:r>
            <a:endParaRPr sz="1800">
              <a:solidFill>
                <a:srgbClr val="000000"/>
              </a:solidFill>
              <a:latin typeface="Calibri"/>
              <a:ea typeface="Calibri"/>
              <a:cs typeface="Calibri"/>
              <a:sym typeface="Calibri"/>
            </a:endParaRPr>
          </a:p>
          <a:p>
            <a:pPr indent="0" lvl="0" marL="0" rtl="0" algn="l">
              <a:spcBef>
                <a:spcPts val="0"/>
              </a:spcBef>
              <a:spcAft>
                <a:spcPts val="0"/>
              </a:spcAft>
              <a:buNone/>
            </a:pPr>
            <a:r>
              <a:rPr lang="en" sz="1800">
                <a:solidFill>
                  <a:srgbClr val="000000"/>
                </a:solidFill>
                <a:latin typeface="Calibri"/>
                <a:ea typeface="Calibri"/>
                <a:cs typeface="Calibri"/>
                <a:sym typeface="Calibri"/>
              </a:rPr>
              <a:t>KNN</a:t>
            </a:r>
            <a:endParaRPr sz="1800">
              <a:solidFill>
                <a:srgbClr val="000000"/>
              </a:solidFill>
              <a:latin typeface="Calibri"/>
              <a:ea typeface="Calibri"/>
              <a:cs typeface="Calibri"/>
              <a:sym typeface="Calibri"/>
            </a:endParaRPr>
          </a:p>
        </p:txBody>
      </p:sp>
      <p:sp>
        <p:nvSpPr>
          <p:cNvPr id="143" name="Google Shape;143;g82bbd28e3e_5_0"/>
          <p:cNvSpPr txBox="1"/>
          <p:nvPr/>
        </p:nvSpPr>
        <p:spPr>
          <a:xfrm>
            <a:off x="4830375" y="1536825"/>
            <a:ext cx="3423900" cy="24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latin typeface="Calibri"/>
                <a:ea typeface="Calibri"/>
                <a:cs typeface="Calibri"/>
                <a:sym typeface="Calibri"/>
              </a:rPr>
              <a:t>False Positive</a:t>
            </a:r>
            <a:r>
              <a:rPr lang="en" sz="1800">
                <a:latin typeface="Calibri"/>
                <a:ea typeface="Calibri"/>
                <a:cs typeface="Calibri"/>
                <a:sym typeface="Calibri"/>
              </a:rPr>
              <a:t>: Customers who will not subscribe for term deposit will be classified as they will subscribe.</a:t>
            </a:r>
            <a:endParaRPr sz="1800">
              <a:latin typeface="Calibri"/>
              <a:ea typeface="Calibri"/>
              <a:cs typeface="Calibri"/>
              <a:sym typeface="Calibri"/>
            </a:endParaRPr>
          </a:p>
          <a:p>
            <a:pPr indent="0" lvl="0" marL="0" rtl="0" algn="l">
              <a:lnSpc>
                <a:spcPct val="115000"/>
              </a:lnSpc>
              <a:spcBef>
                <a:spcPts val="1200"/>
              </a:spcBef>
              <a:spcAft>
                <a:spcPts val="0"/>
              </a:spcAft>
              <a:buNone/>
            </a:pPr>
            <a:r>
              <a:rPr b="1" lang="en" sz="1800">
                <a:latin typeface="Calibri"/>
                <a:ea typeface="Calibri"/>
                <a:cs typeface="Calibri"/>
                <a:sym typeface="Calibri"/>
              </a:rPr>
              <a:t>*False Negative *</a:t>
            </a:r>
            <a:r>
              <a:rPr lang="en" sz="1800">
                <a:latin typeface="Calibri"/>
                <a:ea typeface="Calibri"/>
                <a:cs typeface="Calibri"/>
                <a:sym typeface="Calibri"/>
              </a:rPr>
              <a:t>:  Customers who are likely to subscribe for term deposit are classified as they will not subscribe.</a:t>
            </a:r>
            <a:endParaRPr sz="1800">
              <a:latin typeface="Calibri"/>
              <a:ea typeface="Calibri"/>
              <a:cs typeface="Calibri"/>
              <a:sym typeface="Calibri"/>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Steve Essi</dc:creator>
</cp:coreProperties>
</file>