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8" r:id="rId3"/>
    <p:sldId id="260" r:id="rId4"/>
    <p:sldId id="263" r:id="rId5"/>
    <p:sldId id="261" r:id="rId6"/>
    <p:sldId id="264" r:id="rId7"/>
    <p:sldId id="262"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82BA79-7432-442A-BB1C-ADDE3C926263}"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CA"/>
        </a:p>
      </dgm:t>
    </dgm:pt>
    <dgm:pt modelId="{299CE813-DADE-48BB-96AB-964E2E6FD535}">
      <dgm:prSet phldrT="[Text]" custT="1"/>
      <dgm:spPr>
        <a:solidFill>
          <a:schemeClr val="accent6">
            <a:lumMod val="60000"/>
            <a:lumOff val="40000"/>
          </a:schemeClr>
        </a:solidFill>
        <a:ln>
          <a:solidFill>
            <a:schemeClr val="tx1"/>
          </a:solidFill>
        </a:ln>
      </dgm:spPr>
      <dgm:t>
        <a:bodyPr/>
        <a:lstStyle/>
        <a:p>
          <a:r>
            <a:rPr lang="en-CA" sz="1800" dirty="0">
              <a:solidFill>
                <a:schemeClr val="tx1"/>
              </a:solidFill>
            </a:rPr>
            <a:t>Load the data</a:t>
          </a:r>
        </a:p>
      </dgm:t>
    </dgm:pt>
    <dgm:pt modelId="{E567AEDF-C288-4E56-9263-8BB119F45263}" type="parTrans" cxnId="{8F9C5D49-F684-4563-B9AE-DF301DB4DC8C}">
      <dgm:prSet/>
      <dgm:spPr/>
      <dgm:t>
        <a:bodyPr/>
        <a:lstStyle/>
        <a:p>
          <a:endParaRPr lang="en-CA"/>
        </a:p>
      </dgm:t>
    </dgm:pt>
    <dgm:pt modelId="{4B966704-3A82-4101-9D1D-B56465C8FA35}" type="sibTrans" cxnId="{8F9C5D49-F684-4563-B9AE-DF301DB4DC8C}">
      <dgm:prSet/>
      <dgm:spPr>
        <a:solidFill>
          <a:schemeClr val="accent6">
            <a:lumMod val="60000"/>
            <a:lumOff val="40000"/>
          </a:schemeClr>
        </a:solidFill>
        <a:ln>
          <a:solidFill>
            <a:schemeClr val="tx1"/>
          </a:solidFill>
        </a:ln>
      </dgm:spPr>
      <dgm:t>
        <a:bodyPr/>
        <a:lstStyle/>
        <a:p>
          <a:endParaRPr lang="en-CA" sz="1800">
            <a:solidFill>
              <a:schemeClr val="tx1"/>
            </a:solidFill>
          </a:endParaRPr>
        </a:p>
      </dgm:t>
    </dgm:pt>
    <dgm:pt modelId="{B640DA31-39CC-4282-ADBF-BF88C5733D31}">
      <dgm:prSet phldrT="[Text]" custT="1"/>
      <dgm:spPr>
        <a:solidFill>
          <a:schemeClr val="accent6">
            <a:lumMod val="60000"/>
            <a:lumOff val="40000"/>
          </a:schemeClr>
        </a:solidFill>
        <a:ln>
          <a:solidFill>
            <a:schemeClr val="tx1"/>
          </a:solidFill>
        </a:ln>
      </dgm:spPr>
      <dgm:t>
        <a:bodyPr/>
        <a:lstStyle/>
        <a:p>
          <a:r>
            <a:rPr lang="en-CA" sz="1800" dirty="0">
              <a:solidFill>
                <a:schemeClr val="tx1"/>
              </a:solidFill>
            </a:rPr>
            <a:t>Data Cleaning and Data Preparation</a:t>
          </a:r>
        </a:p>
      </dgm:t>
    </dgm:pt>
    <dgm:pt modelId="{6A33FBCC-F594-49AE-A2F0-522401C41C6C}" type="parTrans" cxnId="{25353606-3BE6-40A9-BDE6-360EBF16EF72}">
      <dgm:prSet/>
      <dgm:spPr/>
      <dgm:t>
        <a:bodyPr/>
        <a:lstStyle/>
        <a:p>
          <a:endParaRPr lang="en-CA"/>
        </a:p>
      </dgm:t>
    </dgm:pt>
    <dgm:pt modelId="{D1CF6991-DFD5-416F-A719-D01673F44A33}" type="sibTrans" cxnId="{25353606-3BE6-40A9-BDE6-360EBF16EF72}">
      <dgm:prSet/>
      <dgm:spPr/>
      <dgm:t>
        <a:bodyPr/>
        <a:lstStyle/>
        <a:p>
          <a:endParaRPr lang="en-CA"/>
        </a:p>
      </dgm:t>
    </dgm:pt>
    <dgm:pt modelId="{734A889B-C4CF-43E1-A394-99F107E11BFF}">
      <dgm:prSet phldrT="[Text]" custT="1"/>
      <dgm:spPr>
        <a:solidFill>
          <a:schemeClr val="accent6">
            <a:lumMod val="60000"/>
            <a:lumOff val="40000"/>
          </a:schemeClr>
        </a:solidFill>
        <a:ln>
          <a:solidFill>
            <a:schemeClr val="tx1"/>
          </a:solidFill>
        </a:ln>
      </dgm:spPr>
      <dgm:t>
        <a:bodyPr/>
        <a:lstStyle/>
        <a:p>
          <a:r>
            <a:rPr lang="en-CA" sz="1800" dirty="0">
              <a:solidFill>
                <a:schemeClr val="tx1"/>
              </a:solidFill>
            </a:rPr>
            <a:t>Feature Engineering </a:t>
          </a:r>
        </a:p>
      </dgm:t>
    </dgm:pt>
    <dgm:pt modelId="{2E21DCD5-9B77-42E9-ADDD-77E7BCFE5DE0}" type="parTrans" cxnId="{8A99DB0C-AEEC-4C6F-BA4A-6E6C9D9D85D5}">
      <dgm:prSet/>
      <dgm:spPr/>
      <dgm:t>
        <a:bodyPr/>
        <a:lstStyle/>
        <a:p>
          <a:endParaRPr lang="en-CA"/>
        </a:p>
      </dgm:t>
    </dgm:pt>
    <dgm:pt modelId="{1F9E5BB6-9DDF-4088-916F-9A4FCA015618}" type="sibTrans" cxnId="{8A99DB0C-AEEC-4C6F-BA4A-6E6C9D9D85D5}">
      <dgm:prSet/>
      <dgm:spPr/>
      <dgm:t>
        <a:bodyPr/>
        <a:lstStyle/>
        <a:p>
          <a:endParaRPr lang="en-CA"/>
        </a:p>
      </dgm:t>
    </dgm:pt>
    <dgm:pt modelId="{CC880243-AC87-4E6C-9C96-53F8A6A11B36}">
      <dgm:prSet phldrT="[Text]" custT="1"/>
      <dgm:spPr>
        <a:solidFill>
          <a:schemeClr val="accent6">
            <a:lumMod val="60000"/>
            <a:lumOff val="40000"/>
          </a:schemeClr>
        </a:solidFill>
        <a:ln>
          <a:solidFill>
            <a:schemeClr val="tx1"/>
          </a:solidFill>
        </a:ln>
      </dgm:spPr>
      <dgm:t>
        <a:bodyPr/>
        <a:lstStyle/>
        <a:p>
          <a:r>
            <a:rPr lang="en-CA" sz="1800" dirty="0">
              <a:solidFill>
                <a:schemeClr val="tx1"/>
              </a:solidFill>
            </a:rPr>
            <a:t>Exploratory Data Analysis</a:t>
          </a:r>
        </a:p>
      </dgm:t>
    </dgm:pt>
    <dgm:pt modelId="{7A59BB59-4066-4BC3-9BC2-D6F555890A6F}" type="parTrans" cxnId="{1A136992-0E9A-4F63-9D17-46A8363D0038}">
      <dgm:prSet/>
      <dgm:spPr/>
      <dgm:t>
        <a:bodyPr/>
        <a:lstStyle/>
        <a:p>
          <a:endParaRPr lang="en-CA"/>
        </a:p>
      </dgm:t>
    </dgm:pt>
    <dgm:pt modelId="{5F8DFAC1-52DF-4CDE-8A00-463EFAE9AF36}" type="sibTrans" cxnId="{1A136992-0E9A-4F63-9D17-46A8363D0038}">
      <dgm:prSet/>
      <dgm:spPr/>
      <dgm:t>
        <a:bodyPr/>
        <a:lstStyle/>
        <a:p>
          <a:endParaRPr lang="en-CA"/>
        </a:p>
      </dgm:t>
    </dgm:pt>
    <dgm:pt modelId="{680B41F9-4180-4547-9227-A6D9183E435F}">
      <dgm:prSet phldrT="[Text]" custT="1"/>
      <dgm:spPr>
        <a:solidFill>
          <a:schemeClr val="accent6">
            <a:lumMod val="60000"/>
            <a:lumOff val="40000"/>
          </a:schemeClr>
        </a:solidFill>
        <a:ln>
          <a:solidFill>
            <a:schemeClr val="tx1"/>
          </a:solidFill>
        </a:ln>
      </dgm:spPr>
      <dgm:t>
        <a:bodyPr/>
        <a:lstStyle/>
        <a:p>
          <a:r>
            <a:rPr lang="en-CA" sz="1800" dirty="0">
              <a:solidFill>
                <a:schemeClr val="tx1"/>
              </a:solidFill>
            </a:rPr>
            <a:t>Important Business Findings</a:t>
          </a:r>
        </a:p>
      </dgm:t>
    </dgm:pt>
    <dgm:pt modelId="{A514470E-DA97-4911-8225-8B9F4E6530EA}" type="parTrans" cxnId="{ED772E17-E3DE-4159-8232-B736F054C1BB}">
      <dgm:prSet/>
      <dgm:spPr/>
      <dgm:t>
        <a:bodyPr/>
        <a:lstStyle/>
        <a:p>
          <a:endParaRPr lang="en-CA"/>
        </a:p>
      </dgm:t>
    </dgm:pt>
    <dgm:pt modelId="{315486BE-93FC-40F3-B96C-E10B5BFCAFFD}" type="sibTrans" cxnId="{ED772E17-E3DE-4159-8232-B736F054C1BB}">
      <dgm:prSet/>
      <dgm:spPr/>
      <dgm:t>
        <a:bodyPr/>
        <a:lstStyle/>
        <a:p>
          <a:endParaRPr lang="en-CA"/>
        </a:p>
      </dgm:t>
    </dgm:pt>
    <dgm:pt modelId="{E3A5B581-C03B-48A8-836C-158683DECD9A}">
      <dgm:prSet phldrT="[Text]" custT="1"/>
      <dgm:spPr>
        <a:solidFill>
          <a:schemeClr val="accent6">
            <a:lumMod val="60000"/>
            <a:lumOff val="40000"/>
          </a:schemeClr>
        </a:solidFill>
        <a:ln>
          <a:solidFill>
            <a:schemeClr val="tx1"/>
          </a:solidFill>
        </a:ln>
      </dgm:spPr>
      <dgm:t>
        <a:bodyPr/>
        <a:lstStyle/>
        <a:p>
          <a:r>
            <a:rPr lang="en-CA" sz="1800" dirty="0">
              <a:solidFill>
                <a:schemeClr val="tx1"/>
              </a:solidFill>
            </a:rPr>
            <a:t>Model Building</a:t>
          </a:r>
        </a:p>
      </dgm:t>
    </dgm:pt>
    <dgm:pt modelId="{BD0A3411-9310-4E47-8E28-61622764ABE3}" type="parTrans" cxnId="{931785CA-8830-4D54-BA2A-70A37790A1E0}">
      <dgm:prSet/>
      <dgm:spPr/>
      <dgm:t>
        <a:bodyPr/>
        <a:lstStyle/>
        <a:p>
          <a:endParaRPr lang="en-CA"/>
        </a:p>
      </dgm:t>
    </dgm:pt>
    <dgm:pt modelId="{2C0D6224-0434-4CE4-8193-EFAEB5BAF67B}" type="sibTrans" cxnId="{931785CA-8830-4D54-BA2A-70A37790A1E0}">
      <dgm:prSet/>
      <dgm:spPr/>
      <dgm:t>
        <a:bodyPr/>
        <a:lstStyle/>
        <a:p>
          <a:endParaRPr lang="en-CA"/>
        </a:p>
      </dgm:t>
    </dgm:pt>
    <dgm:pt modelId="{C453EA53-109A-4E0F-BAFC-AC96F5454C69}">
      <dgm:prSet phldrT="[Text]" custT="1"/>
      <dgm:spPr>
        <a:solidFill>
          <a:schemeClr val="accent6">
            <a:lumMod val="60000"/>
            <a:lumOff val="40000"/>
          </a:schemeClr>
        </a:solidFill>
        <a:ln>
          <a:solidFill>
            <a:schemeClr val="tx1"/>
          </a:solidFill>
        </a:ln>
      </dgm:spPr>
      <dgm:t>
        <a:bodyPr/>
        <a:lstStyle/>
        <a:p>
          <a:r>
            <a:rPr lang="en-CA" sz="1800" dirty="0">
              <a:solidFill>
                <a:schemeClr val="tx1"/>
              </a:solidFill>
            </a:rPr>
            <a:t>Selecting Best Model w.r.t Accuracy and Feature Importance</a:t>
          </a:r>
        </a:p>
      </dgm:t>
    </dgm:pt>
    <dgm:pt modelId="{C712E6B6-9DF9-4F78-81D0-3C991731423A}" type="parTrans" cxnId="{B30660A9-4E08-4FEB-91C8-0DC3CB9B6D0C}">
      <dgm:prSet/>
      <dgm:spPr/>
      <dgm:t>
        <a:bodyPr/>
        <a:lstStyle/>
        <a:p>
          <a:endParaRPr lang="en-CA"/>
        </a:p>
      </dgm:t>
    </dgm:pt>
    <dgm:pt modelId="{898F3008-B15F-492E-90B6-172B825A03D3}" type="sibTrans" cxnId="{B30660A9-4E08-4FEB-91C8-0DC3CB9B6D0C}">
      <dgm:prSet/>
      <dgm:spPr/>
      <dgm:t>
        <a:bodyPr/>
        <a:lstStyle/>
        <a:p>
          <a:endParaRPr lang="en-CA"/>
        </a:p>
      </dgm:t>
    </dgm:pt>
    <dgm:pt modelId="{8327D6E7-3578-49AF-A5F2-D02D16927C14}" type="pres">
      <dgm:prSet presAssocID="{6682BA79-7432-442A-BB1C-ADDE3C926263}" presName="Name0" presStyleCnt="0">
        <dgm:presLayoutVars>
          <dgm:chMax val="7"/>
          <dgm:chPref val="7"/>
          <dgm:dir/>
        </dgm:presLayoutVars>
      </dgm:prSet>
      <dgm:spPr/>
    </dgm:pt>
    <dgm:pt modelId="{1224EA1B-F642-45DC-8EFD-4FB0EBC9F713}" type="pres">
      <dgm:prSet presAssocID="{6682BA79-7432-442A-BB1C-ADDE3C926263}" presName="Name1" presStyleCnt="0"/>
      <dgm:spPr/>
    </dgm:pt>
    <dgm:pt modelId="{E5560FEA-ED89-4254-A8A8-28169E3E5912}" type="pres">
      <dgm:prSet presAssocID="{6682BA79-7432-442A-BB1C-ADDE3C926263}" presName="cycle" presStyleCnt="0"/>
      <dgm:spPr/>
    </dgm:pt>
    <dgm:pt modelId="{8CA11872-02E0-4789-9501-2C61160CF5CE}" type="pres">
      <dgm:prSet presAssocID="{6682BA79-7432-442A-BB1C-ADDE3C926263}" presName="srcNode" presStyleLbl="node1" presStyleIdx="0" presStyleCnt="7"/>
      <dgm:spPr/>
    </dgm:pt>
    <dgm:pt modelId="{7CBCCD1F-0C64-4E9D-A4D4-DB336C468566}" type="pres">
      <dgm:prSet presAssocID="{6682BA79-7432-442A-BB1C-ADDE3C926263}" presName="conn" presStyleLbl="parChTrans1D2" presStyleIdx="0" presStyleCnt="1"/>
      <dgm:spPr/>
    </dgm:pt>
    <dgm:pt modelId="{1E68EDEB-B6C2-48B5-AD64-37B08F2DA71A}" type="pres">
      <dgm:prSet presAssocID="{6682BA79-7432-442A-BB1C-ADDE3C926263}" presName="extraNode" presStyleLbl="node1" presStyleIdx="0" presStyleCnt="7"/>
      <dgm:spPr/>
    </dgm:pt>
    <dgm:pt modelId="{E884EF4A-3ECA-47B0-A0D1-507F246FE768}" type="pres">
      <dgm:prSet presAssocID="{6682BA79-7432-442A-BB1C-ADDE3C926263}" presName="dstNode" presStyleLbl="node1" presStyleIdx="0" presStyleCnt="7"/>
      <dgm:spPr/>
    </dgm:pt>
    <dgm:pt modelId="{3A34988D-5CE8-400D-AAA7-5F9A96DAEB88}" type="pres">
      <dgm:prSet presAssocID="{299CE813-DADE-48BB-96AB-964E2E6FD535}" presName="text_1" presStyleLbl="node1" presStyleIdx="0" presStyleCnt="7">
        <dgm:presLayoutVars>
          <dgm:bulletEnabled val="1"/>
        </dgm:presLayoutVars>
      </dgm:prSet>
      <dgm:spPr/>
    </dgm:pt>
    <dgm:pt modelId="{F6DC6BEE-381C-495C-93C3-86318300BC08}" type="pres">
      <dgm:prSet presAssocID="{299CE813-DADE-48BB-96AB-964E2E6FD535}" presName="accent_1" presStyleCnt="0"/>
      <dgm:spPr/>
    </dgm:pt>
    <dgm:pt modelId="{3B33A8CC-DF15-446A-895A-AEEC4212617B}" type="pres">
      <dgm:prSet presAssocID="{299CE813-DADE-48BB-96AB-964E2E6FD535}" presName="accentRepeatNode" presStyleLbl="solidFgAcc1" presStyleIdx="0" presStyleCnt="7"/>
      <dgm:spPr>
        <a:solidFill>
          <a:schemeClr val="accent6">
            <a:lumMod val="60000"/>
            <a:lumOff val="40000"/>
          </a:schemeClr>
        </a:solidFill>
        <a:ln>
          <a:solidFill>
            <a:schemeClr val="tx1"/>
          </a:solidFill>
        </a:ln>
      </dgm:spPr>
    </dgm:pt>
    <dgm:pt modelId="{5E7A907D-DAB8-49EF-BC0E-9973626F3027}" type="pres">
      <dgm:prSet presAssocID="{B640DA31-39CC-4282-ADBF-BF88C5733D31}" presName="text_2" presStyleLbl="node1" presStyleIdx="1" presStyleCnt="7">
        <dgm:presLayoutVars>
          <dgm:bulletEnabled val="1"/>
        </dgm:presLayoutVars>
      </dgm:prSet>
      <dgm:spPr/>
    </dgm:pt>
    <dgm:pt modelId="{81EECD7C-F14A-439C-B114-8E4590593561}" type="pres">
      <dgm:prSet presAssocID="{B640DA31-39CC-4282-ADBF-BF88C5733D31}" presName="accent_2" presStyleCnt="0"/>
      <dgm:spPr/>
    </dgm:pt>
    <dgm:pt modelId="{93610EAF-A716-4566-8D70-039986ED427E}" type="pres">
      <dgm:prSet presAssocID="{B640DA31-39CC-4282-ADBF-BF88C5733D31}" presName="accentRepeatNode" presStyleLbl="solidFgAcc1" presStyleIdx="1" presStyleCnt="7"/>
      <dgm:spPr>
        <a:solidFill>
          <a:schemeClr val="accent6">
            <a:lumMod val="60000"/>
            <a:lumOff val="40000"/>
          </a:schemeClr>
        </a:solidFill>
        <a:ln>
          <a:solidFill>
            <a:schemeClr val="tx1"/>
          </a:solidFill>
        </a:ln>
      </dgm:spPr>
    </dgm:pt>
    <dgm:pt modelId="{7A05A261-8128-48DB-9D56-F23533B8866A}" type="pres">
      <dgm:prSet presAssocID="{734A889B-C4CF-43E1-A394-99F107E11BFF}" presName="text_3" presStyleLbl="node1" presStyleIdx="2" presStyleCnt="7">
        <dgm:presLayoutVars>
          <dgm:bulletEnabled val="1"/>
        </dgm:presLayoutVars>
      </dgm:prSet>
      <dgm:spPr/>
    </dgm:pt>
    <dgm:pt modelId="{7EF82458-2BB4-48A7-AFDD-E6E91C2B1BC4}" type="pres">
      <dgm:prSet presAssocID="{734A889B-C4CF-43E1-A394-99F107E11BFF}" presName="accent_3" presStyleCnt="0"/>
      <dgm:spPr/>
    </dgm:pt>
    <dgm:pt modelId="{AF8EAD3A-1B9B-4E11-AA1D-1C9EDE76BA9B}" type="pres">
      <dgm:prSet presAssocID="{734A889B-C4CF-43E1-A394-99F107E11BFF}" presName="accentRepeatNode" presStyleLbl="solidFgAcc1" presStyleIdx="2" presStyleCnt="7"/>
      <dgm:spPr>
        <a:solidFill>
          <a:schemeClr val="accent6">
            <a:lumMod val="60000"/>
            <a:lumOff val="40000"/>
          </a:schemeClr>
        </a:solidFill>
        <a:ln>
          <a:solidFill>
            <a:schemeClr val="tx1"/>
          </a:solidFill>
        </a:ln>
      </dgm:spPr>
    </dgm:pt>
    <dgm:pt modelId="{5F5C151C-BE74-4137-A28C-1C087DC57DB1}" type="pres">
      <dgm:prSet presAssocID="{CC880243-AC87-4E6C-9C96-53F8A6A11B36}" presName="text_4" presStyleLbl="node1" presStyleIdx="3" presStyleCnt="7">
        <dgm:presLayoutVars>
          <dgm:bulletEnabled val="1"/>
        </dgm:presLayoutVars>
      </dgm:prSet>
      <dgm:spPr/>
    </dgm:pt>
    <dgm:pt modelId="{A2A02254-A53C-416B-915A-4BC13E83AA3D}" type="pres">
      <dgm:prSet presAssocID="{CC880243-AC87-4E6C-9C96-53F8A6A11B36}" presName="accent_4" presStyleCnt="0"/>
      <dgm:spPr/>
    </dgm:pt>
    <dgm:pt modelId="{14F627DD-CE5B-47A8-B9AA-3A8A0D7BCAF5}" type="pres">
      <dgm:prSet presAssocID="{CC880243-AC87-4E6C-9C96-53F8A6A11B36}" presName="accentRepeatNode" presStyleLbl="solidFgAcc1" presStyleIdx="3" presStyleCnt="7"/>
      <dgm:spPr>
        <a:solidFill>
          <a:schemeClr val="accent6">
            <a:lumMod val="60000"/>
            <a:lumOff val="40000"/>
          </a:schemeClr>
        </a:solidFill>
        <a:ln>
          <a:solidFill>
            <a:schemeClr val="tx1"/>
          </a:solidFill>
        </a:ln>
      </dgm:spPr>
    </dgm:pt>
    <dgm:pt modelId="{00189F16-0F34-45E2-9DDA-611E9A57EF3F}" type="pres">
      <dgm:prSet presAssocID="{680B41F9-4180-4547-9227-A6D9183E435F}" presName="text_5" presStyleLbl="node1" presStyleIdx="4" presStyleCnt="7">
        <dgm:presLayoutVars>
          <dgm:bulletEnabled val="1"/>
        </dgm:presLayoutVars>
      </dgm:prSet>
      <dgm:spPr/>
    </dgm:pt>
    <dgm:pt modelId="{2C3E34D9-8F23-4817-A3CC-24E816D3A991}" type="pres">
      <dgm:prSet presAssocID="{680B41F9-4180-4547-9227-A6D9183E435F}" presName="accent_5" presStyleCnt="0"/>
      <dgm:spPr/>
    </dgm:pt>
    <dgm:pt modelId="{6A153988-B95D-492E-B6EB-F5AED7A9FF27}" type="pres">
      <dgm:prSet presAssocID="{680B41F9-4180-4547-9227-A6D9183E435F}" presName="accentRepeatNode" presStyleLbl="solidFgAcc1" presStyleIdx="4" presStyleCnt="7"/>
      <dgm:spPr>
        <a:solidFill>
          <a:schemeClr val="accent6">
            <a:lumMod val="60000"/>
            <a:lumOff val="40000"/>
          </a:schemeClr>
        </a:solidFill>
        <a:ln>
          <a:solidFill>
            <a:schemeClr val="tx1"/>
          </a:solidFill>
        </a:ln>
      </dgm:spPr>
    </dgm:pt>
    <dgm:pt modelId="{AE5A9C13-F177-44BF-A236-E9ACE64810DB}" type="pres">
      <dgm:prSet presAssocID="{E3A5B581-C03B-48A8-836C-158683DECD9A}" presName="text_6" presStyleLbl="node1" presStyleIdx="5" presStyleCnt="7">
        <dgm:presLayoutVars>
          <dgm:bulletEnabled val="1"/>
        </dgm:presLayoutVars>
      </dgm:prSet>
      <dgm:spPr/>
    </dgm:pt>
    <dgm:pt modelId="{09D49AAC-610A-4ABE-8C11-2E11D84347D5}" type="pres">
      <dgm:prSet presAssocID="{E3A5B581-C03B-48A8-836C-158683DECD9A}" presName="accent_6" presStyleCnt="0"/>
      <dgm:spPr/>
    </dgm:pt>
    <dgm:pt modelId="{173A6F1F-A108-43BC-BDB2-52033D35F30E}" type="pres">
      <dgm:prSet presAssocID="{E3A5B581-C03B-48A8-836C-158683DECD9A}" presName="accentRepeatNode" presStyleLbl="solidFgAcc1" presStyleIdx="5" presStyleCnt="7"/>
      <dgm:spPr>
        <a:solidFill>
          <a:schemeClr val="accent6">
            <a:lumMod val="60000"/>
            <a:lumOff val="40000"/>
          </a:schemeClr>
        </a:solidFill>
        <a:ln>
          <a:solidFill>
            <a:schemeClr val="tx1"/>
          </a:solidFill>
        </a:ln>
      </dgm:spPr>
    </dgm:pt>
    <dgm:pt modelId="{9C16FC6A-1909-4F2D-8146-CC69C5D34EAD}" type="pres">
      <dgm:prSet presAssocID="{C453EA53-109A-4E0F-BAFC-AC96F5454C69}" presName="text_7" presStyleLbl="node1" presStyleIdx="6" presStyleCnt="7">
        <dgm:presLayoutVars>
          <dgm:bulletEnabled val="1"/>
        </dgm:presLayoutVars>
      </dgm:prSet>
      <dgm:spPr/>
    </dgm:pt>
    <dgm:pt modelId="{D7A0CC49-21C0-4B18-9314-2DDC575D0F9E}" type="pres">
      <dgm:prSet presAssocID="{C453EA53-109A-4E0F-BAFC-AC96F5454C69}" presName="accent_7" presStyleCnt="0"/>
      <dgm:spPr/>
    </dgm:pt>
    <dgm:pt modelId="{D3589CE4-DF79-4851-8AF0-0D37A48E5AB0}" type="pres">
      <dgm:prSet presAssocID="{C453EA53-109A-4E0F-BAFC-AC96F5454C69}" presName="accentRepeatNode" presStyleLbl="solidFgAcc1" presStyleIdx="6" presStyleCnt="7"/>
      <dgm:spPr>
        <a:solidFill>
          <a:schemeClr val="accent6">
            <a:lumMod val="60000"/>
            <a:lumOff val="40000"/>
          </a:schemeClr>
        </a:solidFill>
        <a:ln>
          <a:solidFill>
            <a:schemeClr val="tx1"/>
          </a:solidFill>
        </a:ln>
      </dgm:spPr>
    </dgm:pt>
  </dgm:ptLst>
  <dgm:cxnLst>
    <dgm:cxn modelId="{685F5001-317A-453E-A7BA-C10246547F34}" type="presOf" srcId="{B640DA31-39CC-4282-ADBF-BF88C5733D31}" destId="{5E7A907D-DAB8-49EF-BC0E-9973626F3027}" srcOrd="0" destOrd="0" presId="urn:microsoft.com/office/officeart/2008/layout/VerticalCurvedList"/>
    <dgm:cxn modelId="{3AB65401-0A78-4511-8183-CA9A1F00972A}" type="presOf" srcId="{CC880243-AC87-4E6C-9C96-53F8A6A11B36}" destId="{5F5C151C-BE74-4137-A28C-1C087DC57DB1}" srcOrd="0" destOrd="0" presId="urn:microsoft.com/office/officeart/2008/layout/VerticalCurvedList"/>
    <dgm:cxn modelId="{25353606-3BE6-40A9-BDE6-360EBF16EF72}" srcId="{6682BA79-7432-442A-BB1C-ADDE3C926263}" destId="{B640DA31-39CC-4282-ADBF-BF88C5733D31}" srcOrd="1" destOrd="0" parTransId="{6A33FBCC-F594-49AE-A2F0-522401C41C6C}" sibTransId="{D1CF6991-DFD5-416F-A719-D01673F44A33}"/>
    <dgm:cxn modelId="{08D45B08-BBD1-4C18-9B09-9448F411016E}" type="presOf" srcId="{4B966704-3A82-4101-9D1D-B56465C8FA35}" destId="{7CBCCD1F-0C64-4E9D-A4D4-DB336C468566}" srcOrd="0" destOrd="0" presId="urn:microsoft.com/office/officeart/2008/layout/VerticalCurvedList"/>
    <dgm:cxn modelId="{8A99DB0C-AEEC-4C6F-BA4A-6E6C9D9D85D5}" srcId="{6682BA79-7432-442A-BB1C-ADDE3C926263}" destId="{734A889B-C4CF-43E1-A394-99F107E11BFF}" srcOrd="2" destOrd="0" parTransId="{2E21DCD5-9B77-42E9-ADDD-77E7BCFE5DE0}" sibTransId="{1F9E5BB6-9DDF-4088-916F-9A4FCA015618}"/>
    <dgm:cxn modelId="{A85DF811-1FEC-4F88-8846-239682DA324D}" type="presOf" srcId="{299CE813-DADE-48BB-96AB-964E2E6FD535}" destId="{3A34988D-5CE8-400D-AAA7-5F9A96DAEB88}" srcOrd="0" destOrd="0" presId="urn:microsoft.com/office/officeart/2008/layout/VerticalCurvedList"/>
    <dgm:cxn modelId="{ED772E17-E3DE-4159-8232-B736F054C1BB}" srcId="{6682BA79-7432-442A-BB1C-ADDE3C926263}" destId="{680B41F9-4180-4547-9227-A6D9183E435F}" srcOrd="4" destOrd="0" parTransId="{A514470E-DA97-4911-8225-8B9F4E6530EA}" sibTransId="{315486BE-93FC-40F3-B96C-E10B5BFCAFFD}"/>
    <dgm:cxn modelId="{5C1C6765-0821-4117-9118-7A67A7006604}" type="presOf" srcId="{680B41F9-4180-4547-9227-A6D9183E435F}" destId="{00189F16-0F34-45E2-9DDA-611E9A57EF3F}" srcOrd="0" destOrd="0" presId="urn:microsoft.com/office/officeart/2008/layout/VerticalCurvedList"/>
    <dgm:cxn modelId="{8F9C5D49-F684-4563-B9AE-DF301DB4DC8C}" srcId="{6682BA79-7432-442A-BB1C-ADDE3C926263}" destId="{299CE813-DADE-48BB-96AB-964E2E6FD535}" srcOrd="0" destOrd="0" parTransId="{E567AEDF-C288-4E56-9263-8BB119F45263}" sibTransId="{4B966704-3A82-4101-9D1D-B56465C8FA35}"/>
    <dgm:cxn modelId="{DA440B8A-3414-44E9-97C1-E46150288C04}" type="presOf" srcId="{734A889B-C4CF-43E1-A394-99F107E11BFF}" destId="{7A05A261-8128-48DB-9D56-F23533B8866A}" srcOrd="0" destOrd="0" presId="urn:microsoft.com/office/officeart/2008/layout/VerticalCurvedList"/>
    <dgm:cxn modelId="{1A136992-0E9A-4F63-9D17-46A8363D0038}" srcId="{6682BA79-7432-442A-BB1C-ADDE3C926263}" destId="{CC880243-AC87-4E6C-9C96-53F8A6A11B36}" srcOrd="3" destOrd="0" parTransId="{7A59BB59-4066-4BC3-9BC2-D6F555890A6F}" sibTransId="{5F8DFAC1-52DF-4CDE-8A00-463EFAE9AF36}"/>
    <dgm:cxn modelId="{B30660A9-4E08-4FEB-91C8-0DC3CB9B6D0C}" srcId="{6682BA79-7432-442A-BB1C-ADDE3C926263}" destId="{C453EA53-109A-4E0F-BAFC-AC96F5454C69}" srcOrd="6" destOrd="0" parTransId="{C712E6B6-9DF9-4F78-81D0-3C991731423A}" sibTransId="{898F3008-B15F-492E-90B6-172B825A03D3}"/>
    <dgm:cxn modelId="{E3ECF2C9-C431-4FAE-BB82-A3A0B1F7DFDD}" type="presOf" srcId="{6682BA79-7432-442A-BB1C-ADDE3C926263}" destId="{8327D6E7-3578-49AF-A5F2-D02D16927C14}" srcOrd="0" destOrd="0" presId="urn:microsoft.com/office/officeart/2008/layout/VerticalCurvedList"/>
    <dgm:cxn modelId="{931785CA-8830-4D54-BA2A-70A37790A1E0}" srcId="{6682BA79-7432-442A-BB1C-ADDE3C926263}" destId="{E3A5B581-C03B-48A8-836C-158683DECD9A}" srcOrd="5" destOrd="0" parTransId="{BD0A3411-9310-4E47-8E28-61622764ABE3}" sibTransId="{2C0D6224-0434-4CE4-8193-EFAEB5BAF67B}"/>
    <dgm:cxn modelId="{F62293F0-5723-4652-ACF5-BAC7F20E215B}" type="presOf" srcId="{C453EA53-109A-4E0F-BAFC-AC96F5454C69}" destId="{9C16FC6A-1909-4F2D-8146-CC69C5D34EAD}" srcOrd="0" destOrd="0" presId="urn:microsoft.com/office/officeart/2008/layout/VerticalCurvedList"/>
    <dgm:cxn modelId="{72DFC7FE-8A34-4894-B37D-AC350636B742}" type="presOf" srcId="{E3A5B581-C03B-48A8-836C-158683DECD9A}" destId="{AE5A9C13-F177-44BF-A236-E9ACE64810DB}" srcOrd="0" destOrd="0" presId="urn:microsoft.com/office/officeart/2008/layout/VerticalCurvedList"/>
    <dgm:cxn modelId="{1E80FDA5-E488-4C48-9CD6-7891203B355A}" type="presParOf" srcId="{8327D6E7-3578-49AF-A5F2-D02D16927C14}" destId="{1224EA1B-F642-45DC-8EFD-4FB0EBC9F713}" srcOrd="0" destOrd="0" presId="urn:microsoft.com/office/officeart/2008/layout/VerticalCurvedList"/>
    <dgm:cxn modelId="{20ECF107-6B44-4B86-A6F1-89BAD31EBFFD}" type="presParOf" srcId="{1224EA1B-F642-45DC-8EFD-4FB0EBC9F713}" destId="{E5560FEA-ED89-4254-A8A8-28169E3E5912}" srcOrd="0" destOrd="0" presId="urn:microsoft.com/office/officeart/2008/layout/VerticalCurvedList"/>
    <dgm:cxn modelId="{9693FD0E-0F04-4D50-9003-66DCDCAD09FF}" type="presParOf" srcId="{E5560FEA-ED89-4254-A8A8-28169E3E5912}" destId="{8CA11872-02E0-4789-9501-2C61160CF5CE}" srcOrd="0" destOrd="0" presId="urn:microsoft.com/office/officeart/2008/layout/VerticalCurvedList"/>
    <dgm:cxn modelId="{4B98C6F1-59EC-45FD-BAFA-4AB2E307DA9E}" type="presParOf" srcId="{E5560FEA-ED89-4254-A8A8-28169E3E5912}" destId="{7CBCCD1F-0C64-4E9D-A4D4-DB336C468566}" srcOrd="1" destOrd="0" presId="urn:microsoft.com/office/officeart/2008/layout/VerticalCurvedList"/>
    <dgm:cxn modelId="{2339321B-EE06-41E9-BC26-52091059F7DF}" type="presParOf" srcId="{E5560FEA-ED89-4254-A8A8-28169E3E5912}" destId="{1E68EDEB-B6C2-48B5-AD64-37B08F2DA71A}" srcOrd="2" destOrd="0" presId="urn:microsoft.com/office/officeart/2008/layout/VerticalCurvedList"/>
    <dgm:cxn modelId="{291D53D2-3D05-464B-88DD-A5BD6737393F}" type="presParOf" srcId="{E5560FEA-ED89-4254-A8A8-28169E3E5912}" destId="{E884EF4A-3ECA-47B0-A0D1-507F246FE768}" srcOrd="3" destOrd="0" presId="urn:microsoft.com/office/officeart/2008/layout/VerticalCurvedList"/>
    <dgm:cxn modelId="{A8E6F8B2-AF20-4EAC-87D5-706A404C80A1}" type="presParOf" srcId="{1224EA1B-F642-45DC-8EFD-4FB0EBC9F713}" destId="{3A34988D-5CE8-400D-AAA7-5F9A96DAEB88}" srcOrd="1" destOrd="0" presId="urn:microsoft.com/office/officeart/2008/layout/VerticalCurvedList"/>
    <dgm:cxn modelId="{B966E8D2-0F0E-47C6-987E-6E641E28057C}" type="presParOf" srcId="{1224EA1B-F642-45DC-8EFD-4FB0EBC9F713}" destId="{F6DC6BEE-381C-495C-93C3-86318300BC08}" srcOrd="2" destOrd="0" presId="urn:microsoft.com/office/officeart/2008/layout/VerticalCurvedList"/>
    <dgm:cxn modelId="{2D5AA8FF-E8F0-42B0-B81D-1C304AAAB8F9}" type="presParOf" srcId="{F6DC6BEE-381C-495C-93C3-86318300BC08}" destId="{3B33A8CC-DF15-446A-895A-AEEC4212617B}" srcOrd="0" destOrd="0" presId="urn:microsoft.com/office/officeart/2008/layout/VerticalCurvedList"/>
    <dgm:cxn modelId="{78D3B7E4-7897-4059-8B53-540CB761AB4E}" type="presParOf" srcId="{1224EA1B-F642-45DC-8EFD-4FB0EBC9F713}" destId="{5E7A907D-DAB8-49EF-BC0E-9973626F3027}" srcOrd="3" destOrd="0" presId="urn:microsoft.com/office/officeart/2008/layout/VerticalCurvedList"/>
    <dgm:cxn modelId="{C78DB1D8-B5BF-4CA5-873B-363641FC5837}" type="presParOf" srcId="{1224EA1B-F642-45DC-8EFD-4FB0EBC9F713}" destId="{81EECD7C-F14A-439C-B114-8E4590593561}" srcOrd="4" destOrd="0" presId="urn:microsoft.com/office/officeart/2008/layout/VerticalCurvedList"/>
    <dgm:cxn modelId="{A0A80FC2-8AC4-45B4-A3B9-50A3C0BD8812}" type="presParOf" srcId="{81EECD7C-F14A-439C-B114-8E4590593561}" destId="{93610EAF-A716-4566-8D70-039986ED427E}" srcOrd="0" destOrd="0" presId="urn:microsoft.com/office/officeart/2008/layout/VerticalCurvedList"/>
    <dgm:cxn modelId="{BBAC6CE0-1F2E-4124-A582-2828FFED9AA2}" type="presParOf" srcId="{1224EA1B-F642-45DC-8EFD-4FB0EBC9F713}" destId="{7A05A261-8128-48DB-9D56-F23533B8866A}" srcOrd="5" destOrd="0" presId="urn:microsoft.com/office/officeart/2008/layout/VerticalCurvedList"/>
    <dgm:cxn modelId="{91F0CA7E-AADD-4BD8-819C-81A621202E7D}" type="presParOf" srcId="{1224EA1B-F642-45DC-8EFD-4FB0EBC9F713}" destId="{7EF82458-2BB4-48A7-AFDD-E6E91C2B1BC4}" srcOrd="6" destOrd="0" presId="urn:microsoft.com/office/officeart/2008/layout/VerticalCurvedList"/>
    <dgm:cxn modelId="{F780F959-3656-4FD3-B0AD-5D1A9237CBC1}" type="presParOf" srcId="{7EF82458-2BB4-48A7-AFDD-E6E91C2B1BC4}" destId="{AF8EAD3A-1B9B-4E11-AA1D-1C9EDE76BA9B}" srcOrd="0" destOrd="0" presId="urn:microsoft.com/office/officeart/2008/layout/VerticalCurvedList"/>
    <dgm:cxn modelId="{A2DD8DA0-7006-455E-86CF-7838CB87A85C}" type="presParOf" srcId="{1224EA1B-F642-45DC-8EFD-4FB0EBC9F713}" destId="{5F5C151C-BE74-4137-A28C-1C087DC57DB1}" srcOrd="7" destOrd="0" presId="urn:microsoft.com/office/officeart/2008/layout/VerticalCurvedList"/>
    <dgm:cxn modelId="{C2B94525-CE44-4B21-971B-7F429AB31C40}" type="presParOf" srcId="{1224EA1B-F642-45DC-8EFD-4FB0EBC9F713}" destId="{A2A02254-A53C-416B-915A-4BC13E83AA3D}" srcOrd="8" destOrd="0" presId="urn:microsoft.com/office/officeart/2008/layout/VerticalCurvedList"/>
    <dgm:cxn modelId="{BEC2184A-2C66-49F2-8100-1EB837BBAFCE}" type="presParOf" srcId="{A2A02254-A53C-416B-915A-4BC13E83AA3D}" destId="{14F627DD-CE5B-47A8-B9AA-3A8A0D7BCAF5}" srcOrd="0" destOrd="0" presId="urn:microsoft.com/office/officeart/2008/layout/VerticalCurvedList"/>
    <dgm:cxn modelId="{F706F7B5-E769-4B5C-B035-867520321D2F}" type="presParOf" srcId="{1224EA1B-F642-45DC-8EFD-4FB0EBC9F713}" destId="{00189F16-0F34-45E2-9DDA-611E9A57EF3F}" srcOrd="9" destOrd="0" presId="urn:microsoft.com/office/officeart/2008/layout/VerticalCurvedList"/>
    <dgm:cxn modelId="{B92E88F7-F611-480F-9766-367670F34A79}" type="presParOf" srcId="{1224EA1B-F642-45DC-8EFD-4FB0EBC9F713}" destId="{2C3E34D9-8F23-4817-A3CC-24E816D3A991}" srcOrd="10" destOrd="0" presId="urn:microsoft.com/office/officeart/2008/layout/VerticalCurvedList"/>
    <dgm:cxn modelId="{E8B2EE48-F182-4E36-BD5D-BB2FF2727FC9}" type="presParOf" srcId="{2C3E34D9-8F23-4817-A3CC-24E816D3A991}" destId="{6A153988-B95D-492E-B6EB-F5AED7A9FF27}" srcOrd="0" destOrd="0" presId="urn:microsoft.com/office/officeart/2008/layout/VerticalCurvedList"/>
    <dgm:cxn modelId="{40988186-427A-41F5-A4CF-D15FAAE55BC6}" type="presParOf" srcId="{1224EA1B-F642-45DC-8EFD-4FB0EBC9F713}" destId="{AE5A9C13-F177-44BF-A236-E9ACE64810DB}" srcOrd="11" destOrd="0" presId="urn:microsoft.com/office/officeart/2008/layout/VerticalCurvedList"/>
    <dgm:cxn modelId="{3B4366E9-F2D1-4C0C-8484-69A089042A3E}" type="presParOf" srcId="{1224EA1B-F642-45DC-8EFD-4FB0EBC9F713}" destId="{09D49AAC-610A-4ABE-8C11-2E11D84347D5}" srcOrd="12" destOrd="0" presId="urn:microsoft.com/office/officeart/2008/layout/VerticalCurvedList"/>
    <dgm:cxn modelId="{93B9E3B2-2FBF-43BD-AE57-6C571CD0249F}" type="presParOf" srcId="{09D49AAC-610A-4ABE-8C11-2E11D84347D5}" destId="{173A6F1F-A108-43BC-BDB2-52033D35F30E}" srcOrd="0" destOrd="0" presId="urn:microsoft.com/office/officeart/2008/layout/VerticalCurvedList"/>
    <dgm:cxn modelId="{8CBDCB58-ECA7-4C3E-B523-863045E366CE}" type="presParOf" srcId="{1224EA1B-F642-45DC-8EFD-4FB0EBC9F713}" destId="{9C16FC6A-1909-4F2D-8146-CC69C5D34EAD}" srcOrd="13" destOrd="0" presId="urn:microsoft.com/office/officeart/2008/layout/VerticalCurvedList"/>
    <dgm:cxn modelId="{3B7508DB-B8EC-4411-9630-FB6F29CC885D}" type="presParOf" srcId="{1224EA1B-F642-45DC-8EFD-4FB0EBC9F713}" destId="{D7A0CC49-21C0-4B18-9314-2DDC575D0F9E}" srcOrd="14" destOrd="0" presId="urn:microsoft.com/office/officeart/2008/layout/VerticalCurvedList"/>
    <dgm:cxn modelId="{85AAF7A3-B219-4D5B-AEA2-6E74AE773773}" type="presParOf" srcId="{D7A0CC49-21C0-4B18-9314-2DDC575D0F9E}" destId="{D3589CE4-DF79-4851-8AF0-0D37A48E5AB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CCD1F-0C64-4E9D-A4D4-DB336C468566}">
      <dsp:nvSpPr>
        <dsp:cNvPr id="0" name=""/>
        <dsp:cNvSpPr/>
      </dsp:nvSpPr>
      <dsp:spPr>
        <a:xfrm>
          <a:off x="-5641676" y="-864118"/>
          <a:ext cx="6720784" cy="6720784"/>
        </a:xfrm>
        <a:prstGeom prst="blockArc">
          <a:avLst>
            <a:gd name="adj1" fmla="val 18900000"/>
            <a:gd name="adj2" fmla="val 2700000"/>
            <a:gd name="adj3" fmla="val 321"/>
          </a:avLst>
        </a:prstGeom>
        <a:solidFill>
          <a:schemeClr val="accent6">
            <a:lumMod val="60000"/>
            <a:lumOff val="40000"/>
          </a:schemeClr>
        </a:solid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3A34988D-5CE8-400D-AAA7-5F9A96DAEB88}">
      <dsp:nvSpPr>
        <dsp:cNvPr id="0" name=""/>
        <dsp:cNvSpPr/>
      </dsp:nvSpPr>
      <dsp:spPr>
        <a:xfrm>
          <a:off x="350227" y="226961"/>
          <a:ext cx="8904922" cy="453722"/>
        </a:xfrm>
        <a:prstGeom prst="rect">
          <a:avLst/>
        </a:prstGeom>
        <a:solidFill>
          <a:schemeClr val="accent6">
            <a:lumMod val="60000"/>
            <a:lumOff val="4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142" tIns="45720" rIns="45720" bIns="45720" numCol="1" spcCol="1270" anchor="ctr" anchorCtr="0">
          <a:noAutofit/>
        </a:bodyPr>
        <a:lstStyle/>
        <a:p>
          <a:pPr marL="0" lvl="0" indent="0" algn="l" defTabSz="800100">
            <a:lnSpc>
              <a:spcPct val="90000"/>
            </a:lnSpc>
            <a:spcBef>
              <a:spcPct val="0"/>
            </a:spcBef>
            <a:spcAft>
              <a:spcPct val="35000"/>
            </a:spcAft>
            <a:buNone/>
          </a:pPr>
          <a:r>
            <a:rPr lang="en-CA" sz="1800" kern="1200" dirty="0">
              <a:solidFill>
                <a:schemeClr val="tx1"/>
              </a:solidFill>
            </a:rPr>
            <a:t>Load the data</a:t>
          </a:r>
        </a:p>
      </dsp:txBody>
      <dsp:txXfrm>
        <a:off x="350227" y="226961"/>
        <a:ext cx="8904922" cy="453722"/>
      </dsp:txXfrm>
    </dsp:sp>
    <dsp:sp modelId="{3B33A8CC-DF15-446A-895A-AEEC4212617B}">
      <dsp:nvSpPr>
        <dsp:cNvPr id="0" name=""/>
        <dsp:cNvSpPr/>
      </dsp:nvSpPr>
      <dsp:spPr>
        <a:xfrm>
          <a:off x="66650" y="170245"/>
          <a:ext cx="567153" cy="567153"/>
        </a:xfrm>
        <a:prstGeom prst="ellipse">
          <a:avLst/>
        </a:prstGeom>
        <a:solidFill>
          <a:schemeClr val="accent6">
            <a:lumMod val="60000"/>
            <a:lumOff val="4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5E7A907D-DAB8-49EF-BC0E-9973626F3027}">
      <dsp:nvSpPr>
        <dsp:cNvPr id="0" name=""/>
        <dsp:cNvSpPr/>
      </dsp:nvSpPr>
      <dsp:spPr>
        <a:xfrm>
          <a:off x="761113" y="907944"/>
          <a:ext cx="8494035" cy="453722"/>
        </a:xfrm>
        <a:prstGeom prst="rect">
          <a:avLst/>
        </a:prstGeom>
        <a:solidFill>
          <a:schemeClr val="accent6">
            <a:lumMod val="60000"/>
            <a:lumOff val="4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142" tIns="45720" rIns="45720" bIns="45720" numCol="1" spcCol="1270" anchor="ctr" anchorCtr="0">
          <a:noAutofit/>
        </a:bodyPr>
        <a:lstStyle/>
        <a:p>
          <a:pPr marL="0" lvl="0" indent="0" algn="l" defTabSz="800100">
            <a:lnSpc>
              <a:spcPct val="90000"/>
            </a:lnSpc>
            <a:spcBef>
              <a:spcPct val="0"/>
            </a:spcBef>
            <a:spcAft>
              <a:spcPct val="35000"/>
            </a:spcAft>
            <a:buNone/>
          </a:pPr>
          <a:r>
            <a:rPr lang="en-CA" sz="1800" kern="1200" dirty="0">
              <a:solidFill>
                <a:schemeClr val="tx1"/>
              </a:solidFill>
            </a:rPr>
            <a:t>Data Cleaning and Data Preparation</a:t>
          </a:r>
        </a:p>
      </dsp:txBody>
      <dsp:txXfrm>
        <a:off x="761113" y="907944"/>
        <a:ext cx="8494035" cy="453722"/>
      </dsp:txXfrm>
    </dsp:sp>
    <dsp:sp modelId="{93610EAF-A716-4566-8D70-039986ED427E}">
      <dsp:nvSpPr>
        <dsp:cNvPr id="0" name=""/>
        <dsp:cNvSpPr/>
      </dsp:nvSpPr>
      <dsp:spPr>
        <a:xfrm>
          <a:off x="477537" y="851229"/>
          <a:ext cx="567153" cy="567153"/>
        </a:xfrm>
        <a:prstGeom prst="ellipse">
          <a:avLst/>
        </a:prstGeom>
        <a:solidFill>
          <a:schemeClr val="accent6">
            <a:lumMod val="60000"/>
            <a:lumOff val="4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7A05A261-8128-48DB-9D56-F23533B8866A}">
      <dsp:nvSpPr>
        <dsp:cNvPr id="0" name=""/>
        <dsp:cNvSpPr/>
      </dsp:nvSpPr>
      <dsp:spPr>
        <a:xfrm>
          <a:off x="986277" y="1588429"/>
          <a:ext cx="8268871" cy="453722"/>
        </a:xfrm>
        <a:prstGeom prst="rect">
          <a:avLst/>
        </a:prstGeom>
        <a:solidFill>
          <a:schemeClr val="accent6">
            <a:lumMod val="60000"/>
            <a:lumOff val="4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142" tIns="45720" rIns="45720" bIns="45720" numCol="1" spcCol="1270" anchor="ctr" anchorCtr="0">
          <a:noAutofit/>
        </a:bodyPr>
        <a:lstStyle/>
        <a:p>
          <a:pPr marL="0" lvl="0" indent="0" algn="l" defTabSz="800100">
            <a:lnSpc>
              <a:spcPct val="90000"/>
            </a:lnSpc>
            <a:spcBef>
              <a:spcPct val="0"/>
            </a:spcBef>
            <a:spcAft>
              <a:spcPct val="35000"/>
            </a:spcAft>
            <a:buNone/>
          </a:pPr>
          <a:r>
            <a:rPr lang="en-CA" sz="1800" kern="1200" dirty="0">
              <a:solidFill>
                <a:schemeClr val="tx1"/>
              </a:solidFill>
            </a:rPr>
            <a:t>Feature Engineering </a:t>
          </a:r>
        </a:p>
      </dsp:txBody>
      <dsp:txXfrm>
        <a:off x="986277" y="1588429"/>
        <a:ext cx="8268871" cy="453722"/>
      </dsp:txXfrm>
    </dsp:sp>
    <dsp:sp modelId="{AF8EAD3A-1B9B-4E11-AA1D-1C9EDE76BA9B}">
      <dsp:nvSpPr>
        <dsp:cNvPr id="0" name=""/>
        <dsp:cNvSpPr/>
      </dsp:nvSpPr>
      <dsp:spPr>
        <a:xfrm>
          <a:off x="702701" y="1531713"/>
          <a:ext cx="567153" cy="567153"/>
        </a:xfrm>
        <a:prstGeom prst="ellipse">
          <a:avLst/>
        </a:prstGeom>
        <a:solidFill>
          <a:schemeClr val="accent6">
            <a:lumMod val="60000"/>
            <a:lumOff val="4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5F5C151C-BE74-4137-A28C-1C087DC57DB1}">
      <dsp:nvSpPr>
        <dsp:cNvPr id="0" name=""/>
        <dsp:cNvSpPr/>
      </dsp:nvSpPr>
      <dsp:spPr>
        <a:xfrm>
          <a:off x="1058170" y="2269412"/>
          <a:ext cx="8196978" cy="453722"/>
        </a:xfrm>
        <a:prstGeom prst="rect">
          <a:avLst/>
        </a:prstGeom>
        <a:solidFill>
          <a:schemeClr val="accent6">
            <a:lumMod val="60000"/>
            <a:lumOff val="4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142" tIns="45720" rIns="45720" bIns="45720" numCol="1" spcCol="1270" anchor="ctr" anchorCtr="0">
          <a:noAutofit/>
        </a:bodyPr>
        <a:lstStyle/>
        <a:p>
          <a:pPr marL="0" lvl="0" indent="0" algn="l" defTabSz="800100">
            <a:lnSpc>
              <a:spcPct val="90000"/>
            </a:lnSpc>
            <a:spcBef>
              <a:spcPct val="0"/>
            </a:spcBef>
            <a:spcAft>
              <a:spcPct val="35000"/>
            </a:spcAft>
            <a:buNone/>
          </a:pPr>
          <a:r>
            <a:rPr lang="en-CA" sz="1800" kern="1200" dirty="0">
              <a:solidFill>
                <a:schemeClr val="tx1"/>
              </a:solidFill>
            </a:rPr>
            <a:t>Exploratory Data Analysis</a:t>
          </a:r>
        </a:p>
      </dsp:txBody>
      <dsp:txXfrm>
        <a:off x="1058170" y="2269412"/>
        <a:ext cx="8196978" cy="453722"/>
      </dsp:txXfrm>
    </dsp:sp>
    <dsp:sp modelId="{14F627DD-CE5B-47A8-B9AA-3A8A0D7BCAF5}">
      <dsp:nvSpPr>
        <dsp:cNvPr id="0" name=""/>
        <dsp:cNvSpPr/>
      </dsp:nvSpPr>
      <dsp:spPr>
        <a:xfrm>
          <a:off x="774593" y="2212697"/>
          <a:ext cx="567153" cy="567153"/>
        </a:xfrm>
        <a:prstGeom prst="ellipse">
          <a:avLst/>
        </a:prstGeom>
        <a:solidFill>
          <a:schemeClr val="accent6">
            <a:lumMod val="60000"/>
            <a:lumOff val="4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00189F16-0F34-45E2-9DDA-611E9A57EF3F}">
      <dsp:nvSpPr>
        <dsp:cNvPr id="0" name=""/>
        <dsp:cNvSpPr/>
      </dsp:nvSpPr>
      <dsp:spPr>
        <a:xfrm>
          <a:off x="986277" y="2950396"/>
          <a:ext cx="8268871" cy="453722"/>
        </a:xfrm>
        <a:prstGeom prst="rect">
          <a:avLst/>
        </a:prstGeom>
        <a:solidFill>
          <a:schemeClr val="accent6">
            <a:lumMod val="60000"/>
            <a:lumOff val="4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142" tIns="45720" rIns="45720" bIns="45720" numCol="1" spcCol="1270" anchor="ctr" anchorCtr="0">
          <a:noAutofit/>
        </a:bodyPr>
        <a:lstStyle/>
        <a:p>
          <a:pPr marL="0" lvl="0" indent="0" algn="l" defTabSz="800100">
            <a:lnSpc>
              <a:spcPct val="90000"/>
            </a:lnSpc>
            <a:spcBef>
              <a:spcPct val="0"/>
            </a:spcBef>
            <a:spcAft>
              <a:spcPct val="35000"/>
            </a:spcAft>
            <a:buNone/>
          </a:pPr>
          <a:r>
            <a:rPr lang="en-CA" sz="1800" kern="1200" dirty="0">
              <a:solidFill>
                <a:schemeClr val="tx1"/>
              </a:solidFill>
            </a:rPr>
            <a:t>Important Business Findings</a:t>
          </a:r>
        </a:p>
      </dsp:txBody>
      <dsp:txXfrm>
        <a:off x="986277" y="2950396"/>
        <a:ext cx="8268871" cy="453722"/>
      </dsp:txXfrm>
    </dsp:sp>
    <dsp:sp modelId="{6A153988-B95D-492E-B6EB-F5AED7A9FF27}">
      <dsp:nvSpPr>
        <dsp:cNvPr id="0" name=""/>
        <dsp:cNvSpPr/>
      </dsp:nvSpPr>
      <dsp:spPr>
        <a:xfrm>
          <a:off x="702701" y="2893680"/>
          <a:ext cx="567153" cy="567153"/>
        </a:xfrm>
        <a:prstGeom prst="ellipse">
          <a:avLst/>
        </a:prstGeom>
        <a:solidFill>
          <a:schemeClr val="accent6">
            <a:lumMod val="60000"/>
            <a:lumOff val="4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AE5A9C13-F177-44BF-A236-E9ACE64810DB}">
      <dsp:nvSpPr>
        <dsp:cNvPr id="0" name=""/>
        <dsp:cNvSpPr/>
      </dsp:nvSpPr>
      <dsp:spPr>
        <a:xfrm>
          <a:off x="761113" y="3630880"/>
          <a:ext cx="8494035" cy="453722"/>
        </a:xfrm>
        <a:prstGeom prst="rect">
          <a:avLst/>
        </a:prstGeom>
        <a:solidFill>
          <a:schemeClr val="accent6">
            <a:lumMod val="60000"/>
            <a:lumOff val="4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142" tIns="45720" rIns="45720" bIns="45720" numCol="1" spcCol="1270" anchor="ctr" anchorCtr="0">
          <a:noAutofit/>
        </a:bodyPr>
        <a:lstStyle/>
        <a:p>
          <a:pPr marL="0" lvl="0" indent="0" algn="l" defTabSz="800100">
            <a:lnSpc>
              <a:spcPct val="90000"/>
            </a:lnSpc>
            <a:spcBef>
              <a:spcPct val="0"/>
            </a:spcBef>
            <a:spcAft>
              <a:spcPct val="35000"/>
            </a:spcAft>
            <a:buNone/>
          </a:pPr>
          <a:r>
            <a:rPr lang="en-CA" sz="1800" kern="1200" dirty="0">
              <a:solidFill>
                <a:schemeClr val="tx1"/>
              </a:solidFill>
            </a:rPr>
            <a:t>Model Building</a:t>
          </a:r>
        </a:p>
      </dsp:txBody>
      <dsp:txXfrm>
        <a:off x="761113" y="3630880"/>
        <a:ext cx="8494035" cy="453722"/>
      </dsp:txXfrm>
    </dsp:sp>
    <dsp:sp modelId="{173A6F1F-A108-43BC-BDB2-52033D35F30E}">
      <dsp:nvSpPr>
        <dsp:cNvPr id="0" name=""/>
        <dsp:cNvSpPr/>
      </dsp:nvSpPr>
      <dsp:spPr>
        <a:xfrm>
          <a:off x="477537" y="3574165"/>
          <a:ext cx="567153" cy="567153"/>
        </a:xfrm>
        <a:prstGeom prst="ellipse">
          <a:avLst/>
        </a:prstGeom>
        <a:solidFill>
          <a:schemeClr val="accent6">
            <a:lumMod val="60000"/>
            <a:lumOff val="4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9C16FC6A-1909-4F2D-8146-CC69C5D34EAD}">
      <dsp:nvSpPr>
        <dsp:cNvPr id="0" name=""/>
        <dsp:cNvSpPr/>
      </dsp:nvSpPr>
      <dsp:spPr>
        <a:xfrm>
          <a:off x="350227" y="4311864"/>
          <a:ext cx="8904922" cy="453722"/>
        </a:xfrm>
        <a:prstGeom prst="rect">
          <a:avLst/>
        </a:prstGeom>
        <a:solidFill>
          <a:schemeClr val="accent6">
            <a:lumMod val="60000"/>
            <a:lumOff val="4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142" tIns="45720" rIns="45720" bIns="45720" numCol="1" spcCol="1270" anchor="ctr" anchorCtr="0">
          <a:noAutofit/>
        </a:bodyPr>
        <a:lstStyle/>
        <a:p>
          <a:pPr marL="0" lvl="0" indent="0" algn="l" defTabSz="800100">
            <a:lnSpc>
              <a:spcPct val="90000"/>
            </a:lnSpc>
            <a:spcBef>
              <a:spcPct val="0"/>
            </a:spcBef>
            <a:spcAft>
              <a:spcPct val="35000"/>
            </a:spcAft>
            <a:buNone/>
          </a:pPr>
          <a:r>
            <a:rPr lang="en-CA" sz="1800" kern="1200" dirty="0">
              <a:solidFill>
                <a:schemeClr val="tx1"/>
              </a:solidFill>
            </a:rPr>
            <a:t>Selecting Best Model w.r.t Accuracy and Feature Importance</a:t>
          </a:r>
        </a:p>
      </dsp:txBody>
      <dsp:txXfrm>
        <a:off x="350227" y="4311864"/>
        <a:ext cx="8904922" cy="453722"/>
      </dsp:txXfrm>
    </dsp:sp>
    <dsp:sp modelId="{D3589CE4-DF79-4851-8AF0-0D37A48E5AB0}">
      <dsp:nvSpPr>
        <dsp:cNvPr id="0" name=""/>
        <dsp:cNvSpPr/>
      </dsp:nvSpPr>
      <dsp:spPr>
        <a:xfrm>
          <a:off x="66650" y="4255148"/>
          <a:ext cx="567153" cy="567153"/>
        </a:xfrm>
        <a:prstGeom prst="ellipse">
          <a:avLst/>
        </a:prstGeom>
        <a:solidFill>
          <a:schemeClr val="accent6">
            <a:lumMod val="60000"/>
            <a:lumOff val="4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BD56C-CC91-4FED-82E6-A4F7C2C182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8B55272-8A23-4F6A-B9A5-488F94BB0C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EF5ED625-5CDD-4BCD-A4AF-F0D9E2C6476E}"/>
              </a:ext>
            </a:extLst>
          </p:cNvPr>
          <p:cNvSpPr>
            <a:spLocks noGrp="1"/>
          </p:cNvSpPr>
          <p:nvPr>
            <p:ph type="dt" sz="half" idx="10"/>
          </p:nvPr>
        </p:nvSpPr>
        <p:spPr/>
        <p:txBody>
          <a:bodyPr/>
          <a:lstStyle/>
          <a:p>
            <a:fld id="{F7DB9BAD-7CD3-4DD7-804D-B42F0459E33C}" type="datetimeFigureOut">
              <a:rPr lang="en-CA" smtClean="0"/>
              <a:t>2021-05-18</a:t>
            </a:fld>
            <a:endParaRPr lang="en-CA"/>
          </a:p>
        </p:txBody>
      </p:sp>
      <p:sp>
        <p:nvSpPr>
          <p:cNvPr id="5" name="Footer Placeholder 4">
            <a:extLst>
              <a:ext uri="{FF2B5EF4-FFF2-40B4-BE49-F238E27FC236}">
                <a16:creationId xmlns:a16="http://schemas.microsoft.com/office/drawing/2014/main" id="{FEA763D9-AE02-4E71-A121-4E11335E744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0117C0F-732E-4DCF-875F-138B901A11BD}"/>
              </a:ext>
            </a:extLst>
          </p:cNvPr>
          <p:cNvSpPr>
            <a:spLocks noGrp="1"/>
          </p:cNvSpPr>
          <p:nvPr>
            <p:ph type="sldNum" sz="quarter" idx="12"/>
          </p:nvPr>
        </p:nvSpPr>
        <p:spPr/>
        <p:txBody>
          <a:bodyPr/>
          <a:lstStyle/>
          <a:p>
            <a:fld id="{3C857288-28FA-4B2A-80C7-86AD7327EC70}" type="slidenum">
              <a:rPr lang="en-CA" smtClean="0"/>
              <a:t>‹#›</a:t>
            </a:fld>
            <a:endParaRPr lang="en-CA"/>
          </a:p>
        </p:txBody>
      </p:sp>
    </p:spTree>
    <p:extLst>
      <p:ext uri="{BB962C8B-B14F-4D97-AF65-F5344CB8AC3E}">
        <p14:creationId xmlns:p14="http://schemas.microsoft.com/office/powerpoint/2010/main" val="513360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BBBEF-32E3-4406-A580-5235367C3B5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4AED413-E91C-4383-8571-6F73178D22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47737BF-BC74-4893-95DD-01D497832DE9}"/>
              </a:ext>
            </a:extLst>
          </p:cNvPr>
          <p:cNvSpPr>
            <a:spLocks noGrp="1"/>
          </p:cNvSpPr>
          <p:nvPr>
            <p:ph type="dt" sz="half" idx="10"/>
          </p:nvPr>
        </p:nvSpPr>
        <p:spPr/>
        <p:txBody>
          <a:bodyPr/>
          <a:lstStyle/>
          <a:p>
            <a:fld id="{F7DB9BAD-7CD3-4DD7-804D-B42F0459E33C}" type="datetimeFigureOut">
              <a:rPr lang="en-CA" smtClean="0"/>
              <a:t>2021-05-18</a:t>
            </a:fld>
            <a:endParaRPr lang="en-CA"/>
          </a:p>
        </p:txBody>
      </p:sp>
      <p:sp>
        <p:nvSpPr>
          <p:cNvPr id="5" name="Footer Placeholder 4">
            <a:extLst>
              <a:ext uri="{FF2B5EF4-FFF2-40B4-BE49-F238E27FC236}">
                <a16:creationId xmlns:a16="http://schemas.microsoft.com/office/drawing/2014/main" id="{5B862E70-CBB6-4967-8758-A6A0A096EF9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7246494-B136-4813-801E-3567CB221644}"/>
              </a:ext>
            </a:extLst>
          </p:cNvPr>
          <p:cNvSpPr>
            <a:spLocks noGrp="1"/>
          </p:cNvSpPr>
          <p:nvPr>
            <p:ph type="sldNum" sz="quarter" idx="12"/>
          </p:nvPr>
        </p:nvSpPr>
        <p:spPr/>
        <p:txBody>
          <a:bodyPr/>
          <a:lstStyle/>
          <a:p>
            <a:fld id="{3C857288-28FA-4B2A-80C7-86AD7327EC70}" type="slidenum">
              <a:rPr lang="en-CA" smtClean="0"/>
              <a:t>‹#›</a:t>
            </a:fld>
            <a:endParaRPr lang="en-CA"/>
          </a:p>
        </p:txBody>
      </p:sp>
    </p:spTree>
    <p:extLst>
      <p:ext uri="{BB962C8B-B14F-4D97-AF65-F5344CB8AC3E}">
        <p14:creationId xmlns:p14="http://schemas.microsoft.com/office/powerpoint/2010/main" val="1608043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9FD27B-8AEC-4CE0-ADB1-33F1D129F4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CC82871-C1AC-479D-B005-583BFEF562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71E5AA5-729A-4E8E-9074-E31F1A4A739B}"/>
              </a:ext>
            </a:extLst>
          </p:cNvPr>
          <p:cNvSpPr>
            <a:spLocks noGrp="1"/>
          </p:cNvSpPr>
          <p:nvPr>
            <p:ph type="dt" sz="half" idx="10"/>
          </p:nvPr>
        </p:nvSpPr>
        <p:spPr/>
        <p:txBody>
          <a:bodyPr/>
          <a:lstStyle/>
          <a:p>
            <a:fld id="{F7DB9BAD-7CD3-4DD7-804D-B42F0459E33C}" type="datetimeFigureOut">
              <a:rPr lang="en-CA" smtClean="0"/>
              <a:t>2021-05-18</a:t>
            </a:fld>
            <a:endParaRPr lang="en-CA"/>
          </a:p>
        </p:txBody>
      </p:sp>
      <p:sp>
        <p:nvSpPr>
          <p:cNvPr id="5" name="Footer Placeholder 4">
            <a:extLst>
              <a:ext uri="{FF2B5EF4-FFF2-40B4-BE49-F238E27FC236}">
                <a16:creationId xmlns:a16="http://schemas.microsoft.com/office/drawing/2014/main" id="{D0B2100A-3A65-4428-A83A-43CA6465F35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168C587-6C8F-4B63-A947-007FA607F3D0}"/>
              </a:ext>
            </a:extLst>
          </p:cNvPr>
          <p:cNvSpPr>
            <a:spLocks noGrp="1"/>
          </p:cNvSpPr>
          <p:nvPr>
            <p:ph type="sldNum" sz="quarter" idx="12"/>
          </p:nvPr>
        </p:nvSpPr>
        <p:spPr/>
        <p:txBody>
          <a:bodyPr/>
          <a:lstStyle/>
          <a:p>
            <a:fld id="{3C857288-28FA-4B2A-80C7-86AD7327EC70}" type="slidenum">
              <a:rPr lang="en-CA" smtClean="0"/>
              <a:t>‹#›</a:t>
            </a:fld>
            <a:endParaRPr lang="en-CA"/>
          </a:p>
        </p:txBody>
      </p:sp>
    </p:spTree>
    <p:extLst>
      <p:ext uri="{BB962C8B-B14F-4D97-AF65-F5344CB8AC3E}">
        <p14:creationId xmlns:p14="http://schemas.microsoft.com/office/powerpoint/2010/main" val="3588320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ACB62-88B3-4595-9490-0A059E82D0E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1FBD7E8-D18F-405D-A444-75F88A0F8D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CB97CDD-20BF-419B-B6F9-E254D00E2A2C}"/>
              </a:ext>
            </a:extLst>
          </p:cNvPr>
          <p:cNvSpPr>
            <a:spLocks noGrp="1"/>
          </p:cNvSpPr>
          <p:nvPr>
            <p:ph type="dt" sz="half" idx="10"/>
          </p:nvPr>
        </p:nvSpPr>
        <p:spPr/>
        <p:txBody>
          <a:bodyPr/>
          <a:lstStyle/>
          <a:p>
            <a:fld id="{F7DB9BAD-7CD3-4DD7-804D-B42F0459E33C}" type="datetimeFigureOut">
              <a:rPr lang="en-CA" smtClean="0"/>
              <a:t>2021-05-18</a:t>
            </a:fld>
            <a:endParaRPr lang="en-CA"/>
          </a:p>
        </p:txBody>
      </p:sp>
      <p:sp>
        <p:nvSpPr>
          <p:cNvPr id="5" name="Footer Placeholder 4">
            <a:extLst>
              <a:ext uri="{FF2B5EF4-FFF2-40B4-BE49-F238E27FC236}">
                <a16:creationId xmlns:a16="http://schemas.microsoft.com/office/drawing/2014/main" id="{833B5D90-279A-4F43-AF9A-24EFF442B2E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D1265F7-8CEA-4879-A050-CC362AED7894}"/>
              </a:ext>
            </a:extLst>
          </p:cNvPr>
          <p:cNvSpPr>
            <a:spLocks noGrp="1"/>
          </p:cNvSpPr>
          <p:nvPr>
            <p:ph type="sldNum" sz="quarter" idx="12"/>
          </p:nvPr>
        </p:nvSpPr>
        <p:spPr/>
        <p:txBody>
          <a:bodyPr/>
          <a:lstStyle/>
          <a:p>
            <a:fld id="{3C857288-28FA-4B2A-80C7-86AD7327EC70}" type="slidenum">
              <a:rPr lang="en-CA" smtClean="0"/>
              <a:t>‹#›</a:t>
            </a:fld>
            <a:endParaRPr lang="en-CA"/>
          </a:p>
        </p:txBody>
      </p:sp>
    </p:spTree>
    <p:extLst>
      <p:ext uri="{BB962C8B-B14F-4D97-AF65-F5344CB8AC3E}">
        <p14:creationId xmlns:p14="http://schemas.microsoft.com/office/powerpoint/2010/main" val="3982310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695AF-7129-4F9D-BE76-9BCCA8E8DC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967E37B-7467-4899-A12C-5BA1873BDD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4208CD-ED0B-48AA-8101-CEBEC0BEA151}"/>
              </a:ext>
            </a:extLst>
          </p:cNvPr>
          <p:cNvSpPr>
            <a:spLocks noGrp="1"/>
          </p:cNvSpPr>
          <p:nvPr>
            <p:ph type="dt" sz="half" idx="10"/>
          </p:nvPr>
        </p:nvSpPr>
        <p:spPr/>
        <p:txBody>
          <a:bodyPr/>
          <a:lstStyle/>
          <a:p>
            <a:fld id="{F7DB9BAD-7CD3-4DD7-804D-B42F0459E33C}" type="datetimeFigureOut">
              <a:rPr lang="en-CA" smtClean="0"/>
              <a:t>2021-05-18</a:t>
            </a:fld>
            <a:endParaRPr lang="en-CA"/>
          </a:p>
        </p:txBody>
      </p:sp>
      <p:sp>
        <p:nvSpPr>
          <p:cNvPr id="5" name="Footer Placeholder 4">
            <a:extLst>
              <a:ext uri="{FF2B5EF4-FFF2-40B4-BE49-F238E27FC236}">
                <a16:creationId xmlns:a16="http://schemas.microsoft.com/office/drawing/2014/main" id="{15815A31-9970-46A9-AEEC-2E554732DD3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D46AC40-8B04-4DAC-962D-11F015091CE4}"/>
              </a:ext>
            </a:extLst>
          </p:cNvPr>
          <p:cNvSpPr>
            <a:spLocks noGrp="1"/>
          </p:cNvSpPr>
          <p:nvPr>
            <p:ph type="sldNum" sz="quarter" idx="12"/>
          </p:nvPr>
        </p:nvSpPr>
        <p:spPr/>
        <p:txBody>
          <a:bodyPr/>
          <a:lstStyle/>
          <a:p>
            <a:fld id="{3C857288-28FA-4B2A-80C7-86AD7327EC70}" type="slidenum">
              <a:rPr lang="en-CA" smtClean="0"/>
              <a:t>‹#›</a:t>
            </a:fld>
            <a:endParaRPr lang="en-CA"/>
          </a:p>
        </p:txBody>
      </p:sp>
    </p:spTree>
    <p:extLst>
      <p:ext uri="{BB962C8B-B14F-4D97-AF65-F5344CB8AC3E}">
        <p14:creationId xmlns:p14="http://schemas.microsoft.com/office/powerpoint/2010/main" val="3816488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A755E-9B9C-43E9-800E-3FF16F27225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4D017CC-CC53-44CD-BA9E-6BC6A0C276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4C2108B6-6CC7-41EF-B30E-EF222B357D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BAD976B7-F3E7-47C3-86EF-E091C463C519}"/>
              </a:ext>
            </a:extLst>
          </p:cNvPr>
          <p:cNvSpPr>
            <a:spLocks noGrp="1"/>
          </p:cNvSpPr>
          <p:nvPr>
            <p:ph type="dt" sz="half" idx="10"/>
          </p:nvPr>
        </p:nvSpPr>
        <p:spPr/>
        <p:txBody>
          <a:bodyPr/>
          <a:lstStyle/>
          <a:p>
            <a:fld id="{F7DB9BAD-7CD3-4DD7-804D-B42F0459E33C}" type="datetimeFigureOut">
              <a:rPr lang="en-CA" smtClean="0"/>
              <a:t>2021-05-18</a:t>
            </a:fld>
            <a:endParaRPr lang="en-CA"/>
          </a:p>
        </p:txBody>
      </p:sp>
      <p:sp>
        <p:nvSpPr>
          <p:cNvPr id="6" name="Footer Placeholder 5">
            <a:extLst>
              <a:ext uri="{FF2B5EF4-FFF2-40B4-BE49-F238E27FC236}">
                <a16:creationId xmlns:a16="http://schemas.microsoft.com/office/drawing/2014/main" id="{B0DCD8B2-D6D0-40B7-88DC-96BB44463B3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90CA0B2-7056-4BF6-BF51-4EBD9F5B16B4}"/>
              </a:ext>
            </a:extLst>
          </p:cNvPr>
          <p:cNvSpPr>
            <a:spLocks noGrp="1"/>
          </p:cNvSpPr>
          <p:nvPr>
            <p:ph type="sldNum" sz="quarter" idx="12"/>
          </p:nvPr>
        </p:nvSpPr>
        <p:spPr/>
        <p:txBody>
          <a:bodyPr/>
          <a:lstStyle/>
          <a:p>
            <a:fld id="{3C857288-28FA-4B2A-80C7-86AD7327EC70}" type="slidenum">
              <a:rPr lang="en-CA" smtClean="0"/>
              <a:t>‹#›</a:t>
            </a:fld>
            <a:endParaRPr lang="en-CA"/>
          </a:p>
        </p:txBody>
      </p:sp>
    </p:spTree>
    <p:extLst>
      <p:ext uri="{BB962C8B-B14F-4D97-AF65-F5344CB8AC3E}">
        <p14:creationId xmlns:p14="http://schemas.microsoft.com/office/powerpoint/2010/main" val="2001415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B4023-6168-4776-951E-6FBF19F6E557}"/>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EFA384E-3ADA-4C3E-AACF-3DBB8CDF3F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F6D2B2-B808-43FF-927B-5F393BA229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3AA258F8-5E61-4116-97A7-7EA9DC1C48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D2487B-6B53-4E64-9BFE-CCB985E98B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1B9C9DF-538D-445E-B0C9-AA548059C2F6}"/>
              </a:ext>
            </a:extLst>
          </p:cNvPr>
          <p:cNvSpPr>
            <a:spLocks noGrp="1"/>
          </p:cNvSpPr>
          <p:nvPr>
            <p:ph type="dt" sz="half" idx="10"/>
          </p:nvPr>
        </p:nvSpPr>
        <p:spPr/>
        <p:txBody>
          <a:bodyPr/>
          <a:lstStyle/>
          <a:p>
            <a:fld id="{F7DB9BAD-7CD3-4DD7-804D-B42F0459E33C}" type="datetimeFigureOut">
              <a:rPr lang="en-CA" smtClean="0"/>
              <a:t>2021-05-18</a:t>
            </a:fld>
            <a:endParaRPr lang="en-CA"/>
          </a:p>
        </p:txBody>
      </p:sp>
      <p:sp>
        <p:nvSpPr>
          <p:cNvPr id="8" name="Footer Placeholder 7">
            <a:extLst>
              <a:ext uri="{FF2B5EF4-FFF2-40B4-BE49-F238E27FC236}">
                <a16:creationId xmlns:a16="http://schemas.microsoft.com/office/drawing/2014/main" id="{5B10F7CC-41B6-463A-A3BD-B85A1C0256EE}"/>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BE00F6B6-561B-4C5C-9A54-2964B286F8F9}"/>
              </a:ext>
            </a:extLst>
          </p:cNvPr>
          <p:cNvSpPr>
            <a:spLocks noGrp="1"/>
          </p:cNvSpPr>
          <p:nvPr>
            <p:ph type="sldNum" sz="quarter" idx="12"/>
          </p:nvPr>
        </p:nvSpPr>
        <p:spPr/>
        <p:txBody>
          <a:bodyPr/>
          <a:lstStyle/>
          <a:p>
            <a:fld id="{3C857288-28FA-4B2A-80C7-86AD7327EC70}" type="slidenum">
              <a:rPr lang="en-CA" smtClean="0"/>
              <a:t>‹#›</a:t>
            </a:fld>
            <a:endParaRPr lang="en-CA"/>
          </a:p>
        </p:txBody>
      </p:sp>
    </p:spTree>
    <p:extLst>
      <p:ext uri="{BB962C8B-B14F-4D97-AF65-F5344CB8AC3E}">
        <p14:creationId xmlns:p14="http://schemas.microsoft.com/office/powerpoint/2010/main" val="3136443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6DD0D-1D0F-4682-AEA8-5A4D4307055D}"/>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ABB89C9-C0DA-4C0B-BCC9-80EDDB26B7CA}"/>
              </a:ext>
            </a:extLst>
          </p:cNvPr>
          <p:cNvSpPr>
            <a:spLocks noGrp="1"/>
          </p:cNvSpPr>
          <p:nvPr>
            <p:ph type="dt" sz="half" idx="10"/>
          </p:nvPr>
        </p:nvSpPr>
        <p:spPr/>
        <p:txBody>
          <a:bodyPr/>
          <a:lstStyle/>
          <a:p>
            <a:fld id="{F7DB9BAD-7CD3-4DD7-804D-B42F0459E33C}" type="datetimeFigureOut">
              <a:rPr lang="en-CA" smtClean="0"/>
              <a:t>2021-05-18</a:t>
            </a:fld>
            <a:endParaRPr lang="en-CA"/>
          </a:p>
        </p:txBody>
      </p:sp>
      <p:sp>
        <p:nvSpPr>
          <p:cNvPr id="4" name="Footer Placeholder 3">
            <a:extLst>
              <a:ext uri="{FF2B5EF4-FFF2-40B4-BE49-F238E27FC236}">
                <a16:creationId xmlns:a16="http://schemas.microsoft.com/office/drawing/2014/main" id="{0BB7BF9A-F834-4802-A2BB-9E7C6D623B5E}"/>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0D661F4-4E5A-4C8B-8E93-84105EF33CC8}"/>
              </a:ext>
            </a:extLst>
          </p:cNvPr>
          <p:cNvSpPr>
            <a:spLocks noGrp="1"/>
          </p:cNvSpPr>
          <p:nvPr>
            <p:ph type="sldNum" sz="quarter" idx="12"/>
          </p:nvPr>
        </p:nvSpPr>
        <p:spPr/>
        <p:txBody>
          <a:bodyPr/>
          <a:lstStyle/>
          <a:p>
            <a:fld id="{3C857288-28FA-4B2A-80C7-86AD7327EC70}" type="slidenum">
              <a:rPr lang="en-CA" smtClean="0"/>
              <a:t>‹#›</a:t>
            </a:fld>
            <a:endParaRPr lang="en-CA"/>
          </a:p>
        </p:txBody>
      </p:sp>
    </p:spTree>
    <p:extLst>
      <p:ext uri="{BB962C8B-B14F-4D97-AF65-F5344CB8AC3E}">
        <p14:creationId xmlns:p14="http://schemas.microsoft.com/office/powerpoint/2010/main" val="2071152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E6CEF4-9936-41D6-B685-38DED405DDFB}"/>
              </a:ext>
            </a:extLst>
          </p:cNvPr>
          <p:cNvSpPr>
            <a:spLocks noGrp="1"/>
          </p:cNvSpPr>
          <p:nvPr>
            <p:ph type="dt" sz="half" idx="10"/>
          </p:nvPr>
        </p:nvSpPr>
        <p:spPr/>
        <p:txBody>
          <a:bodyPr/>
          <a:lstStyle/>
          <a:p>
            <a:fld id="{F7DB9BAD-7CD3-4DD7-804D-B42F0459E33C}" type="datetimeFigureOut">
              <a:rPr lang="en-CA" smtClean="0"/>
              <a:t>2021-05-18</a:t>
            </a:fld>
            <a:endParaRPr lang="en-CA"/>
          </a:p>
        </p:txBody>
      </p:sp>
      <p:sp>
        <p:nvSpPr>
          <p:cNvPr id="3" name="Footer Placeholder 2">
            <a:extLst>
              <a:ext uri="{FF2B5EF4-FFF2-40B4-BE49-F238E27FC236}">
                <a16:creationId xmlns:a16="http://schemas.microsoft.com/office/drawing/2014/main" id="{D1CA2A81-06B0-44FC-999C-3D9632E03357}"/>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B90C428A-C986-41AB-96F5-9E43179430F4}"/>
              </a:ext>
            </a:extLst>
          </p:cNvPr>
          <p:cNvSpPr>
            <a:spLocks noGrp="1"/>
          </p:cNvSpPr>
          <p:nvPr>
            <p:ph type="sldNum" sz="quarter" idx="12"/>
          </p:nvPr>
        </p:nvSpPr>
        <p:spPr/>
        <p:txBody>
          <a:bodyPr/>
          <a:lstStyle/>
          <a:p>
            <a:fld id="{3C857288-28FA-4B2A-80C7-86AD7327EC70}" type="slidenum">
              <a:rPr lang="en-CA" smtClean="0"/>
              <a:t>‹#›</a:t>
            </a:fld>
            <a:endParaRPr lang="en-CA"/>
          </a:p>
        </p:txBody>
      </p:sp>
    </p:spTree>
    <p:extLst>
      <p:ext uri="{BB962C8B-B14F-4D97-AF65-F5344CB8AC3E}">
        <p14:creationId xmlns:p14="http://schemas.microsoft.com/office/powerpoint/2010/main" val="2966106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282DC-3E3A-418E-8DB0-EF3F939818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BAD2F187-2E63-4B5A-BAAB-FA6C655E00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0A3713C-1A3F-4A09-8684-12E6722A3D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15D9AC-E8E3-4B17-8CDD-9108817AD5E3}"/>
              </a:ext>
            </a:extLst>
          </p:cNvPr>
          <p:cNvSpPr>
            <a:spLocks noGrp="1"/>
          </p:cNvSpPr>
          <p:nvPr>
            <p:ph type="dt" sz="half" idx="10"/>
          </p:nvPr>
        </p:nvSpPr>
        <p:spPr/>
        <p:txBody>
          <a:bodyPr/>
          <a:lstStyle/>
          <a:p>
            <a:fld id="{F7DB9BAD-7CD3-4DD7-804D-B42F0459E33C}" type="datetimeFigureOut">
              <a:rPr lang="en-CA" smtClean="0"/>
              <a:t>2021-05-18</a:t>
            </a:fld>
            <a:endParaRPr lang="en-CA"/>
          </a:p>
        </p:txBody>
      </p:sp>
      <p:sp>
        <p:nvSpPr>
          <p:cNvPr id="6" name="Footer Placeholder 5">
            <a:extLst>
              <a:ext uri="{FF2B5EF4-FFF2-40B4-BE49-F238E27FC236}">
                <a16:creationId xmlns:a16="http://schemas.microsoft.com/office/drawing/2014/main" id="{44248FC5-BDB2-4F8B-BE9A-97ECCE051DB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93A8B6A-0B65-429E-A312-0307EFDE6516}"/>
              </a:ext>
            </a:extLst>
          </p:cNvPr>
          <p:cNvSpPr>
            <a:spLocks noGrp="1"/>
          </p:cNvSpPr>
          <p:nvPr>
            <p:ph type="sldNum" sz="quarter" idx="12"/>
          </p:nvPr>
        </p:nvSpPr>
        <p:spPr/>
        <p:txBody>
          <a:bodyPr/>
          <a:lstStyle/>
          <a:p>
            <a:fld id="{3C857288-28FA-4B2A-80C7-86AD7327EC70}" type="slidenum">
              <a:rPr lang="en-CA" smtClean="0"/>
              <a:t>‹#›</a:t>
            </a:fld>
            <a:endParaRPr lang="en-CA"/>
          </a:p>
        </p:txBody>
      </p:sp>
    </p:spTree>
    <p:extLst>
      <p:ext uri="{BB962C8B-B14F-4D97-AF65-F5344CB8AC3E}">
        <p14:creationId xmlns:p14="http://schemas.microsoft.com/office/powerpoint/2010/main" val="3665854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727C6-6F53-446D-9225-DAC2006051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D4ADF8D-6BC7-4A71-8662-14685324F5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CECCBB8-CC73-4138-998F-8DDDCD32E0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2E3719-237B-4888-A380-38F315584559}"/>
              </a:ext>
            </a:extLst>
          </p:cNvPr>
          <p:cNvSpPr>
            <a:spLocks noGrp="1"/>
          </p:cNvSpPr>
          <p:nvPr>
            <p:ph type="dt" sz="half" idx="10"/>
          </p:nvPr>
        </p:nvSpPr>
        <p:spPr/>
        <p:txBody>
          <a:bodyPr/>
          <a:lstStyle/>
          <a:p>
            <a:fld id="{F7DB9BAD-7CD3-4DD7-804D-B42F0459E33C}" type="datetimeFigureOut">
              <a:rPr lang="en-CA" smtClean="0"/>
              <a:t>2021-05-18</a:t>
            </a:fld>
            <a:endParaRPr lang="en-CA"/>
          </a:p>
        </p:txBody>
      </p:sp>
      <p:sp>
        <p:nvSpPr>
          <p:cNvPr id="6" name="Footer Placeholder 5">
            <a:extLst>
              <a:ext uri="{FF2B5EF4-FFF2-40B4-BE49-F238E27FC236}">
                <a16:creationId xmlns:a16="http://schemas.microsoft.com/office/drawing/2014/main" id="{C789F319-122A-4D06-827D-95DE4FB8191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6633D59-79E7-43D3-A656-B4C7C5D6AC1A}"/>
              </a:ext>
            </a:extLst>
          </p:cNvPr>
          <p:cNvSpPr>
            <a:spLocks noGrp="1"/>
          </p:cNvSpPr>
          <p:nvPr>
            <p:ph type="sldNum" sz="quarter" idx="12"/>
          </p:nvPr>
        </p:nvSpPr>
        <p:spPr/>
        <p:txBody>
          <a:bodyPr/>
          <a:lstStyle/>
          <a:p>
            <a:fld id="{3C857288-28FA-4B2A-80C7-86AD7327EC70}" type="slidenum">
              <a:rPr lang="en-CA" smtClean="0"/>
              <a:t>‹#›</a:t>
            </a:fld>
            <a:endParaRPr lang="en-CA"/>
          </a:p>
        </p:txBody>
      </p:sp>
    </p:spTree>
    <p:extLst>
      <p:ext uri="{BB962C8B-B14F-4D97-AF65-F5344CB8AC3E}">
        <p14:creationId xmlns:p14="http://schemas.microsoft.com/office/powerpoint/2010/main" val="2790049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13906F-352D-44C1-B052-4B5AA10A80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86B2F8A-2779-449E-A158-BBFD95AFF2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1BAEAEB-3623-4522-9054-3EDD42BC51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DB9BAD-7CD3-4DD7-804D-B42F0459E33C}" type="datetimeFigureOut">
              <a:rPr lang="en-CA" smtClean="0"/>
              <a:t>2021-05-18</a:t>
            </a:fld>
            <a:endParaRPr lang="en-CA"/>
          </a:p>
        </p:txBody>
      </p:sp>
      <p:sp>
        <p:nvSpPr>
          <p:cNvPr id="5" name="Footer Placeholder 4">
            <a:extLst>
              <a:ext uri="{FF2B5EF4-FFF2-40B4-BE49-F238E27FC236}">
                <a16:creationId xmlns:a16="http://schemas.microsoft.com/office/drawing/2014/main" id="{7185750A-4BBB-4B91-A719-FD47829D66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526DFA0-F67B-4332-AAEE-0AD9B27BED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857288-28FA-4B2A-80C7-86AD7327EC70}" type="slidenum">
              <a:rPr lang="en-CA" smtClean="0"/>
              <a:t>‹#›</a:t>
            </a:fld>
            <a:endParaRPr lang="en-CA"/>
          </a:p>
        </p:txBody>
      </p:sp>
    </p:spTree>
    <p:extLst>
      <p:ext uri="{BB962C8B-B14F-4D97-AF65-F5344CB8AC3E}">
        <p14:creationId xmlns:p14="http://schemas.microsoft.com/office/powerpoint/2010/main" val="548552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7D95A-CD0D-40BE-BC85-38D52B7CE4C4}"/>
              </a:ext>
            </a:extLst>
          </p:cNvPr>
          <p:cNvSpPr>
            <a:spLocks noGrp="1"/>
          </p:cNvSpPr>
          <p:nvPr>
            <p:ph type="title"/>
          </p:nvPr>
        </p:nvSpPr>
        <p:spPr>
          <a:xfrm>
            <a:off x="418651" y="2219"/>
            <a:ext cx="10515600" cy="700195"/>
          </a:xfrm>
        </p:spPr>
        <p:txBody>
          <a:bodyPr>
            <a:normAutofit/>
          </a:bodyPr>
          <a:lstStyle/>
          <a:p>
            <a:r>
              <a:rPr lang="en-CA" sz="3000" dirty="0">
                <a:latin typeface="+mn-lt"/>
              </a:rPr>
              <a:t>Steps followed to Build a Model:</a:t>
            </a:r>
          </a:p>
        </p:txBody>
      </p:sp>
      <p:sp>
        <p:nvSpPr>
          <p:cNvPr id="5" name="Title 1">
            <a:extLst>
              <a:ext uri="{FF2B5EF4-FFF2-40B4-BE49-F238E27FC236}">
                <a16:creationId xmlns:a16="http://schemas.microsoft.com/office/drawing/2014/main" id="{D08EDFB5-C9B2-4A8E-9C8B-CEA3DF1CD2B0}"/>
              </a:ext>
            </a:extLst>
          </p:cNvPr>
          <p:cNvSpPr txBox="1">
            <a:spLocks/>
          </p:cNvSpPr>
          <p:nvPr/>
        </p:nvSpPr>
        <p:spPr>
          <a:xfrm>
            <a:off x="838200" y="1500326"/>
            <a:ext cx="10515600" cy="49925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dirty="0"/>
          </a:p>
        </p:txBody>
      </p:sp>
      <p:sp>
        <p:nvSpPr>
          <p:cNvPr id="6" name="TextBox 5">
            <a:extLst>
              <a:ext uri="{FF2B5EF4-FFF2-40B4-BE49-F238E27FC236}">
                <a16:creationId xmlns:a16="http://schemas.microsoft.com/office/drawing/2014/main" id="{470B69B9-A537-47EA-B4FC-6E900592175F}"/>
              </a:ext>
            </a:extLst>
          </p:cNvPr>
          <p:cNvSpPr txBox="1"/>
          <p:nvPr/>
        </p:nvSpPr>
        <p:spPr>
          <a:xfrm>
            <a:off x="1770355" y="2352583"/>
            <a:ext cx="10515600" cy="369332"/>
          </a:xfrm>
          <a:prstGeom prst="rect">
            <a:avLst/>
          </a:prstGeom>
          <a:noFill/>
        </p:spPr>
        <p:txBody>
          <a:bodyPr wrap="square" rtlCol="0">
            <a:spAutoFit/>
          </a:bodyPr>
          <a:lstStyle/>
          <a:p>
            <a:pPr marL="285750" indent="-285750">
              <a:buFont typeface="Arial" panose="020B0604020202020204" pitchFamily="34" charset="0"/>
              <a:buChar char="•"/>
            </a:pPr>
            <a:endParaRPr lang="en-CA" dirty="0"/>
          </a:p>
        </p:txBody>
      </p:sp>
      <p:graphicFrame>
        <p:nvGraphicFramePr>
          <p:cNvPr id="9" name="Diagram 8">
            <a:extLst>
              <a:ext uri="{FF2B5EF4-FFF2-40B4-BE49-F238E27FC236}">
                <a16:creationId xmlns:a16="http://schemas.microsoft.com/office/drawing/2014/main" id="{11C3A166-B0A2-4282-83D0-2352DDDB6AF3}"/>
              </a:ext>
            </a:extLst>
          </p:cNvPr>
          <p:cNvGraphicFramePr/>
          <p:nvPr>
            <p:extLst>
              <p:ext uri="{D42A27DB-BD31-4B8C-83A1-F6EECF244321}">
                <p14:modId xmlns:p14="http://schemas.microsoft.com/office/powerpoint/2010/main" val="1298820156"/>
              </p:ext>
            </p:extLst>
          </p:nvPr>
        </p:nvGraphicFramePr>
        <p:xfrm>
          <a:off x="838200" y="1145786"/>
          <a:ext cx="9321800" cy="49925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B2C3539F-1BA8-4690-BBAF-1E4A63086999}"/>
              </a:ext>
            </a:extLst>
          </p:cNvPr>
          <p:cNvSpPr txBox="1"/>
          <p:nvPr/>
        </p:nvSpPr>
        <p:spPr>
          <a:xfrm>
            <a:off x="1020932" y="1357716"/>
            <a:ext cx="319596" cy="446276"/>
          </a:xfrm>
          <a:prstGeom prst="rect">
            <a:avLst/>
          </a:prstGeom>
          <a:noFill/>
        </p:spPr>
        <p:txBody>
          <a:bodyPr wrap="square" rtlCol="0">
            <a:spAutoFit/>
          </a:bodyPr>
          <a:lstStyle/>
          <a:p>
            <a:r>
              <a:rPr lang="en-CA" sz="2300" dirty="0"/>
              <a:t>1</a:t>
            </a:r>
          </a:p>
        </p:txBody>
      </p:sp>
      <p:sp>
        <p:nvSpPr>
          <p:cNvPr id="11" name="TextBox 10">
            <a:extLst>
              <a:ext uri="{FF2B5EF4-FFF2-40B4-BE49-F238E27FC236}">
                <a16:creationId xmlns:a16="http://schemas.microsoft.com/office/drawing/2014/main" id="{FA304136-355D-40BD-B65A-430A021930C3}"/>
              </a:ext>
            </a:extLst>
          </p:cNvPr>
          <p:cNvSpPr txBox="1"/>
          <p:nvPr/>
        </p:nvSpPr>
        <p:spPr>
          <a:xfrm>
            <a:off x="1450759" y="2058140"/>
            <a:ext cx="319596" cy="446276"/>
          </a:xfrm>
          <a:prstGeom prst="rect">
            <a:avLst/>
          </a:prstGeom>
          <a:noFill/>
        </p:spPr>
        <p:txBody>
          <a:bodyPr wrap="square" rtlCol="0">
            <a:spAutoFit/>
          </a:bodyPr>
          <a:lstStyle/>
          <a:p>
            <a:r>
              <a:rPr lang="en-CA" sz="2300" dirty="0"/>
              <a:t>2</a:t>
            </a:r>
          </a:p>
        </p:txBody>
      </p:sp>
      <p:sp>
        <p:nvSpPr>
          <p:cNvPr id="12" name="TextBox 11">
            <a:extLst>
              <a:ext uri="{FF2B5EF4-FFF2-40B4-BE49-F238E27FC236}">
                <a16:creationId xmlns:a16="http://schemas.microsoft.com/office/drawing/2014/main" id="{88D98642-375C-4A72-85E5-6A0710732015}"/>
              </a:ext>
            </a:extLst>
          </p:cNvPr>
          <p:cNvSpPr txBox="1"/>
          <p:nvPr/>
        </p:nvSpPr>
        <p:spPr>
          <a:xfrm>
            <a:off x="1649766" y="2716284"/>
            <a:ext cx="319596" cy="446276"/>
          </a:xfrm>
          <a:prstGeom prst="rect">
            <a:avLst/>
          </a:prstGeom>
          <a:noFill/>
        </p:spPr>
        <p:txBody>
          <a:bodyPr wrap="square" rtlCol="0">
            <a:spAutoFit/>
          </a:bodyPr>
          <a:lstStyle/>
          <a:p>
            <a:r>
              <a:rPr lang="en-CA" sz="2300" dirty="0"/>
              <a:t>3</a:t>
            </a:r>
          </a:p>
        </p:txBody>
      </p:sp>
      <p:sp>
        <p:nvSpPr>
          <p:cNvPr id="13" name="TextBox 12">
            <a:extLst>
              <a:ext uri="{FF2B5EF4-FFF2-40B4-BE49-F238E27FC236}">
                <a16:creationId xmlns:a16="http://schemas.microsoft.com/office/drawing/2014/main" id="{1A42BE63-013C-4DC4-915B-04B4CDF5F86C}"/>
              </a:ext>
            </a:extLst>
          </p:cNvPr>
          <p:cNvSpPr txBox="1"/>
          <p:nvPr/>
        </p:nvSpPr>
        <p:spPr>
          <a:xfrm>
            <a:off x="1760491" y="3383305"/>
            <a:ext cx="319596" cy="446276"/>
          </a:xfrm>
          <a:prstGeom prst="rect">
            <a:avLst/>
          </a:prstGeom>
          <a:noFill/>
        </p:spPr>
        <p:txBody>
          <a:bodyPr wrap="square" rtlCol="0">
            <a:spAutoFit/>
          </a:bodyPr>
          <a:lstStyle/>
          <a:p>
            <a:r>
              <a:rPr lang="en-CA" sz="2300" dirty="0"/>
              <a:t>4</a:t>
            </a:r>
          </a:p>
        </p:txBody>
      </p:sp>
      <p:sp>
        <p:nvSpPr>
          <p:cNvPr id="14" name="TextBox 13">
            <a:extLst>
              <a:ext uri="{FF2B5EF4-FFF2-40B4-BE49-F238E27FC236}">
                <a16:creationId xmlns:a16="http://schemas.microsoft.com/office/drawing/2014/main" id="{179BCC6B-E638-4C55-8175-7516BFFDE123}"/>
              </a:ext>
            </a:extLst>
          </p:cNvPr>
          <p:cNvSpPr txBox="1"/>
          <p:nvPr/>
        </p:nvSpPr>
        <p:spPr>
          <a:xfrm>
            <a:off x="1649766" y="4084920"/>
            <a:ext cx="319596" cy="446276"/>
          </a:xfrm>
          <a:prstGeom prst="rect">
            <a:avLst/>
          </a:prstGeom>
          <a:noFill/>
        </p:spPr>
        <p:txBody>
          <a:bodyPr wrap="square" rtlCol="0">
            <a:spAutoFit/>
          </a:bodyPr>
          <a:lstStyle/>
          <a:p>
            <a:r>
              <a:rPr lang="en-CA" sz="2300" dirty="0"/>
              <a:t>5</a:t>
            </a:r>
          </a:p>
        </p:txBody>
      </p:sp>
      <p:sp>
        <p:nvSpPr>
          <p:cNvPr id="15" name="TextBox 14">
            <a:extLst>
              <a:ext uri="{FF2B5EF4-FFF2-40B4-BE49-F238E27FC236}">
                <a16:creationId xmlns:a16="http://schemas.microsoft.com/office/drawing/2014/main" id="{3E911654-C247-406A-A4BD-4A63D959383A}"/>
              </a:ext>
            </a:extLst>
          </p:cNvPr>
          <p:cNvSpPr txBox="1"/>
          <p:nvPr/>
        </p:nvSpPr>
        <p:spPr>
          <a:xfrm>
            <a:off x="1440895" y="4769696"/>
            <a:ext cx="319596" cy="446276"/>
          </a:xfrm>
          <a:prstGeom prst="rect">
            <a:avLst/>
          </a:prstGeom>
          <a:noFill/>
        </p:spPr>
        <p:txBody>
          <a:bodyPr wrap="square" rtlCol="0">
            <a:spAutoFit/>
          </a:bodyPr>
          <a:lstStyle/>
          <a:p>
            <a:r>
              <a:rPr lang="en-CA" sz="2300" dirty="0"/>
              <a:t>6</a:t>
            </a:r>
          </a:p>
        </p:txBody>
      </p:sp>
      <p:sp>
        <p:nvSpPr>
          <p:cNvPr id="16" name="TextBox 15">
            <a:extLst>
              <a:ext uri="{FF2B5EF4-FFF2-40B4-BE49-F238E27FC236}">
                <a16:creationId xmlns:a16="http://schemas.microsoft.com/office/drawing/2014/main" id="{0F344207-01DE-431B-9B51-95B4CB749A54}"/>
              </a:ext>
            </a:extLst>
          </p:cNvPr>
          <p:cNvSpPr txBox="1"/>
          <p:nvPr/>
        </p:nvSpPr>
        <p:spPr>
          <a:xfrm>
            <a:off x="1020932" y="5487535"/>
            <a:ext cx="319596" cy="446276"/>
          </a:xfrm>
          <a:prstGeom prst="rect">
            <a:avLst/>
          </a:prstGeom>
          <a:noFill/>
        </p:spPr>
        <p:txBody>
          <a:bodyPr wrap="square" rtlCol="0">
            <a:spAutoFit/>
          </a:bodyPr>
          <a:lstStyle/>
          <a:p>
            <a:r>
              <a:rPr lang="en-CA" sz="2300" dirty="0"/>
              <a:t>7</a:t>
            </a:r>
          </a:p>
        </p:txBody>
      </p:sp>
      <p:cxnSp>
        <p:nvCxnSpPr>
          <p:cNvPr id="18" name="Straight Connector 17">
            <a:extLst>
              <a:ext uri="{FF2B5EF4-FFF2-40B4-BE49-F238E27FC236}">
                <a16:creationId xmlns:a16="http://schemas.microsoft.com/office/drawing/2014/main" id="{D455D9A7-182B-4313-9CCB-C8F2D780AFDA}"/>
              </a:ext>
            </a:extLst>
          </p:cNvPr>
          <p:cNvCxnSpPr>
            <a:cxnSpLocks/>
          </p:cNvCxnSpPr>
          <p:nvPr/>
        </p:nvCxnSpPr>
        <p:spPr>
          <a:xfrm flipV="1">
            <a:off x="0" y="696326"/>
            <a:ext cx="12192000" cy="2334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71560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7D95A-CD0D-40BE-BC85-38D52B7CE4C4}"/>
              </a:ext>
            </a:extLst>
          </p:cNvPr>
          <p:cNvSpPr>
            <a:spLocks noGrp="1"/>
          </p:cNvSpPr>
          <p:nvPr>
            <p:ph type="title"/>
          </p:nvPr>
        </p:nvSpPr>
        <p:spPr>
          <a:xfrm>
            <a:off x="838200" y="669031"/>
            <a:ext cx="6601284" cy="390617"/>
          </a:xfrm>
        </p:spPr>
        <p:txBody>
          <a:bodyPr>
            <a:noAutofit/>
          </a:bodyPr>
          <a:lstStyle/>
          <a:p>
            <a:pPr algn="ctr"/>
            <a:r>
              <a:rPr lang="en-CA" sz="2500" b="1" dirty="0">
                <a:latin typeface="+mn-lt"/>
              </a:rPr>
              <a:t>Raw Data with all Features:</a:t>
            </a:r>
          </a:p>
        </p:txBody>
      </p:sp>
      <p:sp>
        <p:nvSpPr>
          <p:cNvPr id="5" name="Title 1">
            <a:extLst>
              <a:ext uri="{FF2B5EF4-FFF2-40B4-BE49-F238E27FC236}">
                <a16:creationId xmlns:a16="http://schemas.microsoft.com/office/drawing/2014/main" id="{D08EDFB5-C9B2-4A8E-9C8B-CEA3DF1CD2B0}"/>
              </a:ext>
            </a:extLst>
          </p:cNvPr>
          <p:cNvSpPr txBox="1">
            <a:spLocks/>
          </p:cNvSpPr>
          <p:nvPr/>
        </p:nvSpPr>
        <p:spPr>
          <a:xfrm>
            <a:off x="838200" y="1500326"/>
            <a:ext cx="10515600" cy="49925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dirty="0"/>
          </a:p>
        </p:txBody>
      </p:sp>
      <p:graphicFrame>
        <p:nvGraphicFramePr>
          <p:cNvPr id="10" name="Table 9">
            <a:extLst>
              <a:ext uri="{FF2B5EF4-FFF2-40B4-BE49-F238E27FC236}">
                <a16:creationId xmlns:a16="http://schemas.microsoft.com/office/drawing/2014/main" id="{CD0CC943-CB31-48A0-9629-D0A2264D31C9}"/>
              </a:ext>
            </a:extLst>
          </p:cNvPr>
          <p:cNvGraphicFramePr>
            <a:graphicFrameLocks noGrp="1"/>
          </p:cNvGraphicFramePr>
          <p:nvPr>
            <p:extLst>
              <p:ext uri="{D42A27DB-BD31-4B8C-83A1-F6EECF244321}">
                <p14:modId xmlns:p14="http://schemas.microsoft.com/office/powerpoint/2010/main" val="3403128880"/>
              </p:ext>
            </p:extLst>
          </p:nvPr>
        </p:nvGraphicFramePr>
        <p:xfrm>
          <a:off x="277105" y="1171740"/>
          <a:ext cx="3934677" cy="3689380"/>
        </p:xfrm>
        <a:graphic>
          <a:graphicData uri="http://schemas.openxmlformats.org/drawingml/2006/table">
            <a:tbl>
              <a:tblPr firstRow="1" bandRow="1"/>
              <a:tblGrid>
                <a:gridCol w="591113">
                  <a:extLst>
                    <a:ext uri="{9D8B030D-6E8A-4147-A177-3AD203B41FA5}">
                      <a16:colId xmlns:a16="http://schemas.microsoft.com/office/drawing/2014/main" val="1919642672"/>
                    </a:ext>
                  </a:extLst>
                </a:gridCol>
                <a:gridCol w="1459346">
                  <a:extLst>
                    <a:ext uri="{9D8B030D-6E8A-4147-A177-3AD203B41FA5}">
                      <a16:colId xmlns:a16="http://schemas.microsoft.com/office/drawing/2014/main" val="523469748"/>
                    </a:ext>
                  </a:extLst>
                </a:gridCol>
                <a:gridCol w="979054">
                  <a:extLst>
                    <a:ext uri="{9D8B030D-6E8A-4147-A177-3AD203B41FA5}">
                      <a16:colId xmlns:a16="http://schemas.microsoft.com/office/drawing/2014/main" val="2704721716"/>
                    </a:ext>
                  </a:extLst>
                </a:gridCol>
                <a:gridCol w="905164">
                  <a:extLst>
                    <a:ext uri="{9D8B030D-6E8A-4147-A177-3AD203B41FA5}">
                      <a16:colId xmlns:a16="http://schemas.microsoft.com/office/drawing/2014/main" val="3768365882"/>
                    </a:ext>
                  </a:extLst>
                </a:gridCol>
              </a:tblGrid>
              <a:tr h="550147">
                <a:tc>
                  <a:txBody>
                    <a:bodyPr/>
                    <a:lstStyle/>
                    <a:p>
                      <a:pPr algn="l" rtl="0" fontAlgn="ctr"/>
                      <a:r>
                        <a:rPr lang="en-CA" sz="1500" b="1" i="0" u="none" strike="noStrike">
                          <a:solidFill>
                            <a:srgbClr val="000000"/>
                          </a:solidFill>
                          <a:effectLst/>
                          <a:latin typeface="Calibri" panose="020F0502020204030204" pitchFamily="34" charset="0"/>
                        </a:rPr>
                        <a:t>Sr No.</a:t>
                      </a:r>
                    </a:p>
                  </a:txBody>
                  <a:tcPr marL="6553" marR="6553" marT="65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CA" sz="1500" b="1" i="0" u="none" strike="noStrike">
                          <a:solidFill>
                            <a:srgbClr val="000000"/>
                          </a:solidFill>
                          <a:effectLst/>
                          <a:latin typeface="Calibri" panose="020F0502020204030204" pitchFamily="34" charset="0"/>
                        </a:rPr>
                        <a:t>Feature</a:t>
                      </a:r>
                    </a:p>
                  </a:txBody>
                  <a:tcPr marL="6553" marR="6553" marT="65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CA" sz="1500" b="1" i="0" u="none" strike="noStrike" dirty="0">
                          <a:solidFill>
                            <a:srgbClr val="000000"/>
                          </a:solidFill>
                          <a:effectLst/>
                          <a:latin typeface="Calibri" panose="020F0502020204030204" pitchFamily="34" charset="0"/>
                        </a:rPr>
                        <a:t>Data Type</a:t>
                      </a:r>
                    </a:p>
                  </a:txBody>
                  <a:tcPr marL="6553" marR="6553" marT="65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CA" sz="1500" b="1" i="0" u="none" strike="noStrike" dirty="0">
                          <a:solidFill>
                            <a:srgbClr val="000000"/>
                          </a:solidFill>
                          <a:effectLst/>
                          <a:latin typeface="Calibri" panose="020F0502020204030204" pitchFamily="34" charset="0"/>
                        </a:rPr>
                        <a:t>Non-Null values</a:t>
                      </a:r>
                    </a:p>
                  </a:txBody>
                  <a:tcPr marL="6553" marR="6553" marT="65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4117109"/>
                  </a:ext>
                </a:extLst>
              </a:tr>
              <a:tr h="255576">
                <a:tc>
                  <a:txBody>
                    <a:bodyPr/>
                    <a:lstStyle/>
                    <a:p>
                      <a:pPr algn="l" rtl="0" fontAlgn="ctr"/>
                      <a:r>
                        <a:rPr lang="en-CA" sz="1500" b="0" i="0" u="none" strike="noStrike">
                          <a:solidFill>
                            <a:srgbClr val="000000"/>
                          </a:solidFill>
                          <a:effectLst/>
                          <a:latin typeface="Calibri" panose="020F0502020204030204" pitchFamily="34" charset="0"/>
                        </a:rPr>
                        <a:t>1</a:t>
                      </a:r>
                    </a:p>
                  </a:txBody>
                  <a:tcPr marL="6553" marR="6553" marT="65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500" b="0" i="0" u="none" strike="noStrike">
                          <a:solidFill>
                            <a:srgbClr val="000000"/>
                          </a:solidFill>
                          <a:effectLst/>
                          <a:latin typeface="Calibri" panose="020F0502020204030204" pitchFamily="34" charset="0"/>
                        </a:rPr>
                        <a:t>Id</a:t>
                      </a:r>
                    </a:p>
                  </a:txBody>
                  <a:tcPr marL="6553" marR="6553" marT="65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500" b="0" i="0" u="none" strike="noStrike">
                          <a:solidFill>
                            <a:srgbClr val="000000"/>
                          </a:solidFill>
                          <a:effectLst/>
                          <a:latin typeface="Calibri" panose="020F0502020204030204" pitchFamily="34" charset="0"/>
                        </a:rPr>
                        <a:t>integer</a:t>
                      </a:r>
                    </a:p>
                  </a:txBody>
                  <a:tcPr marL="6553" marR="6553" marT="65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500" b="0" i="0" u="none" strike="noStrike">
                          <a:solidFill>
                            <a:srgbClr val="000000"/>
                          </a:solidFill>
                          <a:effectLst/>
                          <a:latin typeface="Calibri" panose="020F0502020204030204" pitchFamily="34" charset="0"/>
                        </a:rPr>
                        <a:t>52236</a:t>
                      </a:r>
                    </a:p>
                  </a:txBody>
                  <a:tcPr marL="6553" marR="6553" marT="65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362264"/>
                  </a:ext>
                </a:extLst>
              </a:tr>
              <a:tr h="306382">
                <a:tc>
                  <a:txBody>
                    <a:bodyPr/>
                    <a:lstStyle/>
                    <a:p>
                      <a:pPr algn="l" rtl="0" fontAlgn="ctr"/>
                      <a:r>
                        <a:rPr lang="en-CA" sz="1500" b="0" i="0" u="none" strike="noStrike">
                          <a:solidFill>
                            <a:srgbClr val="000000"/>
                          </a:solidFill>
                          <a:effectLst/>
                          <a:latin typeface="Calibri" panose="020F0502020204030204" pitchFamily="34" charset="0"/>
                        </a:rPr>
                        <a:t>2</a:t>
                      </a:r>
                    </a:p>
                  </a:txBody>
                  <a:tcPr marL="6553" marR="6553" marT="65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500" b="0" i="0" u="none" strike="noStrike">
                          <a:solidFill>
                            <a:srgbClr val="000000"/>
                          </a:solidFill>
                          <a:effectLst/>
                          <a:latin typeface="Calibri" panose="020F0502020204030204" pitchFamily="34" charset="0"/>
                        </a:rPr>
                        <a:t>First_date_seen</a:t>
                      </a:r>
                    </a:p>
                  </a:txBody>
                  <a:tcPr marL="6553" marR="6553" marT="65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500" b="0" i="0" u="none" strike="noStrike">
                          <a:solidFill>
                            <a:srgbClr val="000000"/>
                          </a:solidFill>
                          <a:effectLst/>
                          <a:latin typeface="Calibri" panose="020F0502020204030204" pitchFamily="34" charset="0"/>
                        </a:rPr>
                        <a:t>object</a:t>
                      </a:r>
                    </a:p>
                  </a:txBody>
                  <a:tcPr marL="6553" marR="6553" marT="65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500" b="0" i="0" u="none" strike="noStrike">
                          <a:solidFill>
                            <a:srgbClr val="000000"/>
                          </a:solidFill>
                          <a:effectLst/>
                          <a:latin typeface="Calibri" panose="020F0502020204030204" pitchFamily="34" charset="0"/>
                        </a:rPr>
                        <a:t>52236</a:t>
                      </a:r>
                    </a:p>
                  </a:txBody>
                  <a:tcPr marL="6553" marR="6553" marT="65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4858117"/>
                  </a:ext>
                </a:extLst>
              </a:tr>
              <a:tr h="277091">
                <a:tc>
                  <a:txBody>
                    <a:bodyPr/>
                    <a:lstStyle/>
                    <a:p>
                      <a:pPr algn="l" rtl="0" fontAlgn="ctr"/>
                      <a:r>
                        <a:rPr lang="en-CA" sz="1500" b="0" i="0" u="none" strike="noStrike" dirty="0">
                          <a:solidFill>
                            <a:srgbClr val="000000"/>
                          </a:solidFill>
                          <a:effectLst/>
                          <a:latin typeface="Calibri" panose="020F0502020204030204" pitchFamily="34" charset="0"/>
                        </a:rPr>
                        <a:t>3</a:t>
                      </a:r>
                    </a:p>
                  </a:txBody>
                  <a:tcPr marL="6553" marR="6553" marT="65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500" b="0" i="0" u="none" strike="noStrike">
                          <a:solidFill>
                            <a:srgbClr val="000000"/>
                          </a:solidFill>
                          <a:effectLst/>
                          <a:latin typeface="Calibri" panose="020F0502020204030204" pitchFamily="34" charset="0"/>
                        </a:rPr>
                        <a:t>Last_date_seen</a:t>
                      </a:r>
                    </a:p>
                  </a:txBody>
                  <a:tcPr marL="6553" marR="6553" marT="65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500" b="0" i="0" u="none" strike="noStrike">
                          <a:solidFill>
                            <a:srgbClr val="000000"/>
                          </a:solidFill>
                          <a:effectLst/>
                          <a:latin typeface="Calibri" panose="020F0502020204030204" pitchFamily="34" charset="0"/>
                        </a:rPr>
                        <a:t>object</a:t>
                      </a:r>
                    </a:p>
                  </a:txBody>
                  <a:tcPr marL="6553" marR="6553" marT="65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500" b="0" i="0" u="none" strike="noStrike">
                          <a:solidFill>
                            <a:srgbClr val="000000"/>
                          </a:solidFill>
                          <a:effectLst/>
                          <a:latin typeface="Calibri" panose="020F0502020204030204" pitchFamily="34" charset="0"/>
                        </a:rPr>
                        <a:t>52236</a:t>
                      </a:r>
                    </a:p>
                  </a:txBody>
                  <a:tcPr marL="6553" marR="6553" marT="65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822182"/>
                  </a:ext>
                </a:extLst>
              </a:tr>
              <a:tr h="255576">
                <a:tc>
                  <a:txBody>
                    <a:bodyPr/>
                    <a:lstStyle/>
                    <a:p>
                      <a:pPr algn="l" rtl="0" fontAlgn="ctr"/>
                      <a:r>
                        <a:rPr lang="en-CA" sz="1500" b="0" i="0" u="none" strike="noStrike">
                          <a:solidFill>
                            <a:srgbClr val="000000"/>
                          </a:solidFill>
                          <a:effectLst/>
                          <a:latin typeface="Calibri" panose="020F0502020204030204" pitchFamily="34" charset="0"/>
                        </a:rPr>
                        <a:t>4</a:t>
                      </a:r>
                    </a:p>
                  </a:txBody>
                  <a:tcPr marL="6553" marR="6553" marT="65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500" b="0" i="0" u="none" strike="noStrike">
                          <a:solidFill>
                            <a:srgbClr val="000000"/>
                          </a:solidFill>
                          <a:effectLst/>
                          <a:latin typeface="Calibri" panose="020F0502020204030204" pitchFamily="34" charset="0"/>
                        </a:rPr>
                        <a:t>vin</a:t>
                      </a:r>
                    </a:p>
                  </a:txBody>
                  <a:tcPr marL="6553" marR="6553" marT="65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500" b="0" i="0" u="none" strike="noStrike">
                          <a:solidFill>
                            <a:srgbClr val="000000"/>
                          </a:solidFill>
                          <a:effectLst/>
                          <a:latin typeface="Calibri" panose="020F0502020204030204" pitchFamily="34" charset="0"/>
                        </a:rPr>
                        <a:t>object</a:t>
                      </a:r>
                    </a:p>
                  </a:txBody>
                  <a:tcPr marL="6553" marR="6553" marT="65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500" b="0" i="0" u="none" strike="noStrike">
                          <a:solidFill>
                            <a:srgbClr val="000000"/>
                          </a:solidFill>
                          <a:effectLst/>
                          <a:latin typeface="Calibri" panose="020F0502020204030204" pitchFamily="34" charset="0"/>
                        </a:rPr>
                        <a:t>41662</a:t>
                      </a:r>
                    </a:p>
                  </a:txBody>
                  <a:tcPr marL="6553" marR="6553" marT="65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7553756"/>
                  </a:ext>
                </a:extLst>
              </a:tr>
              <a:tr h="255576">
                <a:tc>
                  <a:txBody>
                    <a:bodyPr/>
                    <a:lstStyle/>
                    <a:p>
                      <a:pPr algn="l" rtl="0" fontAlgn="ctr"/>
                      <a:r>
                        <a:rPr lang="en-CA" sz="1500" b="0" i="0" u="none" strike="noStrike">
                          <a:solidFill>
                            <a:srgbClr val="000000"/>
                          </a:solidFill>
                          <a:effectLst/>
                          <a:latin typeface="Calibri" panose="020F0502020204030204" pitchFamily="34" charset="0"/>
                        </a:rPr>
                        <a:t>5</a:t>
                      </a:r>
                    </a:p>
                  </a:txBody>
                  <a:tcPr marL="6553" marR="6553" marT="65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500" b="0" i="0" u="none" strike="noStrike">
                          <a:solidFill>
                            <a:srgbClr val="000000"/>
                          </a:solidFill>
                          <a:effectLst/>
                          <a:latin typeface="Calibri" panose="020F0502020204030204" pitchFamily="34" charset="0"/>
                        </a:rPr>
                        <a:t>year</a:t>
                      </a:r>
                    </a:p>
                  </a:txBody>
                  <a:tcPr marL="6553" marR="6553" marT="65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500" b="0" i="0" u="none" strike="noStrike">
                          <a:solidFill>
                            <a:srgbClr val="000000"/>
                          </a:solidFill>
                          <a:effectLst/>
                          <a:latin typeface="Calibri" panose="020F0502020204030204" pitchFamily="34" charset="0"/>
                        </a:rPr>
                        <a:t>integer</a:t>
                      </a:r>
                    </a:p>
                  </a:txBody>
                  <a:tcPr marL="6553" marR="6553" marT="65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500" b="0" i="0" u="none" strike="noStrike">
                          <a:solidFill>
                            <a:srgbClr val="000000"/>
                          </a:solidFill>
                          <a:effectLst/>
                          <a:latin typeface="Calibri" panose="020F0502020204030204" pitchFamily="34" charset="0"/>
                        </a:rPr>
                        <a:t>52236</a:t>
                      </a:r>
                    </a:p>
                  </a:txBody>
                  <a:tcPr marL="6553" marR="6553" marT="65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2600684"/>
                  </a:ext>
                </a:extLst>
              </a:tr>
              <a:tr h="255576">
                <a:tc>
                  <a:txBody>
                    <a:bodyPr/>
                    <a:lstStyle/>
                    <a:p>
                      <a:pPr algn="l" rtl="0" fontAlgn="ctr"/>
                      <a:r>
                        <a:rPr lang="en-CA" sz="1500" b="0" i="0" u="none" strike="noStrike">
                          <a:solidFill>
                            <a:srgbClr val="000000"/>
                          </a:solidFill>
                          <a:effectLst/>
                          <a:latin typeface="Calibri" panose="020F0502020204030204" pitchFamily="34" charset="0"/>
                        </a:rPr>
                        <a:t>6</a:t>
                      </a:r>
                    </a:p>
                  </a:txBody>
                  <a:tcPr marL="6553" marR="6553" marT="65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500" b="0" i="0" u="none" strike="noStrike">
                          <a:solidFill>
                            <a:srgbClr val="000000"/>
                          </a:solidFill>
                          <a:effectLst/>
                          <a:latin typeface="Calibri" panose="020F0502020204030204" pitchFamily="34" charset="0"/>
                        </a:rPr>
                        <a:t>make</a:t>
                      </a:r>
                    </a:p>
                  </a:txBody>
                  <a:tcPr marL="6553" marR="6553" marT="65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500" b="0" i="0" u="none" strike="noStrike">
                          <a:solidFill>
                            <a:srgbClr val="000000"/>
                          </a:solidFill>
                          <a:effectLst/>
                          <a:latin typeface="Calibri" panose="020F0502020204030204" pitchFamily="34" charset="0"/>
                        </a:rPr>
                        <a:t>object</a:t>
                      </a:r>
                    </a:p>
                  </a:txBody>
                  <a:tcPr marL="6553" marR="6553" marT="65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500" b="0" i="0" u="none" strike="noStrike">
                          <a:solidFill>
                            <a:srgbClr val="000000"/>
                          </a:solidFill>
                          <a:effectLst/>
                          <a:latin typeface="Calibri" panose="020F0502020204030204" pitchFamily="34" charset="0"/>
                        </a:rPr>
                        <a:t>52236</a:t>
                      </a:r>
                    </a:p>
                  </a:txBody>
                  <a:tcPr marL="6553" marR="6553" marT="65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6685995"/>
                  </a:ext>
                </a:extLst>
              </a:tr>
              <a:tr h="255576">
                <a:tc>
                  <a:txBody>
                    <a:bodyPr/>
                    <a:lstStyle/>
                    <a:p>
                      <a:pPr algn="l" rtl="0" fontAlgn="ctr"/>
                      <a:r>
                        <a:rPr lang="en-CA" sz="1500" b="0" i="0" u="none" strike="noStrike">
                          <a:solidFill>
                            <a:srgbClr val="000000"/>
                          </a:solidFill>
                          <a:effectLst/>
                          <a:latin typeface="Calibri" panose="020F0502020204030204" pitchFamily="34" charset="0"/>
                        </a:rPr>
                        <a:t>7</a:t>
                      </a:r>
                    </a:p>
                  </a:txBody>
                  <a:tcPr marL="6553" marR="6553" marT="65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500" b="0" i="0" u="none" strike="noStrike">
                          <a:solidFill>
                            <a:srgbClr val="000000"/>
                          </a:solidFill>
                          <a:effectLst/>
                          <a:latin typeface="Calibri" panose="020F0502020204030204" pitchFamily="34" charset="0"/>
                        </a:rPr>
                        <a:t>model</a:t>
                      </a:r>
                    </a:p>
                  </a:txBody>
                  <a:tcPr marL="6553" marR="6553" marT="65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500" b="0" i="0" u="none" strike="noStrike">
                          <a:solidFill>
                            <a:srgbClr val="000000"/>
                          </a:solidFill>
                          <a:effectLst/>
                          <a:latin typeface="Calibri" panose="020F0502020204030204" pitchFamily="34" charset="0"/>
                        </a:rPr>
                        <a:t>object</a:t>
                      </a:r>
                    </a:p>
                  </a:txBody>
                  <a:tcPr marL="6553" marR="6553" marT="65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500" b="0" i="0" u="none" strike="noStrike">
                          <a:solidFill>
                            <a:srgbClr val="000000"/>
                          </a:solidFill>
                          <a:effectLst/>
                          <a:latin typeface="Calibri" panose="020F0502020204030204" pitchFamily="34" charset="0"/>
                        </a:rPr>
                        <a:t>52236</a:t>
                      </a:r>
                    </a:p>
                  </a:txBody>
                  <a:tcPr marL="6553" marR="6553" marT="65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0847923"/>
                  </a:ext>
                </a:extLst>
              </a:tr>
              <a:tr h="255576">
                <a:tc>
                  <a:txBody>
                    <a:bodyPr/>
                    <a:lstStyle/>
                    <a:p>
                      <a:pPr algn="l" rtl="0" fontAlgn="ctr"/>
                      <a:r>
                        <a:rPr lang="en-CA" sz="1500" b="0" i="0" u="none" strike="noStrike">
                          <a:solidFill>
                            <a:srgbClr val="000000"/>
                          </a:solidFill>
                          <a:effectLst/>
                          <a:latin typeface="Calibri" panose="020F0502020204030204" pitchFamily="34" charset="0"/>
                        </a:rPr>
                        <a:t>8</a:t>
                      </a:r>
                    </a:p>
                  </a:txBody>
                  <a:tcPr marL="6553" marR="6553" marT="65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500" b="0" i="0" u="none" strike="noStrike">
                          <a:solidFill>
                            <a:srgbClr val="000000"/>
                          </a:solidFill>
                          <a:effectLst/>
                          <a:latin typeface="Calibri" panose="020F0502020204030204" pitchFamily="34" charset="0"/>
                        </a:rPr>
                        <a:t>trim</a:t>
                      </a:r>
                    </a:p>
                  </a:txBody>
                  <a:tcPr marL="6553" marR="6553" marT="65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500" b="0" i="0" u="none" strike="noStrike">
                          <a:solidFill>
                            <a:srgbClr val="000000"/>
                          </a:solidFill>
                          <a:effectLst/>
                          <a:latin typeface="Calibri" panose="020F0502020204030204" pitchFamily="34" charset="0"/>
                        </a:rPr>
                        <a:t>object</a:t>
                      </a:r>
                    </a:p>
                  </a:txBody>
                  <a:tcPr marL="6553" marR="6553" marT="65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500" b="0" i="0" u="none" strike="noStrike">
                          <a:solidFill>
                            <a:srgbClr val="000000"/>
                          </a:solidFill>
                          <a:effectLst/>
                          <a:latin typeface="Calibri" panose="020F0502020204030204" pitchFamily="34" charset="0"/>
                        </a:rPr>
                        <a:t>48507</a:t>
                      </a:r>
                    </a:p>
                  </a:txBody>
                  <a:tcPr marL="6553" marR="6553" marT="65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7054675"/>
                  </a:ext>
                </a:extLst>
              </a:tr>
              <a:tr h="255576">
                <a:tc>
                  <a:txBody>
                    <a:bodyPr/>
                    <a:lstStyle/>
                    <a:p>
                      <a:pPr algn="l" rtl="0" fontAlgn="ctr"/>
                      <a:r>
                        <a:rPr lang="en-CA" sz="1500" b="0" i="0" u="none" strike="noStrike">
                          <a:solidFill>
                            <a:srgbClr val="000000"/>
                          </a:solidFill>
                          <a:effectLst/>
                          <a:latin typeface="Calibri" panose="020F0502020204030204" pitchFamily="34" charset="0"/>
                        </a:rPr>
                        <a:t>9</a:t>
                      </a:r>
                    </a:p>
                  </a:txBody>
                  <a:tcPr marL="6553" marR="6553" marT="65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500" b="0" i="0" u="none" strike="noStrike">
                          <a:solidFill>
                            <a:srgbClr val="000000"/>
                          </a:solidFill>
                          <a:effectLst/>
                          <a:latin typeface="Calibri" panose="020F0502020204030204" pitchFamily="34" charset="0"/>
                        </a:rPr>
                        <a:t>mileage</a:t>
                      </a:r>
                    </a:p>
                  </a:txBody>
                  <a:tcPr marL="6553" marR="6553" marT="65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500" b="0" i="0" u="none" strike="noStrike">
                          <a:solidFill>
                            <a:srgbClr val="000000"/>
                          </a:solidFill>
                          <a:effectLst/>
                          <a:latin typeface="Calibri" panose="020F0502020204030204" pitchFamily="34" charset="0"/>
                        </a:rPr>
                        <a:t>float</a:t>
                      </a:r>
                    </a:p>
                  </a:txBody>
                  <a:tcPr marL="6553" marR="6553" marT="65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500" b="0" i="0" u="none" strike="noStrike">
                          <a:solidFill>
                            <a:srgbClr val="000000"/>
                          </a:solidFill>
                          <a:effectLst/>
                          <a:latin typeface="Calibri" panose="020F0502020204030204" pitchFamily="34" charset="0"/>
                        </a:rPr>
                        <a:t>52129</a:t>
                      </a:r>
                    </a:p>
                  </a:txBody>
                  <a:tcPr marL="6553" marR="6553" marT="65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1685861"/>
                  </a:ext>
                </a:extLst>
              </a:tr>
              <a:tr h="255576">
                <a:tc>
                  <a:txBody>
                    <a:bodyPr/>
                    <a:lstStyle/>
                    <a:p>
                      <a:pPr algn="l" rtl="0" fontAlgn="ctr"/>
                      <a:r>
                        <a:rPr lang="en-CA" sz="1500" b="0" i="0" u="none" strike="noStrike">
                          <a:solidFill>
                            <a:srgbClr val="000000"/>
                          </a:solidFill>
                          <a:effectLst/>
                          <a:latin typeface="Calibri" panose="020F0502020204030204" pitchFamily="34" charset="0"/>
                        </a:rPr>
                        <a:t>10</a:t>
                      </a:r>
                    </a:p>
                  </a:txBody>
                  <a:tcPr marL="6553" marR="6553" marT="65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500" b="0" i="0" u="none" strike="noStrike">
                          <a:solidFill>
                            <a:srgbClr val="000000"/>
                          </a:solidFill>
                          <a:effectLst/>
                          <a:latin typeface="Calibri" panose="020F0502020204030204" pitchFamily="34" charset="0"/>
                        </a:rPr>
                        <a:t>price</a:t>
                      </a:r>
                    </a:p>
                  </a:txBody>
                  <a:tcPr marL="6553" marR="6553" marT="65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500" b="0" i="0" u="none" strike="noStrike">
                          <a:solidFill>
                            <a:srgbClr val="000000"/>
                          </a:solidFill>
                          <a:effectLst/>
                          <a:latin typeface="Calibri" panose="020F0502020204030204" pitchFamily="34" charset="0"/>
                        </a:rPr>
                        <a:t>float</a:t>
                      </a:r>
                    </a:p>
                  </a:txBody>
                  <a:tcPr marL="6553" marR="6553" marT="65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500" b="0" i="0" u="none" strike="noStrike">
                          <a:solidFill>
                            <a:srgbClr val="000000"/>
                          </a:solidFill>
                          <a:effectLst/>
                          <a:latin typeface="Calibri" panose="020F0502020204030204" pitchFamily="34" charset="0"/>
                        </a:rPr>
                        <a:t>52232</a:t>
                      </a:r>
                    </a:p>
                  </a:txBody>
                  <a:tcPr marL="6553" marR="6553" marT="65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8266969"/>
                  </a:ext>
                </a:extLst>
              </a:tr>
              <a:tr h="255576">
                <a:tc>
                  <a:txBody>
                    <a:bodyPr/>
                    <a:lstStyle/>
                    <a:p>
                      <a:pPr algn="l" rtl="0" fontAlgn="ctr"/>
                      <a:r>
                        <a:rPr lang="en-CA" sz="1500" b="0" i="0" u="none" strike="noStrike">
                          <a:solidFill>
                            <a:srgbClr val="000000"/>
                          </a:solidFill>
                          <a:effectLst/>
                          <a:latin typeface="Calibri" panose="020F0502020204030204" pitchFamily="34" charset="0"/>
                        </a:rPr>
                        <a:t>11</a:t>
                      </a:r>
                    </a:p>
                  </a:txBody>
                  <a:tcPr marL="6553" marR="6553" marT="65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500" b="0" i="0" u="none" strike="noStrike">
                          <a:solidFill>
                            <a:srgbClr val="000000"/>
                          </a:solidFill>
                          <a:effectLst/>
                          <a:latin typeface="Calibri" panose="020F0502020204030204" pitchFamily="34" charset="0"/>
                        </a:rPr>
                        <a:t>color</a:t>
                      </a:r>
                    </a:p>
                  </a:txBody>
                  <a:tcPr marL="6553" marR="6553" marT="65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500" b="0" i="0" u="none" strike="noStrike">
                          <a:solidFill>
                            <a:srgbClr val="000000"/>
                          </a:solidFill>
                          <a:effectLst/>
                          <a:latin typeface="Calibri" panose="020F0502020204030204" pitchFamily="34" charset="0"/>
                        </a:rPr>
                        <a:t>object</a:t>
                      </a:r>
                    </a:p>
                  </a:txBody>
                  <a:tcPr marL="6553" marR="6553" marT="65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500" b="0" i="0" u="none" strike="noStrike">
                          <a:solidFill>
                            <a:srgbClr val="000000"/>
                          </a:solidFill>
                          <a:effectLst/>
                          <a:latin typeface="Calibri" panose="020F0502020204030204" pitchFamily="34" charset="0"/>
                        </a:rPr>
                        <a:t>48810</a:t>
                      </a:r>
                    </a:p>
                  </a:txBody>
                  <a:tcPr marL="6553" marR="6553" marT="65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3027646"/>
                  </a:ext>
                </a:extLst>
              </a:tr>
              <a:tr h="255576">
                <a:tc>
                  <a:txBody>
                    <a:bodyPr/>
                    <a:lstStyle/>
                    <a:p>
                      <a:pPr algn="l" rtl="0" fontAlgn="ctr"/>
                      <a:r>
                        <a:rPr lang="en-CA" sz="1500" b="0" i="0" u="none" strike="noStrike">
                          <a:solidFill>
                            <a:srgbClr val="000000"/>
                          </a:solidFill>
                          <a:effectLst/>
                          <a:latin typeface="Calibri" panose="020F0502020204030204" pitchFamily="34" charset="0"/>
                        </a:rPr>
                        <a:t>12</a:t>
                      </a:r>
                    </a:p>
                  </a:txBody>
                  <a:tcPr marL="6553" marR="6553" marT="65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500" b="0" i="0" u="none" strike="noStrike">
                          <a:solidFill>
                            <a:srgbClr val="000000"/>
                          </a:solidFill>
                          <a:effectLst/>
                          <a:latin typeface="Calibri" panose="020F0502020204030204" pitchFamily="34" charset="0"/>
                        </a:rPr>
                        <a:t>body_type</a:t>
                      </a:r>
                    </a:p>
                  </a:txBody>
                  <a:tcPr marL="6553" marR="6553" marT="65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500" b="0" i="0" u="none" strike="noStrike">
                          <a:solidFill>
                            <a:srgbClr val="000000"/>
                          </a:solidFill>
                          <a:effectLst/>
                          <a:latin typeface="Calibri" panose="020F0502020204030204" pitchFamily="34" charset="0"/>
                        </a:rPr>
                        <a:t>object</a:t>
                      </a:r>
                    </a:p>
                  </a:txBody>
                  <a:tcPr marL="6553" marR="6553" marT="65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500" b="0" i="0" u="none" strike="noStrike" dirty="0">
                          <a:solidFill>
                            <a:srgbClr val="000000"/>
                          </a:solidFill>
                          <a:effectLst/>
                          <a:latin typeface="Calibri" panose="020F0502020204030204" pitchFamily="34" charset="0"/>
                        </a:rPr>
                        <a:t>48624</a:t>
                      </a:r>
                    </a:p>
                  </a:txBody>
                  <a:tcPr marL="6553" marR="6553" marT="65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2577096"/>
                  </a:ext>
                </a:extLst>
              </a:tr>
            </a:tbl>
          </a:graphicData>
        </a:graphic>
      </p:graphicFrame>
      <p:graphicFrame>
        <p:nvGraphicFramePr>
          <p:cNvPr id="12" name="Table 11">
            <a:extLst>
              <a:ext uri="{FF2B5EF4-FFF2-40B4-BE49-F238E27FC236}">
                <a16:creationId xmlns:a16="http://schemas.microsoft.com/office/drawing/2014/main" id="{82410FBF-D7D2-43EA-AB10-8953AE0EFE72}"/>
              </a:ext>
            </a:extLst>
          </p:cNvPr>
          <p:cNvGraphicFramePr>
            <a:graphicFrameLocks noGrp="1"/>
          </p:cNvGraphicFramePr>
          <p:nvPr>
            <p:extLst>
              <p:ext uri="{D42A27DB-BD31-4B8C-83A1-F6EECF244321}">
                <p14:modId xmlns:p14="http://schemas.microsoft.com/office/powerpoint/2010/main" val="1892719069"/>
              </p:ext>
            </p:extLst>
          </p:nvPr>
        </p:nvGraphicFramePr>
        <p:xfrm>
          <a:off x="4391878" y="1166534"/>
          <a:ext cx="3864538" cy="3799047"/>
        </p:xfrm>
        <a:graphic>
          <a:graphicData uri="http://schemas.openxmlformats.org/drawingml/2006/table">
            <a:tbl>
              <a:tblPr firstRow="1" bandRow="1"/>
              <a:tblGrid>
                <a:gridCol w="603813">
                  <a:extLst>
                    <a:ext uri="{9D8B030D-6E8A-4147-A177-3AD203B41FA5}">
                      <a16:colId xmlns:a16="http://schemas.microsoft.com/office/drawing/2014/main" val="1159327187"/>
                    </a:ext>
                  </a:extLst>
                </a:gridCol>
                <a:gridCol w="1263083">
                  <a:extLst>
                    <a:ext uri="{9D8B030D-6E8A-4147-A177-3AD203B41FA5}">
                      <a16:colId xmlns:a16="http://schemas.microsoft.com/office/drawing/2014/main" val="305617517"/>
                    </a:ext>
                  </a:extLst>
                </a:gridCol>
                <a:gridCol w="985384">
                  <a:extLst>
                    <a:ext uri="{9D8B030D-6E8A-4147-A177-3AD203B41FA5}">
                      <a16:colId xmlns:a16="http://schemas.microsoft.com/office/drawing/2014/main" val="1017694062"/>
                    </a:ext>
                  </a:extLst>
                </a:gridCol>
                <a:gridCol w="1012258">
                  <a:extLst>
                    <a:ext uri="{9D8B030D-6E8A-4147-A177-3AD203B41FA5}">
                      <a16:colId xmlns:a16="http://schemas.microsoft.com/office/drawing/2014/main" val="1731519169"/>
                    </a:ext>
                  </a:extLst>
                </a:gridCol>
              </a:tblGrid>
              <a:tr h="384979">
                <a:tc>
                  <a:txBody>
                    <a:bodyPr/>
                    <a:lstStyle/>
                    <a:p>
                      <a:pPr algn="l" rtl="0" fontAlgn="ctr"/>
                      <a:r>
                        <a:rPr lang="en-CA" sz="1600" b="1" i="0" u="none" strike="noStrike" dirty="0">
                          <a:solidFill>
                            <a:srgbClr val="000000"/>
                          </a:solidFill>
                          <a:effectLst/>
                          <a:latin typeface="Calibri" panose="020F0502020204030204" pitchFamily="34" charset="0"/>
                        </a:rPr>
                        <a:t>Sr No.</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CA" sz="1600" b="1" i="0" u="none" strike="noStrike" dirty="0">
                          <a:solidFill>
                            <a:srgbClr val="000000"/>
                          </a:solidFill>
                          <a:effectLst/>
                          <a:latin typeface="Calibri" panose="020F0502020204030204" pitchFamily="34" charset="0"/>
                        </a:rPr>
                        <a:t>Feature</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CA" sz="1600" b="1" i="0" u="none" strike="noStrike" dirty="0">
                          <a:solidFill>
                            <a:srgbClr val="000000"/>
                          </a:solidFill>
                          <a:effectLst/>
                          <a:latin typeface="Calibri" panose="020F0502020204030204" pitchFamily="34" charset="0"/>
                        </a:rPr>
                        <a:t>Data Type</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CA" sz="1600" b="1" i="0" u="none" strike="noStrike">
                          <a:solidFill>
                            <a:srgbClr val="000000"/>
                          </a:solidFill>
                          <a:effectLst/>
                          <a:latin typeface="Calibri" panose="020F0502020204030204" pitchFamily="34" charset="0"/>
                        </a:rPr>
                        <a:t>Non-Null </a:t>
                      </a:r>
                      <a:r>
                        <a:rPr lang="en-CA" sz="1600" b="1" i="0" u="none" strike="noStrike" dirty="0">
                          <a:solidFill>
                            <a:srgbClr val="000000"/>
                          </a:solidFill>
                          <a:effectLst/>
                          <a:latin typeface="Calibri" panose="020F0502020204030204" pitchFamily="34" charset="0"/>
                        </a:rPr>
                        <a:t>values</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3835978"/>
                  </a:ext>
                </a:extLst>
              </a:tr>
              <a:tr h="254185">
                <a:tc>
                  <a:txBody>
                    <a:bodyPr/>
                    <a:lstStyle/>
                    <a:p>
                      <a:pPr algn="l" rtl="0" fontAlgn="ctr"/>
                      <a:r>
                        <a:rPr lang="en-CA" sz="1600" b="0" i="0" u="none" strike="noStrike">
                          <a:solidFill>
                            <a:srgbClr val="000000"/>
                          </a:solidFill>
                          <a:effectLst/>
                          <a:latin typeface="Calibri" panose="020F0502020204030204" pitchFamily="34" charset="0"/>
                        </a:rPr>
                        <a:t>13</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600" b="0" i="0" u="none" strike="noStrike" dirty="0">
                          <a:solidFill>
                            <a:srgbClr val="000000"/>
                          </a:solidFill>
                          <a:effectLst/>
                          <a:latin typeface="Calibri" panose="020F0502020204030204" pitchFamily="34" charset="0"/>
                        </a:rPr>
                        <a:t>drivetrain</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600" b="0" i="0" u="none" strike="noStrike">
                          <a:solidFill>
                            <a:srgbClr val="000000"/>
                          </a:solidFill>
                          <a:effectLst/>
                          <a:latin typeface="Calibri" panose="020F0502020204030204" pitchFamily="34" charset="0"/>
                        </a:rPr>
                        <a:t>object</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600" b="0" i="0" u="none" strike="noStrike">
                          <a:solidFill>
                            <a:srgbClr val="000000"/>
                          </a:solidFill>
                          <a:effectLst/>
                          <a:latin typeface="Calibri" panose="020F0502020204030204" pitchFamily="34" charset="0"/>
                        </a:rPr>
                        <a:t>49503</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2851369"/>
                  </a:ext>
                </a:extLst>
              </a:tr>
              <a:tr h="254185">
                <a:tc>
                  <a:txBody>
                    <a:bodyPr/>
                    <a:lstStyle/>
                    <a:p>
                      <a:pPr algn="l" rtl="0" fontAlgn="ctr"/>
                      <a:r>
                        <a:rPr lang="en-CA" sz="1600" b="0" i="0" u="none" strike="noStrike">
                          <a:solidFill>
                            <a:srgbClr val="000000"/>
                          </a:solidFill>
                          <a:effectLst/>
                          <a:latin typeface="Calibri" panose="020F0502020204030204" pitchFamily="34" charset="0"/>
                        </a:rPr>
                        <a:t>14</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600" b="0" i="0" u="none" strike="noStrike">
                          <a:solidFill>
                            <a:srgbClr val="000000"/>
                          </a:solidFill>
                          <a:effectLst/>
                          <a:latin typeface="Calibri" panose="020F0502020204030204" pitchFamily="34" charset="0"/>
                        </a:rPr>
                        <a:t>transmission</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600" b="0" i="0" u="none" strike="noStrike">
                          <a:solidFill>
                            <a:srgbClr val="000000"/>
                          </a:solidFill>
                          <a:effectLst/>
                          <a:latin typeface="Calibri" panose="020F0502020204030204" pitchFamily="34" charset="0"/>
                        </a:rPr>
                        <a:t>object</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600" b="0" i="0" u="none" strike="noStrike">
                          <a:solidFill>
                            <a:srgbClr val="000000"/>
                          </a:solidFill>
                          <a:effectLst/>
                          <a:latin typeface="Calibri" panose="020F0502020204030204" pitchFamily="34" charset="0"/>
                        </a:rPr>
                        <a:t>50119</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2357868"/>
                  </a:ext>
                </a:extLst>
              </a:tr>
              <a:tr h="254185">
                <a:tc>
                  <a:txBody>
                    <a:bodyPr/>
                    <a:lstStyle/>
                    <a:p>
                      <a:pPr algn="l" rtl="0" fontAlgn="ctr"/>
                      <a:r>
                        <a:rPr lang="en-CA" sz="1600" b="0" i="0" u="none" strike="noStrike">
                          <a:solidFill>
                            <a:srgbClr val="000000"/>
                          </a:solidFill>
                          <a:effectLst/>
                          <a:latin typeface="Calibri" panose="020F0502020204030204" pitchFamily="34" charset="0"/>
                        </a:rPr>
                        <a:t>15</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600" b="0" i="0" u="none" strike="noStrike" dirty="0" err="1">
                          <a:solidFill>
                            <a:srgbClr val="000000"/>
                          </a:solidFill>
                          <a:effectLst/>
                          <a:latin typeface="Calibri" panose="020F0502020204030204" pitchFamily="34" charset="0"/>
                        </a:rPr>
                        <a:t>fuel_type</a:t>
                      </a:r>
                      <a:endParaRPr lang="en-CA" sz="1600" b="0" i="0" u="none" strike="noStrike" dirty="0">
                        <a:solidFill>
                          <a:srgbClr val="000000"/>
                        </a:solidFill>
                        <a:effectLst/>
                        <a:latin typeface="Calibri" panose="020F0502020204030204" pitchFamily="34" charset="0"/>
                      </a:endParaRP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600" b="0" i="0" u="none" strike="noStrike">
                          <a:solidFill>
                            <a:srgbClr val="000000"/>
                          </a:solidFill>
                          <a:effectLst/>
                          <a:latin typeface="Calibri" panose="020F0502020204030204" pitchFamily="34" charset="0"/>
                        </a:rPr>
                        <a:t>object</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600" b="0" i="0" u="none" strike="noStrike">
                          <a:solidFill>
                            <a:srgbClr val="000000"/>
                          </a:solidFill>
                          <a:effectLst/>
                          <a:latin typeface="Calibri" panose="020F0502020204030204" pitchFamily="34" charset="0"/>
                        </a:rPr>
                        <a:t>51102</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604207"/>
                  </a:ext>
                </a:extLst>
              </a:tr>
              <a:tr h="254185">
                <a:tc>
                  <a:txBody>
                    <a:bodyPr/>
                    <a:lstStyle/>
                    <a:p>
                      <a:pPr algn="l" rtl="0" fontAlgn="ctr"/>
                      <a:r>
                        <a:rPr lang="en-CA" sz="1600" b="0" i="0" u="none" strike="noStrike">
                          <a:solidFill>
                            <a:srgbClr val="000000"/>
                          </a:solidFill>
                          <a:effectLst/>
                          <a:latin typeface="Calibri" panose="020F0502020204030204" pitchFamily="34" charset="0"/>
                        </a:rPr>
                        <a:t>16</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600" b="0" i="0" u="none" strike="noStrike">
                          <a:solidFill>
                            <a:srgbClr val="000000"/>
                          </a:solidFill>
                          <a:effectLst/>
                          <a:latin typeface="Calibri" panose="020F0502020204030204" pitchFamily="34" charset="0"/>
                        </a:rPr>
                        <a:t>engine</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600" b="0" i="0" u="none" strike="noStrike">
                          <a:solidFill>
                            <a:srgbClr val="000000"/>
                          </a:solidFill>
                          <a:effectLst/>
                          <a:latin typeface="Calibri" panose="020F0502020204030204" pitchFamily="34" charset="0"/>
                        </a:rPr>
                        <a:t>object</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600" b="0" i="0" u="none" strike="noStrike">
                          <a:solidFill>
                            <a:srgbClr val="000000"/>
                          </a:solidFill>
                          <a:effectLst/>
                          <a:latin typeface="Calibri" panose="020F0502020204030204" pitchFamily="34" charset="0"/>
                        </a:rPr>
                        <a:t>39242</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4782288"/>
                  </a:ext>
                </a:extLst>
              </a:tr>
              <a:tr h="254185">
                <a:tc>
                  <a:txBody>
                    <a:bodyPr/>
                    <a:lstStyle/>
                    <a:p>
                      <a:pPr algn="l" rtl="0" fontAlgn="ctr"/>
                      <a:r>
                        <a:rPr lang="en-CA" sz="1600" b="0" i="0" u="none" strike="noStrike">
                          <a:solidFill>
                            <a:srgbClr val="000000"/>
                          </a:solidFill>
                          <a:effectLst/>
                          <a:latin typeface="Calibri" panose="020F0502020204030204" pitchFamily="34" charset="0"/>
                        </a:rPr>
                        <a:t>17</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600" b="0" i="0" u="none" strike="noStrike">
                          <a:solidFill>
                            <a:srgbClr val="000000"/>
                          </a:solidFill>
                          <a:effectLst/>
                          <a:latin typeface="Calibri" panose="020F0502020204030204" pitchFamily="34" charset="0"/>
                        </a:rPr>
                        <a:t>passengers</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600" b="0" i="0" u="none" strike="noStrike">
                          <a:solidFill>
                            <a:srgbClr val="000000"/>
                          </a:solidFill>
                          <a:effectLst/>
                          <a:latin typeface="Calibri" panose="020F0502020204030204" pitchFamily="34" charset="0"/>
                        </a:rPr>
                        <a:t>float</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600" b="0" i="0" u="none" strike="noStrike">
                          <a:solidFill>
                            <a:srgbClr val="000000"/>
                          </a:solidFill>
                          <a:effectLst/>
                          <a:latin typeface="Calibri" panose="020F0502020204030204" pitchFamily="34" charset="0"/>
                        </a:rPr>
                        <a:t>21987</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7798253"/>
                  </a:ext>
                </a:extLst>
              </a:tr>
              <a:tr h="254185">
                <a:tc>
                  <a:txBody>
                    <a:bodyPr/>
                    <a:lstStyle/>
                    <a:p>
                      <a:pPr algn="l" rtl="0" fontAlgn="ctr"/>
                      <a:r>
                        <a:rPr lang="en-CA" sz="1600" b="0" i="0" u="none" strike="noStrike" dirty="0">
                          <a:solidFill>
                            <a:srgbClr val="000000"/>
                          </a:solidFill>
                          <a:effectLst/>
                          <a:latin typeface="Calibri" panose="020F0502020204030204" pitchFamily="34" charset="0"/>
                        </a:rPr>
                        <a:t>18</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600" b="0" i="0" u="none" strike="noStrike">
                          <a:solidFill>
                            <a:srgbClr val="000000"/>
                          </a:solidFill>
                          <a:effectLst/>
                          <a:latin typeface="Calibri" panose="020F0502020204030204" pitchFamily="34" charset="0"/>
                        </a:rPr>
                        <a:t>description</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600" b="0" i="0" u="none" strike="noStrike">
                          <a:solidFill>
                            <a:srgbClr val="000000"/>
                          </a:solidFill>
                          <a:effectLst/>
                          <a:latin typeface="Calibri" panose="020F0502020204030204" pitchFamily="34" charset="0"/>
                        </a:rPr>
                        <a:t>object</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600" b="0" i="0" u="none" strike="noStrike">
                          <a:solidFill>
                            <a:srgbClr val="000000"/>
                          </a:solidFill>
                          <a:effectLst/>
                          <a:latin typeface="Calibri" panose="020F0502020204030204" pitchFamily="34" charset="0"/>
                        </a:rPr>
                        <a:t>47999</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4759495"/>
                  </a:ext>
                </a:extLst>
              </a:tr>
              <a:tr h="254185">
                <a:tc>
                  <a:txBody>
                    <a:bodyPr/>
                    <a:lstStyle/>
                    <a:p>
                      <a:pPr algn="l" rtl="0" fontAlgn="ctr"/>
                      <a:r>
                        <a:rPr lang="en-CA" sz="1600" b="0" i="0" u="none" strike="noStrike">
                          <a:solidFill>
                            <a:srgbClr val="000000"/>
                          </a:solidFill>
                          <a:effectLst/>
                          <a:latin typeface="Calibri" panose="020F0502020204030204" pitchFamily="34" charset="0"/>
                        </a:rPr>
                        <a:t>19</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600" b="0" i="0" u="none" strike="noStrike">
                          <a:solidFill>
                            <a:srgbClr val="000000"/>
                          </a:solidFill>
                          <a:effectLst/>
                          <a:latin typeface="Calibri" panose="020F0502020204030204" pitchFamily="34" charset="0"/>
                        </a:rPr>
                        <a:t>carfax_url</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600" b="0" i="0" u="none" strike="noStrike">
                          <a:solidFill>
                            <a:srgbClr val="000000"/>
                          </a:solidFill>
                          <a:effectLst/>
                          <a:latin typeface="Calibri" panose="020F0502020204030204" pitchFamily="34" charset="0"/>
                        </a:rPr>
                        <a:t>object</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600" b="0" i="0" u="none" strike="noStrike">
                          <a:solidFill>
                            <a:srgbClr val="000000"/>
                          </a:solidFill>
                          <a:effectLst/>
                          <a:latin typeface="Calibri" panose="020F0502020204030204" pitchFamily="34" charset="0"/>
                        </a:rPr>
                        <a:t>25364</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6110579"/>
                  </a:ext>
                </a:extLst>
              </a:tr>
              <a:tr h="254185">
                <a:tc>
                  <a:txBody>
                    <a:bodyPr/>
                    <a:lstStyle/>
                    <a:p>
                      <a:pPr algn="l" rtl="0" fontAlgn="ctr"/>
                      <a:r>
                        <a:rPr lang="en-CA" sz="1600" b="0" i="0" u="none" strike="noStrike">
                          <a:solidFill>
                            <a:srgbClr val="000000"/>
                          </a:solidFill>
                          <a:effectLst/>
                          <a:latin typeface="Calibri" panose="020F0502020204030204" pitchFamily="34" charset="0"/>
                        </a:rPr>
                        <a:t>20</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600" b="0" i="0" u="none" strike="noStrike">
                          <a:solidFill>
                            <a:srgbClr val="000000"/>
                          </a:solidFill>
                          <a:effectLst/>
                          <a:latin typeface="Calibri" panose="020F0502020204030204" pitchFamily="34" charset="0"/>
                        </a:rPr>
                        <a:t>is_private</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600" b="0" i="0" u="none" strike="noStrike">
                          <a:solidFill>
                            <a:srgbClr val="000000"/>
                          </a:solidFill>
                          <a:effectLst/>
                          <a:latin typeface="Calibri" panose="020F0502020204030204" pitchFamily="34" charset="0"/>
                        </a:rPr>
                        <a:t>boolean</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600" b="0" i="0" u="none" strike="noStrike">
                          <a:solidFill>
                            <a:srgbClr val="000000"/>
                          </a:solidFill>
                          <a:effectLst/>
                          <a:latin typeface="Calibri" panose="020F0502020204030204" pitchFamily="34" charset="0"/>
                        </a:rPr>
                        <a:t>52236</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4605992"/>
                  </a:ext>
                </a:extLst>
              </a:tr>
              <a:tr h="254185">
                <a:tc>
                  <a:txBody>
                    <a:bodyPr/>
                    <a:lstStyle/>
                    <a:p>
                      <a:pPr algn="l" rtl="0" fontAlgn="ctr"/>
                      <a:r>
                        <a:rPr lang="en-CA" sz="1600" b="0" i="0" u="none" strike="noStrike">
                          <a:solidFill>
                            <a:srgbClr val="000000"/>
                          </a:solidFill>
                          <a:effectLst/>
                          <a:latin typeface="Calibri" panose="020F0502020204030204" pitchFamily="34" charset="0"/>
                        </a:rPr>
                        <a:t>21</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600" b="0" i="0" u="none" strike="noStrike">
                          <a:solidFill>
                            <a:srgbClr val="000000"/>
                          </a:solidFill>
                          <a:effectLst/>
                          <a:latin typeface="Calibri" panose="020F0502020204030204" pitchFamily="34" charset="0"/>
                        </a:rPr>
                        <a:t>seller_name</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600" b="0" i="0" u="none" strike="noStrike">
                          <a:solidFill>
                            <a:srgbClr val="000000"/>
                          </a:solidFill>
                          <a:effectLst/>
                          <a:latin typeface="Calibri" panose="020F0502020204030204" pitchFamily="34" charset="0"/>
                        </a:rPr>
                        <a:t>object</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600" b="0" i="0" u="none" strike="noStrike">
                          <a:solidFill>
                            <a:srgbClr val="000000"/>
                          </a:solidFill>
                          <a:effectLst/>
                          <a:latin typeface="Calibri" panose="020F0502020204030204" pitchFamily="34" charset="0"/>
                        </a:rPr>
                        <a:t>52220</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8643775"/>
                  </a:ext>
                </a:extLst>
              </a:tr>
              <a:tr h="254185">
                <a:tc>
                  <a:txBody>
                    <a:bodyPr/>
                    <a:lstStyle/>
                    <a:p>
                      <a:pPr algn="l" rtl="0" fontAlgn="ctr"/>
                      <a:r>
                        <a:rPr lang="en-CA" sz="1600" b="0" i="0" u="none" strike="noStrike">
                          <a:solidFill>
                            <a:srgbClr val="000000"/>
                          </a:solidFill>
                          <a:effectLst/>
                          <a:latin typeface="Calibri" panose="020F0502020204030204" pitchFamily="34" charset="0"/>
                        </a:rPr>
                        <a:t>22</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600" b="0" i="0" u="none" strike="noStrike">
                          <a:solidFill>
                            <a:srgbClr val="000000"/>
                          </a:solidFill>
                          <a:effectLst/>
                          <a:latin typeface="Calibri" panose="020F0502020204030204" pitchFamily="34" charset="0"/>
                        </a:rPr>
                        <a:t>city</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600" b="0" i="0" u="none" strike="noStrike">
                          <a:solidFill>
                            <a:srgbClr val="000000"/>
                          </a:solidFill>
                          <a:effectLst/>
                          <a:latin typeface="Calibri" panose="020F0502020204030204" pitchFamily="34" charset="0"/>
                        </a:rPr>
                        <a:t>object</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600" b="0" i="0" u="none" strike="noStrike">
                          <a:solidFill>
                            <a:srgbClr val="000000"/>
                          </a:solidFill>
                          <a:effectLst/>
                          <a:latin typeface="Calibri" panose="020F0502020204030204" pitchFamily="34" charset="0"/>
                        </a:rPr>
                        <a:t>52236</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9332426"/>
                  </a:ext>
                </a:extLst>
              </a:tr>
              <a:tr h="254185">
                <a:tc>
                  <a:txBody>
                    <a:bodyPr/>
                    <a:lstStyle/>
                    <a:p>
                      <a:pPr algn="l" rtl="0" fontAlgn="ctr"/>
                      <a:r>
                        <a:rPr lang="en-CA" sz="1600" b="0" i="0" u="none" strike="noStrike">
                          <a:solidFill>
                            <a:srgbClr val="000000"/>
                          </a:solidFill>
                          <a:effectLst/>
                          <a:latin typeface="Calibri" panose="020F0502020204030204" pitchFamily="34" charset="0"/>
                        </a:rPr>
                        <a:t>23</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600" b="0" i="0" u="none" strike="noStrike" dirty="0">
                          <a:solidFill>
                            <a:srgbClr val="000000"/>
                          </a:solidFill>
                          <a:effectLst/>
                          <a:latin typeface="Calibri" panose="020F0502020204030204" pitchFamily="34" charset="0"/>
                        </a:rPr>
                        <a:t>province</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600" b="0" i="0" u="none" strike="noStrike">
                          <a:solidFill>
                            <a:srgbClr val="000000"/>
                          </a:solidFill>
                          <a:effectLst/>
                          <a:latin typeface="Calibri" panose="020F0502020204030204" pitchFamily="34" charset="0"/>
                        </a:rPr>
                        <a:t>object</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600" b="0" i="0" u="none" strike="noStrike">
                          <a:solidFill>
                            <a:srgbClr val="000000"/>
                          </a:solidFill>
                          <a:effectLst/>
                          <a:latin typeface="Calibri" panose="020F0502020204030204" pitchFamily="34" charset="0"/>
                        </a:rPr>
                        <a:t>52236</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6347584"/>
                  </a:ext>
                </a:extLst>
              </a:tr>
              <a:tr h="254185">
                <a:tc>
                  <a:txBody>
                    <a:bodyPr/>
                    <a:lstStyle/>
                    <a:p>
                      <a:pPr algn="l" rtl="0" fontAlgn="ctr"/>
                      <a:r>
                        <a:rPr lang="en-CA" sz="1600" b="0" i="0" u="none" strike="noStrike">
                          <a:solidFill>
                            <a:srgbClr val="000000"/>
                          </a:solidFill>
                          <a:effectLst/>
                          <a:latin typeface="Calibri" panose="020F0502020204030204" pitchFamily="34" charset="0"/>
                        </a:rPr>
                        <a:t>24</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600" b="0" i="0" u="none" strike="noStrike">
                          <a:solidFill>
                            <a:srgbClr val="000000"/>
                          </a:solidFill>
                          <a:effectLst/>
                          <a:latin typeface="Calibri" panose="020F0502020204030204" pitchFamily="34" charset="0"/>
                        </a:rPr>
                        <a:t>longitude</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600" b="0" i="0" u="none" strike="noStrike">
                          <a:solidFill>
                            <a:srgbClr val="000000"/>
                          </a:solidFill>
                          <a:effectLst/>
                          <a:latin typeface="Calibri" panose="020F0502020204030204" pitchFamily="34" charset="0"/>
                        </a:rPr>
                        <a:t>float</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600" b="0" i="0" u="none" strike="noStrike">
                          <a:solidFill>
                            <a:srgbClr val="000000"/>
                          </a:solidFill>
                          <a:effectLst/>
                          <a:latin typeface="Calibri" panose="020F0502020204030204" pitchFamily="34" charset="0"/>
                        </a:rPr>
                        <a:t>52236</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8121570"/>
                  </a:ext>
                </a:extLst>
              </a:tr>
              <a:tr h="254185">
                <a:tc>
                  <a:txBody>
                    <a:bodyPr/>
                    <a:lstStyle/>
                    <a:p>
                      <a:pPr algn="l" rtl="0" fontAlgn="ctr"/>
                      <a:r>
                        <a:rPr lang="en-CA" sz="1600" b="0" i="0" u="none" strike="noStrike">
                          <a:solidFill>
                            <a:srgbClr val="000000"/>
                          </a:solidFill>
                          <a:effectLst/>
                          <a:latin typeface="Calibri" panose="020F0502020204030204" pitchFamily="34" charset="0"/>
                        </a:rPr>
                        <a:t>25</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600" b="0" i="0" u="none" strike="noStrike" dirty="0">
                          <a:solidFill>
                            <a:srgbClr val="000000"/>
                          </a:solidFill>
                          <a:effectLst/>
                          <a:latin typeface="Calibri" panose="020F0502020204030204" pitchFamily="34" charset="0"/>
                        </a:rPr>
                        <a:t>latitude</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600" b="0" i="0" u="none" strike="noStrike">
                          <a:solidFill>
                            <a:srgbClr val="000000"/>
                          </a:solidFill>
                          <a:effectLst/>
                          <a:latin typeface="Calibri" panose="020F0502020204030204" pitchFamily="34" charset="0"/>
                        </a:rPr>
                        <a:t>float</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600" b="0" i="0" u="none" strike="noStrike" dirty="0">
                          <a:solidFill>
                            <a:srgbClr val="000000"/>
                          </a:solidFill>
                          <a:effectLst/>
                          <a:latin typeface="Calibri" panose="020F0502020204030204" pitchFamily="34" charset="0"/>
                        </a:rPr>
                        <a:t>52236</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7212195"/>
                  </a:ext>
                </a:extLst>
              </a:tr>
            </a:tbl>
          </a:graphicData>
        </a:graphic>
      </p:graphicFrame>
      <p:graphicFrame>
        <p:nvGraphicFramePr>
          <p:cNvPr id="13" name="Table 12">
            <a:extLst>
              <a:ext uri="{FF2B5EF4-FFF2-40B4-BE49-F238E27FC236}">
                <a16:creationId xmlns:a16="http://schemas.microsoft.com/office/drawing/2014/main" id="{2FEDC9A3-792D-4BB7-B6BB-BEDC786C81FD}"/>
              </a:ext>
            </a:extLst>
          </p:cNvPr>
          <p:cNvGraphicFramePr>
            <a:graphicFrameLocks noGrp="1"/>
          </p:cNvGraphicFramePr>
          <p:nvPr>
            <p:extLst>
              <p:ext uri="{D42A27DB-BD31-4B8C-83A1-F6EECF244321}">
                <p14:modId xmlns:p14="http://schemas.microsoft.com/office/powerpoint/2010/main" val="4029142480"/>
              </p:ext>
            </p:extLst>
          </p:nvPr>
        </p:nvGraphicFramePr>
        <p:xfrm>
          <a:off x="277105" y="5590799"/>
          <a:ext cx="4223874" cy="1196340"/>
        </p:xfrm>
        <a:graphic>
          <a:graphicData uri="http://schemas.openxmlformats.org/drawingml/2006/table">
            <a:tbl>
              <a:tblPr firstRow="1" bandRow="1"/>
              <a:tblGrid>
                <a:gridCol w="1960068">
                  <a:extLst>
                    <a:ext uri="{9D8B030D-6E8A-4147-A177-3AD203B41FA5}">
                      <a16:colId xmlns:a16="http://schemas.microsoft.com/office/drawing/2014/main" val="932489627"/>
                    </a:ext>
                  </a:extLst>
                </a:gridCol>
                <a:gridCol w="1091953">
                  <a:extLst>
                    <a:ext uri="{9D8B030D-6E8A-4147-A177-3AD203B41FA5}">
                      <a16:colId xmlns:a16="http://schemas.microsoft.com/office/drawing/2014/main" val="174042232"/>
                    </a:ext>
                  </a:extLst>
                </a:gridCol>
                <a:gridCol w="1171853">
                  <a:extLst>
                    <a:ext uri="{9D8B030D-6E8A-4147-A177-3AD203B41FA5}">
                      <a16:colId xmlns:a16="http://schemas.microsoft.com/office/drawing/2014/main" val="1506380372"/>
                    </a:ext>
                  </a:extLst>
                </a:gridCol>
              </a:tblGrid>
              <a:tr h="304800">
                <a:tc>
                  <a:txBody>
                    <a:bodyPr/>
                    <a:lstStyle/>
                    <a:p>
                      <a:pPr algn="l" rtl="0" fontAlgn="ctr"/>
                      <a:r>
                        <a:rPr lang="en-CA" sz="1800" b="1" i="0" u="none" strike="noStrike" dirty="0">
                          <a:solidFill>
                            <a:srgbClr val="000000"/>
                          </a:solidFill>
                          <a:effectLst/>
                          <a:latin typeface="Calibri" panose="020F0502020204030204" pitchFamily="34" charset="0"/>
                        </a:rPr>
                        <a:t>Data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CA" sz="1800" b="1" i="0" u="none" strike="noStrike" dirty="0">
                          <a:solidFill>
                            <a:srgbClr val="000000"/>
                          </a:solidFill>
                          <a:effectLst/>
                          <a:latin typeface="Calibri" panose="020F0502020204030204" pitchFamily="34" charset="0"/>
                        </a:rPr>
                        <a:t>Rows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CA" sz="1800" b="1" i="0" u="none" strike="noStrike" dirty="0">
                          <a:solidFill>
                            <a:srgbClr val="000000"/>
                          </a:solidFill>
                          <a:effectLst/>
                          <a:latin typeface="Calibri" panose="020F0502020204030204" pitchFamily="34" charset="0"/>
                        </a:rPr>
                        <a:t>Columns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82672588"/>
                  </a:ext>
                </a:extLst>
              </a:tr>
              <a:tr h="297180">
                <a:tc>
                  <a:txBody>
                    <a:bodyPr/>
                    <a:lstStyle/>
                    <a:p>
                      <a:pPr algn="l" rtl="0" fontAlgn="ctr"/>
                      <a:r>
                        <a:rPr lang="en-CA" sz="1800" b="0" i="0" u="none" strike="noStrike" dirty="0">
                          <a:solidFill>
                            <a:srgbClr val="000000"/>
                          </a:solidFill>
                          <a:effectLst/>
                          <a:latin typeface="Calibri" panose="020F0502020204030204" pitchFamily="34" charset="0"/>
                        </a:rPr>
                        <a:t>Before Cleaning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CA" sz="1800" b="0" i="0" u="none" strike="noStrike">
                          <a:solidFill>
                            <a:srgbClr val="000000"/>
                          </a:solidFill>
                          <a:effectLst/>
                          <a:latin typeface="Calibri" panose="020F0502020204030204" pitchFamily="34" charset="0"/>
                        </a:rPr>
                        <a:t>52236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CA" sz="1800" b="0" i="0" u="none" strike="noStrike">
                          <a:solidFill>
                            <a:srgbClr val="000000"/>
                          </a:solidFill>
                          <a:effectLst/>
                          <a:latin typeface="Calibri" panose="020F0502020204030204" pitchFamily="34" charset="0"/>
                        </a:rPr>
                        <a:t>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49298715"/>
                  </a:ext>
                </a:extLst>
              </a:tr>
              <a:tr h="297180">
                <a:tc>
                  <a:txBody>
                    <a:bodyPr/>
                    <a:lstStyle/>
                    <a:p>
                      <a:pPr algn="l" rtl="0" fontAlgn="ctr"/>
                      <a:r>
                        <a:rPr lang="en-CA" sz="1800" b="0" i="0" u="none" strike="noStrike">
                          <a:solidFill>
                            <a:srgbClr val="000000"/>
                          </a:solidFill>
                          <a:effectLst/>
                          <a:latin typeface="Calibri" panose="020F0502020204030204" pitchFamily="34" charset="0"/>
                        </a:rPr>
                        <a:t>After Cleaning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CA" sz="1800" b="0" i="0" u="none" strike="noStrike">
                          <a:solidFill>
                            <a:srgbClr val="000000"/>
                          </a:solidFill>
                          <a:effectLst/>
                          <a:latin typeface="Calibri" panose="020F0502020204030204" pitchFamily="34" charset="0"/>
                        </a:rPr>
                        <a:t>43945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CA" sz="1800" b="0" i="0" u="none" strike="noStrike">
                          <a:solidFill>
                            <a:srgbClr val="000000"/>
                          </a:solidFill>
                          <a:effectLst/>
                          <a:latin typeface="Calibri" panose="020F0502020204030204" pitchFamily="34" charset="0"/>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81339160"/>
                  </a:ext>
                </a:extLst>
              </a:tr>
              <a:tr h="297180">
                <a:tc>
                  <a:txBody>
                    <a:bodyPr/>
                    <a:lstStyle/>
                    <a:p>
                      <a:pPr algn="l" rtl="0" fontAlgn="ctr"/>
                      <a:r>
                        <a:rPr lang="en-CA" sz="1800" b="0" i="0" u="none" strike="noStrike">
                          <a:solidFill>
                            <a:srgbClr val="000000"/>
                          </a:solidFill>
                          <a:effectLst/>
                          <a:latin typeface="Calibri" panose="020F0502020204030204" pitchFamily="34" charset="0"/>
                        </a:rPr>
                        <a:t>Data Cleaned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ctr" rtl="0" fontAlgn="ctr"/>
                      <a:r>
                        <a:rPr lang="en-CA" sz="1800" b="0" i="0" u="none" strike="noStrike" dirty="0">
                          <a:solidFill>
                            <a:srgbClr val="000000"/>
                          </a:solidFill>
                          <a:effectLst/>
                          <a:latin typeface="Calibri" panose="020F0502020204030204" pitchFamily="34" charset="0"/>
                        </a:rPr>
                        <a:t>8291 rows(15.87%)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CA"/>
                    </a:p>
                  </a:txBody>
                  <a:tcPr/>
                </a:tc>
                <a:extLst>
                  <a:ext uri="{0D108BD9-81ED-4DB2-BD59-A6C34878D82A}">
                    <a16:rowId xmlns:a16="http://schemas.microsoft.com/office/drawing/2014/main" val="2869832991"/>
                  </a:ext>
                </a:extLst>
              </a:tr>
            </a:tbl>
          </a:graphicData>
        </a:graphic>
      </p:graphicFrame>
      <p:sp>
        <p:nvSpPr>
          <p:cNvPr id="14" name="TextBox 13">
            <a:extLst>
              <a:ext uri="{FF2B5EF4-FFF2-40B4-BE49-F238E27FC236}">
                <a16:creationId xmlns:a16="http://schemas.microsoft.com/office/drawing/2014/main" id="{62370F96-1F63-405E-B050-49992EB2E294}"/>
              </a:ext>
            </a:extLst>
          </p:cNvPr>
          <p:cNvSpPr txBox="1"/>
          <p:nvPr/>
        </p:nvSpPr>
        <p:spPr>
          <a:xfrm>
            <a:off x="8371644" y="3649514"/>
            <a:ext cx="3741188" cy="3139321"/>
          </a:xfrm>
          <a:prstGeom prst="rect">
            <a:avLst/>
          </a:prstGeom>
          <a:solidFill>
            <a:schemeClr val="accent6">
              <a:lumMod val="60000"/>
              <a:lumOff val="40000"/>
            </a:schemeClr>
          </a:solidFill>
          <a:ln>
            <a:solidFill>
              <a:schemeClr val="tx1"/>
            </a:solidFill>
          </a:ln>
        </p:spPr>
        <p:txBody>
          <a:bodyPr wrap="square" rtlCol="0">
            <a:spAutoFit/>
          </a:bodyPr>
          <a:lstStyle/>
          <a:p>
            <a:r>
              <a:rPr lang="en-CA" b="1" dirty="0"/>
              <a:t>Data Cleaning:</a:t>
            </a:r>
            <a:endParaRPr lang="en-CA" dirty="0"/>
          </a:p>
          <a:p>
            <a:pPr marL="285750" indent="-285750">
              <a:buFont typeface="Arial" panose="020B0604020202020204" pitchFamily="34" charset="0"/>
              <a:buChar char="•"/>
            </a:pPr>
            <a:r>
              <a:rPr lang="en-CA" dirty="0"/>
              <a:t>Considering years from 2000 to 2021.</a:t>
            </a:r>
          </a:p>
          <a:p>
            <a:pPr marL="285750" indent="-285750">
              <a:buFont typeface="Arial" panose="020B0604020202020204" pitchFamily="34" charset="0"/>
              <a:buChar char="•"/>
            </a:pPr>
            <a:r>
              <a:rPr lang="en-CA" dirty="0"/>
              <a:t>Removing null values from important features.</a:t>
            </a:r>
          </a:p>
          <a:p>
            <a:pPr marL="285750" indent="-285750">
              <a:buFont typeface="Arial" panose="020B0604020202020204" pitchFamily="34" charset="0"/>
              <a:buChar char="•"/>
            </a:pPr>
            <a:r>
              <a:rPr lang="en-CA" dirty="0"/>
              <a:t>Grouping various categorical features.</a:t>
            </a:r>
          </a:p>
          <a:p>
            <a:pPr marL="285750" indent="-285750">
              <a:buFont typeface="Arial" panose="020B0604020202020204" pitchFamily="34" charset="0"/>
              <a:buChar char="•"/>
            </a:pPr>
            <a:r>
              <a:rPr lang="en-CA" dirty="0"/>
              <a:t>Removing Prices lower than 1500$. </a:t>
            </a:r>
          </a:p>
          <a:p>
            <a:pPr marL="285750" indent="-285750">
              <a:buFont typeface="Arial" panose="020B0604020202020204" pitchFamily="34" charset="0"/>
              <a:buChar char="•"/>
            </a:pPr>
            <a:r>
              <a:rPr lang="en-CA" dirty="0"/>
              <a:t>Adding features by Feature Engineering.</a:t>
            </a:r>
          </a:p>
          <a:p>
            <a:pPr marL="285750" indent="-285750">
              <a:buFont typeface="Arial" panose="020B0604020202020204" pitchFamily="34" charset="0"/>
              <a:buChar char="•"/>
            </a:pPr>
            <a:endParaRPr lang="en-CA" dirty="0"/>
          </a:p>
        </p:txBody>
      </p:sp>
      <p:graphicFrame>
        <p:nvGraphicFramePr>
          <p:cNvPr id="15" name="Table 14">
            <a:extLst>
              <a:ext uri="{FF2B5EF4-FFF2-40B4-BE49-F238E27FC236}">
                <a16:creationId xmlns:a16="http://schemas.microsoft.com/office/drawing/2014/main" id="{CC9F5423-B991-4FFE-9D73-E9EFD689A366}"/>
              </a:ext>
            </a:extLst>
          </p:cNvPr>
          <p:cNvGraphicFramePr>
            <a:graphicFrameLocks noGrp="1"/>
          </p:cNvGraphicFramePr>
          <p:nvPr>
            <p:extLst>
              <p:ext uri="{D42A27DB-BD31-4B8C-83A1-F6EECF244321}">
                <p14:modId xmlns:p14="http://schemas.microsoft.com/office/powerpoint/2010/main" val="65319552"/>
              </p:ext>
            </p:extLst>
          </p:nvPr>
        </p:nvGraphicFramePr>
        <p:xfrm>
          <a:off x="9067593" y="1166534"/>
          <a:ext cx="2456389" cy="2528122"/>
        </p:xfrm>
        <a:graphic>
          <a:graphicData uri="http://schemas.openxmlformats.org/drawingml/2006/table">
            <a:tbl>
              <a:tblPr firstRow="1" bandRow="1"/>
              <a:tblGrid>
                <a:gridCol w="794474">
                  <a:extLst>
                    <a:ext uri="{9D8B030D-6E8A-4147-A177-3AD203B41FA5}">
                      <a16:colId xmlns:a16="http://schemas.microsoft.com/office/drawing/2014/main" val="1159327187"/>
                    </a:ext>
                  </a:extLst>
                </a:gridCol>
                <a:gridCol w="1661915">
                  <a:extLst>
                    <a:ext uri="{9D8B030D-6E8A-4147-A177-3AD203B41FA5}">
                      <a16:colId xmlns:a16="http://schemas.microsoft.com/office/drawing/2014/main" val="305617517"/>
                    </a:ext>
                  </a:extLst>
                </a:gridCol>
              </a:tblGrid>
              <a:tr h="384979">
                <a:tc>
                  <a:txBody>
                    <a:bodyPr/>
                    <a:lstStyle/>
                    <a:p>
                      <a:pPr algn="l" rtl="0" fontAlgn="ctr"/>
                      <a:r>
                        <a:rPr lang="en-CA" sz="1600" b="1" i="0" u="none" strike="noStrike" dirty="0">
                          <a:solidFill>
                            <a:srgbClr val="000000"/>
                          </a:solidFill>
                          <a:effectLst/>
                          <a:latin typeface="Calibri" panose="020F0502020204030204" pitchFamily="34" charset="0"/>
                        </a:rPr>
                        <a:t>Sr No.</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CA" sz="1600" b="1" i="0" u="none" strike="noStrike">
                          <a:solidFill>
                            <a:srgbClr val="000000"/>
                          </a:solidFill>
                          <a:effectLst/>
                          <a:latin typeface="Calibri" panose="020F0502020204030204" pitchFamily="34" charset="0"/>
                        </a:rPr>
                        <a:t>Features </a:t>
                      </a:r>
                      <a:r>
                        <a:rPr lang="en-CA" sz="1600" b="1" i="0" u="none" strike="noStrike" dirty="0">
                          <a:solidFill>
                            <a:srgbClr val="000000"/>
                          </a:solidFill>
                          <a:effectLst/>
                          <a:latin typeface="Calibri" panose="020F0502020204030204" pitchFamily="34" charset="0"/>
                        </a:rPr>
                        <a:t>Eliminated</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3835978"/>
                  </a:ext>
                </a:extLst>
              </a:tr>
              <a:tr h="254185">
                <a:tc>
                  <a:txBody>
                    <a:bodyPr/>
                    <a:lstStyle/>
                    <a:p>
                      <a:pPr algn="l" rtl="0" fontAlgn="ctr"/>
                      <a:r>
                        <a:rPr lang="en-CA" sz="1600" b="0" i="0" u="none" strike="noStrike" dirty="0">
                          <a:solidFill>
                            <a:srgbClr val="000000"/>
                          </a:solidFill>
                          <a:effectLst/>
                          <a:latin typeface="Calibri" panose="020F0502020204030204" pitchFamily="34" charset="0"/>
                        </a:rPr>
                        <a:t>1</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600" b="0" i="0" u="none" strike="noStrike" dirty="0" err="1">
                          <a:solidFill>
                            <a:srgbClr val="000000"/>
                          </a:solidFill>
                          <a:effectLst/>
                          <a:latin typeface="Calibri" panose="020F0502020204030204" pitchFamily="34" charset="0"/>
                        </a:rPr>
                        <a:t>First_date_seen</a:t>
                      </a:r>
                      <a:endParaRPr lang="en-CA" sz="1600" b="0" i="0" u="none" strike="noStrike" dirty="0">
                        <a:solidFill>
                          <a:srgbClr val="000000"/>
                        </a:solidFill>
                        <a:effectLst/>
                        <a:latin typeface="Calibri" panose="020F0502020204030204" pitchFamily="34" charset="0"/>
                      </a:endParaRP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2851369"/>
                  </a:ext>
                </a:extLst>
              </a:tr>
              <a:tr h="254185">
                <a:tc>
                  <a:txBody>
                    <a:bodyPr/>
                    <a:lstStyle/>
                    <a:p>
                      <a:pPr algn="l" rtl="0" fontAlgn="ctr"/>
                      <a:r>
                        <a:rPr lang="en-CA" sz="1600" b="0" i="0" u="none" strike="noStrike" dirty="0">
                          <a:solidFill>
                            <a:srgbClr val="000000"/>
                          </a:solidFill>
                          <a:effectLst/>
                          <a:latin typeface="Calibri" panose="020F0502020204030204" pitchFamily="34" charset="0"/>
                        </a:rPr>
                        <a:t>2</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600" b="0" i="0" u="none" strike="noStrike" dirty="0" err="1">
                          <a:solidFill>
                            <a:srgbClr val="000000"/>
                          </a:solidFill>
                          <a:effectLst/>
                          <a:latin typeface="Calibri" panose="020F0502020204030204" pitchFamily="34" charset="0"/>
                        </a:rPr>
                        <a:t>Last_date_seen</a:t>
                      </a:r>
                      <a:endParaRPr lang="en-CA" sz="1600" b="0" i="0" u="none" strike="noStrike" dirty="0">
                        <a:solidFill>
                          <a:srgbClr val="000000"/>
                        </a:solidFill>
                        <a:effectLst/>
                        <a:latin typeface="Calibri" panose="020F0502020204030204" pitchFamily="34" charset="0"/>
                      </a:endParaRP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2357868"/>
                  </a:ext>
                </a:extLst>
              </a:tr>
              <a:tr h="254185">
                <a:tc>
                  <a:txBody>
                    <a:bodyPr/>
                    <a:lstStyle/>
                    <a:p>
                      <a:pPr algn="l" rtl="0" fontAlgn="ctr"/>
                      <a:r>
                        <a:rPr lang="en-CA" sz="1600" b="0" i="0" u="none" strike="noStrike" dirty="0">
                          <a:solidFill>
                            <a:srgbClr val="000000"/>
                          </a:solidFill>
                          <a:effectLst/>
                          <a:latin typeface="Calibri" panose="020F0502020204030204" pitchFamily="34" charset="0"/>
                        </a:rPr>
                        <a:t>3</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600" b="0" i="0" u="none" strike="noStrike" dirty="0">
                          <a:solidFill>
                            <a:srgbClr val="000000"/>
                          </a:solidFill>
                          <a:effectLst/>
                          <a:latin typeface="Calibri" panose="020F0502020204030204" pitchFamily="34" charset="0"/>
                        </a:rPr>
                        <a:t>Year</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604207"/>
                  </a:ext>
                </a:extLst>
              </a:tr>
              <a:tr h="254185">
                <a:tc>
                  <a:txBody>
                    <a:bodyPr/>
                    <a:lstStyle/>
                    <a:p>
                      <a:pPr algn="l" rtl="0" fontAlgn="ctr"/>
                      <a:r>
                        <a:rPr lang="en-CA" sz="1600" b="0" i="0" u="none" strike="noStrike" dirty="0">
                          <a:solidFill>
                            <a:srgbClr val="000000"/>
                          </a:solidFill>
                          <a:effectLst/>
                          <a:latin typeface="Calibri" panose="020F0502020204030204" pitchFamily="34" charset="0"/>
                        </a:rPr>
                        <a:t>4</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600" b="0" i="0" u="none" strike="noStrike" dirty="0">
                          <a:solidFill>
                            <a:srgbClr val="000000"/>
                          </a:solidFill>
                          <a:effectLst/>
                          <a:latin typeface="Calibri" panose="020F0502020204030204" pitchFamily="34" charset="0"/>
                        </a:rPr>
                        <a:t>Model</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4782288"/>
                  </a:ext>
                </a:extLst>
              </a:tr>
              <a:tr h="254185">
                <a:tc>
                  <a:txBody>
                    <a:bodyPr/>
                    <a:lstStyle/>
                    <a:p>
                      <a:pPr algn="l" rtl="0" fontAlgn="ctr"/>
                      <a:r>
                        <a:rPr lang="en-CA" sz="1600" b="0" i="0" u="none" strike="noStrike" dirty="0">
                          <a:solidFill>
                            <a:srgbClr val="000000"/>
                          </a:solidFill>
                          <a:effectLst/>
                          <a:latin typeface="Calibri" panose="020F0502020204030204" pitchFamily="34" charset="0"/>
                        </a:rPr>
                        <a:t>5</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600" b="0" i="0" u="none" strike="noStrike" dirty="0">
                          <a:solidFill>
                            <a:srgbClr val="000000"/>
                          </a:solidFill>
                          <a:effectLst/>
                          <a:latin typeface="Calibri" panose="020F0502020204030204" pitchFamily="34" charset="0"/>
                        </a:rPr>
                        <a:t>Color</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7798253"/>
                  </a:ext>
                </a:extLst>
              </a:tr>
              <a:tr h="254185">
                <a:tc>
                  <a:txBody>
                    <a:bodyPr/>
                    <a:lstStyle/>
                    <a:p>
                      <a:pPr algn="l" rtl="0" fontAlgn="ctr"/>
                      <a:r>
                        <a:rPr lang="en-CA" sz="1600" b="0" i="0" u="none" strike="noStrike" dirty="0">
                          <a:solidFill>
                            <a:srgbClr val="000000"/>
                          </a:solidFill>
                          <a:effectLst/>
                          <a:latin typeface="Calibri" panose="020F0502020204030204" pitchFamily="34" charset="0"/>
                        </a:rPr>
                        <a:t>6</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600" b="0" i="0" u="none" strike="noStrike" dirty="0" err="1">
                          <a:solidFill>
                            <a:srgbClr val="000000"/>
                          </a:solidFill>
                          <a:effectLst/>
                          <a:latin typeface="Calibri" panose="020F0502020204030204" pitchFamily="34" charset="0"/>
                        </a:rPr>
                        <a:t>Seller_name</a:t>
                      </a:r>
                      <a:endParaRPr lang="en-CA" sz="1600" b="0" i="0" u="none" strike="noStrike" dirty="0">
                        <a:solidFill>
                          <a:srgbClr val="000000"/>
                        </a:solidFill>
                        <a:effectLst/>
                        <a:latin typeface="Calibri" panose="020F0502020204030204" pitchFamily="34" charset="0"/>
                      </a:endParaRP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4759495"/>
                  </a:ext>
                </a:extLst>
              </a:tr>
              <a:tr h="254185">
                <a:tc>
                  <a:txBody>
                    <a:bodyPr/>
                    <a:lstStyle/>
                    <a:p>
                      <a:pPr algn="l" rtl="0" fontAlgn="ctr"/>
                      <a:r>
                        <a:rPr lang="en-CA" sz="1600" b="0" i="0" u="none" strike="noStrike" dirty="0">
                          <a:solidFill>
                            <a:srgbClr val="000000"/>
                          </a:solidFill>
                          <a:effectLst/>
                          <a:latin typeface="Calibri" panose="020F0502020204030204" pitchFamily="34" charset="0"/>
                        </a:rPr>
                        <a:t>7</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600" b="0" i="0" u="none" strike="noStrike" dirty="0">
                          <a:solidFill>
                            <a:srgbClr val="000000"/>
                          </a:solidFill>
                          <a:effectLst/>
                          <a:latin typeface="Calibri" panose="020F0502020204030204" pitchFamily="34" charset="0"/>
                        </a:rPr>
                        <a:t>Latitude</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6110579"/>
                  </a:ext>
                </a:extLst>
              </a:tr>
              <a:tr h="254185">
                <a:tc>
                  <a:txBody>
                    <a:bodyPr/>
                    <a:lstStyle/>
                    <a:p>
                      <a:pPr algn="l" rtl="0" fontAlgn="ctr"/>
                      <a:r>
                        <a:rPr lang="en-CA" sz="1600" b="0" i="0" u="none" strike="noStrike" dirty="0">
                          <a:solidFill>
                            <a:srgbClr val="000000"/>
                          </a:solidFill>
                          <a:effectLst/>
                          <a:latin typeface="Calibri" panose="020F0502020204030204" pitchFamily="34" charset="0"/>
                        </a:rPr>
                        <a:t>8</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600" b="0" i="0" u="none" strike="noStrike" dirty="0">
                          <a:solidFill>
                            <a:srgbClr val="000000"/>
                          </a:solidFill>
                          <a:effectLst/>
                          <a:latin typeface="Calibri" panose="020F0502020204030204" pitchFamily="34" charset="0"/>
                        </a:rPr>
                        <a:t>Longitude</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4605992"/>
                  </a:ext>
                </a:extLst>
              </a:tr>
            </a:tbl>
          </a:graphicData>
        </a:graphic>
      </p:graphicFrame>
      <p:cxnSp>
        <p:nvCxnSpPr>
          <p:cNvPr id="17" name="Straight Connector 16">
            <a:extLst>
              <a:ext uri="{FF2B5EF4-FFF2-40B4-BE49-F238E27FC236}">
                <a16:creationId xmlns:a16="http://schemas.microsoft.com/office/drawing/2014/main" id="{3FE2DA69-D3F6-4020-AE4A-CD751022FF55}"/>
              </a:ext>
            </a:extLst>
          </p:cNvPr>
          <p:cNvCxnSpPr/>
          <p:nvPr/>
        </p:nvCxnSpPr>
        <p:spPr>
          <a:xfrm>
            <a:off x="8256416" y="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7915B18-261B-4CF5-B0E0-BE09A27DF308}"/>
              </a:ext>
            </a:extLst>
          </p:cNvPr>
          <p:cNvCxnSpPr>
            <a:cxnSpLocks/>
          </p:cNvCxnSpPr>
          <p:nvPr/>
        </p:nvCxnSpPr>
        <p:spPr>
          <a:xfrm>
            <a:off x="8336132" y="0"/>
            <a:ext cx="0" cy="505139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0C91F8A6-A327-4AC5-9733-2D3EAF888F0E}"/>
              </a:ext>
            </a:extLst>
          </p:cNvPr>
          <p:cNvCxnSpPr>
            <a:cxnSpLocks/>
          </p:cNvCxnSpPr>
          <p:nvPr/>
        </p:nvCxnSpPr>
        <p:spPr>
          <a:xfrm flipV="1">
            <a:off x="0" y="5025801"/>
            <a:ext cx="8336132" cy="25593"/>
          </a:xfrm>
          <a:prstGeom prst="line">
            <a:avLst/>
          </a:prstGeom>
        </p:spPr>
        <p:style>
          <a:lnRef idx="1">
            <a:schemeClr val="dk1"/>
          </a:lnRef>
          <a:fillRef idx="0">
            <a:schemeClr val="dk1"/>
          </a:fillRef>
          <a:effectRef idx="0">
            <a:schemeClr val="dk1"/>
          </a:effectRef>
          <a:fontRef idx="minor">
            <a:schemeClr val="tx1"/>
          </a:fontRef>
        </p:style>
      </p:cxnSp>
      <p:sp>
        <p:nvSpPr>
          <p:cNvPr id="27" name="Title 1">
            <a:extLst>
              <a:ext uri="{FF2B5EF4-FFF2-40B4-BE49-F238E27FC236}">
                <a16:creationId xmlns:a16="http://schemas.microsoft.com/office/drawing/2014/main" id="{BE272BDD-F1E1-48BA-8970-6E2C04F84998}"/>
              </a:ext>
            </a:extLst>
          </p:cNvPr>
          <p:cNvSpPr txBox="1">
            <a:spLocks/>
          </p:cNvSpPr>
          <p:nvPr/>
        </p:nvSpPr>
        <p:spPr>
          <a:xfrm>
            <a:off x="8336132" y="669031"/>
            <a:ext cx="3776708" cy="39061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sz="2500" b="1" dirty="0">
                <a:latin typeface="+mn-lt"/>
              </a:rPr>
              <a:t>Features Eliminated:</a:t>
            </a:r>
          </a:p>
        </p:txBody>
      </p:sp>
      <p:sp>
        <p:nvSpPr>
          <p:cNvPr id="28" name="Title 1">
            <a:extLst>
              <a:ext uri="{FF2B5EF4-FFF2-40B4-BE49-F238E27FC236}">
                <a16:creationId xmlns:a16="http://schemas.microsoft.com/office/drawing/2014/main" id="{BE40C5D6-0F2C-46A8-B672-8AD3B26CCCAE}"/>
              </a:ext>
            </a:extLst>
          </p:cNvPr>
          <p:cNvSpPr txBox="1">
            <a:spLocks/>
          </p:cNvSpPr>
          <p:nvPr/>
        </p:nvSpPr>
        <p:spPr>
          <a:xfrm>
            <a:off x="1124899" y="5125788"/>
            <a:ext cx="4410007" cy="39061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500" b="1" dirty="0">
                <a:latin typeface="+mn-lt"/>
              </a:rPr>
              <a:t>Shape of the data:</a:t>
            </a:r>
          </a:p>
        </p:txBody>
      </p:sp>
      <p:sp>
        <p:nvSpPr>
          <p:cNvPr id="34" name="Arrow: Curved Down 33">
            <a:extLst>
              <a:ext uri="{FF2B5EF4-FFF2-40B4-BE49-F238E27FC236}">
                <a16:creationId xmlns:a16="http://schemas.microsoft.com/office/drawing/2014/main" id="{BF064801-AAC4-4D13-9C70-D4C9840B19E3}"/>
              </a:ext>
            </a:extLst>
          </p:cNvPr>
          <p:cNvSpPr/>
          <p:nvPr/>
        </p:nvSpPr>
        <p:spPr>
          <a:xfrm>
            <a:off x="5610691" y="228353"/>
            <a:ext cx="3116059" cy="428595"/>
          </a:xfrm>
          <a:prstGeom prst="curvedDownArrow">
            <a:avLst>
              <a:gd name="adj1" fmla="val 54169"/>
              <a:gd name="adj2" fmla="val 104286"/>
              <a:gd name="adj3" fmla="val 4571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ln w="0"/>
              <a:solidFill>
                <a:schemeClr val="tx1"/>
              </a:solidFill>
              <a:effectLst>
                <a:outerShdw blurRad="38100" dist="19050" dir="2700000" algn="tl" rotWithShape="0">
                  <a:schemeClr val="dk1">
                    <a:alpha val="40000"/>
                  </a:schemeClr>
                </a:outerShdw>
              </a:effectLst>
            </a:endParaRPr>
          </a:p>
        </p:txBody>
      </p:sp>
      <p:sp>
        <p:nvSpPr>
          <p:cNvPr id="35" name="TextBox 34">
            <a:extLst>
              <a:ext uri="{FF2B5EF4-FFF2-40B4-BE49-F238E27FC236}">
                <a16:creationId xmlns:a16="http://schemas.microsoft.com/office/drawing/2014/main" id="{239D3606-5424-460F-A25A-F5C837E57ACD}"/>
              </a:ext>
            </a:extLst>
          </p:cNvPr>
          <p:cNvSpPr txBox="1"/>
          <p:nvPr/>
        </p:nvSpPr>
        <p:spPr>
          <a:xfrm>
            <a:off x="4612700" y="5034264"/>
            <a:ext cx="3741188" cy="1754326"/>
          </a:xfrm>
          <a:prstGeom prst="rect">
            <a:avLst/>
          </a:prstGeom>
          <a:solidFill>
            <a:schemeClr val="accent6">
              <a:lumMod val="60000"/>
              <a:lumOff val="40000"/>
            </a:schemeClr>
          </a:solidFill>
          <a:ln>
            <a:solidFill>
              <a:schemeClr val="tx1"/>
            </a:solidFill>
          </a:ln>
        </p:spPr>
        <p:txBody>
          <a:bodyPr wrap="square" rtlCol="0">
            <a:spAutoFit/>
          </a:bodyPr>
          <a:lstStyle/>
          <a:p>
            <a:r>
              <a:rPr lang="en-CA" b="1" dirty="0"/>
              <a:t>Data Overview:</a:t>
            </a:r>
            <a:endParaRPr lang="en-CA" dirty="0"/>
          </a:p>
          <a:p>
            <a:r>
              <a:rPr lang="en-CA" dirty="0"/>
              <a:t>Vehicles dataset with </a:t>
            </a:r>
            <a:r>
              <a:rPr lang="en-CA" b="1" dirty="0"/>
              <a:t>52236 rows </a:t>
            </a:r>
            <a:r>
              <a:rPr lang="en-CA" dirty="0"/>
              <a:t>and </a:t>
            </a:r>
            <a:r>
              <a:rPr lang="en-CA" b="1" dirty="0"/>
              <a:t>25 features </a:t>
            </a:r>
            <a:r>
              <a:rPr lang="en-CA" dirty="0"/>
              <a:t>from 2</a:t>
            </a:r>
            <a:r>
              <a:rPr lang="en-CA" baseline="30000" dirty="0"/>
              <a:t>nd</a:t>
            </a:r>
            <a:r>
              <a:rPr lang="en-CA" dirty="0"/>
              <a:t> April,2021 to 3</a:t>
            </a:r>
            <a:r>
              <a:rPr lang="en-CA" baseline="30000" dirty="0"/>
              <a:t>rd</a:t>
            </a:r>
            <a:r>
              <a:rPr lang="en-CA" dirty="0"/>
              <a:t> May,2021 for Clutch with categorical and numerical variables.</a:t>
            </a:r>
          </a:p>
          <a:p>
            <a:pPr marL="285750" indent="-285750">
              <a:buFont typeface="Arial" panose="020B0604020202020204" pitchFamily="34" charset="0"/>
              <a:buChar char="•"/>
            </a:pPr>
            <a:endParaRPr lang="en-CA" dirty="0"/>
          </a:p>
        </p:txBody>
      </p:sp>
      <p:sp>
        <p:nvSpPr>
          <p:cNvPr id="36" name="Title 1">
            <a:extLst>
              <a:ext uri="{FF2B5EF4-FFF2-40B4-BE49-F238E27FC236}">
                <a16:creationId xmlns:a16="http://schemas.microsoft.com/office/drawing/2014/main" id="{A0B721FB-E893-4E70-8323-6065FA47CDFC}"/>
              </a:ext>
            </a:extLst>
          </p:cNvPr>
          <p:cNvSpPr txBox="1">
            <a:spLocks/>
          </p:cNvSpPr>
          <p:nvPr/>
        </p:nvSpPr>
        <p:spPr>
          <a:xfrm>
            <a:off x="277106" y="118262"/>
            <a:ext cx="4047556" cy="4937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000" dirty="0">
                <a:latin typeface="+mn-lt"/>
              </a:rPr>
              <a:t>Understanding the data:</a:t>
            </a:r>
          </a:p>
        </p:txBody>
      </p:sp>
      <p:cxnSp>
        <p:nvCxnSpPr>
          <p:cNvPr id="38" name="Straight Connector 37">
            <a:extLst>
              <a:ext uri="{FF2B5EF4-FFF2-40B4-BE49-F238E27FC236}">
                <a16:creationId xmlns:a16="http://schemas.microsoft.com/office/drawing/2014/main" id="{12EC07A2-92F5-416A-A390-06D9767FC513}"/>
              </a:ext>
            </a:extLst>
          </p:cNvPr>
          <p:cNvCxnSpPr>
            <a:cxnSpLocks/>
          </p:cNvCxnSpPr>
          <p:nvPr/>
        </p:nvCxnSpPr>
        <p:spPr>
          <a:xfrm flipV="1">
            <a:off x="0" y="696326"/>
            <a:ext cx="12192000" cy="2334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85193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7D95A-CD0D-40BE-BC85-38D52B7CE4C4}"/>
              </a:ext>
            </a:extLst>
          </p:cNvPr>
          <p:cNvSpPr>
            <a:spLocks noGrp="1"/>
          </p:cNvSpPr>
          <p:nvPr>
            <p:ph type="title"/>
          </p:nvPr>
        </p:nvSpPr>
        <p:spPr>
          <a:xfrm>
            <a:off x="671374" y="108716"/>
            <a:ext cx="11265762" cy="493726"/>
          </a:xfrm>
        </p:spPr>
        <p:txBody>
          <a:bodyPr>
            <a:noAutofit/>
          </a:bodyPr>
          <a:lstStyle/>
          <a:p>
            <a:r>
              <a:rPr lang="en-CA" sz="3000" dirty="0">
                <a:latin typeface="+mn-lt"/>
              </a:rPr>
              <a:t>Exploratory Data Analysis and Understanding the data:</a:t>
            </a:r>
          </a:p>
        </p:txBody>
      </p:sp>
      <p:sp>
        <p:nvSpPr>
          <p:cNvPr id="5" name="Title 1">
            <a:extLst>
              <a:ext uri="{FF2B5EF4-FFF2-40B4-BE49-F238E27FC236}">
                <a16:creationId xmlns:a16="http://schemas.microsoft.com/office/drawing/2014/main" id="{D08EDFB5-C9B2-4A8E-9C8B-CEA3DF1CD2B0}"/>
              </a:ext>
            </a:extLst>
          </p:cNvPr>
          <p:cNvSpPr txBox="1">
            <a:spLocks/>
          </p:cNvSpPr>
          <p:nvPr/>
        </p:nvSpPr>
        <p:spPr>
          <a:xfrm>
            <a:off x="838200" y="1500326"/>
            <a:ext cx="10515600" cy="49925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dirty="0"/>
          </a:p>
        </p:txBody>
      </p:sp>
      <p:sp>
        <p:nvSpPr>
          <p:cNvPr id="6" name="TextBox 5">
            <a:extLst>
              <a:ext uri="{FF2B5EF4-FFF2-40B4-BE49-F238E27FC236}">
                <a16:creationId xmlns:a16="http://schemas.microsoft.com/office/drawing/2014/main" id="{470B69B9-A537-47EA-B4FC-6E900592175F}"/>
              </a:ext>
            </a:extLst>
          </p:cNvPr>
          <p:cNvSpPr txBox="1"/>
          <p:nvPr/>
        </p:nvSpPr>
        <p:spPr>
          <a:xfrm>
            <a:off x="838200" y="2352583"/>
            <a:ext cx="10515600" cy="369332"/>
          </a:xfrm>
          <a:prstGeom prst="rect">
            <a:avLst/>
          </a:prstGeom>
          <a:noFill/>
        </p:spPr>
        <p:txBody>
          <a:bodyPr wrap="square" rtlCol="0">
            <a:spAutoFit/>
          </a:bodyPr>
          <a:lstStyle/>
          <a:p>
            <a:pPr marL="285750" indent="-285750">
              <a:buFont typeface="Arial" panose="020B0604020202020204" pitchFamily="34" charset="0"/>
              <a:buChar char="•"/>
            </a:pPr>
            <a:endParaRPr lang="en-CA" dirty="0"/>
          </a:p>
        </p:txBody>
      </p:sp>
      <p:sp>
        <p:nvSpPr>
          <p:cNvPr id="12" name="TextBox 11">
            <a:extLst>
              <a:ext uri="{FF2B5EF4-FFF2-40B4-BE49-F238E27FC236}">
                <a16:creationId xmlns:a16="http://schemas.microsoft.com/office/drawing/2014/main" id="{6156AD39-523A-4844-8BC2-4EBBB1DE0016}"/>
              </a:ext>
            </a:extLst>
          </p:cNvPr>
          <p:cNvSpPr txBox="1"/>
          <p:nvPr/>
        </p:nvSpPr>
        <p:spPr>
          <a:xfrm>
            <a:off x="671374" y="3210296"/>
            <a:ext cx="4388898" cy="477054"/>
          </a:xfrm>
          <a:prstGeom prst="rect">
            <a:avLst/>
          </a:prstGeom>
          <a:noFill/>
        </p:spPr>
        <p:txBody>
          <a:bodyPr wrap="square" rtlCol="0">
            <a:spAutoFit/>
          </a:bodyPr>
          <a:lstStyle/>
          <a:p>
            <a:r>
              <a:rPr lang="en-CA" sz="2500" b="1" dirty="0"/>
              <a:t>Cleaned Dataset Statistics:</a:t>
            </a:r>
          </a:p>
        </p:txBody>
      </p:sp>
      <p:sp>
        <p:nvSpPr>
          <p:cNvPr id="14" name="TextBox 13">
            <a:extLst>
              <a:ext uri="{FF2B5EF4-FFF2-40B4-BE49-F238E27FC236}">
                <a16:creationId xmlns:a16="http://schemas.microsoft.com/office/drawing/2014/main" id="{30194B39-DB9D-4431-A260-A57B842334FF}"/>
              </a:ext>
            </a:extLst>
          </p:cNvPr>
          <p:cNvSpPr txBox="1"/>
          <p:nvPr/>
        </p:nvSpPr>
        <p:spPr>
          <a:xfrm>
            <a:off x="3018408" y="1105071"/>
            <a:ext cx="9062251" cy="2031325"/>
          </a:xfrm>
          <a:prstGeom prst="rect">
            <a:avLst/>
          </a:prstGeom>
          <a:solidFill>
            <a:schemeClr val="accent6">
              <a:lumMod val="60000"/>
              <a:lumOff val="40000"/>
            </a:schemeClr>
          </a:solidFill>
          <a:ln>
            <a:solidFill>
              <a:schemeClr val="tx1"/>
            </a:solidFill>
          </a:ln>
        </p:spPr>
        <p:txBody>
          <a:bodyPr wrap="square" rtlCol="0">
            <a:spAutoFit/>
          </a:bodyPr>
          <a:lstStyle/>
          <a:p>
            <a:r>
              <a:rPr lang="en-CA" b="1" dirty="0"/>
              <a:t>Adding features using Feature engineering:</a:t>
            </a:r>
          </a:p>
          <a:p>
            <a:pPr marL="285750" indent="-285750">
              <a:buFont typeface="Arial" panose="020B0604020202020204" pitchFamily="34" charset="0"/>
              <a:buChar char="•"/>
            </a:pPr>
            <a:r>
              <a:rPr lang="en-CA" b="1" dirty="0"/>
              <a:t>Price Category </a:t>
            </a:r>
            <a:r>
              <a:rPr lang="en-CA" dirty="0"/>
              <a:t>– Divide into 3 categories – Low, Medium, High.</a:t>
            </a:r>
          </a:p>
          <a:p>
            <a:pPr marL="285750" indent="-285750">
              <a:buFont typeface="Arial" panose="020B0604020202020204" pitchFamily="34" charset="0"/>
              <a:buChar char="•"/>
            </a:pPr>
            <a:r>
              <a:rPr lang="en-CA" b="1" dirty="0"/>
              <a:t>Mileage Category </a:t>
            </a:r>
            <a:r>
              <a:rPr lang="en-CA" dirty="0"/>
              <a:t>– Divide into 3 categories based on priori – Low, Medium, High.</a:t>
            </a:r>
          </a:p>
          <a:p>
            <a:pPr marL="285750" indent="-285750">
              <a:buFont typeface="Arial" panose="020B0604020202020204" pitchFamily="34" charset="0"/>
              <a:buChar char="•"/>
            </a:pPr>
            <a:r>
              <a:rPr lang="en-CA" b="1" dirty="0"/>
              <a:t>Age of car </a:t>
            </a:r>
            <a:r>
              <a:rPr lang="en-CA" dirty="0"/>
              <a:t>– Difference between car manufactured year and current year i.e. 2021.</a:t>
            </a:r>
          </a:p>
          <a:p>
            <a:pPr marL="285750" indent="-285750">
              <a:buFont typeface="Arial" panose="020B0604020202020204" pitchFamily="34" charset="0"/>
              <a:buChar char="•"/>
            </a:pPr>
            <a:r>
              <a:rPr lang="en-CA" b="1" dirty="0"/>
              <a:t>Difference</a:t>
            </a:r>
            <a:r>
              <a:rPr lang="en-CA" dirty="0"/>
              <a:t> – Difference between </a:t>
            </a:r>
            <a:r>
              <a:rPr lang="en-CA" dirty="0" err="1"/>
              <a:t>first_date_seen</a:t>
            </a:r>
            <a:r>
              <a:rPr lang="en-CA" dirty="0"/>
              <a:t> to </a:t>
            </a:r>
            <a:r>
              <a:rPr lang="en-CA" dirty="0" err="1"/>
              <a:t>last_date_seen</a:t>
            </a:r>
            <a:r>
              <a:rPr lang="en-CA" dirty="0"/>
              <a:t> i.e. car is still with Clutch as of 3</a:t>
            </a:r>
            <a:r>
              <a:rPr lang="en-CA" baseline="30000" dirty="0"/>
              <a:t>rd</a:t>
            </a:r>
            <a:r>
              <a:rPr lang="en-CA" dirty="0"/>
              <a:t> May, 2021.</a:t>
            </a:r>
          </a:p>
          <a:p>
            <a:pPr marL="285750" indent="-285750">
              <a:buFont typeface="Arial" panose="020B0604020202020204" pitchFamily="34" charset="0"/>
              <a:buChar char="•"/>
            </a:pPr>
            <a:r>
              <a:rPr lang="en-CA" b="1" dirty="0"/>
              <a:t>Car Situation </a:t>
            </a:r>
            <a:r>
              <a:rPr lang="en-CA" dirty="0"/>
              <a:t>– If car is sold/unsold by Clutch as of 3</a:t>
            </a:r>
            <a:r>
              <a:rPr lang="en-CA" baseline="30000" dirty="0"/>
              <a:t>rd</a:t>
            </a:r>
            <a:r>
              <a:rPr lang="en-CA" dirty="0"/>
              <a:t> May, 2021 i.e. </a:t>
            </a:r>
            <a:r>
              <a:rPr lang="en-CA" dirty="0" err="1"/>
              <a:t>last_date_seen</a:t>
            </a:r>
            <a:r>
              <a:rPr lang="en-CA" dirty="0"/>
              <a:t>.</a:t>
            </a:r>
          </a:p>
        </p:txBody>
      </p:sp>
      <p:sp>
        <p:nvSpPr>
          <p:cNvPr id="15" name="TextBox 14">
            <a:extLst>
              <a:ext uri="{FF2B5EF4-FFF2-40B4-BE49-F238E27FC236}">
                <a16:creationId xmlns:a16="http://schemas.microsoft.com/office/drawing/2014/main" id="{8E248101-3B83-4488-B99A-C35B1A6969C8}"/>
              </a:ext>
            </a:extLst>
          </p:cNvPr>
          <p:cNvSpPr txBox="1"/>
          <p:nvPr/>
        </p:nvSpPr>
        <p:spPr>
          <a:xfrm>
            <a:off x="838200" y="5815766"/>
            <a:ext cx="11242459" cy="923330"/>
          </a:xfrm>
          <a:prstGeom prst="rect">
            <a:avLst/>
          </a:prstGeom>
          <a:solidFill>
            <a:schemeClr val="accent6">
              <a:lumMod val="60000"/>
              <a:lumOff val="40000"/>
            </a:schemeClr>
          </a:solidFill>
          <a:ln>
            <a:solidFill>
              <a:schemeClr val="tx1"/>
            </a:solidFill>
          </a:ln>
        </p:spPr>
        <p:txBody>
          <a:bodyPr wrap="square" rtlCol="0">
            <a:spAutoFit/>
          </a:bodyPr>
          <a:lstStyle/>
          <a:p>
            <a:r>
              <a:rPr lang="en-CA" dirty="0"/>
              <a:t>Here, 108 duplicate rows are not removed because they weren’t duplicate in the actual dataset but seems duplicate after removing various features so there are more than one cars with similar features at different cities or with different sellers.</a:t>
            </a:r>
          </a:p>
        </p:txBody>
      </p:sp>
      <p:graphicFrame>
        <p:nvGraphicFramePr>
          <p:cNvPr id="21" name="Table 20">
            <a:extLst>
              <a:ext uri="{FF2B5EF4-FFF2-40B4-BE49-F238E27FC236}">
                <a16:creationId xmlns:a16="http://schemas.microsoft.com/office/drawing/2014/main" id="{02463CFC-48EB-48CA-8483-75AF1A2DE7B3}"/>
              </a:ext>
            </a:extLst>
          </p:cNvPr>
          <p:cNvGraphicFramePr>
            <a:graphicFrameLocks noGrp="1"/>
          </p:cNvGraphicFramePr>
          <p:nvPr>
            <p:extLst>
              <p:ext uri="{D42A27DB-BD31-4B8C-83A1-F6EECF244321}">
                <p14:modId xmlns:p14="http://schemas.microsoft.com/office/powerpoint/2010/main" val="430139254"/>
              </p:ext>
            </p:extLst>
          </p:nvPr>
        </p:nvGraphicFramePr>
        <p:xfrm>
          <a:off x="855956" y="3767964"/>
          <a:ext cx="3440835" cy="1940376"/>
        </p:xfrm>
        <a:graphic>
          <a:graphicData uri="http://schemas.openxmlformats.org/drawingml/2006/table">
            <a:tbl>
              <a:tblPr firstRow="1" bandRow="1"/>
              <a:tblGrid>
                <a:gridCol w="2345043">
                  <a:extLst>
                    <a:ext uri="{9D8B030D-6E8A-4147-A177-3AD203B41FA5}">
                      <a16:colId xmlns:a16="http://schemas.microsoft.com/office/drawing/2014/main" val="1345990128"/>
                    </a:ext>
                  </a:extLst>
                </a:gridCol>
                <a:gridCol w="1095792">
                  <a:extLst>
                    <a:ext uri="{9D8B030D-6E8A-4147-A177-3AD203B41FA5}">
                      <a16:colId xmlns:a16="http://schemas.microsoft.com/office/drawing/2014/main" val="3929142820"/>
                    </a:ext>
                  </a:extLst>
                </a:gridCol>
              </a:tblGrid>
              <a:tr h="323396">
                <a:tc>
                  <a:txBody>
                    <a:bodyPr/>
                    <a:lstStyle/>
                    <a:p>
                      <a:pPr algn="l" fontAlgn="b"/>
                      <a:r>
                        <a:rPr lang="en-CA" sz="1800" b="0" i="0" u="none" strike="noStrike">
                          <a:solidFill>
                            <a:srgbClr val="000000"/>
                          </a:solidFill>
                          <a:effectLst/>
                          <a:latin typeface="Calibri" panose="020F0502020204030204" pitchFamily="34" charset="0"/>
                        </a:rPr>
                        <a:t>No. of Variables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800" b="0" i="0" u="none" strike="noStrike" dirty="0">
                          <a:solidFill>
                            <a:srgbClr val="000000"/>
                          </a:solidFill>
                          <a:effectLst/>
                          <a:latin typeface="Calibri" panose="020F0502020204030204" pitchFamily="34" charset="0"/>
                        </a:rPr>
                        <a:t>17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7127979"/>
                  </a:ext>
                </a:extLst>
              </a:tr>
              <a:tr h="323396">
                <a:tc>
                  <a:txBody>
                    <a:bodyPr/>
                    <a:lstStyle/>
                    <a:p>
                      <a:pPr algn="l" fontAlgn="b"/>
                      <a:r>
                        <a:rPr lang="en-CA" sz="1800" b="0" i="0" u="none" strike="noStrike">
                          <a:solidFill>
                            <a:srgbClr val="000000"/>
                          </a:solidFill>
                          <a:effectLst/>
                          <a:latin typeface="Calibri" panose="020F0502020204030204" pitchFamily="34" charset="0"/>
                        </a:rPr>
                        <a:t>No. of rows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800" b="0" i="0" u="none" strike="noStrike" dirty="0">
                          <a:solidFill>
                            <a:srgbClr val="000000"/>
                          </a:solidFill>
                          <a:effectLst/>
                          <a:latin typeface="Calibri" panose="020F0502020204030204" pitchFamily="34" charset="0"/>
                        </a:rPr>
                        <a:t>43945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2172147"/>
                  </a:ext>
                </a:extLst>
              </a:tr>
              <a:tr h="323396">
                <a:tc>
                  <a:txBody>
                    <a:bodyPr/>
                    <a:lstStyle/>
                    <a:p>
                      <a:pPr algn="l" fontAlgn="b"/>
                      <a:r>
                        <a:rPr lang="en-CA" sz="1800" b="0" i="0" u="none" strike="noStrike">
                          <a:solidFill>
                            <a:srgbClr val="000000"/>
                          </a:solidFill>
                          <a:effectLst/>
                          <a:latin typeface="Calibri" panose="020F0502020204030204" pitchFamily="34" charset="0"/>
                        </a:rPr>
                        <a:t>Missing data(%)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8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6845319"/>
                  </a:ext>
                </a:extLst>
              </a:tr>
              <a:tr h="323396">
                <a:tc>
                  <a:txBody>
                    <a:bodyPr/>
                    <a:lstStyle/>
                    <a:p>
                      <a:pPr algn="l" fontAlgn="b"/>
                      <a:r>
                        <a:rPr lang="en-CA" sz="1800" b="0" i="0" u="none" strike="noStrike">
                          <a:solidFill>
                            <a:srgbClr val="000000"/>
                          </a:solidFill>
                          <a:effectLst/>
                          <a:latin typeface="Calibri" panose="020F0502020204030204" pitchFamily="34" charset="0"/>
                        </a:rPr>
                        <a:t>Duplicate rows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800" b="0" i="0" u="none" strike="noStrike" dirty="0">
                          <a:solidFill>
                            <a:srgbClr val="000000"/>
                          </a:solidFill>
                          <a:effectLst/>
                          <a:latin typeface="Calibri" panose="020F0502020204030204" pitchFamily="34" charset="0"/>
                        </a:rPr>
                        <a:t>108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7511978"/>
                  </a:ext>
                </a:extLst>
              </a:tr>
              <a:tr h="323396">
                <a:tc>
                  <a:txBody>
                    <a:bodyPr/>
                    <a:lstStyle/>
                    <a:p>
                      <a:pPr algn="l" fontAlgn="b"/>
                      <a:r>
                        <a:rPr lang="en-CA" sz="1800" b="0" i="0" u="none" strike="noStrike">
                          <a:solidFill>
                            <a:srgbClr val="000000"/>
                          </a:solidFill>
                          <a:effectLst/>
                          <a:latin typeface="Calibri" panose="020F0502020204030204" pitchFamily="34" charset="0"/>
                        </a:rPr>
                        <a:t>Numerical Variables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800" b="0" i="0" u="none" strike="noStrike" dirty="0">
                          <a:solidFill>
                            <a:srgbClr val="000000"/>
                          </a:solidFill>
                          <a:effectLst/>
                          <a:latin typeface="Calibri" panose="020F0502020204030204" pitchFamily="34" charset="0"/>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5669604"/>
                  </a:ext>
                </a:extLst>
              </a:tr>
              <a:tr h="323396">
                <a:tc>
                  <a:txBody>
                    <a:bodyPr/>
                    <a:lstStyle/>
                    <a:p>
                      <a:pPr algn="l" fontAlgn="b"/>
                      <a:r>
                        <a:rPr lang="en-CA" sz="1800" b="0" i="0" u="none" strike="noStrike">
                          <a:solidFill>
                            <a:srgbClr val="000000"/>
                          </a:solidFill>
                          <a:effectLst/>
                          <a:latin typeface="Calibri" panose="020F0502020204030204" pitchFamily="34" charset="0"/>
                        </a:rPr>
                        <a:t>Categorical Variables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800" b="0" i="0" u="none" strike="noStrike" dirty="0">
                          <a:solidFill>
                            <a:srgbClr val="000000"/>
                          </a:solidFill>
                          <a:effectLst/>
                          <a:latin typeface="Calibri" panose="020F050202020403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6720370"/>
                  </a:ext>
                </a:extLst>
              </a:tr>
            </a:tbl>
          </a:graphicData>
        </a:graphic>
      </p:graphicFrame>
      <p:graphicFrame>
        <p:nvGraphicFramePr>
          <p:cNvPr id="22" name="Table 21">
            <a:extLst>
              <a:ext uri="{FF2B5EF4-FFF2-40B4-BE49-F238E27FC236}">
                <a16:creationId xmlns:a16="http://schemas.microsoft.com/office/drawing/2014/main" id="{C79EF0D2-49E9-4717-9806-C64299FB2918}"/>
              </a:ext>
            </a:extLst>
          </p:cNvPr>
          <p:cNvGraphicFramePr>
            <a:graphicFrameLocks noGrp="1"/>
          </p:cNvGraphicFramePr>
          <p:nvPr>
            <p:extLst>
              <p:ext uri="{D42A27DB-BD31-4B8C-83A1-F6EECF244321}">
                <p14:modId xmlns:p14="http://schemas.microsoft.com/office/powerpoint/2010/main" val="4256491571"/>
              </p:ext>
            </p:extLst>
          </p:nvPr>
        </p:nvGraphicFramePr>
        <p:xfrm>
          <a:off x="838200" y="1105071"/>
          <a:ext cx="2114644" cy="2031325"/>
        </p:xfrm>
        <a:graphic>
          <a:graphicData uri="http://schemas.openxmlformats.org/drawingml/2006/table">
            <a:tbl>
              <a:tblPr firstRow="1" bandRow="1"/>
              <a:tblGrid>
                <a:gridCol w="614318">
                  <a:extLst>
                    <a:ext uri="{9D8B030D-6E8A-4147-A177-3AD203B41FA5}">
                      <a16:colId xmlns:a16="http://schemas.microsoft.com/office/drawing/2014/main" val="1159327187"/>
                    </a:ext>
                  </a:extLst>
                </a:gridCol>
                <a:gridCol w="1500326">
                  <a:extLst>
                    <a:ext uri="{9D8B030D-6E8A-4147-A177-3AD203B41FA5}">
                      <a16:colId xmlns:a16="http://schemas.microsoft.com/office/drawing/2014/main" val="305617517"/>
                    </a:ext>
                  </a:extLst>
                </a:gridCol>
              </a:tblGrid>
              <a:tr h="472260">
                <a:tc>
                  <a:txBody>
                    <a:bodyPr/>
                    <a:lstStyle/>
                    <a:p>
                      <a:pPr algn="l" rtl="0" fontAlgn="ctr"/>
                      <a:r>
                        <a:rPr lang="en-CA" sz="1600" b="1" i="0" u="none" strike="noStrike" dirty="0">
                          <a:solidFill>
                            <a:srgbClr val="000000"/>
                          </a:solidFill>
                          <a:effectLst/>
                          <a:latin typeface="Calibri" panose="020F0502020204030204" pitchFamily="34" charset="0"/>
                        </a:rPr>
                        <a:t>Sr No.</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CA" sz="1600" b="1" i="0" u="none" strike="noStrike" dirty="0">
                          <a:solidFill>
                            <a:srgbClr val="000000"/>
                          </a:solidFill>
                          <a:effectLst/>
                          <a:latin typeface="Calibri" panose="020F0502020204030204" pitchFamily="34" charset="0"/>
                        </a:rPr>
                        <a:t>Features Added</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3835978"/>
                  </a:ext>
                </a:extLst>
              </a:tr>
              <a:tr h="311813">
                <a:tc>
                  <a:txBody>
                    <a:bodyPr/>
                    <a:lstStyle/>
                    <a:p>
                      <a:pPr algn="l" rtl="0" fontAlgn="ctr"/>
                      <a:r>
                        <a:rPr lang="en-CA" sz="1600" b="0" i="0" u="none" strike="noStrike" dirty="0">
                          <a:solidFill>
                            <a:srgbClr val="000000"/>
                          </a:solidFill>
                          <a:effectLst/>
                          <a:latin typeface="Calibri" panose="020F0502020204030204" pitchFamily="34" charset="0"/>
                        </a:rPr>
                        <a:t>1</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600" b="0" i="0" u="none" strike="noStrike" dirty="0">
                          <a:solidFill>
                            <a:srgbClr val="000000"/>
                          </a:solidFill>
                          <a:effectLst/>
                          <a:latin typeface="Calibri" panose="020F0502020204030204" pitchFamily="34" charset="0"/>
                        </a:rPr>
                        <a:t>Age of Car</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2851369"/>
                  </a:ext>
                </a:extLst>
              </a:tr>
              <a:tr h="311813">
                <a:tc>
                  <a:txBody>
                    <a:bodyPr/>
                    <a:lstStyle/>
                    <a:p>
                      <a:pPr algn="l" rtl="0" fontAlgn="ctr"/>
                      <a:r>
                        <a:rPr lang="en-CA" sz="1600" b="0" i="0" u="none" strike="noStrike" dirty="0">
                          <a:solidFill>
                            <a:srgbClr val="000000"/>
                          </a:solidFill>
                          <a:effectLst/>
                          <a:latin typeface="Calibri" panose="020F0502020204030204" pitchFamily="34" charset="0"/>
                        </a:rPr>
                        <a:t>2</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600" b="0" i="0" u="none" strike="noStrike" dirty="0">
                          <a:solidFill>
                            <a:srgbClr val="000000"/>
                          </a:solidFill>
                          <a:effectLst/>
                          <a:latin typeface="Calibri" panose="020F0502020204030204" pitchFamily="34" charset="0"/>
                        </a:rPr>
                        <a:t>Car Situation</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2357868"/>
                  </a:ext>
                </a:extLst>
              </a:tr>
              <a:tr h="311813">
                <a:tc>
                  <a:txBody>
                    <a:bodyPr/>
                    <a:lstStyle/>
                    <a:p>
                      <a:pPr algn="l" rtl="0" fontAlgn="ctr"/>
                      <a:r>
                        <a:rPr lang="en-CA" sz="1600" b="0" i="0" u="none" strike="noStrike" dirty="0">
                          <a:solidFill>
                            <a:srgbClr val="000000"/>
                          </a:solidFill>
                          <a:effectLst/>
                          <a:latin typeface="Calibri" panose="020F0502020204030204" pitchFamily="34" charset="0"/>
                        </a:rPr>
                        <a:t>3</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600" b="0" i="0" u="none" strike="noStrike" dirty="0">
                          <a:solidFill>
                            <a:srgbClr val="000000"/>
                          </a:solidFill>
                          <a:effectLst/>
                          <a:latin typeface="Calibri" panose="020F0502020204030204" pitchFamily="34" charset="0"/>
                        </a:rPr>
                        <a:t>Difference</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4782288"/>
                  </a:ext>
                </a:extLst>
              </a:tr>
              <a:tr h="311813">
                <a:tc>
                  <a:txBody>
                    <a:bodyPr/>
                    <a:lstStyle/>
                    <a:p>
                      <a:pPr algn="l" rtl="0" fontAlgn="ctr"/>
                      <a:r>
                        <a:rPr lang="en-CA" sz="1600" b="0" i="0" u="none" strike="noStrike" dirty="0">
                          <a:solidFill>
                            <a:srgbClr val="000000"/>
                          </a:solidFill>
                          <a:effectLst/>
                          <a:latin typeface="Calibri" panose="020F0502020204030204" pitchFamily="34" charset="0"/>
                        </a:rPr>
                        <a:t>4</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600" b="0" i="0" u="none" strike="noStrike" dirty="0">
                          <a:solidFill>
                            <a:srgbClr val="000000"/>
                          </a:solidFill>
                          <a:effectLst/>
                          <a:latin typeface="Calibri" panose="020F0502020204030204" pitchFamily="34" charset="0"/>
                        </a:rPr>
                        <a:t>Price Category</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2565365"/>
                  </a:ext>
                </a:extLst>
              </a:tr>
              <a:tr h="311813">
                <a:tc>
                  <a:txBody>
                    <a:bodyPr/>
                    <a:lstStyle/>
                    <a:p>
                      <a:pPr algn="l" rtl="0" fontAlgn="ctr"/>
                      <a:r>
                        <a:rPr lang="en-CA" sz="1600" b="0" i="0" u="none" strike="noStrike" dirty="0">
                          <a:solidFill>
                            <a:srgbClr val="000000"/>
                          </a:solidFill>
                          <a:effectLst/>
                          <a:latin typeface="Calibri" panose="020F0502020204030204" pitchFamily="34" charset="0"/>
                        </a:rPr>
                        <a:t>5</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600" b="0" i="0" u="none" strike="noStrike" dirty="0">
                          <a:solidFill>
                            <a:srgbClr val="000000"/>
                          </a:solidFill>
                          <a:effectLst/>
                          <a:latin typeface="Calibri" panose="020F0502020204030204" pitchFamily="34" charset="0"/>
                        </a:rPr>
                        <a:t>Mileage Category</a:t>
                      </a:r>
                    </a:p>
                  </a:txBody>
                  <a:tcPr marL="6962" marR="6962" marT="6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2696335"/>
                  </a:ext>
                </a:extLst>
              </a:tr>
            </a:tbl>
          </a:graphicData>
        </a:graphic>
      </p:graphicFrame>
      <p:sp>
        <p:nvSpPr>
          <p:cNvPr id="23" name="Title 1">
            <a:extLst>
              <a:ext uri="{FF2B5EF4-FFF2-40B4-BE49-F238E27FC236}">
                <a16:creationId xmlns:a16="http://schemas.microsoft.com/office/drawing/2014/main" id="{CC03EDE6-695E-45C3-9B87-520AB552E28A}"/>
              </a:ext>
            </a:extLst>
          </p:cNvPr>
          <p:cNvSpPr txBox="1">
            <a:spLocks/>
          </p:cNvSpPr>
          <p:nvPr/>
        </p:nvSpPr>
        <p:spPr>
          <a:xfrm>
            <a:off x="671374" y="722348"/>
            <a:ext cx="3351986" cy="36933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500" b="1" dirty="0">
                <a:latin typeface="+mn-lt"/>
              </a:rPr>
              <a:t>Feature Engineering:</a:t>
            </a:r>
          </a:p>
        </p:txBody>
      </p:sp>
      <p:sp>
        <p:nvSpPr>
          <p:cNvPr id="24" name="Title 1">
            <a:extLst>
              <a:ext uri="{FF2B5EF4-FFF2-40B4-BE49-F238E27FC236}">
                <a16:creationId xmlns:a16="http://schemas.microsoft.com/office/drawing/2014/main" id="{877CA690-EB99-4E7C-80E6-15882ADF6773}"/>
              </a:ext>
            </a:extLst>
          </p:cNvPr>
          <p:cNvSpPr txBox="1">
            <a:spLocks/>
          </p:cNvSpPr>
          <p:nvPr/>
        </p:nvSpPr>
        <p:spPr>
          <a:xfrm>
            <a:off x="5136165" y="3245110"/>
            <a:ext cx="6502153" cy="4764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500" b="1" dirty="0">
                <a:latin typeface="+mn-lt"/>
              </a:rPr>
              <a:t>Problems with data:</a:t>
            </a:r>
          </a:p>
        </p:txBody>
      </p:sp>
      <p:sp>
        <p:nvSpPr>
          <p:cNvPr id="25" name="TextBox 24">
            <a:extLst>
              <a:ext uri="{FF2B5EF4-FFF2-40B4-BE49-F238E27FC236}">
                <a16:creationId xmlns:a16="http://schemas.microsoft.com/office/drawing/2014/main" id="{F8C28C67-8E72-4603-B7E5-7DDB408CDC1E}"/>
              </a:ext>
            </a:extLst>
          </p:cNvPr>
          <p:cNvSpPr txBox="1"/>
          <p:nvPr/>
        </p:nvSpPr>
        <p:spPr>
          <a:xfrm>
            <a:off x="4916252" y="3733516"/>
            <a:ext cx="7164408" cy="2031325"/>
          </a:xfrm>
          <a:prstGeom prst="rect">
            <a:avLst/>
          </a:prstGeom>
          <a:solidFill>
            <a:schemeClr val="accent6">
              <a:lumMod val="60000"/>
              <a:lumOff val="40000"/>
            </a:schemeClr>
          </a:solidFill>
          <a:ln>
            <a:solidFill>
              <a:schemeClr val="tx1"/>
            </a:solidFill>
          </a:ln>
        </p:spPr>
        <p:txBody>
          <a:bodyPr wrap="square" rtlCol="0">
            <a:spAutoFit/>
          </a:bodyPr>
          <a:lstStyle/>
          <a:p>
            <a:pPr marL="285750" indent="-285750">
              <a:buFont typeface="Arial" panose="020B0604020202020204" pitchFamily="34" charset="0"/>
              <a:buChar char="•"/>
            </a:pPr>
            <a:r>
              <a:rPr lang="en-CA" dirty="0"/>
              <a:t>There are cars that are scrap and can never be resold just the parts of it can be sold so cannot be used for model building.</a:t>
            </a:r>
          </a:p>
          <a:p>
            <a:pPr marL="285750" indent="-285750">
              <a:buFont typeface="Arial" panose="020B0604020202020204" pitchFamily="34" charset="0"/>
              <a:buChar char="•"/>
            </a:pPr>
            <a:r>
              <a:rPr lang="en-CA" dirty="0"/>
              <a:t>Trim, Engine and Color are not standardized.</a:t>
            </a:r>
          </a:p>
          <a:p>
            <a:pPr marL="285750" indent="-285750">
              <a:buFont typeface="Arial" panose="020B0604020202020204" pitchFamily="34" charset="0"/>
              <a:buChar char="•"/>
            </a:pPr>
            <a:r>
              <a:rPr lang="en-CA" dirty="0"/>
              <a:t>Description has to be unified.</a:t>
            </a:r>
          </a:p>
          <a:p>
            <a:pPr marL="285750" indent="-285750">
              <a:buFont typeface="Arial" panose="020B0604020202020204" pitchFamily="34" charset="0"/>
              <a:buChar char="•"/>
            </a:pPr>
            <a:r>
              <a:rPr lang="en-CA" dirty="0"/>
              <a:t>Nearly 25% of values in engine are missing and 58% missing in passengers.</a:t>
            </a:r>
          </a:p>
          <a:p>
            <a:pPr marL="285750" indent="-285750">
              <a:buFont typeface="Arial" panose="020B0604020202020204" pitchFamily="34" charset="0"/>
              <a:buChar char="•"/>
            </a:pPr>
            <a:r>
              <a:rPr lang="en-CA" dirty="0"/>
              <a:t>Data is inconsistent as there are cars with 2022 in the year column.</a:t>
            </a:r>
          </a:p>
        </p:txBody>
      </p:sp>
      <p:cxnSp>
        <p:nvCxnSpPr>
          <p:cNvPr id="27" name="Straight Connector 26">
            <a:extLst>
              <a:ext uri="{FF2B5EF4-FFF2-40B4-BE49-F238E27FC236}">
                <a16:creationId xmlns:a16="http://schemas.microsoft.com/office/drawing/2014/main" id="{AFA7CEA8-9863-4A85-9B76-44E49A72E6AA}"/>
              </a:ext>
            </a:extLst>
          </p:cNvPr>
          <p:cNvCxnSpPr>
            <a:cxnSpLocks/>
          </p:cNvCxnSpPr>
          <p:nvPr/>
        </p:nvCxnSpPr>
        <p:spPr>
          <a:xfrm>
            <a:off x="4658061" y="3136396"/>
            <a:ext cx="0" cy="267937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7D6DB68-4F88-494D-B8F6-BB462529FDEB}"/>
              </a:ext>
            </a:extLst>
          </p:cNvPr>
          <p:cNvCxnSpPr>
            <a:cxnSpLocks/>
          </p:cNvCxnSpPr>
          <p:nvPr/>
        </p:nvCxnSpPr>
        <p:spPr>
          <a:xfrm flipV="1">
            <a:off x="0" y="696326"/>
            <a:ext cx="12192000" cy="2334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22311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7D95A-CD0D-40BE-BC85-38D52B7CE4C4}"/>
              </a:ext>
            </a:extLst>
          </p:cNvPr>
          <p:cNvSpPr>
            <a:spLocks noGrp="1"/>
          </p:cNvSpPr>
          <p:nvPr>
            <p:ph type="title"/>
          </p:nvPr>
        </p:nvSpPr>
        <p:spPr>
          <a:xfrm>
            <a:off x="687593" y="15028"/>
            <a:ext cx="10515600" cy="525228"/>
          </a:xfrm>
        </p:spPr>
        <p:txBody>
          <a:bodyPr>
            <a:normAutofit/>
          </a:bodyPr>
          <a:lstStyle/>
          <a:p>
            <a:r>
              <a:rPr lang="en-CA" sz="3000" dirty="0">
                <a:latin typeface="+mn-lt"/>
              </a:rPr>
              <a:t>Relation between Price and Mileage:</a:t>
            </a:r>
          </a:p>
        </p:txBody>
      </p:sp>
      <p:sp>
        <p:nvSpPr>
          <p:cNvPr id="5" name="Title 1">
            <a:extLst>
              <a:ext uri="{FF2B5EF4-FFF2-40B4-BE49-F238E27FC236}">
                <a16:creationId xmlns:a16="http://schemas.microsoft.com/office/drawing/2014/main" id="{D08EDFB5-C9B2-4A8E-9C8B-CEA3DF1CD2B0}"/>
              </a:ext>
            </a:extLst>
          </p:cNvPr>
          <p:cNvSpPr txBox="1">
            <a:spLocks/>
          </p:cNvSpPr>
          <p:nvPr/>
        </p:nvSpPr>
        <p:spPr>
          <a:xfrm>
            <a:off x="838200" y="1500326"/>
            <a:ext cx="10515600" cy="49925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dirty="0"/>
          </a:p>
        </p:txBody>
      </p:sp>
      <p:sp>
        <p:nvSpPr>
          <p:cNvPr id="6" name="TextBox 5">
            <a:extLst>
              <a:ext uri="{FF2B5EF4-FFF2-40B4-BE49-F238E27FC236}">
                <a16:creationId xmlns:a16="http://schemas.microsoft.com/office/drawing/2014/main" id="{470B69B9-A537-47EA-B4FC-6E900592175F}"/>
              </a:ext>
            </a:extLst>
          </p:cNvPr>
          <p:cNvSpPr txBox="1"/>
          <p:nvPr/>
        </p:nvSpPr>
        <p:spPr>
          <a:xfrm>
            <a:off x="7565640" y="805386"/>
            <a:ext cx="4382800" cy="3416320"/>
          </a:xfrm>
          <a:prstGeom prst="rect">
            <a:avLst/>
          </a:prstGeom>
          <a:solidFill>
            <a:schemeClr val="accent6">
              <a:lumMod val="40000"/>
              <a:lumOff val="60000"/>
            </a:schemeClr>
          </a:solidFill>
          <a:ln>
            <a:solidFill>
              <a:schemeClr val="tx1"/>
            </a:solidFill>
          </a:ln>
        </p:spPr>
        <p:txBody>
          <a:bodyPr wrap="square" rtlCol="0">
            <a:spAutoFit/>
          </a:bodyPr>
          <a:lstStyle/>
          <a:p>
            <a:r>
              <a:rPr lang="en-US" b="1" dirty="0"/>
              <a:t>Findings from the graphs:</a:t>
            </a:r>
          </a:p>
          <a:p>
            <a:pPr marL="285750" indent="-285750">
              <a:buFont typeface="Arial" panose="020B0604020202020204" pitchFamily="34" charset="0"/>
              <a:buChar char="•"/>
            </a:pPr>
            <a:r>
              <a:rPr lang="en-US" dirty="0"/>
              <a:t>The plot seems to be right skewed i.e. most prices in the dataset are low.(Median &lt; Mean)</a:t>
            </a:r>
          </a:p>
          <a:p>
            <a:pPr marL="285750" indent="-285750">
              <a:buFont typeface="Arial" panose="020B0604020202020204" pitchFamily="34" charset="0"/>
              <a:buChar char="•"/>
            </a:pPr>
            <a:r>
              <a:rPr lang="en-US" dirty="0"/>
              <a:t>There is a significant difference between the mean and median of the price distribution.</a:t>
            </a:r>
          </a:p>
          <a:p>
            <a:pPr marL="285750" indent="-285750">
              <a:buFont typeface="Arial" panose="020B0604020202020204" pitchFamily="34" charset="0"/>
              <a:buChar char="•"/>
            </a:pPr>
            <a:r>
              <a:rPr lang="en-US" dirty="0"/>
              <a:t>Correlation between price and mileage is 0.37 by Pearson test.</a:t>
            </a:r>
          </a:p>
          <a:p>
            <a:pPr marL="285750" indent="-285750">
              <a:buFont typeface="Arial" panose="020B0604020202020204" pitchFamily="34" charset="0"/>
              <a:buChar char="•"/>
            </a:pPr>
            <a:r>
              <a:rPr lang="en-US" dirty="0"/>
              <a:t>Most cars that are to be sold belong to higher end of 2016 i.e. they are manufactured in last 5 years.</a:t>
            </a:r>
            <a:endParaRPr lang="en-CA" dirty="0"/>
          </a:p>
        </p:txBody>
      </p:sp>
      <p:pic>
        <p:nvPicPr>
          <p:cNvPr id="3074" name="Picture 2">
            <a:extLst>
              <a:ext uri="{FF2B5EF4-FFF2-40B4-BE49-F238E27FC236}">
                <a16:creationId xmlns:a16="http://schemas.microsoft.com/office/drawing/2014/main" id="{02A2EAFA-071C-4A81-BAD1-0350CAA4FF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1" y="1348650"/>
            <a:ext cx="6627606" cy="26479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CA816A1-FA96-4EFD-A5D0-CA0C8DE71D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944575"/>
            <a:ext cx="3351007" cy="26003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DC470260-D6FE-4D22-A3AD-2971F2D5A3BC}"/>
              </a:ext>
            </a:extLst>
          </p:cNvPr>
          <p:cNvPicPr>
            <a:picLocks noChangeAspect="1"/>
          </p:cNvPicPr>
          <p:nvPr/>
        </p:nvPicPr>
        <p:blipFill>
          <a:blip r:embed="rId4"/>
          <a:stretch>
            <a:fillRect/>
          </a:stretch>
        </p:blipFill>
        <p:spPr>
          <a:xfrm>
            <a:off x="4471401" y="4155035"/>
            <a:ext cx="2994403" cy="2062073"/>
          </a:xfrm>
          <a:prstGeom prst="rect">
            <a:avLst/>
          </a:prstGeom>
          <a:ln>
            <a:solidFill>
              <a:schemeClr val="tx1"/>
            </a:solidFill>
          </a:ln>
        </p:spPr>
      </p:pic>
      <p:sp>
        <p:nvSpPr>
          <p:cNvPr id="12" name="TextBox 11">
            <a:extLst>
              <a:ext uri="{FF2B5EF4-FFF2-40B4-BE49-F238E27FC236}">
                <a16:creationId xmlns:a16="http://schemas.microsoft.com/office/drawing/2014/main" id="{9BA1C865-BFE0-48B4-A093-FB1B586FA05D}"/>
              </a:ext>
            </a:extLst>
          </p:cNvPr>
          <p:cNvSpPr txBox="1"/>
          <p:nvPr/>
        </p:nvSpPr>
        <p:spPr>
          <a:xfrm>
            <a:off x="8446286" y="4673621"/>
            <a:ext cx="3461551" cy="369332"/>
          </a:xfrm>
          <a:prstGeom prst="rect">
            <a:avLst/>
          </a:prstGeom>
          <a:solidFill>
            <a:schemeClr val="accent6">
              <a:lumMod val="40000"/>
              <a:lumOff val="60000"/>
            </a:schemeClr>
          </a:solidFill>
          <a:ln>
            <a:solidFill>
              <a:schemeClr val="tx1"/>
            </a:solidFill>
          </a:ln>
        </p:spPr>
        <p:txBody>
          <a:bodyPr wrap="square" rtlCol="0">
            <a:spAutoFit/>
          </a:bodyPr>
          <a:lstStyle/>
          <a:p>
            <a:r>
              <a:rPr lang="en-US" b="1" dirty="0"/>
              <a:t>Other findings from the data:</a:t>
            </a:r>
          </a:p>
        </p:txBody>
      </p:sp>
      <p:graphicFrame>
        <p:nvGraphicFramePr>
          <p:cNvPr id="10" name="Table 9">
            <a:extLst>
              <a:ext uri="{FF2B5EF4-FFF2-40B4-BE49-F238E27FC236}">
                <a16:creationId xmlns:a16="http://schemas.microsoft.com/office/drawing/2014/main" id="{7A48151D-A46B-4F2B-A808-5511D60C6370}"/>
              </a:ext>
            </a:extLst>
          </p:cNvPr>
          <p:cNvGraphicFramePr>
            <a:graphicFrameLocks noGrp="1"/>
          </p:cNvGraphicFramePr>
          <p:nvPr>
            <p:extLst>
              <p:ext uri="{D42A27DB-BD31-4B8C-83A1-F6EECF244321}">
                <p14:modId xmlns:p14="http://schemas.microsoft.com/office/powerpoint/2010/main" val="4232193235"/>
              </p:ext>
            </p:extLst>
          </p:nvPr>
        </p:nvGraphicFramePr>
        <p:xfrm>
          <a:off x="8462113" y="5149280"/>
          <a:ext cx="3489633" cy="1395620"/>
        </p:xfrm>
        <a:graphic>
          <a:graphicData uri="http://schemas.openxmlformats.org/drawingml/2006/table">
            <a:tbl>
              <a:tblPr firstRow="1" bandRow="1"/>
              <a:tblGrid>
                <a:gridCol w="1144466">
                  <a:extLst>
                    <a:ext uri="{9D8B030D-6E8A-4147-A177-3AD203B41FA5}">
                      <a16:colId xmlns:a16="http://schemas.microsoft.com/office/drawing/2014/main" val="1798128954"/>
                    </a:ext>
                  </a:extLst>
                </a:gridCol>
                <a:gridCol w="1032734">
                  <a:extLst>
                    <a:ext uri="{9D8B030D-6E8A-4147-A177-3AD203B41FA5}">
                      <a16:colId xmlns:a16="http://schemas.microsoft.com/office/drawing/2014/main" val="244080438"/>
                    </a:ext>
                  </a:extLst>
                </a:gridCol>
                <a:gridCol w="796066">
                  <a:extLst>
                    <a:ext uri="{9D8B030D-6E8A-4147-A177-3AD203B41FA5}">
                      <a16:colId xmlns:a16="http://schemas.microsoft.com/office/drawing/2014/main" val="2358305727"/>
                    </a:ext>
                  </a:extLst>
                </a:gridCol>
                <a:gridCol w="516367">
                  <a:extLst>
                    <a:ext uri="{9D8B030D-6E8A-4147-A177-3AD203B41FA5}">
                      <a16:colId xmlns:a16="http://schemas.microsoft.com/office/drawing/2014/main" val="2550590626"/>
                    </a:ext>
                  </a:extLst>
                </a:gridCol>
              </a:tblGrid>
              <a:tr h="504080">
                <a:tc>
                  <a:txBody>
                    <a:bodyPr/>
                    <a:lstStyle/>
                    <a:p>
                      <a:pPr algn="l" rtl="0" fontAlgn="ctr"/>
                      <a:r>
                        <a:rPr lang="en-CA" sz="1800" b="1" i="0" u="none" strike="noStrike">
                          <a:solidFill>
                            <a:srgbClr val="000000"/>
                          </a:solidFill>
                          <a:effectLst/>
                          <a:latin typeface="Calibri" panose="020F0502020204030204" pitchFamily="34" charset="0"/>
                        </a:rPr>
                        <a:t>Correlation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800" b="0" i="0" u="none" strike="noStrike" dirty="0">
                          <a:solidFill>
                            <a:srgbClr val="000000"/>
                          </a:solidFill>
                          <a:effectLst/>
                          <a:latin typeface="Calibri" panose="020F0502020204030204" pitchFamily="34" charset="0"/>
                        </a:rPr>
                        <a:t>Age of Car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l" rtl="0" fontAlgn="ctr"/>
                      <a:r>
                        <a:rPr lang="en-CA" sz="1800" b="0" i="0" u="none" strike="noStrike" dirty="0">
                          <a:solidFill>
                            <a:srgbClr val="000000"/>
                          </a:solidFill>
                          <a:effectLst/>
                          <a:latin typeface="Calibri" panose="020F0502020204030204" pitchFamily="34" charset="0"/>
                        </a:rPr>
                        <a:t>Mileage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l" rtl="0" fontAlgn="ctr"/>
                      <a:r>
                        <a:rPr lang="en-CA" sz="1800" b="0" i="0" u="none" strike="noStrike" dirty="0">
                          <a:solidFill>
                            <a:srgbClr val="000000"/>
                          </a:solidFill>
                          <a:effectLst/>
                          <a:latin typeface="Calibri" panose="020F0502020204030204" pitchFamily="34" charset="0"/>
                        </a:rPr>
                        <a:t>Price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462276772"/>
                  </a:ext>
                </a:extLst>
              </a:tr>
              <a:tr h="297180">
                <a:tc>
                  <a:txBody>
                    <a:bodyPr/>
                    <a:lstStyle/>
                    <a:p>
                      <a:pPr algn="l" rtl="0" fontAlgn="ctr"/>
                      <a:r>
                        <a:rPr lang="en-CA" sz="1800" b="0" i="0" u="none" strike="noStrike" dirty="0">
                          <a:solidFill>
                            <a:srgbClr val="000000"/>
                          </a:solidFill>
                          <a:effectLst/>
                          <a:latin typeface="Calibri" panose="020F0502020204030204" pitchFamily="34" charset="0"/>
                        </a:rPr>
                        <a:t>Age of Car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l" rtl="0" fontAlgn="ctr"/>
                      <a:r>
                        <a:rPr lang="en-CA" sz="1800" b="0" i="0" u="none" strike="noStrike">
                          <a:solidFill>
                            <a:srgbClr val="000000"/>
                          </a:solidFill>
                          <a:effectLst/>
                          <a:latin typeface="Calibri" panose="020F050202020403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800" b="0" i="0" u="none" strike="noStrike">
                          <a:solidFill>
                            <a:srgbClr val="000000"/>
                          </a:solidFill>
                          <a:effectLst/>
                          <a:latin typeface="Calibri" panose="020F0502020204030204" pitchFamily="34" charset="0"/>
                        </a:rPr>
                        <a:t>0.65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800" b="0" i="0" u="none" strike="noStrike">
                          <a:solidFill>
                            <a:srgbClr val="000000"/>
                          </a:solidFill>
                          <a:effectLst/>
                          <a:latin typeface="Calibri" panose="020F0502020204030204" pitchFamily="34" charset="0"/>
                        </a:rPr>
                        <a:t>0.39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2245576"/>
                  </a:ext>
                </a:extLst>
              </a:tr>
              <a:tr h="297180">
                <a:tc>
                  <a:txBody>
                    <a:bodyPr/>
                    <a:lstStyle/>
                    <a:p>
                      <a:pPr algn="l" rtl="0" fontAlgn="ctr"/>
                      <a:r>
                        <a:rPr lang="en-CA" sz="1800" b="0" i="0" u="none" strike="noStrike">
                          <a:solidFill>
                            <a:srgbClr val="000000"/>
                          </a:solidFill>
                          <a:effectLst/>
                          <a:latin typeface="Calibri" panose="020F0502020204030204" pitchFamily="34" charset="0"/>
                        </a:rPr>
                        <a:t>Mileage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l" rtl="0" fontAlgn="ctr"/>
                      <a:r>
                        <a:rPr lang="en-CA" sz="1800" b="0" i="0" u="none" strike="noStrike">
                          <a:solidFill>
                            <a:srgbClr val="000000"/>
                          </a:solidFill>
                          <a:effectLst/>
                          <a:latin typeface="Calibri" panose="020F0502020204030204" pitchFamily="34" charset="0"/>
                        </a:rPr>
                        <a:t>0.65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800" b="0" i="0" u="none" strike="noStrike">
                          <a:solidFill>
                            <a:srgbClr val="000000"/>
                          </a:solidFill>
                          <a:effectLst/>
                          <a:latin typeface="Calibri" panose="020F050202020403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800" b="0" i="0" u="none" strike="noStrike">
                          <a:solidFill>
                            <a:srgbClr val="000000"/>
                          </a:solidFill>
                          <a:effectLst/>
                          <a:latin typeface="Calibri" panose="020F0502020204030204" pitchFamily="34" charset="0"/>
                        </a:rPr>
                        <a:t>0.37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3318212"/>
                  </a:ext>
                </a:extLst>
              </a:tr>
              <a:tr h="297180">
                <a:tc>
                  <a:txBody>
                    <a:bodyPr/>
                    <a:lstStyle/>
                    <a:p>
                      <a:pPr algn="l" rtl="0" fontAlgn="ctr"/>
                      <a:r>
                        <a:rPr lang="en-CA" sz="1800" b="0" i="0" u="none" strike="noStrike" dirty="0">
                          <a:solidFill>
                            <a:srgbClr val="000000"/>
                          </a:solidFill>
                          <a:effectLst/>
                          <a:latin typeface="Calibri" panose="020F0502020204030204" pitchFamily="34" charset="0"/>
                        </a:rPr>
                        <a:t>Price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l" rtl="0" fontAlgn="t"/>
                      <a:r>
                        <a:rPr lang="en-CA" sz="1800" b="0" i="0" u="none" strike="noStrike">
                          <a:solidFill>
                            <a:srgbClr val="000000"/>
                          </a:solidFill>
                          <a:effectLst/>
                          <a:latin typeface="Calibri" panose="020F0502020204030204" pitchFamily="34" charset="0"/>
                        </a:rPr>
                        <a:t>0.39</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800" b="0" i="0" u="none" strike="noStrike">
                          <a:solidFill>
                            <a:srgbClr val="000000"/>
                          </a:solidFill>
                          <a:effectLst/>
                          <a:latin typeface="Calibri" panose="020F0502020204030204" pitchFamily="34" charset="0"/>
                        </a:rPr>
                        <a:t>0.37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CA" sz="1800" b="0" i="0" u="none" strike="noStrike" dirty="0">
                          <a:solidFill>
                            <a:srgbClr val="000000"/>
                          </a:solidFill>
                          <a:effectLst/>
                          <a:latin typeface="Calibri" panose="020F050202020403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7562511"/>
                  </a:ext>
                </a:extLst>
              </a:tr>
            </a:tbl>
          </a:graphicData>
        </a:graphic>
      </p:graphicFrame>
      <p:sp>
        <p:nvSpPr>
          <p:cNvPr id="16" name="TextBox 15">
            <a:extLst>
              <a:ext uri="{FF2B5EF4-FFF2-40B4-BE49-F238E27FC236}">
                <a16:creationId xmlns:a16="http://schemas.microsoft.com/office/drawing/2014/main" id="{88908D73-61D4-4E09-9C4E-DEB91A2F9EC9}"/>
              </a:ext>
            </a:extLst>
          </p:cNvPr>
          <p:cNvSpPr txBox="1"/>
          <p:nvPr/>
        </p:nvSpPr>
        <p:spPr>
          <a:xfrm>
            <a:off x="4289042" y="6195722"/>
            <a:ext cx="3249197" cy="646331"/>
          </a:xfrm>
          <a:prstGeom prst="rect">
            <a:avLst/>
          </a:prstGeom>
          <a:noFill/>
        </p:spPr>
        <p:txBody>
          <a:bodyPr wrap="square" rtlCol="0">
            <a:spAutoFit/>
          </a:bodyPr>
          <a:lstStyle/>
          <a:p>
            <a:pPr algn="ctr"/>
            <a:r>
              <a:rPr lang="en-CA" b="1" dirty="0"/>
              <a:t>Distribution of cars w.r.t Manufactured Year</a:t>
            </a:r>
          </a:p>
        </p:txBody>
      </p:sp>
      <p:cxnSp>
        <p:nvCxnSpPr>
          <p:cNvPr id="15" name="Straight Connector 14">
            <a:extLst>
              <a:ext uri="{FF2B5EF4-FFF2-40B4-BE49-F238E27FC236}">
                <a16:creationId xmlns:a16="http://schemas.microsoft.com/office/drawing/2014/main" id="{275B52F5-B50C-4A14-AF16-57C14EA797B3}"/>
              </a:ext>
            </a:extLst>
          </p:cNvPr>
          <p:cNvCxnSpPr>
            <a:cxnSpLocks/>
          </p:cNvCxnSpPr>
          <p:nvPr/>
        </p:nvCxnSpPr>
        <p:spPr>
          <a:xfrm>
            <a:off x="0" y="3944575"/>
            <a:ext cx="7565642"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64B8EE74-EB35-4837-8BB5-FD8DFE36D3D0}"/>
              </a:ext>
            </a:extLst>
          </p:cNvPr>
          <p:cNvCxnSpPr/>
          <p:nvPr/>
        </p:nvCxnSpPr>
        <p:spPr>
          <a:xfrm>
            <a:off x="4313816" y="3939698"/>
            <a:ext cx="0" cy="2913425"/>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F943B13D-03F7-48EF-ABA6-477DBBD45163}"/>
              </a:ext>
            </a:extLst>
          </p:cNvPr>
          <p:cNvCxnSpPr/>
          <p:nvPr/>
        </p:nvCxnSpPr>
        <p:spPr>
          <a:xfrm>
            <a:off x="7565642" y="3939698"/>
            <a:ext cx="0" cy="2913425"/>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CF54AD4C-56FB-4AA8-87F7-DF19D2A8F355}"/>
              </a:ext>
            </a:extLst>
          </p:cNvPr>
          <p:cNvCxnSpPr>
            <a:cxnSpLocks/>
          </p:cNvCxnSpPr>
          <p:nvPr/>
        </p:nvCxnSpPr>
        <p:spPr>
          <a:xfrm flipV="1">
            <a:off x="0" y="696326"/>
            <a:ext cx="12192000" cy="2334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97171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7D95A-CD0D-40BE-BC85-38D52B7CE4C4}"/>
              </a:ext>
            </a:extLst>
          </p:cNvPr>
          <p:cNvSpPr>
            <a:spLocks noGrp="1"/>
          </p:cNvSpPr>
          <p:nvPr>
            <p:ph type="title"/>
          </p:nvPr>
        </p:nvSpPr>
        <p:spPr>
          <a:xfrm>
            <a:off x="504712" y="25542"/>
            <a:ext cx="10515600" cy="700195"/>
          </a:xfrm>
        </p:spPr>
        <p:txBody>
          <a:bodyPr>
            <a:normAutofit/>
          </a:bodyPr>
          <a:lstStyle/>
          <a:p>
            <a:r>
              <a:rPr lang="en-CA" sz="3000" dirty="0">
                <a:latin typeface="+mn-lt"/>
              </a:rPr>
              <a:t>Exploratory Data Analysis to find Key Insights:</a:t>
            </a:r>
          </a:p>
        </p:txBody>
      </p:sp>
      <p:sp>
        <p:nvSpPr>
          <p:cNvPr id="5" name="Title 1">
            <a:extLst>
              <a:ext uri="{FF2B5EF4-FFF2-40B4-BE49-F238E27FC236}">
                <a16:creationId xmlns:a16="http://schemas.microsoft.com/office/drawing/2014/main" id="{D08EDFB5-C9B2-4A8E-9C8B-CEA3DF1CD2B0}"/>
              </a:ext>
            </a:extLst>
          </p:cNvPr>
          <p:cNvSpPr txBox="1">
            <a:spLocks/>
          </p:cNvSpPr>
          <p:nvPr/>
        </p:nvSpPr>
        <p:spPr>
          <a:xfrm>
            <a:off x="838200" y="1500326"/>
            <a:ext cx="10515600" cy="49925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dirty="0"/>
          </a:p>
        </p:txBody>
      </p:sp>
      <p:sp>
        <p:nvSpPr>
          <p:cNvPr id="11" name="TextBox 10">
            <a:extLst>
              <a:ext uri="{FF2B5EF4-FFF2-40B4-BE49-F238E27FC236}">
                <a16:creationId xmlns:a16="http://schemas.microsoft.com/office/drawing/2014/main" id="{A2775C82-AB30-4233-B0D3-498F118CF898}"/>
              </a:ext>
            </a:extLst>
          </p:cNvPr>
          <p:cNvSpPr txBox="1"/>
          <p:nvPr/>
        </p:nvSpPr>
        <p:spPr>
          <a:xfrm>
            <a:off x="6457132" y="1137377"/>
            <a:ext cx="4998780" cy="369332"/>
          </a:xfrm>
          <a:prstGeom prst="rect">
            <a:avLst/>
          </a:prstGeom>
          <a:noFill/>
        </p:spPr>
        <p:txBody>
          <a:bodyPr wrap="square" rtlCol="0">
            <a:spAutoFit/>
          </a:bodyPr>
          <a:lstStyle/>
          <a:p>
            <a:pPr algn="ctr"/>
            <a:r>
              <a:rPr lang="en-CA" b="1" dirty="0"/>
              <a:t>Average mileage of cars across various body types</a:t>
            </a:r>
          </a:p>
        </p:txBody>
      </p:sp>
      <p:sp>
        <p:nvSpPr>
          <p:cNvPr id="13" name="TextBox 12">
            <a:extLst>
              <a:ext uri="{FF2B5EF4-FFF2-40B4-BE49-F238E27FC236}">
                <a16:creationId xmlns:a16="http://schemas.microsoft.com/office/drawing/2014/main" id="{6C38E908-87DA-4BA0-A3C1-1507F042F0F6}"/>
              </a:ext>
            </a:extLst>
          </p:cNvPr>
          <p:cNvSpPr txBox="1"/>
          <p:nvPr/>
        </p:nvSpPr>
        <p:spPr>
          <a:xfrm>
            <a:off x="837042" y="3998365"/>
            <a:ext cx="5564285" cy="369332"/>
          </a:xfrm>
          <a:prstGeom prst="rect">
            <a:avLst/>
          </a:prstGeom>
          <a:noFill/>
        </p:spPr>
        <p:txBody>
          <a:bodyPr wrap="square" rtlCol="0">
            <a:spAutoFit/>
          </a:bodyPr>
          <a:lstStyle/>
          <a:p>
            <a:pPr algn="ctr"/>
            <a:r>
              <a:rPr lang="en-CA" b="1" dirty="0"/>
              <a:t>Average price of cars across various Drive Train Classes</a:t>
            </a:r>
          </a:p>
        </p:txBody>
      </p:sp>
      <p:cxnSp>
        <p:nvCxnSpPr>
          <p:cNvPr id="12" name="Straight Connector 11">
            <a:extLst>
              <a:ext uri="{FF2B5EF4-FFF2-40B4-BE49-F238E27FC236}">
                <a16:creationId xmlns:a16="http://schemas.microsoft.com/office/drawing/2014/main" id="{EA9F6ABC-A2FE-4911-A08D-CB2CF7F59B09}"/>
              </a:ext>
            </a:extLst>
          </p:cNvPr>
          <p:cNvCxnSpPr>
            <a:cxnSpLocks/>
          </p:cNvCxnSpPr>
          <p:nvPr/>
        </p:nvCxnSpPr>
        <p:spPr>
          <a:xfrm>
            <a:off x="0" y="4008501"/>
            <a:ext cx="12192000"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15DBE403-1265-4753-8766-972E551C3365}"/>
              </a:ext>
            </a:extLst>
          </p:cNvPr>
          <p:cNvCxnSpPr>
            <a:cxnSpLocks/>
          </p:cNvCxnSpPr>
          <p:nvPr/>
        </p:nvCxnSpPr>
        <p:spPr>
          <a:xfrm>
            <a:off x="6429229" y="1065320"/>
            <a:ext cx="0" cy="579268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EDF89365-F8E4-42D6-9E0A-EA2839E72119}"/>
              </a:ext>
            </a:extLst>
          </p:cNvPr>
          <p:cNvCxnSpPr/>
          <p:nvPr/>
        </p:nvCxnSpPr>
        <p:spPr>
          <a:xfrm>
            <a:off x="0" y="1065320"/>
            <a:ext cx="12192000" cy="0"/>
          </a:xfrm>
          <a:prstGeom prst="line">
            <a:avLst/>
          </a:prstGeom>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D60C2810-3CCA-4413-9542-5575F166853D}"/>
              </a:ext>
            </a:extLst>
          </p:cNvPr>
          <p:cNvSpPr txBox="1"/>
          <p:nvPr/>
        </p:nvSpPr>
        <p:spPr>
          <a:xfrm>
            <a:off x="6457132" y="3991082"/>
            <a:ext cx="5616497" cy="369332"/>
          </a:xfrm>
          <a:prstGeom prst="rect">
            <a:avLst/>
          </a:prstGeom>
          <a:noFill/>
        </p:spPr>
        <p:txBody>
          <a:bodyPr wrap="square" rtlCol="0">
            <a:spAutoFit/>
          </a:bodyPr>
          <a:lstStyle/>
          <a:p>
            <a:pPr algn="ctr"/>
            <a:r>
              <a:rPr lang="en-CA" b="1" dirty="0"/>
              <a:t>Average mileage of cars across various Drive Train Classes</a:t>
            </a:r>
          </a:p>
        </p:txBody>
      </p:sp>
      <p:sp>
        <p:nvSpPr>
          <p:cNvPr id="27" name="TextBox 26">
            <a:extLst>
              <a:ext uri="{FF2B5EF4-FFF2-40B4-BE49-F238E27FC236}">
                <a16:creationId xmlns:a16="http://schemas.microsoft.com/office/drawing/2014/main" id="{35B331D5-8B40-4F10-97E2-3BA629C300DE}"/>
              </a:ext>
            </a:extLst>
          </p:cNvPr>
          <p:cNvSpPr txBox="1"/>
          <p:nvPr/>
        </p:nvSpPr>
        <p:spPr>
          <a:xfrm>
            <a:off x="798131" y="1172410"/>
            <a:ext cx="4816166" cy="369332"/>
          </a:xfrm>
          <a:prstGeom prst="rect">
            <a:avLst/>
          </a:prstGeom>
          <a:noFill/>
        </p:spPr>
        <p:txBody>
          <a:bodyPr wrap="square" rtlCol="0">
            <a:spAutoFit/>
          </a:bodyPr>
          <a:lstStyle/>
          <a:p>
            <a:pPr algn="ctr"/>
            <a:r>
              <a:rPr lang="en-CA" b="1" dirty="0"/>
              <a:t>Average Price of cars across various body types</a:t>
            </a:r>
          </a:p>
        </p:txBody>
      </p:sp>
      <p:pic>
        <p:nvPicPr>
          <p:cNvPr id="1040" name="Picture 16">
            <a:extLst>
              <a:ext uri="{FF2B5EF4-FFF2-40B4-BE49-F238E27FC236}">
                <a16:creationId xmlns:a16="http://schemas.microsoft.com/office/drawing/2014/main" id="{C736F6F5-0F2A-41C2-ABC4-92C421F575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131" y="1470413"/>
            <a:ext cx="3657778" cy="246675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F8B5D7ED-BD19-404E-9FE7-4DF261AC73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888" y="4399928"/>
            <a:ext cx="3622263" cy="2527952"/>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8B07912F-91E1-4950-A47B-7555609296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9150" y="1541742"/>
            <a:ext cx="3394972" cy="246676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F3706AE4-8D1D-4605-BD75-C53856F31E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9150" y="4360414"/>
            <a:ext cx="3394970" cy="254174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3" name="Table 22">
            <a:extLst>
              <a:ext uri="{FF2B5EF4-FFF2-40B4-BE49-F238E27FC236}">
                <a16:creationId xmlns:a16="http://schemas.microsoft.com/office/drawing/2014/main" id="{171CE18D-3101-4156-8307-84F6F61E0D94}"/>
              </a:ext>
            </a:extLst>
          </p:cNvPr>
          <p:cNvGraphicFramePr>
            <a:graphicFrameLocks noGrp="1"/>
          </p:cNvGraphicFramePr>
          <p:nvPr>
            <p:extLst>
              <p:ext uri="{D42A27DB-BD31-4B8C-83A1-F6EECF244321}">
                <p14:modId xmlns:p14="http://schemas.microsoft.com/office/powerpoint/2010/main" val="520908982"/>
              </p:ext>
            </p:extLst>
          </p:nvPr>
        </p:nvGraphicFramePr>
        <p:xfrm>
          <a:off x="4250926" y="1904691"/>
          <a:ext cx="2150401" cy="1192964"/>
        </p:xfrm>
        <a:graphic>
          <a:graphicData uri="http://schemas.openxmlformats.org/drawingml/2006/table">
            <a:tbl>
              <a:tblPr firstRow="1" bandRow="1"/>
              <a:tblGrid>
                <a:gridCol w="942000">
                  <a:extLst>
                    <a:ext uri="{9D8B030D-6E8A-4147-A177-3AD203B41FA5}">
                      <a16:colId xmlns:a16="http://schemas.microsoft.com/office/drawing/2014/main" val="185820737"/>
                    </a:ext>
                  </a:extLst>
                </a:gridCol>
                <a:gridCol w="1208401">
                  <a:extLst>
                    <a:ext uri="{9D8B030D-6E8A-4147-A177-3AD203B41FA5}">
                      <a16:colId xmlns:a16="http://schemas.microsoft.com/office/drawing/2014/main" val="3012968852"/>
                    </a:ext>
                  </a:extLst>
                </a:gridCol>
              </a:tblGrid>
              <a:tr h="598604">
                <a:tc>
                  <a:txBody>
                    <a:bodyPr/>
                    <a:lstStyle/>
                    <a:p>
                      <a:pPr algn="l" rtl="0" fontAlgn="ctr"/>
                      <a:r>
                        <a:rPr lang="en-CA" sz="1800" b="1" i="0" u="none" strike="noStrike" dirty="0">
                          <a:solidFill>
                            <a:srgbClr val="000000"/>
                          </a:solidFill>
                          <a:effectLst/>
                          <a:latin typeface="Calibri" panose="020F0502020204030204" pitchFamily="34" charset="0"/>
                        </a:rPr>
                        <a:t>Max Avg Price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rtl="0" fontAlgn="ctr"/>
                      <a:r>
                        <a:rPr lang="en-CA" sz="1800" b="0" i="0" u="none" strike="noStrike" dirty="0">
                          <a:solidFill>
                            <a:srgbClr val="000000"/>
                          </a:solidFill>
                          <a:effectLst/>
                          <a:latin typeface="Calibri" panose="020F0502020204030204" pitchFamily="34" charset="0"/>
                        </a:rPr>
                        <a:t>Convertible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0905550"/>
                  </a:ext>
                </a:extLst>
              </a:tr>
              <a:tr h="594360">
                <a:tc>
                  <a:txBody>
                    <a:bodyPr/>
                    <a:lstStyle/>
                    <a:p>
                      <a:pPr algn="l" rtl="0" fontAlgn="ctr"/>
                      <a:r>
                        <a:rPr lang="en-CA" sz="1800" b="1" i="0" u="none" strike="noStrike" dirty="0">
                          <a:solidFill>
                            <a:srgbClr val="000000"/>
                          </a:solidFill>
                          <a:effectLst/>
                          <a:latin typeface="Calibri" panose="020F0502020204030204" pitchFamily="34" charset="0"/>
                        </a:rPr>
                        <a:t>Min Avg Price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rtl="0" fontAlgn="ctr"/>
                      <a:r>
                        <a:rPr lang="en-CA" sz="1800" b="0" i="0" u="none" strike="noStrike" dirty="0">
                          <a:solidFill>
                            <a:srgbClr val="000000"/>
                          </a:solidFill>
                          <a:effectLst/>
                          <a:latin typeface="Calibri" panose="020F0502020204030204" pitchFamily="34" charset="0"/>
                        </a:rPr>
                        <a:t>Hatchback</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4445217"/>
                  </a:ext>
                </a:extLst>
              </a:tr>
            </a:tbl>
          </a:graphicData>
        </a:graphic>
      </p:graphicFrame>
      <p:graphicFrame>
        <p:nvGraphicFramePr>
          <p:cNvPr id="40" name="Table 39">
            <a:extLst>
              <a:ext uri="{FF2B5EF4-FFF2-40B4-BE49-F238E27FC236}">
                <a16:creationId xmlns:a16="http://schemas.microsoft.com/office/drawing/2014/main" id="{944301EF-9708-4B67-9194-D9E60C8493B8}"/>
              </a:ext>
            </a:extLst>
          </p:cNvPr>
          <p:cNvGraphicFramePr>
            <a:graphicFrameLocks noGrp="1"/>
          </p:cNvGraphicFramePr>
          <p:nvPr>
            <p:extLst>
              <p:ext uri="{D42A27DB-BD31-4B8C-83A1-F6EECF244321}">
                <p14:modId xmlns:p14="http://schemas.microsoft.com/office/powerpoint/2010/main" val="1108458256"/>
              </p:ext>
            </p:extLst>
          </p:nvPr>
        </p:nvGraphicFramePr>
        <p:xfrm>
          <a:off x="4261071" y="4967932"/>
          <a:ext cx="2148124" cy="1192964"/>
        </p:xfrm>
        <a:graphic>
          <a:graphicData uri="http://schemas.openxmlformats.org/drawingml/2006/table">
            <a:tbl>
              <a:tblPr firstRow="1" bandRow="1"/>
              <a:tblGrid>
                <a:gridCol w="941002">
                  <a:extLst>
                    <a:ext uri="{9D8B030D-6E8A-4147-A177-3AD203B41FA5}">
                      <a16:colId xmlns:a16="http://schemas.microsoft.com/office/drawing/2014/main" val="185820737"/>
                    </a:ext>
                  </a:extLst>
                </a:gridCol>
                <a:gridCol w="1207122">
                  <a:extLst>
                    <a:ext uri="{9D8B030D-6E8A-4147-A177-3AD203B41FA5}">
                      <a16:colId xmlns:a16="http://schemas.microsoft.com/office/drawing/2014/main" val="3012968852"/>
                    </a:ext>
                  </a:extLst>
                </a:gridCol>
              </a:tblGrid>
              <a:tr h="598604">
                <a:tc>
                  <a:txBody>
                    <a:bodyPr/>
                    <a:lstStyle/>
                    <a:p>
                      <a:pPr algn="l" rtl="0" fontAlgn="ctr"/>
                      <a:r>
                        <a:rPr lang="en-CA" sz="1800" b="1" i="0" u="none" strike="noStrike" dirty="0">
                          <a:solidFill>
                            <a:srgbClr val="000000"/>
                          </a:solidFill>
                          <a:effectLst/>
                          <a:latin typeface="Calibri" panose="020F0502020204030204" pitchFamily="34" charset="0"/>
                        </a:rPr>
                        <a:t>Max Avg Price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rtl="0" fontAlgn="ctr"/>
                      <a:r>
                        <a:rPr lang="en-CA" sz="1800" b="0" i="0" u="none" strike="noStrike" dirty="0">
                          <a:solidFill>
                            <a:srgbClr val="000000"/>
                          </a:solidFill>
                          <a:effectLst/>
                          <a:latin typeface="Calibri" panose="020F0502020204030204" pitchFamily="34" charset="0"/>
                        </a:rPr>
                        <a:t>RWD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0905550"/>
                  </a:ext>
                </a:extLst>
              </a:tr>
              <a:tr h="594360">
                <a:tc>
                  <a:txBody>
                    <a:bodyPr/>
                    <a:lstStyle/>
                    <a:p>
                      <a:pPr algn="l" rtl="0" fontAlgn="ctr"/>
                      <a:r>
                        <a:rPr lang="en-CA" sz="1800" b="1" i="0" u="none" strike="noStrike" dirty="0">
                          <a:solidFill>
                            <a:srgbClr val="000000"/>
                          </a:solidFill>
                          <a:effectLst/>
                          <a:latin typeface="Calibri" panose="020F0502020204030204" pitchFamily="34" charset="0"/>
                        </a:rPr>
                        <a:t>Min Avg Price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rtl="0" fontAlgn="ctr"/>
                      <a:r>
                        <a:rPr lang="en-CA" sz="1800" b="0" i="0" u="none" strike="noStrike" dirty="0">
                          <a:solidFill>
                            <a:srgbClr val="000000"/>
                          </a:solidFill>
                          <a:effectLst/>
                          <a:latin typeface="Calibri" panose="020F0502020204030204" pitchFamily="34" charset="0"/>
                        </a:rPr>
                        <a:t>FWD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4445217"/>
                  </a:ext>
                </a:extLst>
              </a:tr>
            </a:tbl>
          </a:graphicData>
        </a:graphic>
      </p:graphicFrame>
      <p:graphicFrame>
        <p:nvGraphicFramePr>
          <p:cNvPr id="41" name="Table 40">
            <a:extLst>
              <a:ext uri="{FF2B5EF4-FFF2-40B4-BE49-F238E27FC236}">
                <a16:creationId xmlns:a16="http://schemas.microsoft.com/office/drawing/2014/main" id="{B76E3B71-29EC-46FB-A6EA-7D7BC1421903}"/>
              </a:ext>
            </a:extLst>
          </p:cNvPr>
          <p:cNvGraphicFramePr>
            <a:graphicFrameLocks noGrp="1"/>
          </p:cNvGraphicFramePr>
          <p:nvPr>
            <p:extLst>
              <p:ext uri="{D42A27DB-BD31-4B8C-83A1-F6EECF244321}">
                <p14:modId xmlns:p14="http://schemas.microsoft.com/office/powerpoint/2010/main" val="2411035068"/>
              </p:ext>
            </p:extLst>
          </p:nvPr>
        </p:nvGraphicFramePr>
        <p:xfrm>
          <a:off x="10130877" y="1884869"/>
          <a:ext cx="1973318" cy="1192964"/>
        </p:xfrm>
        <a:graphic>
          <a:graphicData uri="http://schemas.openxmlformats.org/drawingml/2006/table">
            <a:tbl>
              <a:tblPr firstRow="1" bandRow="1"/>
              <a:tblGrid>
                <a:gridCol w="864427">
                  <a:extLst>
                    <a:ext uri="{9D8B030D-6E8A-4147-A177-3AD203B41FA5}">
                      <a16:colId xmlns:a16="http://schemas.microsoft.com/office/drawing/2014/main" val="185820737"/>
                    </a:ext>
                  </a:extLst>
                </a:gridCol>
                <a:gridCol w="1108891">
                  <a:extLst>
                    <a:ext uri="{9D8B030D-6E8A-4147-A177-3AD203B41FA5}">
                      <a16:colId xmlns:a16="http://schemas.microsoft.com/office/drawing/2014/main" val="3012968852"/>
                    </a:ext>
                  </a:extLst>
                </a:gridCol>
              </a:tblGrid>
              <a:tr h="598604">
                <a:tc>
                  <a:txBody>
                    <a:bodyPr/>
                    <a:lstStyle/>
                    <a:p>
                      <a:pPr algn="l" rtl="0" fontAlgn="ctr"/>
                      <a:r>
                        <a:rPr lang="en-CA" sz="1800" b="1" i="0" u="none" strike="noStrike" dirty="0">
                          <a:solidFill>
                            <a:srgbClr val="000000"/>
                          </a:solidFill>
                          <a:effectLst/>
                          <a:latin typeface="Calibri" panose="020F0502020204030204" pitchFamily="34" charset="0"/>
                        </a:rPr>
                        <a:t>Max Avg mileage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rtl="0" fontAlgn="ctr"/>
                      <a:r>
                        <a:rPr lang="en-CA" sz="1800" b="0" i="0" u="none" strike="noStrike" dirty="0">
                          <a:solidFill>
                            <a:srgbClr val="000000"/>
                          </a:solidFill>
                          <a:effectLst/>
                          <a:latin typeface="Calibri" panose="020F0502020204030204" pitchFamily="34" charset="0"/>
                        </a:rPr>
                        <a:t>Minivan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0905550"/>
                  </a:ext>
                </a:extLst>
              </a:tr>
              <a:tr h="594360">
                <a:tc>
                  <a:txBody>
                    <a:bodyPr/>
                    <a:lstStyle/>
                    <a:p>
                      <a:pPr algn="l" rtl="0" fontAlgn="ctr"/>
                      <a:r>
                        <a:rPr lang="en-CA" sz="1800" b="1" i="0" u="none" strike="noStrike" dirty="0">
                          <a:solidFill>
                            <a:srgbClr val="000000"/>
                          </a:solidFill>
                          <a:effectLst/>
                          <a:latin typeface="Calibri" panose="020F0502020204030204" pitchFamily="34" charset="0"/>
                        </a:rPr>
                        <a:t>Min Avg mileage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rtl="0" fontAlgn="ctr"/>
                      <a:r>
                        <a:rPr lang="en-CA" sz="1800" b="0" i="0" u="none" strike="noStrike" dirty="0">
                          <a:solidFill>
                            <a:srgbClr val="000000"/>
                          </a:solidFill>
                          <a:effectLst/>
                          <a:latin typeface="Calibri" panose="020F0502020204030204" pitchFamily="34" charset="0"/>
                        </a:rPr>
                        <a:t>SUV</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4445217"/>
                  </a:ext>
                </a:extLst>
              </a:tr>
            </a:tbl>
          </a:graphicData>
        </a:graphic>
      </p:graphicFrame>
      <p:graphicFrame>
        <p:nvGraphicFramePr>
          <p:cNvPr id="42" name="Table 41">
            <a:extLst>
              <a:ext uri="{FF2B5EF4-FFF2-40B4-BE49-F238E27FC236}">
                <a16:creationId xmlns:a16="http://schemas.microsoft.com/office/drawing/2014/main" id="{5F68B88A-6883-4FB7-B9FE-C731B366AB09}"/>
              </a:ext>
            </a:extLst>
          </p:cNvPr>
          <p:cNvGraphicFramePr>
            <a:graphicFrameLocks noGrp="1"/>
          </p:cNvGraphicFramePr>
          <p:nvPr>
            <p:extLst>
              <p:ext uri="{D42A27DB-BD31-4B8C-83A1-F6EECF244321}">
                <p14:modId xmlns:p14="http://schemas.microsoft.com/office/powerpoint/2010/main" val="1133422807"/>
              </p:ext>
            </p:extLst>
          </p:nvPr>
        </p:nvGraphicFramePr>
        <p:xfrm>
          <a:off x="10134211" y="4965724"/>
          <a:ext cx="1973318" cy="1192964"/>
        </p:xfrm>
        <a:graphic>
          <a:graphicData uri="http://schemas.openxmlformats.org/drawingml/2006/table">
            <a:tbl>
              <a:tblPr firstRow="1" bandRow="1"/>
              <a:tblGrid>
                <a:gridCol w="864427">
                  <a:extLst>
                    <a:ext uri="{9D8B030D-6E8A-4147-A177-3AD203B41FA5}">
                      <a16:colId xmlns:a16="http://schemas.microsoft.com/office/drawing/2014/main" val="185820737"/>
                    </a:ext>
                  </a:extLst>
                </a:gridCol>
                <a:gridCol w="1108891">
                  <a:extLst>
                    <a:ext uri="{9D8B030D-6E8A-4147-A177-3AD203B41FA5}">
                      <a16:colId xmlns:a16="http://schemas.microsoft.com/office/drawing/2014/main" val="3012968852"/>
                    </a:ext>
                  </a:extLst>
                </a:gridCol>
              </a:tblGrid>
              <a:tr h="598604">
                <a:tc>
                  <a:txBody>
                    <a:bodyPr/>
                    <a:lstStyle/>
                    <a:p>
                      <a:pPr algn="l" rtl="0" fontAlgn="ctr"/>
                      <a:r>
                        <a:rPr lang="en-CA" sz="1800" b="1" i="0" u="none" strike="noStrike" dirty="0">
                          <a:solidFill>
                            <a:srgbClr val="000000"/>
                          </a:solidFill>
                          <a:effectLst/>
                          <a:latin typeface="Calibri" panose="020F0502020204030204" pitchFamily="34" charset="0"/>
                        </a:rPr>
                        <a:t>Max Avg mileage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rtl="0" fontAlgn="ctr"/>
                      <a:r>
                        <a:rPr lang="en-CA" sz="1800" b="0" i="0" u="none" strike="noStrike" dirty="0">
                          <a:solidFill>
                            <a:srgbClr val="000000"/>
                          </a:solidFill>
                          <a:effectLst/>
                          <a:latin typeface="Calibri" panose="020F0502020204030204" pitchFamily="34" charset="0"/>
                        </a:rPr>
                        <a:t>FWD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0905550"/>
                  </a:ext>
                </a:extLst>
              </a:tr>
              <a:tr h="594360">
                <a:tc>
                  <a:txBody>
                    <a:bodyPr/>
                    <a:lstStyle/>
                    <a:p>
                      <a:pPr algn="l" rtl="0" fontAlgn="ctr"/>
                      <a:r>
                        <a:rPr lang="en-CA" sz="1800" b="1" i="0" u="none" strike="noStrike" dirty="0">
                          <a:solidFill>
                            <a:srgbClr val="000000"/>
                          </a:solidFill>
                          <a:effectLst/>
                          <a:latin typeface="Calibri" panose="020F0502020204030204" pitchFamily="34" charset="0"/>
                        </a:rPr>
                        <a:t>Min Avg mileage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rtl="0" fontAlgn="ctr"/>
                      <a:r>
                        <a:rPr lang="en-CA" sz="1800" b="0" i="0" u="none" strike="noStrike" dirty="0">
                          <a:solidFill>
                            <a:srgbClr val="000000"/>
                          </a:solidFill>
                          <a:effectLst/>
                          <a:latin typeface="Calibri" panose="020F0502020204030204" pitchFamily="34" charset="0"/>
                        </a:rPr>
                        <a:t>AWD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4445217"/>
                  </a:ext>
                </a:extLst>
              </a:tr>
            </a:tbl>
          </a:graphicData>
        </a:graphic>
      </p:graphicFrame>
      <p:cxnSp>
        <p:nvCxnSpPr>
          <p:cNvPr id="43" name="Straight Connector 42">
            <a:extLst>
              <a:ext uri="{FF2B5EF4-FFF2-40B4-BE49-F238E27FC236}">
                <a16:creationId xmlns:a16="http://schemas.microsoft.com/office/drawing/2014/main" id="{C6D65CDC-CD46-43FC-B1F2-3E2343E612D4}"/>
              </a:ext>
            </a:extLst>
          </p:cNvPr>
          <p:cNvCxnSpPr>
            <a:cxnSpLocks/>
          </p:cNvCxnSpPr>
          <p:nvPr/>
        </p:nvCxnSpPr>
        <p:spPr>
          <a:xfrm>
            <a:off x="6457132" y="1065320"/>
            <a:ext cx="0" cy="5792680"/>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90F8487B-6377-4E10-9833-F2444B3AD1B9}"/>
              </a:ext>
            </a:extLst>
          </p:cNvPr>
          <p:cNvCxnSpPr>
            <a:cxnSpLocks/>
          </p:cNvCxnSpPr>
          <p:nvPr/>
        </p:nvCxnSpPr>
        <p:spPr>
          <a:xfrm>
            <a:off x="0" y="3991082"/>
            <a:ext cx="12192000" cy="0"/>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3A4C37D-7DC8-456B-8896-A39090D0070E}"/>
              </a:ext>
            </a:extLst>
          </p:cNvPr>
          <p:cNvCxnSpPr/>
          <p:nvPr/>
        </p:nvCxnSpPr>
        <p:spPr>
          <a:xfrm>
            <a:off x="0" y="1045911"/>
            <a:ext cx="12192000" cy="0"/>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51B1CFF5-1EAC-42E8-ADAD-07C43AF0EC14}"/>
              </a:ext>
            </a:extLst>
          </p:cNvPr>
          <p:cNvCxnSpPr>
            <a:cxnSpLocks/>
          </p:cNvCxnSpPr>
          <p:nvPr/>
        </p:nvCxnSpPr>
        <p:spPr>
          <a:xfrm flipV="1">
            <a:off x="0" y="696326"/>
            <a:ext cx="12192000" cy="2334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76954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7D95A-CD0D-40BE-BC85-38D52B7CE4C4}"/>
              </a:ext>
            </a:extLst>
          </p:cNvPr>
          <p:cNvSpPr>
            <a:spLocks noGrp="1"/>
          </p:cNvSpPr>
          <p:nvPr>
            <p:ph type="title"/>
          </p:nvPr>
        </p:nvSpPr>
        <p:spPr>
          <a:xfrm>
            <a:off x="499034" y="20621"/>
            <a:ext cx="10515600" cy="700195"/>
          </a:xfrm>
        </p:spPr>
        <p:txBody>
          <a:bodyPr>
            <a:normAutofit/>
          </a:bodyPr>
          <a:lstStyle/>
          <a:p>
            <a:r>
              <a:rPr lang="en-CA" sz="3000" dirty="0">
                <a:latin typeface="+mn-lt"/>
              </a:rPr>
              <a:t>Key Insights:</a:t>
            </a:r>
          </a:p>
        </p:txBody>
      </p:sp>
      <p:sp>
        <p:nvSpPr>
          <p:cNvPr id="5" name="Title 1">
            <a:extLst>
              <a:ext uri="{FF2B5EF4-FFF2-40B4-BE49-F238E27FC236}">
                <a16:creationId xmlns:a16="http://schemas.microsoft.com/office/drawing/2014/main" id="{D08EDFB5-C9B2-4A8E-9C8B-CEA3DF1CD2B0}"/>
              </a:ext>
            </a:extLst>
          </p:cNvPr>
          <p:cNvSpPr txBox="1">
            <a:spLocks/>
          </p:cNvSpPr>
          <p:nvPr/>
        </p:nvSpPr>
        <p:spPr>
          <a:xfrm>
            <a:off x="838200" y="1500326"/>
            <a:ext cx="10515600" cy="49925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dirty="0"/>
          </a:p>
        </p:txBody>
      </p:sp>
      <p:graphicFrame>
        <p:nvGraphicFramePr>
          <p:cNvPr id="16" name="Table 15">
            <a:extLst>
              <a:ext uri="{FF2B5EF4-FFF2-40B4-BE49-F238E27FC236}">
                <a16:creationId xmlns:a16="http://schemas.microsoft.com/office/drawing/2014/main" id="{7F71D13D-EB21-44E8-AA9A-9D029D7078E9}"/>
              </a:ext>
            </a:extLst>
          </p:cNvPr>
          <p:cNvGraphicFramePr>
            <a:graphicFrameLocks noGrp="1"/>
          </p:cNvGraphicFramePr>
          <p:nvPr>
            <p:extLst>
              <p:ext uri="{D42A27DB-BD31-4B8C-83A1-F6EECF244321}">
                <p14:modId xmlns:p14="http://schemas.microsoft.com/office/powerpoint/2010/main" val="856800775"/>
              </p:ext>
            </p:extLst>
          </p:nvPr>
        </p:nvGraphicFramePr>
        <p:xfrm>
          <a:off x="838200" y="3235893"/>
          <a:ext cx="4089400" cy="1196340"/>
        </p:xfrm>
        <a:graphic>
          <a:graphicData uri="http://schemas.openxmlformats.org/drawingml/2006/table">
            <a:tbl>
              <a:tblPr firstRow="1" bandRow="1"/>
              <a:tblGrid>
                <a:gridCol w="2247900">
                  <a:extLst>
                    <a:ext uri="{9D8B030D-6E8A-4147-A177-3AD203B41FA5}">
                      <a16:colId xmlns:a16="http://schemas.microsoft.com/office/drawing/2014/main" val="3866861226"/>
                    </a:ext>
                  </a:extLst>
                </a:gridCol>
                <a:gridCol w="1841500">
                  <a:extLst>
                    <a:ext uri="{9D8B030D-6E8A-4147-A177-3AD203B41FA5}">
                      <a16:colId xmlns:a16="http://schemas.microsoft.com/office/drawing/2014/main" val="3997080320"/>
                    </a:ext>
                  </a:extLst>
                </a:gridCol>
              </a:tblGrid>
              <a:tr h="304800">
                <a:tc>
                  <a:txBody>
                    <a:bodyPr/>
                    <a:lstStyle/>
                    <a:p>
                      <a:pPr algn="l" rtl="0" fontAlgn="ctr"/>
                      <a:r>
                        <a:rPr lang="en-CA" sz="1800" b="1" i="0" u="none" strike="noStrike" dirty="0">
                          <a:solidFill>
                            <a:srgbClr val="000000"/>
                          </a:solidFill>
                          <a:effectLst/>
                          <a:latin typeface="Calibri" panose="020F0502020204030204" pitchFamily="34" charset="0"/>
                        </a:rPr>
                        <a:t>Cars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CA" sz="1800" b="1" i="0" u="none" strike="noStrike">
                          <a:solidFill>
                            <a:srgbClr val="000000"/>
                          </a:solidFill>
                          <a:effectLst/>
                          <a:latin typeface="Calibri" panose="020F0502020204030204" pitchFamily="34" charset="0"/>
                        </a:rPr>
                        <a:t>Count of rows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46831377"/>
                  </a:ext>
                </a:extLst>
              </a:tr>
              <a:tr h="297180">
                <a:tc>
                  <a:txBody>
                    <a:bodyPr/>
                    <a:lstStyle/>
                    <a:p>
                      <a:pPr algn="l" rtl="0" fontAlgn="ctr"/>
                      <a:r>
                        <a:rPr lang="en-CA" sz="1800" b="0" i="0" u="none" strike="noStrike">
                          <a:solidFill>
                            <a:srgbClr val="000000"/>
                          </a:solidFill>
                          <a:effectLst/>
                          <a:latin typeface="Calibri" panose="020F0502020204030204" pitchFamily="34" charset="0"/>
                        </a:rPr>
                        <a:t>Unsold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CA" sz="1800" b="0" i="0" u="none" strike="noStrike">
                          <a:solidFill>
                            <a:srgbClr val="000000"/>
                          </a:solidFill>
                          <a:effectLst/>
                          <a:latin typeface="Calibri" panose="020F0502020204030204" pitchFamily="34" charset="0"/>
                        </a:rPr>
                        <a:t>30445(69.28%)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63668454"/>
                  </a:ext>
                </a:extLst>
              </a:tr>
              <a:tr h="297180">
                <a:tc>
                  <a:txBody>
                    <a:bodyPr/>
                    <a:lstStyle/>
                    <a:p>
                      <a:pPr algn="l" rtl="0" fontAlgn="ctr"/>
                      <a:r>
                        <a:rPr lang="en-CA" sz="1800" b="0" i="0" u="none" strike="noStrike">
                          <a:solidFill>
                            <a:srgbClr val="000000"/>
                          </a:solidFill>
                          <a:effectLst/>
                          <a:latin typeface="Calibri" panose="020F0502020204030204" pitchFamily="34" charset="0"/>
                        </a:rPr>
                        <a:t>Sold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CA" sz="1800" b="0" i="0" u="none" strike="noStrike">
                          <a:solidFill>
                            <a:srgbClr val="000000"/>
                          </a:solidFill>
                          <a:effectLst/>
                          <a:latin typeface="Calibri" panose="020F0502020204030204" pitchFamily="34" charset="0"/>
                        </a:rPr>
                        <a:t>13500(30.72%)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76770146"/>
                  </a:ext>
                </a:extLst>
              </a:tr>
              <a:tr h="297180">
                <a:tc>
                  <a:txBody>
                    <a:bodyPr/>
                    <a:lstStyle/>
                    <a:p>
                      <a:pPr algn="l" rtl="0" fontAlgn="ctr"/>
                      <a:r>
                        <a:rPr lang="en-CA" sz="1800" b="0" i="0" u="none" strike="noStrike">
                          <a:solidFill>
                            <a:srgbClr val="000000"/>
                          </a:solidFill>
                          <a:effectLst/>
                          <a:latin typeface="Calibri" panose="020F0502020204030204" pitchFamily="34" charset="0"/>
                        </a:rPr>
                        <a:t>Total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CA" sz="1800" b="0" i="0" u="none" strike="noStrike" dirty="0">
                          <a:solidFill>
                            <a:srgbClr val="000000"/>
                          </a:solidFill>
                          <a:effectLst/>
                          <a:latin typeface="Calibri" panose="020F0502020204030204" pitchFamily="34" charset="0"/>
                        </a:rPr>
                        <a:t>43945(100%)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85949693"/>
                  </a:ext>
                </a:extLst>
              </a:tr>
            </a:tbl>
          </a:graphicData>
        </a:graphic>
      </p:graphicFrame>
      <p:graphicFrame>
        <p:nvGraphicFramePr>
          <p:cNvPr id="19" name="Table 18">
            <a:extLst>
              <a:ext uri="{FF2B5EF4-FFF2-40B4-BE49-F238E27FC236}">
                <a16:creationId xmlns:a16="http://schemas.microsoft.com/office/drawing/2014/main" id="{2DDE3D31-8BA4-4C42-912A-9460F14C0D38}"/>
              </a:ext>
            </a:extLst>
          </p:cNvPr>
          <p:cNvGraphicFramePr>
            <a:graphicFrameLocks noGrp="1"/>
          </p:cNvGraphicFramePr>
          <p:nvPr>
            <p:extLst>
              <p:ext uri="{D42A27DB-BD31-4B8C-83A1-F6EECF244321}">
                <p14:modId xmlns:p14="http://schemas.microsoft.com/office/powerpoint/2010/main" val="3509588856"/>
              </p:ext>
            </p:extLst>
          </p:nvPr>
        </p:nvGraphicFramePr>
        <p:xfrm>
          <a:off x="838200" y="5210448"/>
          <a:ext cx="4089400" cy="1196340"/>
        </p:xfrm>
        <a:graphic>
          <a:graphicData uri="http://schemas.openxmlformats.org/drawingml/2006/table">
            <a:tbl>
              <a:tblPr firstRow="1" bandRow="1"/>
              <a:tblGrid>
                <a:gridCol w="2247900">
                  <a:extLst>
                    <a:ext uri="{9D8B030D-6E8A-4147-A177-3AD203B41FA5}">
                      <a16:colId xmlns:a16="http://schemas.microsoft.com/office/drawing/2014/main" val="1739239252"/>
                    </a:ext>
                  </a:extLst>
                </a:gridCol>
                <a:gridCol w="1841500">
                  <a:extLst>
                    <a:ext uri="{9D8B030D-6E8A-4147-A177-3AD203B41FA5}">
                      <a16:colId xmlns:a16="http://schemas.microsoft.com/office/drawing/2014/main" val="3958903833"/>
                    </a:ext>
                  </a:extLst>
                </a:gridCol>
              </a:tblGrid>
              <a:tr h="304800">
                <a:tc>
                  <a:txBody>
                    <a:bodyPr/>
                    <a:lstStyle/>
                    <a:p>
                      <a:pPr algn="l" rtl="0" fontAlgn="ctr"/>
                      <a:r>
                        <a:rPr lang="en-CA" sz="1800" b="1" i="0" u="none" strike="noStrike" dirty="0">
                          <a:solidFill>
                            <a:srgbClr val="000000"/>
                          </a:solidFill>
                          <a:effectLst/>
                          <a:latin typeface="Calibri" panose="020F0502020204030204" pitchFamily="34" charset="0"/>
                        </a:rPr>
                        <a:t>Mileage Category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CA" sz="1800" b="1" i="0" u="none" strike="noStrike">
                          <a:solidFill>
                            <a:srgbClr val="000000"/>
                          </a:solidFill>
                          <a:effectLst/>
                          <a:latin typeface="Calibri" panose="020F0502020204030204" pitchFamily="34" charset="0"/>
                        </a:rPr>
                        <a:t>Cars Under Sell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22125812"/>
                  </a:ext>
                </a:extLst>
              </a:tr>
              <a:tr h="297180">
                <a:tc>
                  <a:txBody>
                    <a:bodyPr/>
                    <a:lstStyle/>
                    <a:p>
                      <a:pPr algn="l" rtl="0" fontAlgn="ctr"/>
                      <a:r>
                        <a:rPr lang="en-CA" sz="1800" b="0" i="0" u="none" strike="noStrike">
                          <a:solidFill>
                            <a:srgbClr val="000000"/>
                          </a:solidFill>
                          <a:effectLst/>
                          <a:latin typeface="Calibri" panose="020F0502020204030204" pitchFamily="34" charset="0"/>
                        </a:rPr>
                        <a:t>Low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CA" sz="1800" b="0" i="0" u="none" strike="noStrike">
                          <a:solidFill>
                            <a:srgbClr val="000000"/>
                          </a:solidFill>
                          <a:effectLst/>
                          <a:latin typeface="Calibri" panose="020F0502020204030204" pitchFamily="34" charset="0"/>
                        </a:rPr>
                        <a:t>29300(66.67%)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10356029"/>
                  </a:ext>
                </a:extLst>
              </a:tr>
              <a:tr h="297180">
                <a:tc>
                  <a:txBody>
                    <a:bodyPr/>
                    <a:lstStyle/>
                    <a:p>
                      <a:pPr algn="l" rtl="0" fontAlgn="ctr"/>
                      <a:r>
                        <a:rPr lang="en-CA" sz="1800" b="0" i="0" u="none" strike="noStrike">
                          <a:solidFill>
                            <a:srgbClr val="000000"/>
                          </a:solidFill>
                          <a:effectLst/>
                          <a:latin typeface="Calibri" panose="020F0502020204030204" pitchFamily="34" charset="0"/>
                        </a:rPr>
                        <a:t>Medium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CA" sz="1800" b="0" i="0" u="none" strike="noStrike">
                          <a:solidFill>
                            <a:srgbClr val="000000"/>
                          </a:solidFill>
                          <a:effectLst/>
                          <a:latin typeface="Calibri" panose="020F0502020204030204" pitchFamily="34" charset="0"/>
                        </a:rPr>
                        <a:t>11615(26.43%)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003651"/>
                  </a:ext>
                </a:extLst>
              </a:tr>
              <a:tr h="297180">
                <a:tc>
                  <a:txBody>
                    <a:bodyPr/>
                    <a:lstStyle/>
                    <a:p>
                      <a:pPr algn="l" rtl="0" fontAlgn="ctr"/>
                      <a:r>
                        <a:rPr lang="en-CA" sz="1800" b="0" i="0" u="none" strike="noStrike">
                          <a:solidFill>
                            <a:srgbClr val="000000"/>
                          </a:solidFill>
                          <a:effectLst/>
                          <a:latin typeface="Calibri" panose="020F0502020204030204" pitchFamily="34" charset="0"/>
                        </a:rPr>
                        <a:t>High</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CA" sz="1800" b="0" i="0" u="none" strike="noStrike" dirty="0">
                          <a:solidFill>
                            <a:srgbClr val="000000"/>
                          </a:solidFill>
                          <a:effectLst/>
                          <a:latin typeface="Calibri" panose="020F0502020204030204" pitchFamily="34" charset="0"/>
                        </a:rPr>
                        <a:t>3030(6.9%)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62452426"/>
                  </a:ext>
                </a:extLst>
              </a:tr>
            </a:tbl>
          </a:graphicData>
        </a:graphic>
      </p:graphicFrame>
      <p:graphicFrame>
        <p:nvGraphicFramePr>
          <p:cNvPr id="21" name="Table 20">
            <a:extLst>
              <a:ext uri="{FF2B5EF4-FFF2-40B4-BE49-F238E27FC236}">
                <a16:creationId xmlns:a16="http://schemas.microsoft.com/office/drawing/2014/main" id="{EC697741-AEB3-44A8-840F-00D97800DCCC}"/>
              </a:ext>
            </a:extLst>
          </p:cNvPr>
          <p:cNvGraphicFramePr>
            <a:graphicFrameLocks noGrp="1"/>
          </p:cNvGraphicFramePr>
          <p:nvPr>
            <p:extLst>
              <p:ext uri="{D42A27DB-BD31-4B8C-83A1-F6EECF244321}">
                <p14:modId xmlns:p14="http://schemas.microsoft.com/office/powerpoint/2010/main" val="2618118827"/>
              </p:ext>
            </p:extLst>
          </p:nvPr>
        </p:nvGraphicFramePr>
        <p:xfrm>
          <a:off x="6539345" y="4784419"/>
          <a:ext cx="4072575" cy="1722032"/>
        </p:xfrm>
        <a:graphic>
          <a:graphicData uri="http://schemas.openxmlformats.org/drawingml/2006/table">
            <a:tbl>
              <a:tblPr firstRow="1" bandRow="1"/>
              <a:tblGrid>
                <a:gridCol w="2238651">
                  <a:extLst>
                    <a:ext uri="{9D8B030D-6E8A-4147-A177-3AD203B41FA5}">
                      <a16:colId xmlns:a16="http://schemas.microsoft.com/office/drawing/2014/main" val="3727629686"/>
                    </a:ext>
                  </a:extLst>
                </a:gridCol>
                <a:gridCol w="1833924">
                  <a:extLst>
                    <a:ext uri="{9D8B030D-6E8A-4147-A177-3AD203B41FA5}">
                      <a16:colId xmlns:a16="http://schemas.microsoft.com/office/drawing/2014/main" val="1140372030"/>
                    </a:ext>
                  </a:extLst>
                </a:gridCol>
              </a:tblGrid>
              <a:tr h="293112">
                <a:tc>
                  <a:txBody>
                    <a:bodyPr/>
                    <a:lstStyle/>
                    <a:p>
                      <a:pPr algn="l" rtl="0" fontAlgn="ctr"/>
                      <a:r>
                        <a:rPr lang="en-CA" sz="1800" b="1" i="0" u="none" strike="noStrike" dirty="0">
                          <a:solidFill>
                            <a:srgbClr val="000000"/>
                          </a:solidFill>
                          <a:effectLst/>
                          <a:latin typeface="Calibri" panose="020F0502020204030204" pitchFamily="34" charset="0"/>
                        </a:rPr>
                        <a:t>Fuel Classes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CA" sz="1800" b="1" i="0" u="none" strike="noStrike">
                          <a:solidFill>
                            <a:srgbClr val="000000"/>
                          </a:solidFill>
                          <a:effectLst/>
                          <a:latin typeface="Calibri" panose="020F0502020204030204" pitchFamily="34" charset="0"/>
                        </a:rPr>
                        <a:t>Percentage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26601790"/>
                  </a:ext>
                </a:extLst>
              </a:tr>
              <a:tr h="285784">
                <a:tc>
                  <a:txBody>
                    <a:bodyPr/>
                    <a:lstStyle/>
                    <a:p>
                      <a:pPr algn="l" rtl="0" fontAlgn="ctr"/>
                      <a:r>
                        <a:rPr lang="en-CA" sz="1800" b="0" i="0" u="none" strike="noStrike" dirty="0">
                          <a:solidFill>
                            <a:srgbClr val="000000"/>
                          </a:solidFill>
                          <a:effectLst/>
                          <a:latin typeface="Calibri" panose="020F0502020204030204" pitchFamily="34" charset="0"/>
                        </a:rPr>
                        <a:t>Gasoline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CA" sz="1800" b="0" i="0" u="none" strike="noStrike" dirty="0">
                          <a:solidFill>
                            <a:srgbClr val="000000"/>
                          </a:solidFill>
                          <a:effectLst/>
                          <a:latin typeface="Calibri" panose="020F0502020204030204" pitchFamily="34" charset="0"/>
                        </a:rPr>
                        <a:t>41704(94.90%)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41122258"/>
                  </a:ext>
                </a:extLst>
              </a:tr>
              <a:tr h="285784">
                <a:tc>
                  <a:txBody>
                    <a:bodyPr/>
                    <a:lstStyle/>
                    <a:p>
                      <a:pPr algn="l" rtl="0" fontAlgn="ctr"/>
                      <a:r>
                        <a:rPr lang="en-CA" sz="1800" b="0" i="0" u="none" strike="noStrike">
                          <a:solidFill>
                            <a:srgbClr val="000000"/>
                          </a:solidFill>
                          <a:effectLst/>
                          <a:latin typeface="Calibri" panose="020F0502020204030204" pitchFamily="34" charset="0"/>
                        </a:rPr>
                        <a:t>Diesel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CA" sz="1800" b="0" i="0" u="none" strike="noStrike">
                          <a:solidFill>
                            <a:srgbClr val="000000"/>
                          </a:solidFill>
                          <a:effectLst/>
                          <a:latin typeface="Calibri" panose="020F0502020204030204" pitchFamily="34" charset="0"/>
                        </a:rPr>
                        <a:t>898(2.04%)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52093988"/>
                  </a:ext>
                </a:extLst>
              </a:tr>
              <a:tr h="285784">
                <a:tc>
                  <a:txBody>
                    <a:bodyPr/>
                    <a:lstStyle/>
                    <a:p>
                      <a:pPr algn="l" rtl="0" fontAlgn="ctr"/>
                      <a:r>
                        <a:rPr lang="en-CA" sz="1800" b="0" i="0" u="none" strike="noStrike">
                          <a:solidFill>
                            <a:srgbClr val="000000"/>
                          </a:solidFill>
                          <a:effectLst/>
                          <a:latin typeface="Calibri" panose="020F0502020204030204" pitchFamily="34" charset="0"/>
                        </a:rPr>
                        <a:t>Hybrid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CA" sz="1800" b="0" i="0" u="none" strike="noStrike">
                          <a:solidFill>
                            <a:srgbClr val="000000"/>
                          </a:solidFill>
                          <a:effectLst/>
                          <a:latin typeface="Calibri" panose="020F0502020204030204" pitchFamily="34" charset="0"/>
                        </a:rPr>
                        <a:t>792(1.80%)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43083076"/>
                  </a:ext>
                </a:extLst>
              </a:tr>
              <a:tr h="285784">
                <a:tc>
                  <a:txBody>
                    <a:bodyPr/>
                    <a:lstStyle/>
                    <a:p>
                      <a:pPr algn="l" rtl="0" fontAlgn="ctr"/>
                      <a:r>
                        <a:rPr lang="en-CA" sz="1800" b="0" i="0" u="none" strike="noStrike">
                          <a:solidFill>
                            <a:srgbClr val="000000"/>
                          </a:solidFill>
                          <a:effectLst/>
                          <a:latin typeface="Calibri" panose="020F0502020204030204" pitchFamily="34" charset="0"/>
                        </a:rPr>
                        <a:t>Electric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CA" sz="1800" b="0" i="0" u="none" strike="noStrike">
                          <a:solidFill>
                            <a:srgbClr val="000000"/>
                          </a:solidFill>
                          <a:effectLst/>
                          <a:latin typeface="Calibri" panose="020F0502020204030204" pitchFamily="34" charset="0"/>
                        </a:rPr>
                        <a:t>317(0.72%)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15879674"/>
                  </a:ext>
                </a:extLst>
              </a:tr>
              <a:tr h="285784">
                <a:tc>
                  <a:txBody>
                    <a:bodyPr/>
                    <a:lstStyle/>
                    <a:p>
                      <a:pPr algn="l" rtl="0" fontAlgn="ctr"/>
                      <a:r>
                        <a:rPr lang="en-CA" sz="1800" b="0" i="0" u="none" strike="noStrike">
                          <a:solidFill>
                            <a:srgbClr val="000000"/>
                          </a:solidFill>
                          <a:effectLst/>
                          <a:latin typeface="Calibri" panose="020F0502020204030204" pitchFamily="34" charset="0"/>
                        </a:rPr>
                        <a:t>Other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CA" sz="1800" b="0" i="0" u="none" strike="noStrike" dirty="0">
                          <a:solidFill>
                            <a:srgbClr val="000000"/>
                          </a:solidFill>
                          <a:effectLst/>
                          <a:latin typeface="Calibri" panose="020F0502020204030204" pitchFamily="34" charset="0"/>
                        </a:rPr>
                        <a:t>234(0.53%)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70916280"/>
                  </a:ext>
                </a:extLst>
              </a:tr>
            </a:tbl>
          </a:graphicData>
        </a:graphic>
      </p:graphicFrame>
      <p:graphicFrame>
        <p:nvGraphicFramePr>
          <p:cNvPr id="23" name="Table 22">
            <a:extLst>
              <a:ext uri="{FF2B5EF4-FFF2-40B4-BE49-F238E27FC236}">
                <a16:creationId xmlns:a16="http://schemas.microsoft.com/office/drawing/2014/main" id="{BCD2586E-DFFD-442F-8293-5970E1767680}"/>
              </a:ext>
            </a:extLst>
          </p:cNvPr>
          <p:cNvGraphicFramePr>
            <a:graphicFrameLocks noGrp="1"/>
          </p:cNvGraphicFramePr>
          <p:nvPr>
            <p:extLst>
              <p:ext uri="{D42A27DB-BD31-4B8C-83A1-F6EECF244321}">
                <p14:modId xmlns:p14="http://schemas.microsoft.com/office/powerpoint/2010/main" val="1933310271"/>
              </p:ext>
            </p:extLst>
          </p:nvPr>
        </p:nvGraphicFramePr>
        <p:xfrm>
          <a:off x="6522521" y="3275583"/>
          <a:ext cx="4089400" cy="899160"/>
        </p:xfrm>
        <a:graphic>
          <a:graphicData uri="http://schemas.openxmlformats.org/drawingml/2006/table">
            <a:tbl>
              <a:tblPr firstRow="1" bandRow="1"/>
              <a:tblGrid>
                <a:gridCol w="2247900">
                  <a:extLst>
                    <a:ext uri="{9D8B030D-6E8A-4147-A177-3AD203B41FA5}">
                      <a16:colId xmlns:a16="http://schemas.microsoft.com/office/drawing/2014/main" val="1848921361"/>
                    </a:ext>
                  </a:extLst>
                </a:gridCol>
                <a:gridCol w="1841500">
                  <a:extLst>
                    <a:ext uri="{9D8B030D-6E8A-4147-A177-3AD203B41FA5}">
                      <a16:colId xmlns:a16="http://schemas.microsoft.com/office/drawing/2014/main" val="1806802230"/>
                    </a:ext>
                  </a:extLst>
                </a:gridCol>
              </a:tblGrid>
              <a:tr h="304800">
                <a:tc>
                  <a:txBody>
                    <a:bodyPr/>
                    <a:lstStyle/>
                    <a:p>
                      <a:pPr algn="l" rtl="0" fontAlgn="ctr"/>
                      <a:r>
                        <a:rPr lang="en-CA" sz="1800" b="1" i="0" u="none" strike="noStrike" dirty="0">
                          <a:solidFill>
                            <a:srgbClr val="000000"/>
                          </a:solidFill>
                          <a:effectLst/>
                          <a:latin typeface="Calibri" panose="020F0502020204030204" pitchFamily="34" charset="0"/>
                        </a:rPr>
                        <a:t>Transmission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CA" sz="1800" b="1" i="0" u="none" strike="noStrike">
                          <a:solidFill>
                            <a:srgbClr val="000000"/>
                          </a:solidFill>
                          <a:effectLst/>
                          <a:latin typeface="Calibri" panose="020F0502020204030204" pitchFamily="34" charset="0"/>
                        </a:rPr>
                        <a:t>Count of cars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66777616"/>
                  </a:ext>
                </a:extLst>
              </a:tr>
              <a:tr h="297180">
                <a:tc>
                  <a:txBody>
                    <a:bodyPr/>
                    <a:lstStyle/>
                    <a:p>
                      <a:pPr algn="l" rtl="0" fontAlgn="ctr"/>
                      <a:r>
                        <a:rPr lang="en-CA" sz="1800" b="0" i="0" u="none" strike="noStrike">
                          <a:solidFill>
                            <a:srgbClr val="000000"/>
                          </a:solidFill>
                          <a:effectLst/>
                          <a:latin typeface="Calibri" panose="020F0502020204030204" pitchFamily="34" charset="0"/>
                        </a:rPr>
                        <a:t>Automatic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CA" sz="1800" b="0" i="0" u="none" strike="noStrike">
                          <a:solidFill>
                            <a:srgbClr val="000000"/>
                          </a:solidFill>
                          <a:effectLst/>
                          <a:latin typeface="Calibri" panose="020F0502020204030204" pitchFamily="34" charset="0"/>
                        </a:rPr>
                        <a:t>40950(93.18%)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30558448"/>
                  </a:ext>
                </a:extLst>
              </a:tr>
              <a:tr h="297180">
                <a:tc>
                  <a:txBody>
                    <a:bodyPr/>
                    <a:lstStyle/>
                    <a:p>
                      <a:pPr algn="l" rtl="0" fontAlgn="ctr"/>
                      <a:r>
                        <a:rPr lang="en-CA" sz="1800" b="0" i="0" u="none" strike="noStrike">
                          <a:solidFill>
                            <a:srgbClr val="000000"/>
                          </a:solidFill>
                          <a:effectLst/>
                          <a:latin typeface="Calibri" panose="020F0502020204030204" pitchFamily="34" charset="0"/>
                        </a:rPr>
                        <a:t>Manual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CA" sz="1800" b="0" i="0" u="none" strike="noStrike" dirty="0">
                          <a:solidFill>
                            <a:srgbClr val="000000"/>
                          </a:solidFill>
                          <a:effectLst/>
                          <a:latin typeface="Calibri" panose="020F0502020204030204" pitchFamily="34" charset="0"/>
                        </a:rPr>
                        <a:t>2995(6.82%)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79061442"/>
                  </a:ext>
                </a:extLst>
              </a:tr>
            </a:tbl>
          </a:graphicData>
        </a:graphic>
      </p:graphicFrame>
      <p:sp>
        <p:nvSpPr>
          <p:cNvPr id="25" name="Title 1">
            <a:extLst>
              <a:ext uri="{FF2B5EF4-FFF2-40B4-BE49-F238E27FC236}">
                <a16:creationId xmlns:a16="http://schemas.microsoft.com/office/drawing/2014/main" id="{F8AA5383-0C1A-4E2D-BF02-A9CD0FB28232}"/>
              </a:ext>
            </a:extLst>
          </p:cNvPr>
          <p:cNvSpPr txBox="1">
            <a:spLocks/>
          </p:cNvSpPr>
          <p:nvPr/>
        </p:nvSpPr>
        <p:spPr>
          <a:xfrm>
            <a:off x="221942" y="6514175"/>
            <a:ext cx="11692967" cy="328797"/>
          </a:xfrm>
          <a:prstGeom prst="rect">
            <a:avLst/>
          </a:prstGeom>
          <a:solidFill>
            <a:schemeClr val="accent6">
              <a:lumMod val="60000"/>
              <a:lumOff val="40000"/>
            </a:schemeClr>
          </a:solidFill>
          <a:ln>
            <a:solidFill>
              <a:schemeClr val="tx1"/>
            </a:solidFill>
          </a:ln>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1800" b="1" dirty="0">
                <a:latin typeface="+mn-lt"/>
              </a:rPr>
              <a:t>Order of Body Types:</a:t>
            </a:r>
            <a:r>
              <a:rPr lang="en-CA" sz="1800" dirty="0">
                <a:latin typeface="+mn-lt"/>
              </a:rPr>
              <a:t> SUV &gt; Sedan &gt; Truck &gt; Hatchback &gt; Coupe &gt; Minivan &gt; Wagon &gt; Cab &gt; Convertible &gt; Others</a:t>
            </a:r>
          </a:p>
        </p:txBody>
      </p:sp>
      <p:graphicFrame>
        <p:nvGraphicFramePr>
          <p:cNvPr id="26" name="Table 25">
            <a:extLst>
              <a:ext uri="{FF2B5EF4-FFF2-40B4-BE49-F238E27FC236}">
                <a16:creationId xmlns:a16="http://schemas.microsoft.com/office/drawing/2014/main" id="{137F35B5-407F-4A3B-B15E-D8BF78099F23}"/>
              </a:ext>
            </a:extLst>
          </p:cNvPr>
          <p:cNvGraphicFramePr>
            <a:graphicFrameLocks noGrp="1"/>
          </p:cNvGraphicFramePr>
          <p:nvPr>
            <p:extLst>
              <p:ext uri="{D42A27DB-BD31-4B8C-83A1-F6EECF244321}">
                <p14:modId xmlns:p14="http://schemas.microsoft.com/office/powerpoint/2010/main" val="846037592"/>
              </p:ext>
            </p:extLst>
          </p:nvPr>
        </p:nvGraphicFramePr>
        <p:xfrm>
          <a:off x="6522521" y="1560369"/>
          <a:ext cx="4089400" cy="1196340"/>
        </p:xfrm>
        <a:graphic>
          <a:graphicData uri="http://schemas.openxmlformats.org/drawingml/2006/table">
            <a:tbl>
              <a:tblPr firstRow="1" bandRow="1"/>
              <a:tblGrid>
                <a:gridCol w="2247900">
                  <a:extLst>
                    <a:ext uri="{9D8B030D-6E8A-4147-A177-3AD203B41FA5}">
                      <a16:colId xmlns:a16="http://schemas.microsoft.com/office/drawing/2014/main" val="885498540"/>
                    </a:ext>
                  </a:extLst>
                </a:gridCol>
                <a:gridCol w="1841500">
                  <a:extLst>
                    <a:ext uri="{9D8B030D-6E8A-4147-A177-3AD203B41FA5}">
                      <a16:colId xmlns:a16="http://schemas.microsoft.com/office/drawing/2014/main" val="310523351"/>
                    </a:ext>
                  </a:extLst>
                </a:gridCol>
              </a:tblGrid>
              <a:tr h="304800">
                <a:tc>
                  <a:txBody>
                    <a:bodyPr/>
                    <a:lstStyle/>
                    <a:p>
                      <a:pPr algn="l" rtl="0" fontAlgn="ctr"/>
                      <a:r>
                        <a:rPr lang="en-CA" sz="1800" b="1" i="0" u="none" strike="noStrike" dirty="0">
                          <a:solidFill>
                            <a:srgbClr val="000000"/>
                          </a:solidFill>
                          <a:effectLst/>
                          <a:latin typeface="Calibri" panose="020F0502020204030204" pitchFamily="34" charset="0"/>
                        </a:rPr>
                        <a:t>Seller Type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CA" sz="1800" b="1" i="0" u="none" strike="noStrike">
                          <a:solidFill>
                            <a:srgbClr val="000000"/>
                          </a:solidFill>
                          <a:effectLst/>
                          <a:latin typeface="Calibri" panose="020F0502020204030204" pitchFamily="34" charset="0"/>
                        </a:rPr>
                        <a:t>Cars Under Sell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89370991"/>
                  </a:ext>
                </a:extLst>
              </a:tr>
              <a:tr h="297180">
                <a:tc>
                  <a:txBody>
                    <a:bodyPr/>
                    <a:lstStyle/>
                    <a:p>
                      <a:pPr algn="l" rtl="0" fontAlgn="ctr"/>
                      <a:r>
                        <a:rPr lang="en-CA" sz="1800" b="0" i="0" u="none" strike="noStrike" dirty="0">
                          <a:solidFill>
                            <a:srgbClr val="000000"/>
                          </a:solidFill>
                          <a:effectLst/>
                          <a:latin typeface="Calibri" panose="020F0502020204030204" pitchFamily="34" charset="0"/>
                        </a:rPr>
                        <a:t>Other Seller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CA" sz="1800" b="0" i="0" u="none" strike="noStrike">
                          <a:solidFill>
                            <a:srgbClr val="000000"/>
                          </a:solidFill>
                          <a:effectLst/>
                          <a:latin typeface="Calibri" panose="020F0502020204030204" pitchFamily="34" charset="0"/>
                        </a:rPr>
                        <a:t>36317(82.64%)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85348623"/>
                  </a:ext>
                </a:extLst>
              </a:tr>
              <a:tr h="297180">
                <a:tc>
                  <a:txBody>
                    <a:bodyPr/>
                    <a:lstStyle/>
                    <a:p>
                      <a:pPr algn="l" rtl="0" fontAlgn="ctr"/>
                      <a:r>
                        <a:rPr lang="en-CA" sz="1800" b="0" i="0" u="none" strike="noStrike">
                          <a:solidFill>
                            <a:srgbClr val="000000"/>
                          </a:solidFill>
                          <a:effectLst/>
                          <a:latin typeface="Calibri" panose="020F0502020204030204" pitchFamily="34" charset="0"/>
                        </a:rPr>
                        <a:t>Private Seller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CA" sz="1800" b="0" i="0" u="none" strike="noStrike">
                          <a:solidFill>
                            <a:srgbClr val="000000"/>
                          </a:solidFill>
                          <a:effectLst/>
                          <a:latin typeface="Calibri" panose="020F0502020204030204" pitchFamily="34" charset="0"/>
                        </a:rPr>
                        <a:t>7628(17.36%)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97329018"/>
                  </a:ext>
                </a:extLst>
              </a:tr>
              <a:tr h="297180">
                <a:tc>
                  <a:txBody>
                    <a:bodyPr/>
                    <a:lstStyle/>
                    <a:p>
                      <a:pPr algn="l" rtl="0" fontAlgn="ctr"/>
                      <a:r>
                        <a:rPr lang="en-CA" sz="1800" b="0" i="0" u="none" strike="noStrike">
                          <a:solidFill>
                            <a:srgbClr val="000000"/>
                          </a:solidFill>
                          <a:effectLst/>
                          <a:latin typeface="Calibri" panose="020F0502020204030204" pitchFamily="34" charset="0"/>
                        </a:rPr>
                        <a:t>Total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CA" sz="1800" b="0" i="0" u="none" strike="noStrike" dirty="0">
                          <a:solidFill>
                            <a:srgbClr val="000000"/>
                          </a:solidFill>
                          <a:effectLst/>
                          <a:latin typeface="Calibri" panose="020F0502020204030204" pitchFamily="34" charset="0"/>
                        </a:rPr>
                        <a:t>43945(100%)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20264286"/>
                  </a:ext>
                </a:extLst>
              </a:tr>
            </a:tbl>
          </a:graphicData>
        </a:graphic>
      </p:graphicFrame>
      <p:sp>
        <p:nvSpPr>
          <p:cNvPr id="28" name="Title 1">
            <a:extLst>
              <a:ext uri="{FF2B5EF4-FFF2-40B4-BE49-F238E27FC236}">
                <a16:creationId xmlns:a16="http://schemas.microsoft.com/office/drawing/2014/main" id="{FF87A33F-EDD3-4684-A81A-999C0ECFC00C}"/>
              </a:ext>
            </a:extLst>
          </p:cNvPr>
          <p:cNvSpPr txBox="1">
            <a:spLocks/>
          </p:cNvSpPr>
          <p:nvPr/>
        </p:nvSpPr>
        <p:spPr>
          <a:xfrm>
            <a:off x="6522521" y="4257690"/>
            <a:ext cx="4831274" cy="455472"/>
          </a:xfrm>
          <a:prstGeom prst="rect">
            <a:avLst/>
          </a:prstGeom>
          <a:solidFill>
            <a:schemeClr val="accent6">
              <a:lumMod val="60000"/>
              <a:lumOff val="40000"/>
            </a:schemeClr>
          </a:solidFill>
          <a:ln>
            <a:solidFill>
              <a:schemeClr val="tx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sz="1800" b="1" dirty="0">
                <a:latin typeface="+mn-lt"/>
              </a:rPr>
              <a:t>Cars in Order of Fuel Classes:</a:t>
            </a:r>
          </a:p>
          <a:p>
            <a:pPr algn="ctr"/>
            <a:r>
              <a:rPr lang="en-CA" sz="1800" dirty="0">
                <a:latin typeface="+mn-lt"/>
              </a:rPr>
              <a:t>Gasoline &gt;&gt;&gt;&gt;&gt; Diesel &gt; Hybrid &gt; Electric &gt; Other</a:t>
            </a:r>
          </a:p>
        </p:txBody>
      </p:sp>
      <p:sp>
        <p:nvSpPr>
          <p:cNvPr id="30" name="Title 1">
            <a:extLst>
              <a:ext uri="{FF2B5EF4-FFF2-40B4-BE49-F238E27FC236}">
                <a16:creationId xmlns:a16="http://schemas.microsoft.com/office/drawing/2014/main" id="{16267A84-2091-46FF-A27A-7E810EA117B8}"/>
              </a:ext>
            </a:extLst>
          </p:cNvPr>
          <p:cNvSpPr txBox="1">
            <a:spLocks/>
          </p:cNvSpPr>
          <p:nvPr/>
        </p:nvSpPr>
        <p:spPr>
          <a:xfrm>
            <a:off x="6522520" y="2790354"/>
            <a:ext cx="4089393" cy="433778"/>
          </a:xfrm>
          <a:prstGeom prst="rect">
            <a:avLst/>
          </a:prstGeom>
          <a:solidFill>
            <a:schemeClr val="accent6">
              <a:lumMod val="60000"/>
              <a:lumOff val="40000"/>
            </a:schemeClr>
          </a:solidFill>
          <a:ln>
            <a:solidFill>
              <a:schemeClr val="tx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sz="1800" b="1" dirty="0">
                <a:latin typeface="+mn-lt"/>
              </a:rPr>
              <a:t>Automatic Cars &gt;&gt;&gt;&gt; Manual Cars</a:t>
            </a:r>
            <a:endParaRPr lang="en-CA" sz="1800" dirty="0">
              <a:latin typeface="+mn-lt"/>
            </a:endParaRPr>
          </a:p>
        </p:txBody>
      </p:sp>
      <p:sp>
        <p:nvSpPr>
          <p:cNvPr id="31" name="Title 1">
            <a:extLst>
              <a:ext uri="{FF2B5EF4-FFF2-40B4-BE49-F238E27FC236}">
                <a16:creationId xmlns:a16="http://schemas.microsoft.com/office/drawing/2014/main" id="{153BB931-C2A3-48E1-BB27-BD749D975D5E}"/>
              </a:ext>
            </a:extLst>
          </p:cNvPr>
          <p:cNvSpPr txBox="1">
            <a:spLocks/>
          </p:cNvSpPr>
          <p:nvPr/>
        </p:nvSpPr>
        <p:spPr>
          <a:xfrm>
            <a:off x="6522520" y="1013779"/>
            <a:ext cx="4089385" cy="479581"/>
          </a:xfrm>
          <a:prstGeom prst="rect">
            <a:avLst/>
          </a:prstGeom>
          <a:solidFill>
            <a:schemeClr val="accent6">
              <a:lumMod val="60000"/>
              <a:lumOff val="40000"/>
            </a:schemeClr>
          </a:solidFill>
          <a:ln>
            <a:solidFill>
              <a:schemeClr val="tx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sz="1800" b="1" dirty="0">
                <a:latin typeface="+mn-lt"/>
              </a:rPr>
              <a:t>Other Sellers &gt;&gt;&gt;&gt; Private Sellers</a:t>
            </a:r>
            <a:endParaRPr lang="en-CA" sz="1800" dirty="0">
              <a:latin typeface="+mn-lt"/>
            </a:endParaRPr>
          </a:p>
        </p:txBody>
      </p:sp>
      <p:cxnSp>
        <p:nvCxnSpPr>
          <p:cNvPr id="3072" name="Straight Connector 3071">
            <a:extLst>
              <a:ext uri="{FF2B5EF4-FFF2-40B4-BE49-F238E27FC236}">
                <a16:creationId xmlns:a16="http://schemas.microsoft.com/office/drawing/2014/main" id="{46D751DF-8D6D-43E1-83B5-AF5C5C924350}"/>
              </a:ext>
            </a:extLst>
          </p:cNvPr>
          <p:cNvCxnSpPr>
            <a:cxnSpLocks/>
            <a:stCxn id="5" idx="2"/>
          </p:cNvCxnSpPr>
          <p:nvPr/>
        </p:nvCxnSpPr>
        <p:spPr>
          <a:xfrm flipV="1">
            <a:off x="6096000" y="895927"/>
            <a:ext cx="0" cy="5596948"/>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AF21ED31-2F02-446F-BCD3-BE8CC0634C38}"/>
              </a:ext>
            </a:extLst>
          </p:cNvPr>
          <p:cNvCxnSpPr>
            <a:cxnSpLocks/>
          </p:cNvCxnSpPr>
          <p:nvPr/>
        </p:nvCxnSpPr>
        <p:spPr>
          <a:xfrm flipH="1">
            <a:off x="6096000" y="2770290"/>
            <a:ext cx="6096000" cy="18839"/>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04F43758-1652-43B3-ABBE-AC7A5E512823}"/>
              </a:ext>
            </a:extLst>
          </p:cNvPr>
          <p:cNvCxnSpPr>
            <a:cxnSpLocks/>
          </p:cNvCxnSpPr>
          <p:nvPr/>
        </p:nvCxnSpPr>
        <p:spPr>
          <a:xfrm flipH="1">
            <a:off x="6096000" y="4213825"/>
            <a:ext cx="6096000" cy="18839"/>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AB7D4130-B6C1-4534-A655-67160775D649}"/>
              </a:ext>
            </a:extLst>
          </p:cNvPr>
          <p:cNvCxnSpPr>
            <a:cxnSpLocks/>
          </p:cNvCxnSpPr>
          <p:nvPr/>
        </p:nvCxnSpPr>
        <p:spPr>
          <a:xfrm flipH="1">
            <a:off x="6096000" y="6499431"/>
            <a:ext cx="6096000" cy="18839"/>
          </a:xfrm>
          <a:prstGeom prst="line">
            <a:avLst/>
          </a:prstGeom>
        </p:spPr>
        <p:style>
          <a:lnRef idx="1">
            <a:schemeClr val="dk1"/>
          </a:lnRef>
          <a:fillRef idx="0">
            <a:schemeClr val="dk1"/>
          </a:fillRef>
          <a:effectRef idx="0">
            <a:schemeClr val="dk1"/>
          </a:effectRef>
          <a:fontRef idx="minor">
            <a:schemeClr val="tx1"/>
          </a:fontRef>
        </p:style>
      </p:cxnSp>
      <p:sp>
        <p:nvSpPr>
          <p:cNvPr id="46" name="Title 1">
            <a:extLst>
              <a:ext uri="{FF2B5EF4-FFF2-40B4-BE49-F238E27FC236}">
                <a16:creationId xmlns:a16="http://schemas.microsoft.com/office/drawing/2014/main" id="{4C46D9AE-8C88-453D-A6F4-C5EADBE80E13}"/>
              </a:ext>
            </a:extLst>
          </p:cNvPr>
          <p:cNvSpPr txBox="1">
            <a:spLocks/>
          </p:cNvSpPr>
          <p:nvPr/>
        </p:nvSpPr>
        <p:spPr>
          <a:xfrm>
            <a:off x="838201" y="4713162"/>
            <a:ext cx="4089400" cy="455471"/>
          </a:xfrm>
          <a:prstGeom prst="rect">
            <a:avLst/>
          </a:prstGeom>
          <a:solidFill>
            <a:schemeClr val="accent6">
              <a:lumMod val="60000"/>
              <a:lumOff val="40000"/>
            </a:schemeClr>
          </a:solidFill>
          <a:ln>
            <a:solidFill>
              <a:schemeClr val="tx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1800" b="1" dirty="0">
                <a:latin typeface="+mn-lt"/>
              </a:rPr>
              <a:t>Cars in Order of Mileage Category:</a:t>
            </a:r>
          </a:p>
          <a:p>
            <a:r>
              <a:rPr lang="en-CA" sz="1800" dirty="0">
                <a:latin typeface="+mn-lt"/>
              </a:rPr>
              <a:t>Low &gt;&gt; Medium &gt; High</a:t>
            </a:r>
          </a:p>
        </p:txBody>
      </p:sp>
      <p:cxnSp>
        <p:nvCxnSpPr>
          <p:cNvPr id="47" name="Straight Connector 46">
            <a:extLst>
              <a:ext uri="{FF2B5EF4-FFF2-40B4-BE49-F238E27FC236}">
                <a16:creationId xmlns:a16="http://schemas.microsoft.com/office/drawing/2014/main" id="{22A262E4-EA75-465B-9215-8A1E68C23D66}"/>
              </a:ext>
            </a:extLst>
          </p:cNvPr>
          <p:cNvCxnSpPr>
            <a:cxnSpLocks/>
          </p:cNvCxnSpPr>
          <p:nvPr/>
        </p:nvCxnSpPr>
        <p:spPr>
          <a:xfrm flipH="1">
            <a:off x="0" y="4629751"/>
            <a:ext cx="6096000" cy="18839"/>
          </a:xfrm>
          <a:prstGeom prst="line">
            <a:avLst/>
          </a:prstGeom>
        </p:spPr>
        <p:style>
          <a:lnRef idx="1">
            <a:schemeClr val="dk1"/>
          </a:lnRef>
          <a:fillRef idx="0">
            <a:schemeClr val="dk1"/>
          </a:fillRef>
          <a:effectRef idx="0">
            <a:schemeClr val="dk1"/>
          </a:effectRef>
          <a:fontRef idx="minor">
            <a:schemeClr val="tx1"/>
          </a:fontRef>
        </p:style>
      </p:cxnSp>
      <p:sp>
        <p:nvSpPr>
          <p:cNvPr id="48" name="Title 1">
            <a:extLst>
              <a:ext uri="{FF2B5EF4-FFF2-40B4-BE49-F238E27FC236}">
                <a16:creationId xmlns:a16="http://schemas.microsoft.com/office/drawing/2014/main" id="{621B7478-F549-4E3C-B32F-42347ED0C022}"/>
              </a:ext>
            </a:extLst>
          </p:cNvPr>
          <p:cNvSpPr txBox="1">
            <a:spLocks/>
          </p:cNvSpPr>
          <p:nvPr/>
        </p:nvSpPr>
        <p:spPr>
          <a:xfrm>
            <a:off x="838207" y="2663136"/>
            <a:ext cx="4089393" cy="508734"/>
          </a:xfrm>
          <a:prstGeom prst="rect">
            <a:avLst/>
          </a:prstGeom>
          <a:solidFill>
            <a:schemeClr val="accent6">
              <a:lumMod val="60000"/>
              <a:lumOff val="40000"/>
            </a:schemeClr>
          </a:solidFill>
          <a:ln>
            <a:solidFill>
              <a:schemeClr val="tx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sz="1800" b="1" dirty="0">
                <a:latin typeface="+mn-lt"/>
              </a:rPr>
              <a:t>Cars Unsold ~ 2.3 times of Sold Cars (in 1 month)</a:t>
            </a:r>
            <a:endParaRPr lang="en-CA" sz="1800" dirty="0">
              <a:latin typeface="+mn-lt"/>
            </a:endParaRPr>
          </a:p>
        </p:txBody>
      </p:sp>
      <p:cxnSp>
        <p:nvCxnSpPr>
          <p:cNvPr id="49" name="Straight Connector 48">
            <a:extLst>
              <a:ext uri="{FF2B5EF4-FFF2-40B4-BE49-F238E27FC236}">
                <a16:creationId xmlns:a16="http://schemas.microsoft.com/office/drawing/2014/main" id="{72E77C38-E06A-4512-BA81-CEAB21FA8CE6}"/>
              </a:ext>
            </a:extLst>
          </p:cNvPr>
          <p:cNvCxnSpPr>
            <a:cxnSpLocks/>
          </p:cNvCxnSpPr>
          <p:nvPr/>
        </p:nvCxnSpPr>
        <p:spPr>
          <a:xfrm flipH="1">
            <a:off x="0" y="6506451"/>
            <a:ext cx="6096000" cy="18839"/>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D29E995-6BD0-4D7D-9A26-63FAD2DF7B44}"/>
              </a:ext>
            </a:extLst>
          </p:cNvPr>
          <p:cNvCxnSpPr>
            <a:cxnSpLocks/>
          </p:cNvCxnSpPr>
          <p:nvPr/>
        </p:nvCxnSpPr>
        <p:spPr>
          <a:xfrm flipH="1">
            <a:off x="27845" y="2470522"/>
            <a:ext cx="6096000" cy="18839"/>
          </a:xfrm>
          <a:prstGeom prst="line">
            <a:avLst/>
          </a:prstGeom>
        </p:spPr>
        <p:style>
          <a:lnRef idx="1">
            <a:schemeClr val="dk1"/>
          </a:lnRef>
          <a:fillRef idx="0">
            <a:schemeClr val="dk1"/>
          </a:fillRef>
          <a:effectRef idx="0">
            <a:schemeClr val="dk1"/>
          </a:effectRef>
          <a:fontRef idx="minor">
            <a:schemeClr val="tx1"/>
          </a:fontRef>
        </p:style>
      </p:cxnSp>
      <p:sp>
        <p:nvSpPr>
          <p:cNvPr id="52" name="Title 1">
            <a:extLst>
              <a:ext uri="{FF2B5EF4-FFF2-40B4-BE49-F238E27FC236}">
                <a16:creationId xmlns:a16="http://schemas.microsoft.com/office/drawing/2014/main" id="{3A73FAEF-73A8-43BE-85B2-4CC357662830}"/>
              </a:ext>
            </a:extLst>
          </p:cNvPr>
          <p:cNvSpPr txBox="1">
            <a:spLocks/>
          </p:cNvSpPr>
          <p:nvPr/>
        </p:nvSpPr>
        <p:spPr>
          <a:xfrm>
            <a:off x="499034" y="928712"/>
            <a:ext cx="5329922" cy="1368035"/>
          </a:xfrm>
          <a:prstGeom prst="rect">
            <a:avLst/>
          </a:prstGeom>
          <a:solidFill>
            <a:schemeClr val="bg1"/>
          </a:solidFill>
          <a:ln>
            <a:solidFill>
              <a:schemeClr val="tx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500" b="1" dirty="0">
                <a:latin typeface="+mn-lt"/>
              </a:rPr>
              <a:t>Tables here show count of cars with various categorical features and how much this could help overall business by knowing these insights.</a:t>
            </a:r>
            <a:endParaRPr lang="en-CA" sz="2500" dirty="0">
              <a:latin typeface="+mn-lt"/>
            </a:endParaRPr>
          </a:p>
        </p:txBody>
      </p:sp>
      <p:cxnSp>
        <p:nvCxnSpPr>
          <p:cNvPr id="53" name="Straight Connector 52">
            <a:extLst>
              <a:ext uri="{FF2B5EF4-FFF2-40B4-BE49-F238E27FC236}">
                <a16:creationId xmlns:a16="http://schemas.microsoft.com/office/drawing/2014/main" id="{DDD2E746-0DFC-4800-996E-6F846B0E5E56}"/>
              </a:ext>
            </a:extLst>
          </p:cNvPr>
          <p:cNvCxnSpPr>
            <a:cxnSpLocks/>
          </p:cNvCxnSpPr>
          <p:nvPr/>
        </p:nvCxnSpPr>
        <p:spPr>
          <a:xfrm flipV="1">
            <a:off x="0" y="696326"/>
            <a:ext cx="12192000" cy="2334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63886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7D95A-CD0D-40BE-BC85-38D52B7CE4C4}"/>
              </a:ext>
            </a:extLst>
          </p:cNvPr>
          <p:cNvSpPr>
            <a:spLocks noGrp="1"/>
          </p:cNvSpPr>
          <p:nvPr>
            <p:ph type="title"/>
          </p:nvPr>
        </p:nvSpPr>
        <p:spPr>
          <a:xfrm>
            <a:off x="838200" y="19472"/>
            <a:ext cx="10515600" cy="700195"/>
          </a:xfrm>
        </p:spPr>
        <p:txBody>
          <a:bodyPr>
            <a:normAutofit/>
          </a:bodyPr>
          <a:lstStyle/>
          <a:p>
            <a:r>
              <a:rPr lang="en-CA" sz="3000" dirty="0">
                <a:latin typeface="+mn-lt"/>
              </a:rPr>
              <a:t>Key Insights:</a:t>
            </a:r>
          </a:p>
        </p:txBody>
      </p:sp>
      <p:sp>
        <p:nvSpPr>
          <p:cNvPr id="6" name="TextBox 5">
            <a:extLst>
              <a:ext uri="{FF2B5EF4-FFF2-40B4-BE49-F238E27FC236}">
                <a16:creationId xmlns:a16="http://schemas.microsoft.com/office/drawing/2014/main" id="{470B69B9-A537-47EA-B4FC-6E900592175F}"/>
              </a:ext>
            </a:extLst>
          </p:cNvPr>
          <p:cNvSpPr txBox="1"/>
          <p:nvPr/>
        </p:nvSpPr>
        <p:spPr>
          <a:xfrm>
            <a:off x="838200" y="2352583"/>
            <a:ext cx="10515600" cy="369332"/>
          </a:xfrm>
          <a:prstGeom prst="rect">
            <a:avLst/>
          </a:prstGeom>
          <a:noFill/>
        </p:spPr>
        <p:txBody>
          <a:bodyPr wrap="square" rtlCol="0">
            <a:spAutoFit/>
          </a:bodyPr>
          <a:lstStyle/>
          <a:p>
            <a:pPr marL="285750" indent="-285750">
              <a:buFont typeface="Arial" panose="020B0604020202020204" pitchFamily="34" charset="0"/>
              <a:buChar char="•"/>
            </a:pPr>
            <a:endParaRPr lang="en-CA" dirty="0"/>
          </a:p>
        </p:txBody>
      </p:sp>
      <p:graphicFrame>
        <p:nvGraphicFramePr>
          <p:cNvPr id="12" name="Table 11">
            <a:extLst>
              <a:ext uri="{FF2B5EF4-FFF2-40B4-BE49-F238E27FC236}">
                <a16:creationId xmlns:a16="http://schemas.microsoft.com/office/drawing/2014/main" id="{2322CF6D-57D3-4F4D-8FCC-EF274D73CB5D}"/>
              </a:ext>
            </a:extLst>
          </p:cNvPr>
          <p:cNvGraphicFramePr>
            <a:graphicFrameLocks noGrp="1"/>
          </p:cNvGraphicFramePr>
          <p:nvPr>
            <p:extLst>
              <p:ext uri="{D42A27DB-BD31-4B8C-83A1-F6EECF244321}">
                <p14:modId xmlns:p14="http://schemas.microsoft.com/office/powerpoint/2010/main" val="2258520602"/>
              </p:ext>
            </p:extLst>
          </p:nvPr>
        </p:nvGraphicFramePr>
        <p:xfrm>
          <a:off x="6386744" y="1678735"/>
          <a:ext cx="4089399" cy="1493520"/>
        </p:xfrm>
        <a:graphic>
          <a:graphicData uri="http://schemas.openxmlformats.org/drawingml/2006/table">
            <a:tbl>
              <a:tblPr firstRow="1" bandRow="1"/>
              <a:tblGrid>
                <a:gridCol w="1372342">
                  <a:extLst>
                    <a:ext uri="{9D8B030D-6E8A-4147-A177-3AD203B41FA5}">
                      <a16:colId xmlns:a16="http://schemas.microsoft.com/office/drawing/2014/main" val="3734761660"/>
                    </a:ext>
                  </a:extLst>
                </a:gridCol>
                <a:gridCol w="2717057">
                  <a:extLst>
                    <a:ext uri="{9D8B030D-6E8A-4147-A177-3AD203B41FA5}">
                      <a16:colId xmlns:a16="http://schemas.microsoft.com/office/drawing/2014/main" val="1018884184"/>
                    </a:ext>
                  </a:extLst>
                </a:gridCol>
              </a:tblGrid>
              <a:tr h="601980">
                <a:tc>
                  <a:txBody>
                    <a:bodyPr/>
                    <a:lstStyle/>
                    <a:p>
                      <a:pPr algn="l" rtl="0" fontAlgn="ctr"/>
                      <a:r>
                        <a:rPr lang="en-CA" sz="1800" b="1" i="0" u="none" strike="noStrike" dirty="0">
                          <a:solidFill>
                            <a:srgbClr val="000000"/>
                          </a:solidFill>
                          <a:effectLst/>
                          <a:latin typeface="Calibri" panose="020F0502020204030204" pitchFamily="34" charset="0"/>
                        </a:rPr>
                        <a:t>Transmission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800" b="1" i="0" u="none" strike="noStrike" dirty="0">
                          <a:solidFill>
                            <a:srgbClr val="000000"/>
                          </a:solidFill>
                          <a:effectLst/>
                          <a:latin typeface="Calibri" panose="020F0502020204030204" pitchFamily="34" charset="0"/>
                        </a:rPr>
                        <a:t>Average Price of cars(dollars)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98887838"/>
                  </a:ext>
                </a:extLst>
              </a:tr>
              <a:tr h="297180">
                <a:tc>
                  <a:txBody>
                    <a:bodyPr/>
                    <a:lstStyle/>
                    <a:p>
                      <a:pPr algn="l" rtl="0" fontAlgn="ctr"/>
                      <a:r>
                        <a:rPr lang="en-CA" sz="1800" b="0" i="0" u="none" strike="noStrike">
                          <a:solidFill>
                            <a:srgbClr val="000000"/>
                          </a:solidFill>
                          <a:effectLst/>
                          <a:latin typeface="Calibri" panose="020F0502020204030204" pitchFamily="34" charset="0"/>
                        </a:rPr>
                        <a:t>Automatic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CA" sz="1800" b="0" i="0" u="none" strike="noStrike" dirty="0">
                          <a:solidFill>
                            <a:srgbClr val="000000"/>
                          </a:solidFill>
                          <a:effectLst/>
                          <a:latin typeface="Calibri" panose="020F0502020204030204" pitchFamily="34" charset="0"/>
                        </a:rPr>
                        <a:t>26099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51924281"/>
                  </a:ext>
                </a:extLst>
              </a:tr>
              <a:tr h="297180">
                <a:tc>
                  <a:txBody>
                    <a:bodyPr/>
                    <a:lstStyle/>
                    <a:p>
                      <a:pPr algn="l" rtl="0" fontAlgn="ctr"/>
                      <a:r>
                        <a:rPr lang="en-CA" sz="1800" b="0" i="0" u="none" strike="noStrike" dirty="0">
                          <a:solidFill>
                            <a:srgbClr val="000000"/>
                          </a:solidFill>
                          <a:effectLst/>
                          <a:latin typeface="Calibri" panose="020F0502020204030204" pitchFamily="34" charset="0"/>
                        </a:rPr>
                        <a:t>Manual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CA" sz="1800" b="0" i="0" u="none" strike="noStrike" dirty="0">
                          <a:solidFill>
                            <a:srgbClr val="000000"/>
                          </a:solidFill>
                          <a:effectLst/>
                          <a:latin typeface="Calibri" panose="020F0502020204030204" pitchFamily="34" charset="0"/>
                        </a:rPr>
                        <a:t>21537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97991741"/>
                  </a:ext>
                </a:extLst>
              </a:tr>
              <a:tr h="297180">
                <a:tc>
                  <a:txBody>
                    <a:bodyPr/>
                    <a:lstStyle/>
                    <a:p>
                      <a:pPr algn="l" rtl="0" fontAlgn="ctr"/>
                      <a:r>
                        <a:rPr lang="en-CA" sz="1800" b="0" i="0" u="none" strike="noStrike">
                          <a:solidFill>
                            <a:srgbClr val="000000"/>
                          </a:solidFill>
                          <a:effectLst/>
                          <a:latin typeface="Calibri" panose="020F0502020204030204" pitchFamily="34" charset="0"/>
                        </a:rPr>
                        <a:t>Difference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CA" sz="1800" b="0" i="0" u="none" strike="noStrike" dirty="0">
                          <a:solidFill>
                            <a:srgbClr val="000000"/>
                          </a:solidFill>
                          <a:effectLst/>
                          <a:latin typeface="Calibri" panose="020F0502020204030204" pitchFamily="34" charset="0"/>
                        </a:rPr>
                        <a:t>4633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79581071"/>
                  </a:ext>
                </a:extLst>
              </a:tr>
            </a:tbl>
          </a:graphicData>
        </a:graphic>
      </p:graphicFrame>
      <p:sp>
        <p:nvSpPr>
          <p:cNvPr id="13" name="Title 1">
            <a:extLst>
              <a:ext uri="{FF2B5EF4-FFF2-40B4-BE49-F238E27FC236}">
                <a16:creationId xmlns:a16="http://schemas.microsoft.com/office/drawing/2014/main" id="{9F99681D-D5CB-491A-84B9-51E3FDAB8CF2}"/>
              </a:ext>
            </a:extLst>
          </p:cNvPr>
          <p:cNvSpPr txBox="1">
            <a:spLocks/>
          </p:cNvSpPr>
          <p:nvPr/>
        </p:nvSpPr>
        <p:spPr>
          <a:xfrm>
            <a:off x="6386750" y="1065322"/>
            <a:ext cx="4089393" cy="456059"/>
          </a:xfrm>
          <a:prstGeom prst="rect">
            <a:avLst/>
          </a:prstGeom>
          <a:solidFill>
            <a:schemeClr val="accent6">
              <a:lumMod val="60000"/>
              <a:lumOff val="40000"/>
            </a:schemeClr>
          </a:solidFill>
          <a:ln>
            <a:solidFill>
              <a:schemeClr val="tx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sz="1800" b="1" dirty="0">
                <a:latin typeface="+mn-lt"/>
              </a:rPr>
              <a:t>Average Price of Automatic cars&gt; Manual Cars</a:t>
            </a:r>
            <a:endParaRPr lang="en-CA" sz="1800" dirty="0">
              <a:latin typeface="+mn-lt"/>
            </a:endParaRPr>
          </a:p>
        </p:txBody>
      </p:sp>
      <p:graphicFrame>
        <p:nvGraphicFramePr>
          <p:cNvPr id="14" name="Table 13">
            <a:extLst>
              <a:ext uri="{FF2B5EF4-FFF2-40B4-BE49-F238E27FC236}">
                <a16:creationId xmlns:a16="http://schemas.microsoft.com/office/drawing/2014/main" id="{08DAF862-4D0B-4169-89FD-E7493B736504}"/>
              </a:ext>
            </a:extLst>
          </p:cNvPr>
          <p:cNvGraphicFramePr>
            <a:graphicFrameLocks noGrp="1"/>
          </p:cNvGraphicFramePr>
          <p:nvPr>
            <p:extLst>
              <p:ext uri="{D42A27DB-BD31-4B8C-83A1-F6EECF244321}">
                <p14:modId xmlns:p14="http://schemas.microsoft.com/office/powerpoint/2010/main" val="2270898549"/>
              </p:ext>
            </p:extLst>
          </p:nvPr>
        </p:nvGraphicFramePr>
        <p:xfrm>
          <a:off x="1640803" y="1678735"/>
          <a:ext cx="4089399" cy="1493520"/>
        </p:xfrm>
        <a:graphic>
          <a:graphicData uri="http://schemas.openxmlformats.org/drawingml/2006/table">
            <a:tbl>
              <a:tblPr firstRow="1" bandRow="1"/>
              <a:tblGrid>
                <a:gridCol w="1372342">
                  <a:extLst>
                    <a:ext uri="{9D8B030D-6E8A-4147-A177-3AD203B41FA5}">
                      <a16:colId xmlns:a16="http://schemas.microsoft.com/office/drawing/2014/main" val="3734761660"/>
                    </a:ext>
                  </a:extLst>
                </a:gridCol>
                <a:gridCol w="2717057">
                  <a:extLst>
                    <a:ext uri="{9D8B030D-6E8A-4147-A177-3AD203B41FA5}">
                      <a16:colId xmlns:a16="http://schemas.microsoft.com/office/drawing/2014/main" val="1018884184"/>
                    </a:ext>
                  </a:extLst>
                </a:gridCol>
              </a:tblGrid>
              <a:tr h="601980">
                <a:tc>
                  <a:txBody>
                    <a:bodyPr/>
                    <a:lstStyle/>
                    <a:p>
                      <a:pPr algn="l" rtl="0" fontAlgn="ctr"/>
                      <a:r>
                        <a:rPr lang="en-CA" sz="1800" b="1" i="0" u="none" strike="noStrike" dirty="0">
                          <a:solidFill>
                            <a:srgbClr val="000000"/>
                          </a:solidFill>
                          <a:effectLst/>
                          <a:latin typeface="Calibri" panose="020F0502020204030204" pitchFamily="34" charset="0"/>
                        </a:rPr>
                        <a:t>Type of Seller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800" b="1" i="0" u="none" strike="noStrike" dirty="0">
                          <a:solidFill>
                            <a:srgbClr val="000000"/>
                          </a:solidFill>
                          <a:effectLst/>
                          <a:latin typeface="Calibri" panose="020F0502020204030204" pitchFamily="34" charset="0"/>
                        </a:rPr>
                        <a:t>Average Price of cars(dollars)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98887838"/>
                  </a:ext>
                </a:extLst>
              </a:tr>
              <a:tr h="297180">
                <a:tc>
                  <a:txBody>
                    <a:bodyPr/>
                    <a:lstStyle/>
                    <a:p>
                      <a:pPr algn="l" rtl="0" fontAlgn="ctr"/>
                      <a:r>
                        <a:rPr lang="en-CA" sz="1800" b="0" i="0" u="none" strike="noStrike" dirty="0">
                          <a:solidFill>
                            <a:srgbClr val="000000"/>
                          </a:solidFill>
                          <a:effectLst/>
                          <a:latin typeface="Calibri" panose="020F0502020204030204" pitchFamily="34" charset="0"/>
                        </a:rPr>
                        <a:t>Other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CA" sz="1800" b="0" i="0" u="none" strike="noStrike" dirty="0">
                          <a:solidFill>
                            <a:srgbClr val="000000"/>
                          </a:solidFill>
                          <a:effectLst/>
                          <a:latin typeface="Calibri" panose="020F0502020204030204" pitchFamily="34" charset="0"/>
                        </a:rPr>
                        <a:t>27629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51924281"/>
                  </a:ext>
                </a:extLst>
              </a:tr>
              <a:tr h="297180">
                <a:tc>
                  <a:txBody>
                    <a:bodyPr/>
                    <a:lstStyle/>
                    <a:p>
                      <a:pPr algn="l" rtl="0" fontAlgn="ctr"/>
                      <a:r>
                        <a:rPr lang="en-CA" sz="1800" b="0" i="0" u="none" strike="noStrike" dirty="0">
                          <a:solidFill>
                            <a:srgbClr val="000000"/>
                          </a:solidFill>
                          <a:effectLst/>
                          <a:latin typeface="Calibri" panose="020F0502020204030204" pitchFamily="34" charset="0"/>
                        </a:rPr>
                        <a:t>Private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CA" sz="1800" b="0" i="0" u="none" strike="noStrike" dirty="0">
                          <a:solidFill>
                            <a:srgbClr val="000000"/>
                          </a:solidFill>
                          <a:effectLst/>
                          <a:latin typeface="Calibri" panose="020F0502020204030204" pitchFamily="34" charset="0"/>
                        </a:rPr>
                        <a:t>17027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97991741"/>
                  </a:ext>
                </a:extLst>
              </a:tr>
              <a:tr h="297180">
                <a:tc>
                  <a:txBody>
                    <a:bodyPr/>
                    <a:lstStyle/>
                    <a:p>
                      <a:pPr algn="l" rtl="0" fontAlgn="ctr"/>
                      <a:r>
                        <a:rPr lang="en-CA" sz="1800" b="0" i="0" u="none" strike="noStrike" dirty="0">
                          <a:solidFill>
                            <a:srgbClr val="000000"/>
                          </a:solidFill>
                          <a:effectLst/>
                          <a:latin typeface="Calibri" panose="020F0502020204030204" pitchFamily="34" charset="0"/>
                        </a:rPr>
                        <a:t>Difference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CA" sz="1800" b="0" i="0" u="none" strike="noStrike" dirty="0">
                          <a:solidFill>
                            <a:srgbClr val="000000"/>
                          </a:solidFill>
                          <a:effectLst/>
                          <a:latin typeface="Calibri" panose="020F0502020204030204" pitchFamily="34" charset="0"/>
                        </a:rPr>
                        <a:t>10602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79581071"/>
                  </a:ext>
                </a:extLst>
              </a:tr>
            </a:tbl>
          </a:graphicData>
        </a:graphic>
      </p:graphicFrame>
      <p:sp>
        <p:nvSpPr>
          <p:cNvPr id="15" name="Title 1">
            <a:extLst>
              <a:ext uri="{FF2B5EF4-FFF2-40B4-BE49-F238E27FC236}">
                <a16:creationId xmlns:a16="http://schemas.microsoft.com/office/drawing/2014/main" id="{5AD08B1C-05CA-498D-B2B7-35E35C7702CA}"/>
              </a:ext>
            </a:extLst>
          </p:cNvPr>
          <p:cNvSpPr txBox="1">
            <a:spLocks/>
          </p:cNvSpPr>
          <p:nvPr/>
        </p:nvSpPr>
        <p:spPr>
          <a:xfrm>
            <a:off x="1640802" y="1065322"/>
            <a:ext cx="4089393" cy="456060"/>
          </a:xfrm>
          <a:prstGeom prst="rect">
            <a:avLst/>
          </a:prstGeom>
          <a:solidFill>
            <a:schemeClr val="accent6">
              <a:lumMod val="60000"/>
              <a:lumOff val="40000"/>
            </a:schemeClr>
          </a:solidFill>
          <a:ln>
            <a:solidFill>
              <a:schemeClr val="tx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sz="1800" b="1" dirty="0">
                <a:latin typeface="+mn-lt"/>
              </a:rPr>
              <a:t>Average Price Other Sellers = 1.6 times Private Seller Price</a:t>
            </a:r>
            <a:endParaRPr lang="en-CA" sz="1800" dirty="0">
              <a:latin typeface="+mn-lt"/>
            </a:endParaRPr>
          </a:p>
        </p:txBody>
      </p:sp>
      <p:pic>
        <p:nvPicPr>
          <p:cNvPr id="16" name="Picture 2">
            <a:extLst>
              <a:ext uri="{FF2B5EF4-FFF2-40B4-BE49-F238E27FC236}">
                <a16:creationId xmlns:a16="http://schemas.microsoft.com/office/drawing/2014/main" id="{DD1FABA0-025B-40C2-A908-97E1BF36B8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0802" y="4136086"/>
            <a:ext cx="4089393" cy="272191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a:extLst>
              <a:ext uri="{FF2B5EF4-FFF2-40B4-BE49-F238E27FC236}">
                <a16:creationId xmlns:a16="http://schemas.microsoft.com/office/drawing/2014/main" id="{878B89F3-A57F-4AEA-B977-5CCDAF487A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6744" y="4136086"/>
            <a:ext cx="4089393" cy="2721914"/>
          </a:xfrm>
          <a:prstGeom prst="rect">
            <a:avLst/>
          </a:prstGeom>
          <a:noFill/>
          <a:extLst>
            <a:ext uri="{909E8E84-426E-40DD-AFC4-6F175D3DCCD1}">
              <a14:hiddenFill xmlns:a14="http://schemas.microsoft.com/office/drawing/2010/main">
                <a:solidFill>
                  <a:srgbClr val="FFFFFF"/>
                </a:solidFill>
              </a14:hiddenFill>
            </a:ext>
          </a:extLst>
        </p:spPr>
      </p:pic>
      <p:sp>
        <p:nvSpPr>
          <p:cNvPr id="18" name="Title 1">
            <a:extLst>
              <a:ext uri="{FF2B5EF4-FFF2-40B4-BE49-F238E27FC236}">
                <a16:creationId xmlns:a16="http://schemas.microsoft.com/office/drawing/2014/main" id="{9E4B2842-F613-4505-AA4B-2309B64569A3}"/>
              </a:ext>
            </a:extLst>
          </p:cNvPr>
          <p:cNvSpPr txBox="1">
            <a:spLocks/>
          </p:cNvSpPr>
          <p:nvPr/>
        </p:nvSpPr>
        <p:spPr>
          <a:xfrm>
            <a:off x="1640802" y="3553116"/>
            <a:ext cx="4089393" cy="456060"/>
          </a:xfrm>
          <a:prstGeom prst="rect">
            <a:avLst/>
          </a:prstGeom>
          <a:solidFill>
            <a:schemeClr val="accent6">
              <a:lumMod val="60000"/>
              <a:lumOff val="40000"/>
            </a:schemeClr>
          </a:solidFill>
          <a:ln>
            <a:solidFill>
              <a:schemeClr val="tx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sz="1800" b="1" dirty="0">
                <a:latin typeface="+mn-lt"/>
              </a:rPr>
              <a:t>Top 20 percentage of Cars w.r.t Car Types</a:t>
            </a:r>
            <a:endParaRPr lang="en-CA" sz="1800" dirty="0">
              <a:latin typeface="+mn-lt"/>
            </a:endParaRPr>
          </a:p>
        </p:txBody>
      </p:sp>
      <p:sp>
        <p:nvSpPr>
          <p:cNvPr id="19" name="Title 1">
            <a:extLst>
              <a:ext uri="{FF2B5EF4-FFF2-40B4-BE49-F238E27FC236}">
                <a16:creationId xmlns:a16="http://schemas.microsoft.com/office/drawing/2014/main" id="{6222F3F2-26B3-4251-9C45-ED4ED3259313}"/>
              </a:ext>
            </a:extLst>
          </p:cNvPr>
          <p:cNvSpPr txBox="1">
            <a:spLocks/>
          </p:cNvSpPr>
          <p:nvPr/>
        </p:nvSpPr>
        <p:spPr>
          <a:xfrm>
            <a:off x="6386743" y="3540540"/>
            <a:ext cx="4089393" cy="456060"/>
          </a:xfrm>
          <a:prstGeom prst="rect">
            <a:avLst/>
          </a:prstGeom>
          <a:solidFill>
            <a:schemeClr val="accent6">
              <a:lumMod val="60000"/>
              <a:lumOff val="40000"/>
            </a:schemeClr>
          </a:solidFill>
          <a:ln>
            <a:solidFill>
              <a:schemeClr val="tx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sz="1800" b="1" dirty="0">
                <a:latin typeface="+mn-lt"/>
              </a:rPr>
              <a:t>Top 20 percentage of Cars w.r.t City Names</a:t>
            </a:r>
            <a:endParaRPr lang="en-CA" sz="1800" dirty="0">
              <a:latin typeface="+mn-lt"/>
            </a:endParaRPr>
          </a:p>
        </p:txBody>
      </p:sp>
      <p:cxnSp>
        <p:nvCxnSpPr>
          <p:cNvPr id="4" name="Straight Connector 3">
            <a:extLst>
              <a:ext uri="{FF2B5EF4-FFF2-40B4-BE49-F238E27FC236}">
                <a16:creationId xmlns:a16="http://schemas.microsoft.com/office/drawing/2014/main" id="{D59E29D4-6CD8-4109-97B6-F889B803B70D}"/>
              </a:ext>
            </a:extLst>
          </p:cNvPr>
          <p:cNvCxnSpPr/>
          <p:nvPr/>
        </p:nvCxnSpPr>
        <p:spPr>
          <a:xfrm>
            <a:off x="6096000" y="0"/>
            <a:ext cx="0" cy="685800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3422FBBA-DC53-4B39-B562-B16917F2D214}"/>
              </a:ext>
            </a:extLst>
          </p:cNvPr>
          <p:cNvCxnSpPr>
            <a:cxnSpLocks/>
          </p:cNvCxnSpPr>
          <p:nvPr/>
        </p:nvCxnSpPr>
        <p:spPr>
          <a:xfrm flipV="1">
            <a:off x="0" y="3395763"/>
            <a:ext cx="12192000" cy="3323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FDC9E4A6-83E9-451B-BEC5-1B7F1C262CF8}"/>
              </a:ext>
            </a:extLst>
          </p:cNvPr>
          <p:cNvCxnSpPr>
            <a:cxnSpLocks/>
          </p:cNvCxnSpPr>
          <p:nvPr/>
        </p:nvCxnSpPr>
        <p:spPr>
          <a:xfrm flipV="1">
            <a:off x="0" y="696326"/>
            <a:ext cx="12192000" cy="2334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44343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7D95A-CD0D-40BE-BC85-38D52B7CE4C4}"/>
              </a:ext>
            </a:extLst>
          </p:cNvPr>
          <p:cNvSpPr>
            <a:spLocks noGrp="1"/>
          </p:cNvSpPr>
          <p:nvPr>
            <p:ph type="title"/>
          </p:nvPr>
        </p:nvSpPr>
        <p:spPr>
          <a:xfrm>
            <a:off x="838200" y="19472"/>
            <a:ext cx="10515600" cy="700195"/>
          </a:xfrm>
        </p:spPr>
        <p:txBody>
          <a:bodyPr>
            <a:normAutofit/>
          </a:bodyPr>
          <a:lstStyle/>
          <a:p>
            <a:r>
              <a:rPr lang="en-CA" sz="3000" dirty="0">
                <a:latin typeface="+mn-lt"/>
              </a:rPr>
              <a:t>Model Building: Price Prediction Model</a:t>
            </a:r>
          </a:p>
        </p:txBody>
      </p:sp>
      <p:sp>
        <p:nvSpPr>
          <p:cNvPr id="5" name="Title 1">
            <a:extLst>
              <a:ext uri="{FF2B5EF4-FFF2-40B4-BE49-F238E27FC236}">
                <a16:creationId xmlns:a16="http://schemas.microsoft.com/office/drawing/2014/main" id="{D08EDFB5-C9B2-4A8E-9C8B-CEA3DF1CD2B0}"/>
              </a:ext>
            </a:extLst>
          </p:cNvPr>
          <p:cNvSpPr txBox="1">
            <a:spLocks/>
          </p:cNvSpPr>
          <p:nvPr/>
        </p:nvSpPr>
        <p:spPr>
          <a:xfrm>
            <a:off x="838200" y="1500326"/>
            <a:ext cx="10515600" cy="49925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dirty="0"/>
          </a:p>
        </p:txBody>
      </p:sp>
      <p:sp>
        <p:nvSpPr>
          <p:cNvPr id="6" name="TextBox 5">
            <a:extLst>
              <a:ext uri="{FF2B5EF4-FFF2-40B4-BE49-F238E27FC236}">
                <a16:creationId xmlns:a16="http://schemas.microsoft.com/office/drawing/2014/main" id="{470B69B9-A537-47EA-B4FC-6E900592175F}"/>
              </a:ext>
            </a:extLst>
          </p:cNvPr>
          <p:cNvSpPr txBox="1"/>
          <p:nvPr/>
        </p:nvSpPr>
        <p:spPr>
          <a:xfrm>
            <a:off x="838200" y="2352583"/>
            <a:ext cx="10515600" cy="369332"/>
          </a:xfrm>
          <a:prstGeom prst="rect">
            <a:avLst/>
          </a:prstGeom>
          <a:noFill/>
        </p:spPr>
        <p:txBody>
          <a:bodyPr wrap="square" rtlCol="0">
            <a:spAutoFit/>
          </a:bodyPr>
          <a:lstStyle/>
          <a:p>
            <a:pPr marL="285750" indent="-285750">
              <a:buFont typeface="Arial" panose="020B0604020202020204" pitchFamily="34" charset="0"/>
              <a:buChar char="•"/>
            </a:pPr>
            <a:endParaRPr lang="en-CA" dirty="0"/>
          </a:p>
        </p:txBody>
      </p:sp>
      <p:graphicFrame>
        <p:nvGraphicFramePr>
          <p:cNvPr id="7" name="Table 6">
            <a:extLst>
              <a:ext uri="{FF2B5EF4-FFF2-40B4-BE49-F238E27FC236}">
                <a16:creationId xmlns:a16="http://schemas.microsoft.com/office/drawing/2014/main" id="{88FF9407-CA12-4ADF-B3F5-CF0C0C123373}"/>
              </a:ext>
            </a:extLst>
          </p:cNvPr>
          <p:cNvGraphicFramePr>
            <a:graphicFrameLocks noGrp="1"/>
          </p:cNvGraphicFramePr>
          <p:nvPr>
            <p:extLst>
              <p:ext uri="{D42A27DB-BD31-4B8C-83A1-F6EECF244321}">
                <p14:modId xmlns:p14="http://schemas.microsoft.com/office/powerpoint/2010/main" val="2593474549"/>
              </p:ext>
            </p:extLst>
          </p:nvPr>
        </p:nvGraphicFramePr>
        <p:xfrm>
          <a:off x="1021080" y="3429000"/>
          <a:ext cx="4940300" cy="899160"/>
        </p:xfrm>
        <a:graphic>
          <a:graphicData uri="http://schemas.openxmlformats.org/drawingml/2006/table">
            <a:tbl>
              <a:tblPr firstRow="1" bandRow="1"/>
              <a:tblGrid>
                <a:gridCol w="1549400">
                  <a:extLst>
                    <a:ext uri="{9D8B030D-6E8A-4147-A177-3AD203B41FA5}">
                      <a16:colId xmlns:a16="http://schemas.microsoft.com/office/drawing/2014/main" val="3575745360"/>
                    </a:ext>
                  </a:extLst>
                </a:gridCol>
                <a:gridCol w="1841500">
                  <a:extLst>
                    <a:ext uri="{9D8B030D-6E8A-4147-A177-3AD203B41FA5}">
                      <a16:colId xmlns:a16="http://schemas.microsoft.com/office/drawing/2014/main" val="3745998408"/>
                    </a:ext>
                  </a:extLst>
                </a:gridCol>
                <a:gridCol w="1549400">
                  <a:extLst>
                    <a:ext uri="{9D8B030D-6E8A-4147-A177-3AD203B41FA5}">
                      <a16:colId xmlns:a16="http://schemas.microsoft.com/office/drawing/2014/main" val="2909918269"/>
                    </a:ext>
                  </a:extLst>
                </a:gridCol>
              </a:tblGrid>
              <a:tr h="304800">
                <a:tc>
                  <a:txBody>
                    <a:bodyPr/>
                    <a:lstStyle/>
                    <a:p>
                      <a:pPr algn="l" rtl="0" fontAlgn="ctr"/>
                      <a:r>
                        <a:rPr lang="en-CA" sz="1800" b="1" i="0" u="none" strike="noStrike">
                          <a:solidFill>
                            <a:srgbClr val="000000"/>
                          </a:solidFill>
                          <a:effectLst/>
                          <a:latin typeface="Calibri" panose="020F0502020204030204" pitchFamily="34" charset="0"/>
                        </a:rPr>
                        <a:t>Model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CA" sz="1800" b="1" i="0" u="none" strike="noStrike">
                          <a:solidFill>
                            <a:srgbClr val="000000"/>
                          </a:solidFill>
                          <a:effectLst/>
                          <a:latin typeface="Calibri" panose="020F0502020204030204" pitchFamily="34" charset="0"/>
                        </a:rPr>
                        <a:t>Train Accuracy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CA" sz="1800" b="1" i="0" u="none" strike="noStrike">
                          <a:solidFill>
                            <a:srgbClr val="000000"/>
                          </a:solidFill>
                          <a:effectLst/>
                          <a:latin typeface="Calibri" panose="020F0502020204030204" pitchFamily="34" charset="0"/>
                        </a:rPr>
                        <a:t>Test Accuracy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39126154"/>
                  </a:ext>
                </a:extLst>
              </a:tr>
              <a:tr h="297180">
                <a:tc>
                  <a:txBody>
                    <a:bodyPr/>
                    <a:lstStyle/>
                    <a:p>
                      <a:pPr algn="l" rtl="0" fontAlgn="ctr"/>
                      <a:r>
                        <a:rPr lang="en-CA" sz="1800" b="0" i="0" u="none" strike="noStrike">
                          <a:solidFill>
                            <a:srgbClr val="000000"/>
                          </a:solidFill>
                          <a:effectLst/>
                          <a:latin typeface="Calibri" panose="020F0502020204030204" pitchFamily="34" charset="0"/>
                        </a:rPr>
                        <a:t>Random Forest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CA" sz="1800" b="0" i="0" u="none" strike="noStrike" dirty="0">
                          <a:solidFill>
                            <a:srgbClr val="000000"/>
                          </a:solidFill>
                          <a:effectLst/>
                          <a:latin typeface="Calibri" panose="020F0502020204030204" pitchFamily="34" charset="0"/>
                        </a:rPr>
                        <a:t>71.75%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CA" sz="1800" b="0" i="0" u="none" strike="noStrike">
                          <a:solidFill>
                            <a:srgbClr val="000000"/>
                          </a:solidFill>
                          <a:effectLst/>
                          <a:latin typeface="Calibri" panose="020F0502020204030204" pitchFamily="34" charset="0"/>
                        </a:rPr>
                        <a:t>71.28%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4579061"/>
                  </a:ext>
                </a:extLst>
              </a:tr>
              <a:tr h="297180">
                <a:tc>
                  <a:txBody>
                    <a:bodyPr/>
                    <a:lstStyle/>
                    <a:p>
                      <a:pPr algn="l" rtl="0" fontAlgn="ctr"/>
                      <a:r>
                        <a:rPr lang="en-CA" sz="1800" b="0" i="0" u="none" strike="noStrike">
                          <a:solidFill>
                            <a:srgbClr val="000000"/>
                          </a:solidFill>
                          <a:effectLst/>
                          <a:latin typeface="Calibri" panose="020F0502020204030204" pitchFamily="34" charset="0"/>
                        </a:rPr>
                        <a:t>XG Boost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CA" sz="1800" b="0" i="0" u="none" strike="noStrike">
                          <a:solidFill>
                            <a:srgbClr val="000000"/>
                          </a:solidFill>
                          <a:effectLst/>
                          <a:latin typeface="Calibri" panose="020F0502020204030204" pitchFamily="34" charset="0"/>
                        </a:rPr>
                        <a:t>77.50%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CA" sz="1800" b="0" i="0" u="none" strike="noStrike" dirty="0">
                          <a:solidFill>
                            <a:srgbClr val="000000"/>
                          </a:solidFill>
                          <a:effectLst/>
                          <a:latin typeface="Calibri" panose="020F0502020204030204" pitchFamily="34" charset="0"/>
                        </a:rPr>
                        <a:t>74.94%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77652661"/>
                  </a:ext>
                </a:extLst>
              </a:tr>
            </a:tbl>
          </a:graphicData>
        </a:graphic>
      </p:graphicFrame>
      <p:sp>
        <p:nvSpPr>
          <p:cNvPr id="9" name="Title 1">
            <a:extLst>
              <a:ext uri="{FF2B5EF4-FFF2-40B4-BE49-F238E27FC236}">
                <a16:creationId xmlns:a16="http://schemas.microsoft.com/office/drawing/2014/main" id="{C52586E8-8D74-40E8-AC7C-C8144568696F}"/>
              </a:ext>
            </a:extLst>
          </p:cNvPr>
          <p:cNvSpPr txBox="1">
            <a:spLocks/>
          </p:cNvSpPr>
          <p:nvPr/>
        </p:nvSpPr>
        <p:spPr>
          <a:xfrm>
            <a:off x="838200" y="930312"/>
            <a:ext cx="10515600" cy="16623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Arial" panose="020B0604020202020204" pitchFamily="34" charset="0"/>
              <a:buChar char="•"/>
            </a:pPr>
            <a:r>
              <a:rPr lang="en-CA" sz="2000" dirty="0">
                <a:latin typeface="+mn-lt"/>
              </a:rPr>
              <a:t>Random Forest and XG Boost algorithms are used to build the model.</a:t>
            </a:r>
          </a:p>
          <a:p>
            <a:pPr marL="457200" indent="-457200">
              <a:buFont typeface="Arial" panose="020B0604020202020204" pitchFamily="34" charset="0"/>
              <a:buChar char="•"/>
            </a:pPr>
            <a:r>
              <a:rPr lang="en-CA" sz="2000" dirty="0">
                <a:latin typeface="+mn-lt"/>
              </a:rPr>
              <a:t>Split the data into train and test dividing into 80-20 percentage.</a:t>
            </a:r>
          </a:p>
          <a:p>
            <a:pPr marL="457200" indent="-457200">
              <a:buFont typeface="Arial" panose="020B0604020202020204" pitchFamily="34" charset="0"/>
              <a:buChar char="•"/>
            </a:pPr>
            <a:r>
              <a:rPr lang="en-CA" sz="2000" dirty="0">
                <a:latin typeface="+mn-lt"/>
              </a:rPr>
              <a:t>Calculating Mean Square Error and Mean Absolute Error for both the models.</a:t>
            </a:r>
          </a:p>
          <a:p>
            <a:pPr marL="457200" indent="-457200">
              <a:buFont typeface="Arial" panose="020B0604020202020204" pitchFamily="34" charset="0"/>
              <a:buChar char="•"/>
            </a:pPr>
            <a:r>
              <a:rPr lang="en-CA" sz="2000" dirty="0">
                <a:latin typeface="+mn-lt"/>
              </a:rPr>
              <a:t>Checking important features generated in the model for Random Forest and XG Boost.</a:t>
            </a:r>
          </a:p>
          <a:p>
            <a:endParaRPr lang="en-CA" sz="2000" dirty="0">
              <a:latin typeface="+mn-lt"/>
            </a:endParaRPr>
          </a:p>
        </p:txBody>
      </p:sp>
      <p:cxnSp>
        <p:nvCxnSpPr>
          <p:cNvPr id="10" name="Straight Connector 9">
            <a:extLst>
              <a:ext uri="{FF2B5EF4-FFF2-40B4-BE49-F238E27FC236}">
                <a16:creationId xmlns:a16="http://schemas.microsoft.com/office/drawing/2014/main" id="{239ACF0E-E743-4245-ACD2-6C5855765CDB}"/>
              </a:ext>
            </a:extLst>
          </p:cNvPr>
          <p:cNvCxnSpPr>
            <a:cxnSpLocks/>
          </p:cNvCxnSpPr>
          <p:nvPr/>
        </p:nvCxnSpPr>
        <p:spPr>
          <a:xfrm flipV="1">
            <a:off x="0" y="696326"/>
            <a:ext cx="12192000" cy="23341"/>
          </a:xfrm>
          <a:prstGeom prst="line">
            <a:avLst/>
          </a:prstGeom>
        </p:spPr>
        <p:style>
          <a:lnRef idx="1">
            <a:schemeClr val="dk1"/>
          </a:lnRef>
          <a:fillRef idx="0">
            <a:schemeClr val="dk1"/>
          </a:fillRef>
          <a:effectRef idx="0">
            <a:schemeClr val="dk1"/>
          </a:effectRef>
          <a:fontRef idx="minor">
            <a:schemeClr val="tx1"/>
          </a:fontRef>
        </p:style>
      </p:cxnSp>
      <p:sp>
        <p:nvSpPr>
          <p:cNvPr id="11" name="Title 1">
            <a:extLst>
              <a:ext uri="{FF2B5EF4-FFF2-40B4-BE49-F238E27FC236}">
                <a16:creationId xmlns:a16="http://schemas.microsoft.com/office/drawing/2014/main" id="{7D815EA6-25F5-4D9A-9286-CD76D4E5EECE}"/>
              </a:ext>
            </a:extLst>
          </p:cNvPr>
          <p:cNvSpPr txBox="1">
            <a:spLocks/>
          </p:cNvSpPr>
          <p:nvPr/>
        </p:nvSpPr>
        <p:spPr>
          <a:xfrm>
            <a:off x="838200" y="2592665"/>
            <a:ext cx="10515600" cy="70019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000" dirty="0">
                <a:latin typeface="+mn-lt"/>
              </a:rPr>
              <a:t>Table below shows the train and test accuracy for both the models:</a:t>
            </a:r>
          </a:p>
        </p:txBody>
      </p:sp>
      <p:sp>
        <p:nvSpPr>
          <p:cNvPr id="13" name="Title 1">
            <a:extLst>
              <a:ext uri="{FF2B5EF4-FFF2-40B4-BE49-F238E27FC236}">
                <a16:creationId xmlns:a16="http://schemas.microsoft.com/office/drawing/2014/main" id="{887E8C56-7A6C-4AD3-A48C-7CAAEE9FF157}"/>
              </a:ext>
            </a:extLst>
          </p:cNvPr>
          <p:cNvSpPr txBox="1">
            <a:spLocks/>
          </p:cNvSpPr>
          <p:nvPr/>
        </p:nvSpPr>
        <p:spPr>
          <a:xfrm>
            <a:off x="838200" y="4328160"/>
            <a:ext cx="10515600" cy="16623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Arial" panose="020B0604020202020204" pitchFamily="34" charset="0"/>
              <a:buChar char="•"/>
            </a:pPr>
            <a:r>
              <a:rPr lang="en-CA" sz="2000" dirty="0">
                <a:latin typeface="+mn-lt"/>
              </a:rPr>
              <a:t>As the test accuracy for XG Boost is higher than Random Forest, using that model for price prediction by keeping in mind the accuracy of the model.</a:t>
            </a:r>
          </a:p>
          <a:p>
            <a:endParaRPr lang="en-CA" sz="2000" dirty="0">
              <a:latin typeface="+mn-lt"/>
            </a:endParaRPr>
          </a:p>
        </p:txBody>
      </p:sp>
    </p:spTree>
    <p:extLst>
      <p:ext uri="{BB962C8B-B14F-4D97-AF65-F5344CB8AC3E}">
        <p14:creationId xmlns:p14="http://schemas.microsoft.com/office/powerpoint/2010/main" val="54969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7D95A-CD0D-40BE-BC85-38D52B7CE4C4}"/>
              </a:ext>
            </a:extLst>
          </p:cNvPr>
          <p:cNvSpPr>
            <a:spLocks noGrp="1"/>
          </p:cNvSpPr>
          <p:nvPr>
            <p:ph type="title"/>
          </p:nvPr>
        </p:nvSpPr>
        <p:spPr>
          <a:xfrm>
            <a:off x="838200" y="89878"/>
            <a:ext cx="10515600" cy="700195"/>
          </a:xfrm>
        </p:spPr>
        <p:txBody>
          <a:bodyPr>
            <a:normAutofit/>
          </a:bodyPr>
          <a:lstStyle/>
          <a:p>
            <a:r>
              <a:rPr lang="en-CA" sz="3000" dirty="0">
                <a:latin typeface="+mn-lt"/>
              </a:rPr>
              <a:t>Conclusion:</a:t>
            </a:r>
          </a:p>
        </p:txBody>
      </p:sp>
      <p:sp>
        <p:nvSpPr>
          <p:cNvPr id="5" name="Title 1">
            <a:extLst>
              <a:ext uri="{FF2B5EF4-FFF2-40B4-BE49-F238E27FC236}">
                <a16:creationId xmlns:a16="http://schemas.microsoft.com/office/drawing/2014/main" id="{D08EDFB5-C9B2-4A8E-9C8B-CEA3DF1CD2B0}"/>
              </a:ext>
            </a:extLst>
          </p:cNvPr>
          <p:cNvSpPr txBox="1">
            <a:spLocks/>
          </p:cNvSpPr>
          <p:nvPr/>
        </p:nvSpPr>
        <p:spPr>
          <a:xfrm>
            <a:off x="838200" y="1500326"/>
            <a:ext cx="10515600" cy="49925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dirty="0"/>
          </a:p>
        </p:txBody>
      </p:sp>
      <p:sp>
        <p:nvSpPr>
          <p:cNvPr id="6" name="TextBox 5">
            <a:extLst>
              <a:ext uri="{FF2B5EF4-FFF2-40B4-BE49-F238E27FC236}">
                <a16:creationId xmlns:a16="http://schemas.microsoft.com/office/drawing/2014/main" id="{470B69B9-A537-47EA-B4FC-6E900592175F}"/>
              </a:ext>
            </a:extLst>
          </p:cNvPr>
          <p:cNvSpPr txBox="1"/>
          <p:nvPr/>
        </p:nvSpPr>
        <p:spPr>
          <a:xfrm>
            <a:off x="838200" y="2352583"/>
            <a:ext cx="10515600" cy="369332"/>
          </a:xfrm>
          <a:prstGeom prst="rect">
            <a:avLst/>
          </a:prstGeom>
          <a:noFill/>
        </p:spPr>
        <p:txBody>
          <a:bodyPr wrap="square" rtlCol="0">
            <a:spAutoFit/>
          </a:bodyPr>
          <a:lstStyle/>
          <a:p>
            <a:pPr marL="285750" indent="-285750">
              <a:buFont typeface="Arial" panose="020B0604020202020204" pitchFamily="34" charset="0"/>
              <a:buChar char="•"/>
            </a:pPr>
            <a:endParaRPr lang="en-CA" dirty="0"/>
          </a:p>
        </p:txBody>
      </p:sp>
      <p:sp>
        <p:nvSpPr>
          <p:cNvPr id="7" name="Title 1">
            <a:extLst>
              <a:ext uri="{FF2B5EF4-FFF2-40B4-BE49-F238E27FC236}">
                <a16:creationId xmlns:a16="http://schemas.microsoft.com/office/drawing/2014/main" id="{2D795CD4-097A-4A07-92F8-5F7411A77452}"/>
              </a:ext>
            </a:extLst>
          </p:cNvPr>
          <p:cNvSpPr txBox="1">
            <a:spLocks/>
          </p:cNvSpPr>
          <p:nvPr/>
        </p:nvSpPr>
        <p:spPr>
          <a:xfrm>
            <a:off x="838200" y="839096"/>
            <a:ext cx="10374854" cy="27047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n-US" sz="1800" i="0" dirty="0">
                <a:solidFill>
                  <a:srgbClr val="000000"/>
                </a:solidFill>
                <a:effectLst/>
                <a:latin typeface="+mn-lt"/>
              </a:rPr>
              <a:t>Applying Random Forest and XG Boost on the dataset because we are predicting price with nearly 86 features, so these algorithms seemed best to fulfil the purpose.</a:t>
            </a:r>
          </a:p>
          <a:p>
            <a:pPr marL="342900" indent="-342900" algn="l">
              <a:buFont typeface="Arial" panose="020B0604020202020204" pitchFamily="34" charset="0"/>
              <a:buChar char="•"/>
            </a:pPr>
            <a:r>
              <a:rPr lang="en-US" sz="1800" i="0" dirty="0">
                <a:solidFill>
                  <a:srgbClr val="000000"/>
                </a:solidFill>
                <a:effectLst/>
                <a:latin typeface="+mn-lt"/>
              </a:rPr>
              <a:t>As the test accuracy and train accuracy are similar for both the models so it is neither underfitting nor overfitting.</a:t>
            </a:r>
          </a:p>
          <a:p>
            <a:pPr marL="342900" indent="-342900" algn="l">
              <a:buFont typeface="Arial" panose="020B0604020202020204" pitchFamily="34" charset="0"/>
              <a:buChar char="•"/>
            </a:pPr>
            <a:r>
              <a:rPr lang="en-US" sz="1800" dirty="0">
                <a:solidFill>
                  <a:srgbClr val="000000"/>
                </a:solidFill>
                <a:latin typeface="+mn-lt"/>
              </a:rPr>
              <a:t>Most Cars(nearly 95%) use gasoline as a fuel so most cars in the market are based on gasoline.</a:t>
            </a:r>
          </a:p>
          <a:p>
            <a:pPr marL="342900" indent="-342900" algn="l">
              <a:buFont typeface="Arial" panose="020B0604020202020204" pitchFamily="34" charset="0"/>
              <a:buChar char="•"/>
            </a:pPr>
            <a:r>
              <a:rPr lang="en-US" sz="1800" i="0" dirty="0">
                <a:solidFill>
                  <a:srgbClr val="000000"/>
                </a:solidFill>
                <a:effectLst/>
                <a:latin typeface="+mn-lt"/>
              </a:rPr>
              <a:t>Near</a:t>
            </a:r>
            <a:r>
              <a:rPr lang="en-US" sz="1800" dirty="0">
                <a:solidFill>
                  <a:srgbClr val="000000"/>
                </a:solidFill>
                <a:latin typeface="+mn-lt"/>
              </a:rPr>
              <a:t>ly 67% cars belong low mileage category, so they are easy to sell.</a:t>
            </a:r>
          </a:p>
          <a:p>
            <a:pPr marL="342900" indent="-342900" algn="l">
              <a:buFont typeface="Arial" panose="020B0604020202020204" pitchFamily="34" charset="0"/>
              <a:buChar char="•"/>
            </a:pPr>
            <a:r>
              <a:rPr lang="en-US" sz="1800" i="0" dirty="0">
                <a:solidFill>
                  <a:srgbClr val="000000"/>
                </a:solidFill>
                <a:effectLst/>
                <a:latin typeface="+mn-lt"/>
              </a:rPr>
              <a:t>Regular Cars have a higher sell percentage compared to luxury/premium cars.</a:t>
            </a:r>
          </a:p>
          <a:p>
            <a:pPr marL="342900" indent="-342900" algn="l">
              <a:buFont typeface="Arial" panose="020B0604020202020204" pitchFamily="34" charset="0"/>
              <a:buChar char="•"/>
            </a:pPr>
            <a:r>
              <a:rPr lang="en-US" sz="1800" i="0" dirty="0">
                <a:solidFill>
                  <a:srgbClr val="000000"/>
                </a:solidFill>
                <a:effectLst/>
                <a:latin typeface="+mn-lt"/>
              </a:rPr>
              <a:t>Nearly 30% out of total</a:t>
            </a:r>
            <a:r>
              <a:rPr lang="en-US" sz="1800" dirty="0">
                <a:solidFill>
                  <a:srgbClr val="000000"/>
                </a:solidFill>
                <a:latin typeface="+mn-lt"/>
              </a:rPr>
              <a:t> cars that are listed for sell in last one month at</a:t>
            </a:r>
            <a:r>
              <a:rPr lang="en-US" sz="1800" i="0" dirty="0">
                <a:solidFill>
                  <a:srgbClr val="000000"/>
                </a:solidFill>
                <a:effectLst/>
                <a:latin typeface="+mn-lt"/>
              </a:rPr>
              <a:t> Clutch </a:t>
            </a:r>
            <a:r>
              <a:rPr lang="en-US" sz="1800" dirty="0">
                <a:solidFill>
                  <a:srgbClr val="000000"/>
                </a:solidFill>
                <a:latin typeface="+mn-lt"/>
              </a:rPr>
              <a:t>are </a:t>
            </a:r>
            <a:r>
              <a:rPr lang="en-US" sz="1800" i="0" dirty="0">
                <a:solidFill>
                  <a:srgbClr val="000000"/>
                </a:solidFill>
                <a:effectLst/>
                <a:latin typeface="+mn-lt"/>
              </a:rPr>
              <a:t>sold but there is no data for the cars tha</a:t>
            </a:r>
            <a:r>
              <a:rPr lang="en-US" sz="1800" dirty="0">
                <a:solidFill>
                  <a:srgbClr val="000000"/>
                </a:solidFill>
                <a:latin typeface="+mn-lt"/>
              </a:rPr>
              <a:t>t arrived prior to last one month.</a:t>
            </a:r>
            <a:endParaRPr lang="en-CA" sz="1800" dirty="0">
              <a:latin typeface="+mn-lt"/>
            </a:endParaRPr>
          </a:p>
        </p:txBody>
      </p:sp>
      <p:sp>
        <p:nvSpPr>
          <p:cNvPr id="9" name="Title 1">
            <a:extLst>
              <a:ext uri="{FF2B5EF4-FFF2-40B4-BE49-F238E27FC236}">
                <a16:creationId xmlns:a16="http://schemas.microsoft.com/office/drawing/2014/main" id="{705A754A-23E5-43F1-B73F-62F7928C5F50}"/>
              </a:ext>
            </a:extLst>
          </p:cNvPr>
          <p:cNvSpPr txBox="1">
            <a:spLocks/>
          </p:cNvSpPr>
          <p:nvPr/>
        </p:nvSpPr>
        <p:spPr>
          <a:xfrm>
            <a:off x="838200" y="3723038"/>
            <a:ext cx="10515600" cy="7001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000" dirty="0">
                <a:latin typeface="+mn-lt"/>
              </a:rPr>
              <a:t>Future Scope:</a:t>
            </a:r>
          </a:p>
        </p:txBody>
      </p:sp>
      <p:sp>
        <p:nvSpPr>
          <p:cNvPr id="10" name="TextBox 9">
            <a:extLst>
              <a:ext uri="{FF2B5EF4-FFF2-40B4-BE49-F238E27FC236}">
                <a16:creationId xmlns:a16="http://schemas.microsoft.com/office/drawing/2014/main" id="{CFBC7F93-B6A5-481B-985E-DFA407C13C1D}"/>
              </a:ext>
            </a:extLst>
          </p:cNvPr>
          <p:cNvSpPr txBox="1"/>
          <p:nvPr/>
        </p:nvSpPr>
        <p:spPr>
          <a:xfrm>
            <a:off x="838200" y="4391421"/>
            <a:ext cx="10667260" cy="2308324"/>
          </a:xfrm>
          <a:prstGeom prst="rect">
            <a:avLst/>
          </a:prstGeom>
          <a:noFill/>
        </p:spPr>
        <p:txBody>
          <a:bodyPr wrap="square">
            <a:spAutoFit/>
          </a:bodyPr>
          <a:lstStyle/>
          <a:p>
            <a:pPr marL="342900" indent="-342900" algn="l">
              <a:buFont typeface="Arial" panose="020B0604020202020204" pitchFamily="34" charset="0"/>
              <a:buChar char="•"/>
            </a:pPr>
            <a:r>
              <a:rPr lang="en-US" i="0" dirty="0">
                <a:solidFill>
                  <a:srgbClr val="000000"/>
                </a:solidFill>
                <a:effectLst/>
              </a:rPr>
              <a:t>Perform Hyperparameter Tuning for Random Forest and XG Boost by dividing the data into train, test and validation.</a:t>
            </a:r>
          </a:p>
          <a:p>
            <a:pPr marL="342900" indent="-342900" algn="l">
              <a:buFont typeface="Arial" panose="020B0604020202020204" pitchFamily="34" charset="0"/>
              <a:buChar char="•"/>
            </a:pPr>
            <a:r>
              <a:rPr lang="en-US" i="0" dirty="0">
                <a:solidFill>
                  <a:srgbClr val="000000"/>
                </a:solidFill>
                <a:effectLst/>
              </a:rPr>
              <a:t>Train the model using Neural Networks.</a:t>
            </a:r>
          </a:p>
          <a:p>
            <a:pPr marL="342900" indent="-342900" algn="l">
              <a:buFont typeface="Arial" panose="020B0604020202020204" pitchFamily="34" charset="0"/>
              <a:buChar char="•"/>
            </a:pPr>
            <a:r>
              <a:rPr lang="en-US" dirty="0">
                <a:solidFill>
                  <a:srgbClr val="000000"/>
                </a:solidFill>
              </a:rPr>
              <a:t>Need larger data (nearly one quarter) to understand the trend of cars sold.</a:t>
            </a:r>
          </a:p>
          <a:p>
            <a:pPr marL="342900" indent="-342900" algn="l">
              <a:buFont typeface="Arial" panose="020B0604020202020204" pitchFamily="34" charset="0"/>
              <a:buChar char="•"/>
            </a:pPr>
            <a:r>
              <a:rPr lang="en-US" dirty="0">
                <a:solidFill>
                  <a:srgbClr val="000000"/>
                </a:solidFill>
              </a:rPr>
              <a:t>Could build a model by combining various cars i.e. make into 3 categories.</a:t>
            </a:r>
          </a:p>
          <a:p>
            <a:pPr marL="342900" indent="-342900" algn="l">
              <a:buFont typeface="Arial" panose="020B0604020202020204" pitchFamily="34" charset="0"/>
              <a:buChar char="•"/>
            </a:pPr>
            <a:r>
              <a:rPr lang="en-US" dirty="0">
                <a:solidFill>
                  <a:srgbClr val="000000"/>
                </a:solidFill>
              </a:rPr>
              <a:t>Try building a classification model for predicting price by dividing into number of classes.</a:t>
            </a:r>
          </a:p>
          <a:p>
            <a:pPr marL="342900" indent="-342900">
              <a:buFont typeface="Arial" panose="020B0604020202020204" pitchFamily="34" charset="0"/>
              <a:buChar char="•"/>
            </a:pPr>
            <a:r>
              <a:rPr lang="en-US" sz="1800" dirty="0">
                <a:solidFill>
                  <a:srgbClr val="000000"/>
                </a:solidFill>
                <a:latin typeface="+mn-lt"/>
              </a:rPr>
              <a:t>Could try using engine and color features while predicting if the data is unified and standardized.</a:t>
            </a:r>
          </a:p>
          <a:p>
            <a:pPr marL="342900" indent="-342900">
              <a:buFont typeface="Arial" panose="020B0604020202020204" pitchFamily="34" charset="0"/>
              <a:buChar char="•"/>
            </a:pPr>
            <a:r>
              <a:rPr lang="en-US" dirty="0">
                <a:solidFill>
                  <a:srgbClr val="000000"/>
                </a:solidFill>
              </a:rPr>
              <a:t>To build a Time to sell model, need large data depending on various categories of cars and models.</a:t>
            </a:r>
            <a:endParaRPr lang="en-US" i="0" dirty="0">
              <a:solidFill>
                <a:srgbClr val="000000"/>
              </a:solidFill>
              <a:effectLst/>
            </a:endParaRPr>
          </a:p>
        </p:txBody>
      </p:sp>
      <p:cxnSp>
        <p:nvCxnSpPr>
          <p:cNvPr id="11" name="Straight Connector 10">
            <a:extLst>
              <a:ext uri="{FF2B5EF4-FFF2-40B4-BE49-F238E27FC236}">
                <a16:creationId xmlns:a16="http://schemas.microsoft.com/office/drawing/2014/main" id="{0C37C253-7E89-4481-9F3B-4EE9F3ED9E70}"/>
              </a:ext>
            </a:extLst>
          </p:cNvPr>
          <p:cNvCxnSpPr>
            <a:cxnSpLocks/>
          </p:cNvCxnSpPr>
          <p:nvPr/>
        </p:nvCxnSpPr>
        <p:spPr>
          <a:xfrm flipV="1">
            <a:off x="0" y="696326"/>
            <a:ext cx="12192000" cy="23341"/>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76E4DE9A-AAA5-4157-B62F-67CA3D166D16}"/>
              </a:ext>
            </a:extLst>
          </p:cNvPr>
          <p:cNvCxnSpPr>
            <a:cxnSpLocks/>
          </p:cNvCxnSpPr>
          <p:nvPr/>
        </p:nvCxnSpPr>
        <p:spPr>
          <a:xfrm flipV="1">
            <a:off x="0" y="3735342"/>
            <a:ext cx="12192000" cy="23341"/>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3274CD55-ED56-446D-A486-B4A2A4DFF2C1}"/>
              </a:ext>
            </a:extLst>
          </p:cNvPr>
          <p:cNvCxnSpPr>
            <a:cxnSpLocks/>
          </p:cNvCxnSpPr>
          <p:nvPr/>
        </p:nvCxnSpPr>
        <p:spPr>
          <a:xfrm flipV="1">
            <a:off x="0" y="4369764"/>
            <a:ext cx="12192000" cy="2334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38221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3352</TotalTime>
  <Words>1411</Words>
  <Application>Microsoft Office PowerPoint</Application>
  <PresentationFormat>Widescreen</PresentationFormat>
  <Paragraphs>353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Steps followed to Build a Model:</vt:lpstr>
      <vt:lpstr>Raw Data with all Features:</vt:lpstr>
      <vt:lpstr>Exploratory Data Analysis and Understanding the data:</vt:lpstr>
      <vt:lpstr>Relation between Price and Mileage:</vt:lpstr>
      <vt:lpstr>Exploratory Data Analysis to find Key Insights:</vt:lpstr>
      <vt:lpstr>Key Insights:</vt:lpstr>
      <vt:lpstr>Key Insights:</vt:lpstr>
      <vt:lpstr>Model Building: Price Prediction Model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nilesh vishwani</dc:creator>
  <cp:lastModifiedBy>nilesh vishwani</cp:lastModifiedBy>
  <cp:revision>10</cp:revision>
  <dcterms:created xsi:type="dcterms:W3CDTF">2021-05-09T19:48:36Z</dcterms:created>
  <dcterms:modified xsi:type="dcterms:W3CDTF">2021-05-18T15:53:42Z</dcterms:modified>
</cp:coreProperties>
</file>