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93" autoAdjust="0"/>
    <p:restoredTop sz="94660"/>
  </p:normalViewPr>
  <p:slideViewPr>
    <p:cSldViewPr snapToGrid="0">
      <p:cViewPr varScale="1">
        <p:scale>
          <a:sx n="88" d="100"/>
          <a:sy n="88" d="100"/>
        </p:scale>
        <p:origin x="55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12/5/2020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12/5/2020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uef.edu.vn/nganh/nganh-thuong-mai-dien-tu-1494"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8441" y="2325188"/>
            <a:ext cx="6437811" cy="1456267"/>
          </a:xfrm>
        </p:spPr>
        <p:txBody>
          <a:bodyPr>
            <a:noAutofit/>
          </a:bodyPr>
          <a:lstStyle/>
          <a:p>
            <a:r>
              <a:rPr lang="vi-VN" sz="9600" dirty="0" smtClean="0"/>
              <a:t>WELCOME</a:t>
            </a:r>
            <a:endParaRPr lang="en-US" sz="9600" dirty="0"/>
          </a:p>
        </p:txBody>
      </p:sp>
    </p:spTree>
    <p:extLst>
      <p:ext uri="{BB962C8B-B14F-4D97-AF65-F5344CB8AC3E}">
        <p14:creationId xmlns:p14="http://schemas.microsoft.com/office/powerpoint/2010/main" val="1086649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092" y="0"/>
            <a:ext cx="10131425" cy="968587"/>
          </a:xfrm>
        </p:spPr>
        <p:txBody>
          <a:bodyPr/>
          <a:lstStyle/>
          <a:p>
            <a:r>
              <a:rPr lang="vi-VN" dirty="0"/>
              <a:t>4</a:t>
            </a:r>
            <a:r>
              <a:rPr lang="vi-VN" dirty="0" smtClean="0"/>
              <a:t>. CÔNG CỤ VÀ NGÔN NGỮ SỬ DỤNG? </a:t>
            </a:r>
            <a:endParaRPr lang="en-US" dirty="0"/>
          </a:p>
        </p:txBody>
      </p:sp>
      <p:sp>
        <p:nvSpPr>
          <p:cNvPr id="4" name="TextBox 3"/>
          <p:cNvSpPr txBox="1"/>
          <p:nvPr/>
        </p:nvSpPr>
        <p:spPr>
          <a:xfrm>
            <a:off x="981891" y="693299"/>
            <a:ext cx="11007635" cy="753764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vi-VN" sz="2700" dirty="0" smtClean="0"/>
              <a:t>Công cụ:</a:t>
            </a:r>
          </a:p>
          <a:p>
            <a:pPr marL="800100" lvl="1" indent="-342900">
              <a:lnSpc>
                <a:spcPct val="150000"/>
              </a:lnSpc>
              <a:buFont typeface="Arial" panose="020B0604020202020204" pitchFamily="34" charset="0"/>
              <a:buChar char="•"/>
            </a:pPr>
            <a:r>
              <a:rPr lang="vi-VN" sz="2700" dirty="0"/>
              <a:t>Visual studio </a:t>
            </a:r>
            <a:r>
              <a:rPr lang="vi-VN" sz="2700" dirty="0" smtClean="0"/>
              <a:t>code</a:t>
            </a:r>
          </a:p>
          <a:p>
            <a:pPr marL="342900" indent="-342900">
              <a:lnSpc>
                <a:spcPct val="150000"/>
              </a:lnSpc>
              <a:buFont typeface="Arial" panose="020B0604020202020204" pitchFamily="34" charset="0"/>
              <a:buChar char="•"/>
            </a:pPr>
            <a:r>
              <a:rPr lang="vi-VN" sz="2700" dirty="0" smtClean="0"/>
              <a:t>Ngôn ngữ và framework sử dụng</a:t>
            </a:r>
          </a:p>
          <a:p>
            <a:pPr marL="800100" lvl="1" indent="-342900">
              <a:lnSpc>
                <a:spcPct val="150000"/>
              </a:lnSpc>
              <a:buFont typeface="Arial" panose="020B0604020202020204" pitchFamily="34" charset="0"/>
              <a:buChar char="•"/>
            </a:pPr>
            <a:r>
              <a:rPr lang="vi-VN" sz="2700" dirty="0"/>
              <a:t>Python</a:t>
            </a:r>
            <a:endParaRPr lang="vi-VN" sz="2700" dirty="0" smtClean="0"/>
          </a:p>
          <a:p>
            <a:pPr marL="800100" lvl="1" indent="-342900">
              <a:lnSpc>
                <a:spcPct val="150000"/>
              </a:lnSpc>
              <a:buFont typeface="Arial" panose="020B0604020202020204" pitchFamily="34" charset="0"/>
              <a:buChar char="•"/>
            </a:pPr>
            <a:r>
              <a:rPr lang="vi-VN" sz="2700" dirty="0" smtClean="0"/>
              <a:t>HTML </a:t>
            </a:r>
          </a:p>
          <a:p>
            <a:pPr marL="800100" lvl="1" indent="-342900">
              <a:lnSpc>
                <a:spcPct val="150000"/>
              </a:lnSpc>
              <a:buFont typeface="Arial" panose="020B0604020202020204" pitchFamily="34" charset="0"/>
              <a:buChar char="•"/>
            </a:pPr>
            <a:r>
              <a:rPr lang="vi-VN" sz="2700" dirty="0" smtClean="0"/>
              <a:t>CSS </a:t>
            </a:r>
          </a:p>
          <a:p>
            <a:pPr marL="800100" lvl="1" indent="-342900">
              <a:lnSpc>
                <a:spcPct val="150000"/>
              </a:lnSpc>
              <a:buFont typeface="Arial" panose="020B0604020202020204" pitchFamily="34" charset="0"/>
              <a:buChar char="•"/>
            </a:pPr>
            <a:r>
              <a:rPr lang="vi-VN" sz="2700" dirty="0" smtClean="0"/>
              <a:t>JS</a:t>
            </a:r>
          </a:p>
          <a:p>
            <a:pPr marL="800100" lvl="1" indent="-342900">
              <a:lnSpc>
                <a:spcPct val="150000"/>
              </a:lnSpc>
              <a:buFont typeface="Arial" panose="020B0604020202020204" pitchFamily="34" charset="0"/>
              <a:buChar char="•"/>
            </a:pPr>
            <a:r>
              <a:rPr lang="vi-VN" sz="2700" dirty="0" smtClean="0"/>
              <a:t>Boostrap</a:t>
            </a:r>
          </a:p>
          <a:p>
            <a:pPr marL="800100" lvl="1" indent="-342900">
              <a:lnSpc>
                <a:spcPct val="150000"/>
              </a:lnSpc>
              <a:buFont typeface="Arial" panose="020B0604020202020204" pitchFamily="34" charset="0"/>
              <a:buChar char="•"/>
            </a:pPr>
            <a:r>
              <a:rPr lang="vi-VN" sz="2700" dirty="0" smtClean="0"/>
              <a:t>SQL</a:t>
            </a:r>
          </a:p>
          <a:p>
            <a:pPr marL="800100" lvl="1" indent="-342900">
              <a:lnSpc>
                <a:spcPct val="150000"/>
              </a:lnSpc>
              <a:buFont typeface="Arial" panose="020B0604020202020204" pitchFamily="34" charset="0"/>
              <a:buChar char="•"/>
            </a:pPr>
            <a:r>
              <a:rPr lang="vi-VN" sz="2700" dirty="0" smtClean="0"/>
              <a:t>Flask </a:t>
            </a:r>
          </a:p>
          <a:p>
            <a:pPr marL="800100" lvl="1" indent="-342900">
              <a:lnSpc>
                <a:spcPct val="150000"/>
              </a:lnSpc>
              <a:buFont typeface="Arial" panose="020B0604020202020204" pitchFamily="34" charset="0"/>
              <a:buChar char="•"/>
            </a:pPr>
            <a:endParaRPr lang="vi-VN" sz="2800" dirty="0" smtClean="0"/>
          </a:p>
          <a:p>
            <a:pPr marL="800100" lvl="1" indent="-342900">
              <a:lnSpc>
                <a:spcPct val="150000"/>
              </a:lnSpc>
              <a:buFont typeface="Arial" panose="020B0604020202020204" pitchFamily="34" charset="0"/>
              <a:buChar char="•"/>
            </a:pPr>
            <a:endParaRPr lang="vi-VN" sz="2800" dirty="0" smtClean="0"/>
          </a:p>
        </p:txBody>
      </p:sp>
    </p:spTree>
    <p:extLst>
      <p:ext uri="{BB962C8B-B14F-4D97-AF65-F5344CB8AC3E}">
        <p14:creationId xmlns:p14="http://schemas.microsoft.com/office/powerpoint/2010/main" val="2060822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7318" y="2673531"/>
            <a:ext cx="6638108" cy="968587"/>
          </a:xfrm>
        </p:spPr>
        <p:txBody>
          <a:bodyPr/>
          <a:lstStyle/>
          <a:p>
            <a:r>
              <a:rPr lang="vi-VN" dirty="0" smtClean="0"/>
              <a:t>5. GIAO DIỆN NGƯỜI DÙNG ? </a:t>
            </a:r>
            <a:endParaRPr lang="en-US" dirty="0"/>
          </a:p>
        </p:txBody>
      </p:sp>
      <p:sp>
        <p:nvSpPr>
          <p:cNvPr id="4" name="TextBox 3"/>
          <p:cNvSpPr txBox="1"/>
          <p:nvPr/>
        </p:nvSpPr>
        <p:spPr>
          <a:xfrm>
            <a:off x="842555" y="895347"/>
            <a:ext cx="11007635" cy="1305165"/>
          </a:xfrm>
          <a:prstGeom prst="rect">
            <a:avLst/>
          </a:prstGeom>
          <a:noFill/>
        </p:spPr>
        <p:txBody>
          <a:bodyPr wrap="square" rtlCol="0">
            <a:spAutoFit/>
          </a:bodyPr>
          <a:lstStyle/>
          <a:p>
            <a:pPr marL="800100" lvl="1" indent="-342900">
              <a:lnSpc>
                <a:spcPct val="150000"/>
              </a:lnSpc>
              <a:buFont typeface="Arial" panose="020B0604020202020204" pitchFamily="34" charset="0"/>
              <a:buChar char="•"/>
            </a:pPr>
            <a:endParaRPr lang="vi-VN" sz="2800" dirty="0" smtClean="0"/>
          </a:p>
          <a:p>
            <a:pPr marL="800100" lvl="1" indent="-342900">
              <a:lnSpc>
                <a:spcPct val="150000"/>
              </a:lnSpc>
              <a:buFont typeface="Arial" panose="020B0604020202020204" pitchFamily="34" charset="0"/>
              <a:buChar char="•"/>
            </a:pPr>
            <a:endParaRPr lang="vi-VN" sz="2800" dirty="0" smtClean="0"/>
          </a:p>
        </p:txBody>
      </p:sp>
    </p:spTree>
    <p:extLst>
      <p:ext uri="{BB962C8B-B14F-4D97-AF65-F5344CB8AC3E}">
        <p14:creationId xmlns:p14="http://schemas.microsoft.com/office/powerpoint/2010/main" val="113947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529" y="-73240"/>
            <a:ext cx="6638108" cy="968587"/>
          </a:xfrm>
        </p:spPr>
        <p:txBody>
          <a:bodyPr/>
          <a:lstStyle/>
          <a:p>
            <a:r>
              <a:rPr lang="vi-VN" dirty="0" smtClean="0"/>
              <a:t>TRANG CHỦ</a:t>
            </a:r>
            <a:endParaRPr lang="en-US" dirty="0"/>
          </a:p>
        </p:txBody>
      </p:sp>
      <p:sp>
        <p:nvSpPr>
          <p:cNvPr id="4" name="TextBox 3"/>
          <p:cNvSpPr txBox="1"/>
          <p:nvPr/>
        </p:nvSpPr>
        <p:spPr>
          <a:xfrm>
            <a:off x="842555" y="895347"/>
            <a:ext cx="11007635" cy="1305165"/>
          </a:xfrm>
          <a:prstGeom prst="rect">
            <a:avLst/>
          </a:prstGeom>
          <a:noFill/>
        </p:spPr>
        <p:txBody>
          <a:bodyPr wrap="square" rtlCol="0">
            <a:spAutoFit/>
          </a:bodyPr>
          <a:lstStyle/>
          <a:p>
            <a:pPr marL="800100" lvl="1" indent="-342900">
              <a:lnSpc>
                <a:spcPct val="150000"/>
              </a:lnSpc>
              <a:buFont typeface="Arial" panose="020B0604020202020204" pitchFamily="34" charset="0"/>
              <a:buChar char="•"/>
            </a:pPr>
            <a:endParaRPr lang="vi-VN" sz="2800" dirty="0" smtClean="0"/>
          </a:p>
          <a:p>
            <a:pPr marL="800100" lvl="1" indent="-342900">
              <a:lnSpc>
                <a:spcPct val="150000"/>
              </a:lnSpc>
              <a:buFont typeface="Arial" panose="020B0604020202020204" pitchFamily="34" charset="0"/>
              <a:buChar char="•"/>
            </a:pPr>
            <a:endParaRPr lang="vi-VN" sz="2800" dirty="0" smtClean="0"/>
          </a:p>
        </p:txBody>
      </p:sp>
      <p:pic>
        <p:nvPicPr>
          <p:cNvPr id="3074" name="Picture 2" descr="https://f22-zpc.zdn.vn/8682321706776491081/d15abfd08711764f2f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66" y="724856"/>
            <a:ext cx="11756571" cy="6032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4549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529" y="-73240"/>
            <a:ext cx="6638108" cy="968587"/>
          </a:xfrm>
        </p:spPr>
        <p:txBody>
          <a:bodyPr/>
          <a:lstStyle/>
          <a:p>
            <a:r>
              <a:rPr lang="vi-VN" dirty="0" smtClean="0"/>
              <a:t>DANH MỤC SẢN PHẨM</a:t>
            </a:r>
            <a:endParaRPr lang="en-US" dirty="0"/>
          </a:p>
        </p:txBody>
      </p:sp>
      <p:sp>
        <p:nvSpPr>
          <p:cNvPr id="4" name="TextBox 3"/>
          <p:cNvSpPr txBox="1"/>
          <p:nvPr/>
        </p:nvSpPr>
        <p:spPr>
          <a:xfrm>
            <a:off x="842555" y="895347"/>
            <a:ext cx="11007635" cy="1305165"/>
          </a:xfrm>
          <a:prstGeom prst="rect">
            <a:avLst/>
          </a:prstGeom>
          <a:noFill/>
        </p:spPr>
        <p:txBody>
          <a:bodyPr wrap="square" rtlCol="0">
            <a:spAutoFit/>
          </a:bodyPr>
          <a:lstStyle/>
          <a:p>
            <a:pPr marL="800100" lvl="1" indent="-342900">
              <a:lnSpc>
                <a:spcPct val="150000"/>
              </a:lnSpc>
              <a:buFont typeface="Arial" panose="020B0604020202020204" pitchFamily="34" charset="0"/>
              <a:buChar char="•"/>
            </a:pPr>
            <a:endParaRPr lang="vi-VN" sz="2800" dirty="0" smtClean="0"/>
          </a:p>
          <a:p>
            <a:pPr marL="800100" lvl="1" indent="-342900">
              <a:lnSpc>
                <a:spcPct val="150000"/>
              </a:lnSpc>
              <a:buFont typeface="Arial" panose="020B0604020202020204" pitchFamily="34" charset="0"/>
              <a:buChar char="•"/>
            </a:pPr>
            <a:endParaRPr lang="vi-VN" sz="2800" dirty="0" smtClean="0"/>
          </a:p>
        </p:txBody>
      </p:sp>
      <p:pic>
        <p:nvPicPr>
          <p:cNvPr id="4098" name="Picture 2" descr="https://f4.photo.talk.zdn.vn/7698054877571899248/84272c2315e2e4bcbdf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715" y="754072"/>
            <a:ext cx="11713028" cy="5942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3055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529" y="-73240"/>
            <a:ext cx="6638108" cy="968587"/>
          </a:xfrm>
        </p:spPr>
        <p:txBody>
          <a:bodyPr/>
          <a:lstStyle/>
          <a:p>
            <a:r>
              <a:rPr lang="vi-VN" dirty="0" smtClean="0"/>
              <a:t>TÌM KIẾM SẢN PHẨM</a:t>
            </a:r>
            <a:endParaRPr lang="en-US" dirty="0"/>
          </a:p>
        </p:txBody>
      </p:sp>
      <p:sp>
        <p:nvSpPr>
          <p:cNvPr id="4" name="TextBox 3"/>
          <p:cNvSpPr txBox="1"/>
          <p:nvPr/>
        </p:nvSpPr>
        <p:spPr>
          <a:xfrm>
            <a:off x="842555" y="895347"/>
            <a:ext cx="11007635" cy="1305165"/>
          </a:xfrm>
          <a:prstGeom prst="rect">
            <a:avLst/>
          </a:prstGeom>
          <a:noFill/>
        </p:spPr>
        <p:txBody>
          <a:bodyPr wrap="square" rtlCol="0">
            <a:spAutoFit/>
          </a:bodyPr>
          <a:lstStyle/>
          <a:p>
            <a:pPr marL="800100" lvl="1" indent="-342900">
              <a:lnSpc>
                <a:spcPct val="150000"/>
              </a:lnSpc>
              <a:buFont typeface="Arial" panose="020B0604020202020204" pitchFamily="34" charset="0"/>
              <a:buChar char="•"/>
            </a:pPr>
            <a:endParaRPr lang="vi-VN" sz="2800" dirty="0" smtClean="0"/>
          </a:p>
          <a:p>
            <a:pPr marL="800100" lvl="1" indent="-342900">
              <a:lnSpc>
                <a:spcPct val="150000"/>
              </a:lnSpc>
              <a:buFont typeface="Arial" panose="020B0604020202020204" pitchFamily="34" charset="0"/>
              <a:buChar char="•"/>
            </a:pPr>
            <a:endParaRPr lang="vi-VN" sz="2800" dirty="0" smtClean="0"/>
          </a:p>
        </p:txBody>
      </p:sp>
      <p:pic>
        <p:nvPicPr>
          <p:cNvPr id="5122" name="Picture 2" descr="https://f16.photo.talk.zdn.vn/6853421041058170286/b98f970b92ca63943ad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55" y="751911"/>
            <a:ext cx="11767486" cy="5971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3190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529" y="-73240"/>
            <a:ext cx="6638108" cy="968587"/>
          </a:xfrm>
        </p:spPr>
        <p:txBody>
          <a:bodyPr/>
          <a:lstStyle/>
          <a:p>
            <a:r>
              <a:rPr lang="vi-VN" dirty="0" smtClean="0"/>
              <a:t>GIỎ HÀNG</a:t>
            </a:r>
            <a:endParaRPr lang="en-US" dirty="0"/>
          </a:p>
        </p:txBody>
      </p:sp>
      <p:sp>
        <p:nvSpPr>
          <p:cNvPr id="4" name="TextBox 3"/>
          <p:cNvSpPr txBox="1"/>
          <p:nvPr/>
        </p:nvSpPr>
        <p:spPr>
          <a:xfrm>
            <a:off x="842555" y="895347"/>
            <a:ext cx="11007635" cy="1305165"/>
          </a:xfrm>
          <a:prstGeom prst="rect">
            <a:avLst/>
          </a:prstGeom>
          <a:noFill/>
        </p:spPr>
        <p:txBody>
          <a:bodyPr wrap="square" rtlCol="0">
            <a:spAutoFit/>
          </a:bodyPr>
          <a:lstStyle/>
          <a:p>
            <a:pPr marL="800100" lvl="1" indent="-342900">
              <a:lnSpc>
                <a:spcPct val="150000"/>
              </a:lnSpc>
              <a:buFont typeface="Arial" panose="020B0604020202020204" pitchFamily="34" charset="0"/>
              <a:buChar char="•"/>
            </a:pPr>
            <a:endParaRPr lang="vi-VN" sz="2800" dirty="0" smtClean="0"/>
          </a:p>
          <a:p>
            <a:pPr marL="800100" lvl="1" indent="-342900">
              <a:lnSpc>
                <a:spcPct val="150000"/>
              </a:lnSpc>
              <a:buFont typeface="Arial" panose="020B0604020202020204" pitchFamily="34" charset="0"/>
              <a:buChar char="•"/>
            </a:pPr>
            <a:endParaRPr lang="vi-VN" sz="2800" dirty="0" smtClean="0"/>
          </a:p>
        </p:txBody>
      </p:sp>
      <p:pic>
        <p:nvPicPr>
          <p:cNvPr id="6146" name="Picture 2" descr="https://f19-zpc.zdn.vn/5513756917081282605/95ad33a93568c4369d7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602" y="761275"/>
            <a:ext cx="11795998" cy="5980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3854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529" y="-73240"/>
            <a:ext cx="6638108" cy="968587"/>
          </a:xfrm>
        </p:spPr>
        <p:txBody>
          <a:bodyPr/>
          <a:lstStyle/>
          <a:p>
            <a:r>
              <a:rPr lang="vi-VN" dirty="0" smtClean="0"/>
              <a:t>THANH TOÁN</a:t>
            </a:r>
            <a:endParaRPr lang="en-US" dirty="0"/>
          </a:p>
        </p:txBody>
      </p:sp>
      <p:sp>
        <p:nvSpPr>
          <p:cNvPr id="4" name="TextBox 3"/>
          <p:cNvSpPr txBox="1"/>
          <p:nvPr/>
        </p:nvSpPr>
        <p:spPr>
          <a:xfrm>
            <a:off x="842555" y="895347"/>
            <a:ext cx="11007635" cy="1305165"/>
          </a:xfrm>
          <a:prstGeom prst="rect">
            <a:avLst/>
          </a:prstGeom>
          <a:noFill/>
        </p:spPr>
        <p:txBody>
          <a:bodyPr wrap="square" rtlCol="0">
            <a:spAutoFit/>
          </a:bodyPr>
          <a:lstStyle/>
          <a:p>
            <a:pPr marL="800100" lvl="1" indent="-342900">
              <a:lnSpc>
                <a:spcPct val="150000"/>
              </a:lnSpc>
              <a:buFont typeface="Arial" panose="020B0604020202020204" pitchFamily="34" charset="0"/>
              <a:buChar char="•"/>
            </a:pPr>
            <a:endParaRPr lang="vi-VN" sz="2800" dirty="0" smtClean="0"/>
          </a:p>
          <a:p>
            <a:pPr marL="800100" lvl="1" indent="-342900">
              <a:lnSpc>
                <a:spcPct val="150000"/>
              </a:lnSpc>
              <a:buFont typeface="Arial" panose="020B0604020202020204" pitchFamily="34" charset="0"/>
              <a:buChar char="•"/>
            </a:pPr>
            <a:endParaRPr lang="vi-VN" sz="2800" dirty="0" smtClean="0"/>
          </a:p>
        </p:txBody>
      </p:sp>
      <p:pic>
        <p:nvPicPr>
          <p:cNvPr id="7170" name="Picture 2" descr="https://f5.photo.talk.zdn.vn/5358531320860121072/c352bb39bcf84da614e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60" y="895347"/>
            <a:ext cx="11603129" cy="5836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499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529" y="-73240"/>
            <a:ext cx="6638108" cy="968587"/>
          </a:xfrm>
        </p:spPr>
        <p:txBody>
          <a:bodyPr/>
          <a:lstStyle/>
          <a:p>
            <a:r>
              <a:rPr lang="vi-VN" dirty="0" smtClean="0"/>
              <a:t>PROFILE</a:t>
            </a:r>
            <a:endParaRPr lang="en-US" dirty="0"/>
          </a:p>
        </p:txBody>
      </p:sp>
      <p:sp>
        <p:nvSpPr>
          <p:cNvPr id="4" name="TextBox 3"/>
          <p:cNvSpPr txBox="1"/>
          <p:nvPr/>
        </p:nvSpPr>
        <p:spPr>
          <a:xfrm>
            <a:off x="842555" y="895347"/>
            <a:ext cx="11007635" cy="1305165"/>
          </a:xfrm>
          <a:prstGeom prst="rect">
            <a:avLst/>
          </a:prstGeom>
          <a:noFill/>
        </p:spPr>
        <p:txBody>
          <a:bodyPr wrap="square" rtlCol="0">
            <a:spAutoFit/>
          </a:bodyPr>
          <a:lstStyle/>
          <a:p>
            <a:pPr marL="800100" lvl="1" indent="-342900">
              <a:lnSpc>
                <a:spcPct val="150000"/>
              </a:lnSpc>
              <a:buFont typeface="Arial" panose="020B0604020202020204" pitchFamily="34" charset="0"/>
              <a:buChar char="•"/>
            </a:pPr>
            <a:endParaRPr lang="vi-VN" sz="2800" dirty="0" smtClean="0"/>
          </a:p>
          <a:p>
            <a:pPr marL="800100" lvl="1" indent="-342900">
              <a:lnSpc>
                <a:spcPct val="150000"/>
              </a:lnSpc>
              <a:buFont typeface="Arial" panose="020B0604020202020204" pitchFamily="34" charset="0"/>
              <a:buChar char="•"/>
            </a:pPr>
            <a:endParaRPr lang="vi-VN" sz="2800" dirty="0" smtClean="0"/>
          </a:p>
        </p:txBody>
      </p:sp>
      <p:pic>
        <p:nvPicPr>
          <p:cNvPr id="8194" name="Picture 2" descr="https://f14.photo.talk.zdn.vn/8530256226051046175/0c5f51b95678a726fe6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088" y="807849"/>
            <a:ext cx="11835477" cy="5888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45410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529" y="-73240"/>
            <a:ext cx="6638108" cy="968587"/>
          </a:xfrm>
        </p:spPr>
        <p:txBody>
          <a:bodyPr/>
          <a:lstStyle/>
          <a:p>
            <a:r>
              <a:rPr lang="vi-VN" dirty="0" smtClean="0"/>
              <a:t>LỊCH SỬ MUA HÀNG</a:t>
            </a:r>
            <a:endParaRPr lang="en-US" dirty="0"/>
          </a:p>
        </p:txBody>
      </p:sp>
      <p:sp>
        <p:nvSpPr>
          <p:cNvPr id="4" name="TextBox 3"/>
          <p:cNvSpPr txBox="1"/>
          <p:nvPr/>
        </p:nvSpPr>
        <p:spPr>
          <a:xfrm>
            <a:off x="842555" y="895347"/>
            <a:ext cx="11007635" cy="1305165"/>
          </a:xfrm>
          <a:prstGeom prst="rect">
            <a:avLst/>
          </a:prstGeom>
          <a:noFill/>
        </p:spPr>
        <p:txBody>
          <a:bodyPr wrap="square" rtlCol="0">
            <a:spAutoFit/>
          </a:bodyPr>
          <a:lstStyle/>
          <a:p>
            <a:pPr marL="800100" lvl="1" indent="-342900">
              <a:lnSpc>
                <a:spcPct val="150000"/>
              </a:lnSpc>
              <a:buFont typeface="Arial" panose="020B0604020202020204" pitchFamily="34" charset="0"/>
              <a:buChar char="•"/>
            </a:pPr>
            <a:endParaRPr lang="vi-VN" sz="2800" dirty="0" smtClean="0"/>
          </a:p>
          <a:p>
            <a:pPr marL="800100" lvl="1" indent="-342900">
              <a:lnSpc>
                <a:spcPct val="150000"/>
              </a:lnSpc>
              <a:buFont typeface="Arial" panose="020B0604020202020204" pitchFamily="34" charset="0"/>
              <a:buChar char="•"/>
            </a:pPr>
            <a:endParaRPr lang="vi-VN" sz="2800" dirty="0" smtClean="0"/>
          </a:p>
        </p:txBody>
      </p:sp>
      <p:pic>
        <p:nvPicPr>
          <p:cNvPr id="9218" name="Picture 2" descr="https://f5.photo.talk.zdn.vn/7335283709626379129/d95df61ef6df07815ec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313" y="752917"/>
            <a:ext cx="11815487" cy="5961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1711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529" y="-73240"/>
            <a:ext cx="6638108" cy="968587"/>
          </a:xfrm>
        </p:spPr>
        <p:txBody>
          <a:bodyPr/>
          <a:lstStyle/>
          <a:p>
            <a:r>
              <a:rPr lang="vi-VN" dirty="0" smtClean="0"/>
              <a:t>CHI TIẾT SẢN PHẨM </a:t>
            </a:r>
            <a:endParaRPr lang="en-US" dirty="0"/>
          </a:p>
        </p:txBody>
      </p:sp>
      <p:sp>
        <p:nvSpPr>
          <p:cNvPr id="4" name="TextBox 3"/>
          <p:cNvSpPr txBox="1"/>
          <p:nvPr/>
        </p:nvSpPr>
        <p:spPr>
          <a:xfrm>
            <a:off x="842555" y="895347"/>
            <a:ext cx="11007635" cy="1305165"/>
          </a:xfrm>
          <a:prstGeom prst="rect">
            <a:avLst/>
          </a:prstGeom>
          <a:noFill/>
        </p:spPr>
        <p:txBody>
          <a:bodyPr wrap="square" rtlCol="0">
            <a:spAutoFit/>
          </a:bodyPr>
          <a:lstStyle/>
          <a:p>
            <a:pPr marL="800100" lvl="1" indent="-342900">
              <a:lnSpc>
                <a:spcPct val="150000"/>
              </a:lnSpc>
              <a:buFont typeface="Arial" panose="020B0604020202020204" pitchFamily="34" charset="0"/>
              <a:buChar char="•"/>
            </a:pPr>
            <a:endParaRPr lang="vi-VN" sz="2800" dirty="0" smtClean="0"/>
          </a:p>
          <a:p>
            <a:pPr marL="800100" lvl="1" indent="-342900">
              <a:lnSpc>
                <a:spcPct val="150000"/>
              </a:lnSpc>
              <a:buFont typeface="Arial" panose="020B0604020202020204" pitchFamily="34" charset="0"/>
              <a:buChar char="•"/>
            </a:pPr>
            <a:endParaRPr lang="vi-VN" sz="2800" dirty="0" smtClean="0"/>
          </a:p>
        </p:txBody>
      </p:sp>
      <p:pic>
        <p:nvPicPr>
          <p:cNvPr id="10242" name="Picture 2" descr="https://f21-zpc.zdn.vn/1722217178475199515/5173f808f9c9089751d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703" y="754890"/>
            <a:ext cx="11758748" cy="5985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1451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97873" y="1419496"/>
            <a:ext cx="9792879" cy="902303"/>
          </a:xfrm>
        </p:spPr>
        <p:txBody>
          <a:bodyPr>
            <a:normAutofit fontScale="90000"/>
          </a:bodyPr>
          <a:lstStyle/>
          <a:p>
            <a:pPr algn="l"/>
            <a:r>
              <a:rPr lang="vi-VN" sz="5400" dirty="0" smtClean="0"/>
              <a:t>PHÁT TRIỂN ỨNG DỤNG WEB</a:t>
            </a:r>
            <a:endParaRPr lang="en-US" sz="5400" dirty="0"/>
          </a:p>
        </p:txBody>
      </p:sp>
      <p:sp>
        <p:nvSpPr>
          <p:cNvPr id="3" name="Subtitle 2"/>
          <p:cNvSpPr>
            <a:spLocks noGrp="1"/>
          </p:cNvSpPr>
          <p:nvPr>
            <p:ph type="subTitle" idx="1"/>
          </p:nvPr>
        </p:nvSpPr>
        <p:spPr>
          <a:xfrm>
            <a:off x="1497873" y="2713686"/>
            <a:ext cx="9152709" cy="1405467"/>
          </a:xfrm>
        </p:spPr>
        <p:txBody>
          <a:bodyPr>
            <a:noAutofit/>
          </a:bodyPr>
          <a:lstStyle/>
          <a:p>
            <a:pPr algn="l">
              <a:lnSpc>
                <a:spcPct val="150000"/>
              </a:lnSpc>
            </a:pPr>
            <a:r>
              <a:rPr lang="vi-VN" sz="2800" dirty="0" smtClean="0"/>
              <a:t>Đề TÀI: XÂY DỰNG WEBSITE THƯƠNG MẠI ĐIỆN TỬ</a:t>
            </a:r>
          </a:p>
          <a:p>
            <a:pPr algn="l">
              <a:lnSpc>
                <a:spcPct val="150000"/>
              </a:lnSpc>
            </a:pPr>
            <a:r>
              <a:rPr lang="vi-VN" sz="2800" dirty="0" smtClean="0"/>
              <a:t>GVHD: </a:t>
            </a:r>
            <a:r>
              <a:rPr lang="vi-VN" sz="2800" smtClean="0"/>
              <a:t>Võ </a:t>
            </a:r>
            <a:r>
              <a:rPr lang="vi-VN" sz="2800" smtClean="0"/>
              <a:t>Tiến </a:t>
            </a:r>
            <a:r>
              <a:rPr lang="vi-VN" sz="2800" dirty="0" smtClean="0"/>
              <a:t>AN</a:t>
            </a:r>
          </a:p>
        </p:txBody>
      </p:sp>
    </p:spTree>
    <p:extLst>
      <p:ext uri="{BB962C8B-B14F-4D97-AF65-F5344CB8AC3E}">
        <p14:creationId xmlns:p14="http://schemas.microsoft.com/office/powerpoint/2010/main" val="30288414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529" y="-73240"/>
            <a:ext cx="6638108" cy="968587"/>
          </a:xfrm>
        </p:spPr>
        <p:txBody>
          <a:bodyPr/>
          <a:lstStyle/>
          <a:p>
            <a:r>
              <a:rPr lang="vi-VN" dirty="0" smtClean="0"/>
              <a:t>ADMIN</a:t>
            </a:r>
            <a:endParaRPr lang="en-US" dirty="0"/>
          </a:p>
        </p:txBody>
      </p:sp>
      <p:sp>
        <p:nvSpPr>
          <p:cNvPr id="4" name="TextBox 3"/>
          <p:cNvSpPr txBox="1"/>
          <p:nvPr/>
        </p:nvSpPr>
        <p:spPr>
          <a:xfrm>
            <a:off x="2034861" y="1614683"/>
            <a:ext cx="11007635" cy="1305165"/>
          </a:xfrm>
          <a:prstGeom prst="rect">
            <a:avLst/>
          </a:prstGeom>
          <a:noFill/>
        </p:spPr>
        <p:txBody>
          <a:bodyPr wrap="square" rtlCol="0">
            <a:spAutoFit/>
          </a:bodyPr>
          <a:lstStyle/>
          <a:p>
            <a:pPr marL="800100" lvl="1" indent="-342900">
              <a:lnSpc>
                <a:spcPct val="150000"/>
              </a:lnSpc>
              <a:buFont typeface="Arial" panose="020B0604020202020204" pitchFamily="34" charset="0"/>
              <a:buChar char="•"/>
            </a:pPr>
            <a:endParaRPr lang="vi-VN" sz="2800" dirty="0" smtClean="0"/>
          </a:p>
          <a:p>
            <a:pPr marL="800100" lvl="1" indent="-342900">
              <a:lnSpc>
                <a:spcPct val="150000"/>
              </a:lnSpc>
              <a:buFont typeface="Arial" panose="020B0604020202020204" pitchFamily="34" charset="0"/>
              <a:buChar char="•"/>
            </a:pPr>
            <a:endParaRPr lang="vi-VN" sz="2800" dirty="0" smtClean="0"/>
          </a:p>
        </p:txBody>
      </p:sp>
      <p:pic>
        <p:nvPicPr>
          <p:cNvPr id="11266" name="Picture 2" descr="https://f18-zpc.zdn.vn/8174220534818347281/ad5d8af18930786e212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545" y="682866"/>
            <a:ext cx="11767741" cy="5996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86634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739845" cy="1456267"/>
          </a:xfrm>
        </p:spPr>
        <p:txBody>
          <a:bodyPr/>
          <a:lstStyle/>
          <a:p>
            <a:r>
              <a:rPr lang="vi-VN" dirty="0" smtClean="0"/>
              <a:t>III. HƯỚNG PHÁT TRIỂN</a:t>
            </a:r>
            <a:endParaRPr lang="en-US" dirty="0"/>
          </a:p>
        </p:txBody>
      </p:sp>
      <p:sp>
        <p:nvSpPr>
          <p:cNvPr id="4" name="TextBox 3"/>
          <p:cNvSpPr txBox="1"/>
          <p:nvPr/>
        </p:nvSpPr>
        <p:spPr>
          <a:xfrm>
            <a:off x="949234" y="1994263"/>
            <a:ext cx="11007635" cy="2031325"/>
          </a:xfrm>
          <a:prstGeom prst="rect">
            <a:avLst/>
          </a:prstGeom>
          <a:noFill/>
        </p:spPr>
        <p:txBody>
          <a:bodyPr wrap="square" rtlCol="0">
            <a:spAutoFit/>
          </a:bodyPr>
          <a:lstStyle/>
          <a:p>
            <a:pPr marL="514350" indent="-514350">
              <a:lnSpc>
                <a:spcPct val="150000"/>
              </a:lnSpc>
              <a:buFont typeface="+mj-lt"/>
              <a:buAutoNum type="arabicPeriod"/>
            </a:pPr>
            <a:r>
              <a:rPr lang="vi-VN" sz="2800" dirty="0" smtClean="0"/>
              <a:t>Thay đổi giao diện thân thiện với người dùng hơn</a:t>
            </a:r>
          </a:p>
          <a:p>
            <a:pPr marL="514350" indent="-514350">
              <a:lnSpc>
                <a:spcPct val="150000"/>
              </a:lnSpc>
              <a:buFont typeface="+mj-lt"/>
              <a:buAutoNum type="arabicPeriod"/>
            </a:pPr>
            <a:r>
              <a:rPr lang="vi-VN" sz="2800" dirty="0" smtClean="0"/>
              <a:t>Thêm vào hệ thống recomendation sản phẩm</a:t>
            </a:r>
          </a:p>
          <a:p>
            <a:pPr marL="514350" indent="-514350">
              <a:lnSpc>
                <a:spcPct val="150000"/>
              </a:lnSpc>
              <a:buFont typeface="+mj-lt"/>
              <a:buAutoNum type="arabicPeriod"/>
            </a:pPr>
            <a:r>
              <a:rPr lang="vi-VN" sz="2800" dirty="0" smtClean="0"/>
              <a:t>Cải thiện tốc độ trang web</a:t>
            </a:r>
            <a:endParaRPr lang="en-US" sz="2800" dirty="0"/>
          </a:p>
        </p:txBody>
      </p:sp>
    </p:spTree>
    <p:extLst>
      <p:ext uri="{BB962C8B-B14F-4D97-AF65-F5344CB8AC3E}">
        <p14:creationId xmlns:p14="http://schemas.microsoft.com/office/powerpoint/2010/main" val="39794093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9675" y="191588"/>
            <a:ext cx="10739845" cy="1456267"/>
          </a:xfrm>
        </p:spPr>
        <p:txBody>
          <a:bodyPr/>
          <a:lstStyle/>
          <a:p>
            <a:r>
              <a:rPr lang="vi-VN" dirty="0" smtClean="0"/>
              <a:t>IV. KẾT LUẬN</a:t>
            </a:r>
            <a:endParaRPr lang="en-US" dirty="0"/>
          </a:p>
        </p:txBody>
      </p:sp>
      <p:sp>
        <p:nvSpPr>
          <p:cNvPr id="4" name="TextBox 3"/>
          <p:cNvSpPr txBox="1"/>
          <p:nvPr/>
        </p:nvSpPr>
        <p:spPr>
          <a:xfrm>
            <a:off x="931817" y="1647855"/>
            <a:ext cx="11007635" cy="3970318"/>
          </a:xfrm>
          <a:prstGeom prst="rect">
            <a:avLst/>
          </a:prstGeom>
          <a:noFill/>
        </p:spPr>
        <p:txBody>
          <a:bodyPr wrap="square" rtlCol="0">
            <a:spAutoFit/>
          </a:bodyPr>
          <a:lstStyle/>
          <a:p>
            <a:pPr>
              <a:lnSpc>
                <a:spcPct val="150000"/>
              </a:lnSpc>
            </a:pPr>
            <a:r>
              <a:rPr lang="vi-VN" sz="2800" dirty="0" smtClean="0"/>
              <a:t>Qua đồ án lần này tụi em đã có thêm nhiều kinh nghiệm trong việc xây dựng website nói chung và website thương mại điện tử nói riêng cũng như biết thêm nhiều kiến thức mới, tuy rằng trong quá trình xây dựng nhóm cũng gặp tương đối nhiều những khó khăn nhưng nhóm cũng đã vượt qua và xây dựng được một website thương mại điện tử đơn giản.</a:t>
            </a:r>
          </a:p>
        </p:txBody>
      </p:sp>
    </p:spTree>
    <p:extLst>
      <p:ext uri="{BB962C8B-B14F-4D97-AF65-F5344CB8AC3E}">
        <p14:creationId xmlns:p14="http://schemas.microsoft.com/office/powerpoint/2010/main" val="2337780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THÀNH VIÊN NHÓM</a:t>
            </a:r>
            <a:endParaRPr lang="en-US" dirty="0"/>
          </a:p>
        </p:txBody>
      </p:sp>
      <p:sp>
        <p:nvSpPr>
          <p:cNvPr id="4" name="TextBox 3"/>
          <p:cNvSpPr txBox="1"/>
          <p:nvPr/>
        </p:nvSpPr>
        <p:spPr>
          <a:xfrm>
            <a:off x="888274" y="1994263"/>
            <a:ext cx="9274629" cy="1961755"/>
          </a:xfrm>
          <a:prstGeom prst="rect">
            <a:avLst/>
          </a:prstGeom>
          <a:noFill/>
        </p:spPr>
        <p:txBody>
          <a:bodyPr wrap="square" rtlCol="0">
            <a:spAutoFit/>
          </a:bodyPr>
          <a:lstStyle/>
          <a:p>
            <a:pPr marL="342900" indent="-342900">
              <a:lnSpc>
                <a:spcPct val="150000"/>
              </a:lnSpc>
              <a:buFont typeface="+mj-lt"/>
              <a:buAutoNum type="arabicPeriod"/>
            </a:pPr>
            <a:r>
              <a:rPr lang="vi-VN" sz="2800" dirty="0" smtClean="0"/>
              <a:t>Nguyễn Vủ Kha</a:t>
            </a:r>
          </a:p>
          <a:p>
            <a:pPr marL="342900" indent="-342900">
              <a:lnSpc>
                <a:spcPct val="150000"/>
              </a:lnSpc>
              <a:buFont typeface="+mj-lt"/>
              <a:buAutoNum type="arabicPeriod"/>
            </a:pPr>
            <a:r>
              <a:rPr lang="vi-VN" sz="2800" dirty="0" smtClean="0"/>
              <a:t>Lê Vĩnh Phúc</a:t>
            </a:r>
          </a:p>
          <a:p>
            <a:pPr marL="342900" indent="-342900">
              <a:lnSpc>
                <a:spcPct val="150000"/>
              </a:lnSpc>
              <a:buFont typeface="+mj-lt"/>
              <a:buAutoNum type="arabicPeriod"/>
            </a:pPr>
            <a:r>
              <a:rPr lang="vi-VN" sz="2800" dirty="0" smtClean="0"/>
              <a:t>Phạm Duy Phương</a:t>
            </a:r>
            <a:endParaRPr lang="en-US" sz="2800" dirty="0"/>
          </a:p>
        </p:txBody>
      </p:sp>
    </p:spTree>
    <p:extLst>
      <p:ext uri="{BB962C8B-B14F-4D97-AF65-F5344CB8AC3E}">
        <p14:creationId xmlns:p14="http://schemas.microsoft.com/office/powerpoint/2010/main" val="104759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NỘI DUNG </a:t>
            </a:r>
            <a:endParaRPr lang="en-US" dirty="0"/>
          </a:p>
        </p:txBody>
      </p:sp>
      <p:sp>
        <p:nvSpPr>
          <p:cNvPr id="4" name="TextBox 3"/>
          <p:cNvSpPr txBox="1"/>
          <p:nvPr/>
        </p:nvSpPr>
        <p:spPr>
          <a:xfrm>
            <a:off x="888274" y="1994263"/>
            <a:ext cx="10040983" cy="3046988"/>
          </a:xfrm>
          <a:prstGeom prst="rect">
            <a:avLst/>
          </a:prstGeom>
          <a:noFill/>
        </p:spPr>
        <p:txBody>
          <a:bodyPr wrap="square" rtlCol="0">
            <a:spAutoFit/>
          </a:bodyPr>
          <a:lstStyle/>
          <a:p>
            <a:pPr marL="571500" indent="-571500">
              <a:lnSpc>
                <a:spcPct val="150000"/>
              </a:lnSpc>
              <a:buFont typeface="+mj-lt"/>
              <a:buAutoNum type="romanUcPeriod"/>
            </a:pPr>
            <a:r>
              <a:rPr lang="vi-VN" sz="3200" dirty="0" smtClean="0"/>
              <a:t> Tìm hiểu định nghĩa thương mại điện tử</a:t>
            </a:r>
          </a:p>
          <a:p>
            <a:pPr marL="571500" indent="-571500">
              <a:lnSpc>
                <a:spcPct val="150000"/>
              </a:lnSpc>
              <a:buFont typeface="+mj-lt"/>
              <a:buAutoNum type="romanUcPeriod"/>
            </a:pPr>
            <a:r>
              <a:rPr lang="vi-VN" sz="3200" dirty="0"/>
              <a:t>Giới thiệu tổng quan về website nhóm xây </a:t>
            </a:r>
            <a:r>
              <a:rPr lang="vi-VN" sz="3200" dirty="0" smtClean="0"/>
              <a:t>dựng</a:t>
            </a:r>
          </a:p>
          <a:p>
            <a:pPr marL="571500" indent="-571500">
              <a:lnSpc>
                <a:spcPct val="150000"/>
              </a:lnSpc>
              <a:buFont typeface="+mj-lt"/>
              <a:buAutoNum type="romanUcPeriod"/>
            </a:pPr>
            <a:r>
              <a:rPr lang="vi-VN" sz="3200" dirty="0" smtClean="0"/>
              <a:t>Hướng phát triển</a:t>
            </a:r>
          </a:p>
          <a:p>
            <a:pPr marL="571500" indent="-571500">
              <a:lnSpc>
                <a:spcPct val="150000"/>
              </a:lnSpc>
              <a:buFont typeface="+mj-lt"/>
              <a:buAutoNum type="romanUcPeriod"/>
            </a:pPr>
            <a:r>
              <a:rPr lang="vi-VN" sz="3200" dirty="0" smtClean="0"/>
              <a:t>Kết luận</a:t>
            </a:r>
          </a:p>
        </p:txBody>
      </p:sp>
    </p:spTree>
    <p:extLst>
      <p:ext uri="{BB962C8B-B14F-4D97-AF65-F5344CB8AC3E}">
        <p14:creationId xmlns:p14="http://schemas.microsoft.com/office/powerpoint/2010/main" val="70013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I . THƯƠNG MẠI ĐIỆN TỬ LÀ GÌ ? </a:t>
            </a:r>
            <a:endParaRPr lang="en-US" dirty="0"/>
          </a:p>
        </p:txBody>
      </p:sp>
      <p:sp>
        <p:nvSpPr>
          <p:cNvPr id="4" name="TextBox 3"/>
          <p:cNvSpPr txBox="1"/>
          <p:nvPr/>
        </p:nvSpPr>
        <p:spPr>
          <a:xfrm>
            <a:off x="888274" y="1994263"/>
            <a:ext cx="11007635" cy="3970318"/>
          </a:xfrm>
          <a:prstGeom prst="rect">
            <a:avLst/>
          </a:prstGeom>
          <a:noFill/>
        </p:spPr>
        <p:txBody>
          <a:bodyPr wrap="square" rtlCol="0">
            <a:spAutoFit/>
          </a:bodyPr>
          <a:lstStyle/>
          <a:p>
            <a:pPr>
              <a:lnSpc>
                <a:spcPct val="150000"/>
              </a:lnSpc>
            </a:pPr>
            <a:r>
              <a:rPr lang="vi-VN" sz="2800" i="1" dirty="0"/>
              <a:t>Thương mại điện tử</a:t>
            </a:r>
            <a:r>
              <a:rPr lang="vi-VN" sz="2800" dirty="0"/>
              <a:t> </a:t>
            </a:r>
            <a:r>
              <a:rPr lang="vi-VN" sz="2800" i="1" dirty="0"/>
              <a:t>là gì</a:t>
            </a:r>
            <a:r>
              <a:rPr lang="vi-VN" sz="2800" dirty="0"/>
              <a:t>? Đây là việc tiến hành một phần hay toàn bộ hoạt động kinh doanh bằng các phương tiện điện tử. Một cách dễ hiểu hơn thì </a:t>
            </a:r>
            <a:r>
              <a:rPr lang="vi-VN" sz="2800" b="1" dirty="0">
                <a:hlinkClick r:id="rId2"/>
              </a:rPr>
              <a:t>thương mại điện tử</a:t>
            </a:r>
            <a:r>
              <a:rPr lang="vi-VN" sz="2800" dirty="0"/>
              <a:t> chính là việc mua bán sản phẩm hay dịch vụ thông qua internet và các phương tiện điện tử khác. Các giao dịch này bao gồm tất cả các hoạt động như: giao dịch, mua bán, thanh toán, đặt hàng, quảng cáo và giao hàng… </a:t>
            </a:r>
            <a:endParaRPr lang="en-US" sz="2800" dirty="0"/>
          </a:p>
        </p:txBody>
      </p:sp>
    </p:spTree>
    <p:extLst>
      <p:ext uri="{BB962C8B-B14F-4D97-AF65-F5344CB8AC3E}">
        <p14:creationId xmlns:p14="http://schemas.microsoft.com/office/powerpoint/2010/main" val="2299567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739845" cy="1456267"/>
          </a:xfrm>
        </p:spPr>
        <p:txBody>
          <a:bodyPr/>
          <a:lstStyle/>
          <a:p>
            <a:r>
              <a:rPr lang="vi-VN" dirty="0" smtClean="0"/>
              <a:t>II. TỔNG QUAN VỀ WEBSITE NHÓM XÂY DỰNG </a:t>
            </a:r>
            <a:endParaRPr lang="en-US" dirty="0"/>
          </a:p>
        </p:txBody>
      </p:sp>
      <p:sp>
        <p:nvSpPr>
          <p:cNvPr id="4" name="TextBox 3"/>
          <p:cNvSpPr txBox="1"/>
          <p:nvPr/>
        </p:nvSpPr>
        <p:spPr>
          <a:xfrm>
            <a:off x="888274" y="1994263"/>
            <a:ext cx="11007635" cy="3323987"/>
          </a:xfrm>
          <a:prstGeom prst="rect">
            <a:avLst/>
          </a:prstGeom>
          <a:noFill/>
        </p:spPr>
        <p:txBody>
          <a:bodyPr wrap="square" rtlCol="0">
            <a:spAutoFit/>
          </a:bodyPr>
          <a:lstStyle/>
          <a:p>
            <a:pPr marL="514350" indent="-514350">
              <a:lnSpc>
                <a:spcPct val="150000"/>
              </a:lnSpc>
              <a:buFont typeface="+mj-lt"/>
              <a:buAutoNum type="arabicPeriod"/>
            </a:pPr>
            <a:r>
              <a:rPr lang="vi-VN" sz="2800" dirty="0" smtClean="0"/>
              <a:t>Giới thiệu website</a:t>
            </a:r>
          </a:p>
          <a:p>
            <a:pPr marL="514350" indent="-514350">
              <a:lnSpc>
                <a:spcPct val="150000"/>
              </a:lnSpc>
              <a:buFont typeface="+mj-lt"/>
              <a:buAutoNum type="arabicPeriod"/>
            </a:pPr>
            <a:r>
              <a:rPr lang="vi-VN" sz="2800" dirty="0" smtClean="0"/>
              <a:t>Sơ đồ hoạt động </a:t>
            </a:r>
          </a:p>
          <a:p>
            <a:pPr marL="514350" indent="-514350">
              <a:lnSpc>
                <a:spcPct val="150000"/>
              </a:lnSpc>
              <a:buFont typeface="+mj-lt"/>
              <a:buAutoNum type="arabicPeriod"/>
            </a:pPr>
            <a:r>
              <a:rPr lang="vi-VN" sz="2800" dirty="0" smtClean="0"/>
              <a:t>Các chức năng chính</a:t>
            </a:r>
          </a:p>
          <a:p>
            <a:pPr marL="514350" indent="-514350">
              <a:lnSpc>
                <a:spcPct val="150000"/>
              </a:lnSpc>
              <a:buFont typeface="+mj-lt"/>
              <a:buAutoNum type="arabicPeriod"/>
            </a:pPr>
            <a:r>
              <a:rPr lang="vi-VN" sz="2800" dirty="0" smtClean="0"/>
              <a:t>Công cụ và ngôn ngữ sử dụng</a:t>
            </a:r>
          </a:p>
          <a:p>
            <a:pPr marL="514350" indent="-514350">
              <a:lnSpc>
                <a:spcPct val="150000"/>
              </a:lnSpc>
              <a:buFont typeface="+mj-lt"/>
              <a:buAutoNum type="arabicPeriod"/>
            </a:pPr>
            <a:r>
              <a:rPr lang="vi-VN" sz="2800" dirty="0"/>
              <a:t> </a:t>
            </a:r>
            <a:r>
              <a:rPr lang="vi-VN" sz="2800" dirty="0" smtClean="0"/>
              <a:t>Giao diện người dùng</a:t>
            </a:r>
            <a:endParaRPr lang="en-US" sz="2800" dirty="0"/>
          </a:p>
        </p:txBody>
      </p:sp>
    </p:spTree>
    <p:extLst>
      <p:ext uri="{BB962C8B-B14F-4D97-AF65-F5344CB8AC3E}">
        <p14:creationId xmlns:p14="http://schemas.microsoft.com/office/powerpoint/2010/main" val="2953436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1. Giới thiệu website</a:t>
            </a:r>
            <a:endParaRPr lang="en-US" dirty="0"/>
          </a:p>
        </p:txBody>
      </p:sp>
      <p:sp>
        <p:nvSpPr>
          <p:cNvPr id="5" name="TextBox 4"/>
          <p:cNvSpPr txBox="1"/>
          <p:nvPr/>
        </p:nvSpPr>
        <p:spPr>
          <a:xfrm>
            <a:off x="888274" y="1994263"/>
            <a:ext cx="11007635" cy="1384995"/>
          </a:xfrm>
          <a:prstGeom prst="rect">
            <a:avLst/>
          </a:prstGeom>
          <a:noFill/>
        </p:spPr>
        <p:txBody>
          <a:bodyPr wrap="square" rtlCol="0">
            <a:spAutoFit/>
          </a:bodyPr>
          <a:lstStyle/>
          <a:p>
            <a:pPr>
              <a:lnSpc>
                <a:spcPct val="150000"/>
              </a:lnSpc>
            </a:pPr>
            <a:r>
              <a:rPr lang="vi-VN" sz="2800" dirty="0" smtClean="0"/>
              <a:t>Là một website thương mại điện tử mà ở đó mọi người có thể mua hàng online. </a:t>
            </a:r>
            <a:endParaRPr lang="en-US" sz="2800" dirty="0"/>
          </a:p>
        </p:txBody>
      </p:sp>
    </p:spTree>
    <p:extLst>
      <p:ext uri="{BB962C8B-B14F-4D97-AF65-F5344CB8AC3E}">
        <p14:creationId xmlns:p14="http://schemas.microsoft.com/office/powerpoint/2010/main" val="2136466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3218" y="0"/>
            <a:ext cx="10131425" cy="1456267"/>
          </a:xfrm>
        </p:spPr>
        <p:txBody>
          <a:bodyPr/>
          <a:lstStyle/>
          <a:p>
            <a:r>
              <a:rPr lang="vi-VN" dirty="0"/>
              <a:t>2</a:t>
            </a:r>
            <a:r>
              <a:rPr lang="vi-VN" dirty="0" smtClean="0"/>
              <a:t>. Sơ đồ hoạt động</a:t>
            </a:r>
            <a:endParaRPr lang="en-US" dirty="0"/>
          </a:p>
        </p:txBody>
      </p:sp>
      <p:pic>
        <p:nvPicPr>
          <p:cNvPr id="1026" name="Picture 2" descr="B2c Process Model For E Commerce Website | Presentation PowerPoint  Templates | PPT Slide Templates | Presentation Slides Design Ide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716" y="1121461"/>
            <a:ext cx="9418563" cy="5636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0829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092" y="235131"/>
            <a:ext cx="10131425" cy="968587"/>
          </a:xfrm>
        </p:spPr>
        <p:txBody>
          <a:bodyPr/>
          <a:lstStyle/>
          <a:p>
            <a:r>
              <a:rPr lang="vi-VN" dirty="0" smtClean="0"/>
              <a:t>3. CÁC CHỨC NĂNG CHÍNH ? </a:t>
            </a:r>
            <a:endParaRPr lang="en-US" dirty="0"/>
          </a:p>
        </p:txBody>
      </p:sp>
      <p:sp>
        <p:nvSpPr>
          <p:cNvPr id="4" name="TextBox 3"/>
          <p:cNvSpPr txBox="1"/>
          <p:nvPr/>
        </p:nvSpPr>
        <p:spPr>
          <a:xfrm>
            <a:off x="842555" y="1034684"/>
            <a:ext cx="11007635" cy="526297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vi-VN" sz="2800" dirty="0" smtClean="0"/>
              <a:t>Đăng </a:t>
            </a:r>
            <a:r>
              <a:rPr lang="vi-VN" sz="2800" dirty="0"/>
              <a:t>nhập, đăng ký tài khoản</a:t>
            </a:r>
            <a:r>
              <a:rPr lang="vi-VN" sz="2800" dirty="0" smtClean="0"/>
              <a:t>.</a:t>
            </a:r>
          </a:p>
          <a:p>
            <a:pPr marL="342900" indent="-342900">
              <a:lnSpc>
                <a:spcPct val="150000"/>
              </a:lnSpc>
              <a:buFont typeface="Arial" panose="020B0604020202020204" pitchFamily="34" charset="0"/>
              <a:buChar char="•"/>
            </a:pPr>
            <a:r>
              <a:rPr lang="vi-VN" sz="2800" dirty="0" smtClean="0"/>
              <a:t>Mua </a:t>
            </a:r>
            <a:r>
              <a:rPr lang="vi-VN" sz="2800" dirty="0"/>
              <a:t>hàng trên website </a:t>
            </a:r>
            <a:endParaRPr lang="vi-VN" sz="2800" dirty="0" smtClean="0"/>
          </a:p>
          <a:p>
            <a:pPr marL="342900" indent="-342900">
              <a:lnSpc>
                <a:spcPct val="150000"/>
              </a:lnSpc>
              <a:buFont typeface="Arial" panose="020B0604020202020204" pitchFamily="34" charset="0"/>
              <a:buChar char="•"/>
            </a:pPr>
            <a:r>
              <a:rPr lang="vi-VN" sz="2800" dirty="0" smtClean="0"/>
              <a:t>Thêm, xóa sửa sản phẩm</a:t>
            </a:r>
          </a:p>
          <a:p>
            <a:pPr marL="342900" indent="-342900">
              <a:lnSpc>
                <a:spcPct val="150000"/>
              </a:lnSpc>
              <a:buFont typeface="Arial" panose="020B0604020202020204" pitchFamily="34" charset="0"/>
              <a:buChar char="•"/>
            </a:pPr>
            <a:r>
              <a:rPr lang="vi-VN" sz="2800" dirty="0" smtClean="0"/>
              <a:t>Thanh </a:t>
            </a:r>
            <a:r>
              <a:rPr lang="vi-VN" sz="2800" dirty="0"/>
              <a:t>toán: Paypal, COD </a:t>
            </a:r>
            <a:endParaRPr lang="vi-VN" sz="2800" dirty="0" smtClean="0"/>
          </a:p>
          <a:p>
            <a:pPr marL="342900" indent="-342900">
              <a:lnSpc>
                <a:spcPct val="150000"/>
              </a:lnSpc>
              <a:buFont typeface="Arial" panose="020B0604020202020204" pitchFamily="34" charset="0"/>
              <a:buChar char="•"/>
            </a:pPr>
            <a:r>
              <a:rPr lang="vi-VN" sz="2800" dirty="0" smtClean="0"/>
              <a:t>Tìm </a:t>
            </a:r>
            <a:r>
              <a:rPr lang="vi-VN" sz="2800" dirty="0"/>
              <a:t>kiếm sản phẩm cần mua </a:t>
            </a:r>
            <a:endParaRPr lang="vi-VN" sz="2800" dirty="0" smtClean="0"/>
          </a:p>
          <a:p>
            <a:pPr marL="342900" indent="-342900">
              <a:lnSpc>
                <a:spcPct val="150000"/>
              </a:lnSpc>
              <a:buFont typeface="Arial" panose="020B0604020202020204" pitchFamily="34" charset="0"/>
              <a:buChar char="•"/>
            </a:pPr>
            <a:r>
              <a:rPr lang="vi-VN" sz="2800" dirty="0" smtClean="0"/>
              <a:t>Review </a:t>
            </a:r>
            <a:r>
              <a:rPr lang="vi-VN" sz="2800" dirty="0"/>
              <a:t>sản </a:t>
            </a:r>
            <a:r>
              <a:rPr lang="vi-VN" sz="2800" dirty="0" smtClean="0"/>
              <a:t>phẩm</a:t>
            </a:r>
          </a:p>
          <a:p>
            <a:pPr marL="342900" indent="-342900">
              <a:lnSpc>
                <a:spcPct val="150000"/>
              </a:lnSpc>
              <a:buFont typeface="Arial" panose="020B0604020202020204" pitchFamily="34" charset="0"/>
              <a:buChar char="•"/>
            </a:pPr>
            <a:r>
              <a:rPr lang="vi-VN" sz="2800" dirty="0" smtClean="0"/>
              <a:t> Thêm </a:t>
            </a:r>
            <a:r>
              <a:rPr lang="vi-VN" sz="2800" dirty="0"/>
              <a:t>sản phẩm vào giỏ </a:t>
            </a:r>
            <a:r>
              <a:rPr lang="vi-VN" sz="2800" dirty="0" smtClean="0"/>
              <a:t>hàng</a:t>
            </a:r>
          </a:p>
          <a:p>
            <a:pPr marL="342900" indent="-342900">
              <a:lnSpc>
                <a:spcPct val="150000"/>
              </a:lnSpc>
              <a:buFont typeface="Arial" panose="020B0604020202020204" pitchFamily="34" charset="0"/>
              <a:buChar char="•"/>
            </a:pPr>
            <a:r>
              <a:rPr lang="vi-VN" sz="2800" dirty="0" smtClean="0"/>
              <a:t>Danh mục sản phẩm</a:t>
            </a:r>
            <a:endParaRPr lang="en-US" sz="2800" dirty="0"/>
          </a:p>
        </p:txBody>
      </p:sp>
    </p:spTree>
    <p:extLst>
      <p:ext uri="{BB962C8B-B14F-4D97-AF65-F5344CB8AC3E}">
        <p14:creationId xmlns:p14="http://schemas.microsoft.com/office/powerpoint/2010/main" val="31539460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docProps/app.xml><?xml version="1.0" encoding="utf-8"?>
<Properties xmlns="http://schemas.openxmlformats.org/officeDocument/2006/extended-properties" xmlns:vt="http://schemas.openxmlformats.org/officeDocument/2006/docPropsVTypes">
  <Template>TM03457452[[fn=Celestial]]</Template>
  <TotalTime>65</TotalTime>
  <Words>342</Words>
  <Application>Microsoft Office PowerPoint</Application>
  <PresentationFormat>Widescreen</PresentationFormat>
  <Paragraphs>60</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Times New Roman</vt:lpstr>
      <vt:lpstr>Celestial</vt:lpstr>
      <vt:lpstr>WELCOME</vt:lpstr>
      <vt:lpstr>PHÁT TRIỂN ỨNG DỤNG WEB</vt:lpstr>
      <vt:lpstr>THÀNH VIÊN NHÓM</vt:lpstr>
      <vt:lpstr>NỘI DUNG </vt:lpstr>
      <vt:lpstr>I . THƯƠNG MẠI ĐIỆN TỬ LÀ GÌ ? </vt:lpstr>
      <vt:lpstr>II. TỔNG QUAN VỀ WEBSITE NHÓM XÂY DỰNG </vt:lpstr>
      <vt:lpstr>1. Giới thiệu website</vt:lpstr>
      <vt:lpstr>2. Sơ đồ hoạt động</vt:lpstr>
      <vt:lpstr>3. CÁC CHỨC NĂNG CHÍNH ? </vt:lpstr>
      <vt:lpstr>4. CÔNG CỤ VÀ NGÔN NGỮ SỬ DỤNG? </vt:lpstr>
      <vt:lpstr>5. GIAO DIỆN NGƯỜI DÙNG ? </vt:lpstr>
      <vt:lpstr>TRANG CHỦ</vt:lpstr>
      <vt:lpstr>DANH MỤC SẢN PHẨM</vt:lpstr>
      <vt:lpstr>TÌM KIẾM SẢN PHẨM</vt:lpstr>
      <vt:lpstr>GIỎ HÀNG</vt:lpstr>
      <vt:lpstr>THANH TOÁN</vt:lpstr>
      <vt:lpstr>PROFILE</vt:lpstr>
      <vt:lpstr>LỊCH SỬ MUA HÀNG</vt:lpstr>
      <vt:lpstr>CHI TIẾT SẢN PHẨM </vt:lpstr>
      <vt:lpstr>ADMIN</vt:lpstr>
      <vt:lpstr>III. HƯỚNG PHÁT TRIỂN</vt:lpstr>
      <vt:lpstr>IV. KẾT LUẬN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Kha Nguyen</dc:creator>
  <cp:lastModifiedBy>Kha Nguyen</cp:lastModifiedBy>
  <cp:revision>9</cp:revision>
  <dcterms:created xsi:type="dcterms:W3CDTF">2020-12-05T13:50:20Z</dcterms:created>
  <dcterms:modified xsi:type="dcterms:W3CDTF">2020-12-05T14:57:59Z</dcterms:modified>
</cp:coreProperties>
</file>