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d9b0458b2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d9b0458b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d9b0458b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d9b0458b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d9b0458b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d9b0458b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d9b0458b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d9b0458b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d9b0458b2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1d9b0458b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d9b0458b2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d9b0458b2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Pros:</a:t>
            </a:r>
            <a:endParaRPr sz="1200">
              <a:solidFill>
                <a:srgbClr val="D1D5DB"/>
              </a:solidFill>
              <a:highlight>
                <a:srgbClr val="444654"/>
              </a:highlight>
              <a:latin typeface="Roboto"/>
              <a:ea typeface="Roboto"/>
              <a:cs typeface="Roboto"/>
              <a:sym typeface="Roboto"/>
            </a:endParaRPr>
          </a:p>
          <a:p>
            <a:pPr marL="457200" lvl="0" indent="-304800" algn="l" rtl="0">
              <a:lnSpc>
                <a:spcPct val="115000"/>
              </a:lnSpc>
              <a:spcBef>
                <a:spcPts val="150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Encapsulation: The Command pattern encapsulates commands as objects, making it easy to modify or extend functionality without affecting other parts of the system. This makes it easier to maintain and extend the codebase over time.</a:t>
            </a:r>
            <a:endParaRPr sz="120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Decoupling: The Command pattern decouples the requester of an action from the object that performs the action, making it easier to modify or replace either component without affecting the other. This promotes modularity and flexibility in the codebase.</a:t>
            </a:r>
            <a:endParaRPr sz="120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Undo/Redo functionality: The Command pattern can be used to implement undo/redo functionality, which is a common requirement in many software applications. This functionality can be achieved by simply storing the command objects in a stack and reversing or replaying them as needed.</a:t>
            </a:r>
            <a:endParaRPr sz="120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Logging: The Command pattern provides a natural way to log actions taken by the system, since each action is encapsulated as a command object.</a:t>
            </a:r>
            <a:endParaRPr sz="1200">
              <a:solidFill>
                <a:srgbClr val="D1D5DB"/>
              </a:solidFill>
              <a:highlight>
                <a:srgbClr val="444654"/>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Cons:</a:t>
            </a:r>
            <a:endParaRPr sz="1200">
              <a:solidFill>
                <a:srgbClr val="D1D5DB"/>
              </a:solidFill>
              <a:highlight>
                <a:srgbClr val="444654"/>
              </a:highlight>
              <a:latin typeface="Roboto"/>
              <a:ea typeface="Roboto"/>
              <a:cs typeface="Roboto"/>
              <a:sym typeface="Roboto"/>
            </a:endParaRPr>
          </a:p>
          <a:p>
            <a:pPr marL="457200" lvl="0" indent="-304800" algn="l" rtl="0">
              <a:lnSpc>
                <a:spcPct val="115000"/>
              </a:lnSpc>
              <a:spcBef>
                <a:spcPts val="150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Increased complexity: The Command pattern adds some additional complexity to the codebase, since it requires creating additional classes to encapsulate commands as objects. This can make the codebase more difficult to understand and maintain.</a:t>
            </a:r>
            <a:endParaRPr sz="120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Increased memory usage: The Command pattern requires storing each command as an object, which can consume additional memory compared to a simpler implementation that just executes commands directly.</a:t>
            </a:r>
            <a:endParaRPr sz="120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Performance overhead: The Command pattern can introduce additional performance overhead compared to a simpler implementation that executes commands directly. This is due to the additional overhead of creating and executing command objects.</a:t>
            </a:r>
            <a:endParaRPr sz="1200">
              <a:solidFill>
                <a:srgbClr val="D1D5DB"/>
              </a:solidFill>
              <a:highlight>
                <a:srgbClr val="444654"/>
              </a:highlight>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d9b0458b2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d9b0458b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d9b0458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d9b0458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d9b0458b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d9b0458b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d9b0458b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d9b0458b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d9b0458b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d9b0458b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d9b0458b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d9b0458b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d9b0458b2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d9b0458b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d9b0458b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d9b0458b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d9b0458b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d9b0458b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refactoring.guru/design-patterns/command"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sourcemaking.com/design_patterns/command" TargetMode="External"/><Relationship Id="rId5" Type="http://schemas.openxmlformats.org/officeDocument/2006/relationships/hyperlink" Target="https://en.wikipedia.org/wiki/Command_pattern#:~:text=In%20object%2Doriented%20programming%2C%20the,values%20for%20the%20method%20parameters" TargetMode="External"/><Relationship Id="rId4" Type="http://schemas.openxmlformats.org/officeDocument/2006/relationships/hyperlink" Target="https://www.tutorialspoint.com/design_pattern/command_pattern.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i="1"/>
              <a:t>Command Design Pattern</a:t>
            </a:r>
            <a:endParaRPr i="1"/>
          </a:p>
        </p:txBody>
      </p:sp>
      <p:sp>
        <p:nvSpPr>
          <p:cNvPr id="55" name="Google Shape;55;p13"/>
          <p:cNvSpPr txBox="1">
            <a:spLocks noGrp="1"/>
          </p:cNvSpPr>
          <p:nvPr>
            <p:ph type="subTitle" idx="1"/>
          </p:nvPr>
        </p:nvSpPr>
        <p:spPr>
          <a:xfrm>
            <a:off x="454275" y="3312825"/>
            <a:ext cx="8520600" cy="792600"/>
          </a:xfrm>
          <a:prstGeom prst="rect">
            <a:avLst/>
          </a:prstGeom>
        </p:spPr>
        <p:txBody>
          <a:bodyPr spcFirstLastPara="1" wrap="square" lIns="91425" tIns="91425" rIns="91425" bIns="91425" anchor="t" anchorCtr="0">
            <a:normAutofit fontScale="85000" lnSpcReduction="20000"/>
          </a:bodyPr>
          <a:lstStyle/>
          <a:p>
            <a:pPr marL="0" lvl="0" indent="0" algn="r" rtl="0">
              <a:spcBef>
                <a:spcPts val="0"/>
              </a:spcBef>
              <a:spcAft>
                <a:spcPts val="0"/>
              </a:spcAft>
              <a:buNone/>
            </a:pPr>
            <a:r>
              <a:rPr lang="en-GB"/>
              <a:t>Nidhi V Kulkarni</a:t>
            </a:r>
            <a:endParaRPr/>
          </a:p>
          <a:p>
            <a:pPr marL="0" lvl="0" indent="0" algn="r" rtl="0">
              <a:spcBef>
                <a:spcPts val="0"/>
              </a:spcBef>
              <a:spcAft>
                <a:spcPts val="0"/>
              </a:spcAft>
              <a:buNone/>
            </a:pPr>
            <a:r>
              <a:rPr lang="en-GB"/>
              <a:t>Priyanka V Rao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548013" y="778150"/>
            <a:ext cx="8129476" cy="370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i="1"/>
              <a:t>Ideal approach</a:t>
            </a:r>
            <a:endParaRPr i="1"/>
          </a:p>
        </p:txBody>
      </p:sp>
      <p:sp>
        <p:nvSpPr>
          <p:cNvPr id="117" name="Google Shape;117;p23"/>
          <p:cNvSpPr txBox="1">
            <a:spLocks noGrp="1"/>
          </p:cNvSpPr>
          <p:nvPr>
            <p:ph type="body" idx="1"/>
          </p:nvPr>
        </p:nvSpPr>
        <p:spPr>
          <a:xfrm>
            <a:off x="311700" y="1152475"/>
            <a:ext cx="8622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The </a:t>
            </a:r>
            <a:r>
              <a:rPr lang="en-GB" b="1"/>
              <a:t>Command </a:t>
            </a:r>
            <a:r>
              <a:rPr lang="en-GB"/>
              <a:t>pattern- GUI objects shouldn’t send these requests directly. </a:t>
            </a:r>
            <a:endParaRPr/>
          </a:p>
          <a:p>
            <a:pPr marL="0" lvl="0" indent="0" algn="l" rtl="0">
              <a:spcBef>
                <a:spcPts val="1200"/>
              </a:spcBef>
              <a:spcAft>
                <a:spcPts val="0"/>
              </a:spcAft>
              <a:buNone/>
            </a:pPr>
            <a:r>
              <a:rPr lang="en-GB"/>
              <a:t>Instead, you should extract all of the request details-</a:t>
            </a:r>
            <a:endParaRPr/>
          </a:p>
          <a:p>
            <a:pPr marL="457200" lvl="0" indent="-342900" algn="l" rtl="0">
              <a:spcBef>
                <a:spcPts val="1200"/>
              </a:spcBef>
              <a:spcAft>
                <a:spcPts val="0"/>
              </a:spcAft>
              <a:buSzPts val="1800"/>
              <a:buChar char="●"/>
            </a:pPr>
            <a:r>
              <a:rPr lang="en-GB"/>
              <a:t>The object being called</a:t>
            </a:r>
            <a:endParaRPr/>
          </a:p>
          <a:p>
            <a:pPr marL="457200" lvl="0" indent="-342900" algn="l" rtl="0">
              <a:spcBef>
                <a:spcPts val="0"/>
              </a:spcBef>
              <a:spcAft>
                <a:spcPts val="0"/>
              </a:spcAft>
              <a:buSzPts val="1800"/>
              <a:buChar char="●"/>
            </a:pPr>
            <a:r>
              <a:rPr lang="en-GB"/>
              <a:t>The name of the method </a:t>
            </a:r>
            <a:endParaRPr/>
          </a:p>
          <a:p>
            <a:pPr marL="457200" lvl="0" indent="-342900" algn="l" rtl="0">
              <a:spcBef>
                <a:spcPts val="0"/>
              </a:spcBef>
              <a:spcAft>
                <a:spcPts val="0"/>
              </a:spcAft>
              <a:buSzPts val="1800"/>
              <a:buChar char="●"/>
            </a:pPr>
            <a:r>
              <a:rPr lang="en-GB"/>
              <a:t>Arguments in a command class with a method that triggers the request.</a:t>
            </a:r>
            <a:endParaRPr/>
          </a:p>
          <a:p>
            <a:pPr marL="0" lvl="0" indent="0" algn="l" rtl="0">
              <a:spcBef>
                <a:spcPts val="1200"/>
              </a:spcBef>
              <a:spcAft>
                <a:spcPts val="0"/>
              </a:spcAft>
              <a:buNone/>
            </a:pPr>
            <a:r>
              <a:rPr lang="en-GB"/>
              <a:t>Object called- </a:t>
            </a:r>
            <a:r>
              <a:rPr lang="en-GB" b="1"/>
              <a:t>Business logic</a:t>
            </a:r>
            <a:endParaRPr b="1"/>
          </a:p>
          <a:p>
            <a:pPr marL="0" lvl="0" indent="0" algn="l" rtl="0">
              <a:spcBef>
                <a:spcPts val="1200"/>
              </a:spcBef>
              <a:spcAft>
                <a:spcPts val="0"/>
              </a:spcAft>
              <a:buNone/>
            </a:pPr>
            <a:r>
              <a:rPr lang="en-GB"/>
              <a:t>Name of the method - </a:t>
            </a:r>
            <a:r>
              <a:rPr lang="en-GB" b="1"/>
              <a:t>Update</a:t>
            </a:r>
            <a:endParaRPr b="1"/>
          </a:p>
          <a:p>
            <a:pPr marL="0" lvl="0" indent="0" algn="l" rtl="0">
              <a:spcBef>
                <a:spcPts val="1200"/>
              </a:spcBef>
              <a:spcAft>
                <a:spcPts val="1200"/>
              </a:spcAft>
              <a:buNone/>
            </a:pPr>
            <a:r>
              <a:rPr lang="en-GB"/>
              <a:t>Arguments- </a:t>
            </a:r>
            <a:r>
              <a:rPr lang="en-GB" b="1"/>
              <a:t>2, “John Smith”</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body" idx="1"/>
          </p:nvPr>
        </p:nvSpPr>
        <p:spPr>
          <a:xfrm>
            <a:off x="311700" y="3478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i="1"/>
              <a:t>Command </a:t>
            </a:r>
            <a:r>
              <a:rPr lang="en-GB"/>
              <a:t>objects- links between various GUI and business logic objects. </a:t>
            </a:r>
            <a:endParaRPr/>
          </a:p>
          <a:p>
            <a:pPr marL="0" lvl="0" indent="0" algn="l" rtl="0">
              <a:spcBef>
                <a:spcPts val="1200"/>
              </a:spcBef>
              <a:spcAft>
                <a:spcPts val="0"/>
              </a:spcAft>
              <a:buNone/>
            </a:pPr>
            <a:r>
              <a:rPr lang="en-GB"/>
              <a:t>The GUI object doesn’t need to know -</a:t>
            </a:r>
            <a:endParaRPr/>
          </a:p>
          <a:p>
            <a:pPr marL="457200" lvl="0" indent="-342900" algn="l" rtl="0">
              <a:spcBef>
                <a:spcPts val="1200"/>
              </a:spcBef>
              <a:spcAft>
                <a:spcPts val="0"/>
              </a:spcAft>
              <a:buSzPts val="1800"/>
              <a:buChar char="●"/>
            </a:pPr>
            <a:r>
              <a:rPr lang="en-GB"/>
              <a:t>What business logic object </a:t>
            </a:r>
            <a:endParaRPr/>
          </a:p>
          <a:p>
            <a:pPr marL="457200" lvl="0" indent="-342900" algn="l" rtl="0">
              <a:spcBef>
                <a:spcPts val="0"/>
              </a:spcBef>
              <a:spcAft>
                <a:spcPts val="0"/>
              </a:spcAft>
              <a:buSzPts val="1800"/>
              <a:buChar char="●"/>
            </a:pPr>
            <a:r>
              <a:rPr lang="en-GB"/>
              <a:t>What request and how it’ll be processed. </a:t>
            </a:r>
            <a:endParaRPr/>
          </a:p>
          <a:p>
            <a:pPr marL="0" lvl="0" indent="0" algn="l" rtl="0">
              <a:spcBef>
                <a:spcPts val="1200"/>
              </a:spcBef>
              <a:spcAft>
                <a:spcPts val="0"/>
              </a:spcAft>
              <a:buNone/>
            </a:pPr>
            <a:r>
              <a:rPr lang="en-GB"/>
              <a:t>The GUI object just triggers the </a:t>
            </a:r>
            <a:r>
              <a:rPr lang="en-GB" b="1"/>
              <a:t>command</a:t>
            </a:r>
            <a:r>
              <a:rPr lang="en-GB"/>
              <a:t>, which handles all the details.</a:t>
            </a:r>
            <a:endParaRPr/>
          </a:p>
          <a:p>
            <a:pPr marL="0" lvl="0" indent="0" algn="l" rtl="0">
              <a:spcBef>
                <a:spcPts val="1200"/>
              </a:spcBef>
              <a:spcAft>
                <a:spcPts val="1200"/>
              </a:spcAft>
              <a:buNone/>
            </a:pPr>
            <a:endParaRPr/>
          </a:p>
        </p:txBody>
      </p:sp>
      <p:pic>
        <p:nvPicPr>
          <p:cNvPr id="123" name="Google Shape;123;p24"/>
          <p:cNvPicPr preferRelativeResize="0"/>
          <p:nvPr/>
        </p:nvPicPr>
        <p:blipFill>
          <a:blip r:embed="rId3">
            <a:alphaModFix/>
          </a:blip>
          <a:stretch>
            <a:fillRect/>
          </a:stretch>
        </p:blipFill>
        <p:spPr>
          <a:xfrm>
            <a:off x="444100" y="2571750"/>
            <a:ext cx="6860700" cy="246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body" idx="1"/>
          </p:nvPr>
        </p:nvSpPr>
        <p:spPr>
          <a:xfrm>
            <a:off x="311700" y="500625"/>
            <a:ext cx="8520600" cy="418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t>After we apply the Command pattern-</a:t>
            </a:r>
            <a:endParaRPr sz="2000"/>
          </a:p>
          <a:p>
            <a:pPr marL="457200" lvl="0" indent="-355600" algn="l" rtl="0">
              <a:spcBef>
                <a:spcPts val="1200"/>
              </a:spcBef>
              <a:spcAft>
                <a:spcPts val="0"/>
              </a:spcAft>
              <a:buSzPts val="2000"/>
              <a:buChar char="●"/>
            </a:pPr>
            <a:r>
              <a:rPr lang="en-GB" sz="2000"/>
              <a:t>No longer need all those button subclasses </a:t>
            </a:r>
            <a:endParaRPr sz="2000"/>
          </a:p>
          <a:p>
            <a:pPr marL="457200" lvl="0" indent="-355600" algn="l" rtl="0">
              <a:spcBef>
                <a:spcPts val="0"/>
              </a:spcBef>
              <a:spcAft>
                <a:spcPts val="0"/>
              </a:spcAft>
              <a:buSzPts val="2000"/>
              <a:buChar char="●"/>
            </a:pPr>
            <a:r>
              <a:rPr lang="en-GB" sz="2000"/>
              <a:t>Put a single field into the base </a:t>
            </a:r>
            <a:r>
              <a:rPr lang="en-GB" sz="2000" b="1"/>
              <a:t>Button </a:t>
            </a:r>
            <a:r>
              <a:rPr lang="en-GB" sz="2000"/>
              <a:t>class</a:t>
            </a:r>
            <a:endParaRPr sz="2000"/>
          </a:p>
          <a:p>
            <a:pPr marL="457200" lvl="0" indent="-355600" algn="l" rtl="0">
              <a:spcBef>
                <a:spcPts val="0"/>
              </a:spcBef>
              <a:spcAft>
                <a:spcPts val="0"/>
              </a:spcAft>
              <a:buSzPts val="2000"/>
              <a:buChar char="●"/>
            </a:pPr>
            <a:r>
              <a:rPr lang="en-GB" sz="2000"/>
              <a:t>Stores a reference to a command object </a:t>
            </a:r>
            <a:endParaRPr sz="2000"/>
          </a:p>
          <a:p>
            <a:pPr marL="457200" lvl="0" indent="-355600" algn="l" rtl="0">
              <a:spcBef>
                <a:spcPts val="0"/>
              </a:spcBef>
              <a:spcAft>
                <a:spcPts val="0"/>
              </a:spcAft>
              <a:buSzPts val="2000"/>
              <a:buChar char="●"/>
            </a:pPr>
            <a:r>
              <a:rPr lang="en-GB" sz="2000"/>
              <a:t>The button execute that command on a click.</a:t>
            </a:r>
            <a:endParaRPr sz="2000"/>
          </a:p>
          <a:p>
            <a:pPr marL="0" lvl="0" indent="0" algn="l" rtl="0">
              <a:spcBef>
                <a:spcPts val="1200"/>
              </a:spcBef>
              <a:spcAft>
                <a:spcPts val="0"/>
              </a:spcAft>
              <a:buNone/>
            </a:pPr>
            <a:endParaRPr sz="2000"/>
          </a:p>
          <a:p>
            <a:pPr marL="0" lvl="0" indent="0" algn="l" rtl="0">
              <a:spcBef>
                <a:spcPts val="1200"/>
              </a:spcBef>
              <a:spcAft>
                <a:spcPts val="0"/>
              </a:spcAft>
              <a:buNone/>
            </a:pPr>
            <a:r>
              <a:rPr lang="en-GB" sz="2000" b="1"/>
              <a:t>Commands </a:t>
            </a:r>
            <a:r>
              <a:rPr lang="en-GB" sz="2000"/>
              <a:t>- </a:t>
            </a:r>
            <a:endParaRPr sz="2000"/>
          </a:p>
          <a:p>
            <a:pPr marL="457200" lvl="0" indent="-355600" algn="l" rtl="0">
              <a:spcBef>
                <a:spcPts val="1200"/>
              </a:spcBef>
              <a:spcAft>
                <a:spcPts val="0"/>
              </a:spcAft>
              <a:buSzPts val="2000"/>
              <a:buChar char="●"/>
            </a:pPr>
            <a:r>
              <a:rPr lang="en-GB" sz="2000"/>
              <a:t>Middle layer </a:t>
            </a:r>
            <a:endParaRPr sz="2000"/>
          </a:p>
          <a:p>
            <a:pPr marL="457200" lvl="0" indent="-355600" algn="l" rtl="0">
              <a:spcBef>
                <a:spcPts val="0"/>
              </a:spcBef>
              <a:spcAft>
                <a:spcPts val="0"/>
              </a:spcAft>
              <a:buSzPts val="2000"/>
              <a:buChar char="●"/>
            </a:pPr>
            <a:r>
              <a:rPr lang="en-GB" sz="2000"/>
              <a:t>Reduces coupling between the GUI and business logic layers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00" b="1" i="1"/>
              <a:t>Real world applications</a:t>
            </a:r>
            <a:r>
              <a:rPr lang="en-GB" sz="3120" b="1" i="1"/>
              <a:t> </a:t>
            </a:r>
            <a:endParaRPr sz="3120" b="1" i="1"/>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lnSpc>
                <a:spcPct val="200000"/>
              </a:lnSpc>
              <a:spcBef>
                <a:spcPts val="0"/>
              </a:spcBef>
              <a:spcAft>
                <a:spcPts val="0"/>
              </a:spcAft>
              <a:buClr>
                <a:srgbClr val="D1D5DB"/>
              </a:buClr>
              <a:buSzPts val="2100"/>
              <a:buFont typeface="Roboto"/>
              <a:buChar char="●"/>
            </a:pPr>
            <a:r>
              <a:rPr lang="en-GB" sz="2000"/>
              <a:t>GUI buttons and Menu items</a:t>
            </a:r>
            <a:endParaRPr sz="2000"/>
          </a:p>
          <a:p>
            <a:pPr marL="457200" lvl="0" indent="-361950" algn="l" rtl="0">
              <a:lnSpc>
                <a:spcPct val="200000"/>
              </a:lnSpc>
              <a:spcBef>
                <a:spcPts val="0"/>
              </a:spcBef>
              <a:spcAft>
                <a:spcPts val="0"/>
              </a:spcAft>
              <a:buClr>
                <a:srgbClr val="D1D5DB"/>
              </a:buClr>
              <a:buSzPts val="2100"/>
              <a:buFont typeface="Roboto"/>
              <a:buChar char="●"/>
            </a:pPr>
            <a:r>
              <a:rPr lang="en-GB" sz="2000"/>
              <a:t>Multi-level Undo/Redo</a:t>
            </a:r>
            <a:endParaRPr sz="2000"/>
          </a:p>
          <a:p>
            <a:pPr marL="457200" lvl="0" indent="-361950" algn="l" rtl="0">
              <a:lnSpc>
                <a:spcPct val="200000"/>
              </a:lnSpc>
              <a:spcBef>
                <a:spcPts val="0"/>
              </a:spcBef>
              <a:spcAft>
                <a:spcPts val="0"/>
              </a:spcAft>
              <a:buClr>
                <a:srgbClr val="D1D5DB"/>
              </a:buClr>
              <a:buSzPts val="2100"/>
              <a:buFont typeface="Roboto"/>
              <a:buChar char="●"/>
            </a:pPr>
            <a:r>
              <a:rPr lang="en-GB" sz="2000"/>
              <a:t>Remote Control Devices</a:t>
            </a:r>
            <a:endParaRPr sz="2000"/>
          </a:p>
          <a:p>
            <a:pPr marL="457200" lvl="0" indent="-361950" algn="l" rtl="0">
              <a:lnSpc>
                <a:spcPct val="200000"/>
              </a:lnSpc>
              <a:spcBef>
                <a:spcPts val="0"/>
              </a:spcBef>
              <a:spcAft>
                <a:spcPts val="0"/>
              </a:spcAft>
              <a:buClr>
                <a:srgbClr val="D1D5DB"/>
              </a:buClr>
              <a:buSzPts val="2100"/>
              <a:buFont typeface="Roboto"/>
              <a:buChar char="●"/>
            </a:pPr>
            <a:r>
              <a:rPr lang="en-GB" sz="2000"/>
              <a:t>Transactional behavior</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None/>
            </a:pPr>
            <a:r>
              <a:rPr lang="en-GB" sz="3588" b="1"/>
              <a:t> </a:t>
            </a:r>
            <a:r>
              <a:rPr lang="en-GB" sz="3588" b="1" i="1"/>
              <a:t>Pros and Cons</a:t>
            </a:r>
            <a:endParaRPr sz="3588" b="1" i="1"/>
          </a:p>
          <a:p>
            <a:pPr marL="0" lvl="0" indent="0" algn="l" rtl="0">
              <a:spcBef>
                <a:spcPts val="400"/>
              </a:spcBef>
              <a:spcAft>
                <a:spcPts val="0"/>
              </a:spcAft>
              <a:buNone/>
            </a:pPr>
            <a:endParaRPr/>
          </a:p>
        </p:txBody>
      </p:sp>
      <p:sp>
        <p:nvSpPr>
          <p:cNvPr id="140" name="Google Shape;140;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endParaRPr sz="2000"/>
          </a:p>
          <a:p>
            <a:pPr marL="457200" lvl="0" indent="457200" algn="l" rtl="0">
              <a:spcBef>
                <a:spcPts val="1200"/>
              </a:spcBef>
              <a:spcAft>
                <a:spcPts val="0"/>
              </a:spcAft>
              <a:buNone/>
            </a:pPr>
            <a:r>
              <a:rPr lang="en-GB" sz="2000"/>
              <a:t>Pros</a:t>
            </a:r>
            <a:endParaRPr sz="2000"/>
          </a:p>
          <a:p>
            <a:pPr marL="0" lvl="0" indent="0" algn="l" rtl="0">
              <a:spcBef>
                <a:spcPts val="1200"/>
              </a:spcBef>
              <a:spcAft>
                <a:spcPts val="0"/>
              </a:spcAft>
              <a:buNone/>
            </a:pPr>
            <a:endParaRPr sz="2000"/>
          </a:p>
          <a:p>
            <a:pPr marL="457200" lvl="0" indent="-336550" algn="l" rtl="0">
              <a:spcBef>
                <a:spcPts val="1200"/>
              </a:spcBef>
              <a:spcAft>
                <a:spcPts val="0"/>
              </a:spcAft>
              <a:buClr>
                <a:schemeClr val="dk1"/>
              </a:buClr>
              <a:buSzPts val="1700"/>
              <a:buChar char="●"/>
            </a:pPr>
            <a:r>
              <a:rPr lang="en-GB" sz="2000"/>
              <a:t>Encapsulation</a:t>
            </a:r>
            <a:endParaRPr sz="2000"/>
          </a:p>
          <a:p>
            <a:pPr marL="457200" lvl="0" indent="-336550" algn="l" rtl="0">
              <a:spcBef>
                <a:spcPts val="0"/>
              </a:spcBef>
              <a:spcAft>
                <a:spcPts val="0"/>
              </a:spcAft>
              <a:buClr>
                <a:schemeClr val="dk1"/>
              </a:buClr>
              <a:buSzPts val="1700"/>
              <a:buChar char="●"/>
            </a:pPr>
            <a:r>
              <a:rPr lang="en-GB" sz="2000"/>
              <a:t>Decoupling</a:t>
            </a:r>
            <a:endParaRPr sz="2000"/>
          </a:p>
          <a:p>
            <a:pPr marL="457200" lvl="0" indent="-336550" algn="l" rtl="0">
              <a:spcBef>
                <a:spcPts val="0"/>
              </a:spcBef>
              <a:spcAft>
                <a:spcPts val="0"/>
              </a:spcAft>
              <a:buClr>
                <a:schemeClr val="dk1"/>
              </a:buClr>
              <a:buSzPts val="1700"/>
              <a:buChar char="●"/>
            </a:pPr>
            <a:r>
              <a:rPr lang="en-GB" sz="2000"/>
              <a:t>Undo/Redo functionality</a:t>
            </a:r>
            <a:endParaRPr sz="2000"/>
          </a:p>
          <a:p>
            <a:pPr marL="457200" lvl="0" indent="-336550" algn="l" rtl="0">
              <a:spcBef>
                <a:spcPts val="0"/>
              </a:spcBef>
              <a:spcAft>
                <a:spcPts val="0"/>
              </a:spcAft>
              <a:buClr>
                <a:schemeClr val="dk1"/>
              </a:buClr>
              <a:buSzPts val="1700"/>
              <a:buChar char="●"/>
            </a:pPr>
            <a:r>
              <a:rPr lang="en-GB" sz="2000"/>
              <a:t>Sequencing of commands</a:t>
            </a:r>
            <a:endParaRPr sz="2000"/>
          </a:p>
          <a:p>
            <a:pPr marL="457200" lvl="0" indent="-336550" algn="l" rtl="0">
              <a:spcBef>
                <a:spcPts val="0"/>
              </a:spcBef>
              <a:spcAft>
                <a:spcPts val="0"/>
              </a:spcAft>
              <a:buClr>
                <a:schemeClr val="dk1"/>
              </a:buClr>
              <a:buSzPts val="1700"/>
              <a:buChar char="●"/>
            </a:pPr>
            <a:r>
              <a:rPr lang="en-GB" sz="2000"/>
              <a:t>Logging</a:t>
            </a:r>
            <a:endParaRPr sz="2000"/>
          </a:p>
          <a:p>
            <a:pPr marL="0" lvl="0" indent="0" algn="l" rtl="0">
              <a:spcBef>
                <a:spcPts val="1200"/>
              </a:spcBef>
              <a:spcAft>
                <a:spcPts val="1200"/>
              </a:spcAft>
              <a:buNone/>
            </a:pPr>
            <a:endParaRPr/>
          </a:p>
        </p:txBody>
      </p:sp>
      <p:sp>
        <p:nvSpPr>
          <p:cNvPr id="141" name="Google Shape;141;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marR="0" lvl="0" indent="0" algn="ctr" rtl="0">
              <a:lnSpc>
                <a:spcPct val="115000"/>
              </a:lnSpc>
              <a:spcBef>
                <a:spcPts val="0"/>
              </a:spcBef>
              <a:spcAft>
                <a:spcPts val="0"/>
              </a:spcAft>
              <a:buNone/>
            </a:pPr>
            <a:endParaRPr sz="2000" i="1">
              <a:solidFill>
                <a:schemeClr val="dk1"/>
              </a:solidFill>
            </a:endParaRPr>
          </a:p>
          <a:p>
            <a:pPr marL="457200" marR="0" lvl="0" indent="457200" algn="l" rtl="0">
              <a:lnSpc>
                <a:spcPct val="115000"/>
              </a:lnSpc>
              <a:spcBef>
                <a:spcPts val="1200"/>
              </a:spcBef>
              <a:spcAft>
                <a:spcPts val="0"/>
              </a:spcAft>
              <a:buNone/>
            </a:pPr>
            <a:r>
              <a:rPr lang="en-GB" sz="2000"/>
              <a:t>Cons</a:t>
            </a:r>
            <a:endParaRPr sz="2000"/>
          </a:p>
          <a:p>
            <a:pPr marL="457200" marR="0" lvl="0" indent="0" algn="l" rtl="0">
              <a:lnSpc>
                <a:spcPct val="115000"/>
              </a:lnSpc>
              <a:spcBef>
                <a:spcPts val="1200"/>
              </a:spcBef>
              <a:spcAft>
                <a:spcPts val="0"/>
              </a:spcAft>
              <a:buNone/>
            </a:pPr>
            <a:endParaRPr sz="2000"/>
          </a:p>
          <a:p>
            <a:pPr marL="457200" marR="0" lvl="0" indent="-336550" algn="l" rtl="0">
              <a:lnSpc>
                <a:spcPct val="115000"/>
              </a:lnSpc>
              <a:spcBef>
                <a:spcPts val="1200"/>
              </a:spcBef>
              <a:spcAft>
                <a:spcPts val="0"/>
              </a:spcAft>
              <a:buClr>
                <a:schemeClr val="dk1"/>
              </a:buClr>
              <a:buSzPts val="1700"/>
              <a:buChar char="●"/>
            </a:pPr>
            <a:r>
              <a:rPr lang="en-GB" sz="2000"/>
              <a:t>Increased complexity</a:t>
            </a:r>
            <a:endParaRPr sz="2000"/>
          </a:p>
          <a:p>
            <a:pPr marL="457200" marR="0" lvl="0" indent="-336550" algn="l" rtl="0">
              <a:lnSpc>
                <a:spcPct val="115000"/>
              </a:lnSpc>
              <a:spcBef>
                <a:spcPts val="0"/>
              </a:spcBef>
              <a:spcAft>
                <a:spcPts val="0"/>
              </a:spcAft>
              <a:buClr>
                <a:schemeClr val="dk1"/>
              </a:buClr>
              <a:buSzPts val="1700"/>
              <a:buChar char="●"/>
            </a:pPr>
            <a:r>
              <a:rPr lang="en-GB" sz="2000"/>
              <a:t>Increased memory usage</a:t>
            </a:r>
            <a:endParaRPr sz="2000"/>
          </a:p>
          <a:p>
            <a:pPr marL="457200" marR="0" lvl="0" indent="-336550" algn="l" rtl="0">
              <a:lnSpc>
                <a:spcPct val="115000"/>
              </a:lnSpc>
              <a:spcBef>
                <a:spcPts val="0"/>
              </a:spcBef>
              <a:spcAft>
                <a:spcPts val="0"/>
              </a:spcAft>
              <a:buClr>
                <a:schemeClr val="dk1"/>
              </a:buClr>
              <a:buSzPts val="1700"/>
              <a:buChar char="●"/>
            </a:pPr>
            <a:r>
              <a:rPr lang="en-GB" sz="2000"/>
              <a:t>Performance overhead</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i="1"/>
              <a:t>References</a:t>
            </a:r>
            <a:endParaRPr i="1"/>
          </a:p>
        </p:txBody>
      </p:sp>
      <p:sp>
        <p:nvSpPr>
          <p:cNvPr id="147" name="Google Shape;14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solidFill>
                  <a:schemeClr val="hlink"/>
                </a:solidFill>
                <a:hlinkClick r:id="rId3"/>
              </a:rPr>
              <a:t>https://refactoring.guru/design-patterns/command</a:t>
            </a:r>
            <a:endParaRPr/>
          </a:p>
          <a:p>
            <a:pPr marL="0" lvl="0" indent="0" algn="l" rtl="0">
              <a:spcBef>
                <a:spcPts val="1200"/>
              </a:spcBef>
              <a:spcAft>
                <a:spcPts val="0"/>
              </a:spcAft>
              <a:buNone/>
            </a:pPr>
            <a:r>
              <a:rPr lang="en-GB" u="sng">
                <a:solidFill>
                  <a:schemeClr val="hlink"/>
                </a:solidFill>
                <a:hlinkClick r:id="rId4"/>
              </a:rPr>
              <a:t>https://www.tutorialspoint.com/design_pattern/command_pattern.htm</a:t>
            </a:r>
            <a:endParaRPr/>
          </a:p>
          <a:p>
            <a:pPr marL="0" lvl="0" indent="0" algn="l" rtl="0">
              <a:spcBef>
                <a:spcPts val="1200"/>
              </a:spcBef>
              <a:spcAft>
                <a:spcPts val="0"/>
              </a:spcAft>
              <a:buNone/>
            </a:pPr>
            <a:r>
              <a:rPr lang="en-GB" u="sng">
                <a:solidFill>
                  <a:schemeClr val="hlink"/>
                </a:solidFill>
                <a:hlinkClick r:id="rId5"/>
              </a:rPr>
              <a:t>https://en.wikipedia.org/wiki/Command_pattern#:~:text=In%20object%2Doriented%20programming%2C%20the,values%20for%20the%20method%20parameters</a:t>
            </a:r>
            <a:r>
              <a:rPr lang="en-GB"/>
              <a:t>.</a:t>
            </a:r>
            <a:endParaRPr/>
          </a:p>
          <a:p>
            <a:pPr marL="0" lvl="0" indent="0" algn="l" rtl="0">
              <a:spcBef>
                <a:spcPts val="1200"/>
              </a:spcBef>
              <a:spcAft>
                <a:spcPts val="0"/>
              </a:spcAft>
              <a:buNone/>
            </a:pPr>
            <a:r>
              <a:rPr lang="en-GB" u="sng">
                <a:solidFill>
                  <a:schemeClr val="hlink"/>
                </a:solidFill>
                <a:hlinkClick r:id="rId6"/>
              </a:rPr>
              <a:t>https://sourcemaking.com/design_patterns/command</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a:t>
            </a:r>
            <a:r>
              <a:rPr lang="en-GB" i="1"/>
              <a:t>Command </a:t>
            </a:r>
            <a:r>
              <a:rPr lang="en-GB"/>
              <a:t>design pattern?</a:t>
            </a:r>
            <a:endParaRPr/>
          </a:p>
        </p:txBody>
      </p:sp>
      <p:sp>
        <p:nvSpPr>
          <p:cNvPr id="61" name="Google Shape;61;p14"/>
          <p:cNvSpPr txBox="1">
            <a:spLocks noGrp="1"/>
          </p:cNvSpPr>
          <p:nvPr>
            <p:ph type="body" idx="1"/>
          </p:nvPr>
        </p:nvSpPr>
        <p:spPr>
          <a:xfrm>
            <a:off x="311700" y="1152475"/>
            <a:ext cx="8520600" cy="3873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sz="2500"/>
              <a:t>- An object encapsulates all </a:t>
            </a:r>
            <a:r>
              <a:rPr lang="en-GB" sz="2500" b="1" i="1"/>
              <a:t>information </a:t>
            </a:r>
            <a:r>
              <a:rPr lang="en-GB" sz="2500"/>
              <a:t>needed to perform an action.</a:t>
            </a:r>
            <a:endParaRPr sz="2500"/>
          </a:p>
          <a:p>
            <a:pPr marL="0" lvl="0" indent="0" algn="l" rtl="0">
              <a:spcBef>
                <a:spcPts val="1200"/>
              </a:spcBef>
              <a:spcAft>
                <a:spcPts val="0"/>
              </a:spcAft>
              <a:buNone/>
            </a:pPr>
            <a:r>
              <a:rPr lang="en-GB" sz="2500"/>
              <a:t>- </a:t>
            </a:r>
            <a:r>
              <a:rPr lang="en-GB" sz="2200"/>
              <a:t>Issue requests to objects without knowing -</a:t>
            </a:r>
            <a:endParaRPr sz="2200"/>
          </a:p>
          <a:p>
            <a:pPr marL="457200" lvl="0" indent="-326430" algn="l" rtl="0">
              <a:spcBef>
                <a:spcPts val="1200"/>
              </a:spcBef>
              <a:spcAft>
                <a:spcPts val="0"/>
              </a:spcAft>
              <a:buSzPct val="100000"/>
              <a:buChar char="●"/>
            </a:pPr>
            <a:r>
              <a:rPr lang="en-GB" sz="2200"/>
              <a:t>The operation being requested </a:t>
            </a:r>
            <a:endParaRPr sz="2200"/>
          </a:p>
          <a:p>
            <a:pPr marL="457200" lvl="0" indent="-326430" algn="l" rtl="0">
              <a:spcBef>
                <a:spcPts val="0"/>
              </a:spcBef>
              <a:spcAft>
                <a:spcPts val="0"/>
              </a:spcAft>
              <a:buSzPct val="100000"/>
              <a:buChar char="●"/>
            </a:pPr>
            <a:r>
              <a:rPr lang="en-GB" sz="2200"/>
              <a:t>The receiver of the request.</a:t>
            </a:r>
            <a:endParaRPr sz="2500"/>
          </a:p>
          <a:p>
            <a:pPr marL="0" lvl="0" indent="0" algn="l" rtl="0">
              <a:spcBef>
                <a:spcPts val="1200"/>
              </a:spcBef>
              <a:spcAft>
                <a:spcPts val="0"/>
              </a:spcAft>
              <a:buNone/>
            </a:pPr>
            <a:endParaRPr sz="2500"/>
          </a:p>
          <a:p>
            <a:pPr marL="0" lvl="0" indent="0" algn="l" rtl="0">
              <a:spcBef>
                <a:spcPts val="1200"/>
              </a:spcBef>
              <a:spcAft>
                <a:spcPts val="0"/>
              </a:spcAft>
              <a:buNone/>
            </a:pPr>
            <a:r>
              <a:rPr lang="en-GB" sz="2500" b="1" i="1"/>
              <a:t>Information</a:t>
            </a:r>
            <a:r>
              <a:rPr lang="en-GB" sz="2500" b="1"/>
              <a:t>-</a:t>
            </a:r>
            <a:endParaRPr sz="2500" b="1"/>
          </a:p>
          <a:p>
            <a:pPr marL="457200" lvl="0" indent="-339765" algn="l" rtl="0">
              <a:lnSpc>
                <a:spcPct val="150000"/>
              </a:lnSpc>
              <a:spcBef>
                <a:spcPts val="1200"/>
              </a:spcBef>
              <a:spcAft>
                <a:spcPts val="0"/>
              </a:spcAft>
              <a:buSzPct val="100000"/>
              <a:buChar char="●"/>
            </a:pPr>
            <a:r>
              <a:rPr lang="en-GB" sz="2500"/>
              <a:t>Method name</a:t>
            </a:r>
            <a:endParaRPr sz="2500"/>
          </a:p>
          <a:p>
            <a:pPr marL="457200" lvl="0" indent="-339765" algn="l" rtl="0">
              <a:lnSpc>
                <a:spcPct val="150000"/>
              </a:lnSpc>
              <a:spcBef>
                <a:spcPts val="0"/>
              </a:spcBef>
              <a:spcAft>
                <a:spcPts val="0"/>
              </a:spcAft>
              <a:buSzPct val="100000"/>
              <a:buChar char="●"/>
            </a:pPr>
            <a:r>
              <a:rPr lang="en-GB" sz="2500"/>
              <a:t>The object that owns the method </a:t>
            </a:r>
            <a:endParaRPr sz="2500"/>
          </a:p>
          <a:p>
            <a:pPr marL="457200" lvl="0" indent="-339765" algn="l" rtl="0">
              <a:lnSpc>
                <a:spcPct val="150000"/>
              </a:lnSpc>
              <a:spcBef>
                <a:spcPts val="0"/>
              </a:spcBef>
              <a:spcAft>
                <a:spcPts val="0"/>
              </a:spcAft>
              <a:buSzPct val="100000"/>
              <a:buChar char="●"/>
            </a:pPr>
            <a:r>
              <a:rPr lang="en-GB" sz="2500"/>
              <a:t>Values for the method parameters.</a:t>
            </a:r>
            <a:endParaRPr sz="2500"/>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i="1"/>
              <a:t>Real time example</a:t>
            </a:r>
            <a:endParaRPr i="1"/>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8" name="Google Shape;68;p15"/>
          <p:cNvPicPr preferRelativeResize="0"/>
          <p:nvPr/>
        </p:nvPicPr>
        <p:blipFill>
          <a:blip r:embed="rId3">
            <a:alphaModFix/>
          </a:blip>
          <a:stretch>
            <a:fillRect/>
          </a:stretch>
        </p:blipFill>
        <p:spPr>
          <a:xfrm>
            <a:off x="360600" y="1224125"/>
            <a:ext cx="7779375" cy="381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521475" y="706613"/>
            <a:ext cx="7119399" cy="373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i="1"/>
              <a:t>Four terms-</a:t>
            </a:r>
            <a:endParaRPr i="1"/>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74650" algn="l" rtl="0">
              <a:lnSpc>
                <a:spcPct val="200000"/>
              </a:lnSpc>
              <a:spcBef>
                <a:spcPts val="0"/>
              </a:spcBef>
              <a:spcAft>
                <a:spcPts val="0"/>
              </a:spcAft>
              <a:buSzPts val="2300"/>
              <a:buChar char="●"/>
            </a:pPr>
            <a:r>
              <a:rPr lang="en-GB" sz="2300"/>
              <a:t>Client</a:t>
            </a:r>
            <a:endParaRPr sz="2300"/>
          </a:p>
          <a:p>
            <a:pPr marL="457200" lvl="0" indent="-374650" algn="l" rtl="0">
              <a:lnSpc>
                <a:spcPct val="200000"/>
              </a:lnSpc>
              <a:spcBef>
                <a:spcPts val="0"/>
              </a:spcBef>
              <a:spcAft>
                <a:spcPts val="0"/>
              </a:spcAft>
              <a:buSzPts val="2300"/>
              <a:buChar char="●"/>
            </a:pPr>
            <a:r>
              <a:rPr lang="en-GB" sz="2300"/>
              <a:t>Command</a:t>
            </a:r>
            <a:endParaRPr sz="2300"/>
          </a:p>
          <a:p>
            <a:pPr marL="457200" lvl="0" indent="-374650" algn="l" rtl="0">
              <a:lnSpc>
                <a:spcPct val="200000"/>
              </a:lnSpc>
              <a:spcBef>
                <a:spcPts val="0"/>
              </a:spcBef>
              <a:spcAft>
                <a:spcPts val="0"/>
              </a:spcAft>
              <a:buSzPts val="2300"/>
              <a:buChar char="●"/>
            </a:pPr>
            <a:r>
              <a:rPr lang="en-GB" sz="2300"/>
              <a:t>Invoker</a:t>
            </a:r>
            <a:endParaRPr sz="2300"/>
          </a:p>
          <a:p>
            <a:pPr marL="457200" lvl="0" indent="-374650" algn="l" rtl="0">
              <a:lnSpc>
                <a:spcPct val="200000"/>
              </a:lnSpc>
              <a:spcBef>
                <a:spcPts val="0"/>
              </a:spcBef>
              <a:spcAft>
                <a:spcPts val="0"/>
              </a:spcAft>
              <a:buSzPts val="2300"/>
              <a:buChar char="●"/>
            </a:pPr>
            <a:r>
              <a:rPr lang="en-GB" sz="2300"/>
              <a:t>Receiver</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i="1"/>
              <a:t>Technical example</a:t>
            </a:r>
            <a:endParaRPr i="1"/>
          </a:p>
        </p:txBody>
      </p:sp>
      <p:sp>
        <p:nvSpPr>
          <p:cNvPr id="85" name="Google Shape;85;p18"/>
          <p:cNvSpPr txBox="1">
            <a:spLocks noGrp="1"/>
          </p:cNvSpPr>
          <p:nvPr>
            <p:ph type="body" idx="1"/>
          </p:nvPr>
        </p:nvSpPr>
        <p:spPr>
          <a:xfrm>
            <a:off x="311700" y="1152475"/>
            <a:ext cx="5485800" cy="3416400"/>
          </a:xfrm>
          <a:prstGeom prst="rect">
            <a:avLst/>
          </a:prstGeom>
        </p:spPr>
        <p:txBody>
          <a:bodyPr spcFirstLastPara="1" wrap="square" lIns="91425" tIns="91425" rIns="91425" bIns="91425" anchor="t" anchorCtr="0">
            <a:normAutofit fontScale="40000" lnSpcReduction="20000"/>
          </a:bodyPr>
          <a:lstStyle/>
          <a:p>
            <a:pPr marL="457200" lvl="0" indent="-317269" algn="l" rtl="0">
              <a:lnSpc>
                <a:spcPct val="200000"/>
              </a:lnSpc>
              <a:spcBef>
                <a:spcPts val="0"/>
              </a:spcBef>
              <a:spcAft>
                <a:spcPts val="0"/>
              </a:spcAft>
              <a:buSzPct val="100000"/>
              <a:buChar char="●"/>
            </a:pPr>
            <a:r>
              <a:rPr lang="en-GB" sz="3490"/>
              <a:t>Text editor app-&gt; Create toolbar -&gt; Many buttons</a:t>
            </a:r>
            <a:endParaRPr sz="3490"/>
          </a:p>
          <a:p>
            <a:pPr marL="457200" lvl="0" indent="-317269" algn="l" rtl="0">
              <a:lnSpc>
                <a:spcPct val="200000"/>
              </a:lnSpc>
              <a:spcBef>
                <a:spcPts val="0"/>
              </a:spcBef>
              <a:spcAft>
                <a:spcPts val="0"/>
              </a:spcAft>
              <a:buSzPct val="100000"/>
              <a:buChar char="●"/>
            </a:pPr>
            <a:r>
              <a:rPr lang="en-GB" sz="3490" b="1"/>
              <a:t>Button </a:t>
            </a:r>
            <a:r>
              <a:rPr lang="en-GB" sz="3490"/>
              <a:t>- Base class</a:t>
            </a:r>
            <a:endParaRPr sz="3490"/>
          </a:p>
          <a:p>
            <a:pPr marL="457200" lvl="0" indent="-317269" algn="l" rtl="0">
              <a:lnSpc>
                <a:spcPct val="200000"/>
              </a:lnSpc>
              <a:spcBef>
                <a:spcPts val="0"/>
              </a:spcBef>
              <a:spcAft>
                <a:spcPts val="0"/>
              </a:spcAft>
              <a:buSzPct val="100000"/>
              <a:buChar char="●"/>
            </a:pPr>
            <a:r>
              <a:rPr lang="en-GB" sz="3490"/>
              <a:t>Buttons look similar, but different operations</a:t>
            </a:r>
            <a:endParaRPr sz="3490"/>
          </a:p>
          <a:p>
            <a:pPr marL="0" lvl="0" indent="0" algn="l" rtl="0">
              <a:lnSpc>
                <a:spcPct val="200000"/>
              </a:lnSpc>
              <a:spcBef>
                <a:spcPts val="1200"/>
              </a:spcBef>
              <a:spcAft>
                <a:spcPts val="0"/>
              </a:spcAft>
              <a:buNone/>
            </a:pPr>
            <a:r>
              <a:rPr lang="en-GB" sz="3490" i="1"/>
              <a:t>Code for the various click handlers of these buttons?</a:t>
            </a:r>
            <a:endParaRPr sz="3490" i="1"/>
          </a:p>
          <a:p>
            <a:pPr marL="457200" lvl="0" indent="-317269" algn="l" rtl="0">
              <a:lnSpc>
                <a:spcPct val="200000"/>
              </a:lnSpc>
              <a:spcBef>
                <a:spcPts val="1200"/>
              </a:spcBef>
              <a:spcAft>
                <a:spcPts val="0"/>
              </a:spcAft>
              <a:buSzPct val="100000"/>
              <a:buChar char="●"/>
            </a:pPr>
            <a:r>
              <a:rPr lang="en-GB" sz="3490"/>
              <a:t>Create subclasses for each button. </a:t>
            </a:r>
            <a:endParaRPr sz="3490"/>
          </a:p>
          <a:p>
            <a:pPr marL="457200" lvl="0" indent="-317269" algn="l" rtl="0">
              <a:lnSpc>
                <a:spcPct val="200000"/>
              </a:lnSpc>
              <a:spcBef>
                <a:spcPts val="0"/>
              </a:spcBef>
              <a:spcAft>
                <a:spcPts val="0"/>
              </a:spcAft>
              <a:buSzPct val="100000"/>
              <a:buChar char="●"/>
            </a:pPr>
            <a:r>
              <a:rPr lang="en-GB" sz="3490"/>
              <a:t>Subclasses contain code for the button click.</a:t>
            </a:r>
            <a:endParaRPr sz="349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86" name="Google Shape;86;p18"/>
          <p:cNvPicPr preferRelativeResize="0"/>
          <p:nvPr/>
        </p:nvPicPr>
        <p:blipFill rotWithShape="1">
          <a:blip r:embed="rId3">
            <a:alphaModFix/>
          </a:blip>
          <a:srcRect r="-2616" b="-13083"/>
          <a:stretch/>
        </p:blipFill>
        <p:spPr>
          <a:xfrm>
            <a:off x="5879175" y="1152475"/>
            <a:ext cx="3030551" cy="309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i="1"/>
              <a:t>Flaw 1</a:t>
            </a:r>
            <a:endParaRPr i="1"/>
          </a:p>
        </p:txBody>
      </p:sp>
      <p:sp>
        <p:nvSpPr>
          <p:cNvPr id="92" name="Google Shape;92;p19"/>
          <p:cNvSpPr txBox="1">
            <a:spLocks noGrp="1"/>
          </p:cNvSpPr>
          <p:nvPr>
            <p:ph type="body" idx="1"/>
          </p:nvPr>
        </p:nvSpPr>
        <p:spPr>
          <a:xfrm>
            <a:off x="270950" y="1183025"/>
            <a:ext cx="85206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GB" dirty="0"/>
              <a:t>Many number of classes</a:t>
            </a:r>
            <a:endParaRPr dirty="0"/>
          </a:p>
          <a:p>
            <a:pPr marL="457200" lvl="0" indent="-342900" algn="l" rtl="0">
              <a:lnSpc>
                <a:spcPct val="200000"/>
              </a:lnSpc>
              <a:spcBef>
                <a:spcPts val="0"/>
              </a:spcBef>
              <a:spcAft>
                <a:spcPts val="0"/>
              </a:spcAft>
              <a:buSzPts val="1800"/>
              <a:buChar char="●"/>
            </a:pPr>
            <a:r>
              <a:rPr lang="en-GB" dirty="0"/>
              <a:t>Risk breaking the code in subclasses - </a:t>
            </a:r>
            <a:r>
              <a:rPr lang="en-GB" i="1" dirty="0"/>
              <a:t>Button </a:t>
            </a:r>
            <a:r>
              <a:rPr lang="en-GB" dirty="0"/>
              <a:t>class</a:t>
            </a:r>
            <a:endParaRPr dirty="0"/>
          </a:p>
          <a:p>
            <a:pPr marL="457200" lvl="0" indent="0" algn="l" rtl="0">
              <a:spcBef>
                <a:spcPts val="1200"/>
              </a:spcBef>
              <a:spcAft>
                <a:spcPts val="0"/>
              </a:spcAft>
              <a:buNone/>
            </a:pPr>
            <a:endParaRPr dirty="0"/>
          </a:p>
          <a:p>
            <a:pPr marL="0" lvl="0" indent="0" algn="l" rtl="0">
              <a:spcBef>
                <a:spcPts val="1200"/>
              </a:spcBef>
              <a:spcAft>
                <a:spcPts val="1200"/>
              </a:spcAft>
              <a:buNone/>
            </a:pPr>
            <a:r>
              <a:rPr lang="en-GB" sz="2000" b="1" i="1" dirty="0"/>
              <a:t>GUI code is dependent on business logic code</a:t>
            </a:r>
            <a:endParaRPr sz="2000" b="1" i="1" dirty="0"/>
          </a:p>
        </p:txBody>
      </p:sp>
      <p:pic>
        <p:nvPicPr>
          <p:cNvPr id="93" name="Google Shape;93;p19"/>
          <p:cNvPicPr preferRelativeResize="0"/>
          <p:nvPr/>
        </p:nvPicPr>
        <p:blipFill rotWithShape="1">
          <a:blip r:embed="rId3">
            <a:alphaModFix/>
          </a:blip>
          <a:srcRect l="1632" t="1270" r="-4959" b="-4598"/>
          <a:stretch/>
        </p:blipFill>
        <p:spPr>
          <a:xfrm>
            <a:off x="6408500" y="1099200"/>
            <a:ext cx="2735500" cy="305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randombar(horizontal)">
                                      <p:cBhvr>
                                        <p:cTn id="7" dur="500"/>
                                        <p:tgtEl>
                                          <p:spTgt spid="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Effect transition="in" filter="randombar(horizontal)">
                                      <p:cBhvr>
                                        <p:cTn id="12" dur="500"/>
                                        <p:tgtEl>
                                          <p:spTgt spid="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2">
                                            <p:txEl>
                                              <p:pRg st="3" end="3"/>
                                            </p:txEl>
                                          </p:spTgt>
                                        </p:tgtEl>
                                        <p:attrNameLst>
                                          <p:attrName>style.visibility</p:attrName>
                                        </p:attrNameLst>
                                      </p:cBhvr>
                                      <p:to>
                                        <p:strVal val="visible"/>
                                      </p:to>
                                    </p:set>
                                    <p:animEffect transition="in" filter="wipe(down)">
                                      <p:cBhvr>
                                        <p:cTn id="17" dur="500"/>
                                        <p:tgtEl>
                                          <p:spTgt spid="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i="1"/>
              <a:t>Flaw 2</a:t>
            </a:r>
            <a:endParaRPr i="1"/>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Copy, paste, print or save would need to be invoked from multiple places. </a:t>
            </a:r>
            <a:endParaRPr/>
          </a:p>
          <a:p>
            <a:pPr marL="0" lvl="0" indent="0" algn="l" rtl="0">
              <a:spcBef>
                <a:spcPts val="1200"/>
              </a:spcBef>
              <a:spcAft>
                <a:spcPts val="0"/>
              </a:spcAft>
              <a:buNone/>
            </a:pPr>
            <a:r>
              <a:rPr lang="en-GB" b="1"/>
              <a:t>Print</a:t>
            </a:r>
            <a:r>
              <a:rPr lang="en-GB"/>
              <a:t> button -</a:t>
            </a:r>
            <a:endParaRPr/>
          </a:p>
          <a:p>
            <a:pPr marL="457200" lvl="0" indent="-334327" algn="l" rtl="0">
              <a:spcBef>
                <a:spcPts val="1200"/>
              </a:spcBef>
              <a:spcAft>
                <a:spcPts val="0"/>
              </a:spcAft>
              <a:buSzPct val="100000"/>
              <a:buChar char="●"/>
            </a:pPr>
            <a:r>
              <a:rPr lang="en-GB"/>
              <a:t>Toolbar</a:t>
            </a:r>
            <a:endParaRPr/>
          </a:p>
          <a:p>
            <a:pPr marL="457200" lvl="0" indent="-334327" algn="l" rtl="0">
              <a:spcBef>
                <a:spcPts val="0"/>
              </a:spcBef>
              <a:spcAft>
                <a:spcPts val="0"/>
              </a:spcAft>
              <a:buSzPct val="100000"/>
              <a:buChar char="●"/>
            </a:pPr>
            <a:r>
              <a:rPr lang="en-GB"/>
              <a:t>The context menu, </a:t>
            </a:r>
            <a:endParaRPr/>
          </a:p>
          <a:p>
            <a:pPr marL="457200" lvl="0" indent="-334327" algn="l" rtl="0">
              <a:spcBef>
                <a:spcPts val="0"/>
              </a:spcBef>
              <a:spcAft>
                <a:spcPts val="0"/>
              </a:spcAft>
              <a:buSzPct val="100000"/>
              <a:buChar char="●"/>
            </a:pPr>
            <a:r>
              <a:rPr lang="en-GB"/>
              <a:t>Hit Ctrl+P on the keyboard- </a:t>
            </a:r>
            <a:r>
              <a:rPr lang="en-GB" i="1"/>
              <a:t>shortcut</a:t>
            </a:r>
            <a:endParaRPr i="1"/>
          </a:p>
          <a:p>
            <a:pPr marL="457200" lvl="0" indent="0" algn="l" rtl="0">
              <a:spcBef>
                <a:spcPts val="1200"/>
              </a:spcBef>
              <a:spcAft>
                <a:spcPts val="0"/>
              </a:spcAft>
              <a:buNone/>
            </a:pPr>
            <a:endParaRPr i="1"/>
          </a:p>
          <a:p>
            <a:pPr marL="0" lvl="0" indent="0" algn="l" rtl="0">
              <a:spcBef>
                <a:spcPts val="1200"/>
              </a:spcBef>
              <a:spcAft>
                <a:spcPts val="0"/>
              </a:spcAft>
              <a:buNone/>
            </a:pPr>
            <a:r>
              <a:rPr lang="en-GB" b="1" i="1"/>
              <a:t>Solution?</a:t>
            </a:r>
            <a:endParaRPr b="1" i="1"/>
          </a:p>
          <a:p>
            <a:pPr marL="0" lvl="0" indent="0" algn="l" rtl="0">
              <a:spcBef>
                <a:spcPts val="1200"/>
              </a:spcBef>
              <a:spcAft>
                <a:spcPts val="0"/>
              </a:spcAft>
              <a:buNone/>
            </a:pPr>
            <a:r>
              <a:rPr lang="en-GB"/>
              <a:t>Duplicate the operation’s code in many classes </a:t>
            </a:r>
            <a:endParaRPr/>
          </a:p>
          <a:p>
            <a:pPr marL="0" lvl="0" indent="0" algn="l" rtl="0">
              <a:spcBef>
                <a:spcPts val="1200"/>
              </a:spcBef>
              <a:spcAft>
                <a:spcPts val="1200"/>
              </a:spcAft>
              <a:buNone/>
            </a:pPr>
            <a:r>
              <a:rPr lang="en-GB"/>
              <a:t>Make menus dependent on buttons.</a:t>
            </a:r>
            <a:endParaRPr/>
          </a:p>
        </p:txBody>
      </p:sp>
      <p:pic>
        <p:nvPicPr>
          <p:cNvPr id="100" name="Google Shape;100;p20"/>
          <p:cNvPicPr preferRelativeResize="0"/>
          <p:nvPr/>
        </p:nvPicPr>
        <p:blipFill rotWithShape="1">
          <a:blip r:embed="rId3">
            <a:alphaModFix/>
          </a:blip>
          <a:srcRect b="-4231"/>
          <a:stretch/>
        </p:blipFill>
        <p:spPr>
          <a:xfrm>
            <a:off x="4901100" y="1783050"/>
            <a:ext cx="4242900" cy="18365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i="1"/>
              <a:t>Solution?</a:t>
            </a:r>
            <a:endParaRPr i="1"/>
          </a:p>
          <a:p>
            <a:pPr marL="0" lvl="0" indent="0" algn="l" rtl="0">
              <a:spcBef>
                <a:spcPts val="0"/>
              </a:spcBef>
              <a:spcAft>
                <a:spcPts val="0"/>
              </a:spcAft>
              <a:buNone/>
            </a:pPr>
            <a:endParaRPr i="1"/>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GB" dirty="0"/>
              <a:t>Good software design - </a:t>
            </a:r>
            <a:r>
              <a:rPr lang="en-GB" b="1" i="1" dirty="0"/>
              <a:t>Principle of separation of concerns</a:t>
            </a:r>
            <a:endParaRPr dirty="0"/>
          </a:p>
          <a:p>
            <a:pPr marL="457200" lvl="0" indent="-342900" algn="l" rtl="0">
              <a:lnSpc>
                <a:spcPct val="200000"/>
              </a:lnSpc>
              <a:spcBef>
                <a:spcPts val="0"/>
              </a:spcBef>
              <a:spcAft>
                <a:spcPts val="0"/>
              </a:spcAft>
              <a:buSzPts val="1800"/>
              <a:buChar char="●"/>
            </a:pPr>
            <a:r>
              <a:rPr lang="en-GB" dirty="0"/>
              <a:t>Breaking an app into layers. </a:t>
            </a:r>
            <a:endParaRPr dirty="0"/>
          </a:p>
          <a:p>
            <a:pPr marL="457200" lvl="0" indent="-342900" algn="l" rtl="0">
              <a:lnSpc>
                <a:spcPct val="200000"/>
              </a:lnSpc>
              <a:spcBef>
                <a:spcPts val="0"/>
              </a:spcBef>
              <a:spcAft>
                <a:spcPts val="0"/>
              </a:spcAft>
              <a:buSzPts val="1800"/>
              <a:buChar char="●"/>
            </a:pPr>
            <a:r>
              <a:rPr lang="en-GB" dirty="0"/>
              <a:t>Example - a layer for the GUI and another layer for the business logic. </a:t>
            </a:r>
            <a:endParaRPr dirty="0"/>
          </a:p>
          <a:p>
            <a:pPr marL="457200" lvl="0" indent="-342900" algn="l" rtl="0">
              <a:lnSpc>
                <a:spcPct val="200000"/>
              </a:lnSpc>
              <a:spcBef>
                <a:spcPts val="0"/>
              </a:spcBef>
              <a:spcAft>
                <a:spcPts val="0"/>
              </a:spcAft>
              <a:buSzPts val="1800"/>
              <a:buChar char="●"/>
            </a:pPr>
            <a:r>
              <a:rPr lang="en-GB" dirty="0"/>
              <a:t>A GUI object calls a method of a business logic object</a:t>
            </a:r>
            <a:endParaRPr dirty="0"/>
          </a:p>
          <a:p>
            <a:pPr marL="457200" lvl="0" indent="-342900" algn="l" rtl="0">
              <a:lnSpc>
                <a:spcPct val="200000"/>
              </a:lnSpc>
              <a:spcBef>
                <a:spcPts val="0"/>
              </a:spcBef>
              <a:spcAft>
                <a:spcPts val="0"/>
              </a:spcAft>
              <a:buSzPts val="1800"/>
              <a:buChar char="●"/>
            </a:pPr>
            <a:r>
              <a:rPr lang="en-GB" dirty="0"/>
              <a:t>This is done by passing it some arguments. </a:t>
            </a:r>
            <a:endParaRPr dirty="0"/>
          </a:p>
          <a:p>
            <a:pPr marL="457200" lvl="0" indent="-342900" algn="l" rtl="0">
              <a:lnSpc>
                <a:spcPct val="200000"/>
              </a:lnSpc>
              <a:spcBef>
                <a:spcPts val="0"/>
              </a:spcBef>
              <a:spcAft>
                <a:spcPts val="0"/>
              </a:spcAft>
              <a:buSzPts val="1800"/>
              <a:buChar char="●"/>
            </a:pPr>
            <a:r>
              <a:rPr lang="en-GB" dirty="0"/>
              <a:t>This process is usually described as one object sending another a request.</a:t>
            </a:r>
            <a:endParaRPr dirty="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792</Words>
  <Application>Microsoft Office PowerPoint</Application>
  <PresentationFormat>On-screen Show (16:9)</PresentationFormat>
  <Paragraphs>105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Roboto</vt:lpstr>
      <vt:lpstr>Arial</vt:lpstr>
      <vt:lpstr>Simple Dark</vt:lpstr>
      <vt:lpstr>Command Design Pattern</vt:lpstr>
      <vt:lpstr>What is Command design pattern?</vt:lpstr>
      <vt:lpstr>Real time example</vt:lpstr>
      <vt:lpstr>PowerPoint Presentation</vt:lpstr>
      <vt:lpstr>Four terms-</vt:lpstr>
      <vt:lpstr>Technical example</vt:lpstr>
      <vt:lpstr>Flaw 1</vt:lpstr>
      <vt:lpstr>Flaw 2</vt:lpstr>
      <vt:lpstr>Solution? </vt:lpstr>
      <vt:lpstr>PowerPoint Presentation</vt:lpstr>
      <vt:lpstr>Ideal approach</vt:lpstr>
      <vt:lpstr>PowerPoint Presentation</vt:lpstr>
      <vt:lpstr>PowerPoint Presentation</vt:lpstr>
      <vt:lpstr>Real world applications </vt:lpstr>
      <vt:lpstr> Pros and Cons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Design Pattern</dc:title>
  <cp:lastModifiedBy>Priyanka Vissamsetty Rao</cp:lastModifiedBy>
  <cp:revision>1</cp:revision>
  <dcterms:modified xsi:type="dcterms:W3CDTF">2023-04-27T04:22:14Z</dcterms:modified>
</cp:coreProperties>
</file>