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74" r:id="rId2"/>
    <p:sldId id="257" r:id="rId3"/>
    <p:sldId id="336" r:id="rId4"/>
    <p:sldId id="341" r:id="rId5"/>
    <p:sldId id="342" r:id="rId6"/>
    <p:sldId id="343" r:id="rId7"/>
    <p:sldId id="344" r:id="rId8"/>
    <p:sldId id="345" r:id="rId9"/>
    <p:sldId id="340" r:id="rId10"/>
    <p:sldId id="281" r:id="rId11"/>
    <p:sldId id="282" r:id="rId12"/>
    <p:sldId id="286" r:id="rId13"/>
    <p:sldId id="287" r:id="rId14"/>
    <p:sldId id="288" r:id="rId15"/>
    <p:sldId id="285" r:id="rId16"/>
    <p:sldId id="297" r:id="rId17"/>
    <p:sldId id="298" r:id="rId18"/>
    <p:sldId id="299" r:id="rId19"/>
    <p:sldId id="300" r:id="rId20"/>
    <p:sldId id="301" r:id="rId21"/>
    <p:sldId id="283" r:id="rId22"/>
    <p:sldId id="303" r:id="rId23"/>
    <p:sldId id="315" r:id="rId24"/>
    <p:sldId id="316" r:id="rId25"/>
    <p:sldId id="304" r:id="rId26"/>
    <p:sldId id="307" r:id="rId27"/>
    <p:sldId id="302" r:id="rId28"/>
    <p:sldId id="308" r:id="rId29"/>
    <p:sldId id="309" r:id="rId30"/>
    <p:sldId id="317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311" r:id="rId39"/>
    <p:sldId id="312" r:id="rId40"/>
    <p:sldId id="319" r:id="rId41"/>
    <p:sldId id="313" r:id="rId42"/>
    <p:sldId id="314" r:id="rId43"/>
    <p:sldId id="338" r:id="rId44"/>
    <p:sldId id="339" r:id="rId45"/>
    <p:sldId id="33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4B3C8"/>
    <a:srgbClr val="008DD6"/>
    <a:srgbClr val="E9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32" autoAdjust="0"/>
  </p:normalViewPr>
  <p:slideViewPr>
    <p:cSldViewPr snapToGrid="0">
      <p:cViewPr varScale="1">
        <p:scale>
          <a:sx n="53" d="100"/>
          <a:sy n="53" d="100"/>
        </p:scale>
        <p:origin x="13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7769FA-3758-46C9-B3B5-F2A136125B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766C9-6768-4746-B79D-6381B03A73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AC91-003A-41C9-9D6E-1068B6C5B5A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81B52-A37D-4818-89B6-70D91F2206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AD2D-E3EB-4320-9ADD-28973D5BF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546F-948F-4606-96C8-29F37F7E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FE6CC-3BC1-4544-B939-49D30B919C5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BEE55-450E-43E3-8910-11A23AAE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BEE55-450E-43E3-8910-11A23AAEB7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128816-3362-4C71-AB11-CC706FD20C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0"/>
            <a:ext cx="91408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C658-E0F8-4C8C-8544-787CB1A03E06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3667125" cy="1247775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4500-969C-480E-8D46-9EEFE8AC2017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E3D627-64A2-42DE-AE81-A3BB3566054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48225" y="2028825"/>
            <a:ext cx="3667125" cy="1247775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99178C-67B4-431B-AFA1-021B59272A5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46869" y="4558403"/>
            <a:ext cx="3667125" cy="1247775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3BADA0-02D1-4FFD-912F-BC35054570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6869" y="3701153"/>
            <a:ext cx="3667125" cy="85725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575BC49-9312-4A9A-8EF8-98D0CE2543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6446" y="3701153"/>
            <a:ext cx="3667125" cy="857250"/>
          </a:xfrm>
          <a:solidFill>
            <a:srgbClr val="9BBB59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E3A1EC7-7403-4742-903A-B42EB17455C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866444" y="4558403"/>
            <a:ext cx="3667125" cy="1247775"/>
          </a:xfrm>
          <a:solidFill>
            <a:srgbClr val="9BBB59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14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990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2514600" cy="2390775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66C7-28BD-4DCC-901D-6ABC928CAAA7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2514600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8997D4-3D04-4FFC-8968-B96E4ED026C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00752" y="2028825"/>
            <a:ext cx="2514600" cy="2390775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C3037C1-7051-40F5-8FF5-91E6396FCB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00752" y="1171575"/>
            <a:ext cx="2514600" cy="85725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8F49E98-E13E-45BD-8814-0C497DF7620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14701" y="2028825"/>
            <a:ext cx="2514600" cy="2390775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95C98DC-C8BD-4D37-A37F-B42F0603D8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4701" y="1171575"/>
            <a:ext cx="2514600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690CE6-EDAB-4101-A021-EEEA0A3E6E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8650" y="4622801"/>
            <a:ext cx="2514600" cy="15303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1E35AC1-3586-4836-9BF1-3F029AFEF9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14700" y="4622800"/>
            <a:ext cx="2514600" cy="15303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8E2CE307-C621-4E80-8990-37CADFD212A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00750" y="4622799"/>
            <a:ext cx="2514600" cy="15303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1696"/>
            <a:ext cx="5734050" cy="895780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DDD5-B72A-4E6B-8C30-99E3C8DD9D0F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5734050" cy="59012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8997D4-3D04-4FFC-8968-B96E4ED026C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650" y="5127300"/>
            <a:ext cx="5734050" cy="895780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C3037C1-7051-40F5-8FF5-91E6396FCB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4537179"/>
            <a:ext cx="5734050" cy="59012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8F49E98-E13E-45BD-8814-0C497DF7620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8650" y="3446482"/>
            <a:ext cx="5734050" cy="895780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95C98DC-C8BD-4D37-A37F-B42F0603D8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8650" y="2856361"/>
            <a:ext cx="5734050" cy="59012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690CE6-EDAB-4101-A021-EEEA0A3E6E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53200" y="1187718"/>
            <a:ext cx="1962150" cy="14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CD7D240-6208-4D92-AAD7-8442E12F3FC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855222"/>
            <a:ext cx="1962150" cy="14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C757405C-D2A8-4AB0-A566-BB302E49BE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53200" y="4570168"/>
            <a:ext cx="1962150" cy="1460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4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78867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5802-C543-42F5-965E-1908EC842583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78867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83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7886700" cy="1663065"/>
          </a:xfrm>
          <a:ln w="19050" cap="sq">
            <a:solidFill>
              <a:schemeClr val="accent2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5802-C543-42F5-965E-1908EC842583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78867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C00BE5-F79C-41FA-A1BF-6029BE475B3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650" y="4268733"/>
            <a:ext cx="7886700" cy="1663065"/>
          </a:xfrm>
          <a:ln w="19050" cap="sq">
            <a:solidFill>
              <a:schemeClr val="accent2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0E24409-B896-4BAE-9994-3FA754658D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3674373"/>
            <a:ext cx="78867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3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3667125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900E-BA3D-4355-B528-B9B97D697767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274320" rIns="2743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B6586E-62D6-4DCC-9D24-3ED8FA5D63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848227" y="1765935"/>
            <a:ext cx="3667125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274320" rIns="2743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3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5935"/>
            <a:ext cx="25146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5231-A62A-4C90-85DC-FE0AD7873B7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25146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958252-5281-4894-9D10-B42921772A0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14700" y="1765935"/>
            <a:ext cx="25146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CFBF2FC-8BA7-49AD-8348-63C3E142C7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4700" y="1171575"/>
            <a:ext cx="25146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8568144-6154-4108-94D3-B90A7BCE11E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00750" y="1765935"/>
            <a:ext cx="2514600" cy="4351338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205A821-4960-411B-8ED2-410ACB8D5A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00750" y="1171575"/>
            <a:ext cx="2514600" cy="59436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4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0725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6DD7-0F23-4945-8C14-E9E6E6496FE2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B6586E-62D6-4DCC-9D24-3ED8FA5D63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848227" y="1990725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B8B3B1-A176-41F6-8B67-F26D47CE84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8648" y="4583113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F97EE4-1969-4850-817A-BE29FA61E5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8648" y="3763963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F9B275-78C6-4A0E-AEDA-E7BDF94B7F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848225" y="4583113"/>
            <a:ext cx="3667125" cy="1443990"/>
          </a:xfrm>
          <a:ln w="19050" cap="sq">
            <a:solidFill>
              <a:schemeClr val="accent2"/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B96DFBF-A5CC-4A28-BF26-536C7DD1B2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48225" y="3763963"/>
            <a:ext cx="3667125" cy="819150"/>
          </a:xfr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9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9325"/>
            <a:ext cx="7886700" cy="3897948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365760" tIns="365760" rIns="365760" bIns="365760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26CA-ECA3-45C7-904D-235406312B21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7886700" cy="10477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32400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3667125" cy="4088448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10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B6CE-DD42-4B62-9178-11845EC7E4B1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3667125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DE79240-773E-453F-BA05-88D4AD3F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8227" y="1171575"/>
            <a:ext cx="3667125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E3D627-64A2-42DE-AE81-A3BB3566054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48225" y="2028825"/>
            <a:ext cx="3667125" cy="4088448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10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spcBef>
                <a:spcPts val="100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19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3144B3-BD0D-499D-AAF5-2802D18F80B5}"/>
              </a:ext>
            </a:extLst>
          </p:cNvPr>
          <p:cNvSpPr/>
          <p:nvPr userDrawn="1"/>
        </p:nvSpPr>
        <p:spPr>
          <a:xfrm>
            <a:off x="402553" y="156902"/>
            <a:ext cx="8382446" cy="590120"/>
          </a:xfrm>
          <a:custGeom>
            <a:avLst/>
            <a:gdLst>
              <a:gd name="connsiteX0" fmla="*/ 479465 w 8382446"/>
              <a:gd name="connsiteY0" fmla="*/ 0 h 590120"/>
              <a:gd name="connsiteX1" fmla="*/ 2704348 w 8382446"/>
              <a:gd name="connsiteY1" fmla="*/ 3105 h 590120"/>
              <a:gd name="connsiteX2" fmla="*/ 8382446 w 8382446"/>
              <a:gd name="connsiteY2" fmla="*/ 3105 h 590120"/>
              <a:gd name="connsiteX3" fmla="*/ 7902981 w 8382446"/>
              <a:gd name="connsiteY3" fmla="*/ 590120 h 590120"/>
              <a:gd name="connsiteX4" fmla="*/ 5678099 w 8382446"/>
              <a:gd name="connsiteY4" fmla="*/ 587015 h 590120"/>
              <a:gd name="connsiteX5" fmla="*/ 0 w 8382446"/>
              <a:gd name="connsiteY5" fmla="*/ 587015 h 59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2446" h="590120">
                <a:moveTo>
                  <a:pt x="479465" y="0"/>
                </a:moveTo>
                <a:lnTo>
                  <a:pt x="2704348" y="3105"/>
                </a:lnTo>
                <a:lnTo>
                  <a:pt x="8382446" y="3105"/>
                </a:lnTo>
                <a:lnTo>
                  <a:pt x="7902981" y="590120"/>
                </a:lnTo>
                <a:lnTo>
                  <a:pt x="5678099" y="587015"/>
                </a:lnTo>
                <a:lnTo>
                  <a:pt x="0" y="5870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A60D72-E3CE-4FC6-9272-94986A785228}"/>
              </a:ext>
            </a:extLst>
          </p:cNvPr>
          <p:cNvSpPr/>
          <p:nvPr userDrawn="1"/>
        </p:nvSpPr>
        <p:spPr>
          <a:xfrm>
            <a:off x="8485946" y="182991"/>
            <a:ext cx="658054" cy="531652"/>
          </a:xfrm>
          <a:custGeom>
            <a:avLst/>
            <a:gdLst>
              <a:gd name="connsiteX0" fmla="*/ 427372 w 658054"/>
              <a:gd name="connsiteY0" fmla="*/ 0 h 531652"/>
              <a:gd name="connsiteX1" fmla="*/ 658054 w 658054"/>
              <a:gd name="connsiteY1" fmla="*/ 1406 h 531652"/>
              <a:gd name="connsiteX2" fmla="*/ 658054 w 658054"/>
              <a:gd name="connsiteY2" fmla="*/ 531652 h 531652"/>
              <a:gd name="connsiteX3" fmla="*/ 0 w 658054"/>
              <a:gd name="connsiteY3" fmla="*/ 526231 h 53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4" h="531652">
                <a:moveTo>
                  <a:pt x="427372" y="0"/>
                </a:moveTo>
                <a:lnTo>
                  <a:pt x="658054" y="1406"/>
                </a:lnTo>
                <a:lnTo>
                  <a:pt x="658054" y="531652"/>
                </a:lnTo>
                <a:lnTo>
                  <a:pt x="0" y="526231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64831D-421F-44B3-B6B3-B369A3D7EF6F}"/>
              </a:ext>
            </a:extLst>
          </p:cNvPr>
          <p:cNvSpPr/>
          <p:nvPr userDrawn="1"/>
        </p:nvSpPr>
        <p:spPr>
          <a:xfrm>
            <a:off x="0" y="174357"/>
            <a:ext cx="722656" cy="532184"/>
          </a:xfrm>
          <a:custGeom>
            <a:avLst/>
            <a:gdLst>
              <a:gd name="connsiteX0" fmla="*/ 0 w 722656"/>
              <a:gd name="connsiteY0" fmla="*/ 0 h 532184"/>
              <a:gd name="connsiteX1" fmla="*/ 722656 w 722656"/>
              <a:gd name="connsiteY1" fmla="*/ 5953 h 532184"/>
              <a:gd name="connsiteX2" fmla="*/ 295284 w 722656"/>
              <a:gd name="connsiteY2" fmla="*/ 532184 h 532184"/>
              <a:gd name="connsiteX3" fmla="*/ 0 w 722656"/>
              <a:gd name="connsiteY3" fmla="*/ 530384 h 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532184">
                <a:moveTo>
                  <a:pt x="0" y="0"/>
                </a:moveTo>
                <a:lnTo>
                  <a:pt x="722656" y="5953"/>
                </a:lnTo>
                <a:lnTo>
                  <a:pt x="295284" y="532184"/>
                </a:lnTo>
                <a:lnTo>
                  <a:pt x="0" y="530384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902"/>
            <a:ext cx="7886700" cy="57572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8825"/>
            <a:ext cx="2514600" cy="4088448"/>
          </a:xfrm>
          <a:solidFill>
            <a:schemeClr val="accent2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8C92-4493-49ED-9BDE-86ECB6ED0C4F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7E1E4E-96F2-40EC-B49F-E45315D8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71575"/>
            <a:ext cx="2514600" cy="857250"/>
          </a:xfr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8997D4-3D04-4FFC-8968-B96E4ED026C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00752" y="2028825"/>
            <a:ext cx="2514600" cy="4088448"/>
          </a:xfrm>
          <a:solidFill>
            <a:srgbClr val="44B3C8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C3037C1-7051-40F5-8FF5-91E6396FCB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00752" y="1171575"/>
            <a:ext cx="2514600" cy="857250"/>
          </a:xfrm>
          <a:solidFill>
            <a:srgbClr val="44B3C8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8F49E98-E13E-45BD-8814-0C497DF7620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14701" y="2028825"/>
            <a:ext cx="2514600" cy="4088448"/>
          </a:xfrm>
          <a:solidFill>
            <a:srgbClr val="008DD6"/>
          </a:solidFill>
          <a:ln w="19050" cap="sq">
            <a:solidFill>
              <a:schemeClr val="bg1"/>
            </a:solidFill>
            <a:miter lim="800000"/>
          </a:ln>
        </p:spPr>
        <p:txBody>
          <a:bodyPr lIns="182880" tIns="182880" rIns="182880" bIns="182880">
            <a:normAutofit/>
          </a:bodyPr>
          <a:lstStyle>
            <a:lvl1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95C98DC-C8BD-4D37-A37F-B42F0603D8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14701" y="1171575"/>
            <a:ext cx="2514600" cy="857250"/>
          </a:xfrm>
          <a:solidFill>
            <a:srgbClr val="008DD6"/>
          </a:solidFill>
          <a:ln w="19050">
            <a:solidFill>
              <a:schemeClr val="bg1"/>
            </a:solidFill>
          </a:ln>
        </p:spPr>
        <p:txBody>
          <a:bodyPr lIns="182880" rIns="18288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9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048FAF8-6955-464C-B591-D004C956228B}"/>
              </a:ext>
            </a:extLst>
          </p:cNvPr>
          <p:cNvSpPr/>
          <p:nvPr userDrawn="1"/>
        </p:nvSpPr>
        <p:spPr>
          <a:xfrm>
            <a:off x="8610439" y="6487200"/>
            <a:ext cx="404720" cy="223200"/>
          </a:xfrm>
          <a:prstGeom prst="parallelogram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3850-1A1F-4C2E-A0BA-0B47E41DCB0A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5676" y="6487200"/>
            <a:ext cx="404720" cy="234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fld id="{BE7BB090-29F2-472F-A006-54B7CB8E03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3" panose="05040102010807070707" pitchFamily="18" charset="2"/>
        <a:buChar char="}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60000"/>
        <a:buFont typeface="Wingdings 2" panose="05020102010507070707" pitchFamily="18" charset="2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DD9DE0-BE23-440A-A794-D511670FA8BF}"/>
              </a:ext>
            </a:extLst>
          </p:cNvPr>
          <p:cNvSpPr/>
          <p:nvPr/>
        </p:nvSpPr>
        <p:spPr>
          <a:xfrm>
            <a:off x="2913287" y="3825933"/>
            <a:ext cx="5871713" cy="1875813"/>
          </a:xfrm>
          <a:custGeom>
            <a:avLst/>
            <a:gdLst>
              <a:gd name="connsiteX0" fmla="*/ 0 w 5256245"/>
              <a:gd name="connsiteY0" fmla="*/ 0 h 478972"/>
              <a:gd name="connsiteX1" fmla="*/ 5256245 w 5256245"/>
              <a:gd name="connsiteY1" fmla="*/ 0 h 478972"/>
              <a:gd name="connsiteX2" fmla="*/ 5256245 w 5256245"/>
              <a:gd name="connsiteY2" fmla="*/ 478972 h 478972"/>
              <a:gd name="connsiteX3" fmla="*/ 0 w 5256245"/>
              <a:gd name="connsiteY3" fmla="*/ 478972 h 478972"/>
              <a:gd name="connsiteX4" fmla="*/ 0 w 5256245"/>
              <a:gd name="connsiteY4" fmla="*/ 0 h 478972"/>
              <a:gd name="connsiteX0" fmla="*/ 0 w 5256245"/>
              <a:gd name="connsiteY0" fmla="*/ 0 h 485192"/>
              <a:gd name="connsiteX1" fmla="*/ 5256245 w 5256245"/>
              <a:gd name="connsiteY1" fmla="*/ 0 h 485192"/>
              <a:gd name="connsiteX2" fmla="*/ 4827037 w 5256245"/>
              <a:gd name="connsiteY2" fmla="*/ 485192 h 485192"/>
              <a:gd name="connsiteX3" fmla="*/ 0 w 5256245"/>
              <a:gd name="connsiteY3" fmla="*/ 478972 h 485192"/>
              <a:gd name="connsiteX4" fmla="*/ 0 w 5256245"/>
              <a:gd name="connsiteY4" fmla="*/ 0 h 4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245" h="485192">
                <a:moveTo>
                  <a:pt x="0" y="0"/>
                </a:moveTo>
                <a:lnTo>
                  <a:pt x="5256245" y="0"/>
                </a:lnTo>
                <a:lnTo>
                  <a:pt x="4827037" y="485192"/>
                </a:lnTo>
                <a:lnTo>
                  <a:pt x="0" y="478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E957B9-81B9-491F-9031-5587F1C36A05}"/>
              </a:ext>
            </a:extLst>
          </p:cNvPr>
          <p:cNvSpPr/>
          <p:nvPr/>
        </p:nvSpPr>
        <p:spPr>
          <a:xfrm rot="10800000">
            <a:off x="402552" y="3822826"/>
            <a:ext cx="5871713" cy="1875813"/>
          </a:xfrm>
          <a:custGeom>
            <a:avLst/>
            <a:gdLst>
              <a:gd name="connsiteX0" fmla="*/ 0 w 5256245"/>
              <a:gd name="connsiteY0" fmla="*/ 0 h 478972"/>
              <a:gd name="connsiteX1" fmla="*/ 5256245 w 5256245"/>
              <a:gd name="connsiteY1" fmla="*/ 0 h 478972"/>
              <a:gd name="connsiteX2" fmla="*/ 5256245 w 5256245"/>
              <a:gd name="connsiteY2" fmla="*/ 478972 h 478972"/>
              <a:gd name="connsiteX3" fmla="*/ 0 w 5256245"/>
              <a:gd name="connsiteY3" fmla="*/ 478972 h 478972"/>
              <a:gd name="connsiteX4" fmla="*/ 0 w 5256245"/>
              <a:gd name="connsiteY4" fmla="*/ 0 h 478972"/>
              <a:gd name="connsiteX0" fmla="*/ 0 w 5256245"/>
              <a:gd name="connsiteY0" fmla="*/ 0 h 485192"/>
              <a:gd name="connsiteX1" fmla="*/ 5256245 w 5256245"/>
              <a:gd name="connsiteY1" fmla="*/ 0 h 485192"/>
              <a:gd name="connsiteX2" fmla="*/ 4827037 w 5256245"/>
              <a:gd name="connsiteY2" fmla="*/ 485192 h 485192"/>
              <a:gd name="connsiteX3" fmla="*/ 0 w 5256245"/>
              <a:gd name="connsiteY3" fmla="*/ 478972 h 485192"/>
              <a:gd name="connsiteX4" fmla="*/ 0 w 5256245"/>
              <a:gd name="connsiteY4" fmla="*/ 0 h 4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245" h="485192">
                <a:moveTo>
                  <a:pt x="0" y="0"/>
                </a:moveTo>
                <a:lnTo>
                  <a:pt x="5256245" y="0"/>
                </a:lnTo>
                <a:lnTo>
                  <a:pt x="4827037" y="485192"/>
                </a:lnTo>
                <a:lnTo>
                  <a:pt x="0" y="4789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F44ED-6B1E-4B88-8666-C43A56355840}"/>
              </a:ext>
            </a:extLst>
          </p:cNvPr>
          <p:cNvSpPr txBox="1"/>
          <p:nvPr/>
        </p:nvSpPr>
        <p:spPr>
          <a:xfrm>
            <a:off x="1260007" y="4809944"/>
            <a:ext cx="65709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  <a:latin typeface="Bookman Old Style" panose="02050604050505020204" pitchFamily="18" charset="0"/>
              </a:rPr>
              <a:t>TMA Overview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A8B575F-C6AD-43CA-99E0-E7BA3F664207}"/>
              </a:ext>
            </a:extLst>
          </p:cNvPr>
          <p:cNvSpPr txBox="1">
            <a:spLocks/>
          </p:cNvSpPr>
          <p:nvPr/>
        </p:nvSpPr>
        <p:spPr>
          <a:xfrm>
            <a:off x="1514694" y="4608226"/>
            <a:ext cx="6061546" cy="345972"/>
          </a:xfrm>
          <a:prstGeom prst="rect">
            <a:avLst/>
          </a:prstGeom>
          <a:ln w="6350">
            <a:noFill/>
            <a:prstDash val="solid"/>
          </a:ln>
        </p:spPr>
        <p:txBody>
          <a:bodyPr anchor="ctr"/>
          <a:lstStyle>
            <a:lvl1pPr marL="0" marR="0" indent="0" algn="ctr" defTabSz="76811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900" dirty="0">
                <a:solidFill>
                  <a:schemeClr val="bg1"/>
                </a:solidFill>
                <a:latin typeface="Bookman Old Style" panose="02050604050505020204" pitchFamily="18" charset="0"/>
              </a:rPr>
              <a:t>Your Enterprise Software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EF592-2CE7-4725-AF3A-94FE5E6D1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90" y="3971899"/>
            <a:ext cx="1325754" cy="60828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9B0D27-73AD-4662-9238-34D578D35EA6}"/>
              </a:ext>
            </a:extLst>
          </p:cNvPr>
          <p:cNvSpPr/>
          <p:nvPr/>
        </p:nvSpPr>
        <p:spPr>
          <a:xfrm>
            <a:off x="0" y="3890181"/>
            <a:ext cx="722656" cy="1700600"/>
          </a:xfrm>
          <a:custGeom>
            <a:avLst/>
            <a:gdLst>
              <a:gd name="connsiteX0" fmla="*/ 0 w 722656"/>
              <a:gd name="connsiteY0" fmla="*/ 0 h 1700600"/>
              <a:gd name="connsiteX1" fmla="*/ 722656 w 722656"/>
              <a:gd name="connsiteY1" fmla="*/ 19024 h 1700600"/>
              <a:gd name="connsiteX2" fmla="*/ 295284 w 722656"/>
              <a:gd name="connsiteY2" fmla="*/ 1700600 h 1700600"/>
              <a:gd name="connsiteX3" fmla="*/ 0 w 722656"/>
              <a:gd name="connsiteY3" fmla="*/ 1694849 h 17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656" h="1700600">
                <a:moveTo>
                  <a:pt x="0" y="0"/>
                </a:moveTo>
                <a:lnTo>
                  <a:pt x="722656" y="19024"/>
                </a:lnTo>
                <a:lnTo>
                  <a:pt x="295284" y="1700600"/>
                </a:lnTo>
                <a:lnTo>
                  <a:pt x="0" y="1694849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8B631-CDA4-45AF-8CD6-2B1C3B448C2D}"/>
              </a:ext>
            </a:extLst>
          </p:cNvPr>
          <p:cNvSpPr/>
          <p:nvPr/>
        </p:nvSpPr>
        <p:spPr>
          <a:xfrm rot="10800000">
            <a:off x="8485943" y="3910387"/>
            <a:ext cx="658056" cy="1698899"/>
          </a:xfrm>
          <a:custGeom>
            <a:avLst/>
            <a:gdLst>
              <a:gd name="connsiteX0" fmla="*/ 230684 w 658056"/>
              <a:gd name="connsiteY0" fmla="*/ 1698899 h 1698899"/>
              <a:gd name="connsiteX1" fmla="*/ 0 w 658056"/>
              <a:gd name="connsiteY1" fmla="*/ 1694406 h 1698899"/>
              <a:gd name="connsiteX2" fmla="*/ 0 w 658056"/>
              <a:gd name="connsiteY2" fmla="*/ 0 h 1698899"/>
              <a:gd name="connsiteX3" fmla="*/ 658056 w 658056"/>
              <a:gd name="connsiteY3" fmla="*/ 17323 h 16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056" h="1698899">
                <a:moveTo>
                  <a:pt x="230684" y="1698899"/>
                </a:moveTo>
                <a:lnTo>
                  <a:pt x="0" y="1694406"/>
                </a:lnTo>
                <a:lnTo>
                  <a:pt x="0" y="0"/>
                </a:lnTo>
                <a:lnTo>
                  <a:pt x="658056" y="17323"/>
                </a:lnTo>
                <a:close/>
              </a:path>
            </a:pathLst>
          </a:cu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9E8F871-970A-4654-BD5A-F1A1466C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Basics of Java programming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9373"/>
            <a:ext cx="4294332" cy="3430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204879"/>
            <a:ext cx="28741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smtClean="0"/>
              <a:t>basic of Java:</a:t>
            </a:r>
          </a:p>
          <a:p>
            <a:r>
              <a:rPr lang="en-US" dirty="0" smtClean="0"/>
              <a:t>+ Data types in java.</a:t>
            </a:r>
          </a:p>
          <a:p>
            <a:r>
              <a:rPr lang="en-US" dirty="0" smtClean="0"/>
              <a:t>+ Variables in java.</a:t>
            </a:r>
          </a:p>
          <a:p>
            <a:r>
              <a:rPr lang="en-US" dirty="0" smtClean="0"/>
              <a:t>+ Types of control structures.</a:t>
            </a:r>
            <a:endParaRPr lang="en-US" dirty="0"/>
          </a:p>
          <a:p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898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Data types (Primitive data types)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2204879"/>
            <a:ext cx="4580658" cy="3424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8985" y="2204879"/>
            <a:ext cx="342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Data Types:</a:t>
            </a:r>
          </a:p>
          <a:p>
            <a:r>
              <a:rPr lang="en-US" dirty="0" smtClean="0"/>
              <a:t>+ Different in primitive data types.</a:t>
            </a:r>
          </a:p>
          <a:p>
            <a:r>
              <a:rPr lang="en-US" dirty="0" smtClean="0"/>
              <a:t>+ Storage size of each type.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005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Data types (Reference data types)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5935"/>
            <a:ext cx="5735782" cy="3000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6415" y="1909480"/>
            <a:ext cx="3445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 Data Types:</a:t>
            </a:r>
          </a:p>
          <a:p>
            <a:r>
              <a:rPr lang="en-US" dirty="0" smtClean="0"/>
              <a:t>+</a:t>
            </a:r>
            <a:r>
              <a:rPr lang="en-US" dirty="0"/>
              <a:t> Different in Reference data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+Know how to use each type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71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9208"/>
            <a:ext cx="5024005" cy="3147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3636" y="1844871"/>
            <a:ext cx="407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smtClean="0"/>
              <a:t>Variables:</a:t>
            </a:r>
          </a:p>
          <a:p>
            <a:r>
              <a:rPr lang="en-US" dirty="0" smtClean="0"/>
              <a:t>+ Understand the </a:t>
            </a:r>
            <a:r>
              <a:rPr lang="en-US" dirty="0"/>
              <a:t>f</a:t>
            </a:r>
            <a:r>
              <a:rPr lang="en-US" dirty="0" smtClean="0"/>
              <a:t>unction of each variable.</a:t>
            </a:r>
          </a:p>
          <a:p>
            <a:r>
              <a:rPr lang="en-US" dirty="0" smtClean="0"/>
              <a:t>+ Understand the usage of each variable.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151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C</a:t>
            </a:r>
            <a:r>
              <a:rPr lang="en-US" b="0" dirty="0" smtClean="0"/>
              <a:t>ontrol structures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8946"/>
            <a:ext cx="5245677" cy="3703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4278" y="2204879"/>
            <a:ext cx="440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 about Control Structures:</a:t>
            </a:r>
          </a:p>
          <a:p>
            <a:r>
              <a:rPr lang="en-US" dirty="0" smtClean="0"/>
              <a:t>+ The function of each conditional statement.</a:t>
            </a:r>
          </a:p>
          <a:p>
            <a:r>
              <a:rPr lang="en-US" dirty="0" smtClean="0"/>
              <a:t>+ Structure of each conditional statement.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88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OOP (Object Oriented Programming)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5935"/>
            <a:ext cx="4752266" cy="36670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71923" y="2360295"/>
            <a:ext cx="38337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OOP:</a:t>
            </a:r>
          </a:p>
          <a:p>
            <a:r>
              <a:rPr lang="en-US" dirty="0" smtClean="0"/>
              <a:t>+ Is a method of programming in Java.</a:t>
            </a:r>
          </a:p>
          <a:p>
            <a:r>
              <a:rPr lang="en-US" dirty="0" smtClean="0"/>
              <a:t>+ Allows you to organize and manage your source code more easily using objects, classes, and related  concepts.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964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OOP (Objects class)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4879"/>
            <a:ext cx="4587325" cy="2699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67232" y="2204879"/>
            <a:ext cx="3540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Objects class:</a:t>
            </a:r>
          </a:p>
          <a:p>
            <a:r>
              <a:rPr lang="en-US" dirty="0" smtClean="0"/>
              <a:t>+ Is a base class from which every other class directly or indirectly inherits.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43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OOP (Inheritance)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23700" y="4850012"/>
            <a:ext cx="35408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Inheritance:</a:t>
            </a:r>
          </a:p>
          <a:p>
            <a:r>
              <a:rPr lang="en-US" dirty="0" smtClean="0"/>
              <a:t>+ Is the relationship between two classes.</a:t>
            </a:r>
          </a:p>
          <a:p>
            <a:r>
              <a:rPr lang="en-US" dirty="0" smtClean="0"/>
              <a:t>+</a:t>
            </a:r>
            <a:r>
              <a:rPr lang="en-US" dirty="0"/>
              <a:t> </a:t>
            </a:r>
            <a:r>
              <a:rPr lang="en-US" dirty="0" smtClean="0"/>
              <a:t>When inheritance a child class, all method and properties of the parent class are inherited.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5935"/>
            <a:ext cx="6185008" cy="3193190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294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OOP (Polymorphism)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4872" y="2332586"/>
            <a:ext cx="3540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Polymorphism:</a:t>
            </a:r>
          </a:p>
          <a:p>
            <a:r>
              <a:rPr lang="en-US" dirty="0" smtClean="0"/>
              <a:t>+ An action can be performed in many different ways.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765935"/>
            <a:ext cx="4358986" cy="3591156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699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OOP (Abstraction)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4546" y="4688057"/>
            <a:ext cx="3540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Abstraction:</a:t>
            </a:r>
          </a:p>
          <a:p>
            <a:r>
              <a:rPr lang="en-US" dirty="0" smtClean="0"/>
              <a:t>+ Show only the important details.</a:t>
            </a:r>
          </a:p>
          <a:p>
            <a:r>
              <a:rPr lang="en-US" dirty="0" smtClean="0"/>
              <a:t>- Abstract class.</a:t>
            </a:r>
          </a:p>
          <a:p>
            <a:r>
              <a:rPr lang="en-US" dirty="0" smtClean="0"/>
              <a:t>- Interface.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5935"/>
            <a:ext cx="6280150" cy="2927927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82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9305-ECC9-4BFE-8090-8BF74C4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 </a:t>
            </a:r>
            <a:r>
              <a:rPr lang="en-US" dirty="0"/>
              <a:t>R</a:t>
            </a:r>
            <a:r>
              <a:rPr lang="en-US" dirty="0" smtClean="0"/>
              <a:t>eports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5953-925F-411F-9E86-743EB16B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2874"/>
            <a:ext cx="7886700" cy="3065917"/>
          </a:xfrm>
        </p:spPr>
        <p:txBody>
          <a:bodyPr>
            <a:normAutofit/>
          </a:bodyPr>
          <a:lstStyle/>
          <a:p>
            <a:r>
              <a:rPr lang="en-US" b="1" dirty="0" smtClean="0"/>
              <a:t>Mentor</a:t>
            </a:r>
            <a:r>
              <a:rPr lang="en-US" sz="1800" b="1" dirty="0" smtClean="0"/>
              <a:t>:</a:t>
            </a:r>
            <a:r>
              <a:rPr lang="en-US" sz="1800" dirty="0" smtClean="0"/>
              <a:t> NGUYEN TRUONG SON</a:t>
            </a:r>
            <a:endParaRPr lang="en-US" sz="1800" i="1" dirty="0" smtClean="0"/>
          </a:p>
          <a:p>
            <a:r>
              <a:rPr lang="en-US" sz="1800" b="1" dirty="0" smtClean="0"/>
              <a:t>Intern:  </a:t>
            </a:r>
            <a:r>
              <a:rPr lang="en-US" sz="1800" dirty="0" smtClean="0"/>
              <a:t>NGUYEN VAN LOI</a:t>
            </a:r>
            <a:endParaRPr lang="en-US" sz="1800" dirty="0"/>
          </a:p>
          <a:p>
            <a:r>
              <a:rPr lang="en-US" sz="1800" b="1" dirty="0" smtClean="0"/>
              <a:t>Catalog:</a:t>
            </a:r>
          </a:p>
          <a:p>
            <a:pPr marL="0" indent="0" algn="just">
              <a:buSzPct val="97000"/>
              <a:buNone/>
            </a:pPr>
            <a:r>
              <a:rPr lang="en-US" sz="1800" dirty="0" smtClean="0"/>
              <a:t>	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4C33-4570-4004-B098-5CC4A44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8607" y="3232121"/>
            <a:ext cx="16745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Clr>
                <a:schemeClr val="accent6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dirty="0" smtClean="0"/>
              <a:t>Network</a:t>
            </a:r>
          </a:p>
          <a:p>
            <a:pPr marL="285750" indent="-285750" algn="just">
              <a:buClr>
                <a:schemeClr val="accent6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 algn="just">
              <a:buClr>
                <a:schemeClr val="accent6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dirty="0" smtClean="0"/>
              <a:t>JAVA CORE</a:t>
            </a:r>
          </a:p>
          <a:p>
            <a:pPr marL="285750" indent="-285750" algn="just">
              <a:buClr>
                <a:schemeClr val="accent6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dirty="0" smtClean="0"/>
              <a:t>FE BASIC</a:t>
            </a:r>
          </a:p>
          <a:p>
            <a:pPr marL="285750" indent="-285750" algn="just">
              <a:buClr>
                <a:schemeClr val="accent6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dirty="0" smtClean="0"/>
              <a:t>SQL</a:t>
            </a:r>
          </a:p>
          <a:p>
            <a:pPr marL="285750" indent="-285750" algn="just">
              <a:buClr>
                <a:schemeClr val="accent6"/>
              </a:buClr>
              <a:buSzPct val="97000"/>
              <a:buFont typeface="Wingdings" panose="05000000000000000000" pitchFamily="2" charset="2"/>
              <a:buChar char="Ø"/>
            </a:pPr>
            <a:r>
              <a:rPr lang="en-US" dirty="0" smtClean="0"/>
              <a:t>JSP/ SERVLET</a:t>
            </a:r>
            <a:endParaRPr lang="en-US" dirty="0"/>
          </a:p>
          <a:p>
            <a:pPr marL="285750" indent="-285750" algn="just">
              <a:buClr>
                <a:schemeClr val="accent6"/>
              </a:buClr>
              <a:buSzPct val="97000"/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83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OOP (Encapsulation)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4546" y="4688057"/>
            <a:ext cx="35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Encapsulation:</a:t>
            </a:r>
          </a:p>
          <a:p>
            <a:r>
              <a:rPr lang="en-US" dirty="0" smtClean="0"/>
              <a:t>- Only relevant information is displayed</a:t>
            </a:r>
          </a:p>
          <a:p>
            <a:r>
              <a:rPr lang="en-US" dirty="0" smtClean="0"/>
              <a:t>- Reduce software development complexity.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1676"/>
            <a:ext cx="4746914" cy="2930640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2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INTERMEDIATE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5935"/>
            <a:ext cx="7886700" cy="5031112"/>
          </a:xfrm>
          <a:prstGeom prst="rect">
            <a:avLst/>
          </a:prstGeom>
        </p:spPr>
      </p:pic>
      <p:pic>
        <p:nvPicPr>
          <p:cNvPr id="6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89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INTERMEDIATE (String)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5935"/>
            <a:ext cx="7106642" cy="27626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74546" y="4688057"/>
            <a:ext cx="354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String:</a:t>
            </a:r>
          </a:p>
          <a:p>
            <a:r>
              <a:rPr lang="en-US" dirty="0" smtClean="0"/>
              <a:t>-  Methods for working with strings.</a:t>
            </a:r>
          </a:p>
        </p:txBody>
      </p:sp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04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INTERMEDIATE (Exception Handling)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35424"/>
            <a:ext cx="4558333" cy="28843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96873" y="2064930"/>
            <a:ext cx="3730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Exception Handling: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 a event that has been breaking the processing lines.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are 3 types :</a:t>
            </a:r>
          </a:p>
          <a:p>
            <a:r>
              <a:rPr lang="en-US" dirty="0" smtClean="0"/>
              <a:t>+ Checked Exceptions.</a:t>
            </a:r>
          </a:p>
          <a:p>
            <a:r>
              <a:rPr lang="en-US" dirty="0" smtClean="0"/>
              <a:t>+ Unchecked Exceptions.</a:t>
            </a:r>
          </a:p>
          <a:p>
            <a:r>
              <a:rPr lang="en-US" dirty="0" smtClean="0"/>
              <a:t>+ Error.</a:t>
            </a:r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553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INTERMEDIATE (Inner Classes)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37105"/>
            <a:ext cx="4398632" cy="39797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36000" y="2027984"/>
            <a:ext cx="3540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Intermediate:</a:t>
            </a:r>
          </a:p>
          <a:p>
            <a:r>
              <a:rPr lang="en-US" dirty="0" smtClean="0"/>
              <a:t>- Used to manipulate input and output data from the program.</a:t>
            </a:r>
          </a:p>
        </p:txBody>
      </p:sp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291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INTERMEDIATE (Input/ Output)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0" y="1916176"/>
            <a:ext cx="2734057" cy="3210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6000" y="2027984"/>
            <a:ext cx="3540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Input/ Output:</a:t>
            </a:r>
          </a:p>
          <a:p>
            <a:r>
              <a:rPr lang="en-US" dirty="0" smtClean="0"/>
              <a:t>- Used to manipulate input and output data from the program.</a:t>
            </a:r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93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INTERMEDIATE (Serialization)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8056"/>
            <a:ext cx="3866887" cy="3018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4546" y="2204879"/>
            <a:ext cx="35408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Serialization: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 the process of converting an object into a byte data form for storage or transmission over a network.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storage, can restore the state of the object.</a:t>
            </a:r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083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ADVANCED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2345"/>
            <a:ext cx="7886700" cy="5085655"/>
          </a:xfrm>
          <a:prstGeom prst="rect">
            <a:avLst/>
          </a:prstGeom>
        </p:spPr>
      </p:pic>
      <p:pic>
        <p:nvPicPr>
          <p:cNvPr id="6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89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ADVANCED (Regex)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5054"/>
            <a:ext cx="3868289" cy="2893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6939" y="1995054"/>
            <a:ext cx="3942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Regex:</a:t>
            </a:r>
          </a:p>
          <a:p>
            <a:r>
              <a:rPr lang="en-US" dirty="0" smtClean="0"/>
              <a:t>- Used to define a pattern for searching by string, comparing strings, determining data types, ...</a:t>
            </a:r>
          </a:p>
          <a:p>
            <a:r>
              <a:rPr lang="en-US" dirty="0" smtClean="0"/>
              <a:t>- Provides classes and interface in the </a:t>
            </a:r>
            <a:r>
              <a:rPr lang="en-US" dirty="0" err="1" smtClean="0"/>
              <a:t>java.util.regex</a:t>
            </a:r>
            <a:r>
              <a:rPr lang="en-US" dirty="0" smtClean="0"/>
              <a:t> package.</a:t>
            </a:r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67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29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ADVANCED (Multithreading)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0649" y="2361897"/>
            <a:ext cx="3794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Multithreading: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 a process that executes multiple threads concurrently.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204879"/>
            <a:ext cx="4099908" cy="2302466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447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Concept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05449"/>
            <a:ext cx="3823277" cy="2860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1905449"/>
            <a:ext cx="4033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smtClean="0"/>
              <a:t>basic of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+ Is a service that manages multiple versions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All code and history are stored on the user’s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ADVANCED (Synchronization)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77165" y="3286214"/>
            <a:ext cx="3794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Understand about </a:t>
            </a:r>
            <a:r>
              <a:rPr lang="en-US" dirty="0" smtClean="0"/>
              <a:t>Synchronization: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 the ability to control multiple thread’s access to any shared resource.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s://gpcoder.com/wp-content/uploads/2018/02/deadlock-of-thre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3" y="1765935"/>
            <a:ext cx="5005532" cy="3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499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Basic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HTML (Hyper Text Markup Language)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204879"/>
            <a:ext cx="386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smtClean="0"/>
              <a:t>basic of HTML:</a:t>
            </a:r>
          </a:p>
          <a:p>
            <a:r>
              <a:rPr lang="en-US" dirty="0" smtClean="0"/>
              <a:t>+ Basic view consists of: the header, the</a:t>
            </a:r>
          </a:p>
          <a:p>
            <a:r>
              <a:rPr lang="en-US" dirty="0" smtClean="0"/>
              <a:t> body, and the footer.</a:t>
            </a:r>
          </a:p>
          <a:p>
            <a:r>
              <a:rPr lang="en-US" dirty="0" smtClean="0"/>
              <a:t>+ Is the basic language for building and formatting web pages.</a:t>
            </a:r>
          </a:p>
          <a:p>
            <a:r>
              <a:rPr lang="en-US" dirty="0" smtClean="0"/>
              <a:t>+ Basic tags in HTML.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1" y="2012144"/>
            <a:ext cx="4086795" cy="3277057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4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Basic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CSS(Cascading Style Sheets)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1548" y="1970850"/>
            <a:ext cx="3850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 basic of CSS:</a:t>
            </a:r>
          </a:p>
          <a:p>
            <a:r>
              <a:rPr lang="en-US" dirty="0" smtClean="0"/>
              <a:t>+ Is a language used to reformat </a:t>
            </a:r>
            <a:r>
              <a:rPr lang="en-US" dirty="0" err="1" smtClean="0"/>
              <a:t>eleme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+There are three ways to apply CSS to</a:t>
            </a:r>
          </a:p>
          <a:p>
            <a:r>
              <a:rPr lang="en-US" dirty="0" smtClean="0"/>
              <a:t> an HTML page.</a:t>
            </a:r>
          </a:p>
          <a:p>
            <a:r>
              <a:rPr lang="en-US" dirty="0" smtClean="0"/>
              <a:t>- Inline CSS</a:t>
            </a:r>
          </a:p>
          <a:p>
            <a:r>
              <a:rPr lang="en-US" dirty="0" smtClean="0"/>
              <a:t>- Internal</a:t>
            </a:r>
          </a:p>
          <a:p>
            <a:r>
              <a:rPr lang="en-US" dirty="0" smtClean="0"/>
              <a:t>- External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13" y="1896959"/>
            <a:ext cx="3600953" cy="3448531"/>
          </a:xfrm>
          <a:prstGeom prst="rect">
            <a:avLst/>
          </a:prstGeom>
        </p:spPr>
      </p:pic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5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Basic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JavaScript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1549" y="1970850"/>
            <a:ext cx="4254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basic of JavaScript:</a:t>
            </a:r>
          </a:p>
          <a:p>
            <a:r>
              <a:rPr lang="en-US" dirty="0" smtClean="0"/>
              <a:t> + Is a programming language used to create interactive websites and dynamic applications.</a:t>
            </a:r>
          </a:p>
          <a:p>
            <a:r>
              <a:rPr lang="en-US" dirty="0" smtClean="0"/>
              <a:t>+ Variables and data types.</a:t>
            </a:r>
          </a:p>
          <a:p>
            <a:r>
              <a:rPr lang="en-US" dirty="0" smtClean="0"/>
              <a:t>+ Conditional statement.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0850"/>
            <a:ext cx="3536950" cy="3372321"/>
          </a:xfrm>
          <a:prstGeom prst="rect">
            <a:avLst/>
          </a:prstGeom>
        </p:spPr>
      </p:pic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80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Database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6486" y="1943141"/>
            <a:ext cx="4254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Database in SQL :</a:t>
            </a:r>
          </a:p>
          <a:p>
            <a:r>
              <a:rPr lang="en-US" dirty="0" smtClean="0"/>
              <a:t> + Is a structured query language for</a:t>
            </a:r>
          </a:p>
          <a:p>
            <a:r>
              <a:rPr lang="en-US" dirty="0" smtClean="0"/>
              <a:t> data management.</a:t>
            </a:r>
          </a:p>
          <a:p>
            <a:r>
              <a:rPr lang="en-US" dirty="0" smtClean="0"/>
              <a:t>+ Allow access and perform query operations, change data.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65935"/>
            <a:ext cx="4562186" cy="3378720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29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Table, 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4344" y="2204879"/>
            <a:ext cx="3431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Table, Row in SQL:</a:t>
            </a:r>
          </a:p>
          <a:p>
            <a:r>
              <a:rPr lang="en-US" dirty="0" smtClean="0"/>
              <a:t> + A table is a collection of similarly structured data.</a:t>
            </a:r>
          </a:p>
          <a:p>
            <a:r>
              <a:rPr lang="en-US" dirty="0" smtClean="0"/>
              <a:t>+ The data is organized into rows and columns.</a:t>
            </a:r>
          </a:p>
          <a:p>
            <a:r>
              <a:rPr lang="en-US" dirty="0" smtClean="0"/>
              <a:t>+ Each table in SQL has a unique </a:t>
            </a:r>
          </a:p>
          <a:p>
            <a:r>
              <a:rPr lang="en-US" dirty="0" smtClean="0"/>
              <a:t>name and consist of columns and rows.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0850"/>
            <a:ext cx="4460586" cy="4045354"/>
          </a:xfrm>
          <a:prstGeom prst="rect">
            <a:avLst/>
          </a:prstGeom>
        </p:spPr>
      </p:pic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05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Query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8094" y="1961613"/>
            <a:ext cx="4254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query statements:</a:t>
            </a:r>
          </a:p>
          <a:p>
            <a:r>
              <a:rPr lang="en-US" dirty="0" smtClean="0"/>
              <a:t> + Are statements used to retrieve </a:t>
            </a:r>
          </a:p>
          <a:p>
            <a:r>
              <a:rPr lang="en-US" dirty="0" smtClean="0"/>
              <a:t>data from the database.</a:t>
            </a:r>
          </a:p>
          <a:p>
            <a:r>
              <a:rPr lang="en-US" dirty="0" smtClean="0"/>
              <a:t>+ Perform other operations such as updating, deleting, adding new data.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85639"/>
            <a:ext cx="4155786" cy="4293489"/>
          </a:xfrm>
          <a:prstGeom prst="rect">
            <a:avLst/>
          </a:prstGeom>
        </p:spPr>
      </p:pic>
      <p:pic>
        <p:nvPicPr>
          <p:cNvPr id="8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166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Constraint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872" y="1970850"/>
            <a:ext cx="4254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Constraint in SQL:</a:t>
            </a:r>
          </a:p>
          <a:p>
            <a:r>
              <a:rPr lang="en-US" dirty="0" smtClean="0"/>
              <a:t> + Impose rules or limits on the data </a:t>
            </a:r>
          </a:p>
          <a:p>
            <a:r>
              <a:rPr lang="en-US" dirty="0" smtClean="0"/>
              <a:t>in the database .</a:t>
            </a:r>
          </a:p>
          <a:p>
            <a:r>
              <a:rPr lang="en-US" dirty="0"/>
              <a:t>+</a:t>
            </a:r>
            <a:r>
              <a:rPr lang="en-US" dirty="0" smtClean="0"/>
              <a:t>ensure data integrity and accuracy.</a:t>
            </a:r>
          </a:p>
          <a:p>
            <a:r>
              <a:rPr lang="en-US" dirty="0" smtClean="0"/>
              <a:t>+ Types of constraint: Not null, Unique, Primary key, Foreign key, Check, Default.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85397"/>
            <a:ext cx="4174023" cy="3056058"/>
          </a:xfrm>
          <a:prstGeom prst="rect">
            <a:avLst/>
          </a:prstGeom>
        </p:spPr>
      </p:pic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97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JDBC (Java Database Connectivity)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8582" y="1970850"/>
            <a:ext cx="4597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JDBC in SQL:</a:t>
            </a:r>
          </a:p>
          <a:p>
            <a:r>
              <a:rPr lang="en-US" dirty="0" smtClean="0"/>
              <a:t> + Is a API used to connect and execute SQL statements to the database.</a:t>
            </a:r>
          </a:p>
          <a:p>
            <a:r>
              <a:rPr lang="en-US" dirty="0" smtClean="0"/>
              <a:t>+ The main interfaces include :</a:t>
            </a:r>
          </a:p>
          <a:p>
            <a:r>
              <a:rPr lang="en-US" dirty="0"/>
              <a:t> </a:t>
            </a:r>
            <a:r>
              <a:rPr lang="en-US" dirty="0" smtClean="0"/>
              <a:t> - Connection.</a:t>
            </a:r>
          </a:p>
          <a:p>
            <a:r>
              <a:rPr lang="en-US" dirty="0"/>
              <a:t>  </a:t>
            </a:r>
            <a:r>
              <a:rPr lang="en-US" dirty="0" smtClean="0"/>
              <a:t>- </a:t>
            </a:r>
            <a:r>
              <a:rPr lang="en-US" dirty="0" err="1" smtClean="0"/>
              <a:t>PreparedStatement</a:t>
            </a:r>
            <a:r>
              <a:rPr lang="en-US" dirty="0" smtClean="0"/>
              <a:t>/ Statement.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ResultSet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+ Connect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database using JDBC.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6771"/>
            <a:ext cx="3222914" cy="4282194"/>
          </a:xfrm>
          <a:prstGeom prst="rect">
            <a:avLst/>
          </a:prstGeom>
        </p:spPr>
      </p:pic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49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Pages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39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JSP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04879"/>
            <a:ext cx="4664710" cy="2565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7142" y="2123250"/>
            <a:ext cx="341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JSP architecture:</a:t>
            </a:r>
          </a:p>
          <a:p>
            <a:r>
              <a:rPr lang="en-US" dirty="0" smtClean="0"/>
              <a:t> + Function of each part</a:t>
            </a:r>
          </a:p>
          <a:p>
            <a:r>
              <a:rPr lang="en-US" dirty="0" smtClean="0"/>
              <a:t> + Processing when a request is sent to the browser.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49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Repository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4572000" y="1905449"/>
            <a:ext cx="4033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err="1" smtClean="0"/>
              <a:t>Repositpry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+ Is a place to store and manage source code, documents, and other project-related assets.</a:t>
            </a:r>
          </a:p>
          <a:p>
            <a:r>
              <a:rPr lang="en-US" dirty="0" smtClean="0"/>
              <a:t>+ Contains source code, files, directories, change history.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98972"/>
            <a:ext cx="3808505" cy="25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40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Servlet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13091"/>
            <a:ext cx="4839277" cy="30278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7927" y="2113091"/>
            <a:ext cx="341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Servlet architecture:</a:t>
            </a:r>
          </a:p>
          <a:p>
            <a:r>
              <a:rPr lang="en-US" dirty="0" smtClean="0"/>
              <a:t> + Function of each part</a:t>
            </a:r>
          </a:p>
          <a:p>
            <a:r>
              <a:rPr lang="en-US" dirty="0" smtClean="0"/>
              <a:t> + Processing when a request is sent to the browser.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993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Servlet Lifecycle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872" y="2288006"/>
            <a:ext cx="362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 Servlet lifecycle:</a:t>
            </a:r>
          </a:p>
          <a:p>
            <a:r>
              <a:rPr lang="en-US" dirty="0" smtClean="0"/>
              <a:t>+ The lifecycle of a Servlet is the process that a Servlet object goes through from creation to destruction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950530"/>
            <a:ext cx="4008005" cy="3820350"/>
          </a:xfrm>
          <a:prstGeom prst="rect">
            <a:avLst/>
          </a:prstGeom>
        </p:spPr>
      </p:pic>
      <p:pic>
        <p:nvPicPr>
          <p:cNvPr id="7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925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42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IOC (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872" y="1970850"/>
            <a:ext cx="425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understand of Spring:</a:t>
            </a:r>
          </a:p>
          <a:p>
            <a:r>
              <a:rPr lang="en-US" dirty="0" smtClean="0"/>
              <a:t> +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883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43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IOC (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872" y="1970850"/>
            <a:ext cx="425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understand of Spring:</a:t>
            </a:r>
          </a:p>
          <a:p>
            <a:r>
              <a:rPr lang="en-US" dirty="0" smtClean="0"/>
              <a:t> +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581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44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Apache Tomcat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872" y="1970850"/>
            <a:ext cx="425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understand of Spring:</a:t>
            </a:r>
          </a:p>
          <a:p>
            <a:r>
              <a:rPr lang="en-US" dirty="0" smtClean="0"/>
              <a:t> +</a:t>
            </a:r>
            <a:endParaRPr lang="en-US" dirty="0"/>
          </a:p>
        </p:txBody>
      </p:sp>
      <p:pic>
        <p:nvPicPr>
          <p:cNvPr id="7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036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2766" y="374468"/>
            <a:ext cx="198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48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Clone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4572000" y="1905449"/>
            <a:ext cx="4033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smtClean="0"/>
              <a:t>about cloning a repository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+ Is a service that manages multiple versions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Create a copy of that repository on the computer.</a:t>
            </a:r>
          </a:p>
          <a:p>
            <a:r>
              <a:rPr lang="en-US" dirty="0" smtClean="0"/>
              <a:t>+ Containing the entire change history and files of the repository.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98972"/>
            <a:ext cx="3808505" cy="25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Commit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4572000" y="1905449"/>
            <a:ext cx="4033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err="1" smtClean="0"/>
              <a:t>Repositpry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+ Is a service that manages multiple versions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All code and history are stored on the user’s machine.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98972"/>
            <a:ext cx="3808505" cy="25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Pull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4572000" y="1905449"/>
            <a:ext cx="4033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err="1" smtClean="0"/>
              <a:t>Repositpry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+ Is a service that manages multiple versions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All code and history are stored on the user’s machine.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98972"/>
            <a:ext cx="3808505" cy="25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Push</a:t>
            </a:r>
            <a:endParaRPr lang="en-US" dirty="0"/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4572000" y="1905449"/>
            <a:ext cx="4033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</a:t>
            </a:r>
            <a:r>
              <a:rPr lang="en-US" dirty="0" err="1" smtClean="0"/>
              <a:t>Repositpry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+ Is a service that manages multiple versions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All code and history are stored on the user’s machine.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98972"/>
            <a:ext cx="3808505" cy="25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09D4-2E8F-4614-986B-249CDB64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281A-1858-4C72-9DE6-6D15F022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090-29F2-472F-A006-54B7CB8E037C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CA45C-F0A3-4C24-9426-5D1F6B19C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Topic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1850" y="2204879"/>
            <a:ext cx="4322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TCP/IP models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protocols: ARP, DHCP, TCP, UDP, HTTP, SMTP, DNS, TELNET, SSH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0922" y="156902"/>
            <a:ext cx="1382568" cy="57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1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MA Colors">
      <a:dk1>
        <a:srgbClr val="111111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1EB2FF"/>
      </a:accent2>
      <a:accent3>
        <a:srgbClr val="FDDC02"/>
      </a:accent3>
      <a:accent4>
        <a:srgbClr val="F7941E"/>
      </a:accent4>
      <a:accent5>
        <a:srgbClr val="F0B51C"/>
      </a:accent5>
      <a:accent6>
        <a:srgbClr val="58B7DD"/>
      </a:accent6>
      <a:hlink>
        <a:srgbClr val="62B9B8"/>
      </a:hlink>
      <a:folHlink>
        <a:srgbClr val="954F72"/>
      </a:folHlink>
    </a:clrScheme>
    <a:fontScheme name="Custom 46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3076</TotalTime>
  <Words>1289</Words>
  <Application>Microsoft Office PowerPoint</Application>
  <PresentationFormat>On-screen Show (4:3)</PresentationFormat>
  <Paragraphs>280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Bookman Old Style</vt:lpstr>
      <vt:lpstr>Calibri</vt:lpstr>
      <vt:lpstr>Calibri Light</vt:lpstr>
      <vt:lpstr>Courier New</vt:lpstr>
      <vt:lpstr>Roboto</vt:lpstr>
      <vt:lpstr>Times New Roman</vt:lpstr>
      <vt:lpstr>Wingdings</vt:lpstr>
      <vt:lpstr>Wingdings 2</vt:lpstr>
      <vt:lpstr>Wingdings 3</vt:lpstr>
      <vt:lpstr>Office Theme</vt:lpstr>
      <vt:lpstr>PowerPoint Presentation</vt:lpstr>
      <vt:lpstr>Final Present Reports </vt:lpstr>
      <vt:lpstr>GitHub</vt:lpstr>
      <vt:lpstr>GitHub</vt:lpstr>
      <vt:lpstr>GitHub</vt:lpstr>
      <vt:lpstr>GitHub</vt:lpstr>
      <vt:lpstr>GitHub</vt:lpstr>
      <vt:lpstr>GitHub</vt:lpstr>
      <vt:lpstr>Network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Java core</vt:lpstr>
      <vt:lpstr>Front-End Basic</vt:lpstr>
      <vt:lpstr>Front-End Basic</vt:lpstr>
      <vt:lpstr>Front-End Basic</vt:lpstr>
      <vt:lpstr>SQL</vt:lpstr>
      <vt:lpstr>SQL</vt:lpstr>
      <vt:lpstr>SQL</vt:lpstr>
      <vt:lpstr>SQL</vt:lpstr>
      <vt:lpstr>SQL</vt:lpstr>
      <vt:lpstr>Java Server Pages</vt:lpstr>
      <vt:lpstr>Servlet</vt:lpstr>
      <vt:lpstr>Servlet</vt:lpstr>
      <vt:lpstr>JSTL</vt:lpstr>
      <vt:lpstr>MVC model</vt:lpstr>
      <vt:lpstr>Execution Environment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 Le Quang</dc:creator>
  <cp:lastModifiedBy>lợi nguyễn</cp:lastModifiedBy>
  <cp:revision>272</cp:revision>
  <dcterms:created xsi:type="dcterms:W3CDTF">2018-10-01T08:20:10Z</dcterms:created>
  <dcterms:modified xsi:type="dcterms:W3CDTF">2023-08-21T09:00:39Z</dcterms:modified>
</cp:coreProperties>
</file>