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85" r:id="rId3"/>
    <p:sldId id="285" r:id="rId4"/>
    <p:sldId id="386" r:id="rId5"/>
    <p:sldId id="290" r:id="rId6"/>
    <p:sldId id="288" r:id="rId7"/>
    <p:sldId id="289" r:id="rId8"/>
    <p:sldId id="291" r:id="rId9"/>
  </p:sldIdLst>
  <p:sldSz cx="12192000" cy="6858000"/>
  <p:notesSz cx="9144000" cy="6858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0000"/>
    <a:srgbClr val="F4D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2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17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642CF-BA8A-4AE6-B631-AEE6E0627C24}" type="datetime1">
              <a:rPr lang="id-ID" smtClean="0"/>
              <a:t>20/02/21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B55C9-0447-4273-83AE-CD2A598D6B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950206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AA691-B0DF-4F47-B5EE-413E85881948}" type="datetime1">
              <a:rPr lang="id-ID" smtClean="0"/>
              <a:t>20/02/21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649FC-787B-4374-B882-519E42A7C6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882469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649FC-787B-4374-B882-519E42A7C60B}" type="slidenum">
              <a:rPr lang="id-ID" smtClean="0"/>
              <a:t>2</a:t>
            </a:fld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C58A10F-A478-4CBF-8ACC-C74A24A8627B}" type="datetime1">
              <a:rPr lang="id-ID" smtClean="0"/>
              <a:t>20/02/21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755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649FC-787B-4374-B882-519E42A7C60B}" type="slidenum">
              <a:rPr lang="id-ID" smtClean="0"/>
              <a:t>3</a:t>
            </a:fld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C58A10F-A478-4CBF-8ACC-C74A24A8627B}" type="datetime1">
              <a:rPr lang="id-ID" smtClean="0"/>
              <a:t>20/02/21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9929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649FC-787B-4374-B882-519E42A7C60B}" type="slidenum">
              <a:rPr lang="id-ID" smtClean="0"/>
              <a:t>5</a:t>
            </a:fld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C58A10F-A478-4CBF-8ACC-C74A24A8627B}" type="datetime1">
              <a:rPr lang="id-ID" smtClean="0"/>
              <a:t>20/02/21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8631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649FC-787B-4374-B882-519E42A7C60B}" type="slidenum">
              <a:rPr lang="id-ID" smtClean="0"/>
              <a:t>6</a:t>
            </a:fld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C58A10F-A478-4CBF-8ACC-C74A24A8627B}" type="datetime1">
              <a:rPr lang="id-ID" smtClean="0"/>
              <a:t>20/02/21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2449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649FC-787B-4374-B882-519E42A7C60B}" type="slidenum">
              <a:rPr lang="id-ID" smtClean="0"/>
              <a:t>7</a:t>
            </a:fld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C58A10F-A478-4CBF-8ACC-C74A24A8627B}" type="datetime1">
              <a:rPr lang="id-ID" smtClean="0"/>
              <a:t>20/02/21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8402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649FC-787B-4374-B882-519E42A7C60B}" type="slidenum">
              <a:rPr lang="id-ID" smtClean="0"/>
              <a:t>8</a:t>
            </a:fld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C58A10F-A478-4CBF-8ACC-C74A24A8627B}" type="datetime1">
              <a:rPr lang="id-ID" smtClean="0"/>
              <a:t>20/02/21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3409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42" y="168784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6642" y="416752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0EC9-72AB-4114-93C0-5A5C4D4A969E}" type="datetime1">
              <a:rPr lang="id-ID" smtClean="0"/>
              <a:t>20/02/21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5191" y="6496476"/>
            <a:ext cx="2743200" cy="365125"/>
          </a:xfrm>
        </p:spPr>
        <p:txBody>
          <a:bodyPr/>
          <a:lstStyle/>
          <a:p>
            <a:fld id="{DA95038F-77DB-444E-BCC3-2075A5FA28B0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7957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2345-F3AF-4FF2-AC46-2FB15E66CF27}" type="datetime1">
              <a:rPr lang="id-ID" smtClean="0"/>
              <a:t>20/02/21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38F-77DB-444E-BCC3-2075A5FA28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619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4041-72A6-42E5-8208-B548F60332EC}" type="datetime1">
              <a:rPr lang="id-ID" smtClean="0"/>
              <a:t>20/02/21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38F-77DB-444E-BCC3-2075A5FA28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024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653" y="1368425"/>
            <a:ext cx="10627894" cy="4442828"/>
          </a:xfrm>
        </p:spPr>
        <p:txBody>
          <a:bodyPr/>
          <a:lstStyle>
            <a:lvl2pPr marL="685800" indent="-228600"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1600200" indent="-228600">
              <a:buFont typeface="Wingdings" pitchFamily="2" charset="2"/>
              <a:buChar char="ü"/>
              <a:defRPr>
                <a:solidFill>
                  <a:schemeClr val="tx1"/>
                </a:solidFill>
              </a:defRPr>
            </a:lvl4pPr>
            <a:lvl5pPr marL="20574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1E9-0BD8-4B88-9366-E5E2DBBA0485}" type="datetime1">
              <a:rPr lang="id-ID" smtClean="0"/>
              <a:t>20/02/21</a:t>
            </a:fld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38F-77DB-444E-BCC3-2075A5FA28B0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653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8291-AC71-46E0-B5B5-66F317187215}" type="datetime1">
              <a:rPr lang="id-ID" smtClean="0"/>
              <a:t>20/02/21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38F-77DB-444E-BCC3-2075A5FA28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643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 marL="685800" indent="-228600"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1600200" indent="-228600">
              <a:buFont typeface="Wingdings" pitchFamily="2" charset="2"/>
              <a:buChar char="ü"/>
              <a:defRPr>
                <a:solidFill>
                  <a:schemeClr val="tx1"/>
                </a:solidFill>
              </a:defRPr>
            </a:lvl4pPr>
            <a:lvl5pPr marL="20574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D5F5-7725-4A34-9863-CD9917BFBD16}" type="datetime1">
              <a:rPr lang="id-ID" smtClean="0"/>
              <a:t>20/02/21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38F-77DB-444E-BCC3-2075A5FA28B0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BBACC4-4305-EF45-8329-5E9CB4B0360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75120" y="1825625"/>
            <a:ext cx="5181600" cy="4351338"/>
          </a:xfrm>
        </p:spPr>
        <p:txBody>
          <a:bodyPr/>
          <a:lstStyle>
            <a:lvl2pPr marL="685800" indent="-228600"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1600200" indent="-228600">
              <a:buFont typeface="Wingdings" pitchFamily="2" charset="2"/>
              <a:buChar char="ü"/>
              <a:defRPr>
                <a:solidFill>
                  <a:schemeClr val="tx1"/>
                </a:solidFill>
              </a:defRPr>
            </a:lvl4pPr>
            <a:lvl5pPr marL="20574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7773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9AC7-09BA-47B2-9A88-0FAC7CD67C17}" type="datetime1">
              <a:rPr lang="id-ID" smtClean="0"/>
              <a:t>20/02/21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38F-77DB-444E-BCC3-2075A5FA28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922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811E-D9CC-486E-9840-506D8366E283}" type="datetime1">
              <a:rPr lang="id-ID" smtClean="0"/>
              <a:t>20/02/21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38F-77DB-444E-BCC3-2075A5FA28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125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E26D-1E5C-4F0A-B911-4ADFE63D2ED6}" type="datetime1">
              <a:rPr lang="id-ID" smtClean="0"/>
              <a:t>20/02/21</a:t>
            </a:fld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38F-77DB-444E-BCC3-2075A5FA28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907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E6BF-F6A7-4BD6-AAB7-801ADC9F0F72}" type="datetime1">
              <a:rPr lang="id-ID" smtClean="0"/>
              <a:t>20/02/21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38F-77DB-444E-BCC3-2075A5FA28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621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B4E5-8F7B-4029-9D97-E12A9FE0576A}" type="datetime1">
              <a:rPr lang="id-ID" smtClean="0"/>
              <a:t>20/02/21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38F-77DB-444E-BCC3-2075A5FA28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32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Single Corner Rectangle 8"/>
          <p:cNvSpPr/>
          <p:nvPr userDrawn="1"/>
        </p:nvSpPr>
        <p:spPr>
          <a:xfrm>
            <a:off x="0" y="14734"/>
            <a:ext cx="10094026" cy="1036948"/>
          </a:xfrm>
          <a:prstGeom prst="snip1Rect">
            <a:avLst/>
          </a:prstGeom>
          <a:solidFill>
            <a:srgbClr val="9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Snip Single Corner Rectangle 15"/>
          <p:cNvSpPr/>
          <p:nvPr userDrawn="1"/>
        </p:nvSpPr>
        <p:spPr>
          <a:xfrm>
            <a:off x="0" y="6551794"/>
            <a:ext cx="12192000" cy="303193"/>
          </a:xfrm>
          <a:prstGeom prst="snip1Rect">
            <a:avLst/>
          </a:prstGeom>
          <a:solidFill>
            <a:srgbClr val="9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055" y="1382926"/>
            <a:ext cx="10515600" cy="4898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 dirty="0"/>
              <a:t> </a:t>
            </a: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pic>
        <p:nvPicPr>
          <p:cNvPr id="8" name="Picture 11" descr="C:\Palugada Team\Tugas Akhir\images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468" y="89960"/>
            <a:ext cx="1922114" cy="848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483" y="195016"/>
            <a:ext cx="8380429" cy="722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33453" y="65241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5038F-77DB-444E-BCC3-2075A5FA28B0}" type="slidenum">
              <a:rPr lang="id-ID" smtClean="0"/>
              <a:t>‹#›</a:t>
            </a:fld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457" y="65241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6D539-4E04-4FB6-8141-D3AA91F4DD41}" type="datetime1">
              <a:rPr lang="id-ID" smtClean="0"/>
              <a:t>20/02/21</a:t>
            </a:fld>
            <a:endParaRPr lang="id-ID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1080323"/>
            <a:ext cx="12084518" cy="7332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V="1">
            <a:off x="-15772" y="6459541"/>
            <a:ext cx="12207772" cy="7332"/>
          </a:xfrm>
          <a:prstGeom prst="line">
            <a:avLst/>
          </a:prstGeom>
          <a:ln w="31750">
            <a:solidFill>
              <a:srgbClr val="9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9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800" kern="1200">
          <a:solidFill>
            <a:schemeClr val="accent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800" kern="1200">
          <a:solidFill>
            <a:schemeClr val="accent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800" kern="1200">
          <a:solidFill>
            <a:schemeClr val="accent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TEI4N3%20Pembelajaran%20Mesin%20dan%20Aplikasi-Modified-30Nove2020-FYS.xls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" y="1353590"/>
            <a:ext cx="11597639" cy="2722880"/>
          </a:xfrm>
        </p:spPr>
        <p:txBody>
          <a:bodyPr>
            <a:normAutofit/>
          </a:bodyPr>
          <a:lstStyle/>
          <a:p>
            <a:r>
              <a:rPr lang="id-ID" sz="4500" b="1" dirty="0"/>
              <a:t>Pembelajaran Mesin dan Aplikasi</a:t>
            </a:r>
            <a:br>
              <a:rPr lang="id-ID" sz="4500" b="1" dirty="0"/>
            </a:br>
            <a:r>
              <a:rPr lang="id-ID" sz="3600" b="1" dirty="0"/>
              <a:t>(</a:t>
            </a:r>
            <a:r>
              <a:rPr lang="id-ID" sz="3600" b="1" dirty="0" err="1"/>
              <a:t>Machine</a:t>
            </a:r>
            <a:r>
              <a:rPr lang="id-ID" sz="3600" b="1" dirty="0"/>
              <a:t> </a:t>
            </a:r>
            <a:r>
              <a:rPr lang="id-ID" sz="3600" b="1" dirty="0" err="1"/>
              <a:t>Learning</a:t>
            </a:r>
            <a:r>
              <a:rPr lang="id-ID" sz="3600" b="1" dirty="0"/>
              <a:t> </a:t>
            </a:r>
            <a:r>
              <a:rPr lang="id-ID" sz="3600" b="1" dirty="0" err="1"/>
              <a:t>and</a:t>
            </a:r>
            <a:r>
              <a:rPr lang="id-ID" sz="3600" b="1" dirty="0"/>
              <a:t> </a:t>
            </a:r>
            <a:r>
              <a:rPr lang="id-ID" sz="3600" b="1" dirty="0" err="1"/>
              <a:t>Its</a:t>
            </a:r>
            <a:r>
              <a:rPr lang="id-ID" sz="3600" b="1" dirty="0"/>
              <a:t> </a:t>
            </a:r>
            <a:r>
              <a:rPr lang="id-ID" sz="3600" b="1" dirty="0" err="1"/>
              <a:t>Applications</a:t>
            </a:r>
            <a:r>
              <a:rPr lang="id-ID" sz="3600" b="1" dirty="0"/>
              <a:t>)</a:t>
            </a:r>
            <a:br>
              <a:rPr lang="id-ID" sz="3600" b="1" dirty="0"/>
            </a:br>
            <a:br>
              <a:rPr lang="id-ID" sz="4500" dirty="0">
                <a:solidFill>
                  <a:srgbClr val="002060"/>
                </a:solidFill>
              </a:rPr>
            </a:br>
            <a:r>
              <a:rPr lang="id-ID" sz="3900" dirty="0">
                <a:solidFill>
                  <a:srgbClr val="9D0000"/>
                </a:solidFill>
              </a:rPr>
              <a:t>0. Perkenalan Kuliah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13630"/>
            <a:ext cx="9144000" cy="2199783"/>
          </a:xfrm>
        </p:spPr>
        <p:txBody>
          <a:bodyPr>
            <a:normAutofit/>
          </a:bodyPr>
          <a:lstStyle/>
          <a:p>
            <a:r>
              <a:rPr lang="id-ID" sz="2800" b="1" dirty="0"/>
              <a:t>S1 Teknik Elektro, Fakultas Teknik Elektro</a:t>
            </a:r>
          </a:p>
          <a:p>
            <a:r>
              <a:rPr lang="id-ID" sz="2800" b="1" dirty="0"/>
              <a:t>Universitas Telkom</a:t>
            </a:r>
          </a:p>
          <a:p>
            <a:endParaRPr lang="id-ID" b="1" dirty="0"/>
          </a:p>
          <a:p>
            <a:r>
              <a:rPr lang="id-ID" b="1" dirty="0">
                <a:solidFill>
                  <a:srgbClr val="9D0000"/>
                </a:solidFill>
              </a:rPr>
              <a:t>Dr.-Ing. Fiky </a:t>
            </a:r>
            <a:r>
              <a:rPr lang="id-ID" b="1" dirty="0" err="1">
                <a:solidFill>
                  <a:srgbClr val="9D0000"/>
                </a:solidFill>
              </a:rPr>
              <a:t>Y</a:t>
            </a:r>
            <a:r>
              <a:rPr lang="id-ID" b="1" dirty="0">
                <a:solidFill>
                  <a:srgbClr val="9D0000"/>
                </a:solidFill>
              </a:rPr>
              <a:t>. Suratman</a:t>
            </a:r>
          </a:p>
        </p:txBody>
      </p:sp>
    </p:spTree>
    <p:extLst>
      <p:ext uri="{BB962C8B-B14F-4D97-AF65-F5344CB8AC3E}">
        <p14:creationId xmlns:p14="http://schemas.microsoft.com/office/powerpoint/2010/main" val="352453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9099" y="163705"/>
            <a:ext cx="9252802" cy="722416"/>
          </a:xfrm>
        </p:spPr>
        <p:txBody>
          <a:bodyPr/>
          <a:lstStyle/>
          <a:p>
            <a:r>
              <a:rPr lang="id-ID" b="1" dirty="0">
                <a:solidFill>
                  <a:schemeClr val="bg1"/>
                </a:solidFill>
              </a:rPr>
              <a:t>CV Singkat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099" y="3684281"/>
            <a:ext cx="10721341" cy="2728822"/>
          </a:xfrm>
        </p:spPr>
        <p:txBody>
          <a:bodyPr>
            <a:normAutofit lnSpcReduction="10000"/>
          </a:bodyPr>
          <a:lstStyle/>
          <a:p>
            <a:r>
              <a:rPr lang="id-ID" dirty="0"/>
              <a:t>  Pendidikan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d-ID" dirty="0">
                <a:solidFill>
                  <a:schemeClr val="tx1"/>
                </a:solidFill>
              </a:rPr>
              <a:t> S1 Teknik Fisika ITB 1993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d-ID" dirty="0">
                <a:solidFill>
                  <a:schemeClr val="tx1"/>
                </a:solidFill>
              </a:rPr>
              <a:t> S2 Sekolah Teknik Elektro &amp; Informatika (STEI) ITB, 2003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dirty="0" err="1">
                <a:solidFill>
                  <a:schemeClr val="tx1"/>
                </a:solidFill>
              </a:rPr>
              <a:t>Technische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dirty="0" err="1">
                <a:solidFill>
                  <a:schemeClr val="tx1"/>
                </a:solidFill>
              </a:rPr>
              <a:t>Universitaet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dirty="0" err="1">
                <a:solidFill>
                  <a:schemeClr val="tx1"/>
                </a:solidFill>
              </a:rPr>
              <a:t>Darmstadt</a:t>
            </a:r>
            <a:r>
              <a:rPr lang="id-ID" dirty="0">
                <a:solidFill>
                  <a:schemeClr val="tx1"/>
                </a:solidFill>
              </a:rPr>
              <a:t> (TU-</a:t>
            </a:r>
            <a:r>
              <a:rPr lang="id-ID" dirty="0" err="1">
                <a:solidFill>
                  <a:schemeClr val="tx1"/>
                </a:solidFill>
              </a:rPr>
              <a:t>Darmstadt</a:t>
            </a:r>
            <a:r>
              <a:rPr lang="id-ID" dirty="0">
                <a:solidFill>
                  <a:schemeClr val="tx1"/>
                </a:solidFill>
              </a:rPr>
              <a:t>) Jerman, 2009</a:t>
            </a:r>
          </a:p>
          <a:p>
            <a:r>
              <a:rPr lang="id-ID" dirty="0"/>
              <a:t> </a:t>
            </a:r>
            <a:r>
              <a:rPr lang="id-ID" dirty="0" err="1"/>
              <a:t>Research</a:t>
            </a:r>
            <a:r>
              <a:rPr lang="id-ID" dirty="0"/>
              <a:t> </a:t>
            </a:r>
            <a:r>
              <a:rPr lang="id-ID" dirty="0" err="1"/>
              <a:t>Interest</a:t>
            </a:r>
            <a:r>
              <a:rPr lang="id-ID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d-ID" dirty="0">
                <a:solidFill>
                  <a:schemeClr val="tx1"/>
                </a:solidFill>
              </a:rPr>
              <a:t> Pengolahan Sinyal (Radar) &amp; </a:t>
            </a:r>
            <a:r>
              <a:rPr lang="id-ID" dirty="0" err="1">
                <a:solidFill>
                  <a:schemeClr val="tx1"/>
                </a:solidFill>
              </a:rPr>
              <a:t>Machine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dirty="0" err="1">
                <a:solidFill>
                  <a:schemeClr val="tx1"/>
                </a:solidFill>
              </a:rPr>
              <a:t>Learning</a:t>
            </a:r>
            <a:endParaRPr lang="id-ID" dirty="0">
              <a:solidFill>
                <a:schemeClr val="tx1"/>
              </a:solidFill>
            </a:endParaRPr>
          </a:p>
          <a:p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73A2-EE96-4903-9904-83C45848A263}" type="datetime1">
              <a:rPr lang="id-ID" smtClean="0"/>
              <a:t>20/02/21</a:t>
            </a:fld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38F-77DB-444E-BCC3-2075A5FA28B0}" type="slidenum">
              <a:rPr lang="id-ID" smtClean="0"/>
              <a:t>2</a:t>
            </a:fld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B4462-4B3D-2A45-98B4-EFD2573D1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84" y="1253329"/>
            <a:ext cx="1573076" cy="227275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0A614C-65DA-334C-A3D7-E38AC8EC5770}"/>
              </a:ext>
            </a:extLst>
          </p:cNvPr>
          <p:cNvSpPr txBox="1">
            <a:spLocks/>
          </p:cNvSpPr>
          <p:nvPr/>
        </p:nvSpPr>
        <p:spPr>
          <a:xfrm>
            <a:off x="2272934" y="1329523"/>
            <a:ext cx="8712932" cy="23547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 </a:t>
            </a:r>
            <a:r>
              <a:rPr lang="id-ID" sz="3300" dirty="0"/>
              <a:t>Fiky </a:t>
            </a:r>
            <a:r>
              <a:rPr lang="id-ID" sz="3300" dirty="0" err="1"/>
              <a:t>Y</a:t>
            </a:r>
            <a:r>
              <a:rPr lang="id-ID" sz="3300" dirty="0"/>
              <a:t>. Suratman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d-ID" sz="3300" dirty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Lahir: Jakarta, Mei 1976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d-ID" dirty="0">
                <a:solidFill>
                  <a:schemeClr val="tx1"/>
                </a:solidFill>
              </a:rPr>
              <a:t> Dosen S1/S2 Teknik Elektro, Universitas Telkom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d-ID" dirty="0">
                <a:solidFill>
                  <a:schemeClr val="tx1"/>
                </a:solidFill>
              </a:rPr>
              <a:t> Alamat: </a:t>
            </a:r>
            <a:r>
              <a:rPr lang="id-ID" dirty="0" err="1">
                <a:solidFill>
                  <a:schemeClr val="tx1"/>
                </a:solidFill>
              </a:rPr>
              <a:t>Cigadung</a:t>
            </a:r>
            <a:r>
              <a:rPr lang="id-ID" dirty="0">
                <a:solidFill>
                  <a:schemeClr val="tx1"/>
                </a:solidFill>
              </a:rPr>
              <a:t> Raya Timur</a:t>
            </a:r>
            <a:endParaRPr lang="en-ID" dirty="0">
              <a:solidFill>
                <a:srgbClr val="333333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D" dirty="0">
                <a:solidFill>
                  <a:srgbClr val="333333"/>
                </a:solidFill>
              </a:rPr>
              <a:t> e-mail: </a:t>
            </a:r>
            <a:r>
              <a:rPr lang="en-ID" dirty="0" err="1">
                <a:solidFill>
                  <a:srgbClr val="333333"/>
                </a:solidFill>
              </a:rPr>
              <a:t>fysuratman@telkomuniversity.ac.id</a:t>
            </a:r>
            <a:endParaRPr lang="en-ID" dirty="0">
              <a:solidFill>
                <a:srgbClr val="333333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id-ID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95517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9099" y="163705"/>
            <a:ext cx="9252802" cy="722416"/>
          </a:xfrm>
        </p:spPr>
        <p:txBody>
          <a:bodyPr/>
          <a:lstStyle/>
          <a:p>
            <a:r>
              <a:rPr lang="id-ID" b="1" dirty="0">
                <a:solidFill>
                  <a:schemeClr val="bg1"/>
                </a:solidFill>
              </a:rPr>
              <a:t>Capaian Pembelajaran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098" y="1253331"/>
            <a:ext cx="115575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Capaian Pembelajaran (</a:t>
            </a:r>
            <a:r>
              <a:rPr lang="id-ID" dirty="0" err="1"/>
              <a:t>Course</a:t>
            </a:r>
            <a:r>
              <a:rPr lang="id-ID" dirty="0"/>
              <a:t> </a:t>
            </a:r>
            <a:r>
              <a:rPr lang="id-ID" dirty="0" err="1"/>
              <a:t>Learning</a:t>
            </a:r>
            <a:r>
              <a:rPr lang="id-ID" dirty="0"/>
              <a:t> </a:t>
            </a:r>
            <a:r>
              <a:rPr lang="id-ID" dirty="0" err="1"/>
              <a:t>Outcomes</a:t>
            </a:r>
            <a:r>
              <a:rPr lang="id-ID" dirty="0"/>
              <a:t>):</a:t>
            </a:r>
          </a:p>
          <a:p>
            <a:pPr marL="1030288" indent="-1030288">
              <a:buNone/>
            </a:pPr>
            <a:endParaRPr lang="id-ID" dirty="0"/>
          </a:p>
          <a:p>
            <a:pPr marL="1030288" indent="-1030288">
              <a:buNone/>
            </a:pPr>
            <a:r>
              <a:rPr lang="id-ID" dirty="0"/>
              <a:t>CLO 1: Mahasiswa dapat menjelaskan konsep pembelajaran mesin menyangkut metode dan data</a:t>
            </a:r>
          </a:p>
          <a:p>
            <a:pPr marL="1030288" indent="-1030288">
              <a:buNone/>
            </a:pPr>
            <a:r>
              <a:rPr lang="id-ID" dirty="0"/>
              <a:t>CLO 2: Mahasiswa dapat mengimplementasikan pembelajaran mesin yang populer menggunakan perangkat lunak</a:t>
            </a:r>
          </a:p>
          <a:p>
            <a:pPr marL="1030288" indent="-1030288">
              <a:buNone/>
            </a:pPr>
            <a:r>
              <a:rPr lang="id-ID" dirty="0"/>
              <a:t>CLO 3: Mahasiswa dapat mendeskripsikan ide dasar dan cara kerja </a:t>
            </a:r>
            <a:r>
              <a:rPr lang="id-ID" dirty="0" err="1"/>
              <a:t>algoritma</a:t>
            </a:r>
            <a:r>
              <a:rPr lang="id-ID" dirty="0"/>
              <a:t> pembelajaran mesin yang terkini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73A2-EE96-4903-9904-83C45848A263}" type="datetime1">
              <a:rPr lang="id-ID" smtClean="0"/>
              <a:t>20/02/21</a:t>
            </a:fld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38F-77DB-444E-BCC3-2075A5FA28B0}" type="slidenum">
              <a:rPr lang="id-ID" smtClean="0"/>
              <a:t>3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7891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94867D-339B-D44F-BB1A-C49C35E0C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  <a:hlinkClick r:id="rId2"/>
              </a:rPr>
              <a:t>Lihat RPS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5941E-D429-7F40-8CA5-72BBFD43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1E9-0BD8-4B88-9366-E5E2DBBA0485}" type="datetime1">
              <a:rPr lang="id-ID" smtClean="0"/>
              <a:t>20/02/21</a:t>
            </a:fld>
            <a:endParaRPr lang="id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AEF2F-5DFB-1044-8B21-4BB2C1AA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38F-77DB-444E-BCC3-2075A5FA28B0}" type="slidenum">
              <a:rPr lang="id-ID" smtClean="0"/>
              <a:t>4</a:t>
            </a:fld>
            <a:endParaRPr lang="id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9EA699A-A7CB-3B44-911E-5D8B6E99B46E}"/>
              </a:ext>
            </a:extLst>
          </p:cNvPr>
          <p:cNvSpPr txBox="1">
            <a:spLocks/>
          </p:cNvSpPr>
          <p:nvPr/>
        </p:nvSpPr>
        <p:spPr>
          <a:xfrm>
            <a:off x="419099" y="163705"/>
            <a:ext cx="9252802" cy="722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>
                <a:solidFill>
                  <a:schemeClr val="bg1"/>
                </a:solidFill>
              </a:rPr>
              <a:t>Pokok Bahasan</a:t>
            </a:r>
          </a:p>
        </p:txBody>
      </p:sp>
    </p:spTree>
    <p:extLst>
      <p:ext uri="{BB962C8B-B14F-4D97-AF65-F5344CB8AC3E}">
        <p14:creationId xmlns:p14="http://schemas.microsoft.com/office/powerpoint/2010/main" val="258476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9099" y="163705"/>
            <a:ext cx="9252802" cy="722416"/>
          </a:xfrm>
        </p:spPr>
        <p:txBody>
          <a:bodyPr/>
          <a:lstStyle/>
          <a:p>
            <a:r>
              <a:rPr lang="id-ID" b="1" dirty="0">
                <a:solidFill>
                  <a:schemeClr val="bg1"/>
                </a:solidFill>
              </a:rPr>
              <a:t>Perangkat (</a:t>
            </a:r>
            <a:r>
              <a:rPr lang="id-ID" b="1" dirty="0" err="1">
                <a:solidFill>
                  <a:schemeClr val="bg1"/>
                </a:solidFill>
              </a:rPr>
              <a:t>Tools</a:t>
            </a:r>
            <a:r>
              <a:rPr lang="id-ID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15" y="1264766"/>
            <a:ext cx="11665838" cy="4351338"/>
          </a:xfrm>
        </p:spPr>
        <p:txBody>
          <a:bodyPr>
            <a:normAutofit/>
          </a:bodyPr>
          <a:lstStyle/>
          <a:p>
            <a:r>
              <a:rPr lang="id-ID" dirty="0"/>
              <a:t>  </a:t>
            </a:r>
            <a:r>
              <a:rPr lang="id-ID" dirty="0" err="1"/>
              <a:t>Python</a:t>
            </a:r>
            <a:r>
              <a:rPr lang="id-ID" dirty="0"/>
              <a:t> dengan </a:t>
            </a:r>
            <a:r>
              <a:rPr lang="id-ID" dirty="0" err="1"/>
              <a:t>Jupyter</a:t>
            </a:r>
            <a:r>
              <a:rPr lang="id-ID" dirty="0"/>
              <a:t>-Lab (</a:t>
            </a:r>
            <a:r>
              <a:rPr lang="id-ID" dirty="0" err="1"/>
              <a:t>Jupyter</a:t>
            </a:r>
            <a:r>
              <a:rPr lang="id-ID" dirty="0"/>
              <a:t> </a:t>
            </a:r>
            <a:r>
              <a:rPr lang="id-ID" dirty="0" err="1"/>
              <a:t>Notebook</a:t>
            </a:r>
            <a:r>
              <a:rPr lang="id-ID" dirty="0"/>
              <a:t>) berbasis </a:t>
            </a:r>
            <a:r>
              <a:rPr lang="id-ID" dirty="0" err="1"/>
              <a:t>Anaconda</a:t>
            </a:r>
            <a:r>
              <a:rPr lang="id-ID" dirty="0"/>
              <a:t> (pilih versi Individual saat </a:t>
            </a:r>
            <a:r>
              <a:rPr lang="id-ID" dirty="0" err="1"/>
              <a:t>install</a:t>
            </a:r>
            <a:r>
              <a:rPr lang="id-ID" dirty="0"/>
              <a:t>)</a:t>
            </a:r>
          </a:p>
          <a:p>
            <a:pPr marL="0" indent="0">
              <a:buNone/>
            </a:pPr>
            <a:r>
              <a:rPr lang="id-ID" dirty="0"/>
              <a:t>                                          </a:t>
            </a:r>
            <a:r>
              <a:rPr lang="id-ID" dirty="0">
                <a:hlinkClick r:id="rId3"/>
              </a:rPr>
              <a:t>https://docs.anaconda.com</a:t>
            </a:r>
            <a:r>
              <a:rPr lang="id-ID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73A2-EE96-4903-9904-83C45848A263}" type="datetime1">
              <a:rPr lang="id-ID" smtClean="0"/>
              <a:t>20/02/21</a:t>
            </a:fld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38F-77DB-444E-BCC3-2075A5FA28B0}" type="slidenum">
              <a:rPr lang="id-ID" smtClean="0"/>
              <a:t>5</a:t>
            </a:fld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2DC137-AF66-2349-9158-D6A8474BC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736" y="2692324"/>
            <a:ext cx="5933562" cy="37084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0200E7-221C-E344-A62B-5578A7CCD4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348" y="3440435"/>
            <a:ext cx="2983601" cy="148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7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9099" y="163705"/>
            <a:ext cx="9252802" cy="722416"/>
          </a:xfrm>
        </p:spPr>
        <p:txBody>
          <a:bodyPr/>
          <a:lstStyle/>
          <a:p>
            <a:r>
              <a:rPr lang="id-ID" b="1" dirty="0">
                <a:solidFill>
                  <a:schemeClr val="bg1"/>
                </a:solidFill>
              </a:rPr>
              <a:t>Perangkat (</a:t>
            </a:r>
            <a:r>
              <a:rPr lang="id-ID" b="1" dirty="0" err="1">
                <a:solidFill>
                  <a:schemeClr val="bg1"/>
                </a:solidFill>
              </a:rPr>
              <a:t>Tools</a:t>
            </a:r>
            <a:r>
              <a:rPr lang="id-ID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15" y="1264766"/>
            <a:ext cx="11665838" cy="4914808"/>
          </a:xfrm>
        </p:spPr>
        <p:txBody>
          <a:bodyPr>
            <a:normAutofit/>
          </a:bodyPr>
          <a:lstStyle/>
          <a:p>
            <a:r>
              <a:rPr lang="id-ID" dirty="0"/>
              <a:t>  </a:t>
            </a:r>
            <a:r>
              <a:rPr lang="id-ID" dirty="0" err="1"/>
              <a:t>Package</a:t>
            </a:r>
            <a:r>
              <a:rPr lang="id-ID" dirty="0"/>
              <a:t> Numerik dan </a:t>
            </a:r>
            <a:r>
              <a:rPr lang="id-ID" dirty="0" err="1"/>
              <a:t>Saintifik</a:t>
            </a:r>
            <a:r>
              <a:rPr lang="id-ID" dirty="0"/>
              <a:t> di </a:t>
            </a:r>
            <a:r>
              <a:rPr lang="id-ID" dirty="0" err="1"/>
              <a:t>Python</a:t>
            </a:r>
            <a:r>
              <a:rPr lang="id-ID" dirty="0"/>
              <a:t>: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pPr marL="0" indent="0">
              <a:buNone/>
            </a:pPr>
            <a:endParaRPr lang="id-ID" dirty="0"/>
          </a:p>
          <a:p>
            <a:r>
              <a:rPr lang="id-ID" dirty="0"/>
              <a:t> </a:t>
            </a:r>
            <a:r>
              <a:rPr lang="id-ID" dirty="0" err="1"/>
              <a:t>Package</a:t>
            </a:r>
            <a:r>
              <a:rPr lang="id-ID" dirty="0"/>
              <a:t>/</a:t>
            </a:r>
            <a:r>
              <a:rPr lang="id-ID" dirty="0" err="1"/>
              <a:t>Library</a:t>
            </a:r>
            <a:r>
              <a:rPr lang="id-ID" dirty="0"/>
              <a:t> </a:t>
            </a:r>
            <a:r>
              <a:rPr lang="id-ID" dirty="0" err="1"/>
              <a:t>Machine</a:t>
            </a:r>
            <a:r>
              <a:rPr lang="id-ID" dirty="0"/>
              <a:t> </a:t>
            </a:r>
            <a:r>
              <a:rPr lang="id-ID" dirty="0" err="1"/>
              <a:t>Learning</a:t>
            </a:r>
            <a:r>
              <a:rPr lang="id-ID" dirty="0"/>
              <a:t> dengan </a:t>
            </a:r>
            <a:r>
              <a:rPr lang="id-ID" dirty="0" err="1"/>
              <a:t>Scikit</a:t>
            </a:r>
            <a:r>
              <a:rPr lang="id-ID" dirty="0"/>
              <a:t> </a:t>
            </a:r>
            <a:r>
              <a:rPr lang="id-ID" dirty="0" err="1"/>
              <a:t>Learn</a:t>
            </a:r>
            <a:r>
              <a:rPr lang="id-ID" dirty="0"/>
              <a:t>:</a:t>
            </a:r>
          </a:p>
          <a:p>
            <a:pPr marL="0" indent="0">
              <a:buNone/>
            </a:pPr>
            <a:r>
              <a:rPr lang="id-ID" dirty="0">
                <a:sym typeface="Wingdings" pitchFamily="2" charset="2"/>
              </a:rPr>
              <a:t>                                        </a:t>
            </a:r>
            <a:r>
              <a:rPr lang="id-ID" dirty="0">
                <a:sym typeface="Wingdings" pitchFamily="2" charset="2"/>
                <a:hlinkClick r:id="rId3"/>
              </a:rPr>
              <a:t>https://scikit-learn.org/stable/</a:t>
            </a:r>
            <a:r>
              <a:rPr lang="id-ID" dirty="0">
                <a:hlinkClick r:id="rId3"/>
              </a:rPr>
              <a:t> </a:t>
            </a:r>
            <a:endParaRPr lang="id-ID" dirty="0"/>
          </a:p>
          <a:p>
            <a:r>
              <a:rPr lang="id-ID" dirty="0"/>
              <a:t> Modul PPT dan </a:t>
            </a:r>
            <a:r>
              <a:rPr lang="id-ID" dirty="0" err="1"/>
              <a:t>Pdf</a:t>
            </a:r>
            <a:r>
              <a:rPr lang="id-ID" dirty="0"/>
              <a:t>: Terdapat di LMS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73A2-EE96-4903-9904-83C45848A263}" type="datetime1">
              <a:rPr lang="id-ID" smtClean="0"/>
              <a:t>20/02/21</a:t>
            </a:fld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38F-77DB-444E-BCC3-2075A5FA28B0}" type="slidenum">
              <a:rPr lang="id-ID" smtClean="0"/>
              <a:t>6</a:t>
            </a:fld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F0D50-DFD7-0644-945D-AE24D492C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74" y="1987283"/>
            <a:ext cx="5755198" cy="23216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4390B5-A56A-D74B-9303-B90C0D51C9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209" y="2982419"/>
            <a:ext cx="3175688" cy="1173624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49DE8C3E-113E-654E-94C1-09734F6C4E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215" y="1903624"/>
            <a:ext cx="2110686" cy="107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4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9099" y="163705"/>
            <a:ext cx="9252802" cy="722416"/>
          </a:xfrm>
        </p:spPr>
        <p:txBody>
          <a:bodyPr/>
          <a:lstStyle/>
          <a:p>
            <a:r>
              <a:rPr lang="id-ID" b="1" dirty="0">
                <a:solidFill>
                  <a:schemeClr val="bg1"/>
                </a:solidFill>
              </a:rPr>
              <a:t>Rekomendasi </a:t>
            </a:r>
            <a:r>
              <a:rPr lang="id-ID" b="1" dirty="0" err="1">
                <a:solidFill>
                  <a:schemeClr val="bg1"/>
                </a:solidFill>
              </a:rPr>
              <a:t>Literature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15" y="1264766"/>
            <a:ext cx="11665838" cy="4351338"/>
          </a:xfrm>
        </p:spPr>
        <p:txBody>
          <a:bodyPr>
            <a:normAutofit/>
          </a:bodyPr>
          <a:lstStyle/>
          <a:p>
            <a:r>
              <a:rPr lang="id-ID" dirty="0"/>
              <a:t> Light (matematika minim)</a:t>
            </a:r>
          </a:p>
          <a:p>
            <a:pPr marL="0" indent="0">
              <a:buNone/>
            </a:pPr>
            <a:r>
              <a:rPr lang="id-ID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73A2-EE96-4903-9904-83C45848A263}" type="datetime1">
              <a:rPr lang="id-ID" smtClean="0"/>
              <a:t>20/02/21</a:t>
            </a:fld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38F-77DB-444E-BCC3-2075A5FA28B0}" type="slidenum">
              <a:rPr lang="id-ID" smtClean="0"/>
              <a:t>7</a:t>
            </a:fld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B48515-B22E-744E-A137-9B7BCAD44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019" y="1852934"/>
            <a:ext cx="2855081" cy="37290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E62829-209D-FF45-9293-C15C2A07C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85" y="1852934"/>
            <a:ext cx="3013102" cy="37290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E68A33-A774-A64B-9EF7-812263C81B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24" y="1905000"/>
            <a:ext cx="3566652" cy="35666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9345FC-D633-6244-A73C-E8380EBE5E96}"/>
              </a:ext>
            </a:extLst>
          </p:cNvPr>
          <p:cNvSpPr txBox="1"/>
          <p:nvPr/>
        </p:nvSpPr>
        <p:spPr>
          <a:xfrm>
            <a:off x="1453057" y="5516132"/>
            <a:ext cx="162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Referensi</a:t>
            </a:r>
            <a:r>
              <a:rPr lang="en-US" dirty="0"/>
              <a:t> Utama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7BC5E5-99EE-A34F-AE86-FDAC25D0C211}"/>
              </a:ext>
            </a:extLst>
          </p:cNvPr>
          <p:cNvSpPr txBox="1"/>
          <p:nvPr/>
        </p:nvSpPr>
        <p:spPr>
          <a:xfrm>
            <a:off x="7838019" y="5593234"/>
            <a:ext cx="3435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Python</a:t>
            </a:r>
          </a:p>
          <a:p>
            <a:pPr algn="ctr"/>
            <a:r>
              <a:rPr lang="en-US" dirty="0" err="1"/>
              <a:t>untuk</a:t>
            </a:r>
            <a:r>
              <a:rPr lang="en-US" dirty="0"/>
              <a:t> Data Scientist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3D17A3-32DF-B548-B36B-0FF00BC18F57}"/>
              </a:ext>
            </a:extLst>
          </p:cNvPr>
          <p:cNvSpPr txBox="1"/>
          <p:nvPr/>
        </p:nvSpPr>
        <p:spPr>
          <a:xfrm>
            <a:off x="5082460" y="5625417"/>
            <a:ext cx="1694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Kedua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93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9099" y="163705"/>
            <a:ext cx="9252802" cy="722416"/>
          </a:xfrm>
        </p:spPr>
        <p:txBody>
          <a:bodyPr/>
          <a:lstStyle/>
          <a:p>
            <a:r>
              <a:rPr lang="id-ID" b="1" dirty="0">
                <a:solidFill>
                  <a:schemeClr val="bg1"/>
                </a:solidFill>
              </a:rPr>
              <a:t>Rekomendasi </a:t>
            </a:r>
            <a:r>
              <a:rPr lang="id-ID" b="1" dirty="0" err="1">
                <a:solidFill>
                  <a:schemeClr val="bg1"/>
                </a:solidFill>
              </a:rPr>
              <a:t>Literature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15" y="1264766"/>
            <a:ext cx="11665838" cy="4351338"/>
          </a:xfrm>
        </p:spPr>
        <p:txBody>
          <a:bodyPr>
            <a:normAutofit/>
          </a:bodyPr>
          <a:lstStyle/>
          <a:p>
            <a:r>
              <a:rPr lang="id-ID" dirty="0"/>
              <a:t> </a:t>
            </a:r>
            <a:r>
              <a:rPr lang="id-ID" dirty="0" err="1"/>
              <a:t>Heavy</a:t>
            </a:r>
            <a:r>
              <a:rPr lang="id-ID" dirty="0"/>
              <a:t> (matematika banyak)</a:t>
            </a:r>
          </a:p>
          <a:p>
            <a:pPr marL="0" indent="0">
              <a:buNone/>
            </a:pPr>
            <a:r>
              <a:rPr lang="id-ID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73A2-EE96-4903-9904-83C45848A263}" type="datetime1">
              <a:rPr lang="id-ID" smtClean="0"/>
              <a:t>20/02/21</a:t>
            </a:fld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38F-77DB-444E-BCC3-2075A5FA28B0}" type="slidenum">
              <a:rPr lang="id-ID" smtClean="0"/>
              <a:t>8</a:t>
            </a:fld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F29892-78F7-1A44-A65D-3245427A0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223" y="3440435"/>
            <a:ext cx="2434068" cy="2883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A85E07-47A1-B34E-87D9-8F5F5C44C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652" y="163705"/>
            <a:ext cx="2467639" cy="30295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D904DD-1599-A149-9655-59EFDCC0AE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714" y="1757558"/>
            <a:ext cx="2704045" cy="36617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5E71BC-C129-1D49-95A1-F88D6CF2A4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54" y="1794173"/>
            <a:ext cx="2434068" cy="36912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1A3B935-2637-1346-89CA-72BE101F2F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448" y="2515604"/>
            <a:ext cx="2437140" cy="366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6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97CD7879C2274DBF7531EF336046E3" ma:contentTypeVersion="2" ma:contentTypeDescription="Create a new document." ma:contentTypeScope="" ma:versionID="b36aabbbc0c924f038d43cefcedd0e08">
  <xsd:schema xmlns:xsd="http://www.w3.org/2001/XMLSchema" xmlns:xs="http://www.w3.org/2001/XMLSchema" xmlns:p="http://schemas.microsoft.com/office/2006/metadata/properties" xmlns:ns2="59865269-555b-4c61-9421-3e3686d25c67" targetNamespace="http://schemas.microsoft.com/office/2006/metadata/properties" ma:root="true" ma:fieldsID="32e880a21344f41ad7f42881436fb80c" ns2:_="">
    <xsd:import namespace="59865269-555b-4c61-9421-3e3686d25c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865269-555b-4c61-9421-3e3686d25c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3E1C02-A98E-4CE0-9D60-E306EF40B7A2}"/>
</file>

<file path=customXml/itemProps2.xml><?xml version="1.0" encoding="utf-8"?>
<ds:datastoreItem xmlns:ds="http://schemas.openxmlformats.org/officeDocument/2006/customXml" ds:itemID="{FC98B417-FB6D-4475-9F91-6C76C6314D2F}"/>
</file>

<file path=customXml/itemProps3.xml><?xml version="1.0" encoding="utf-8"?>
<ds:datastoreItem xmlns:ds="http://schemas.openxmlformats.org/officeDocument/2006/customXml" ds:itemID="{81F6FE6C-B3A6-42D0-93F8-48DF2BBC20A7}"/>
</file>

<file path=docProps/app.xml><?xml version="1.0" encoding="utf-8"?>
<Properties xmlns="http://schemas.openxmlformats.org/officeDocument/2006/extended-properties" xmlns:vt="http://schemas.openxmlformats.org/officeDocument/2006/docPropsVTypes">
  <TotalTime>9604</TotalTime>
  <Words>300</Words>
  <Application>Microsoft Macintosh PowerPoint</Application>
  <PresentationFormat>Widescreen</PresentationFormat>
  <Paragraphs>74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Pembelajaran Mesin dan Aplikasi (Machine Learning and Its Applications)  0. Perkenalan Kuliah</vt:lpstr>
      <vt:lpstr>CV Singkat</vt:lpstr>
      <vt:lpstr>Capaian Pembelajaran</vt:lpstr>
      <vt:lpstr>PowerPoint Presentation</vt:lpstr>
      <vt:lpstr>Perangkat (Tools)</vt:lpstr>
      <vt:lpstr>Perangkat (Tools)</vt:lpstr>
      <vt:lpstr>Rekomendasi Literature</vt:lpstr>
      <vt:lpstr>Rekomendasi Literature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fysuratman@gmail.com</dc:creator>
  <cp:lastModifiedBy>FIKY YOSEF SURATMAN</cp:lastModifiedBy>
  <cp:revision>258</cp:revision>
  <dcterms:created xsi:type="dcterms:W3CDTF">2018-10-26T09:27:05Z</dcterms:created>
  <dcterms:modified xsi:type="dcterms:W3CDTF">2021-02-20T14:10:43Z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0x0101001397CD7879C2274DBF7531EF336046E3</vt:lpwstr>
  </property>
</Properties>
</file>