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26" r:id="rId3"/>
    <p:sldId id="324" r:id="rId4"/>
    <p:sldId id="327" r:id="rId5"/>
    <p:sldId id="325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</p:sldIdLst>
  <p:sldSz cx="12192000" cy="6858000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000"/>
    <a:srgbClr val="F4D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17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642CF-BA8A-4AE6-B631-AEE6E0627C24}" type="datetime1">
              <a:rPr lang="id-ID" smtClean="0"/>
              <a:t>16/03/21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B55C9-0447-4273-83AE-CD2A598D6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50206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AA691-B0DF-4F47-B5EE-413E85881948}" type="datetime1">
              <a:rPr lang="id-ID" smtClean="0"/>
              <a:t>16/03/21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649FC-787B-4374-B882-519E42A7C6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88246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42" y="168784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42" y="416752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0EC9-72AB-4114-93C0-5A5C4D4A969E}" type="datetime1">
              <a:rPr lang="id-ID" smtClean="0"/>
              <a:t>16/03/21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191" y="6496476"/>
            <a:ext cx="2743200" cy="365125"/>
          </a:xfrm>
        </p:spPr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9C3FDA-1C7A-9947-975C-A8C4CD1ADE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598488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57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345-F3AF-4FF2-AC46-2FB15E66CF27}" type="datetime1">
              <a:rPr lang="id-ID" smtClean="0"/>
              <a:t>16/03/21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619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4041-72A6-42E5-8208-B548F60332EC}" type="datetime1">
              <a:rPr lang="id-ID" smtClean="0"/>
              <a:t>16/03/21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024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53" y="1368425"/>
            <a:ext cx="10627894" cy="444282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53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291-AC71-46E0-B5B5-66F317187215}" type="datetime1">
              <a:rPr lang="id-ID" smtClean="0"/>
              <a:t>16/03/21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643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5F5-7725-4A34-9863-CD9917BFBD16}" type="datetime1">
              <a:rPr lang="id-ID" smtClean="0"/>
              <a:t>16/03/21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773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AC7-09BA-47B2-9A88-0FAC7CD67C17}" type="datetime1">
              <a:rPr lang="id-ID" smtClean="0"/>
              <a:t>16/03/21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922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811E-D9CC-486E-9840-506D8366E283}" type="datetime1">
              <a:rPr lang="id-ID" smtClean="0"/>
              <a:t>16/03/21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1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E26D-1E5C-4F0A-B911-4ADFE63D2ED6}" type="datetime1">
              <a:rPr lang="id-ID" smtClean="0"/>
              <a:t>16/03/21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0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E6BF-F6A7-4BD6-AAB7-801ADC9F0F72}" type="datetime1">
              <a:rPr lang="id-ID" smtClean="0"/>
              <a:t>16/03/21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62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B4E5-8F7B-4029-9D97-E12A9FE0576A}" type="datetime1">
              <a:rPr lang="id-ID" smtClean="0"/>
              <a:t>16/03/21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32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Single Corner Rectangle 8"/>
          <p:cNvSpPr/>
          <p:nvPr userDrawn="1"/>
        </p:nvSpPr>
        <p:spPr>
          <a:xfrm>
            <a:off x="0" y="14734"/>
            <a:ext cx="10186468" cy="1036948"/>
          </a:xfrm>
          <a:prstGeom prst="snip1Rect">
            <a:avLst/>
          </a:prstGeom>
          <a:solidFill>
            <a:srgbClr val="9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Snip Single Corner Rectangle 15"/>
          <p:cNvSpPr/>
          <p:nvPr userDrawn="1"/>
        </p:nvSpPr>
        <p:spPr>
          <a:xfrm>
            <a:off x="0" y="6551794"/>
            <a:ext cx="12192000" cy="303193"/>
          </a:xfrm>
          <a:prstGeom prst="snip1Rect">
            <a:avLst/>
          </a:prstGeom>
          <a:solidFill>
            <a:srgbClr val="9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55" y="1382926"/>
            <a:ext cx="10515600" cy="489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 dirty="0"/>
              <a:t> </a:t>
            </a: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8" name="Picture 11" descr="C:\Palugada Team\Tugas Akhir\images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468" y="89960"/>
            <a:ext cx="1922114" cy="84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483" y="195016"/>
            <a:ext cx="8380429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3453" y="6524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57" y="6524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D539-4E04-4FB6-8141-D3AA91F4DD41}" type="datetime1">
              <a:rPr lang="id-ID" smtClean="0"/>
              <a:t>16/03/21</a:t>
            </a:fld>
            <a:endParaRPr lang="id-ID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1080323"/>
            <a:ext cx="12084518" cy="7332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-15772" y="6459541"/>
            <a:ext cx="12207772" cy="7332"/>
          </a:xfrm>
          <a:prstGeom prst="line">
            <a:avLst/>
          </a:prstGeom>
          <a:ln w="31750">
            <a:solidFill>
              <a:srgbClr val="9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" y="1353590"/>
            <a:ext cx="11597639" cy="2722880"/>
          </a:xfrm>
        </p:spPr>
        <p:txBody>
          <a:bodyPr>
            <a:normAutofit/>
          </a:bodyPr>
          <a:lstStyle/>
          <a:p>
            <a:br>
              <a:rPr lang="id-ID" sz="4500" b="1" dirty="0">
                <a:solidFill>
                  <a:srgbClr val="C00000"/>
                </a:solidFill>
              </a:rPr>
            </a:br>
            <a:r>
              <a:rPr lang="id-ID" sz="4500" b="1" dirty="0">
                <a:solidFill>
                  <a:srgbClr val="C00000"/>
                </a:solidFill>
              </a:rPr>
              <a:t>Pembelajaran Mesin dan Aplikasi</a:t>
            </a:r>
            <a:br>
              <a:rPr lang="id-ID" sz="4500" dirty="0">
                <a:solidFill>
                  <a:srgbClr val="002060"/>
                </a:solidFill>
              </a:rPr>
            </a:br>
            <a:r>
              <a:rPr lang="id-ID" sz="3900" dirty="0">
                <a:solidFill>
                  <a:srgbClr val="002060"/>
                </a:solidFill>
              </a:rPr>
              <a:t>II. </a:t>
            </a:r>
            <a:r>
              <a:rPr lang="id-ID" sz="3900" dirty="0" err="1">
                <a:solidFill>
                  <a:srgbClr val="002060"/>
                </a:solidFill>
              </a:rPr>
              <a:t>Supervised</a:t>
            </a:r>
            <a:r>
              <a:rPr lang="id-ID" sz="3900" dirty="0">
                <a:solidFill>
                  <a:srgbClr val="002060"/>
                </a:solidFill>
              </a:rPr>
              <a:t> </a:t>
            </a:r>
            <a:r>
              <a:rPr lang="id-ID" sz="3900" dirty="0" err="1">
                <a:solidFill>
                  <a:srgbClr val="002060"/>
                </a:solidFill>
              </a:rPr>
              <a:t>Learning</a:t>
            </a:r>
            <a:r>
              <a:rPr lang="id-ID" sz="3900" dirty="0">
                <a:solidFill>
                  <a:srgbClr val="002060"/>
                </a:solidFill>
              </a:rPr>
              <a:t> </a:t>
            </a:r>
            <a:r>
              <a:rPr lang="id-ID" sz="3900">
                <a:solidFill>
                  <a:srgbClr val="002060"/>
                </a:solidFill>
              </a:rPr>
              <a:t>I: Regresi </a:t>
            </a:r>
            <a:r>
              <a:rPr lang="id-ID" sz="3900" dirty="0">
                <a:solidFill>
                  <a:srgbClr val="002060"/>
                </a:solidFill>
              </a:rPr>
              <a:t>Linier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30"/>
            <a:ext cx="9144000" cy="2199783"/>
          </a:xfrm>
        </p:spPr>
        <p:txBody>
          <a:bodyPr>
            <a:normAutofit fontScale="92500" lnSpcReduction="10000"/>
          </a:bodyPr>
          <a:lstStyle/>
          <a:p>
            <a:r>
              <a:rPr lang="id-ID" sz="2800" b="1" dirty="0"/>
              <a:t>S1 Teknik Elektro, Fakultas Teknik Elektro</a:t>
            </a:r>
          </a:p>
          <a:p>
            <a:r>
              <a:rPr lang="id-ID" sz="2800" b="1" dirty="0"/>
              <a:t>Universitas Telkom</a:t>
            </a:r>
          </a:p>
          <a:p>
            <a:r>
              <a:rPr lang="id-ID" sz="2800" b="1" dirty="0"/>
              <a:t>2 Maret 2021</a:t>
            </a:r>
          </a:p>
          <a:p>
            <a:endParaRPr lang="id-ID" b="1" dirty="0"/>
          </a:p>
          <a:p>
            <a:r>
              <a:rPr lang="id-ID" b="1" dirty="0"/>
              <a:t>Dr.-Ing. Fiky </a:t>
            </a:r>
            <a:r>
              <a:rPr lang="id-ID" b="1" dirty="0" err="1"/>
              <a:t>Y</a:t>
            </a:r>
            <a:r>
              <a:rPr lang="id-ID" b="1" dirty="0"/>
              <a:t>. Suratman</a:t>
            </a:r>
          </a:p>
        </p:txBody>
      </p:sp>
    </p:spTree>
    <p:extLst>
      <p:ext uri="{BB962C8B-B14F-4D97-AF65-F5344CB8AC3E}">
        <p14:creationId xmlns:p14="http://schemas.microsoft.com/office/powerpoint/2010/main" val="329946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10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Regresi Linier</a:t>
            </a:r>
          </a:p>
          <a:p>
            <a:r>
              <a:rPr lang="id-ID" sz="2800" b="1" dirty="0" err="1">
                <a:solidFill>
                  <a:schemeClr val="bg1"/>
                </a:solidFill>
              </a:rPr>
              <a:t>A</a:t>
            </a:r>
            <a:r>
              <a:rPr lang="id-ID" sz="2800" b="1" dirty="0">
                <a:solidFill>
                  <a:schemeClr val="bg1"/>
                </a:solidFill>
              </a:rPr>
              <a:t>. Persamaan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0023A6A-C8B8-3E4F-93CB-A024EBF8D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098" y="1363979"/>
                <a:ext cx="11057793" cy="847730"/>
              </a:xfrm>
            </p:spPr>
            <p:txBody>
              <a:bodyPr>
                <a:noAutofit/>
              </a:bodyPr>
              <a:lstStyle/>
              <a:p>
                <a:pPr marL="406400" indent="-406400"/>
                <a:r>
                  <a:rPr lang="id-ID" sz="2400" dirty="0"/>
                  <a:t> Solusi Persamaan </a:t>
                </a:r>
                <a:r>
                  <a:rPr lang="id-ID" sz="2400" dirty="0" err="1"/>
                  <a:t>optimasi</a:t>
                </a:r>
                <a:r>
                  <a:rPr lang="id-ID" sz="2400" dirty="0"/>
                  <a:t> dengan bentuk tertutup </a:t>
                </a:r>
                <a:r>
                  <a:rPr lang="id-ID" sz="2400" dirty="0">
                    <a:sym typeface="Wingdings" pitchFamily="2" charset="2"/>
                  </a:rPr>
                  <a:t> </a:t>
                </a:r>
                <a:r>
                  <a:rPr lang="id-ID" sz="2400" dirty="0">
                    <a:solidFill>
                      <a:srgbClr val="FF0000"/>
                    </a:solidFill>
                    <a:sym typeface="Wingdings" pitchFamily="2" charset="2"/>
                  </a:rPr>
                  <a:t>Persamaan Normal</a:t>
                </a:r>
                <a:endParaRPr lang="id-ID" sz="2400" dirty="0">
                  <a:solidFill>
                    <a:srgbClr val="FF0000"/>
                  </a:solidFill>
                </a:endParaRPr>
              </a:p>
              <a:p>
                <a:pPr marL="406400" indent="-406400"/>
                <a:endParaRPr lang="id-ID" sz="2400" dirty="0"/>
              </a:p>
              <a:p>
                <a:pPr marL="406400" indent="-406400">
                  <a:buNone/>
                </a:pPr>
                <a:endParaRPr lang="id-ID" sz="2400" dirty="0"/>
              </a:p>
              <a:p>
                <a:pPr marL="406400" indent="-406400"/>
                <a:r>
                  <a:rPr lang="id-ID" sz="2400" dirty="0"/>
                  <a:t> </a:t>
                </a:r>
                <a:r>
                  <a:rPr lang="en-ID" sz="2400" dirty="0"/>
                  <a:t>Jika </a:t>
                </a:r>
                <a:r>
                  <a:rPr lang="en-ID" sz="2400" dirty="0" err="1"/>
                  <a:t>diberikan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sebuah</a:t>
                </a:r>
                <a:r>
                  <a:rPr lang="en-ID" sz="2400" dirty="0"/>
                  <a:t> </a:t>
                </a:r>
                <a:r>
                  <a:rPr lang="en-ID" sz="2400" i="1" dirty="0"/>
                  <a:t>training set</a:t>
                </a:r>
                <a:r>
                  <a:rPr lang="en-ID" sz="2400" dirty="0"/>
                  <a:t>, </a:t>
                </a:r>
                <a:r>
                  <a:rPr lang="en-ID" sz="2400" dirty="0" err="1"/>
                  <a:t>kita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definisikan</a:t>
                </a:r>
                <a:r>
                  <a:rPr lang="en-ID" sz="2400" dirty="0"/>
                  <a:t> </a:t>
                </a:r>
                <a:r>
                  <a:rPr lang="en-ID" sz="2400" i="1" dirty="0"/>
                  <a:t>design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D" sz="2400" i="1" dirty="0"/>
                  <a:t>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ukuran</a:t>
                </a:r>
                <a:r>
                  <a:rPr lang="en-ID" sz="2400" dirty="0"/>
                  <a:t> </a:t>
                </a:r>
                <a:r>
                  <a:rPr lang="en-ID" sz="2400" i="1" dirty="0"/>
                  <a:t>m </a:t>
                </a:r>
                <a:r>
                  <a:rPr lang="en-ID" sz="2400" dirty="0"/>
                  <a:t>× </a:t>
                </a:r>
                <a:r>
                  <a:rPr lang="en-ID" sz="2400" i="1" dirty="0"/>
                  <a:t>n </a:t>
                </a:r>
                <a:r>
                  <a:rPr lang="en-ID" sz="2400" dirty="0"/>
                  <a:t>yang </a:t>
                </a:r>
                <a:r>
                  <a:rPr lang="en-ID" sz="2400" dirty="0" err="1"/>
                  <a:t>terdiri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i="1" dirty="0"/>
                  <a:t>training-training example </a:t>
                </a:r>
                <a:r>
                  <a:rPr lang="en-ID" sz="2400" dirty="0"/>
                  <a:t>pada masing-masing baris: </a:t>
                </a:r>
              </a:p>
              <a:p>
                <a:pPr marL="0" indent="0">
                  <a:buNone/>
                </a:pPr>
                <a:endParaRPr lang="id-ID" sz="2400" dirty="0"/>
              </a:p>
              <a:p>
                <a:pPr marL="0" indent="0">
                  <a:buNone/>
                </a:pPr>
                <a:endParaRPr lang="id-ID" sz="2400" dirty="0"/>
              </a:p>
              <a:p>
                <a:pPr marL="0" indent="0">
                  <a:buNone/>
                </a:pPr>
                <a:endParaRPr lang="id-ID" sz="2400" dirty="0"/>
              </a:p>
              <a:p>
                <a:pPr marL="0" indent="0">
                  <a:buNone/>
                </a:pPr>
                <a:endParaRPr lang="id-ID" sz="2400" dirty="0"/>
              </a:p>
              <a:p>
                <a:pPr marL="0" indent="0">
                  <a:buNone/>
                </a:pPr>
                <a:endParaRPr lang="id-ID" sz="2400" dirty="0"/>
              </a:p>
              <a:p>
                <a:pPr marL="0" indent="0">
                  <a:buNone/>
                </a:pPr>
                <a:endParaRPr lang="id-ID" sz="2400" dirty="0"/>
              </a:p>
              <a:p>
                <a:pPr marL="0" indent="0">
                  <a:buNone/>
                </a:pPr>
                <a:endParaRPr lang="id-ID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rgbClr val="FF0000"/>
                    </a:solidFill>
                  </a:rPr>
                  <a:t>                     </a:t>
                </a:r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0023A6A-C8B8-3E4F-93CB-A024EBF8D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098" y="1363979"/>
                <a:ext cx="11057793" cy="847730"/>
              </a:xfrm>
              <a:blipFill>
                <a:blip r:embed="rId2"/>
                <a:stretch>
                  <a:fillRect l="-804" t="-10294" r="-1378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E9AF7D-F380-CD40-A4C2-436830A6F308}"/>
                  </a:ext>
                </a:extLst>
              </p:cNvPr>
              <p:cNvSpPr txBox="1"/>
              <p:nvPr/>
            </p:nvSpPr>
            <p:spPr>
              <a:xfrm>
                <a:off x="3593809" y="1664787"/>
                <a:ext cx="5311397" cy="1377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E9AF7D-F380-CD40-A4C2-436830A6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09" y="1664787"/>
                <a:ext cx="5311397" cy="1377557"/>
              </a:xfrm>
              <a:prstGeom prst="rect">
                <a:avLst/>
              </a:prstGeom>
              <a:blipFill>
                <a:blip r:embed="rId3"/>
                <a:stretch>
                  <a:fillRect t="-86239" b="-110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D1BB00-E53C-9146-ABDC-CEF57167AF65}"/>
                  </a:ext>
                </a:extLst>
              </p:cNvPr>
              <p:cNvSpPr/>
              <p:nvPr/>
            </p:nvSpPr>
            <p:spPr>
              <a:xfrm>
                <a:off x="1100518" y="4339102"/>
                <a:ext cx="1377044" cy="1718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D1BB00-E53C-9146-ABDC-CEF57167A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18" y="4339102"/>
                <a:ext cx="1377044" cy="1718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2C9FFC-5AAD-A944-8D5C-313782E419F8}"/>
                  </a:ext>
                </a:extLst>
              </p:cNvPr>
              <p:cNvSpPr/>
              <p:nvPr/>
            </p:nvSpPr>
            <p:spPr>
              <a:xfrm>
                <a:off x="3747314" y="4609014"/>
                <a:ext cx="2630039" cy="1168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i="1" dirty="0"/>
                  <a:t>X</a:t>
                </a:r>
                <a:r>
                  <a:rPr lang="en-US" sz="22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2C9FFC-5AAD-A944-8D5C-313782E41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314" y="4609014"/>
                <a:ext cx="2630039" cy="1168397"/>
              </a:xfrm>
              <a:prstGeom prst="rect">
                <a:avLst/>
              </a:prstGeom>
              <a:blipFill>
                <a:blip r:embed="rId5"/>
                <a:stretch>
                  <a:fillRect l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3B410A8-6A7E-C24B-9F41-DA81290A3332}"/>
              </a:ext>
            </a:extLst>
          </p:cNvPr>
          <p:cNvSpPr txBox="1"/>
          <p:nvPr/>
        </p:nvSpPr>
        <p:spPr>
          <a:xfrm>
            <a:off x="885546" y="3998600"/>
            <a:ext cx="215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Training instance </a:t>
            </a:r>
            <a:r>
              <a:rPr lang="en-US" dirty="0" err="1">
                <a:solidFill>
                  <a:srgbClr val="FF0000"/>
                </a:solidFill>
              </a:rPr>
              <a:t>ke-i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1FAA7-D692-C04B-AFF4-0BCDD9321D59}"/>
              </a:ext>
            </a:extLst>
          </p:cNvPr>
          <p:cNvSpPr txBox="1"/>
          <p:nvPr/>
        </p:nvSpPr>
        <p:spPr>
          <a:xfrm>
            <a:off x="3866145" y="3827886"/>
            <a:ext cx="23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Matriks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vektor</a:t>
            </a:r>
            <a:r>
              <a:rPr lang="en-US" dirty="0">
                <a:solidFill>
                  <a:srgbClr val="FF0000"/>
                </a:solidFill>
              </a:rPr>
              <a:t>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5F03C2-E20D-0D42-9E44-83E04DEDC9EF}"/>
              </a:ext>
            </a:extLst>
          </p:cNvPr>
          <p:cNvCxnSpPr/>
          <p:nvPr/>
        </p:nvCxnSpPr>
        <p:spPr>
          <a:xfrm>
            <a:off x="4255477" y="4501662"/>
            <a:ext cx="15943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C2A198-6736-9541-A670-C14D3FFB36EC}"/>
              </a:ext>
            </a:extLst>
          </p:cNvPr>
          <p:cNvSpPr txBox="1"/>
          <p:nvPr/>
        </p:nvSpPr>
        <p:spPr>
          <a:xfrm>
            <a:off x="4233329" y="4140402"/>
            <a:ext cx="1577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5"/>
                </a:solidFill>
              </a:rPr>
              <a:t>Jumlah</a:t>
            </a:r>
            <a:r>
              <a:rPr lang="en-US" sz="1600" dirty="0">
                <a:solidFill>
                  <a:schemeClr val="accent5"/>
                </a:solidFill>
              </a:rPr>
              <a:t> feature </a:t>
            </a:r>
            <a:r>
              <a:rPr lang="en-US" sz="1600" i="1" dirty="0">
                <a:solidFill>
                  <a:schemeClr val="accent5"/>
                </a:solidFill>
              </a:rPr>
              <a:t>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AB95E5-BFFB-2946-8589-9F049001982C}"/>
              </a:ext>
            </a:extLst>
          </p:cNvPr>
          <p:cNvCxnSpPr>
            <a:cxnSpLocks/>
          </p:cNvCxnSpPr>
          <p:nvPr/>
        </p:nvCxnSpPr>
        <p:spPr>
          <a:xfrm>
            <a:off x="5947994" y="4783015"/>
            <a:ext cx="0" cy="9943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E3391C-EDE9-CC46-9887-7C6045B49CCD}"/>
              </a:ext>
            </a:extLst>
          </p:cNvPr>
          <p:cNvSpPr txBox="1"/>
          <p:nvPr/>
        </p:nvSpPr>
        <p:spPr>
          <a:xfrm>
            <a:off x="5947994" y="4864714"/>
            <a:ext cx="923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5"/>
                </a:solidFill>
              </a:rPr>
              <a:t>Jumlah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instance </a:t>
            </a:r>
          </a:p>
          <a:p>
            <a:r>
              <a:rPr lang="en-US" sz="1600" i="1" dirty="0">
                <a:solidFill>
                  <a:schemeClr val="accent5"/>
                </a:solidFill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0513D4-B3E7-0540-817E-D2E7360AB616}"/>
                  </a:ext>
                </a:extLst>
              </p:cNvPr>
              <p:cNvSpPr/>
              <p:nvPr/>
            </p:nvSpPr>
            <p:spPr>
              <a:xfrm>
                <a:off x="7249906" y="4339102"/>
                <a:ext cx="1523302" cy="1511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0513D4-B3E7-0540-817E-D2E7360AB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06" y="4339102"/>
                <a:ext cx="1523302" cy="1511696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362CC20-DE3D-6440-B69A-6191E3C48211}"/>
              </a:ext>
            </a:extLst>
          </p:cNvPr>
          <p:cNvSpPr txBox="1"/>
          <p:nvPr/>
        </p:nvSpPr>
        <p:spPr>
          <a:xfrm>
            <a:off x="7578151" y="3976547"/>
            <a:ext cx="141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Vektor</a:t>
            </a:r>
            <a:r>
              <a:rPr lang="en-US" dirty="0">
                <a:solidFill>
                  <a:srgbClr val="FF0000"/>
                </a:solidFill>
              </a:rPr>
              <a:t> target</a:t>
            </a:r>
          </a:p>
        </p:txBody>
      </p:sp>
    </p:spTree>
    <p:extLst>
      <p:ext uri="{BB962C8B-B14F-4D97-AF65-F5344CB8AC3E}">
        <p14:creationId xmlns:p14="http://schemas.microsoft.com/office/powerpoint/2010/main" val="405859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11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Regresi Linier</a:t>
            </a:r>
          </a:p>
          <a:p>
            <a:r>
              <a:rPr lang="id-ID" sz="2800" b="1" dirty="0" err="1">
                <a:solidFill>
                  <a:schemeClr val="bg1"/>
                </a:solidFill>
              </a:rPr>
              <a:t>A</a:t>
            </a:r>
            <a:r>
              <a:rPr lang="id-ID" sz="2800" b="1" dirty="0">
                <a:solidFill>
                  <a:schemeClr val="bg1"/>
                </a:solidFill>
              </a:rPr>
              <a:t>. Persamaan Normal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C115F55-1888-7049-A1F0-75496AA73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18" y="1227707"/>
            <a:ext cx="10627894" cy="45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Karena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AA4578-F1A6-F94E-8199-87CBF052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17" y="1322593"/>
            <a:ext cx="6511443" cy="17877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17AF64-675D-4A42-8156-3776E033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880" y="1140068"/>
            <a:ext cx="2492449" cy="529645"/>
          </a:xfrm>
          <a:prstGeom prst="rect">
            <a:avLst/>
          </a:prstGeom>
        </p:spPr>
      </p:pic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824AF906-E155-CB4B-93A1-01233779A294}"/>
              </a:ext>
            </a:extLst>
          </p:cNvPr>
          <p:cNvSpPr txBox="1">
            <a:spLocks/>
          </p:cNvSpPr>
          <p:nvPr/>
        </p:nvSpPr>
        <p:spPr>
          <a:xfrm>
            <a:off x="609518" y="1933552"/>
            <a:ext cx="10627894" cy="45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:</a:t>
            </a:r>
          </a:p>
        </p:txBody>
      </p:sp>
      <p:sp>
        <p:nvSpPr>
          <p:cNvPr id="24" name="Content Placeholder 19">
            <a:extLst>
              <a:ext uri="{FF2B5EF4-FFF2-40B4-BE49-F238E27FC236}">
                <a16:creationId xmlns:a16="http://schemas.microsoft.com/office/drawing/2014/main" id="{39AAD196-11C0-8B44-AC17-AF42A3AA136D}"/>
              </a:ext>
            </a:extLst>
          </p:cNvPr>
          <p:cNvSpPr txBox="1">
            <a:spLocks/>
          </p:cNvSpPr>
          <p:nvPr/>
        </p:nvSpPr>
        <p:spPr>
          <a:xfrm>
            <a:off x="609518" y="3343302"/>
            <a:ext cx="4709242" cy="45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optimasi</a:t>
            </a:r>
            <a:r>
              <a:rPr lang="en-US" sz="2400" dirty="0"/>
              <a:t>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84CC0E-6F55-AE4A-8811-6E56D2FA8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170" y="3216446"/>
            <a:ext cx="6662392" cy="730714"/>
          </a:xfrm>
          <a:prstGeom prst="rect">
            <a:avLst/>
          </a:prstGeom>
        </p:spPr>
      </p:pic>
      <p:sp>
        <p:nvSpPr>
          <p:cNvPr id="26" name="Content Placeholder 19">
            <a:extLst>
              <a:ext uri="{FF2B5EF4-FFF2-40B4-BE49-F238E27FC236}">
                <a16:creationId xmlns:a16="http://schemas.microsoft.com/office/drawing/2014/main" id="{2D209F04-E5A6-2445-8458-3B27CE5F79C9}"/>
              </a:ext>
            </a:extLst>
          </p:cNvPr>
          <p:cNvSpPr txBox="1">
            <a:spLocks/>
          </p:cNvSpPr>
          <p:nvPr/>
        </p:nvSpPr>
        <p:spPr>
          <a:xfrm>
            <a:off x="639916" y="4172720"/>
            <a:ext cx="4709242" cy="45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/>
              <a:t>Akan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persamaan</a:t>
            </a:r>
            <a:r>
              <a:rPr lang="en-US" sz="2400" b="1" dirty="0">
                <a:solidFill>
                  <a:srgbClr val="FF0000"/>
                </a:solidFill>
              </a:rPr>
              <a:t> Normal: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EA4A7C8-89F1-9D42-AA2E-F615547EF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158" y="4104791"/>
            <a:ext cx="1945838" cy="547267"/>
          </a:xfrm>
          <a:prstGeom prst="rect">
            <a:avLst/>
          </a:prstGeom>
        </p:spPr>
      </p:pic>
      <p:sp>
        <p:nvSpPr>
          <p:cNvPr id="28" name="Content Placeholder 19">
            <a:extLst>
              <a:ext uri="{FF2B5EF4-FFF2-40B4-BE49-F238E27FC236}">
                <a16:creationId xmlns:a16="http://schemas.microsoft.com/office/drawing/2014/main" id="{29E53246-E44D-9048-A668-6946F89F5585}"/>
              </a:ext>
            </a:extLst>
          </p:cNvPr>
          <p:cNvSpPr txBox="1">
            <a:spLocks/>
          </p:cNvSpPr>
          <p:nvPr/>
        </p:nvSpPr>
        <p:spPr>
          <a:xfrm>
            <a:off x="609518" y="5174915"/>
            <a:ext cx="4709242" cy="45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/>
              <a:t>Solusi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optimasi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2033A3-FD0B-FB4F-BA67-730654EB9957}"/>
                  </a:ext>
                </a:extLst>
              </p:cNvPr>
              <p:cNvSpPr txBox="1"/>
              <p:nvPr/>
            </p:nvSpPr>
            <p:spPr>
              <a:xfrm>
                <a:off x="4613889" y="5150622"/>
                <a:ext cx="2964221" cy="384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y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2033A3-FD0B-FB4F-BA67-730654EB9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889" y="5150622"/>
                <a:ext cx="2964221" cy="384785"/>
              </a:xfrm>
              <a:prstGeom prst="rect">
                <a:avLst/>
              </a:prstGeom>
              <a:blipFill>
                <a:blip r:embed="rId6"/>
                <a:stretch>
                  <a:fillRect l="-3419" t="-22581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88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12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Regresi Linier</a:t>
            </a:r>
          </a:p>
          <a:p>
            <a:r>
              <a:rPr lang="id-ID" sz="2800" b="1" dirty="0">
                <a:solidFill>
                  <a:schemeClr val="bg1"/>
                </a:solidFill>
              </a:rPr>
              <a:t>B. </a:t>
            </a:r>
            <a:r>
              <a:rPr lang="id-ID" sz="2800" b="1" dirty="0" err="1">
                <a:solidFill>
                  <a:schemeClr val="bg1"/>
                </a:solidFill>
              </a:rPr>
              <a:t>Gradient</a:t>
            </a:r>
            <a:r>
              <a:rPr lang="id-ID" sz="2800" b="1" dirty="0">
                <a:solidFill>
                  <a:schemeClr val="bg1"/>
                </a:solidFill>
              </a:rPr>
              <a:t> </a:t>
            </a:r>
            <a:r>
              <a:rPr lang="id-ID" sz="2800" b="1" dirty="0" err="1">
                <a:solidFill>
                  <a:schemeClr val="bg1"/>
                </a:solidFill>
              </a:rPr>
              <a:t>Descent</a:t>
            </a:r>
            <a:endParaRPr lang="id-ID" sz="2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8" y="1363979"/>
            <a:ext cx="11057793" cy="847730"/>
          </a:xfrm>
        </p:spPr>
        <p:txBody>
          <a:bodyPr>
            <a:noAutofit/>
          </a:bodyPr>
          <a:lstStyle/>
          <a:p>
            <a:pPr marL="406400" indent="-406400"/>
            <a:r>
              <a:rPr lang="id-ID" sz="2400" dirty="0"/>
              <a:t> Jika dilakukan </a:t>
            </a:r>
            <a:r>
              <a:rPr lang="id-ID" sz="2400" dirty="0" err="1"/>
              <a:t>plotting</a:t>
            </a:r>
            <a:r>
              <a:rPr lang="id-ID" sz="2400" dirty="0"/>
              <a:t> </a:t>
            </a:r>
            <a:r>
              <a:rPr lang="id-ID" sz="2400" i="1" dirty="0" err="1"/>
              <a:t>cost-function</a:t>
            </a:r>
            <a:r>
              <a:rPr lang="id-ID" sz="2400" i="1" dirty="0"/>
              <a:t> sebagai fungsi parameter</a:t>
            </a:r>
            <a:endParaRPr lang="id-ID" sz="2400" dirty="0"/>
          </a:p>
          <a:p>
            <a:pPr marL="0" indent="0">
              <a:buNone/>
            </a:pPr>
            <a:endParaRPr lang="id-ID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2400" dirty="0">
                <a:solidFill>
                  <a:srgbClr val="FF0000"/>
                </a:solidFill>
              </a:rPr>
              <a:t>                   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77C5C6-90DD-1D46-B4CC-1D89BEE9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9" y="2128815"/>
            <a:ext cx="4635023" cy="30697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4D24ED-F001-ED40-9415-1FCA3B3B5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64" y="1854019"/>
            <a:ext cx="4119080" cy="805907"/>
          </a:xfrm>
          <a:prstGeom prst="rect">
            <a:avLst/>
          </a:prstGeom>
        </p:spPr>
      </p:pic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A038A53-015C-4F40-A88E-78DE423714C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246120" y="2256973"/>
            <a:ext cx="2414844" cy="116778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6049EF0-3660-414B-91B0-F3E769E2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996" y="2483042"/>
            <a:ext cx="5040630" cy="31419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B34A78-59A7-DA4B-8FDB-1745F3077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853" y="5470842"/>
            <a:ext cx="2362200" cy="850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F3947C-75EF-3F4A-B8E8-33ED0CDC4E68}"/>
              </a:ext>
            </a:extLst>
          </p:cNvPr>
          <p:cNvSpPr txBox="1"/>
          <p:nvPr/>
        </p:nvSpPr>
        <p:spPr>
          <a:xfrm>
            <a:off x="7121474" y="5680848"/>
            <a:ext cx="965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Iterasi</a:t>
            </a:r>
            <a:r>
              <a:rPr lang="en-US" sz="2200" dirty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F499DC-4BB9-DA47-94D3-B7F334C11EE2}"/>
                  </a:ext>
                </a:extLst>
              </p:cNvPr>
              <p:cNvSpPr txBox="1"/>
              <p:nvPr/>
            </p:nvSpPr>
            <p:spPr>
              <a:xfrm>
                <a:off x="7488092" y="3335806"/>
                <a:ext cx="2625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F499DC-4BB9-DA47-94D3-B7F334C1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092" y="3335806"/>
                <a:ext cx="262572" cy="369332"/>
              </a:xfrm>
              <a:prstGeom prst="rect">
                <a:avLst/>
              </a:prstGeom>
              <a:blipFill>
                <a:blip r:embed="rId6"/>
                <a:stretch>
                  <a:fillRect l="-13636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19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13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Regresi Linier</a:t>
            </a:r>
          </a:p>
          <a:p>
            <a:r>
              <a:rPr lang="id-ID" sz="2800" b="1" dirty="0">
                <a:solidFill>
                  <a:schemeClr val="bg1"/>
                </a:solidFill>
              </a:rPr>
              <a:t>B. </a:t>
            </a:r>
            <a:r>
              <a:rPr lang="id-ID" sz="2800" b="1" dirty="0" err="1">
                <a:solidFill>
                  <a:schemeClr val="bg1"/>
                </a:solidFill>
              </a:rPr>
              <a:t>Gradient</a:t>
            </a:r>
            <a:r>
              <a:rPr lang="id-ID" sz="2800" b="1" dirty="0">
                <a:solidFill>
                  <a:schemeClr val="bg1"/>
                </a:solidFill>
              </a:rPr>
              <a:t> </a:t>
            </a:r>
            <a:r>
              <a:rPr lang="id-ID" sz="2800" b="1" dirty="0" err="1">
                <a:solidFill>
                  <a:schemeClr val="bg1"/>
                </a:solidFill>
              </a:rPr>
              <a:t>Descent</a:t>
            </a:r>
            <a:endParaRPr lang="id-ID" sz="2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8" y="1363978"/>
            <a:ext cx="11057793" cy="1699261"/>
          </a:xfrm>
        </p:spPr>
        <p:txBody>
          <a:bodyPr>
            <a:noAutofit/>
          </a:bodyPr>
          <a:lstStyle/>
          <a:p>
            <a:pPr marL="406400" indent="-406400"/>
            <a:r>
              <a:rPr lang="id-ID" sz="2400" dirty="0"/>
              <a:t> Jenis </a:t>
            </a:r>
            <a:r>
              <a:rPr lang="id-ID" sz="2400" dirty="0" err="1"/>
              <a:t>Gradient</a:t>
            </a:r>
            <a:r>
              <a:rPr lang="id-ID" sz="2400" dirty="0"/>
              <a:t> </a:t>
            </a:r>
            <a:r>
              <a:rPr lang="id-ID" sz="2400" dirty="0" err="1"/>
              <a:t>Descent</a:t>
            </a:r>
            <a:endParaRPr lang="id-ID" sz="2400" dirty="0"/>
          </a:p>
          <a:p>
            <a:pPr marL="863600" lvl="1" indent="-406400"/>
            <a:r>
              <a:rPr lang="id-ID" sz="2400" i="1" dirty="0" err="1">
                <a:solidFill>
                  <a:schemeClr val="tx1"/>
                </a:solidFill>
              </a:rPr>
              <a:t>Batch</a:t>
            </a:r>
            <a:r>
              <a:rPr lang="id-ID" sz="2400" i="1" dirty="0">
                <a:solidFill>
                  <a:schemeClr val="tx1"/>
                </a:solidFill>
              </a:rPr>
              <a:t> </a:t>
            </a:r>
            <a:r>
              <a:rPr lang="id-ID" sz="2400" i="1" dirty="0" err="1">
                <a:solidFill>
                  <a:schemeClr val="tx1"/>
                </a:solidFill>
              </a:rPr>
              <a:t>Gradient</a:t>
            </a:r>
            <a:r>
              <a:rPr lang="id-ID" sz="2400" i="1" dirty="0">
                <a:solidFill>
                  <a:schemeClr val="tx1"/>
                </a:solidFill>
              </a:rPr>
              <a:t> </a:t>
            </a:r>
            <a:r>
              <a:rPr lang="id-ID" sz="2400" i="1" dirty="0" err="1">
                <a:solidFill>
                  <a:schemeClr val="tx1"/>
                </a:solidFill>
              </a:rPr>
              <a:t>Descent</a:t>
            </a:r>
            <a:r>
              <a:rPr lang="id-ID" sz="2400" i="1" dirty="0">
                <a:solidFill>
                  <a:schemeClr val="tx1"/>
                </a:solidFill>
              </a:rPr>
              <a:t> (BGD)</a:t>
            </a:r>
          </a:p>
          <a:p>
            <a:pPr marL="863600" lvl="1" indent="-406400"/>
            <a:r>
              <a:rPr lang="id-ID" sz="2400" i="1" dirty="0" err="1">
                <a:solidFill>
                  <a:schemeClr val="tx1"/>
                </a:solidFill>
              </a:rPr>
              <a:t>Stochastic</a:t>
            </a:r>
            <a:r>
              <a:rPr lang="id-ID" sz="2400" i="1" dirty="0">
                <a:solidFill>
                  <a:schemeClr val="tx1"/>
                </a:solidFill>
              </a:rPr>
              <a:t> </a:t>
            </a:r>
            <a:r>
              <a:rPr lang="id-ID" sz="2400" i="1" dirty="0" err="1">
                <a:solidFill>
                  <a:schemeClr val="tx1"/>
                </a:solidFill>
              </a:rPr>
              <a:t>Gradient</a:t>
            </a:r>
            <a:r>
              <a:rPr lang="id-ID" sz="2400" i="1" dirty="0">
                <a:solidFill>
                  <a:schemeClr val="tx1"/>
                </a:solidFill>
              </a:rPr>
              <a:t> </a:t>
            </a:r>
            <a:r>
              <a:rPr lang="id-ID" sz="2400" i="1" dirty="0" err="1">
                <a:solidFill>
                  <a:schemeClr val="tx1"/>
                </a:solidFill>
              </a:rPr>
              <a:t>Descent</a:t>
            </a:r>
            <a:r>
              <a:rPr lang="id-ID" sz="2400" i="1" dirty="0">
                <a:solidFill>
                  <a:schemeClr val="tx1"/>
                </a:solidFill>
              </a:rPr>
              <a:t> (SGD)</a:t>
            </a:r>
          </a:p>
          <a:p>
            <a:pPr marL="863600" lvl="1" indent="-406400"/>
            <a:r>
              <a:rPr lang="id-ID" sz="2400" i="1" dirty="0">
                <a:solidFill>
                  <a:schemeClr val="tx1"/>
                </a:solidFill>
              </a:rPr>
              <a:t>Mini-</a:t>
            </a:r>
            <a:r>
              <a:rPr lang="id-ID" sz="2400" i="1" dirty="0" err="1">
                <a:solidFill>
                  <a:schemeClr val="tx1"/>
                </a:solidFill>
              </a:rPr>
              <a:t>Batch</a:t>
            </a:r>
            <a:r>
              <a:rPr lang="id-ID" sz="2400" i="1" dirty="0">
                <a:solidFill>
                  <a:schemeClr val="tx1"/>
                </a:solidFill>
              </a:rPr>
              <a:t> </a:t>
            </a:r>
            <a:r>
              <a:rPr lang="id-ID" sz="2400" i="1" dirty="0" err="1">
                <a:solidFill>
                  <a:schemeClr val="tx1"/>
                </a:solidFill>
              </a:rPr>
              <a:t>Gradient</a:t>
            </a:r>
            <a:r>
              <a:rPr lang="id-ID" sz="2400" i="1" dirty="0">
                <a:solidFill>
                  <a:schemeClr val="tx1"/>
                </a:solidFill>
              </a:rPr>
              <a:t> </a:t>
            </a:r>
            <a:r>
              <a:rPr lang="id-ID" sz="2400" i="1" dirty="0" err="1">
                <a:solidFill>
                  <a:schemeClr val="tx1"/>
                </a:solidFill>
              </a:rPr>
              <a:t>Descent</a:t>
            </a:r>
            <a:r>
              <a:rPr lang="id-ID" sz="2400" i="1" dirty="0">
                <a:solidFill>
                  <a:schemeClr val="tx1"/>
                </a:solidFill>
              </a:rPr>
              <a:t> (MBGD)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2400" dirty="0">
                <a:solidFill>
                  <a:srgbClr val="FF0000"/>
                </a:solidFill>
              </a:rPr>
              <a:t>                     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D469FB9-1D99-D44A-B622-A71480D9E063}"/>
              </a:ext>
            </a:extLst>
          </p:cNvPr>
          <p:cNvSpPr txBox="1">
            <a:spLocks/>
          </p:cNvSpPr>
          <p:nvPr/>
        </p:nvSpPr>
        <p:spPr>
          <a:xfrm>
            <a:off x="419097" y="3284218"/>
            <a:ext cx="11057793" cy="1699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406400"/>
            <a:r>
              <a:rPr lang="id-ID" sz="2400" dirty="0"/>
              <a:t> </a:t>
            </a:r>
            <a:r>
              <a:rPr lang="id-ID" sz="2400" dirty="0" err="1"/>
              <a:t>Batch</a:t>
            </a:r>
            <a:r>
              <a:rPr lang="id-ID" sz="2400" dirty="0"/>
              <a:t> </a:t>
            </a:r>
            <a:r>
              <a:rPr lang="id-ID" sz="2400" dirty="0" err="1"/>
              <a:t>Gradient</a:t>
            </a:r>
            <a:r>
              <a:rPr lang="id-ID" sz="2400" dirty="0"/>
              <a:t> </a:t>
            </a:r>
            <a:r>
              <a:rPr lang="id-ID" sz="2400" dirty="0" err="1"/>
              <a:t>Descent</a:t>
            </a:r>
            <a:endParaRPr lang="id-ID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id-ID" sz="2400" dirty="0">
                <a:solidFill>
                  <a:srgbClr val="FF0000"/>
                </a:solidFill>
              </a:rPr>
              <a:t>	</a:t>
            </a:r>
            <a:r>
              <a:rPr lang="id-ID" sz="2400" dirty="0" err="1">
                <a:solidFill>
                  <a:srgbClr val="FF0000"/>
                </a:solidFill>
              </a:rPr>
              <a:t>Update</a:t>
            </a:r>
            <a:r>
              <a:rPr lang="id-ID" sz="2400" dirty="0">
                <a:solidFill>
                  <a:srgbClr val="FF0000"/>
                </a:solidFill>
              </a:rPr>
              <a:t> </a:t>
            </a:r>
            <a:r>
              <a:rPr lang="id-ID" sz="2400" dirty="0" err="1">
                <a:solidFill>
                  <a:srgbClr val="FF0000"/>
                </a:solidFill>
              </a:rPr>
              <a:t>Rule</a:t>
            </a:r>
            <a:r>
              <a:rPr lang="id-ID" sz="24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d-ID" sz="2400" dirty="0">
                <a:solidFill>
                  <a:srgbClr val="FF0000"/>
                </a:solidFill>
              </a:rPr>
              <a:t>               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1B781-1F7E-D244-A78F-F43E913DC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80" y="4178854"/>
            <a:ext cx="4070456" cy="804625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01DD8F1-0136-B449-B5BB-16A4572DA824}"/>
              </a:ext>
            </a:extLst>
          </p:cNvPr>
          <p:cNvCxnSpPr/>
          <p:nvPr/>
        </p:nvCxnSpPr>
        <p:spPr>
          <a:xfrm rot="16200000" flipH="1">
            <a:off x="5547360" y="4800600"/>
            <a:ext cx="594360" cy="50292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2313F8-DED3-A244-9BB4-104CF825B5D7}"/>
              </a:ext>
            </a:extLst>
          </p:cNvPr>
          <p:cNvSpPr txBox="1"/>
          <p:nvPr/>
        </p:nvSpPr>
        <p:spPr>
          <a:xfrm>
            <a:off x="2824657" y="5349240"/>
            <a:ext cx="73216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accent5"/>
                </a:solidFill>
              </a:rPr>
              <a:t>Digunakan</a:t>
            </a: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 err="1">
                <a:solidFill>
                  <a:schemeClr val="accent5"/>
                </a:solidFill>
              </a:rPr>
              <a:t>semua</a:t>
            </a:r>
            <a:r>
              <a:rPr lang="en-US" sz="2200" dirty="0">
                <a:solidFill>
                  <a:schemeClr val="accent5"/>
                </a:solidFill>
              </a:rPr>
              <a:t> training set </a:t>
            </a:r>
            <a:r>
              <a:rPr lang="en-US" sz="2200" dirty="0">
                <a:solidFill>
                  <a:schemeClr val="accent5"/>
                </a:solidFill>
                <a:sym typeface="Wingdings" pitchFamily="2" charset="2"/>
              </a:rPr>
              <a:t> </a:t>
            </a:r>
            <a:r>
              <a:rPr lang="en-US" sz="2200" dirty="0" err="1">
                <a:solidFill>
                  <a:schemeClr val="accent5"/>
                </a:solidFill>
                <a:sym typeface="Wingdings" pitchFamily="2" charset="2"/>
              </a:rPr>
              <a:t>Lambat</a:t>
            </a:r>
            <a:r>
              <a:rPr lang="en-US" sz="2200" dirty="0">
                <a:solidFill>
                  <a:schemeClr val="accent5"/>
                </a:solidFill>
                <a:sym typeface="Wingdings" pitchFamily="2" charset="2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sym typeface="Wingdings" pitchFamily="2" charset="2"/>
              </a:rPr>
              <a:t>jika</a:t>
            </a:r>
            <a:r>
              <a:rPr lang="en-US" sz="2200" dirty="0">
                <a:solidFill>
                  <a:schemeClr val="accent5"/>
                </a:solidFill>
                <a:sym typeface="Wingdings" pitchFamily="2" charset="2"/>
              </a:rPr>
              <a:t> training set </a:t>
            </a:r>
            <a:r>
              <a:rPr lang="en-US" sz="2200" dirty="0" err="1">
                <a:solidFill>
                  <a:schemeClr val="accent5"/>
                </a:solidFill>
                <a:sym typeface="Wingdings" pitchFamily="2" charset="2"/>
              </a:rPr>
              <a:t>besar</a:t>
            </a:r>
            <a:endParaRPr lang="en-US" sz="2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6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14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Regresi Linier</a:t>
            </a:r>
          </a:p>
          <a:p>
            <a:r>
              <a:rPr lang="id-ID" sz="2800" b="1" dirty="0">
                <a:solidFill>
                  <a:schemeClr val="bg1"/>
                </a:solidFill>
              </a:rPr>
              <a:t>B. </a:t>
            </a:r>
            <a:r>
              <a:rPr lang="id-ID" sz="2800" b="1" dirty="0" err="1">
                <a:solidFill>
                  <a:schemeClr val="bg1"/>
                </a:solidFill>
              </a:rPr>
              <a:t>Gradient</a:t>
            </a:r>
            <a:r>
              <a:rPr lang="id-ID" sz="2800" b="1" dirty="0">
                <a:solidFill>
                  <a:schemeClr val="bg1"/>
                </a:solidFill>
              </a:rPr>
              <a:t> </a:t>
            </a:r>
            <a:r>
              <a:rPr lang="id-ID" sz="2800" b="1" dirty="0" err="1">
                <a:solidFill>
                  <a:schemeClr val="bg1"/>
                </a:solidFill>
              </a:rPr>
              <a:t>Descent</a:t>
            </a:r>
            <a:endParaRPr lang="id-ID" sz="28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D469FB9-1D99-D44A-B622-A71480D9E063}"/>
              </a:ext>
            </a:extLst>
          </p:cNvPr>
          <p:cNvSpPr txBox="1">
            <a:spLocks/>
          </p:cNvSpPr>
          <p:nvPr/>
        </p:nvSpPr>
        <p:spPr>
          <a:xfrm>
            <a:off x="419099" y="1508760"/>
            <a:ext cx="11057793" cy="1699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406400"/>
            <a:r>
              <a:rPr lang="id-ID" sz="2400" dirty="0"/>
              <a:t> </a:t>
            </a:r>
            <a:r>
              <a:rPr lang="id-ID" sz="2400" dirty="0" err="1"/>
              <a:t>Stochastic</a:t>
            </a:r>
            <a:r>
              <a:rPr lang="id-ID" sz="2400" dirty="0"/>
              <a:t> </a:t>
            </a:r>
            <a:r>
              <a:rPr lang="id-ID" sz="2400" dirty="0" err="1"/>
              <a:t>Gradient</a:t>
            </a:r>
            <a:r>
              <a:rPr lang="id-ID" sz="2400" dirty="0"/>
              <a:t> </a:t>
            </a:r>
            <a:r>
              <a:rPr lang="id-ID" sz="2400" dirty="0" err="1"/>
              <a:t>Descent</a:t>
            </a:r>
            <a:endParaRPr lang="id-ID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id-ID" sz="2400" dirty="0">
                <a:solidFill>
                  <a:srgbClr val="FF0000"/>
                </a:solidFill>
              </a:rPr>
              <a:t>	</a:t>
            </a:r>
            <a:r>
              <a:rPr lang="id-ID" sz="2400" dirty="0" err="1">
                <a:solidFill>
                  <a:srgbClr val="FF0000"/>
                </a:solidFill>
              </a:rPr>
              <a:t>Update</a:t>
            </a:r>
            <a:r>
              <a:rPr lang="id-ID" sz="2400" dirty="0">
                <a:solidFill>
                  <a:srgbClr val="FF0000"/>
                </a:solidFill>
              </a:rPr>
              <a:t> </a:t>
            </a:r>
            <a:r>
              <a:rPr lang="id-ID" sz="2400" dirty="0" err="1">
                <a:solidFill>
                  <a:srgbClr val="FF0000"/>
                </a:solidFill>
              </a:rPr>
              <a:t>Rule</a:t>
            </a:r>
            <a:r>
              <a:rPr lang="id-ID" sz="24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d-ID" sz="2400" dirty="0">
                <a:solidFill>
                  <a:srgbClr val="FF0000"/>
                </a:solidFill>
              </a:rPr>
              <a:t>               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B3FE26-E853-BF41-BBE0-8F0DC79F8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602605"/>
            <a:ext cx="6701790" cy="27466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B9B99E-3807-DF41-B1E9-67BBC98BF25E}"/>
              </a:ext>
            </a:extLst>
          </p:cNvPr>
          <p:cNvSpPr txBox="1"/>
          <p:nvPr/>
        </p:nvSpPr>
        <p:spPr>
          <a:xfrm>
            <a:off x="2824657" y="4918353"/>
            <a:ext cx="8171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accent5"/>
                </a:solidFill>
              </a:rPr>
              <a:t>Digunakan</a:t>
            </a: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 err="1">
                <a:solidFill>
                  <a:schemeClr val="accent5"/>
                </a:solidFill>
              </a:rPr>
              <a:t>satu</a:t>
            </a:r>
            <a:r>
              <a:rPr lang="en-US" sz="2200" dirty="0">
                <a:solidFill>
                  <a:schemeClr val="accent5"/>
                </a:solidFill>
              </a:rPr>
              <a:t> training example </a:t>
            </a:r>
            <a:r>
              <a:rPr lang="en-US" sz="2200" dirty="0">
                <a:solidFill>
                  <a:schemeClr val="accent5"/>
                </a:solidFill>
                <a:sym typeface="Wingdings" pitchFamily="2" charset="2"/>
              </a:rPr>
              <a:t> </a:t>
            </a:r>
            <a:r>
              <a:rPr lang="en-US" sz="2200" dirty="0" err="1">
                <a:solidFill>
                  <a:schemeClr val="accent5"/>
                </a:solidFill>
                <a:sym typeface="Wingdings" pitchFamily="2" charset="2"/>
              </a:rPr>
              <a:t>cepat</a:t>
            </a:r>
            <a:r>
              <a:rPr lang="en-US" sz="2200" dirty="0">
                <a:solidFill>
                  <a:schemeClr val="accent5"/>
                </a:solidFill>
                <a:sym typeface="Wingdings" pitchFamily="2" charset="2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sym typeface="Wingdings" pitchFamily="2" charset="2"/>
              </a:rPr>
              <a:t>meskipun</a:t>
            </a:r>
            <a:r>
              <a:rPr lang="en-US" sz="2200" dirty="0">
                <a:solidFill>
                  <a:schemeClr val="accent5"/>
                </a:solidFill>
                <a:sym typeface="Wingdings" pitchFamily="2" charset="2"/>
              </a:rPr>
              <a:t> training set </a:t>
            </a:r>
            <a:r>
              <a:rPr lang="en-US" sz="2200" dirty="0" err="1">
                <a:solidFill>
                  <a:schemeClr val="accent5"/>
                </a:solidFill>
                <a:sym typeface="Wingdings" pitchFamily="2" charset="2"/>
              </a:rPr>
              <a:t>besar</a:t>
            </a:r>
            <a:endParaRPr lang="en-US" sz="2200" dirty="0">
              <a:solidFill>
                <a:schemeClr val="accent5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AC21243-2D01-B046-8274-079AD89466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77764" y="4319062"/>
            <a:ext cx="613512" cy="57912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13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15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Regresi Linier</a:t>
            </a:r>
          </a:p>
          <a:p>
            <a:r>
              <a:rPr lang="id-ID" sz="2800" b="1" dirty="0">
                <a:solidFill>
                  <a:schemeClr val="bg1"/>
                </a:solidFill>
              </a:rPr>
              <a:t>B. </a:t>
            </a:r>
            <a:r>
              <a:rPr lang="id-ID" sz="2800" b="1" dirty="0" err="1">
                <a:solidFill>
                  <a:schemeClr val="bg1"/>
                </a:solidFill>
              </a:rPr>
              <a:t>Gradient</a:t>
            </a:r>
            <a:r>
              <a:rPr lang="id-ID" sz="2800" b="1" dirty="0">
                <a:solidFill>
                  <a:schemeClr val="bg1"/>
                </a:solidFill>
              </a:rPr>
              <a:t> </a:t>
            </a:r>
            <a:r>
              <a:rPr lang="id-ID" sz="2800" b="1" dirty="0" err="1">
                <a:solidFill>
                  <a:schemeClr val="bg1"/>
                </a:solidFill>
              </a:rPr>
              <a:t>Descent</a:t>
            </a:r>
            <a:endParaRPr lang="id-ID" sz="28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D469FB9-1D99-D44A-B622-A71480D9E063}"/>
              </a:ext>
            </a:extLst>
          </p:cNvPr>
          <p:cNvSpPr txBox="1">
            <a:spLocks/>
          </p:cNvSpPr>
          <p:nvPr/>
        </p:nvSpPr>
        <p:spPr>
          <a:xfrm>
            <a:off x="297179" y="1325880"/>
            <a:ext cx="11057793" cy="1569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406400"/>
            <a:r>
              <a:rPr lang="id-ID" sz="2400" dirty="0"/>
              <a:t>Mini-</a:t>
            </a:r>
            <a:r>
              <a:rPr lang="id-ID" sz="2400" dirty="0" err="1"/>
              <a:t>batch</a:t>
            </a:r>
            <a:r>
              <a:rPr lang="id-ID" sz="2400" dirty="0"/>
              <a:t> </a:t>
            </a:r>
            <a:r>
              <a:rPr lang="id-ID" sz="2400" dirty="0" err="1"/>
              <a:t>Gradient</a:t>
            </a:r>
            <a:r>
              <a:rPr lang="id-ID" sz="2400" dirty="0"/>
              <a:t> </a:t>
            </a:r>
            <a:r>
              <a:rPr lang="id-ID" sz="2400" dirty="0" err="1"/>
              <a:t>Descent</a:t>
            </a:r>
            <a:r>
              <a:rPr lang="id-ID" sz="2400" dirty="0"/>
              <a:t> (MGD)</a:t>
            </a:r>
          </a:p>
          <a:p>
            <a:pPr lvl="1"/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Menghitung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i="1" dirty="0">
                <a:solidFill>
                  <a:schemeClr val="tx1"/>
                </a:solidFill>
              </a:rPr>
              <a:t>gradient </a:t>
            </a:r>
            <a:r>
              <a:rPr lang="en-ID" sz="2400" dirty="0">
                <a:solidFill>
                  <a:schemeClr val="tx1"/>
                </a:solidFill>
              </a:rPr>
              <a:t>pada </a:t>
            </a:r>
            <a:r>
              <a:rPr lang="en-ID" sz="2400" dirty="0" err="1">
                <a:solidFill>
                  <a:schemeClr val="tx1"/>
                </a:solidFill>
              </a:rPr>
              <a:t>setiap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i="1" dirty="0">
                <a:solidFill>
                  <a:schemeClr val="tx1"/>
                </a:solidFill>
              </a:rPr>
              <a:t>step </a:t>
            </a:r>
            <a:r>
              <a:rPr lang="en-ID" sz="2400" dirty="0" err="1">
                <a:solidFill>
                  <a:schemeClr val="tx1"/>
                </a:solidFill>
              </a:rPr>
              <a:t>berdasarkan</a:t>
            </a:r>
            <a:r>
              <a:rPr lang="en-ID" sz="2400" dirty="0">
                <a:solidFill>
                  <a:schemeClr val="tx1"/>
                </a:solidFill>
              </a:rPr>
              <a:t> subset </a:t>
            </a:r>
            <a:r>
              <a:rPr lang="en-ID" sz="2400" dirty="0" err="1">
                <a:solidFill>
                  <a:schemeClr val="tx1"/>
                </a:solidFill>
              </a:rPr>
              <a:t>kecil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dari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i="1" dirty="0">
                <a:solidFill>
                  <a:schemeClr val="tx1"/>
                </a:solidFill>
              </a:rPr>
              <a:t>training instances </a:t>
            </a:r>
            <a:r>
              <a:rPr lang="en-ID" sz="2400" dirty="0">
                <a:solidFill>
                  <a:schemeClr val="tx1"/>
                </a:solidFill>
              </a:rPr>
              <a:t>yang </a:t>
            </a:r>
            <a:r>
              <a:rPr lang="en-ID" sz="2400" dirty="0" err="1">
                <a:solidFill>
                  <a:schemeClr val="tx1"/>
                </a:solidFill>
              </a:rPr>
              <a:t>dipilih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secara</a:t>
            </a:r>
            <a:r>
              <a:rPr lang="en-ID" sz="2400" dirty="0">
                <a:solidFill>
                  <a:schemeClr val="tx1"/>
                </a:solidFill>
              </a:rPr>
              <a:t> random yang </a:t>
            </a:r>
            <a:r>
              <a:rPr lang="en-ID" sz="2400" dirty="0" err="1">
                <a:solidFill>
                  <a:schemeClr val="tx1"/>
                </a:solidFill>
              </a:rPr>
              <a:t>disebut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dengan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i="1" dirty="0">
                <a:solidFill>
                  <a:schemeClr val="tx1"/>
                </a:solidFill>
              </a:rPr>
              <a:t>mini-batches</a:t>
            </a:r>
            <a:r>
              <a:rPr lang="en-ID" sz="2400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Kecepatan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antara</a:t>
            </a:r>
            <a:r>
              <a:rPr lang="en-ID" sz="2400" dirty="0">
                <a:solidFill>
                  <a:schemeClr val="tx1"/>
                </a:solidFill>
              </a:rPr>
              <a:t> BGD dan SGD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id-ID" sz="2400" dirty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id-ID" sz="2400" dirty="0">
                <a:solidFill>
                  <a:srgbClr val="FF0000"/>
                </a:solidFill>
              </a:rPr>
              <a:t>               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E4577E-E397-3540-B656-E252C007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" y="2988023"/>
            <a:ext cx="7099860" cy="3053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8DD15F-56F0-E346-8307-FD0D40AFE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10" y="2988023"/>
            <a:ext cx="4596130" cy="26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5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16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Contoh </a:t>
            </a:r>
            <a:r>
              <a:rPr lang="id-ID" b="1" dirty="0" err="1">
                <a:solidFill>
                  <a:schemeClr val="bg1"/>
                </a:solidFill>
              </a:rPr>
              <a:t>Python</a:t>
            </a:r>
            <a:r>
              <a:rPr lang="id-ID" b="1" dirty="0">
                <a:solidFill>
                  <a:schemeClr val="bg1"/>
                </a:solidFill>
              </a:rPr>
              <a:t> untuk Regresi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D469FB9-1D99-D44A-B622-A71480D9E063}"/>
              </a:ext>
            </a:extLst>
          </p:cNvPr>
          <p:cNvSpPr txBox="1">
            <a:spLocks/>
          </p:cNvSpPr>
          <p:nvPr/>
        </p:nvSpPr>
        <p:spPr>
          <a:xfrm>
            <a:off x="419099" y="1173481"/>
            <a:ext cx="11057793" cy="518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406400"/>
            <a:r>
              <a:rPr lang="id-ID" sz="2400" dirty="0"/>
              <a:t> Data sintetik, x: </a:t>
            </a:r>
            <a:r>
              <a:rPr lang="id-ID" sz="2400" dirty="0" err="1"/>
              <a:t>feature</a:t>
            </a:r>
            <a:r>
              <a:rPr lang="id-ID" sz="2400" dirty="0"/>
              <a:t>, </a:t>
            </a:r>
            <a:r>
              <a:rPr lang="id-ID" sz="2400" dirty="0" err="1"/>
              <a:t>y</a:t>
            </a:r>
            <a:r>
              <a:rPr lang="id-ID" sz="2400" dirty="0"/>
              <a:t>: target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d-ID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A3476-62EB-E944-BBF8-76912E26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1720850"/>
            <a:ext cx="4178300" cy="341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61D09-D8B0-7E4F-B704-1AAE9C54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390" y="2000609"/>
            <a:ext cx="6674642" cy="28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1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17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Contoh </a:t>
            </a:r>
            <a:r>
              <a:rPr lang="id-ID" b="1" dirty="0" err="1">
                <a:solidFill>
                  <a:schemeClr val="bg1"/>
                </a:solidFill>
              </a:rPr>
              <a:t>Python</a:t>
            </a:r>
            <a:r>
              <a:rPr lang="id-ID" b="1" dirty="0">
                <a:solidFill>
                  <a:schemeClr val="bg1"/>
                </a:solidFill>
              </a:rPr>
              <a:t> untuk Regresi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9D469FB9-1D99-D44A-B622-A71480D9E0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099" y="1173481"/>
                <a:ext cx="11057793" cy="518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q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6400" indent="-406400"/>
                <a:r>
                  <a:rPr lang="id-ID" sz="2400" dirty="0"/>
                  <a:t> Solusi dengan persamaan normal,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d-ID" sz="2400" dirty="0">
                    <a:solidFill>
                      <a:schemeClr val="tx1"/>
                    </a:solidFill>
                  </a:rPr>
                  <a:t>menambah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sz="2400" dirty="0">
                    <a:solidFill>
                      <a:schemeClr val="tx1"/>
                    </a:solidFill>
                  </a:rPr>
                  <a:t> setiap baris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id-ID" sz="24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id-ID" sz="24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d-ID" sz="2400" dirty="0">
                    <a:solidFill>
                      <a:schemeClr val="tx1"/>
                    </a:solidFill>
                  </a:rPr>
                  <a:t>Gunakan persamaan normal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id-ID" sz="24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id-ID" sz="24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d-ID" sz="2400" dirty="0">
                    <a:solidFill>
                      <a:schemeClr val="tx1"/>
                    </a:solidFill>
                  </a:rPr>
                  <a:t>Maka akan diperolah </a:t>
                </a:r>
              </a:p>
            </p:txBody>
          </p:sp>
        </mc:Choice>
        <mc:Fallback xmlns="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9D469FB9-1D99-D44A-B622-A71480D9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1173481"/>
                <a:ext cx="11057793" cy="518160"/>
              </a:xfrm>
              <a:prstGeom prst="rect">
                <a:avLst/>
              </a:prstGeom>
              <a:blipFill>
                <a:blip r:embed="rId2"/>
                <a:stretch>
                  <a:fillRect l="-804" t="-14286" b="-5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2ECB231-BD9F-BA4A-B38F-8F8600368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60" y="2102216"/>
            <a:ext cx="4452512" cy="384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93102-7654-2A49-92E7-776021E57C4B}"/>
                  </a:ext>
                </a:extLst>
              </p:cNvPr>
              <p:cNvSpPr txBox="1"/>
              <p:nvPr/>
            </p:nvSpPr>
            <p:spPr>
              <a:xfrm>
                <a:off x="4872969" y="2734368"/>
                <a:ext cx="2964221" cy="384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93102-7654-2A49-92E7-776021E5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69" y="2734368"/>
                <a:ext cx="2964221" cy="384785"/>
              </a:xfrm>
              <a:prstGeom prst="rect">
                <a:avLst/>
              </a:prstGeom>
              <a:blipFill>
                <a:blip r:embed="rId4"/>
                <a:stretch>
                  <a:fillRect l="-3404" t="-25806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D5F380A-48D0-5B4B-A6B7-867D804A2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3324139"/>
            <a:ext cx="77470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EB04B9-7446-AE43-BDB7-A284D5DD6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630" y="3859940"/>
            <a:ext cx="1634490" cy="559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013A18-E43F-C34D-AAEE-A7DE1CB89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16" y="4419495"/>
            <a:ext cx="3267059" cy="1577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8D29E8-C749-DD48-B36F-00EB4FFDE6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7402" y="5099970"/>
            <a:ext cx="4959576" cy="82659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EF4551-CE97-294D-84D2-9CB70F78A34A}"/>
              </a:ext>
            </a:extLst>
          </p:cNvPr>
          <p:cNvCxnSpPr/>
          <p:nvPr/>
        </p:nvCxnSpPr>
        <p:spPr>
          <a:xfrm>
            <a:off x="3520440" y="5926566"/>
            <a:ext cx="0" cy="413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4DD4CF-2819-004A-8205-3A920344B526}"/>
              </a:ext>
            </a:extLst>
          </p:cNvPr>
          <p:cNvCxnSpPr>
            <a:cxnSpLocks/>
          </p:cNvCxnSpPr>
          <p:nvPr/>
        </p:nvCxnSpPr>
        <p:spPr>
          <a:xfrm flipH="1">
            <a:off x="3520440" y="6339840"/>
            <a:ext cx="23012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F49501-ED5D-4641-A8A6-4DEB985941CD}"/>
              </a:ext>
            </a:extLst>
          </p:cNvPr>
          <p:cNvCxnSpPr>
            <a:cxnSpLocks/>
          </p:cNvCxnSpPr>
          <p:nvPr/>
        </p:nvCxnSpPr>
        <p:spPr>
          <a:xfrm flipV="1">
            <a:off x="5836920" y="5895330"/>
            <a:ext cx="365760" cy="4445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01D100-A8DB-F447-ABA5-C7594809E33E}"/>
              </a:ext>
            </a:extLst>
          </p:cNvPr>
          <p:cNvSpPr txBox="1"/>
          <p:nvPr/>
        </p:nvSpPr>
        <p:spPr>
          <a:xfrm>
            <a:off x="6074002" y="598817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Hampir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sama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5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18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Contoh </a:t>
            </a:r>
            <a:r>
              <a:rPr lang="id-ID" b="1" dirty="0" err="1">
                <a:solidFill>
                  <a:schemeClr val="bg1"/>
                </a:solidFill>
              </a:rPr>
              <a:t>Python</a:t>
            </a:r>
            <a:r>
              <a:rPr lang="id-ID" b="1" dirty="0">
                <a:solidFill>
                  <a:schemeClr val="bg1"/>
                </a:solidFill>
              </a:rPr>
              <a:t> untuk Regresi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D469FB9-1D99-D44A-B622-A71480D9E063}"/>
              </a:ext>
            </a:extLst>
          </p:cNvPr>
          <p:cNvSpPr txBox="1">
            <a:spLocks/>
          </p:cNvSpPr>
          <p:nvPr/>
        </p:nvSpPr>
        <p:spPr>
          <a:xfrm>
            <a:off x="419099" y="1173481"/>
            <a:ext cx="11057793" cy="518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/>
              <a:t>   Hasil regresi dengan persamaan normal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5A3B3-5FD0-3245-9F73-697D7C3C5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08" y="1620519"/>
            <a:ext cx="8977235" cy="3835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F34BFB-17A8-BF4B-97B0-2BDAF701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92" y="1954357"/>
            <a:ext cx="2793530" cy="13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5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19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Contoh </a:t>
            </a:r>
            <a:r>
              <a:rPr lang="id-ID" b="1" dirty="0" err="1">
                <a:solidFill>
                  <a:schemeClr val="bg1"/>
                </a:solidFill>
              </a:rPr>
              <a:t>Python</a:t>
            </a:r>
            <a:r>
              <a:rPr lang="id-ID" b="1" dirty="0">
                <a:solidFill>
                  <a:schemeClr val="bg1"/>
                </a:solidFill>
              </a:rPr>
              <a:t> untuk Regresi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D469FB9-1D99-D44A-B622-A71480D9E063}"/>
              </a:ext>
            </a:extLst>
          </p:cNvPr>
          <p:cNvSpPr txBox="1">
            <a:spLocks/>
          </p:cNvSpPr>
          <p:nvPr/>
        </p:nvSpPr>
        <p:spPr>
          <a:xfrm>
            <a:off x="419099" y="1173481"/>
            <a:ext cx="11057793" cy="518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406400"/>
            <a:r>
              <a:rPr lang="id-ID" sz="2400" dirty="0"/>
              <a:t> Solusi dengan </a:t>
            </a:r>
            <a:r>
              <a:rPr lang="id-ID" sz="2400" dirty="0" err="1"/>
              <a:t>Gradient</a:t>
            </a:r>
            <a:r>
              <a:rPr lang="id-ID" sz="2400" dirty="0"/>
              <a:t> </a:t>
            </a:r>
            <a:r>
              <a:rPr lang="id-ID" sz="2400" dirty="0" err="1"/>
              <a:t>Descent</a:t>
            </a:r>
            <a:r>
              <a:rPr lang="id-ID" sz="2400" dirty="0"/>
              <a:t> untuk menghitung: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d-ID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5969F-77EA-FF4A-9D06-12EF3424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310" y="1152783"/>
            <a:ext cx="1634490" cy="5595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540691-63CE-A843-A85A-C6744E91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96" y="1712338"/>
            <a:ext cx="6235700" cy="280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DDD565-C153-8B47-BE2B-078F09050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368" y="2775534"/>
            <a:ext cx="3703524" cy="732092"/>
          </a:xfrm>
          <a:prstGeom prst="rect">
            <a:avLst/>
          </a:prstGeom>
        </p:spPr>
      </p:pic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F2E5488-335A-8B40-B160-FE93BC14F62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433310" y="3507626"/>
            <a:ext cx="2191820" cy="64987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866FBD7-5FE7-1E4B-8C7E-F4D2D9559C02}"/>
              </a:ext>
            </a:extLst>
          </p:cNvPr>
          <p:cNvSpPr/>
          <p:nvPr/>
        </p:nvSpPr>
        <p:spPr>
          <a:xfrm>
            <a:off x="7154496" y="3795973"/>
            <a:ext cx="145464" cy="72306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38D213-3A6E-8746-AD74-3E5CA9B4C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95" y="4644352"/>
            <a:ext cx="2936921" cy="13373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A99D2-9C22-9943-8AA4-E1A5AAD81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402" y="5099970"/>
            <a:ext cx="4959576" cy="82659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AE5269-74BD-8549-9BFA-4EC0EABB5622}"/>
              </a:ext>
            </a:extLst>
          </p:cNvPr>
          <p:cNvCxnSpPr>
            <a:cxnSpLocks/>
          </p:cNvCxnSpPr>
          <p:nvPr/>
        </p:nvCxnSpPr>
        <p:spPr>
          <a:xfrm>
            <a:off x="2824657" y="5926566"/>
            <a:ext cx="695783" cy="413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56891E-61E9-9344-BB44-580304DA77C8}"/>
              </a:ext>
            </a:extLst>
          </p:cNvPr>
          <p:cNvCxnSpPr>
            <a:cxnSpLocks/>
          </p:cNvCxnSpPr>
          <p:nvPr/>
        </p:nvCxnSpPr>
        <p:spPr>
          <a:xfrm flipH="1">
            <a:off x="3520440" y="6339840"/>
            <a:ext cx="23012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F3105B-4C39-E746-9D6D-E4A37D690ABB}"/>
              </a:ext>
            </a:extLst>
          </p:cNvPr>
          <p:cNvCxnSpPr>
            <a:cxnSpLocks/>
          </p:cNvCxnSpPr>
          <p:nvPr/>
        </p:nvCxnSpPr>
        <p:spPr>
          <a:xfrm flipV="1">
            <a:off x="5836920" y="5895330"/>
            <a:ext cx="365760" cy="4445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95014C-2E63-C440-9D7F-1F0A823CA5B7}"/>
              </a:ext>
            </a:extLst>
          </p:cNvPr>
          <p:cNvSpPr txBox="1"/>
          <p:nvPr/>
        </p:nvSpPr>
        <p:spPr>
          <a:xfrm>
            <a:off x="6074002" y="598817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Hampir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sama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6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2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err="1">
                <a:solidFill>
                  <a:schemeClr val="bg1"/>
                </a:solidFill>
              </a:rPr>
              <a:t>Introduction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363980"/>
            <a:ext cx="11557554" cy="4869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Jika </a:t>
            </a:r>
            <a:r>
              <a:rPr lang="en-ID" dirty="0" err="1"/>
              <a:t>dimisalkan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dataset yang </a:t>
            </a:r>
            <a:r>
              <a:rPr lang="en-ID" dirty="0" err="1"/>
              <a:t>menunjukan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GDP per </a:t>
            </a:r>
            <a:r>
              <a:rPr lang="en-ID" dirty="0" err="1"/>
              <a:t>kapita</a:t>
            </a:r>
            <a:r>
              <a:rPr lang="en-ID" dirty="0"/>
              <a:t> dan </a:t>
            </a:r>
            <a:r>
              <a:rPr lang="en-ID" dirty="0" err="1"/>
              <a:t>kepuasan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(</a:t>
            </a:r>
            <a:r>
              <a:rPr lang="en-ID" i="1" dirty="0"/>
              <a:t>life satisfaction</a:t>
            </a:r>
            <a:r>
              <a:rPr lang="en-ID" dirty="0"/>
              <a:t>) 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4F1CE4-2037-9740-A60E-91AF1BA87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410168"/>
            <a:ext cx="5991860" cy="3968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BB3F11-EE0D-654D-8D2F-1F51B3D82481}"/>
              </a:ext>
            </a:extLst>
          </p:cNvPr>
          <p:cNvSpPr txBox="1"/>
          <p:nvPr/>
        </p:nvSpPr>
        <p:spPr>
          <a:xfrm>
            <a:off x="6918960" y="2410168"/>
            <a:ext cx="4227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200" dirty="0" err="1">
                <a:solidFill>
                  <a:srgbClr val="FF0000"/>
                </a:solidFill>
              </a:rPr>
              <a:t>Bagaimana</a:t>
            </a:r>
            <a:r>
              <a:rPr lang="en-ID" sz="2200" dirty="0">
                <a:solidFill>
                  <a:srgbClr val="FF0000"/>
                </a:solidFill>
              </a:rPr>
              <a:t> </a:t>
            </a:r>
            <a:r>
              <a:rPr lang="en-ID" sz="2200" dirty="0" err="1">
                <a:solidFill>
                  <a:srgbClr val="FF0000"/>
                </a:solidFill>
              </a:rPr>
              <a:t>memprediksi</a:t>
            </a:r>
            <a:r>
              <a:rPr lang="en-ID" sz="2200" dirty="0">
                <a:solidFill>
                  <a:srgbClr val="FF0000"/>
                </a:solidFill>
              </a:rPr>
              <a:t> </a:t>
            </a:r>
            <a:r>
              <a:rPr lang="en-ID" sz="2200" dirty="0" err="1">
                <a:solidFill>
                  <a:srgbClr val="FF0000"/>
                </a:solidFill>
              </a:rPr>
              <a:t>kepuasan</a:t>
            </a:r>
            <a:r>
              <a:rPr lang="en-ID" sz="2200" dirty="0">
                <a:solidFill>
                  <a:srgbClr val="FF0000"/>
                </a:solidFill>
              </a:rPr>
              <a:t> </a:t>
            </a:r>
            <a:r>
              <a:rPr lang="en-ID" sz="2200" dirty="0" err="1">
                <a:solidFill>
                  <a:srgbClr val="FF0000"/>
                </a:solidFill>
              </a:rPr>
              <a:t>hidup</a:t>
            </a:r>
            <a:r>
              <a:rPr lang="en-ID" sz="2200" dirty="0">
                <a:solidFill>
                  <a:srgbClr val="FF0000"/>
                </a:solidFill>
              </a:rPr>
              <a:t> </a:t>
            </a:r>
            <a:r>
              <a:rPr lang="en-ID" sz="2200" dirty="0" err="1">
                <a:solidFill>
                  <a:srgbClr val="FF0000"/>
                </a:solidFill>
              </a:rPr>
              <a:t>dari</a:t>
            </a:r>
            <a:r>
              <a:rPr lang="en-ID" sz="2200" dirty="0">
                <a:solidFill>
                  <a:srgbClr val="FF0000"/>
                </a:solidFill>
              </a:rPr>
              <a:t> </a:t>
            </a:r>
            <a:r>
              <a:rPr lang="en-ID" sz="2200" dirty="0" err="1">
                <a:solidFill>
                  <a:srgbClr val="FF0000"/>
                </a:solidFill>
              </a:rPr>
              <a:t>sebuah</a:t>
            </a:r>
            <a:r>
              <a:rPr lang="en-ID" sz="2200" dirty="0">
                <a:solidFill>
                  <a:srgbClr val="FF0000"/>
                </a:solidFill>
              </a:rPr>
              <a:t> negara </a:t>
            </a:r>
            <a:r>
              <a:rPr lang="en-ID" sz="2200" dirty="0" err="1">
                <a:solidFill>
                  <a:srgbClr val="FF0000"/>
                </a:solidFill>
              </a:rPr>
              <a:t>dengan</a:t>
            </a:r>
            <a:r>
              <a:rPr lang="en-ID" sz="2200" dirty="0">
                <a:solidFill>
                  <a:srgbClr val="FF0000"/>
                </a:solidFill>
              </a:rPr>
              <a:t> GDP </a:t>
            </a:r>
            <a:r>
              <a:rPr lang="en-ID" sz="2200" dirty="0" err="1">
                <a:solidFill>
                  <a:srgbClr val="FF0000"/>
                </a:solidFill>
              </a:rPr>
              <a:t>tertentu</a:t>
            </a:r>
            <a:r>
              <a:rPr lang="en-ID" sz="2200" dirty="0">
                <a:solidFill>
                  <a:srgbClr val="FF0000"/>
                </a:solidFill>
              </a:rPr>
              <a:t> ? Cari </a:t>
            </a:r>
            <a:r>
              <a:rPr lang="en-ID" sz="2200" dirty="0" err="1">
                <a:solidFill>
                  <a:srgbClr val="FF0000"/>
                </a:solidFill>
              </a:rPr>
              <a:t>fungsi</a:t>
            </a:r>
            <a:r>
              <a:rPr lang="en-ID" sz="2200" dirty="0">
                <a:solidFill>
                  <a:srgbClr val="FF0000"/>
                </a:solidFill>
              </a:rPr>
              <a:t>?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BD53E2-2C82-EA4E-83B4-E82FE3921AB5}"/>
              </a:ext>
            </a:extLst>
          </p:cNvPr>
          <p:cNvCxnSpPr/>
          <p:nvPr/>
        </p:nvCxnSpPr>
        <p:spPr>
          <a:xfrm flipV="1">
            <a:off x="2072640" y="2712720"/>
            <a:ext cx="3886200" cy="2392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785C1CA-E54D-1244-84D6-2A9699F10FBF}"/>
              </a:ext>
            </a:extLst>
          </p:cNvPr>
          <p:cNvCxnSpPr>
            <a:cxnSpLocks/>
          </p:cNvCxnSpPr>
          <p:nvPr/>
        </p:nvCxnSpPr>
        <p:spPr>
          <a:xfrm>
            <a:off x="5273041" y="3215640"/>
            <a:ext cx="1645919" cy="57952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41DBD-B377-2243-BD0C-0D27AACACEFD}"/>
                  </a:ext>
                </a:extLst>
              </p:cNvPr>
              <p:cNvSpPr txBox="1"/>
              <p:nvPr/>
            </p:nvSpPr>
            <p:spPr>
              <a:xfrm>
                <a:off x="6918960" y="3584972"/>
                <a:ext cx="494479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Modelkan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garis: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GDP per capita (feature)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Life satisfaction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Permasalahan </a:t>
                </a:r>
                <a:r>
                  <a:rPr lang="en-US" dirty="0" err="1">
                    <a:solidFill>
                      <a:schemeClr val="tx1"/>
                    </a:solidFill>
                  </a:rPr>
                  <a:t>lebih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sederhana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itchFamily="2" charset="2"/>
                  </a:rPr>
                  <a:t>menjadi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itchFamily="2" charset="2"/>
                  </a:rPr>
                  <a:t>mencari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 parameter slope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dan intercept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41DBD-B377-2243-BD0C-0D27AACAC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60" y="3584972"/>
                <a:ext cx="4944794" cy="2862322"/>
              </a:xfrm>
              <a:prstGeom prst="rect">
                <a:avLst/>
              </a:prstGeom>
              <a:blipFill>
                <a:blip r:embed="rId3"/>
                <a:stretch>
                  <a:fillRect l="-1023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4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20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Contoh </a:t>
            </a:r>
            <a:r>
              <a:rPr lang="id-ID" b="1" dirty="0" err="1">
                <a:solidFill>
                  <a:schemeClr val="bg1"/>
                </a:solidFill>
              </a:rPr>
              <a:t>Python</a:t>
            </a:r>
            <a:r>
              <a:rPr lang="id-ID" b="1" dirty="0">
                <a:solidFill>
                  <a:schemeClr val="bg1"/>
                </a:solidFill>
              </a:rPr>
              <a:t> untuk Regresi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D469FB9-1D99-D44A-B622-A71480D9E063}"/>
              </a:ext>
            </a:extLst>
          </p:cNvPr>
          <p:cNvSpPr txBox="1">
            <a:spLocks/>
          </p:cNvSpPr>
          <p:nvPr/>
        </p:nvSpPr>
        <p:spPr>
          <a:xfrm>
            <a:off x="419099" y="1173481"/>
            <a:ext cx="11057793" cy="518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/>
              <a:t>   Hasil regresi dengan </a:t>
            </a:r>
            <a:r>
              <a:rPr lang="id-ID" sz="2400" dirty="0" err="1"/>
              <a:t>Gradient</a:t>
            </a:r>
            <a:r>
              <a:rPr lang="id-ID" sz="2400" dirty="0"/>
              <a:t> </a:t>
            </a:r>
            <a:r>
              <a:rPr lang="id-ID" sz="2400" dirty="0" err="1"/>
              <a:t>Descent</a:t>
            </a:r>
            <a:endParaRPr lang="id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E18DFA-06B6-4D49-8D2B-40BFE473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1772834"/>
            <a:ext cx="8882833" cy="3864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73E11-BAF6-7145-9219-13608B6D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116" y="1979001"/>
            <a:ext cx="2648820" cy="12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3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21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Contoh </a:t>
            </a:r>
            <a:r>
              <a:rPr lang="id-ID" b="1" dirty="0" err="1">
                <a:solidFill>
                  <a:schemeClr val="bg1"/>
                </a:solidFill>
              </a:rPr>
              <a:t>Python</a:t>
            </a:r>
            <a:r>
              <a:rPr lang="id-ID" b="1" dirty="0">
                <a:solidFill>
                  <a:schemeClr val="bg1"/>
                </a:solidFill>
              </a:rPr>
              <a:t> untuk Regresi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9D469FB9-1D99-D44A-B622-A71480D9E0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099" y="1173481"/>
                <a:ext cx="11057793" cy="518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q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d-ID" sz="2400" dirty="0"/>
                  <a:t>   Pengaruh </a:t>
                </a:r>
                <a:r>
                  <a:rPr lang="id-ID" sz="2400" dirty="0" err="1"/>
                  <a:t>learning</a:t>
                </a:r>
                <a:r>
                  <a:rPr lang="id-ID" sz="2400" dirty="0"/>
                  <a:t> </a:t>
                </a:r>
                <a:r>
                  <a:rPr lang="id-ID" sz="2400" dirty="0" err="1"/>
                  <a:t>rate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9D469FB9-1D99-D44A-B622-A71480D9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1173481"/>
                <a:ext cx="11057793" cy="518160"/>
              </a:xfrm>
              <a:prstGeom prst="rect">
                <a:avLst/>
              </a:prstGeom>
              <a:blipFill>
                <a:blip r:embed="rId2"/>
                <a:stretch>
                  <a:fillRect t="-1428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C2CDFD0-96AF-C548-93F9-1A7BC925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57" y="1647275"/>
            <a:ext cx="7077791" cy="3408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697014E6-34DC-4D49-97E4-BFB7DB6FCA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7460" y="5210725"/>
                <a:ext cx="6012183" cy="1219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q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d-ID" sz="2000" dirty="0">
                    <a:solidFill>
                      <a:schemeClr val="tx1"/>
                    </a:solidFill>
                  </a:rPr>
                  <a:t>Learning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rate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>
                    <a:solidFill>
                      <a:srgbClr val="FF0000"/>
                    </a:solidFill>
                  </a:rPr>
                  <a:t>terlalu kecil, lama konvergen</a:t>
                </a:r>
              </a:p>
              <a:p>
                <a:pPr marL="0" indent="0">
                  <a:buNone/>
                </a:pPr>
                <a:r>
                  <a:rPr lang="id-ID" sz="2000" dirty="0">
                    <a:solidFill>
                      <a:schemeClr val="tx1"/>
                    </a:solidFill>
                  </a:rPr>
                  <a:t>Learning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rate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>
                    <a:solidFill>
                      <a:srgbClr val="FF0000"/>
                    </a:solidFill>
                  </a:rPr>
                  <a:t>terlalu besar, tidak konvergen</a:t>
                </a:r>
              </a:p>
              <a:p>
                <a:pPr marL="0" indent="0">
                  <a:buNone/>
                </a:pPr>
                <a:r>
                  <a:rPr lang="id-ID" sz="2000" dirty="0">
                    <a:solidFill>
                      <a:schemeClr val="tx1"/>
                    </a:solidFill>
                  </a:rPr>
                  <a:t>Learning </a:t>
                </a:r>
                <a:r>
                  <a:rPr lang="id-ID" sz="2000" dirty="0" err="1">
                    <a:solidFill>
                      <a:schemeClr val="tx1"/>
                    </a:solidFill>
                  </a:rPr>
                  <a:t>rate</a:t>
                </a:r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d-ID" sz="2000" dirty="0">
                    <a:solidFill>
                      <a:schemeClr val="tx1"/>
                    </a:solidFill>
                  </a:rPr>
                  <a:t> </a:t>
                </a:r>
                <a:r>
                  <a:rPr lang="id-ID" sz="2000" dirty="0">
                    <a:solidFill>
                      <a:srgbClr val="FF0000"/>
                    </a:solidFill>
                  </a:rPr>
                  <a:t>pilihan tepat</a:t>
                </a:r>
              </a:p>
              <a:p>
                <a:pPr marL="0" indent="0">
                  <a:buNone/>
                </a:pPr>
                <a:r>
                  <a:rPr lang="id-ID" sz="2000" dirty="0">
                    <a:solidFill>
                      <a:srgbClr val="FF0000"/>
                    </a:solidFill>
                  </a:rPr>
                  <a:t> </a:t>
                </a:r>
                <a:r>
                  <a:rPr lang="id-ID" sz="2400" dirty="0"/>
                  <a:t> </a:t>
                </a:r>
              </a:p>
              <a:p>
                <a:pPr marL="0" indent="0">
                  <a:buNone/>
                </a:pPr>
                <a:endParaRPr lang="id-ID" sz="2400" dirty="0"/>
              </a:p>
            </p:txBody>
          </p:sp>
        </mc:Choice>
        <mc:Fallback xmlns=""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697014E6-34DC-4D49-97E4-BFB7DB6FC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460" y="5210725"/>
                <a:ext cx="6012183" cy="1219201"/>
              </a:xfrm>
              <a:prstGeom prst="rect">
                <a:avLst/>
              </a:prstGeom>
              <a:blipFill>
                <a:blip r:embed="rId4"/>
                <a:stretch>
                  <a:fillRect l="-1055" t="-6186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67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3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err="1">
                <a:solidFill>
                  <a:schemeClr val="bg1"/>
                </a:solidFill>
              </a:rPr>
              <a:t>Introduction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363980"/>
            <a:ext cx="11557554" cy="4869180"/>
          </a:xfrm>
        </p:spPr>
        <p:txBody>
          <a:bodyPr>
            <a:normAutofit/>
          </a:bodyPr>
          <a:lstStyle/>
          <a:p>
            <a:r>
              <a:rPr lang="id-ID" dirty="0"/>
              <a:t> </a:t>
            </a:r>
            <a:r>
              <a:rPr lang="id-ID" dirty="0">
                <a:solidFill>
                  <a:schemeClr val="accent5"/>
                </a:solidFill>
              </a:rPr>
              <a:t>Terminologi dan notasi: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525E9575-B8E3-BB4A-8914-70F9DF25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9" y="2128815"/>
            <a:ext cx="5274519" cy="3493288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6F1A4BA9-42EC-E442-998B-C133FFE4F5BD}"/>
              </a:ext>
            </a:extLst>
          </p:cNvPr>
          <p:cNvSpPr txBox="1"/>
          <p:nvPr/>
        </p:nvSpPr>
        <p:spPr>
          <a:xfrm>
            <a:off x="5742612" y="1190980"/>
            <a:ext cx="422781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200" dirty="0" err="1">
                <a:solidFill>
                  <a:srgbClr val="FF0000"/>
                </a:solidFill>
              </a:rPr>
              <a:t>Bagaimana</a:t>
            </a:r>
            <a:r>
              <a:rPr lang="en-ID" sz="2200" dirty="0">
                <a:solidFill>
                  <a:srgbClr val="FF0000"/>
                </a:solidFill>
              </a:rPr>
              <a:t> </a:t>
            </a:r>
            <a:r>
              <a:rPr lang="en-ID" sz="2200" dirty="0" err="1">
                <a:solidFill>
                  <a:srgbClr val="FF0000"/>
                </a:solidFill>
              </a:rPr>
              <a:t>mendeskripsikan</a:t>
            </a:r>
            <a:r>
              <a:rPr lang="en-ID" sz="2200" dirty="0">
                <a:solidFill>
                  <a:srgbClr val="FF0000"/>
                </a:solidFill>
              </a:rPr>
              <a:t> data training?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5DAB856-BEAF-454E-8073-978689B0C6CE}"/>
                  </a:ext>
                </a:extLst>
              </p:cNvPr>
              <p:cNvSpPr txBox="1"/>
              <p:nvPr/>
            </p:nvSpPr>
            <p:spPr>
              <a:xfrm>
                <a:off x="5814759" y="2064419"/>
                <a:ext cx="6377242" cy="4021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  -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input</a:t>
                </a:r>
                <a:r>
                  <a:rPr lang="en-US" dirty="0"/>
                  <a:t> (GDP per capita)</a:t>
                </a:r>
              </a:p>
              <a:p>
                <a:r>
                  <a:rPr lang="en-US" dirty="0"/>
                  <a:t>          -  </a:t>
                </a:r>
                <a:r>
                  <a:rPr lang="en-US" dirty="0" err="1"/>
                  <a:t>Disebut</a:t>
                </a:r>
                <a:r>
                  <a:rPr lang="en-US" dirty="0"/>
                  <a:t> juga </a:t>
                </a:r>
                <a:r>
                  <a:rPr lang="en-US" dirty="0">
                    <a:solidFill>
                      <a:srgbClr val="FF0000"/>
                    </a:solidFill>
                  </a:rPr>
                  <a:t>feature</a:t>
                </a:r>
                <a:r>
                  <a:rPr lang="en-US" dirty="0"/>
                  <a:t> (</a:t>
                </a:r>
                <a:r>
                  <a:rPr lang="en-US" dirty="0" err="1"/>
                  <a:t>ciri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  -  Variable output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diprediksi</a:t>
                </a:r>
                <a:r>
                  <a:rPr lang="en-US" dirty="0"/>
                  <a:t> (life satisfaction)</a:t>
                </a:r>
              </a:p>
              <a:p>
                <a:r>
                  <a:rPr lang="en-US" dirty="0"/>
                  <a:t>          -  </a:t>
                </a:r>
                <a:r>
                  <a:rPr lang="en-US" dirty="0" err="1"/>
                  <a:t>Disebut</a:t>
                </a:r>
                <a:r>
                  <a:rPr lang="en-US" dirty="0"/>
                  <a:t> juga </a:t>
                </a:r>
                <a:r>
                  <a:rPr lang="en-US" dirty="0">
                    <a:solidFill>
                      <a:srgbClr val="FF0000"/>
                    </a:solidFill>
                  </a:rPr>
                  <a:t>target</a:t>
                </a:r>
              </a:p>
              <a:p>
                <a:endParaRPr lang="en-US" dirty="0"/>
              </a:p>
              <a:p>
                <a:r>
                  <a:rPr lang="en-US" dirty="0" err="1"/>
                  <a:t>Pasangan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training example (instance)</a:t>
                </a:r>
              </a:p>
              <a:p>
                <a:endParaRPr lang="en-US" dirty="0"/>
              </a:p>
              <a:p>
                <a:r>
                  <a:rPr lang="en-US" dirty="0"/>
                  <a:t>Dataset yang </a:t>
                </a:r>
                <a:r>
                  <a:rPr lang="en-US" dirty="0" err="1"/>
                  <a:t>terdiri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training examples </a:t>
                </a:r>
                <a:r>
                  <a:rPr lang="en-US" dirty="0"/>
                  <a:t>yang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pembelajaran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training set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ID" dirty="0"/>
                  <a:t>Untuk </a:t>
                </a:r>
                <a:r>
                  <a:rPr lang="en-ID" dirty="0" err="1"/>
                  <a:t>sejumlah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>
                    <a:solidFill>
                      <a:srgbClr val="FF0000"/>
                    </a:solidFill>
                  </a:rPr>
                  <a:t> features</a:t>
                </a:r>
                <a:r>
                  <a:rPr lang="en-ID" dirty="0"/>
                  <a:t>, data training </a:t>
                </a:r>
                <a:r>
                  <a:rPr lang="en-ID" dirty="0" err="1"/>
                  <a:t>ke</a:t>
                </a:r>
                <a:r>
                  <a:rPr lang="en-ID" dirty="0"/>
                  <a:t>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5DAB856-BEAF-454E-8073-978689B0C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59" y="2064419"/>
                <a:ext cx="6377242" cy="4021935"/>
              </a:xfrm>
              <a:prstGeom prst="rect">
                <a:avLst/>
              </a:prstGeom>
              <a:blipFill>
                <a:blip r:embed="rId3"/>
                <a:stretch>
                  <a:fillRect l="-2183" t="-1572" r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839BFF4-C420-534C-93E6-E17548DE3DD5}"/>
                  </a:ext>
                </a:extLst>
              </p:cNvPr>
              <p:cNvSpPr/>
              <p:nvPr/>
            </p:nvSpPr>
            <p:spPr>
              <a:xfrm>
                <a:off x="10080396" y="4606569"/>
                <a:ext cx="1165191" cy="1432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839BFF4-C420-534C-93E6-E17548DE3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396" y="4606569"/>
                <a:ext cx="1165191" cy="14328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53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4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err="1">
                <a:solidFill>
                  <a:schemeClr val="bg1"/>
                </a:solidFill>
              </a:rPr>
              <a:t>Introduction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363980"/>
            <a:ext cx="7551421" cy="4869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menjelaskan</a:t>
            </a:r>
            <a:r>
              <a:rPr lang="en-ID" sz="2400" dirty="0"/>
              <a:t> </a:t>
            </a:r>
            <a:r>
              <a:rPr lang="en-ID" sz="2400" i="1" dirty="0"/>
              <a:t>supervised learning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formal</a:t>
            </a:r>
          </a:p>
          <a:p>
            <a:pPr>
              <a:buFont typeface="Wingdings" pitchFamily="2" charset="2"/>
              <a:buChar char="ü"/>
            </a:pPr>
            <a:r>
              <a:rPr lang="en-ID" sz="2400" dirty="0"/>
              <a:t> </a:t>
            </a:r>
            <a:r>
              <a:rPr lang="en-ID" sz="2400" dirty="0" err="1"/>
              <a:t>Tujuan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mempelajari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i="1" dirty="0"/>
              <a:t>h(x), </a:t>
            </a:r>
            <a:r>
              <a:rPr lang="en-ID" sz="2400" dirty="0"/>
              <a:t>yang </a:t>
            </a:r>
            <a:r>
              <a:rPr lang="en-ID" sz="2400" dirty="0" err="1"/>
              <a:t>memetakan</a:t>
            </a:r>
            <a:r>
              <a:rPr lang="en-ID" sz="2400" dirty="0"/>
              <a:t> feature (X) </a:t>
            </a:r>
            <a:r>
              <a:rPr lang="en-ID" sz="2400" dirty="0" err="1"/>
              <a:t>terhadap</a:t>
            </a:r>
            <a:r>
              <a:rPr lang="en-ID" sz="2400" dirty="0"/>
              <a:t> target (Y) </a:t>
            </a:r>
            <a:r>
              <a:rPr lang="en-ID" sz="2400" dirty="0" err="1"/>
              <a:t>setelah</a:t>
            </a:r>
            <a:r>
              <a:rPr lang="en-ID" sz="2400" dirty="0"/>
              <a:t> </a:t>
            </a:r>
            <a:r>
              <a:rPr lang="en-ID" sz="2400" dirty="0" err="1"/>
              <a:t>diberikan</a:t>
            </a:r>
            <a:r>
              <a:rPr lang="en-ID" sz="2400" dirty="0"/>
              <a:t> </a:t>
            </a:r>
            <a:r>
              <a:rPr lang="en-ID" sz="2400" i="1" dirty="0"/>
              <a:t>training sets</a:t>
            </a:r>
            <a:r>
              <a:rPr lang="en-ID" sz="2400" dirty="0"/>
              <a:t>,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i="1" dirty="0"/>
              <a:t>h</a:t>
            </a:r>
            <a:r>
              <a:rPr lang="en-ID" sz="2400" dirty="0"/>
              <a:t>(</a:t>
            </a:r>
            <a:r>
              <a:rPr lang="en-ID" sz="2400" i="1" dirty="0"/>
              <a:t>x</a:t>
            </a:r>
            <a:r>
              <a:rPr lang="en-ID" sz="2400" dirty="0"/>
              <a:t>) </a:t>
            </a:r>
            <a:r>
              <a:rPr lang="en-ID" sz="2400" dirty="0" err="1"/>
              <a:t>adalah</a:t>
            </a:r>
            <a:r>
              <a:rPr lang="en-ID" sz="2400" dirty="0"/>
              <a:t> ‘</a:t>
            </a:r>
            <a:r>
              <a:rPr lang="en-ID" sz="2400" i="1" dirty="0"/>
              <a:t>good predictor</a:t>
            </a:r>
            <a:r>
              <a:rPr lang="en-ID" sz="2400" dirty="0"/>
              <a:t>’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harga</a:t>
            </a:r>
            <a:r>
              <a:rPr lang="en-ID" sz="2400" dirty="0"/>
              <a:t> </a:t>
            </a:r>
            <a:r>
              <a:rPr lang="en-ID" sz="2400" i="1" dirty="0"/>
              <a:t>y </a:t>
            </a:r>
            <a:r>
              <a:rPr lang="en-ID" sz="2400" dirty="0"/>
              <a:t>yang </a:t>
            </a:r>
            <a:r>
              <a:rPr lang="en-ID" sz="2400" dirty="0" err="1"/>
              <a:t>bersesuaian</a:t>
            </a:r>
            <a:r>
              <a:rPr lang="en-ID" sz="2400" dirty="0"/>
              <a:t>. </a:t>
            </a:r>
          </a:p>
          <a:p>
            <a:pPr>
              <a:buFont typeface="Wingdings" pitchFamily="2" charset="2"/>
              <a:buChar char="ü"/>
            </a:pP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i="1" dirty="0"/>
              <a:t>h </a:t>
            </a:r>
            <a:r>
              <a:rPr lang="en-ID" sz="2400" dirty="0" err="1"/>
              <a:t>disebut</a:t>
            </a:r>
            <a:r>
              <a:rPr lang="en-ID" sz="2400" dirty="0"/>
              <a:t> juga </a:t>
            </a:r>
            <a:r>
              <a:rPr lang="en-ID" sz="2400" i="1" dirty="0">
                <a:solidFill>
                  <a:srgbClr val="FF0000"/>
                </a:solidFill>
              </a:rPr>
              <a:t>hypothesis</a:t>
            </a:r>
            <a:r>
              <a:rPr lang="en-ID" sz="2400" dirty="0"/>
              <a:t>. </a:t>
            </a:r>
          </a:p>
          <a:p>
            <a:pPr marL="0" indent="0">
              <a:buNone/>
            </a:pPr>
            <a:endParaRPr lang="id-ID" dirty="0">
              <a:solidFill>
                <a:schemeClr val="accent5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EE6362-A60B-6448-BFE6-8F87CA4E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20" y="1779037"/>
            <a:ext cx="3984082" cy="382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1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5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Regresi Linier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363980"/>
            <a:ext cx="11557554" cy="4869180"/>
          </a:xfrm>
        </p:spPr>
        <p:txBody>
          <a:bodyPr>
            <a:normAutofit/>
          </a:bodyPr>
          <a:lstStyle/>
          <a:p>
            <a:pPr marL="449263" indent="-449263"/>
            <a:r>
              <a:rPr lang="id-ID" sz="2400" dirty="0"/>
              <a:t>Regresi linier merupakan model </a:t>
            </a:r>
            <a:r>
              <a:rPr lang="id-ID" sz="2400" dirty="0" err="1"/>
              <a:t>supervised</a:t>
            </a:r>
            <a:r>
              <a:rPr lang="id-ID" sz="2400" dirty="0"/>
              <a:t> </a:t>
            </a:r>
            <a:r>
              <a:rPr lang="id-ID" sz="2400" dirty="0" err="1"/>
              <a:t>learning</a:t>
            </a:r>
            <a:r>
              <a:rPr lang="id-ID" sz="2400" dirty="0"/>
              <a:t> yang paling sederhana dengan </a:t>
            </a:r>
            <a:r>
              <a:rPr lang="id-ID" sz="2400" dirty="0">
                <a:solidFill>
                  <a:srgbClr val="FF0000"/>
                </a:solidFill>
              </a:rPr>
              <a:t>target label </a:t>
            </a:r>
            <a:r>
              <a:rPr lang="id-ID" sz="2400" dirty="0" err="1">
                <a:solidFill>
                  <a:srgbClr val="FF0000"/>
                </a:solidFill>
              </a:rPr>
              <a:t>kontinyu</a:t>
            </a:r>
            <a:endParaRPr lang="id-ID" sz="2400" dirty="0">
              <a:solidFill>
                <a:srgbClr val="FF0000"/>
              </a:solidFill>
            </a:endParaRPr>
          </a:p>
          <a:p>
            <a:r>
              <a:rPr lang="id-ID" sz="2400" dirty="0"/>
              <a:t>  Kita tinjau lagi permasalahan </a:t>
            </a:r>
            <a:r>
              <a:rPr lang="id-ID" sz="2400" dirty="0" err="1"/>
              <a:t>life</a:t>
            </a:r>
            <a:r>
              <a:rPr lang="id-ID" sz="2400" dirty="0"/>
              <a:t> </a:t>
            </a:r>
            <a:r>
              <a:rPr lang="id-ID" sz="2400" dirty="0" err="1"/>
              <a:t>satisfaction</a:t>
            </a:r>
            <a:r>
              <a:rPr lang="id-ID" sz="2400" dirty="0"/>
              <a:t> sebagai fungsi GDP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EE3E4-722B-1A47-BC2E-B41416E0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712720"/>
            <a:ext cx="5535036" cy="366582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14C346-C59B-E343-95A2-45AEF5C6A6A1}"/>
              </a:ext>
            </a:extLst>
          </p:cNvPr>
          <p:cNvCxnSpPr/>
          <p:nvPr/>
        </p:nvCxnSpPr>
        <p:spPr>
          <a:xfrm flipV="1">
            <a:off x="1799395" y="2956268"/>
            <a:ext cx="3886200" cy="2392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C70D3A2F-64AA-1644-B168-2A1F6D7BE29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273041" y="2906581"/>
            <a:ext cx="2011651" cy="30906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EE17D7A-36DB-124C-9C7A-0B1D7E3A1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211" y="2618515"/>
            <a:ext cx="2108200" cy="546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7CB3D7-6107-044A-8482-377100D48D2E}"/>
              </a:ext>
            </a:extLst>
          </p:cNvPr>
          <p:cNvSpPr txBox="1"/>
          <p:nvPr/>
        </p:nvSpPr>
        <p:spPr>
          <a:xfrm>
            <a:off x="7284692" y="272191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0B8464-D546-6E4F-A902-E0864CEB468C}"/>
                  </a:ext>
                </a:extLst>
              </p:cNvPr>
              <p:cNvSpPr txBox="1"/>
              <p:nvPr/>
            </p:nvSpPr>
            <p:spPr>
              <a:xfrm>
                <a:off x="7020837" y="3453171"/>
                <a:ext cx="4752064" cy="2884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Persamaan Hypothesis yang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umum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model </a:t>
                </a:r>
                <a:r>
                  <a:rPr lang="en-US" dirty="0" err="1"/>
                  <a:t>prediksi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parameter (</a:t>
                </a:r>
                <a:r>
                  <a:rPr lang="en-US" dirty="0" err="1"/>
                  <a:t>pembobot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diasumsikan</a:t>
                </a:r>
                <a:r>
                  <a:rPr lang="en-US" dirty="0"/>
                  <a:t> =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0B8464-D546-6E4F-A902-E0864CEB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837" y="3453171"/>
                <a:ext cx="4752064" cy="2884636"/>
              </a:xfrm>
              <a:prstGeom prst="rect">
                <a:avLst/>
              </a:prstGeom>
              <a:blipFill>
                <a:blip r:embed="rId4"/>
                <a:stretch>
                  <a:fillRect l="-1067" t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CBC455B-3D66-9147-92C4-0C3985F08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531" y="4297961"/>
            <a:ext cx="2768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2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6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Regresi Linier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8" y="1363979"/>
            <a:ext cx="11057793" cy="847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>
                <a:solidFill>
                  <a:srgbClr val="FF0000"/>
                </a:solidFill>
              </a:rPr>
              <a:t>Ada kemungkinan banyak persamaan garis, bagaimana menentukan garis yang tepat?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FF0000"/>
                </a:solidFill>
              </a:rPr>
              <a:t>                 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EE3E4-722B-1A47-BC2E-B41416E0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6" y="2047587"/>
            <a:ext cx="5991860" cy="39683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14C346-C59B-E343-95A2-45AEF5C6A6A1}"/>
              </a:ext>
            </a:extLst>
          </p:cNvPr>
          <p:cNvCxnSpPr/>
          <p:nvPr/>
        </p:nvCxnSpPr>
        <p:spPr>
          <a:xfrm flipV="1">
            <a:off x="1818936" y="2350139"/>
            <a:ext cx="3886200" cy="2392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09F49E-E81C-1947-B562-10EDA5659D58}"/>
              </a:ext>
            </a:extLst>
          </p:cNvPr>
          <p:cNvCxnSpPr>
            <a:cxnSpLocks/>
          </p:cNvCxnSpPr>
          <p:nvPr/>
        </p:nvCxnSpPr>
        <p:spPr>
          <a:xfrm flipV="1">
            <a:off x="1971336" y="2239942"/>
            <a:ext cx="3343422" cy="2655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4FFCD8-7D85-3C4C-83E6-18544EF852B6}"/>
              </a:ext>
            </a:extLst>
          </p:cNvPr>
          <p:cNvCxnSpPr>
            <a:cxnSpLocks/>
          </p:cNvCxnSpPr>
          <p:nvPr/>
        </p:nvCxnSpPr>
        <p:spPr>
          <a:xfrm flipV="1">
            <a:off x="1803696" y="2523641"/>
            <a:ext cx="4038600" cy="19061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E9AF7D-F380-CD40-A4C2-436830A6F308}"/>
                  </a:ext>
                </a:extLst>
              </p:cNvPr>
              <p:cNvSpPr txBox="1"/>
              <p:nvPr/>
            </p:nvSpPr>
            <p:spPr>
              <a:xfrm>
                <a:off x="6665256" y="2337605"/>
                <a:ext cx="496929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Sama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menanyakan</a:t>
                </a:r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ID" dirty="0">
                    <a:solidFill>
                      <a:srgbClr val="FF0000"/>
                    </a:solidFill>
                  </a:rPr>
                  <a:t>Jika </a:t>
                </a:r>
                <a:r>
                  <a:rPr lang="en-ID" dirty="0" err="1">
                    <a:solidFill>
                      <a:srgbClr val="FF0000"/>
                    </a:solidFill>
                  </a:rPr>
                  <a:t>sudah</a:t>
                </a:r>
                <a:r>
                  <a:rPr lang="en-ID" dirty="0">
                    <a:solidFill>
                      <a:srgbClr val="FF0000"/>
                    </a:solidFill>
                  </a:rPr>
                  <a:t> </a:t>
                </a:r>
                <a:r>
                  <a:rPr lang="en-ID" dirty="0" err="1">
                    <a:solidFill>
                      <a:srgbClr val="FF0000"/>
                    </a:solidFill>
                  </a:rPr>
                  <a:t>diberikan</a:t>
                </a:r>
                <a:r>
                  <a:rPr lang="en-ID" dirty="0">
                    <a:solidFill>
                      <a:srgbClr val="FF0000"/>
                    </a:solidFill>
                  </a:rPr>
                  <a:t> </a:t>
                </a:r>
                <a:r>
                  <a:rPr lang="en-ID" i="1" dirty="0">
                    <a:solidFill>
                      <a:srgbClr val="FF0000"/>
                    </a:solidFill>
                  </a:rPr>
                  <a:t>training set</a:t>
                </a:r>
                <a:r>
                  <a:rPr lang="en-ID" dirty="0">
                    <a:solidFill>
                      <a:srgbClr val="FF0000"/>
                    </a:solidFill>
                  </a:rPr>
                  <a:t>, </a:t>
                </a:r>
                <a:r>
                  <a:rPr lang="en-ID" dirty="0" err="1">
                    <a:solidFill>
                      <a:srgbClr val="FF0000"/>
                    </a:solidFill>
                  </a:rPr>
                  <a:t>bagaimana</a:t>
                </a:r>
                <a:r>
                  <a:rPr lang="en-ID" dirty="0">
                    <a:solidFill>
                      <a:srgbClr val="FF0000"/>
                    </a:solidFill>
                  </a:rPr>
                  <a:t> </a:t>
                </a:r>
                <a:r>
                  <a:rPr lang="en-ID" dirty="0" err="1">
                    <a:solidFill>
                      <a:srgbClr val="FF0000"/>
                    </a:solidFill>
                  </a:rPr>
                  <a:t>cara</a:t>
                </a:r>
                <a:r>
                  <a:rPr lang="en-ID" dirty="0">
                    <a:solidFill>
                      <a:srgbClr val="FF0000"/>
                    </a:solidFill>
                  </a:rPr>
                  <a:t> </a:t>
                </a:r>
                <a:r>
                  <a:rPr lang="en-ID" dirty="0" err="1">
                    <a:solidFill>
                      <a:srgbClr val="FF0000"/>
                    </a:solidFill>
                  </a:rPr>
                  <a:t>memilih</a:t>
                </a:r>
                <a:r>
                  <a:rPr lang="en-ID" dirty="0">
                    <a:solidFill>
                      <a:srgbClr val="FF0000"/>
                    </a:solidFill>
                  </a:rPr>
                  <a:t> (</a:t>
                </a:r>
                <a:r>
                  <a:rPr lang="en-ID" dirty="0" err="1">
                    <a:solidFill>
                      <a:srgbClr val="FF0000"/>
                    </a:solidFill>
                  </a:rPr>
                  <a:t>atau</a:t>
                </a:r>
                <a:r>
                  <a:rPr lang="en-ID" dirty="0">
                    <a:solidFill>
                      <a:srgbClr val="FF0000"/>
                    </a:solidFill>
                  </a:rPr>
                  <a:t> </a:t>
                </a:r>
                <a:r>
                  <a:rPr lang="en-ID" i="1" dirty="0">
                    <a:solidFill>
                      <a:srgbClr val="FF0000"/>
                    </a:solidFill>
                  </a:rPr>
                  <a:t>learn</a:t>
                </a:r>
                <a:r>
                  <a:rPr lang="en-ID" dirty="0">
                    <a:solidFill>
                      <a:srgbClr val="FF0000"/>
                    </a:solidFill>
                  </a:rPr>
                  <a:t>) parameter-parameter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dari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persamaan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ID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E9AF7D-F380-CD40-A4C2-436830A6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256" y="2337605"/>
                <a:ext cx="4969292" cy="1754326"/>
              </a:xfrm>
              <a:prstGeom prst="rect">
                <a:avLst/>
              </a:prstGeom>
              <a:blipFill>
                <a:blip r:embed="rId3"/>
                <a:stretch>
                  <a:fillRect l="-1018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ECC04C4E-4543-7E46-8E14-56C81E834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196" y="3944777"/>
            <a:ext cx="2108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7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Regresi Linier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0023A6A-C8B8-3E4F-93CB-A024EBF8D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099" y="1363980"/>
                <a:ext cx="11557554" cy="4869180"/>
              </a:xfrm>
            </p:spPr>
            <p:txBody>
              <a:bodyPr>
                <a:normAutofit/>
              </a:bodyPr>
              <a:lstStyle/>
              <a:p>
                <a:pPr marL="406400" indent="-406400"/>
                <a:r>
                  <a:rPr lang="en-ID" sz="2400" dirty="0"/>
                  <a:t>Salah </a:t>
                </a:r>
                <a:r>
                  <a:rPr lang="en-ID" sz="2400" dirty="0" err="1"/>
                  <a:t>satu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cara</a:t>
                </a:r>
                <a:r>
                  <a:rPr lang="en-ID" sz="2400" dirty="0"/>
                  <a:t> yang </a:t>
                </a:r>
                <a:r>
                  <a:rPr lang="en-ID" sz="2400" dirty="0" err="1"/>
                  <a:t>logis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mengatur</a:t>
                </a:r>
                <a:r>
                  <a:rPr lang="en-ID" sz="2400" dirty="0"/>
                  <a:t> </a:t>
                </a:r>
                <a:r>
                  <a:rPr lang="en-ID" sz="2400" i="1" dirty="0"/>
                  <a:t>h</a:t>
                </a:r>
                <a:r>
                  <a:rPr lang="en-ID" sz="2400" dirty="0"/>
                  <a:t>(</a:t>
                </a:r>
                <a:r>
                  <a:rPr lang="en-ID" sz="2400" i="1" dirty="0"/>
                  <a:t>x</a:t>
                </a:r>
                <a:r>
                  <a:rPr lang="en-ID" sz="2400" dirty="0"/>
                  <a:t>) </a:t>
                </a:r>
                <a:r>
                  <a:rPr lang="en-ID" sz="2400" dirty="0" err="1"/>
                  <a:t>dekat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i="1" dirty="0"/>
                  <a:t>y</a:t>
                </a:r>
                <a:r>
                  <a:rPr lang="en-ID" sz="2400" dirty="0"/>
                  <a:t>, </a:t>
                </a:r>
                <a:r>
                  <a:rPr lang="en-ID" sz="2400" dirty="0" err="1"/>
                  <a:t>setidaknya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</a:t>
                </a:r>
                <a:r>
                  <a:rPr lang="en-ID" sz="2400" i="1" dirty="0"/>
                  <a:t>training example-training example </a:t>
                </a:r>
                <a:r>
                  <a:rPr lang="en-ID" sz="2400" dirty="0"/>
                  <a:t>yang </a:t>
                </a:r>
                <a:r>
                  <a:rPr lang="en-ID" sz="2400" dirty="0" err="1"/>
                  <a:t>kita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punyai</a:t>
                </a:r>
                <a:r>
                  <a:rPr lang="en-ID" sz="2400" dirty="0"/>
                  <a:t>. </a:t>
                </a:r>
              </a:p>
              <a:p>
                <a:pPr marL="406400" indent="-406400"/>
                <a:r>
                  <a:rPr lang="en-US" sz="2400" dirty="0" err="1"/>
                  <a:t>Tinjau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persamaan</a:t>
                </a:r>
                <a:r>
                  <a:rPr lang="en-US" sz="2400" dirty="0"/>
                  <a:t> Hypothesis yang </a:t>
                </a:r>
                <a:r>
                  <a:rPr lang="en-US" sz="2400" dirty="0" err="1"/>
                  <a:t>lebih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umum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atau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disebut</a:t>
                </a:r>
                <a:r>
                  <a:rPr lang="en-US" sz="2400" dirty="0"/>
                  <a:t> model </a:t>
                </a:r>
                <a:r>
                  <a:rPr lang="en-US" sz="2400" dirty="0" err="1"/>
                  <a:t>prediksi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untuk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features:</a:t>
                </a:r>
              </a:p>
              <a:p>
                <a:pPr marL="406400" indent="-406400"/>
                <a:endParaRPr lang="en-ID" sz="2400" dirty="0"/>
              </a:p>
              <a:p>
                <a:pPr marL="406400" indent="0">
                  <a:buNone/>
                </a:pPr>
                <a:r>
                  <a:rPr lang="en-ID" sz="2400" dirty="0"/>
                  <a:t>Kita </a:t>
                </a:r>
                <a:r>
                  <a:rPr lang="en-ID" sz="2400" dirty="0" err="1"/>
                  <a:t>dapat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mendefinisikan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fungsi</a:t>
                </a:r>
                <a:r>
                  <a:rPr lang="en-ID" sz="2400" dirty="0"/>
                  <a:t> yang </a:t>
                </a:r>
                <a:r>
                  <a:rPr lang="en-ID" sz="2400" dirty="0" err="1"/>
                  <a:t>mengukur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seberapa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dekat</a:t>
                </a:r>
                <a:r>
                  <a:rPr lang="en-ID" sz="2400" dirty="0"/>
                  <a:t> </a:t>
                </a:r>
                <a:r>
                  <a:rPr lang="en-ID" sz="2400" i="1" dirty="0"/>
                  <a:t>h</a:t>
                </a:r>
                <a:r>
                  <a:rPr lang="en-ID" sz="2400" dirty="0"/>
                  <a:t>(</a:t>
                </a:r>
                <a:r>
                  <a:rPr lang="en-ID" sz="2400" i="1" dirty="0"/>
                  <a:t>x</a:t>
                </a:r>
                <a:r>
                  <a:rPr lang="en-ID" sz="2400" dirty="0"/>
                  <a:t>(</a:t>
                </a:r>
                <a:r>
                  <a:rPr lang="en-ID" sz="2400" i="1" dirty="0" err="1"/>
                  <a:t>i</a:t>
                </a:r>
                <a:r>
                  <a:rPr lang="en-ID" sz="2400" dirty="0"/>
                  <a:t>)) </a:t>
                </a:r>
                <a:r>
                  <a:rPr lang="en-ID" sz="2400" dirty="0" err="1"/>
                  <a:t>ke</a:t>
                </a:r>
                <a:r>
                  <a:rPr lang="en-ID" sz="2400" dirty="0"/>
                  <a:t> masing-masing </a:t>
                </a:r>
                <a:r>
                  <a:rPr lang="en-ID" sz="2400" i="1" dirty="0"/>
                  <a:t>y</a:t>
                </a:r>
                <a:r>
                  <a:rPr lang="en-ID" sz="2400" dirty="0"/>
                  <a:t>(</a:t>
                </a:r>
                <a:r>
                  <a:rPr lang="en-ID" sz="2400" i="1" dirty="0" err="1"/>
                  <a:t>i</a:t>
                </a:r>
                <a:r>
                  <a:rPr lang="en-ID" sz="2400" dirty="0"/>
                  <a:t>), yang </a:t>
                </a:r>
                <a:r>
                  <a:rPr lang="en-ID" sz="2400" dirty="0" err="1"/>
                  <a:t>disebut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b="1" i="1" dirty="0">
                    <a:solidFill>
                      <a:srgbClr val="FF0000"/>
                    </a:solidFill>
                  </a:rPr>
                  <a:t>cost function</a:t>
                </a:r>
                <a:r>
                  <a:rPr lang="en-ID" sz="2400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ID" sz="2400" dirty="0"/>
              </a:p>
              <a:p>
                <a:endParaRPr lang="id-ID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0023A6A-C8B8-3E4F-93CB-A024EBF8D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099" y="1363980"/>
                <a:ext cx="11557554" cy="4869180"/>
              </a:xfrm>
              <a:blipFill>
                <a:blip r:embed="rId2"/>
                <a:stretch>
                  <a:fillRect l="-768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CBC455B-3D66-9147-92C4-0C3985F0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607" y="2661139"/>
            <a:ext cx="3037171" cy="6130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16F1C4-31E4-5043-AE66-7A2528E2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217" y="4325815"/>
            <a:ext cx="4119080" cy="8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8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Regresi Linier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8" y="1363979"/>
            <a:ext cx="11057793" cy="847730"/>
          </a:xfrm>
        </p:spPr>
        <p:txBody>
          <a:bodyPr>
            <a:noAutofit/>
          </a:bodyPr>
          <a:lstStyle/>
          <a:p>
            <a:r>
              <a:rPr lang="id-ID" sz="2400" dirty="0"/>
              <a:t> Untuk kasus 1 </a:t>
            </a:r>
            <a:r>
              <a:rPr lang="id-ID" sz="2400" dirty="0" err="1"/>
              <a:t>feature</a:t>
            </a:r>
            <a:r>
              <a:rPr lang="id-ID" sz="2400" dirty="0"/>
              <a:t> sebelumnya: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FF0000"/>
                </a:solidFill>
              </a:rPr>
              <a:t>                 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EE3E4-722B-1A47-BC2E-B41416E0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6" y="2047587"/>
            <a:ext cx="5991860" cy="396837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4FFCD8-7D85-3C4C-83E6-18544EF852B6}"/>
              </a:ext>
            </a:extLst>
          </p:cNvPr>
          <p:cNvCxnSpPr>
            <a:cxnSpLocks/>
          </p:cNvCxnSpPr>
          <p:nvPr/>
        </p:nvCxnSpPr>
        <p:spPr>
          <a:xfrm flipV="1">
            <a:off x="1817077" y="2337605"/>
            <a:ext cx="3950677" cy="23086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E9AF7D-F380-CD40-A4C2-436830A6F308}"/>
                  </a:ext>
                </a:extLst>
              </p:cNvPr>
              <p:cNvSpPr txBox="1"/>
              <p:nvPr/>
            </p:nvSpPr>
            <p:spPr>
              <a:xfrm>
                <a:off x="6665255" y="2337605"/>
                <a:ext cx="5311397" cy="248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Untuk </a:t>
                </a:r>
                <a:r>
                  <a:rPr lang="en-US" sz="2400" dirty="0" err="1"/>
                  <a:t>memperoleh</a:t>
                </a:r>
                <a:r>
                  <a:rPr lang="en-US" sz="2400" dirty="0"/>
                  <a:t> garis yang </a:t>
                </a:r>
                <a:r>
                  <a:rPr lang="en-US" sz="2400" dirty="0" err="1"/>
                  <a:t>tepat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atau</a:t>
                </a:r>
                <a:r>
                  <a:rPr lang="en-US" sz="2400" dirty="0"/>
                  <a:t> parameter yang </a:t>
                </a:r>
                <a:r>
                  <a:rPr lang="en-US" sz="2400" dirty="0" err="1"/>
                  <a:t>tepat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maka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cost-function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diminimalkan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E9AF7D-F380-CD40-A4C2-436830A6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255" y="2337605"/>
                <a:ext cx="5311397" cy="2485552"/>
              </a:xfrm>
              <a:prstGeom prst="rect">
                <a:avLst/>
              </a:prstGeom>
              <a:blipFill>
                <a:blip r:embed="rId3"/>
                <a:stretch>
                  <a:fillRect l="-1667" t="-3553" r="-2381" b="-60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9FC92F-8ED5-FB4B-B046-509DCB63D847}"/>
              </a:ext>
            </a:extLst>
          </p:cNvPr>
          <p:cNvCxnSpPr>
            <a:cxnSpLocks/>
          </p:cNvCxnSpPr>
          <p:nvPr/>
        </p:nvCxnSpPr>
        <p:spPr>
          <a:xfrm>
            <a:off x="2627462" y="4178047"/>
            <a:ext cx="0" cy="1167676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141548-D9EF-334C-BF0C-E91C9C1F1DBD}"/>
              </a:ext>
            </a:extLst>
          </p:cNvPr>
          <p:cNvCxnSpPr>
            <a:cxnSpLocks/>
          </p:cNvCxnSpPr>
          <p:nvPr/>
        </p:nvCxnSpPr>
        <p:spPr>
          <a:xfrm>
            <a:off x="1429789" y="4178047"/>
            <a:ext cx="1197673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246CB58-B1D5-C24A-9F7A-F66DD858F4CD}"/>
              </a:ext>
            </a:extLst>
          </p:cNvPr>
          <p:cNvSpPr/>
          <p:nvPr/>
        </p:nvSpPr>
        <p:spPr>
          <a:xfrm>
            <a:off x="2627462" y="4178047"/>
            <a:ext cx="649138" cy="67530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2DB39C-5777-5840-B440-849A15A0C5F6}"/>
                  </a:ext>
                </a:extLst>
              </p:cNvPr>
              <p:cNvSpPr txBox="1"/>
              <p:nvPr/>
            </p:nvSpPr>
            <p:spPr>
              <a:xfrm>
                <a:off x="3194405" y="4302660"/>
                <a:ext cx="1917704" cy="426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/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2DB39C-5777-5840-B440-849A15A0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405" y="4302660"/>
                <a:ext cx="1917704" cy="426079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5C9D19-EF36-C84D-928E-D8F959DBE550}"/>
              </a:ext>
            </a:extLst>
          </p:cNvPr>
          <p:cNvCxnSpPr>
            <a:cxnSpLocks/>
          </p:cNvCxnSpPr>
          <p:nvPr/>
        </p:nvCxnSpPr>
        <p:spPr>
          <a:xfrm>
            <a:off x="4108805" y="2450596"/>
            <a:ext cx="0" cy="140189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9B021FDB-197A-5049-AF20-01C1769A6DE3}"/>
              </a:ext>
            </a:extLst>
          </p:cNvPr>
          <p:cNvSpPr/>
          <p:nvPr/>
        </p:nvSpPr>
        <p:spPr>
          <a:xfrm flipH="1">
            <a:off x="3459667" y="2450596"/>
            <a:ext cx="639893" cy="81076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AAFC07-653F-A346-A810-01554DC0B861}"/>
                  </a:ext>
                </a:extLst>
              </p:cNvPr>
              <p:cNvSpPr txBox="1"/>
              <p:nvPr/>
            </p:nvSpPr>
            <p:spPr>
              <a:xfrm>
                <a:off x="1603313" y="2642283"/>
                <a:ext cx="1917704" cy="426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/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AAFC07-653F-A346-A810-01554DC0B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13" y="2642283"/>
                <a:ext cx="1917704" cy="426079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49AF72-E40C-FC48-BCFC-24C49149B5D1}"/>
              </a:ext>
            </a:extLst>
          </p:cNvPr>
          <p:cNvCxnSpPr>
            <a:cxnSpLocks/>
          </p:cNvCxnSpPr>
          <p:nvPr/>
        </p:nvCxnSpPr>
        <p:spPr>
          <a:xfrm>
            <a:off x="1429788" y="4853354"/>
            <a:ext cx="1197673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0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16/03/21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9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Regresi Linier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8" y="1363979"/>
            <a:ext cx="11057793" cy="847730"/>
          </a:xfrm>
        </p:spPr>
        <p:txBody>
          <a:bodyPr>
            <a:noAutofit/>
          </a:bodyPr>
          <a:lstStyle/>
          <a:p>
            <a:r>
              <a:rPr lang="id-ID" sz="2400" dirty="0"/>
              <a:t> Solusi Persamaan </a:t>
            </a:r>
            <a:r>
              <a:rPr lang="id-ID" sz="2400" dirty="0" err="1"/>
              <a:t>optimasi</a:t>
            </a:r>
            <a:r>
              <a:rPr lang="id-ID" sz="2400" dirty="0"/>
              <a:t> meminimalkan </a:t>
            </a:r>
            <a:r>
              <a:rPr lang="id-ID" sz="2400" dirty="0" err="1"/>
              <a:t>cost</a:t>
            </a:r>
            <a:r>
              <a:rPr lang="id-ID" sz="2400" dirty="0"/>
              <a:t> </a:t>
            </a:r>
            <a:r>
              <a:rPr lang="id-ID" sz="2400" dirty="0" err="1"/>
              <a:t>function</a:t>
            </a:r>
            <a:r>
              <a:rPr lang="id-ID" sz="2400" dirty="0"/>
              <a:t> (</a:t>
            </a:r>
            <a:r>
              <a:rPr lang="id-ID" sz="2400" dirty="0" err="1"/>
              <a:t>least-square</a:t>
            </a:r>
            <a:r>
              <a:rPr lang="id-ID" sz="2400" dirty="0"/>
              <a:t> </a:t>
            </a:r>
            <a:r>
              <a:rPr lang="id-ID" sz="2400" dirty="0" err="1"/>
              <a:t>cost</a:t>
            </a:r>
            <a:r>
              <a:rPr lang="id-ID" sz="2400" dirty="0"/>
              <a:t> </a:t>
            </a:r>
            <a:r>
              <a:rPr lang="id-ID" sz="2400" dirty="0" err="1"/>
              <a:t>function</a:t>
            </a:r>
            <a:r>
              <a:rPr lang="id-ID" sz="2400" dirty="0"/>
              <a:t>):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dirty="0"/>
              <a:t>Dua cara:</a:t>
            </a:r>
          </a:p>
          <a:p>
            <a:pPr marL="982663" indent="-393700">
              <a:buFont typeface="Wingdings" pitchFamily="2" charset="2"/>
              <a:buChar char="ü"/>
            </a:pPr>
            <a:r>
              <a:rPr lang="id-ID" sz="2400" dirty="0"/>
              <a:t> Bentuk tertutup </a:t>
            </a:r>
            <a:r>
              <a:rPr lang="id-ID" sz="2400" dirty="0">
                <a:sym typeface="Wingdings" pitchFamily="2" charset="2"/>
              </a:rPr>
              <a:t> </a:t>
            </a:r>
            <a:r>
              <a:rPr lang="id-ID" sz="2400" dirty="0">
                <a:solidFill>
                  <a:srgbClr val="FF0000"/>
                </a:solidFill>
                <a:sym typeface="Wingdings" pitchFamily="2" charset="2"/>
              </a:rPr>
              <a:t>Persamaan normal (Normal </a:t>
            </a:r>
            <a:r>
              <a:rPr lang="id-ID" sz="2400" dirty="0" err="1">
                <a:solidFill>
                  <a:srgbClr val="FF0000"/>
                </a:solidFill>
                <a:sym typeface="Wingdings" pitchFamily="2" charset="2"/>
              </a:rPr>
              <a:t>Equation</a:t>
            </a:r>
            <a:r>
              <a:rPr lang="id-ID" sz="2400" dirty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pPr marL="982663" indent="-393700">
              <a:buFont typeface="Wingdings" pitchFamily="2" charset="2"/>
              <a:buChar char="ü"/>
            </a:pPr>
            <a:r>
              <a:rPr lang="id-ID" sz="2400" dirty="0">
                <a:sym typeface="Wingdings" pitchFamily="2" charset="2"/>
              </a:rPr>
              <a:t> </a:t>
            </a:r>
            <a:r>
              <a:rPr lang="id-ID" sz="2400" dirty="0" err="1">
                <a:sym typeface="Wingdings" pitchFamily="2" charset="2"/>
              </a:rPr>
              <a:t>Optimasi</a:t>
            </a:r>
            <a:r>
              <a:rPr lang="id-ID" sz="2400" dirty="0">
                <a:sym typeface="Wingdings" pitchFamily="2" charset="2"/>
              </a:rPr>
              <a:t> secara </a:t>
            </a:r>
            <a:r>
              <a:rPr lang="id-ID" sz="2400" dirty="0" err="1">
                <a:sym typeface="Wingdings" pitchFamily="2" charset="2"/>
              </a:rPr>
              <a:t>iteratif</a:t>
            </a:r>
            <a:r>
              <a:rPr lang="id-ID" sz="2400" dirty="0">
                <a:sym typeface="Wingdings" pitchFamily="2" charset="2"/>
              </a:rPr>
              <a:t>  </a:t>
            </a:r>
            <a:r>
              <a:rPr lang="id-ID" sz="2400" dirty="0" err="1">
                <a:solidFill>
                  <a:srgbClr val="FF0000"/>
                </a:solidFill>
                <a:sym typeface="Wingdings" pitchFamily="2" charset="2"/>
              </a:rPr>
              <a:t>Gradient</a:t>
            </a:r>
            <a:r>
              <a:rPr lang="id-ID" sz="2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id-ID" sz="2400" dirty="0" err="1">
                <a:solidFill>
                  <a:srgbClr val="FF0000"/>
                </a:solidFill>
                <a:sym typeface="Wingdings" pitchFamily="2" charset="2"/>
              </a:rPr>
              <a:t>Descent</a:t>
            </a:r>
            <a:endParaRPr lang="id-ID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2400" dirty="0">
                <a:solidFill>
                  <a:srgbClr val="FF0000"/>
                </a:solidFill>
              </a:rPr>
              <a:t>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E9AF7D-F380-CD40-A4C2-436830A6F308}"/>
                  </a:ext>
                </a:extLst>
              </p:cNvPr>
              <p:cNvSpPr txBox="1"/>
              <p:nvPr/>
            </p:nvSpPr>
            <p:spPr>
              <a:xfrm>
                <a:off x="3617255" y="1992392"/>
                <a:ext cx="5311397" cy="1377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E9AF7D-F380-CD40-A4C2-436830A6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255" y="1992392"/>
                <a:ext cx="5311397" cy="1377557"/>
              </a:xfrm>
              <a:prstGeom prst="rect">
                <a:avLst/>
              </a:prstGeom>
              <a:blipFill>
                <a:blip r:embed="rId2"/>
                <a:stretch>
                  <a:fillRect t="-84545" b="-10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94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7CD7879C2274DBF7531EF336046E3" ma:contentTypeVersion="2" ma:contentTypeDescription="Create a new document." ma:contentTypeScope="" ma:versionID="b36aabbbc0c924f038d43cefcedd0e08">
  <xsd:schema xmlns:xsd="http://www.w3.org/2001/XMLSchema" xmlns:xs="http://www.w3.org/2001/XMLSchema" xmlns:p="http://schemas.microsoft.com/office/2006/metadata/properties" xmlns:ns2="59865269-555b-4c61-9421-3e3686d25c67" targetNamespace="http://schemas.microsoft.com/office/2006/metadata/properties" ma:root="true" ma:fieldsID="32e880a21344f41ad7f42881436fb80c" ns2:_="">
    <xsd:import namespace="59865269-555b-4c61-9421-3e3686d25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65269-555b-4c61-9421-3e3686d25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57D17E-10E0-4478-AD08-1F32C985625B}"/>
</file>

<file path=customXml/itemProps2.xml><?xml version="1.0" encoding="utf-8"?>
<ds:datastoreItem xmlns:ds="http://schemas.openxmlformats.org/officeDocument/2006/customXml" ds:itemID="{FA349C35-7194-4412-B5D0-068CE975D922}"/>
</file>

<file path=customXml/itemProps3.xml><?xml version="1.0" encoding="utf-8"?>
<ds:datastoreItem xmlns:ds="http://schemas.openxmlformats.org/officeDocument/2006/customXml" ds:itemID="{5F5BAA98-8ED6-47CC-B252-A6277BEA0342}"/>
</file>

<file path=docProps/app.xml><?xml version="1.0" encoding="utf-8"?>
<Properties xmlns="http://schemas.openxmlformats.org/officeDocument/2006/extended-properties" xmlns:vt="http://schemas.openxmlformats.org/officeDocument/2006/docPropsVTypes">
  <TotalTime>9433</TotalTime>
  <Words>873</Words>
  <Application>Microsoft Macintosh PowerPoint</Application>
  <PresentationFormat>Widescreen</PresentationFormat>
  <Paragraphs>212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 Pembelajaran Mesin dan Aplikasi II. Supervised Learning I: Regresi Linier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fysuratman@gmail.com</dc:creator>
  <cp:lastModifiedBy>FIKY YOSEF SURATMAN</cp:lastModifiedBy>
  <cp:revision>256</cp:revision>
  <dcterms:created xsi:type="dcterms:W3CDTF">2018-10-26T09:27:05Z</dcterms:created>
  <dcterms:modified xsi:type="dcterms:W3CDTF">2021-03-16T03:44:05Z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0x0101001397CD7879C2274DBF7531EF336046E3</vt:lpwstr>
  </property>
</Properties>
</file>