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5" r:id="rId3"/>
    <p:sldId id="346" r:id="rId4"/>
    <p:sldId id="347" r:id="rId5"/>
    <p:sldId id="349" r:id="rId6"/>
    <p:sldId id="350" r:id="rId7"/>
    <p:sldId id="351" r:id="rId8"/>
    <p:sldId id="348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80" r:id="rId20"/>
  </p:sldIdLst>
  <p:sldSz cx="12192000" cy="6858000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00"/>
    <a:srgbClr val="F4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42CF-BA8A-4AE6-B631-AEE6E0627C24}" type="datetime1">
              <a:rPr lang="id-ID" smtClean="0"/>
              <a:t>23/05/21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55C9-0447-4273-83AE-CD2A598D6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5020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A691-B0DF-4F47-B5EE-413E85881948}" type="datetime1">
              <a:rPr lang="id-ID" smtClean="0"/>
              <a:t>23/05/21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649FC-787B-4374-B882-519E42A7C6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8246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42" y="168784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42" y="41675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0EC9-72AB-4114-93C0-5A5C4D4A969E}" type="datetime1">
              <a:rPr lang="id-ID" smtClean="0"/>
              <a:t>23/05/21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191" y="6496476"/>
            <a:ext cx="2743200" cy="365125"/>
          </a:xfrm>
        </p:spPr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9C3FDA-1C7A-9947-975C-A8C4CD1ADE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59848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5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345-F3AF-4FF2-AC46-2FB15E66CF27}" type="datetime1">
              <a:rPr lang="id-ID" smtClean="0"/>
              <a:t>23/05/21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61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4041-72A6-42E5-8208-B548F60332EC}" type="datetime1">
              <a:rPr lang="id-ID" smtClean="0"/>
              <a:t>23/05/21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2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1368425"/>
            <a:ext cx="10627894" cy="444282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53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291-AC71-46E0-B5B5-66F317187215}" type="datetime1">
              <a:rPr lang="id-ID" smtClean="0"/>
              <a:t>23/05/21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64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D5F5-7725-4A34-9863-CD9917BFBD16}" type="datetime1">
              <a:rPr lang="id-ID" smtClean="0"/>
              <a:t>23/05/21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7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AC7-09BA-47B2-9A88-0FAC7CD67C17}" type="datetime1">
              <a:rPr lang="id-ID" smtClean="0"/>
              <a:t>23/05/21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2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11E-D9CC-486E-9840-506D8366E283}" type="datetime1">
              <a:rPr lang="id-ID" smtClean="0"/>
              <a:t>23/05/21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E26D-1E5C-4F0A-B911-4ADFE63D2ED6}" type="datetime1">
              <a:rPr lang="id-ID" smtClean="0"/>
              <a:t>23/05/21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0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E6BF-F6A7-4BD6-AAB7-801ADC9F0F72}" type="datetime1">
              <a:rPr lang="id-ID" smtClean="0"/>
              <a:t>23/05/21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62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B4E5-8F7B-4029-9D97-E12A9FE0576A}" type="datetime1">
              <a:rPr lang="id-ID" smtClean="0"/>
              <a:t>23/05/21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 userDrawn="1"/>
        </p:nvSpPr>
        <p:spPr>
          <a:xfrm>
            <a:off x="0" y="14734"/>
            <a:ext cx="10186468" cy="1036948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15"/>
          <p:cNvSpPr/>
          <p:nvPr userDrawn="1"/>
        </p:nvSpPr>
        <p:spPr>
          <a:xfrm>
            <a:off x="0" y="6551794"/>
            <a:ext cx="12192000" cy="303193"/>
          </a:xfrm>
          <a:prstGeom prst="snip1Rect">
            <a:avLst/>
          </a:prstGeom>
          <a:solidFill>
            <a:srgbClr val="9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55" y="1382926"/>
            <a:ext cx="10515600" cy="489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dirty="0"/>
              <a:t>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8" name="Picture 11" descr="C:\Palugada Team\Tugas Akhir\images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468" y="89960"/>
            <a:ext cx="1922114" cy="8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483" y="195016"/>
            <a:ext cx="8380429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3453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38F-77DB-444E-BCC3-2075A5FA28B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57" y="6524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D539-4E04-4FB6-8141-D3AA91F4DD41}" type="datetime1">
              <a:rPr lang="id-ID" smtClean="0"/>
              <a:t>23/05/21</a:t>
            </a:fld>
            <a:endParaRPr lang="id-ID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1080323"/>
            <a:ext cx="12084518" cy="733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-15772" y="6459541"/>
            <a:ext cx="12207772" cy="7332"/>
          </a:xfrm>
          <a:prstGeom prst="line">
            <a:avLst/>
          </a:prstGeom>
          <a:ln w="31750">
            <a:solidFill>
              <a:srgbClr val="9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uratman@ieee.org" TargetMode="External"/><Relationship Id="rId2" Type="http://schemas.openxmlformats.org/officeDocument/2006/relationships/hyperlink" Target="mailto:fysuratman@telkomuniversity.ac.idfiky.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" y="1353590"/>
            <a:ext cx="11597639" cy="2722880"/>
          </a:xfrm>
        </p:spPr>
        <p:txBody>
          <a:bodyPr>
            <a:normAutofit/>
          </a:bodyPr>
          <a:lstStyle/>
          <a:p>
            <a:br>
              <a:rPr lang="id-ID" sz="4500" b="1" dirty="0">
                <a:solidFill>
                  <a:srgbClr val="C00000"/>
                </a:solidFill>
              </a:rPr>
            </a:br>
            <a:r>
              <a:rPr lang="id-ID" sz="4500" b="1" dirty="0">
                <a:solidFill>
                  <a:srgbClr val="C00000"/>
                </a:solidFill>
              </a:rPr>
              <a:t>Pembelajaran Mesin dan Aplikasi</a:t>
            </a:r>
            <a:br>
              <a:rPr lang="id-ID" sz="4500" dirty="0">
                <a:solidFill>
                  <a:srgbClr val="002060"/>
                </a:solidFill>
              </a:rPr>
            </a:br>
            <a:r>
              <a:rPr lang="id-ID" sz="3900" dirty="0">
                <a:solidFill>
                  <a:srgbClr val="002060"/>
                </a:solidFill>
              </a:rPr>
              <a:t>II. </a:t>
            </a:r>
            <a:r>
              <a:rPr lang="id-ID" sz="3900" dirty="0" err="1">
                <a:solidFill>
                  <a:srgbClr val="002060"/>
                </a:solidFill>
              </a:rPr>
              <a:t>Supervised</a:t>
            </a:r>
            <a:r>
              <a:rPr lang="id-ID" sz="3900" dirty="0">
                <a:solidFill>
                  <a:srgbClr val="002060"/>
                </a:solidFill>
              </a:rPr>
              <a:t> </a:t>
            </a:r>
            <a:r>
              <a:rPr lang="id-ID" sz="3900" dirty="0" err="1">
                <a:solidFill>
                  <a:srgbClr val="002060"/>
                </a:solidFill>
              </a:rPr>
              <a:t>Learning</a:t>
            </a:r>
            <a:r>
              <a:rPr lang="id-ID" sz="3900" dirty="0">
                <a:solidFill>
                  <a:srgbClr val="002060"/>
                </a:solidFill>
              </a:rPr>
              <a:t> I: Regresi Logistik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30"/>
            <a:ext cx="9144000" cy="2199783"/>
          </a:xfrm>
        </p:spPr>
        <p:txBody>
          <a:bodyPr>
            <a:normAutofit fontScale="92500" lnSpcReduction="10000"/>
          </a:bodyPr>
          <a:lstStyle/>
          <a:p>
            <a:r>
              <a:rPr lang="id-ID" sz="2800" b="1" dirty="0"/>
              <a:t>S1 Teknik Elektro, Fakultas Teknik Elektro</a:t>
            </a:r>
          </a:p>
          <a:p>
            <a:r>
              <a:rPr lang="id-ID" sz="2800" b="1" dirty="0"/>
              <a:t>Universitas Telkom</a:t>
            </a:r>
          </a:p>
          <a:p>
            <a:r>
              <a:rPr lang="id-ID" sz="2800" b="1" dirty="0"/>
              <a:t>16 Maret 2021</a:t>
            </a:r>
          </a:p>
          <a:p>
            <a:endParaRPr lang="id-ID" b="1" dirty="0"/>
          </a:p>
          <a:p>
            <a:r>
              <a:rPr lang="id-ID" b="1" dirty="0"/>
              <a:t>Dr.-Ing. Fiky </a:t>
            </a:r>
            <a:r>
              <a:rPr lang="id-ID" b="1" dirty="0" err="1"/>
              <a:t>Y</a:t>
            </a:r>
            <a:r>
              <a:rPr lang="id-ID" b="1" dirty="0"/>
              <a:t>. Suratman</a:t>
            </a:r>
          </a:p>
        </p:txBody>
      </p:sp>
    </p:spTree>
    <p:extLst>
      <p:ext uri="{BB962C8B-B14F-4D97-AF65-F5344CB8AC3E}">
        <p14:creationId xmlns:p14="http://schemas.microsoft.com/office/powerpoint/2010/main" val="413591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10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klasifikasi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459245"/>
          </a:xfrm>
        </p:spPr>
        <p:txBody>
          <a:bodyPr>
            <a:normAutofit/>
          </a:bodyPr>
          <a:lstStyle/>
          <a:p>
            <a:pPr marL="403225" indent="-403225"/>
            <a:r>
              <a:rPr lang="en-ID" sz="2200" dirty="0" err="1"/>
              <a:t>Pilih</a:t>
            </a:r>
            <a:r>
              <a:rPr lang="en-ID" sz="2200" dirty="0"/>
              <a:t> model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1B72B-9842-0C48-8240-FA96FF2A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6" y="1746911"/>
            <a:ext cx="7908002" cy="168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336A4-B43A-A648-8F6A-AD36B1E9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6" y="3471281"/>
            <a:ext cx="8275759" cy="603008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FD18986-9A42-6C49-960C-F15345BDD27B}"/>
              </a:ext>
            </a:extLst>
          </p:cNvPr>
          <p:cNvSpPr txBox="1">
            <a:spLocks/>
          </p:cNvSpPr>
          <p:nvPr/>
        </p:nvSpPr>
        <p:spPr>
          <a:xfrm>
            <a:off x="363511" y="4194688"/>
            <a:ext cx="11613142" cy="45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/>
            <a:r>
              <a:rPr lang="en-ID" sz="2200" dirty="0"/>
              <a:t>Training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logistik</a:t>
            </a:r>
            <a:endParaRPr lang="en-ID" sz="2200" dirty="0"/>
          </a:p>
          <a:p>
            <a:pPr marL="0" indent="0">
              <a:buFont typeface="Wingdings" panose="05000000000000000000" pitchFamily="2" charset="2"/>
              <a:buNone/>
            </a:pP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1E3AC-8835-F64A-B766-113CADAB4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96" y="4738451"/>
            <a:ext cx="5793451" cy="398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EF306-CD40-344E-89ED-3EDC844F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96" y="5097562"/>
            <a:ext cx="3236249" cy="6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11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klasifikasi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459245"/>
          </a:xfrm>
        </p:spPr>
        <p:txBody>
          <a:bodyPr>
            <a:normAutofit/>
          </a:bodyPr>
          <a:lstStyle/>
          <a:p>
            <a:pPr marL="403225" indent="-403225"/>
            <a:r>
              <a:rPr lang="en-ID" sz="2200" dirty="0"/>
              <a:t>Hasil </a:t>
            </a:r>
            <a:r>
              <a:rPr lang="en-ID" sz="2200" dirty="0" err="1"/>
              <a:t>estimasi</a:t>
            </a:r>
            <a:r>
              <a:rPr lang="en-ID" sz="2200" dirty="0"/>
              <a:t> </a:t>
            </a:r>
            <a:r>
              <a:rPr lang="en-ID" sz="2200" dirty="0" err="1"/>
              <a:t>probabilitas</a:t>
            </a:r>
            <a:endParaRPr lang="en-ID" sz="2200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0A61A-CEA1-C74A-A7D4-C2A8753F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4" y="1704630"/>
            <a:ext cx="5530046" cy="894725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4BC56CB-9840-BB4F-B0D8-80674B91DC9F}"/>
              </a:ext>
            </a:extLst>
          </p:cNvPr>
          <p:cNvSpPr txBox="1">
            <a:spLocks/>
          </p:cNvSpPr>
          <p:nvPr/>
        </p:nvSpPr>
        <p:spPr>
          <a:xfrm>
            <a:off x="363511" y="2705725"/>
            <a:ext cx="11613142" cy="45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/>
            <a:r>
              <a:rPr lang="en-ID" sz="2200" dirty="0"/>
              <a:t>Plotting </a:t>
            </a:r>
            <a:r>
              <a:rPr lang="en-ID" sz="2200" dirty="0" err="1"/>
              <a:t>sebagian</a:t>
            </a:r>
            <a:r>
              <a:rPr lang="en-ID" sz="2200" dirty="0"/>
              <a:t> data dan decision boundary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id-ID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B48D-94B9-A842-A8A0-5990708C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80" y="3271340"/>
            <a:ext cx="6478286" cy="27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12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klasifikasi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459245"/>
          </a:xfrm>
        </p:spPr>
        <p:txBody>
          <a:bodyPr>
            <a:normAutofit/>
          </a:bodyPr>
          <a:lstStyle/>
          <a:p>
            <a:pPr marL="403225" indent="-403225"/>
            <a:r>
              <a:rPr lang="en-ID" sz="2200" dirty="0"/>
              <a:t>Jika </a:t>
            </a:r>
            <a:r>
              <a:rPr lang="en-ID" sz="2200" dirty="0" err="1"/>
              <a:t>digunakan</a:t>
            </a:r>
            <a:r>
              <a:rPr lang="en-ID" sz="2200" dirty="0"/>
              <a:t> 2 features: </a:t>
            </a:r>
            <a:r>
              <a:rPr lang="en-ID" sz="2200" dirty="0" err="1"/>
              <a:t>panjang</a:t>
            </a:r>
            <a:r>
              <a:rPr lang="en-ID" sz="2200" dirty="0"/>
              <a:t> dan </a:t>
            </a:r>
            <a:r>
              <a:rPr lang="en-ID" sz="2200" dirty="0" err="1"/>
              <a:t>lebar</a:t>
            </a:r>
            <a:r>
              <a:rPr lang="en-ID" sz="2200" dirty="0"/>
              <a:t> petal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E4BAC-5B88-AC4C-A68F-28FB1B3C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9" y="1704630"/>
            <a:ext cx="6165368" cy="1112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9BEB2-BF06-414C-9A4D-CDA4161D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89" y="2929942"/>
            <a:ext cx="7156667" cy="3118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20937-FEEA-E84E-B71A-D88257110566}"/>
              </a:ext>
            </a:extLst>
          </p:cNvPr>
          <p:cNvSpPr txBox="1"/>
          <p:nvPr/>
        </p:nvSpPr>
        <p:spPr>
          <a:xfrm>
            <a:off x="8051857" y="3127918"/>
            <a:ext cx="392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Viriginica</a:t>
            </a:r>
            <a:r>
              <a:rPr lang="en-US" dirty="0"/>
              <a:t>, Versicolor dan Sentosa? 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CD10B-9427-B14B-8449-503A5306C901}"/>
              </a:ext>
            </a:extLst>
          </p:cNvPr>
          <p:cNvSpPr/>
          <p:nvPr/>
        </p:nvSpPr>
        <p:spPr>
          <a:xfrm>
            <a:off x="8051856" y="4181091"/>
            <a:ext cx="3924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ym typeface="Wingdings" pitchFamily="2" charset="2"/>
              </a:rPr>
              <a:t>Persoalan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banyak</a:t>
            </a:r>
            <a:r>
              <a:rPr lang="en-US" dirty="0">
                <a:sym typeface="Wingdings" pitchFamily="2" charset="2"/>
              </a:rPr>
              <a:t> class (</a:t>
            </a:r>
            <a:r>
              <a:rPr lang="en-US" dirty="0" err="1">
                <a:sym typeface="Wingdings" pitchFamily="2" charset="2"/>
              </a:rPr>
              <a:t>Multiclasses</a:t>
            </a:r>
            <a:r>
              <a:rPr lang="en-US" dirty="0">
                <a:sym typeface="Wingdings" pitchFamily="2" charset="2"/>
              </a:rPr>
              <a:t>),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Regresi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Regression)</a:t>
            </a:r>
          </a:p>
        </p:txBody>
      </p:sp>
    </p:spTree>
    <p:extLst>
      <p:ext uri="{BB962C8B-B14F-4D97-AF65-F5344CB8AC3E}">
        <p14:creationId xmlns:p14="http://schemas.microsoft.com/office/powerpoint/2010/main" val="137509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13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967801"/>
            <a:ext cx="11613142" cy="2351255"/>
          </a:xfrm>
        </p:spPr>
        <p:txBody>
          <a:bodyPr>
            <a:normAutofit/>
          </a:bodyPr>
          <a:lstStyle/>
          <a:p>
            <a:pPr marL="449263" indent="-449263"/>
            <a:r>
              <a:rPr lang="en-ID" dirty="0"/>
              <a:t>Model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diperluas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digeneralisasi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i="1" dirty="0" err="1"/>
              <a:t>multiclasses</a:t>
            </a:r>
            <a:r>
              <a:rPr lang="en-ID" i="1" dirty="0"/>
              <a:t> </a:t>
            </a:r>
            <a:r>
              <a:rPr lang="en-ID" dirty="0"/>
              <a:t>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2)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mentraining</a:t>
            </a:r>
            <a:r>
              <a:rPr lang="en-ID" dirty="0"/>
              <a:t> dan </a:t>
            </a:r>
            <a:r>
              <a:rPr lang="en-ID" dirty="0" err="1"/>
              <a:t>mengkombinasikan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i="1" dirty="0"/>
              <a:t>binary classifier</a:t>
            </a:r>
          </a:p>
          <a:p>
            <a:pPr marL="449263" indent="-449263"/>
            <a:r>
              <a:rPr lang="en-ID" dirty="0"/>
              <a:t>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i="1" dirty="0" err="1">
                <a:solidFill>
                  <a:srgbClr val="FF0000"/>
                </a:solidFill>
              </a:rPr>
              <a:t>Softmax</a:t>
            </a:r>
            <a:r>
              <a:rPr lang="en-ID" b="1" i="1" dirty="0">
                <a:solidFill>
                  <a:srgbClr val="FF0000"/>
                </a:solidFill>
              </a:rPr>
              <a:t> Regression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i="1" dirty="0">
                <a:solidFill>
                  <a:srgbClr val="FF0000"/>
                </a:solidFill>
              </a:rPr>
              <a:t>Multinomial Logistic Regression </a:t>
            </a:r>
          </a:p>
          <a:p>
            <a:pPr marL="449263" indent="0">
              <a:buNone/>
            </a:pPr>
            <a:endParaRPr lang="en-ID" i="1" dirty="0"/>
          </a:p>
          <a:p>
            <a:pPr marL="449262" indent="0">
              <a:buNone/>
            </a:pPr>
            <a:endParaRPr lang="en-ID" i="1" dirty="0"/>
          </a:p>
          <a:p>
            <a:pPr marL="971550" lvl="1" indent="-514350">
              <a:buFont typeface="+mj-lt"/>
              <a:buAutoNum type="arabicPeriod"/>
            </a:pPr>
            <a:endParaRPr lang="en-ID" b="1" i="1" dirty="0"/>
          </a:p>
          <a:p>
            <a:pPr marL="449263" indent="-449263"/>
            <a:endParaRPr lang="en-ID" sz="2400" dirty="0">
              <a:solidFill>
                <a:srgbClr val="FF0000"/>
              </a:solidFill>
            </a:endParaRPr>
          </a:p>
          <a:p>
            <a:pPr marL="449263" indent="-449263"/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154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14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511" y="1245385"/>
                <a:ext cx="5613738" cy="5074392"/>
              </a:xfrm>
            </p:spPr>
            <p:txBody>
              <a:bodyPr>
                <a:normAutofit/>
              </a:bodyPr>
              <a:lstStyle/>
              <a:p>
                <a:pPr marL="449263" indent="-449263"/>
                <a:r>
                  <a:rPr lang="en-ID" sz="2200" dirty="0"/>
                  <a:t>Ide </a:t>
                </a:r>
                <a:r>
                  <a:rPr lang="en-ID" sz="2200" dirty="0" err="1"/>
                  <a:t>sederhana</a:t>
                </a:r>
                <a:r>
                  <a:rPr lang="en-ID" sz="2200" dirty="0"/>
                  <a:t>:</a:t>
                </a:r>
              </a:p>
              <a:p>
                <a:pPr marL="755650" indent="-306388">
                  <a:buFont typeface="+mj-lt"/>
                  <a:buAutoNum type="arabicPeriod"/>
                </a:pPr>
                <a:r>
                  <a:rPr lang="en-ID" sz="2200" dirty="0" err="1"/>
                  <a:t>Menghitung</a:t>
                </a:r>
                <a:r>
                  <a:rPr lang="en-ID" sz="2200" dirty="0"/>
                  <a:t> score </a:t>
                </a:r>
                <a:r>
                  <a:rPr lang="en-ID" sz="2200" dirty="0" err="1"/>
                  <a:t>semua</a:t>
                </a:r>
                <a:r>
                  <a:rPr lang="en-ID" sz="2200" dirty="0"/>
                  <a:t>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D" sz="2200" dirty="0"/>
                  <a:t> pada </a:t>
                </a:r>
                <a:r>
                  <a:rPr lang="en-ID" sz="2200" dirty="0" err="1"/>
                  <a:t>setiap</a:t>
                </a:r>
                <a:r>
                  <a:rPr lang="en-ID" sz="2200" dirty="0"/>
                  <a:t> class</a:t>
                </a:r>
              </a:p>
              <a:p>
                <a:pPr marL="755650" indent="-306388">
                  <a:buFont typeface="+mj-lt"/>
                  <a:buAutoNum type="arabicPeriod"/>
                </a:pPr>
                <a:endParaRPr lang="en-ID" sz="2200" dirty="0"/>
              </a:p>
              <a:p>
                <a:pPr marL="449262" indent="0">
                  <a:buNone/>
                </a:pPr>
                <a:endParaRPr lang="en-ID" sz="2200" dirty="0"/>
              </a:p>
              <a:p>
                <a:pPr marL="755650" indent="0">
                  <a:buNone/>
                </a:pPr>
                <a:r>
                  <a:rPr lang="en-ID" sz="2200" dirty="0" err="1"/>
                  <a:t>setiap</a:t>
                </a:r>
                <a:r>
                  <a:rPr lang="en-ID" sz="2200" dirty="0"/>
                  <a:t> </a:t>
                </a:r>
                <a:r>
                  <a:rPr lang="en-ID" sz="2200" i="1" dirty="0"/>
                  <a:t>class </a:t>
                </a:r>
                <a:r>
                  <a:rPr lang="en-ID" sz="2200" dirty="0"/>
                  <a:t>k </a:t>
                </a:r>
                <a:r>
                  <a:rPr lang="en-ID" sz="2200" dirty="0" err="1"/>
                  <a:t>mempunyai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vektor</a:t>
                </a:r>
                <a:r>
                  <a:rPr lang="en-ID" sz="2200" dirty="0"/>
                  <a:t> parameter masing-masing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D" sz="2200" dirty="0"/>
                  <a:t> </a:t>
                </a:r>
              </a:p>
              <a:p>
                <a:pPr marL="755650" indent="-307975">
                  <a:buFont typeface="+mj-lt"/>
                  <a:buAutoNum type="arabicPeriod" startAt="2"/>
                </a:pPr>
                <a:r>
                  <a:rPr lang="en-ID" sz="2200" dirty="0"/>
                  <a:t> </a:t>
                </a:r>
                <a:r>
                  <a:rPr lang="en-ID" sz="2200" dirty="0" err="1"/>
                  <a:t>Perhitungan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probabilitas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bahwa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sebuah</a:t>
                </a:r>
                <a:r>
                  <a:rPr lang="en-ID" sz="2200" dirty="0"/>
                  <a:t> instance </a:t>
                </a:r>
                <a:r>
                  <a:rPr lang="en-ID" sz="2200" dirty="0" err="1"/>
                  <a:t>termasuk</a:t>
                </a:r>
                <a:r>
                  <a:rPr lang="en-ID" sz="2200" dirty="0"/>
                  <a:t> class k</a:t>
                </a:r>
              </a:p>
              <a:p>
                <a:pPr marL="449263" indent="0">
                  <a:buNone/>
                </a:pPr>
                <a:endParaRPr lang="en-ID" i="1" dirty="0"/>
              </a:p>
              <a:p>
                <a:pPr marL="449262" indent="0">
                  <a:buNone/>
                </a:pPr>
                <a:endParaRPr lang="en-ID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ID" b="1" i="1" dirty="0"/>
              </a:p>
              <a:p>
                <a:pPr marL="449263" indent="-449263"/>
                <a:endParaRPr lang="en-ID" sz="2400" dirty="0">
                  <a:solidFill>
                    <a:srgbClr val="FF0000"/>
                  </a:solidFill>
                </a:endParaRPr>
              </a:p>
              <a:p>
                <a:pPr marL="449263" indent="-449263"/>
                <a:endParaRPr lang="en-ID" sz="2400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11" y="1245385"/>
                <a:ext cx="5613738" cy="5074392"/>
              </a:xfrm>
              <a:blipFill>
                <a:blip r:embed="rId2"/>
                <a:stretch>
                  <a:fillRect l="-1129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803A7E-B712-5D4B-ACCE-3491D4E5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67" y="2447927"/>
            <a:ext cx="2203173" cy="6488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4F9B5B-8D82-264A-963E-CD9C8FF0D52B}"/>
              </a:ext>
            </a:extLst>
          </p:cNvPr>
          <p:cNvGrpSpPr/>
          <p:nvPr/>
        </p:nvGrpSpPr>
        <p:grpSpPr>
          <a:xfrm>
            <a:off x="6214753" y="1245385"/>
            <a:ext cx="4572000" cy="3150835"/>
            <a:chOff x="5906986" y="2302757"/>
            <a:chExt cx="5613736" cy="39326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6C0310-9ED2-CB49-B172-31E73521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3722" y="2302757"/>
              <a:ext cx="5207000" cy="3594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F9992-A282-EB44-8615-90D0A4D6964A}"/>
                </a:ext>
              </a:extLst>
            </p:cNvPr>
            <p:cNvSpPr txBox="1"/>
            <p:nvPr/>
          </p:nvSpPr>
          <p:spPr>
            <a:xfrm>
              <a:off x="8241891" y="5896857"/>
              <a:ext cx="11709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length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FFD66A-23E0-BC4A-8D40-3BD4CF127738}"/>
                </a:ext>
              </a:extLst>
            </p:cNvPr>
            <p:cNvSpPr txBox="1"/>
            <p:nvPr/>
          </p:nvSpPr>
          <p:spPr>
            <a:xfrm rot="16200000">
              <a:off x="5514891" y="3832385"/>
              <a:ext cx="112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width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4FB55A-C183-3A48-8590-86CBB7E25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380" y="4818168"/>
            <a:ext cx="3810000" cy="927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9FE613-8DAD-1F40-8786-F1E261CCD7A1}"/>
              </a:ext>
            </a:extLst>
          </p:cNvPr>
          <p:cNvSpPr/>
          <p:nvPr/>
        </p:nvSpPr>
        <p:spPr>
          <a:xfrm>
            <a:off x="5545206" y="463538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90575" indent="-342900">
              <a:buFont typeface="+mj-lt"/>
              <a:buAutoNum type="arabicPeriod" startAt="3"/>
            </a:pPr>
            <a:r>
              <a:rPr lang="en-US" sz="2200" dirty="0" err="1"/>
              <a:t>Prediksi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classifier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softmax</a:t>
            </a:r>
            <a:endParaRPr lang="en-ID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45874-2607-134F-A77E-1BEA50A60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725" y="5161201"/>
            <a:ext cx="4343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15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511" y="1245385"/>
                <a:ext cx="5613738" cy="5074392"/>
              </a:xfrm>
            </p:spPr>
            <p:txBody>
              <a:bodyPr>
                <a:normAutofit/>
              </a:bodyPr>
              <a:lstStyle/>
              <a:p>
                <a:pPr marL="449263" indent="-449263"/>
                <a:r>
                  <a:rPr lang="en-ID" sz="2200" dirty="0"/>
                  <a:t>Ide </a:t>
                </a:r>
                <a:r>
                  <a:rPr lang="en-ID" sz="2200" dirty="0" err="1"/>
                  <a:t>sederhana</a:t>
                </a:r>
                <a:r>
                  <a:rPr lang="en-ID" sz="2200" dirty="0"/>
                  <a:t>:</a:t>
                </a:r>
              </a:p>
              <a:p>
                <a:pPr marL="755650" indent="-306388">
                  <a:buFont typeface="+mj-lt"/>
                  <a:buAutoNum type="arabicPeriod"/>
                </a:pPr>
                <a:r>
                  <a:rPr lang="en-ID" sz="2200" dirty="0" err="1"/>
                  <a:t>Menghitung</a:t>
                </a:r>
                <a:r>
                  <a:rPr lang="en-ID" sz="2200" dirty="0"/>
                  <a:t> score </a:t>
                </a:r>
                <a:r>
                  <a:rPr lang="en-ID" sz="2200" dirty="0" err="1"/>
                  <a:t>semua</a:t>
                </a:r>
                <a:r>
                  <a:rPr lang="en-ID" sz="2200" dirty="0"/>
                  <a:t>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D" sz="2200" dirty="0"/>
                  <a:t> pada </a:t>
                </a:r>
                <a:r>
                  <a:rPr lang="en-ID" sz="2200" dirty="0" err="1"/>
                  <a:t>setiap</a:t>
                </a:r>
                <a:r>
                  <a:rPr lang="en-ID" sz="2200" dirty="0"/>
                  <a:t> class</a:t>
                </a:r>
              </a:p>
              <a:p>
                <a:pPr marL="755650" indent="-306388">
                  <a:buFont typeface="+mj-lt"/>
                  <a:buAutoNum type="arabicPeriod"/>
                </a:pPr>
                <a:endParaRPr lang="en-ID" sz="2200" dirty="0"/>
              </a:p>
              <a:p>
                <a:pPr marL="449262" indent="0">
                  <a:buNone/>
                </a:pPr>
                <a:endParaRPr lang="en-ID" sz="2200" dirty="0"/>
              </a:p>
              <a:p>
                <a:pPr marL="755650" indent="0">
                  <a:buNone/>
                </a:pPr>
                <a:r>
                  <a:rPr lang="en-ID" sz="2200" dirty="0" err="1"/>
                  <a:t>setiap</a:t>
                </a:r>
                <a:r>
                  <a:rPr lang="en-ID" sz="2200" dirty="0"/>
                  <a:t> </a:t>
                </a:r>
                <a:r>
                  <a:rPr lang="en-ID" sz="2200" i="1" dirty="0"/>
                  <a:t>class </a:t>
                </a:r>
                <a:r>
                  <a:rPr lang="en-ID" sz="2200" dirty="0"/>
                  <a:t>k </a:t>
                </a:r>
                <a:r>
                  <a:rPr lang="en-ID" sz="2200" dirty="0" err="1"/>
                  <a:t>mempunyai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vektor</a:t>
                </a:r>
                <a:r>
                  <a:rPr lang="en-ID" sz="2200" dirty="0"/>
                  <a:t> parameter masing-masing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D" sz="2200" dirty="0"/>
                  <a:t> </a:t>
                </a:r>
              </a:p>
              <a:p>
                <a:pPr marL="755650" indent="-307975">
                  <a:buFont typeface="+mj-lt"/>
                  <a:buAutoNum type="arabicPeriod" startAt="2"/>
                </a:pPr>
                <a:r>
                  <a:rPr lang="en-ID" sz="2200" dirty="0"/>
                  <a:t> </a:t>
                </a:r>
                <a:r>
                  <a:rPr lang="en-ID" sz="2200" dirty="0" err="1"/>
                  <a:t>Perhitungan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probabilitas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bahwa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sebuah</a:t>
                </a:r>
                <a:r>
                  <a:rPr lang="en-ID" sz="2200" dirty="0"/>
                  <a:t> instance </a:t>
                </a:r>
                <a:r>
                  <a:rPr lang="en-ID" sz="2200" dirty="0" err="1"/>
                  <a:t>termasuk</a:t>
                </a:r>
                <a:r>
                  <a:rPr lang="en-ID" sz="2200" dirty="0"/>
                  <a:t> class k</a:t>
                </a:r>
              </a:p>
              <a:p>
                <a:pPr marL="449263" indent="0">
                  <a:buNone/>
                </a:pPr>
                <a:endParaRPr lang="en-ID" i="1" dirty="0"/>
              </a:p>
              <a:p>
                <a:pPr marL="449262" indent="0">
                  <a:buNone/>
                </a:pPr>
                <a:endParaRPr lang="en-ID" i="1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ID" b="1" i="1" dirty="0"/>
              </a:p>
              <a:p>
                <a:pPr marL="449263" indent="-449263"/>
                <a:endParaRPr lang="en-ID" sz="2400" dirty="0">
                  <a:solidFill>
                    <a:srgbClr val="FF0000"/>
                  </a:solidFill>
                </a:endParaRPr>
              </a:p>
              <a:p>
                <a:pPr marL="449263" indent="-449263"/>
                <a:endParaRPr lang="en-ID" sz="2400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11" y="1245385"/>
                <a:ext cx="5613738" cy="5074392"/>
              </a:xfrm>
              <a:blipFill>
                <a:blip r:embed="rId2"/>
                <a:stretch>
                  <a:fillRect l="-1129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803A7E-B712-5D4B-ACCE-3491D4E5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67" y="2447927"/>
            <a:ext cx="2203173" cy="6488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4F9B5B-8D82-264A-963E-CD9C8FF0D52B}"/>
              </a:ext>
            </a:extLst>
          </p:cNvPr>
          <p:cNvGrpSpPr/>
          <p:nvPr/>
        </p:nvGrpSpPr>
        <p:grpSpPr>
          <a:xfrm>
            <a:off x="6214753" y="1256998"/>
            <a:ext cx="4809504" cy="3030738"/>
            <a:chOff x="5906986" y="2302757"/>
            <a:chExt cx="5613736" cy="39326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6C0310-9ED2-CB49-B172-31E73521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3722" y="2302757"/>
              <a:ext cx="5207000" cy="3594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F9992-A282-EB44-8615-90D0A4D6964A}"/>
                </a:ext>
              </a:extLst>
            </p:cNvPr>
            <p:cNvSpPr txBox="1"/>
            <p:nvPr/>
          </p:nvSpPr>
          <p:spPr>
            <a:xfrm>
              <a:off x="8241891" y="5896857"/>
              <a:ext cx="11709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length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FFD66A-23E0-BC4A-8D40-3BD4CF127738}"/>
                </a:ext>
              </a:extLst>
            </p:cNvPr>
            <p:cNvSpPr txBox="1"/>
            <p:nvPr/>
          </p:nvSpPr>
          <p:spPr>
            <a:xfrm rot="16200000">
              <a:off x="5514891" y="3832385"/>
              <a:ext cx="112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width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4FB55A-C183-3A48-8590-86CBB7E25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380" y="4818168"/>
            <a:ext cx="3810000" cy="927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9FE613-8DAD-1F40-8786-F1E261CCD7A1}"/>
              </a:ext>
            </a:extLst>
          </p:cNvPr>
          <p:cNvSpPr/>
          <p:nvPr/>
        </p:nvSpPr>
        <p:spPr>
          <a:xfrm>
            <a:off x="5636646" y="45134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90575" indent="-342900">
              <a:buFont typeface="+mj-lt"/>
              <a:buAutoNum type="arabicPeriod" startAt="3"/>
            </a:pPr>
            <a:r>
              <a:rPr lang="en-US" sz="2200" dirty="0" err="1"/>
              <a:t>Prediksi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classifier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softmax</a:t>
            </a:r>
            <a:endParaRPr lang="en-ID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45874-2607-134F-A77E-1BEA50A60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165" y="5039281"/>
            <a:ext cx="4343400" cy="77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9214C7-8CAB-4043-ACE4-FAB0A0FDB0D8}"/>
                  </a:ext>
                </a:extLst>
              </p:cNvPr>
              <p:cNvSpPr txBox="1"/>
              <p:nvPr/>
            </p:nvSpPr>
            <p:spPr>
              <a:xfrm>
                <a:off x="3594792" y="5840195"/>
                <a:ext cx="50458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rgbClr val="FF0000"/>
                    </a:solidFill>
                  </a:rPr>
                  <a:t>Bagaimana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melakukan</a:t>
                </a:r>
                <a:r>
                  <a:rPr lang="en-US" sz="2200" dirty="0">
                    <a:solidFill>
                      <a:srgbClr val="FF0000"/>
                    </a:solidFill>
                  </a:rPr>
                  <a:t> training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mencari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9214C7-8CAB-4043-ACE4-FAB0A0FD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92" y="5840195"/>
                <a:ext cx="5045869" cy="430887"/>
              </a:xfrm>
              <a:prstGeom prst="rect">
                <a:avLst/>
              </a:prstGeom>
              <a:blipFill>
                <a:blip r:embed="rId7"/>
                <a:stretch>
                  <a:fillRect l="-1759" t="-8571" r="-50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2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16</a:t>
            </a:fld>
            <a:endParaRPr lang="id-ID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3789602"/>
          </a:xfrm>
        </p:spPr>
        <p:txBody>
          <a:bodyPr>
            <a:normAutofit/>
          </a:bodyPr>
          <a:lstStyle/>
          <a:p>
            <a:pPr marL="452438" indent="-452438"/>
            <a:r>
              <a:rPr lang="en-ID" sz="2200" dirty="0" err="1"/>
              <a:t>Objektif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training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menghasilkan</a:t>
            </a:r>
            <a:r>
              <a:rPr lang="en-ID" sz="2200" dirty="0"/>
              <a:t> model yang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mengestimasi</a:t>
            </a:r>
            <a:r>
              <a:rPr lang="en-ID" sz="2200" dirty="0"/>
              <a:t> </a:t>
            </a:r>
            <a:r>
              <a:rPr lang="en-ID" sz="2200" dirty="0" err="1"/>
              <a:t>probabilitas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hasil</a:t>
            </a:r>
            <a:r>
              <a:rPr lang="en-ID" sz="2200" dirty="0"/>
              <a:t> </a:t>
            </a:r>
            <a:r>
              <a:rPr lang="en-ID" sz="2200" dirty="0" err="1"/>
              <a:t>tertinggi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i="1" dirty="0"/>
              <a:t>class </a:t>
            </a:r>
            <a:r>
              <a:rPr lang="en-ID" sz="2200" dirty="0"/>
              <a:t>target (</a:t>
            </a:r>
            <a:r>
              <a:rPr lang="en-ID" sz="2200" dirty="0" err="1"/>
              <a:t>probabilitas</a:t>
            </a:r>
            <a:r>
              <a:rPr lang="en-ID" sz="2200" dirty="0"/>
              <a:t> </a:t>
            </a:r>
            <a:r>
              <a:rPr lang="en-ID" sz="2200" dirty="0" err="1"/>
              <a:t>rendah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i="1" dirty="0"/>
              <a:t>class </a:t>
            </a:r>
            <a:r>
              <a:rPr lang="en-ID" sz="2200" dirty="0"/>
              <a:t>lain) </a:t>
            </a:r>
          </a:p>
          <a:p>
            <a:pPr marL="498475" indent="-498475"/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dicapai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cara</a:t>
            </a:r>
            <a:r>
              <a:rPr lang="en-ID" sz="2200" dirty="0"/>
              <a:t> </a:t>
            </a:r>
            <a:r>
              <a:rPr lang="en-ID" sz="2200" dirty="0" err="1"/>
              <a:t>meminimalkan</a:t>
            </a:r>
            <a:r>
              <a:rPr lang="en-ID" sz="2200" dirty="0"/>
              <a:t> </a:t>
            </a:r>
            <a:r>
              <a:rPr lang="en-ID" sz="2200" i="1" dirty="0"/>
              <a:t>cross-entropy cost function</a:t>
            </a:r>
            <a:endParaRPr lang="en-ID" sz="2200" dirty="0"/>
          </a:p>
          <a:p>
            <a:pPr marL="498475" indent="-498475"/>
            <a:endParaRPr lang="en-ID" sz="22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3E0832-86B3-0B48-B245-1329F1686D7B}"/>
              </a:ext>
            </a:extLst>
          </p:cNvPr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E5F41-CD57-7C44-AF59-A2714461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7" y="2459212"/>
            <a:ext cx="4015740" cy="969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C8B6A-113A-E14D-B6FD-B24E9BD5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125" y="2512306"/>
            <a:ext cx="3987800" cy="863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1B39BF-8549-D44C-B609-3EE87F49F38A}"/>
              </a:ext>
            </a:extLst>
          </p:cNvPr>
          <p:cNvCxnSpPr>
            <a:stCxn id="2" idx="3"/>
          </p:cNvCxnSpPr>
          <p:nvPr/>
        </p:nvCxnSpPr>
        <p:spPr>
          <a:xfrm>
            <a:off x="5468797" y="2944106"/>
            <a:ext cx="85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9A5586-A4D5-6241-9EFE-E0A70A202872}"/>
                  </a:ext>
                </a:extLst>
              </p:cNvPr>
              <p:cNvSpPr txBox="1"/>
              <p:nvPr/>
            </p:nvSpPr>
            <p:spPr>
              <a:xfrm>
                <a:off x="5897968" y="3383281"/>
                <a:ext cx="536275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9A5586-A4D5-6241-9EFE-E0A70A202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68" y="3383281"/>
                <a:ext cx="5362750" cy="756233"/>
              </a:xfrm>
              <a:prstGeom prst="rect">
                <a:avLst/>
              </a:prstGeom>
              <a:blipFill>
                <a:blip r:embed="rId4"/>
                <a:stretch>
                  <a:fillRect l="-709"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AB0A09C9-58CC-2246-9193-695611690122}"/>
              </a:ext>
            </a:extLst>
          </p:cNvPr>
          <p:cNvSpPr/>
          <p:nvPr/>
        </p:nvSpPr>
        <p:spPr>
          <a:xfrm rot="5400000">
            <a:off x="8358954" y="1869170"/>
            <a:ext cx="622300" cy="514820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10A37-29B5-FD4C-B1FE-73086247B5B1}"/>
              </a:ext>
            </a:extLst>
          </p:cNvPr>
          <p:cNvSpPr txBox="1"/>
          <p:nvPr/>
        </p:nvSpPr>
        <p:spPr>
          <a:xfrm>
            <a:off x="7494655" y="4888357"/>
            <a:ext cx="2169376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990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17</a:t>
            </a:fld>
            <a:endParaRPr lang="id-ID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3789602"/>
          </a:xfrm>
        </p:spPr>
        <p:txBody>
          <a:bodyPr>
            <a:normAutofit/>
          </a:bodyPr>
          <a:lstStyle/>
          <a:p>
            <a:pPr marL="452438" indent="-452438"/>
            <a:r>
              <a:rPr lang="en-ID" sz="2200" dirty="0" err="1"/>
              <a:t>Contoh</a:t>
            </a:r>
            <a:r>
              <a:rPr lang="en-ID" sz="2200" dirty="0"/>
              <a:t>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softmax</a:t>
            </a:r>
            <a:endParaRPr lang="en-ID" sz="2200" dirty="0"/>
          </a:p>
          <a:p>
            <a:pPr marL="498475" indent="-498475"/>
            <a:endParaRPr lang="en-ID" sz="22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3E0832-86B3-0B48-B245-1329F1686D7B}"/>
              </a:ext>
            </a:extLst>
          </p:cNvPr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8C36DD-84B7-924E-A33A-8F0FF64D2B83}"/>
              </a:ext>
            </a:extLst>
          </p:cNvPr>
          <p:cNvGrpSpPr/>
          <p:nvPr/>
        </p:nvGrpSpPr>
        <p:grpSpPr>
          <a:xfrm>
            <a:off x="2824657" y="3097143"/>
            <a:ext cx="4809504" cy="3030738"/>
            <a:chOff x="5906986" y="2302757"/>
            <a:chExt cx="5613736" cy="393265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07C040-9356-9E42-BE14-46854104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3722" y="2302757"/>
              <a:ext cx="5207000" cy="359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A05694-7266-F141-B72F-78261D4B2197}"/>
                </a:ext>
              </a:extLst>
            </p:cNvPr>
            <p:cNvSpPr txBox="1"/>
            <p:nvPr/>
          </p:nvSpPr>
          <p:spPr>
            <a:xfrm>
              <a:off x="8241891" y="5896857"/>
              <a:ext cx="11709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length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DB322E-91A5-9B47-A95D-2D69A2961A75}"/>
                </a:ext>
              </a:extLst>
            </p:cNvPr>
            <p:cNvSpPr txBox="1"/>
            <p:nvPr/>
          </p:nvSpPr>
          <p:spPr>
            <a:xfrm rot="16200000">
              <a:off x="5514891" y="3832385"/>
              <a:ext cx="11227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Petal width</a:t>
              </a:r>
              <a:endParaRPr lang="en-US" sz="1600" baseline="-25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282C67-FAFB-E84D-B92D-853598AB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05" y="1898488"/>
            <a:ext cx="9453880" cy="99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FFCE0-BF77-F141-B19F-7F08BECE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05" y="1637578"/>
            <a:ext cx="6372995" cy="3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18</a:t>
            </a:fld>
            <a:endParaRPr lang="id-ID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3789602"/>
          </a:xfrm>
        </p:spPr>
        <p:txBody>
          <a:bodyPr>
            <a:normAutofit/>
          </a:bodyPr>
          <a:lstStyle/>
          <a:p>
            <a:pPr marL="452438" indent="-452438"/>
            <a:r>
              <a:rPr lang="en-ID" sz="2200" dirty="0"/>
              <a:t>Hasil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softmax</a:t>
            </a:r>
            <a:endParaRPr lang="en-ID" sz="2200" dirty="0"/>
          </a:p>
          <a:p>
            <a:pPr marL="498475" indent="-498475"/>
            <a:endParaRPr lang="en-ID" sz="22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403225" indent="-403225"/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3E0832-86B3-0B48-B245-1329F1686D7B}"/>
              </a:ext>
            </a:extLst>
          </p:cNvPr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</a:t>
            </a:r>
            <a:r>
              <a:rPr lang="id-ID" b="1" dirty="0" err="1">
                <a:solidFill>
                  <a:schemeClr val="bg1"/>
                </a:solidFill>
              </a:rPr>
              <a:t>Softmax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76BEB-16FE-8045-AAA1-1BFB449A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48" y="2375290"/>
            <a:ext cx="7930753" cy="3555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45FE4E-0DE4-144F-8B35-A9686FC252C9}"/>
              </a:ext>
            </a:extLst>
          </p:cNvPr>
          <p:cNvSpPr/>
          <p:nvPr/>
        </p:nvSpPr>
        <p:spPr>
          <a:xfrm>
            <a:off x="549633" y="2005958"/>
            <a:ext cx="1109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5"/>
                </a:solidFill>
                <a:latin typeface="URWPalladioL"/>
              </a:rPr>
              <a:t>Gambar juga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menunjukan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probabilitas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untuk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i="1" dirty="0">
                <a:solidFill>
                  <a:schemeClr val="accent5"/>
                </a:solidFill>
                <a:latin typeface="URWPalladioL"/>
              </a:rPr>
              <a:t>class Iris versicolor 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yang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direpresentasikan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dengan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kurva-kurva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URWPalladioL"/>
              </a:rPr>
              <a:t>bergaris</a:t>
            </a:r>
            <a:r>
              <a:rPr lang="en-ID" dirty="0">
                <a:solidFill>
                  <a:schemeClr val="accent5"/>
                </a:solidFill>
                <a:latin typeface="URWPalladioL"/>
              </a:rPr>
              <a:t> </a:t>
            </a:r>
            <a:endParaRPr lang="en-ID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1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19</a:t>
            </a:fld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A85E-9D9E-5648-8344-F63022FD0C43}"/>
              </a:ext>
            </a:extLst>
          </p:cNvPr>
          <p:cNvSpPr txBox="1"/>
          <p:nvPr/>
        </p:nvSpPr>
        <p:spPr>
          <a:xfrm>
            <a:off x="3096756" y="2448854"/>
            <a:ext cx="59984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5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7667F-77CF-0E41-9486-6649C83BECC3}"/>
              </a:ext>
            </a:extLst>
          </p:cNvPr>
          <p:cNvSpPr/>
          <p:nvPr/>
        </p:nvSpPr>
        <p:spPr>
          <a:xfrm>
            <a:off x="2590799" y="5207542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“………Dan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bertakwalah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kepada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Allah.</a:t>
            </a: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Allah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mengajarimu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. Dan Allah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Maha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mengetahui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segala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sesuatu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”.</a:t>
            </a:r>
          </a:p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(QS 2 Al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Baqoroh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ayat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282)</a:t>
            </a:r>
            <a:endParaRPr lang="en-ID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4317A-1F89-A74C-9C33-6852D4858E93}"/>
              </a:ext>
            </a:extLst>
          </p:cNvPr>
          <p:cNvSpPr/>
          <p:nvPr/>
        </p:nvSpPr>
        <p:spPr>
          <a:xfrm>
            <a:off x="3096756" y="3226859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Dr.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-Ing.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Fiky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Y.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Suratman</a:t>
            </a:r>
            <a:endParaRPr lang="en-ID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Fakultas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 Teknik 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Elektro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, Universitas Telkom</a:t>
            </a:r>
          </a:p>
          <a:p>
            <a:r>
              <a:rPr lang="en-ID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/>
              </a:rPr>
              <a:t>fysuratman@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  <a:hlinkClick r:id="rId2"/>
              </a:rPr>
              <a:t>telkomuniversity.ac.id</a:t>
            </a:r>
            <a:endParaRPr lang="en-ID" dirty="0">
              <a:solidFill>
                <a:srgbClr val="333333"/>
              </a:solidFill>
              <a:latin typeface="Arial" panose="020B0604020202020204" pitchFamily="34" charset="0"/>
              <a:hlinkClick r:id="rId2"/>
            </a:endParaRPr>
          </a:p>
          <a:p>
            <a:r>
              <a:rPr lang="en-ID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2"/>
              </a:rPr>
              <a:t>fiky.y</a:t>
            </a:r>
            <a:r>
              <a:rPr lang="en-ID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en-ID" dirty="0" err="1">
                <a:solidFill>
                  <a:srgbClr val="333333"/>
                </a:solidFill>
                <a:latin typeface="Arial" panose="020B0604020202020204" pitchFamily="34" charset="0"/>
                <a:hlinkClick r:id="rId3"/>
              </a:rPr>
              <a:t>uratman@ieee.org</a:t>
            </a:r>
            <a:endParaRPr lang="en-ID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ID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+62-81220833341</a:t>
            </a:r>
          </a:p>
        </p:txBody>
      </p:sp>
    </p:spTree>
    <p:extLst>
      <p:ext uri="{BB962C8B-B14F-4D97-AF65-F5344CB8AC3E}">
        <p14:creationId xmlns:p14="http://schemas.microsoft.com/office/powerpoint/2010/main" val="42264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2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1095781"/>
          </a:xfrm>
        </p:spPr>
        <p:txBody>
          <a:bodyPr>
            <a:normAutofit fontScale="55000" lnSpcReduction="20000"/>
          </a:bodyPr>
          <a:lstStyle/>
          <a:p>
            <a:pPr marL="449263" indent="-449263"/>
            <a:r>
              <a:rPr lang="id-ID" sz="4400" dirty="0">
                <a:solidFill>
                  <a:schemeClr val="accent5">
                    <a:lumMod val="75000"/>
                  </a:schemeClr>
                </a:solidFill>
              </a:rPr>
              <a:t>Klasifikasi: </a:t>
            </a:r>
            <a:r>
              <a:rPr lang="en-ID" sz="4400" dirty="0"/>
              <a:t>data training yang </a:t>
            </a:r>
            <a:r>
              <a:rPr lang="en-ID" sz="4400" dirty="0" err="1"/>
              <a:t>diolah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r>
              <a:rPr lang="en-ID" sz="4400" dirty="0"/>
              <a:t> </a:t>
            </a:r>
            <a:r>
              <a:rPr lang="en-ID" sz="4400" dirty="0" err="1"/>
              <a:t>targetnya</a:t>
            </a:r>
            <a:r>
              <a:rPr lang="en-ID" sz="4400" dirty="0"/>
              <a:t> </a:t>
            </a:r>
            <a:r>
              <a:rPr lang="en-ID" sz="4400" dirty="0" err="1"/>
              <a:t>sudah</a:t>
            </a:r>
            <a:r>
              <a:rPr lang="en-ID" sz="4400" dirty="0"/>
              <a:t> </a:t>
            </a:r>
            <a:r>
              <a:rPr lang="en-ID" sz="4400" dirty="0" err="1"/>
              <a:t>mempunyai</a:t>
            </a:r>
            <a:r>
              <a:rPr lang="en-ID" sz="4400" dirty="0"/>
              <a:t> </a:t>
            </a:r>
            <a:r>
              <a:rPr lang="en-ID" sz="4400" dirty="0">
                <a:solidFill>
                  <a:srgbClr val="FF0000"/>
                </a:solidFill>
              </a:rPr>
              <a:t>label </a:t>
            </a:r>
            <a:r>
              <a:rPr lang="en-ID" sz="4400" dirty="0" err="1">
                <a:solidFill>
                  <a:srgbClr val="FF0000"/>
                </a:solidFill>
              </a:rPr>
              <a:t>diskrit</a:t>
            </a:r>
            <a:r>
              <a:rPr lang="en-ID" sz="4400" dirty="0">
                <a:solidFill>
                  <a:srgbClr val="FF0000"/>
                </a:solidFill>
              </a:rPr>
              <a:t> (</a:t>
            </a:r>
            <a:r>
              <a:rPr lang="en-ID" sz="4400" i="1" dirty="0">
                <a:solidFill>
                  <a:srgbClr val="FF0000"/>
                </a:solidFill>
              </a:rPr>
              <a:t>class</a:t>
            </a:r>
            <a:r>
              <a:rPr lang="en-ID" sz="4400" dirty="0">
                <a:solidFill>
                  <a:srgbClr val="FF0000"/>
                </a:solidFill>
              </a:rPr>
              <a:t>) dan </a:t>
            </a:r>
            <a:r>
              <a:rPr lang="en-ID" sz="4400" dirty="0" err="1">
                <a:solidFill>
                  <a:srgbClr val="FF0000"/>
                </a:solidFill>
              </a:rPr>
              <a:t>berjumlah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sedikit</a:t>
            </a:r>
            <a:endParaRPr lang="en-ID" sz="4400" dirty="0">
              <a:solidFill>
                <a:srgbClr val="FF0000"/>
              </a:solidFill>
            </a:endParaRPr>
          </a:p>
          <a:p>
            <a:pPr marL="449263" indent="-449263"/>
            <a:r>
              <a:rPr lang="en-ID" sz="4400" dirty="0" err="1"/>
              <a:t>Klasifikasi</a:t>
            </a:r>
            <a:r>
              <a:rPr lang="en-ID" sz="4400" dirty="0"/>
              <a:t> </a:t>
            </a:r>
            <a:r>
              <a:rPr lang="en-ID" sz="4400" dirty="0" err="1"/>
              <a:t>akan</a:t>
            </a:r>
            <a:r>
              <a:rPr lang="en-ID" sz="4400" dirty="0"/>
              <a:t> </a:t>
            </a:r>
            <a:r>
              <a:rPr lang="en-ID" sz="4400" dirty="0" err="1"/>
              <a:t>menggunakan</a:t>
            </a:r>
            <a:r>
              <a:rPr lang="en-ID" sz="4400" dirty="0"/>
              <a:t> </a:t>
            </a:r>
            <a:r>
              <a:rPr lang="en-ID" sz="4400" dirty="0" err="1">
                <a:solidFill>
                  <a:srgbClr val="FF0000"/>
                </a:solidFill>
              </a:rPr>
              <a:t>regresi</a:t>
            </a:r>
            <a:r>
              <a:rPr lang="en-ID" sz="4400" dirty="0">
                <a:solidFill>
                  <a:srgbClr val="FF0000"/>
                </a:solidFill>
              </a:rPr>
              <a:t> </a:t>
            </a:r>
            <a:r>
              <a:rPr lang="en-ID" sz="4400" dirty="0" err="1">
                <a:solidFill>
                  <a:srgbClr val="FF0000"/>
                </a:solidFill>
              </a:rPr>
              <a:t>logistik</a:t>
            </a:r>
            <a:endParaRPr lang="en-ID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A3A4D-C056-1C44-974C-D785247B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41" y="2889426"/>
            <a:ext cx="7074754" cy="2354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AD6815-58CA-9743-915C-2BD2D2D0D518}"/>
              </a:ext>
            </a:extLst>
          </p:cNvPr>
          <p:cNvSpPr txBox="1"/>
          <p:nvPr/>
        </p:nvSpPr>
        <p:spPr>
          <a:xfrm>
            <a:off x="8815103" y="2305427"/>
            <a:ext cx="2612638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Supervised (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label)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A6841-F9A2-4648-9AD9-6F7C9AA40E5E}"/>
              </a:ext>
            </a:extLst>
          </p:cNvPr>
          <p:cNvSpPr txBox="1"/>
          <p:nvPr/>
        </p:nvSpPr>
        <p:spPr>
          <a:xfrm>
            <a:off x="8108572" y="3429000"/>
            <a:ext cx="1685718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Prediksi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Regresi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C2F21-659A-2F40-A90D-3A018477E5A7}"/>
              </a:ext>
            </a:extLst>
          </p:cNvPr>
          <p:cNvSpPr txBox="1"/>
          <p:nvPr/>
        </p:nvSpPr>
        <p:spPr>
          <a:xfrm>
            <a:off x="10888663" y="3429000"/>
            <a:ext cx="1087990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Klasifikasi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3F19839-DE83-5D40-A0E6-07048854B23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9159307" y="2466884"/>
            <a:ext cx="754241" cy="116999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17214A6-F72C-E14B-946C-2C51D25AA329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10399920" y="2396261"/>
            <a:ext cx="754241" cy="13112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50AA33-D929-EB41-A9B5-C77CDA019524}"/>
              </a:ext>
            </a:extLst>
          </p:cNvPr>
          <p:cNvSpPr txBox="1"/>
          <p:nvPr/>
        </p:nvSpPr>
        <p:spPr>
          <a:xfrm>
            <a:off x="1995883" y="5427948"/>
            <a:ext cx="304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Contoh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Klasifikasi</a:t>
            </a:r>
            <a:r>
              <a:rPr lang="en-US" dirty="0">
                <a:solidFill>
                  <a:srgbClr val="FF0000"/>
                </a:solidFill>
              </a:rPr>
              <a:t> : Spam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790A3-2F2E-B347-BB88-4897C79DF3D6}"/>
              </a:ext>
            </a:extLst>
          </p:cNvPr>
          <p:cNvSpPr txBox="1"/>
          <p:nvPr/>
        </p:nvSpPr>
        <p:spPr>
          <a:xfrm>
            <a:off x="8108572" y="375305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</a:t>
            </a:r>
            <a:r>
              <a:rPr lang="en-US" dirty="0" err="1">
                <a:solidFill>
                  <a:srgbClr val="FF0000"/>
                </a:solidFill>
              </a:rPr>
              <a:t>kontinyu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6209B-A474-9343-89AB-8F7E14A59DCC}"/>
              </a:ext>
            </a:extLst>
          </p:cNvPr>
          <p:cNvSpPr txBox="1"/>
          <p:nvPr/>
        </p:nvSpPr>
        <p:spPr>
          <a:xfrm>
            <a:off x="10605053" y="3762591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</a:t>
            </a:r>
            <a:r>
              <a:rPr lang="en-US" dirty="0" err="1">
                <a:solidFill>
                  <a:srgbClr val="FF0000"/>
                </a:solidFill>
              </a:rPr>
              <a:t>diskrit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3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858290"/>
            <a:ext cx="11613142" cy="3141420"/>
          </a:xfrm>
        </p:spPr>
        <p:txBody>
          <a:bodyPr>
            <a:normAutofit/>
          </a:bodyPr>
          <a:lstStyle/>
          <a:p>
            <a:pPr marL="449263" indent="-449263"/>
            <a:r>
              <a:rPr lang="en-ID" sz="2200" dirty="0"/>
              <a:t>Pada </a:t>
            </a:r>
            <a:r>
              <a:rPr lang="en-ID" sz="2200" dirty="0" err="1"/>
              <a:t>bagian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kita</a:t>
            </a:r>
            <a:r>
              <a:rPr lang="en-ID" sz="2200" dirty="0"/>
              <a:t> </a:t>
            </a:r>
            <a:r>
              <a:rPr lang="en-ID" sz="2200" dirty="0" err="1"/>
              <a:t>akan</a:t>
            </a:r>
            <a:r>
              <a:rPr lang="en-ID" sz="2200" dirty="0"/>
              <a:t> </a:t>
            </a:r>
            <a:r>
              <a:rPr lang="en-ID" sz="2200" dirty="0" err="1"/>
              <a:t>membicarakan</a:t>
            </a:r>
            <a:r>
              <a:rPr lang="en-ID" sz="2200" dirty="0"/>
              <a:t> </a:t>
            </a:r>
            <a:r>
              <a:rPr lang="en-ID" sz="2200" dirty="0" err="1"/>
              <a:t>klasifikasi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logistik</a:t>
            </a:r>
            <a:r>
              <a:rPr lang="en-ID" sz="2200" dirty="0"/>
              <a:t> (</a:t>
            </a:r>
            <a:r>
              <a:rPr lang="en-ID" sz="2200" b="1" i="1" dirty="0"/>
              <a:t>logistic regression</a:t>
            </a:r>
            <a:r>
              <a:rPr lang="en-ID" sz="2200" dirty="0"/>
              <a:t>) </a:t>
            </a:r>
          </a:p>
          <a:p>
            <a:pPr marL="449263" indent="-449263"/>
            <a:r>
              <a:rPr lang="en-ID" sz="2200" dirty="0" err="1"/>
              <a:t>Regresi</a:t>
            </a:r>
            <a:r>
              <a:rPr lang="en-ID" sz="2200" dirty="0"/>
              <a:t> </a:t>
            </a:r>
            <a:r>
              <a:rPr lang="en-ID" sz="2200" dirty="0" err="1"/>
              <a:t>logistik</a:t>
            </a:r>
            <a:r>
              <a:rPr lang="en-ID" sz="2200" dirty="0"/>
              <a:t> (</a:t>
            </a:r>
            <a:r>
              <a:rPr lang="en-ID" sz="2200" dirty="0" err="1"/>
              <a:t>disebut</a:t>
            </a:r>
            <a:r>
              <a:rPr lang="en-ID" sz="2200" dirty="0"/>
              <a:t> juga </a:t>
            </a:r>
            <a:r>
              <a:rPr lang="en-ID" sz="2200" b="1" i="1" dirty="0"/>
              <a:t>logit regression</a:t>
            </a:r>
            <a:r>
              <a:rPr lang="en-ID" sz="2200" dirty="0"/>
              <a:t>) </a:t>
            </a:r>
            <a:r>
              <a:rPr lang="en-ID" sz="2200" dirty="0" err="1"/>
              <a:t>biasanya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mengestimasi</a:t>
            </a:r>
            <a:r>
              <a:rPr lang="en-ID" sz="2200" dirty="0"/>
              <a:t> </a:t>
            </a:r>
            <a:r>
              <a:rPr lang="en-ID" sz="2200" dirty="0" err="1"/>
              <a:t>probabilitas</a:t>
            </a:r>
            <a:r>
              <a:rPr lang="en-ID" sz="2200" dirty="0"/>
              <a:t> </a:t>
            </a:r>
            <a:r>
              <a:rPr lang="en-ID" sz="2200" dirty="0" err="1"/>
              <a:t>menyangkut</a:t>
            </a:r>
            <a:r>
              <a:rPr lang="en-ID" sz="2200" dirty="0"/>
              <a:t> </a:t>
            </a:r>
            <a:r>
              <a:rPr lang="en-ID" sz="2200" dirty="0" err="1"/>
              <a:t>sebuah</a:t>
            </a:r>
            <a:r>
              <a:rPr lang="en-ID" sz="2200" dirty="0"/>
              <a:t> data </a:t>
            </a:r>
            <a:r>
              <a:rPr lang="en-ID" sz="2200" dirty="0" err="1"/>
              <a:t>termasuk</a:t>
            </a:r>
            <a:r>
              <a:rPr lang="en-ID" sz="2200" dirty="0"/>
              <a:t> pada </a:t>
            </a:r>
            <a:r>
              <a:rPr lang="en-ID" sz="2200" i="1" dirty="0"/>
              <a:t>class </a:t>
            </a:r>
            <a:r>
              <a:rPr lang="en-ID" sz="2200" dirty="0" err="1"/>
              <a:t>tertentu</a:t>
            </a:r>
            <a:r>
              <a:rPr lang="en-ID" sz="2200" dirty="0"/>
              <a:t>. </a:t>
            </a:r>
          </a:p>
          <a:p>
            <a:pPr marL="449263" indent="-449263"/>
            <a:r>
              <a:rPr lang="en-ID" sz="2200" dirty="0"/>
              <a:t>Jika </a:t>
            </a:r>
            <a:r>
              <a:rPr lang="en-ID" sz="2200" dirty="0" err="1"/>
              <a:t>estimasi</a:t>
            </a:r>
            <a:r>
              <a:rPr lang="en-ID" sz="2200" dirty="0"/>
              <a:t> </a:t>
            </a:r>
            <a:r>
              <a:rPr lang="en-ID" sz="2200" dirty="0" err="1"/>
              <a:t>probabilitas</a:t>
            </a:r>
            <a:r>
              <a:rPr lang="en-ID" sz="2200" dirty="0"/>
              <a:t> &gt; 0.5 </a:t>
            </a:r>
            <a:r>
              <a:rPr lang="en-ID" sz="2200" dirty="0" err="1"/>
              <a:t>maka</a:t>
            </a:r>
            <a:r>
              <a:rPr lang="en-ID" sz="2200" dirty="0"/>
              <a:t> data </a:t>
            </a:r>
            <a:r>
              <a:rPr lang="en-ID" sz="2200" dirty="0" err="1"/>
              <a:t>dikategorikan</a:t>
            </a:r>
            <a:r>
              <a:rPr lang="en-ID" sz="2200" dirty="0"/>
              <a:t> </a:t>
            </a:r>
            <a:r>
              <a:rPr lang="en-ID" sz="2200" dirty="0" err="1"/>
              <a:t>sebagai</a:t>
            </a:r>
            <a:r>
              <a:rPr lang="en-ID" sz="2200" dirty="0"/>
              <a:t> </a:t>
            </a:r>
            <a:r>
              <a:rPr lang="en-ID" sz="2200" b="1" i="1" dirty="0"/>
              <a:t>positive class </a:t>
            </a:r>
            <a:r>
              <a:rPr lang="en-ID" sz="2200" dirty="0" err="1"/>
              <a:t>dengan</a:t>
            </a:r>
            <a:r>
              <a:rPr lang="en-ID" sz="2200" dirty="0"/>
              <a:t> label 1, dan </a:t>
            </a:r>
            <a:r>
              <a:rPr lang="en-ID" sz="2200" dirty="0" err="1"/>
              <a:t>jika</a:t>
            </a:r>
            <a:r>
              <a:rPr lang="en-ID" sz="2200" dirty="0"/>
              <a:t> </a:t>
            </a:r>
            <a:r>
              <a:rPr lang="en-ID" sz="2200" dirty="0" err="1"/>
              <a:t>sebaliknya</a:t>
            </a:r>
            <a:r>
              <a:rPr lang="en-ID" sz="2200" dirty="0"/>
              <a:t> </a:t>
            </a:r>
            <a:r>
              <a:rPr lang="en-ID" sz="2200" dirty="0" err="1"/>
              <a:t>maka</a:t>
            </a:r>
            <a:r>
              <a:rPr lang="en-ID" sz="2200" dirty="0"/>
              <a:t> data </a:t>
            </a:r>
            <a:r>
              <a:rPr lang="en-ID" sz="2200" dirty="0" err="1"/>
              <a:t>dikategorikan</a:t>
            </a:r>
            <a:r>
              <a:rPr lang="en-ID" sz="2200" dirty="0"/>
              <a:t> </a:t>
            </a:r>
            <a:r>
              <a:rPr lang="en-ID" sz="2200" b="1" i="1" dirty="0"/>
              <a:t>negative class </a:t>
            </a:r>
            <a:r>
              <a:rPr lang="en-ID" sz="2200" dirty="0" err="1"/>
              <a:t>dengan</a:t>
            </a:r>
            <a:r>
              <a:rPr lang="en-ID" sz="2200" dirty="0"/>
              <a:t> label 0. </a:t>
            </a:r>
          </a:p>
          <a:p>
            <a:pPr marL="449263" indent="-449263"/>
            <a:endParaRPr lang="en-ID" sz="44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19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4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Logistik</a:t>
            </a:r>
          </a:p>
          <a:p>
            <a:r>
              <a:rPr lang="id-ID" sz="2200" b="1" dirty="0">
                <a:solidFill>
                  <a:schemeClr val="bg1"/>
                </a:solidFill>
              </a:rPr>
              <a:t>Fungsi logistik dan estimasi probabilitas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826483"/>
          </a:xfrm>
        </p:spPr>
        <p:txBody>
          <a:bodyPr>
            <a:normAutofit/>
          </a:bodyPr>
          <a:lstStyle/>
          <a:p>
            <a:pPr marL="449263" indent="-449263"/>
            <a:r>
              <a:rPr lang="en-US" sz="2400" dirty="0" err="1"/>
              <a:t>Mengabaikan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target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diskrit</a:t>
            </a:r>
            <a:r>
              <a:rPr lang="en-US" sz="2400" dirty="0"/>
              <a:t>,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hypothesis </a:t>
            </a:r>
            <a:r>
              <a:rPr lang="en-US" sz="2400" dirty="0" err="1"/>
              <a:t>sebelumnya</a:t>
            </a:r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163ED1-704F-754E-88FD-02188A90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12" y="1736203"/>
            <a:ext cx="3047368" cy="61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">
                <a:extLst>
                  <a:ext uri="{FF2B5EF4-FFF2-40B4-BE49-F238E27FC236}">
                    <a16:creationId xmlns:a16="http://schemas.microsoft.com/office/drawing/2014/main" id="{7A794687-238E-E44A-AEB9-B23F67388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511" y="2351268"/>
                <a:ext cx="11613142" cy="826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800" kern="12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9263" indent="-449263"/>
                <a:r>
                  <a:rPr lang="en-ID" sz="2200" dirty="0"/>
                  <a:t>Tetapi </a:t>
                </a:r>
                <a:r>
                  <a:rPr lang="en-ID" sz="2200" dirty="0" err="1"/>
                  <a:t>secara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intuisi</a:t>
                </a:r>
                <a:r>
                  <a:rPr lang="en-ID" sz="2200" dirty="0"/>
                  <a:t>, </a:t>
                </a:r>
                <a:r>
                  <a:rPr lang="en-ID" sz="2200" dirty="0" err="1"/>
                  <a:t>karena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berbicara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probabilitas</a:t>
                </a:r>
                <a:r>
                  <a:rPr lang="en-ID" sz="2200" dirty="0"/>
                  <a:t>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D" sz="2200" dirty="0"/>
                  <a:t>), </a:t>
                </a:r>
                <a:r>
                  <a:rPr lang="en-ID" sz="2200" dirty="0" err="1"/>
                  <a:t>maka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kita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dapat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merubah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hipotesis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kita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menjadi</a:t>
                </a:r>
                <a:r>
                  <a:rPr lang="en-ID" sz="2200" dirty="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20" name="Content Placeholder 1">
                <a:extLst>
                  <a:ext uri="{FF2B5EF4-FFF2-40B4-BE49-F238E27FC236}">
                    <a16:creationId xmlns:a16="http://schemas.microsoft.com/office/drawing/2014/main" id="{7A794687-238E-E44A-AEB9-B23F67388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1" y="2351268"/>
                <a:ext cx="11613142" cy="826483"/>
              </a:xfrm>
              <a:prstGeom prst="rect">
                <a:avLst/>
              </a:prstGeom>
              <a:blipFill>
                <a:blip r:embed="rId3"/>
                <a:stretch>
                  <a:fillRect l="-546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DED3FF6-5717-4F43-A303-9FAEE030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86" y="3899434"/>
            <a:ext cx="3635142" cy="7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82F06-2795-B34D-94CC-107F07AEA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100" y="2842086"/>
            <a:ext cx="6487744" cy="3269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6DEBB-1BFF-4F4F-A417-8C5E0D1F072E}"/>
              </a:ext>
            </a:extLst>
          </p:cNvPr>
          <p:cNvSpPr txBox="1"/>
          <p:nvPr/>
        </p:nvSpPr>
        <p:spPr>
          <a:xfrm>
            <a:off x="852960" y="3320447"/>
            <a:ext cx="225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 dirty="0" err="1">
                <a:solidFill>
                  <a:srgbClr val="FF0000"/>
                </a:solidFill>
              </a:rPr>
              <a:t>regresi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logistik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1021C-DADA-8C49-8F34-13AB983AC916}"/>
                  </a:ext>
                </a:extLst>
              </p:cNvPr>
              <p:cNvSpPr txBox="1"/>
              <p:nvPr/>
            </p:nvSpPr>
            <p:spPr>
              <a:xfrm>
                <a:off x="1007086" y="4908646"/>
                <a:ext cx="32808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logistik</a:t>
                </a:r>
                <a:endParaRPr lang="en-US" dirty="0"/>
              </a:p>
              <a:p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sigmoid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1021C-DADA-8C49-8F34-13AB983A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86" y="4908646"/>
                <a:ext cx="3280898" cy="553998"/>
              </a:xfrm>
              <a:prstGeom prst="rect">
                <a:avLst/>
              </a:prstGeom>
              <a:blipFill>
                <a:blip r:embed="rId6"/>
                <a:stretch>
                  <a:fillRect l="-4247" t="-13333" r="-347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5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Logistik</a:t>
            </a:r>
          </a:p>
          <a:p>
            <a:r>
              <a:rPr lang="id-ID" sz="2200" b="1" dirty="0">
                <a:solidFill>
                  <a:schemeClr val="bg1"/>
                </a:solidFill>
              </a:rPr>
              <a:t>Fungsi logistik dan estimasi probabilitas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826483"/>
          </a:xfrm>
        </p:spPr>
        <p:txBody>
          <a:bodyPr>
            <a:normAutofit/>
          </a:bodyPr>
          <a:lstStyle/>
          <a:p>
            <a:pPr marL="449263" indent="-449263"/>
            <a:r>
              <a:rPr lang="en-US" sz="2400" dirty="0"/>
              <a:t>Model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logistik</a:t>
            </a:r>
            <a:endParaRPr lang="en-ID" sz="2400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ED3FF6-5717-4F43-A303-9FAEE030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55" y="1115559"/>
            <a:ext cx="3635142" cy="789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1BBEA-FCAE-D04A-83A5-174C8C2B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54" y="2335449"/>
            <a:ext cx="2734686" cy="826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4F7225-E056-DA40-B7BC-399CD20B3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07" y="2035088"/>
            <a:ext cx="5789832" cy="2917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3582F-8A3D-E541-8760-785249418D2F}"/>
              </a:ext>
            </a:extLst>
          </p:cNvPr>
          <p:cNvSpPr txBox="1"/>
          <p:nvPr/>
        </p:nvSpPr>
        <p:spPr>
          <a:xfrm>
            <a:off x="6644304" y="1966117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 dirty="0" err="1">
                <a:solidFill>
                  <a:srgbClr val="FF0000"/>
                </a:solidFill>
              </a:rPr>
              <a:t>prediksi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menjadi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7BBFF-B7C3-5A4C-A7A1-9A12D4C81CCF}"/>
                  </a:ext>
                </a:extLst>
              </p:cNvPr>
              <p:cNvSpPr txBox="1"/>
              <p:nvPr/>
            </p:nvSpPr>
            <p:spPr>
              <a:xfrm>
                <a:off x="7141995" y="3301354"/>
                <a:ext cx="3754105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Memprediksi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Positive class </a:t>
                </a:r>
                <a:r>
                  <a:rPr lang="en-US" dirty="0"/>
                  <a:t>(label 1)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Negative class </a:t>
                </a:r>
                <a:r>
                  <a:rPr lang="en-US" dirty="0"/>
                  <a:t>(label 0)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7BBFF-B7C3-5A4C-A7A1-9A12D4C8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995" y="3301354"/>
                <a:ext cx="3754105" cy="946991"/>
              </a:xfrm>
              <a:prstGeom prst="rect">
                <a:avLst/>
              </a:prstGeom>
              <a:blipFill>
                <a:blip r:embed="rId5"/>
                <a:stretch>
                  <a:fillRect l="-1351" t="-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3348582-1C6D-2B44-95EE-C29E9A4D562D}"/>
              </a:ext>
            </a:extLst>
          </p:cNvPr>
          <p:cNvSpPr txBox="1"/>
          <p:nvPr/>
        </p:nvSpPr>
        <p:spPr>
          <a:xfrm>
            <a:off x="6644304" y="4583981"/>
            <a:ext cx="38232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Bagaimana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melakukan</a:t>
            </a:r>
            <a:r>
              <a:rPr lang="en-US" sz="2200" dirty="0">
                <a:solidFill>
                  <a:srgbClr val="FF0000"/>
                </a:solidFill>
              </a:rPr>
              <a:t> training?</a:t>
            </a:r>
          </a:p>
        </p:txBody>
      </p:sp>
    </p:spTree>
    <p:extLst>
      <p:ext uri="{BB962C8B-B14F-4D97-AF65-F5344CB8AC3E}">
        <p14:creationId xmlns:p14="http://schemas.microsoft.com/office/powerpoint/2010/main" val="5237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6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Logistik</a:t>
            </a:r>
          </a:p>
          <a:p>
            <a:r>
              <a:rPr lang="id-ID" sz="2200" b="1" dirty="0">
                <a:solidFill>
                  <a:schemeClr val="bg1"/>
                </a:solidFill>
              </a:rPr>
              <a:t>Fungsi logistik dan estimasi probabilitas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511" y="1245385"/>
                <a:ext cx="11613142" cy="3789602"/>
              </a:xfrm>
            </p:spPr>
            <p:txBody>
              <a:bodyPr>
                <a:normAutofit lnSpcReduction="10000"/>
              </a:bodyPr>
              <a:lstStyle/>
              <a:p>
                <a:pPr marL="403225" indent="-403225"/>
                <a:r>
                  <a:rPr lang="en-ID" sz="2400" dirty="0"/>
                  <a:t>Objektif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training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mencari</a:t>
                </a:r>
                <a:r>
                  <a:rPr lang="en-ID" sz="2400" dirty="0"/>
                  <a:t> parameter </a:t>
                </a: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vektor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2400" i="1" dirty="0"/>
                  <a:t> </a:t>
                </a:r>
                <a:r>
                  <a:rPr lang="en-ID" sz="2400" dirty="0"/>
                  <a:t>yang </a:t>
                </a:r>
                <a:r>
                  <a:rPr lang="en-ID" sz="2400" dirty="0" err="1"/>
                  <a:t>menghasilkan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probabilitas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besar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i="1" dirty="0"/>
                  <a:t>positive instance </a:t>
                </a:r>
                <a:r>
                  <a:rPr lang="en-ID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400" dirty="0"/>
                  <a:t>) dan </a:t>
                </a:r>
                <a:r>
                  <a:rPr lang="en-ID" sz="2400" dirty="0" err="1"/>
                  <a:t>probabilitas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kecil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i="1" dirty="0"/>
                  <a:t>negative instance </a:t>
                </a:r>
                <a:r>
                  <a:rPr lang="en-ID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400" dirty="0"/>
                  <a:t>) </a:t>
                </a:r>
              </a:p>
              <a:p>
                <a:pPr marL="403225" indent="-403225"/>
                <a:r>
                  <a:rPr lang="en-ID" sz="2400" dirty="0"/>
                  <a:t>Ide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direalisasikan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</a:t>
                </a:r>
                <a:r>
                  <a:rPr lang="en-ID" sz="2400" b="1" i="1" dirty="0"/>
                  <a:t>Cost Function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satu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sampel</a:t>
                </a:r>
                <a:r>
                  <a:rPr lang="en-ID" sz="2400" dirty="0"/>
                  <a:t> data training. </a:t>
                </a:r>
              </a:p>
              <a:p>
                <a:pPr marL="403225" indent="-403225"/>
                <a:endParaRPr lang="en-ID" sz="2400" dirty="0"/>
              </a:p>
              <a:p>
                <a:pPr marL="403225" indent="-403225"/>
                <a:endParaRPr lang="en-ID" sz="2400" dirty="0"/>
              </a:p>
              <a:p>
                <a:pPr marL="403225" indent="-403225"/>
                <a:endParaRPr lang="en-ID" sz="2400" dirty="0"/>
              </a:p>
              <a:p>
                <a:pPr marL="403225" indent="-403225"/>
                <a:endParaRPr lang="en-ID" sz="2400" dirty="0"/>
              </a:p>
              <a:p>
                <a:pPr marL="403225" indent="-403225"/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semua</a:t>
                </a:r>
                <a:r>
                  <a:rPr lang="en-ID" sz="2400" dirty="0"/>
                  <a:t> instance training cost function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dirty="0">
                    <a:solidFill>
                      <a:srgbClr val="FF0000"/>
                    </a:solidFill>
                  </a:rPr>
                  <a:t>log loss:</a:t>
                </a:r>
              </a:p>
              <a:p>
                <a:pPr marL="0" indent="0">
                  <a:buNone/>
                </a:pPr>
                <a:endParaRPr lang="en-ID" sz="2600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11" y="1245385"/>
                <a:ext cx="11613142" cy="3789602"/>
              </a:xfrm>
              <a:blipFill>
                <a:blip r:embed="rId2"/>
                <a:stretch>
                  <a:fillRect l="-655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959DC3-FE89-A044-B253-34DE7A5E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09" y="3084574"/>
            <a:ext cx="4040091" cy="91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9FDFE4-57A9-EA4E-B32E-531788311F8A}"/>
                  </a:ext>
                </a:extLst>
              </p:cNvPr>
              <p:cNvSpPr/>
              <p:nvPr/>
            </p:nvSpPr>
            <p:spPr>
              <a:xfrm>
                <a:off x="5171613" y="2922480"/>
                <a:ext cx="63914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dirty="0">
                    <a:latin typeface="URWPalladioL"/>
                  </a:rPr>
                  <a:t>Keputusan salah </a:t>
                </a:r>
                <a:r>
                  <a:rPr lang="en-ID" dirty="0" err="1">
                    <a:latin typeface="URWPalladioL"/>
                  </a:rPr>
                  <a:t>untuk</a:t>
                </a:r>
                <a:r>
                  <a:rPr lang="en-ID" dirty="0">
                    <a:latin typeface="URWPalladioL"/>
                  </a:rPr>
                  <a:t> </a:t>
                </a:r>
                <a:r>
                  <a:rPr lang="en-ID" i="1" dirty="0">
                    <a:latin typeface="URWPalladioL"/>
                  </a:rPr>
                  <a:t>positive instance </a:t>
                </a:r>
                <a:r>
                  <a:rPr lang="en-ID" dirty="0" err="1">
                    <a:latin typeface="URWPalladioL"/>
                  </a:rPr>
                  <a:t>maka</a:t>
                </a:r>
                <a:r>
                  <a:rPr lang="en-ID" dirty="0">
                    <a:latin typeface="URWPalladioL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ID" dirty="0">
                    <a:latin typeface="URWPalladioL"/>
                  </a:rPr>
                  <a:t> </a:t>
                </a:r>
                <a:r>
                  <a:rPr lang="en-ID" dirty="0" err="1">
                    <a:latin typeface="URWPalladioL"/>
                  </a:rPr>
                  <a:t>membesar</a:t>
                </a:r>
                <a:r>
                  <a:rPr lang="en-ID" dirty="0">
                    <a:latin typeface="URWPalladioL"/>
                  </a:rPr>
                  <a:t> </a:t>
                </a:r>
                <a:r>
                  <a:rPr lang="en-ID" dirty="0" err="1">
                    <a:latin typeface="URWPalladioL"/>
                  </a:rPr>
                  <a:t>karena</a:t>
                </a:r>
                <a:r>
                  <a:rPr lang="en-ID" dirty="0">
                    <a:latin typeface="URWPalladi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D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dirty="0">
                    <a:latin typeface="URWPalladioL"/>
                  </a:rPr>
                  <a:t>Keputusan salah </a:t>
                </a:r>
                <a:r>
                  <a:rPr lang="en-ID" dirty="0" err="1">
                    <a:latin typeface="URWPalladioL"/>
                  </a:rPr>
                  <a:t>untuk</a:t>
                </a:r>
                <a:r>
                  <a:rPr lang="en-ID" dirty="0">
                    <a:latin typeface="URWPalladioL"/>
                  </a:rPr>
                  <a:t> </a:t>
                </a:r>
                <a:r>
                  <a:rPr lang="en-ID" i="1" dirty="0">
                    <a:latin typeface="URWPalladioL"/>
                  </a:rPr>
                  <a:t>negative instance </a:t>
                </a:r>
                <a:r>
                  <a:rPr lang="en-ID" dirty="0" err="1">
                    <a:latin typeface="URWPalladioL"/>
                  </a:rPr>
                  <a:t>maka</a:t>
                </a:r>
                <a:r>
                  <a:rPr lang="en-ID" dirty="0">
                    <a:latin typeface="URWPalladi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ID" dirty="0">
                    <a:latin typeface="URWPalladioL"/>
                  </a:rPr>
                  <a:t> </a:t>
                </a:r>
                <a:r>
                  <a:rPr lang="en-ID" dirty="0" err="1">
                    <a:latin typeface="URWPalladioL"/>
                  </a:rPr>
                  <a:t>membesar</a:t>
                </a:r>
                <a:r>
                  <a:rPr lang="en-ID" dirty="0">
                    <a:latin typeface="URWPalladioL"/>
                  </a:rPr>
                  <a:t> </a:t>
                </a:r>
                <a:r>
                  <a:rPr lang="en-ID" dirty="0" err="1">
                    <a:latin typeface="URWPalladioL"/>
                  </a:rPr>
                  <a:t>karena</a:t>
                </a:r>
                <a:r>
                  <a:rPr lang="en-ID" dirty="0">
                    <a:latin typeface="URWPalladi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9FDFE4-57A9-EA4E-B32E-531788311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13" y="2922480"/>
                <a:ext cx="6391495" cy="1200329"/>
              </a:xfrm>
              <a:prstGeom prst="rect">
                <a:avLst/>
              </a:prstGeom>
              <a:blipFill>
                <a:blip r:embed="rId4"/>
                <a:stretch>
                  <a:fillRect l="-595" t="-104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A093D99-3422-FB40-88EC-FFA2F5D1F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679" y="4867186"/>
            <a:ext cx="6019610" cy="9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7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Klasifikasi dengan Regresi Logistik</a:t>
            </a:r>
          </a:p>
          <a:p>
            <a:r>
              <a:rPr lang="id-ID" sz="2200" b="1" dirty="0">
                <a:solidFill>
                  <a:schemeClr val="bg1"/>
                </a:solidFill>
              </a:rPr>
              <a:t>Fungsi logistik dan estimasi probabilitas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511" y="1245384"/>
                <a:ext cx="11613142" cy="4646129"/>
              </a:xfrm>
            </p:spPr>
            <p:txBody>
              <a:bodyPr>
                <a:normAutofit/>
              </a:bodyPr>
              <a:lstStyle/>
              <a:p>
                <a:pPr marL="403225" indent="-403225"/>
                <a:r>
                  <a:rPr lang="en-US" sz="2400" dirty="0"/>
                  <a:t>Cost function </a:t>
                </a:r>
                <a:r>
                  <a:rPr lang="en-US" sz="2400" dirty="0" err="1"/>
                  <a:t>harus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diminimalkan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diturunkan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secara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parsial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d-ID" dirty="0"/>
              </a:p>
              <a:p>
                <a:pPr marL="403225" indent="-403225"/>
                <a:endParaRPr lang="id-ID" dirty="0"/>
              </a:p>
              <a:p>
                <a:pPr marL="403225" indent="-403225"/>
                <a:endParaRPr lang="id-ID" dirty="0"/>
              </a:p>
              <a:p>
                <a:pPr marL="403225" indent="-403225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2400" dirty="0"/>
                  <a:t> dicari seperti pada </a:t>
                </a:r>
                <a:r>
                  <a:rPr lang="id-ID" sz="2400" dirty="0" err="1"/>
                  <a:t>batch</a:t>
                </a:r>
                <a:r>
                  <a:rPr lang="id-ID" sz="2400" dirty="0"/>
                  <a:t> </a:t>
                </a:r>
                <a:r>
                  <a:rPr lang="id-ID" sz="2400" dirty="0" err="1"/>
                  <a:t>gradient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descent</a:t>
                </a:r>
                <a:r>
                  <a:rPr lang="id-ID" sz="2400" dirty="0"/>
                  <a:t> (BGD):</a:t>
                </a:r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20023A6A-C8B8-3E4F-93CB-A024EBF8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11" y="1245384"/>
                <a:ext cx="11613142" cy="4646129"/>
              </a:xfrm>
              <a:blipFill>
                <a:blip r:embed="rId2"/>
                <a:stretch>
                  <a:fillRect l="-655" t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3CB717B-BA94-CB43-B873-807E14DE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573" y="1716326"/>
            <a:ext cx="4232073" cy="859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261D6-DADD-604A-B791-4554E81C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344" y="2532882"/>
            <a:ext cx="2362200" cy="85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AAB5E-200A-1B45-932A-BF23300C316A}"/>
                  </a:ext>
                </a:extLst>
              </p:cNvPr>
              <p:cNvSpPr txBox="1"/>
              <p:nvPr/>
            </p:nvSpPr>
            <p:spPr>
              <a:xfrm>
                <a:off x="891277" y="5070657"/>
                <a:ext cx="544084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6AAB5E-200A-1B45-932A-BF23300C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" y="5070657"/>
                <a:ext cx="5440848" cy="756233"/>
              </a:xfrm>
              <a:prstGeom prst="rect">
                <a:avLst/>
              </a:prstGeom>
              <a:blipFill>
                <a:blip r:embed="rId5"/>
                <a:stretch>
                  <a:fillRect l="-466"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37D341-4881-074D-82F0-D9D577EC4F5D}"/>
                  </a:ext>
                </a:extLst>
              </p:cNvPr>
              <p:cNvSpPr txBox="1"/>
              <p:nvPr/>
            </p:nvSpPr>
            <p:spPr>
              <a:xfrm>
                <a:off x="891277" y="3753858"/>
                <a:ext cx="578850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37D341-4881-074D-82F0-D9D577EC4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7" y="3753858"/>
                <a:ext cx="5788508" cy="756233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97DD476-8E03-FF46-BC7F-E07A1DED63A2}"/>
              </a:ext>
            </a:extLst>
          </p:cNvPr>
          <p:cNvSpPr txBox="1"/>
          <p:nvPr/>
        </p:nvSpPr>
        <p:spPr>
          <a:xfrm>
            <a:off x="891277" y="3383782"/>
            <a:ext cx="5534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Iterasi</a:t>
            </a:r>
            <a:r>
              <a:rPr lang="en-US" sz="2000" dirty="0"/>
              <a:t> parameter </a:t>
            </a:r>
            <a:r>
              <a:rPr lang="en-US" sz="2000" dirty="0" err="1"/>
              <a:t>dengan</a:t>
            </a:r>
            <a:r>
              <a:rPr lang="en-US" sz="2000" dirty="0"/>
              <a:t> BGD pada </a:t>
            </a:r>
            <a:r>
              <a:rPr lang="en-US" sz="2000" dirty="0" err="1">
                <a:solidFill>
                  <a:schemeClr val="accent5"/>
                </a:solidFill>
              </a:rPr>
              <a:t>regresi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logistik</a:t>
            </a:r>
            <a:r>
              <a:rPr lang="en-US" sz="20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3164A-ECA2-9A40-BC05-70B85489C8B1}"/>
              </a:ext>
            </a:extLst>
          </p:cNvPr>
          <p:cNvSpPr txBox="1"/>
          <p:nvPr/>
        </p:nvSpPr>
        <p:spPr>
          <a:xfrm>
            <a:off x="891277" y="4636703"/>
            <a:ext cx="533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Iterasi</a:t>
            </a:r>
            <a:r>
              <a:rPr lang="en-US" sz="2000" dirty="0"/>
              <a:t> parameter </a:t>
            </a:r>
            <a:r>
              <a:rPr lang="en-US" sz="2000" dirty="0" err="1"/>
              <a:t>dengan</a:t>
            </a:r>
            <a:r>
              <a:rPr lang="en-US" sz="2000" dirty="0"/>
              <a:t> BGD pada </a:t>
            </a:r>
            <a:r>
              <a:rPr lang="en-US" sz="2000" dirty="0" err="1">
                <a:solidFill>
                  <a:schemeClr val="accent5"/>
                </a:solidFill>
              </a:rPr>
              <a:t>regresi</a:t>
            </a:r>
            <a:r>
              <a:rPr lang="en-US" sz="2000" dirty="0">
                <a:solidFill>
                  <a:schemeClr val="accent5"/>
                </a:solidFill>
              </a:rPr>
              <a:t> linier: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369691-9402-DC4A-9AAF-AD06A90D6852}"/>
                  </a:ext>
                </a:extLst>
              </p:cNvPr>
              <p:cNvSpPr/>
              <p:nvPr/>
            </p:nvSpPr>
            <p:spPr>
              <a:xfrm>
                <a:off x="7496376" y="3937326"/>
                <a:ext cx="197970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0 </a:t>
                </a:r>
                <a:r>
                  <a:rPr lang="en-US" dirty="0" err="1"/>
                  <a:t>atau</a:t>
                </a:r>
                <a:r>
                  <a:rPr lang="en-US" dirty="0"/>
                  <a:t> 1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369691-9402-DC4A-9AAF-AD06A90D6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76" y="3937326"/>
                <a:ext cx="1979709" cy="387927"/>
              </a:xfrm>
              <a:prstGeom prst="rect">
                <a:avLst/>
              </a:prstGeom>
              <a:blipFill>
                <a:blip r:embed="rId7"/>
                <a:stretch>
                  <a:fillRect t="-3226" r="-192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61AE9-1D1F-1243-993B-E82F9A61588F}"/>
                  </a:ext>
                </a:extLst>
              </p:cNvPr>
              <p:cNvSpPr/>
              <p:nvPr/>
            </p:nvSpPr>
            <p:spPr>
              <a:xfrm>
                <a:off x="7496376" y="5224689"/>
                <a:ext cx="140461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kontinyu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61AE9-1D1F-1243-993B-E82F9A615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76" y="5224689"/>
                <a:ext cx="1404615" cy="387927"/>
              </a:xfrm>
              <a:prstGeom prst="rect">
                <a:avLst/>
              </a:prstGeom>
              <a:blipFill>
                <a:blip r:embed="rId8"/>
                <a:stretch>
                  <a:fillRect t="-3125" r="-2703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17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8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klasifikasi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1382068"/>
          </a:xfrm>
        </p:spPr>
        <p:txBody>
          <a:bodyPr>
            <a:normAutofit fontScale="85000" lnSpcReduction="20000"/>
          </a:bodyPr>
          <a:lstStyle/>
          <a:p>
            <a:pPr marL="403225" indent="-403225"/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mengklasifikasikan</a:t>
            </a:r>
            <a:r>
              <a:rPr lang="en-ID" dirty="0"/>
              <a:t> dataset </a:t>
            </a:r>
            <a:r>
              <a:rPr lang="en-ID" dirty="0" err="1"/>
              <a:t>bunga</a:t>
            </a:r>
            <a:r>
              <a:rPr lang="en-ID" dirty="0"/>
              <a:t> </a:t>
            </a:r>
            <a:r>
              <a:rPr lang="en-ID" i="1" dirty="0"/>
              <a:t>iris (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pada </a:t>
            </a:r>
            <a:r>
              <a:rPr lang="en-ID" dirty="0" err="1"/>
              <a:t>buku-buku</a:t>
            </a:r>
            <a:r>
              <a:rPr lang="en-ID" dirty="0"/>
              <a:t> </a:t>
            </a:r>
            <a:r>
              <a:rPr lang="en-ID" i="1" dirty="0"/>
              <a:t>Machine Learning)</a:t>
            </a:r>
            <a:endParaRPr lang="en-ID" dirty="0"/>
          </a:p>
          <a:p>
            <a:pPr marL="403225" indent="-403225"/>
            <a:r>
              <a:rPr lang="en-ID" dirty="0"/>
              <a:t>Dataset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dan </a:t>
            </a:r>
            <a:r>
              <a:rPr lang="en-ID" dirty="0" err="1"/>
              <a:t>lebar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i="1" dirty="0">
                <a:solidFill>
                  <a:srgbClr val="FF0000"/>
                </a:solidFill>
              </a:rPr>
              <a:t>sepal</a:t>
            </a:r>
            <a:r>
              <a:rPr lang="en-ID" i="1" dirty="0"/>
              <a:t> </a:t>
            </a:r>
            <a:r>
              <a:rPr lang="en-ID" dirty="0"/>
              <a:t>dan </a:t>
            </a:r>
            <a:r>
              <a:rPr lang="en-ID" i="1" dirty="0">
                <a:solidFill>
                  <a:srgbClr val="FF0000"/>
                </a:solidFill>
              </a:rPr>
              <a:t>petal</a:t>
            </a:r>
            <a:r>
              <a:rPr lang="en-ID" i="1" dirty="0"/>
              <a:t> </a:t>
            </a:r>
            <a:r>
              <a:rPr lang="en-ID" dirty="0" err="1"/>
              <a:t>dari</a:t>
            </a:r>
            <a:r>
              <a:rPr lang="en-ID" dirty="0"/>
              <a:t> 150 </a:t>
            </a:r>
            <a:r>
              <a:rPr lang="en-ID" dirty="0" err="1"/>
              <a:t>bunga</a:t>
            </a:r>
            <a:r>
              <a:rPr lang="en-ID" dirty="0"/>
              <a:t> iris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spesies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: </a:t>
            </a:r>
            <a:r>
              <a:rPr lang="en-ID" i="1" dirty="0"/>
              <a:t>Iris </a:t>
            </a:r>
            <a:r>
              <a:rPr lang="en-ID" i="1" dirty="0" err="1"/>
              <a:t>sentosa</a:t>
            </a:r>
            <a:r>
              <a:rPr lang="en-ID" i="1" dirty="0"/>
              <a:t>, Iris versicolor </a:t>
            </a:r>
            <a:r>
              <a:rPr lang="en-ID" dirty="0"/>
              <a:t>dan </a:t>
            </a:r>
            <a:r>
              <a:rPr lang="en-ID" i="1" dirty="0"/>
              <a:t>Iris virginica </a:t>
            </a:r>
            <a:endParaRPr lang="en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A5162-F271-F44B-AB7D-5BDC2B36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3184"/>
            <a:ext cx="5143018" cy="3923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ABFD5-DBB0-A849-9BF3-B8A3C27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69" y="3026268"/>
            <a:ext cx="4537257" cy="25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1E9-0BD8-4B88-9366-E5E2DBBA0485}" type="datetime1">
              <a:rPr lang="id-ID" smtClean="0"/>
              <a:t>23/05/21</a:t>
            </a:fld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fld id="{DA95038F-77DB-444E-BCC3-2075A5FA28B0}" type="slidenum">
              <a:rPr lang="id-ID" smtClean="0"/>
              <a:t>9</a:t>
            </a:fld>
            <a:endParaRPr lang="id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9099" y="163705"/>
            <a:ext cx="9252802" cy="722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>
                <a:solidFill>
                  <a:schemeClr val="bg1"/>
                </a:solidFill>
              </a:rPr>
              <a:t>Contoh klasifikasi Regresi Logistik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0023A6A-C8B8-3E4F-93CB-A024EBF8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1" y="1245385"/>
            <a:ext cx="11613142" cy="1382068"/>
          </a:xfrm>
        </p:spPr>
        <p:txBody>
          <a:bodyPr>
            <a:normAutofit fontScale="92500" lnSpcReduction="20000"/>
          </a:bodyPr>
          <a:lstStyle/>
          <a:p>
            <a:pPr marL="403225" indent="-403225"/>
            <a:r>
              <a:rPr lang="en-ID" sz="2600" dirty="0"/>
              <a:t>Pada </a:t>
            </a:r>
            <a:r>
              <a:rPr lang="en-ID" sz="2600" dirty="0" err="1"/>
              <a:t>contoh</a:t>
            </a:r>
            <a:r>
              <a:rPr lang="en-ID" sz="2600" dirty="0"/>
              <a:t> </a:t>
            </a:r>
            <a:r>
              <a:rPr lang="en-ID" sz="2600" dirty="0" err="1"/>
              <a:t>ini</a:t>
            </a:r>
            <a:r>
              <a:rPr lang="en-ID" sz="2600" dirty="0"/>
              <a:t>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disederhanakan</a:t>
            </a:r>
            <a:endParaRPr lang="en-ID" sz="2600" dirty="0"/>
          </a:p>
          <a:p>
            <a:pPr marL="860425" lvl="1" indent="-403225"/>
            <a:r>
              <a:rPr lang="en-ID" sz="2600" dirty="0">
                <a:solidFill>
                  <a:schemeClr val="tx1"/>
                </a:solidFill>
              </a:rPr>
              <a:t>Classifier </a:t>
            </a:r>
            <a:r>
              <a:rPr lang="en-ID" sz="2600" dirty="0" err="1">
                <a:solidFill>
                  <a:schemeClr val="tx1"/>
                </a:solidFill>
              </a:rPr>
              <a:t>untuk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mendeteksi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jenis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i="1" dirty="0">
                <a:solidFill>
                  <a:schemeClr val="tx1"/>
                </a:solidFill>
              </a:rPr>
              <a:t>Iris virginica </a:t>
            </a:r>
            <a:r>
              <a:rPr lang="en-ID" sz="2600" dirty="0">
                <a:solidFill>
                  <a:schemeClr val="tx1"/>
                </a:solidFill>
              </a:rPr>
              <a:t>(</a:t>
            </a:r>
            <a:r>
              <a:rPr lang="en-ID" sz="2600" dirty="0" err="1">
                <a:solidFill>
                  <a:schemeClr val="tx1"/>
                </a:solidFill>
              </a:rPr>
              <a:t>dua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spesies</a:t>
            </a:r>
            <a:r>
              <a:rPr lang="en-ID" sz="2600" dirty="0">
                <a:solidFill>
                  <a:schemeClr val="tx1"/>
                </a:solidFill>
              </a:rPr>
              <a:t> lain </a:t>
            </a:r>
            <a:r>
              <a:rPr lang="en-ID" sz="2600" dirty="0" err="1">
                <a:solidFill>
                  <a:schemeClr val="tx1"/>
                </a:solidFill>
              </a:rPr>
              <a:t>akan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dikategorikan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sebagai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bukan</a:t>
            </a:r>
            <a:r>
              <a:rPr lang="en-ID" sz="2600" dirty="0">
                <a:solidFill>
                  <a:schemeClr val="tx1"/>
                </a:solidFill>
              </a:rPr>
              <a:t>), </a:t>
            </a:r>
          </a:p>
          <a:p>
            <a:pPr marL="860425" lvl="1" indent="-403225"/>
            <a:r>
              <a:rPr lang="en-ID" sz="2600" dirty="0" err="1">
                <a:solidFill>
                  <a:schemeClr val="tx1"/>
                </a:solidFill>
              </a:rPr>
              <a:t>Berdasarkan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dirty="0" err="1">
                <a:solidFill>
                  <a:schemeClr val="tx1"/>
                </a:solidFill>
              </a:rPr>
              <a:t>lebar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  <a:r>
              <a:rPr lang="en-ID" sz="2600" i="1" dirty="0">
                <a:solidFill>
                  <a:schemeClr val="tx1"/>
                </a:solidFill>
              </a:rPr>
              <a:t>petal </a:t>
            </a:r>
            <a:r>
              <a:rPr lang="en-ID" sz="2600" dirty="0" err="1">
                <a:solidFill>
                  <a:schemeClr val="tx1"/>
                </a:solidFill>
              </a:rPr>
              <a:t>saja</a:t>
            </a:r>
            <a:r>
              <a:rPr lang="en-ID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A5162-F271-F44B-AB7D-5BDC2B36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1" y="2600158"/>
            <a:ext cx="5143018" cy="3923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1B72B-9842-0C48-8240-FA96FF2A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16" y="2860931"/>
            <a:ext cx="6059668" cy="1288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336A4-B43A-A648-8F6A-AD36B1E94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716" y="4210557"/>
            <a:ext cx="6302737" cy="459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256745-C781-0448-96AC-1582BCB57F5E}"/>
              </a:ext>
            </a:extLst>
          </p:cNvPr>
          <p:cNvSpPr txBox="1"/>
          <p:nvPr/>
        </p:nvSpPr>
        <p:spPr>
          <a:xfrm>
            <a:off x="5503506" y="2432874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dataset</a:t>
            </a:r>
          </a:p>
        </p:txBody>
      </p:sp>
    </p:spTree>
    <p:extLst>
      <p:ext uri="{BB962C8B-B14F-4D97-AF65-F5344CB8AC3E}">
        <p14:creationId xmlns:p14="http://schemas.microsoft.com/office/powerpoint/2010/main" val="348438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DF0F9-07CE-42E1-89D4-0BD561C499DB}"/>
</file>

<file path=customXml/itemProps2.xml><?xml version="1.0" encoding="utf-8"?>
<ds:datastoreItem xmlns:ds="http://schemas.openxmlformats.org/officeDocument/2006/customXml" ds:itemID="{606F9EED-1F78-4A00-BE75-17C9CFF6D082}"/>
</file>

<file path=customXml/itemProps3.xml><?xml version="1.0" encoding="utf-8"?>
<ds:datastoreItem xmlns:ds="http://schemas.openxmlformats.org/officeDocument/2006/customXml" ds:itemID="{222722A7-56EA-4F7F-B25B-CB093E7BA668}"/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854</Words>
  <Application>Microsoft Macintosh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URWPalladioL</vt:lpstr>
      <vt:lpstr>Wingdings</vt:lpstr>
      <vt:lpstr>Office Theme</vt:lpstr>
      <vt:lpstr> Pembelajaran Mesin dan Aplikasi II. Supervised Learning I: Regresi Logistik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fysuratman@gmail.com</dc:creator>
  <cp:lastModifiedBy>FIKY YOSEF SURATMAN</cp:lastModifiedBy>
  <cp:revision>257</cp:revision>
  <dcterms:created xsi:type="dcterms:W3CDTF">2018-10-26T09:27:05Z</dcterms:created>
  <dcterms:modified xsi:type="dcterms:W3CDTF">2021-05-23T13:12:45Z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