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479" r:id="rId2"/>
    <p:sldId id="1511" r:id="rId3"/>
    <p:sldId id="1512" r:id="rId4"/>
    <p:sldId id="1513" r:id="rId5"/>
    <p:sldId id="1514" r:id="rId6"/>
    <p:sldId id="1515" r:id="rId7"/>
    <p:sldId id="1516" r:id="rId8"/>
    <p:sldId id="1521" r:id="rId9"/>
    <p:sldId id="1517" r:id="rId10"/>
    <p:sldId id="1518" r:id="rId11"/>
    <p:sldId id="1519" r:id="rId12"/>
    <p:sldId id="1520" r:id="rId13"/>
    <p:sldId id="1522" r:id="rId14"/>
    <p:sldId id="1523" r:id="rId15"/>
    <p:sldId id="1525" r:id="rId16"/>
    <p:sldId id="1524" r:id="rId17"/>
    <p:sldId id="1526" r:id="rId18"/>
    <p:sldId id="1527" r:id="rId19"/>
    <p:sldId id="1528" r:id="rId20"/>
    <p:sldId id="1529" r:id="rId21"/>
    <p:sldId id="1530" r:id="rId22"/>
    <p:sldId id="1531" r:id="rId23"/>
    <p:sldId id="1532" r:id="rId24"/>
    <p:sldId id="1533" r:id="rId25"/>
    <p:sldId id="1534" r:id="rId26"/>
    <p:sldId id="1535" r:id="rId27"/>
    <p:sldId id="1536" r:id="rId28"/>
    <p:sldId id="1537" r:id="rId29"/>
    <p:sldId id="1538" r:id="rId30"/>
    <p:sldId id="1501" r:id="rId31"/>
  </p:sldIdLst>
  <p:sldSz cx="24377650" cy="13716000"/>
  <p:notesSz cx="6858000" cy="9144000"/>
  <p:defaultTextStyle>
    <a:defPPr>
      <a:defRPr lang="en-US"/>
    </a:defPPr>
    <a:lvl1pPr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1pPr>
    <a:lvl2pPr marL="912813" indent="-4556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2pPr>
    <a:lvl3pPr marL="1827213" indent="-9128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3pPr>
    <a:lvl4pPr marL="2741613" indent="-13700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4pPr>
    <a:lvl5pPr marL="3656013" indent="-1827213" algn="l" defTabSz="1827213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Lato Light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Lato Ligh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99" autoAdjust="0"/>
    <p:restoredTop sz="86347" autoAdjust="0"/>
  </p:normalViewPr>
  <p:slideViewPr>
    <p:cSldViewPr snapToGrid="0" snapToObjects="1">
      <p:cViewPr varScale="1">
        <p:scale>
          <a:sx n="46" d="100"/>
          <a:sy n="46" d="100"/>
        </p:scale>
        <p:origin x="232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28992"/>
    </p:cViewPr>
  </p:sorterViewPr>
  <p:notesViewPr>
    <p:cSldViewPr snapToGrid="0" snapToObjects="1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251C1F-D48B-7D4A-BD9B-7F21C342102C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1187F0-E2A6-5B4F-BFF1-4B3A6BC068D1}">
      <dgm:prSet phldrT="[Text]"/>
      <dgm:spPr/>
      <dgm:t>
        <a:bodyPr/>
        <a:lstStyle/>
        <a:p>
          <a:r>
            <a:rPr lang="en-US" b="1" dirty="0" err="1"/>
            <a:t>Memilih</a:t>
          </a:r>
          <a:r>
            <a:rPr lang="en-US" b="1" dirty="0"/>
            <a:t> Model C</a:t>
          </a:r>
          <a:r>
            <a:rPr lang="en-US" b="1" i="1" dirty="0"/>
            <a:t>lass </a:t>
          </a:r>
          <a:endParaRPr lang="en-US" dirty="0"/>
        </a:p>
      </dgm:t>
    </dgm:pt>
    <dgm:pt modelId="{389BC26E-4B1A-6840-8C6C-3A840FE0A31F}" type="parTrans" cxnId="{19B69898-3D21-4840-800B-8359BB260EA3}">
      <dgm:prSet/>
      <dgm:spPr/>
      <dgm:t>
        <a:bodyPr/>
        <a:lstStyle/>
        <a:p>
          <a:endParaRPr lang="en-US"/>
        </a:p>
      </dgm:t>
    </dgm:pt>
    <dgm:pt modelId="{B621A131-BC73-2C44-9301-A8306512F0FD}" type="sibTrans" cxnId="{19B69898-3D21-4840-800B-8359BB260EA3}">
      <dgm:prSet/>
      <dgm:spPr/>
      <dgm:t>
        <a:bodyPr/>
        <a:lstStyle/>
        <a:p>
          <a:endParaRPr lang="en-US"/>
        </a:p>
      </dgm:t>
    </dgm:pt>
    <dgm:pt modelId="{30582346-D641-3E48-BB4F-9620401FC006}">
      <dgm:prSet phldrT="[Text]"/>
      <dgm:spPr/>
      <dgm:t>
        <a:bodyPr/>
        <a:lstStyle/>
        <a:p>
          <a:r>
            <a:rPr lang="en-US" b="1" dirty="0" err="1"/>
            <a:t>Pilih</a:t>
          </a:r>
          <a:r>
            <a:rPr lang="en-US" b="1" dirty="0"/>
            <a:t> Model H</a:t>
          </a:r>
          <a:r>
            <a:rPr lang="en-US" b="1" i="1" dirty="0"/>
            <a:t>yperparameter </a:t>
          </a:r>
          <a:endParaRPr lang="en-US" dirty="0"/>
        </a:p>
      </dgm:t>
    </dgm:pt>
    <dgm:pt modelId="{E1979199-D477-1D46-BF8C-72531BC1B7B6}" type="parTrans" cxnId="{F2FBB082-B30A-6247-BE3B-69FF160BD13C}">
      <dgm:prSet/>
      <dgm:spPr/>
      <dgm:t>
        <a:bodyPr/>
        <a:lstStyle/>
        <a:p>
          <a:endParaRPr lang="en-US"/>
        </a:p>
      </dgm:t>
    </dgm:pt>
    <dgm:pt modelId="{EE481F5E-3300-5545-8FBC-D3E0223DF408}" type="sibTrans" cxnId="{F2FBB082-B30A-6247-BE3B-69FF160BD13C}">
      <dgm:prSet/>
      <dgm:spPr/>
      <dgm:t>
        <a:bodyPr/>
        <a:lstStyle/>
        <a:p>
          <a:endParaRPr lang="en-US"/>
        </a:p>
      </dgm:t>
    </dgm:pt>
    <dgm:pt modelId="{977CBCCA-5472-054D-AFDF-0D2A1D40120B}">
      <dgm:prSet phldrT="[Text]"/>
      <dgm:spPr/>
      <dgm:t>
        <a:bodyPr/>
        <a:lstStyle/>
        <a:p>
          <a:r>
            <a:rPr lang="en-US" b="1" dirty="0" err="1"/>
            <a:t>Mengatur</a:t>
          </a:r>
          <a:r>
            <a:rPr lang="en-US" b="1" dirty="0"/>
            <a:t> Data </a:t>
          </a:r>
          <a:r>
            <a:rPr lang="en-US" b="1" dirty="0" err="1"/>
            <a:t>ke</a:t>
          </a:r>
          <a:r>
            <a:rPr lang="en-US" b="1" dirty="0"/>
            <a:t> </a:t>
          </a:r>
          <a:r>
            <a:rPr lang="en-US" b="1" dirty="0" err="1"/>
            <a:t>Matriks</a:t>
          </a:r>
          <a:r>
            <a:rPr lang="en-US" b="1" dirty="0"/>
            <a:t> F</a:t>
          </a:r>
          <a:r>
            <a:rPr lang="en-US" b="1" i="1" dirty="0"/>
            <a:t>eature </a:t>
          </a:r>
          <a:r>
            <a:rPr lang="en-US" b="1" dirty="0"/>
            <a:t>dan </a:t>
          </a:r>
          <a:r>
            <a:rPr lang="en-US" b="1" dirty="0" err="1"/>
            <a:t>Vektor</a:t>
          </a:r>
          <a:r>
            <a:rPr lang="en-US" b="1" dirty="0"/>
            <a:t> Target </a:t>
          </a:r>
          <a:endParaRPr lang="en-US" dirty="0"/>
        </a:p>
      </dgm:t>
    </dgm:pt>
    <dgm:pt modelId="{DBE62007-15AF-8B44-BC0B-60CAEBCE045B}" type="parTrans" cxnId="{E53A5259-6D19-D147-9371-44B1CD3E1CDB}">
      <dgm:prSet/>
      <dgm:spPr/>
      <dgm:t>
        <a:bodyPr/>
        <a:lstStyle/>
        <a:p>
          <a:endParaRPr lang="en-US"/>
        </a:p>
      </dgm:t>
    </dgm:pt>
    <dgm:pt modelId="{39387E9C-CD69-9247-959D-08EBD9B04475}" type="sibTrans" cxnId="{E53A5259-6D19-D147-9371-44B1CD3E1CDB}">
      <dgm:prSet/>
      <dgm:spPr/>
      <dgm:t>
        <a:bodyPr/>
        <a:lstStyle/>
        <a:p>
          <a:endParaRPr lang="en-US"/>
        </a:p>
      </dgm:t>
    </dgm:pt>
    <dgm:pt modelId="{8C655F1D-DFEE-AF46-9FE6-77DC0CA132B1}">
      <dgm:prSet/>
      <dgm:spPr/>
      <dgm:t>
        <a:bodyPr/>
        <a:lstStyle/>
        <a:p>
          <a:r>
            <a:rPr lang="en-US" b="1" dirty="0" err="1"/>
            <a:t>Melakukan</a:t>
          </a:r>
          <a:r>
            <a:rPr lang="en-US" b="1" dirty="0"/>
            <a:t> F</a:t>
          </a:r>
          <a:r>
            <a:rPr lang="en-US" b="1" i="1" dirty="0"/>
            <a:t>itting M</a:t>
          </a:r>
          <a:r>
            <a:rPr lang="en-US" b="1" dirty="0"/>
            <a:t>odel </a:t>
          </a:r>
          <a:r>
            <a:rPr lang="en-US" b="1" dirty="0" err="1"/>
            <a:t>Terhadap</a:t>
          </a:r>
          <a:r>
            <a:rPr lang="en-US" b="1" dirty="0"/>
            <a:t> Data (training) </a:t>
          </a:r>
          <a:endParaRPr lang="en-US" dirty="0"/>
        </a:p>
      </dgm:t>
    </dgm:pt>
    <dgm:pt modelId="{F34A327E-C4F9-8745-8F20-7E4701200A19}" type="parTrans" cxnId="{EBE09D7F-1468-654C-87A7-036D3FC4823C}">
      <dgm:prSet/>
      <dgm:spPr/>
    </dgm:pt>
    <dgm:pt modelId="{EA2F0B8E-94CA-9A47-90FD-1062F040068A}" type="sibTrans" cxnId="{EBE09D7F-1468-654C-87A7-036D3FC4823C}">
      <dgm:prSet/>
      <dgm:spPr/>
    </dgm:pt>
    <dgm:pt modelId="{2F3B50B1-896E-BC49-8F36-B432F088C62B}">
      <dgm:prSet/>
      <dgm:spPr/>
      <dgm:t>
        <a:bodyPr/>
        <a:lstStyle/>
        <a:p>
          <a:r>
            <a:rPr lang="en-US" b="1" dirty="0" err="1"/>
            <a:t>Memprediksi</a:t>
          </a:r>
          <a:r>
            <a:rPr lang="en-US" b="1" dirty="0"/>
            <a:t> Data </a:t>
          </a:r>
          <a:r>
            <a:rPr lang="en-US" b="1" dirty="0" err="1"/>
            <a:t>Baru</a:t>
          </a:r>
          <a:r>
            <a:rPr lang="en-US" b="1" dirty="0"/>
            <a:t> </a:t>
          </a:r>
          <a:endParaRPr lang="en-US" dirty="0"/>
        </a:p>
      </dgm:t>
    </dgm:pt>
    <dgm:pt modelId="{9C88B04B-3C0D-1A43-BB28-8DF373E6D8FA}" type="parTrans" cxnId="{9EA27CE7-ED5E-EC45-94B3-A036CE56587F}">
      <dgm:prSet/>
      <dgm:spPr/>
    </dgm:pt>
    <dgm:pt modelId="{7824FB17-DFBB-3E41-8E32-EE53851A8D0C}" type="sibTrans" cxnId="{9EA27CE7-ED5E-EC45-94B3-A036CE56587F}">
      <dgm:prSet/>
      <dgm:spPr/>
    </dgm:pt>
    <dgm:pt modelId="{A92772E2-1EE6-3847-9028-8C41EE98ECCF}" type="pres">
      <dgm:prSet presAssocID="{74251C1F-D48B-7D4A-BD9B-7F21C342102C}" presName="Name0" presStyleCnt="0">
        <dgm:presLayoutVars>
          <dgm:chMax val="7"/>
          <dgm:chPref val="7"/>
          <dgm:dir/>
        </dgm:presLayoutVars>
      </dgm:prSet>
      <dgm:spPr/>
    </dgm:pt>
    <dgm:pt modelId="{3C8C7529-A941-6B4C-8D50-D061860BADEB}" type="pres">
      <dgm:prSet presAssocID="{74251C1F-D48B-7D4A-BD9B-7F21C342102C}" presName="Name1" presStyleCnt="0"/>
      <dgm:spPr/>
    </dgm:pt>
    <dgm:pt modelId="{090519AB-140F-4F43-9AE0-FA705361BB08}" type="pres">
      <dgm:prSet presAssocID="{74251C1F-D48B-7D4A-BD9B-7F21C342102C}" presName="cycle" presStyleCnt="0"/>
      <dgm:spPr/>
    </dgm:pt>
    <dgm:pt modelId="{CDC13962-0B99-0940-9405-733FFCABC12E}" type="pres">
      <dgm:prSet presAssocID="{74251C1F-D48B-7D4A-BD9B-7F21C342102C}" presName="srcNode" presStyleLbl="node1" presStyleIdx="0" presStyleCnt="5"/>
      <dgm:spPr/>
    </dgm:pt>
    <dgm:pt modelId="{8FD2C797-9349-6347-A5FC-77F79B58A272}" type="pres">
      <dgm:prSet presAssocID="{74251C1F-D48B-7D4A-BD9B-7F21C342102C}" presName="conn" presStyleLbl="parChTrans1D2" presStyleIdx="0" presStyleCnt="1"/>
      <dgm:spPr/>
    </dgm:pt>
    <dgm:pt modelId="{FFA22B35-8AFA-DE4B-BAA8-46FF1ABA6C50}" type="pres">
      <dgm:prSet presAssocID="{74251C1F-D48B-7D4A-BD9B-7F21C342102C}" presName="extraNode" presStyleLbl="node1" presStyleIdx="0" presStyleCnt="5"/>
      <dgm:spPr/>
    </dgm:pt>
    <dgm:pt modelId="{BF7A30D5-6CB9-DA40-ACC3-3FD594657E70}" type="pres">
      <dgm:prSet presAssocID="{74251C1F-D48B-7D4A-BD9B-7F21C342102C}" presName="dstNode" presStyleLbl="node1" presStyleIdx="0" presStyleCnt="5"/>
      <dgm:spPr/>
    </dgm:pt>
    <dgm:pt modelId="{937D502F-AF35-DC48-8523-3F19E55DBD51}" type="pres">
      <dgm:prSet presAssocID="{3D1187F0-E2A6-5B4F-BFF1-4B3A6BC068D1}" presName="text_1" presStyleLbl="node1" presStyleIdx="0" presStyleCnt="5">
        <dgm:presLayoutVars>
          <dgm:bulletEnabled val="1"/>
        </dgm:presLayoutVars>
      </dgm:prSet>
      <dgm:spPr/>
    </dgm:pt>
    <dgm:pt modelId="{0C66355F-CC9B-FA4A-9ADA-7E3EBF68BA77}" type="pres">
      <dgm:prSet presAssocID="{3D1187F0-E2A6-5B4F-BFF1-4B3A6BC068D1}" presName="accent_1" presStyleCnt="0"/>
      <dgm:spPr/>
    </dgm:pt>
    <dgm:pt modelId="{15774D3B-F616-4A4B-9DE8-3D7CD3C0AB02}" type="pres">
      <dgm:prSet presAssocID="{3D1187F0-E2A6-5B4F-BFF1-4B3A6BC068D1}" presName="accentRepeatNode" presStyleLbl="solidFgAcc1" presStyleIdx="0" presStyleCnt="5"/>
      <dgm:spPr/>
    </dgm:pt>
    <dgm:pt modelId="{216F05E1-37DC-3C4C-A8BD-BDC8D88AEE66}" type="pres">
      <dgm:prSet presAssocID="{30582346-D641-3E48-BB4F-9620401FC006}" presName="text_2" presStyleLbl="node1" presStyleIdx="1" presStyleCnt="5">
        <dgm:presLayoutVars>
          <dgm:bulletEnabled val="1"/>
        </dgm:presLayoutVars>
      </dgm:prSet>
      <dgm:spPr/>
    </dgm:pt>
    <dgm:pt modelId="{CF80D7DB-2A39-1948-8324-ECB3939EAB5C}" type="pres">
      <dgm:prSet presAssocID="{30582346-D641-3E48-BB4F-9620401FC006}" presName="accent_2" presStyleCnt="0"/>
      <dgm:spPr/>
    </dgm:pt>
    <dgm:pt modelId="{E3A7DE05-A0AA-4E43-A737-59B52B8E4934}" type="pres">
      <dgm:prSet presAssocID="{30582346-D641-3E48-BB4F-9620401FC006}" presName="accentRepeatNode" presStyleLbl="solidFgAcc1" presStyleIdx="1" presStyleCnt="5"/>
      <dgm:spPr/>
    </dgm:pt>
    <dgm:pt modelId="{BA0223FD-ADFB-D548-AC0B-9410634A8275}" type="pres">
      <dgm:prSet presAssocID="{977CBCCA-5472-054D-AFDF-0D2A1D40120B}" presName="text_3" presStyleLbl="node1" presStyleIdx="2" presStyleCnt="5">
        <dgm:presLayoutVars>
          <dgm:bulletEnabled val="1"/>
        </dgm:presLayoutVars>
      </dgm:prSet>
      <dgm:spPr/>
    </dgm:pt>
    <dgm:pt modelId="{B97B10ED-81C4-F549-BE06-74A178E4FE9D}" type="pres">
      <dgm:prSet presAssocID="{977CBCCA-5472-054D-AFDF-0D2A1D40120B}" presName="accent_3" presStyleCnt="0"/>
      <dgm:spPr/>
    </dgm:pt>
    <dgm:pt modelId="{407A18BF-7C06-864F-85DD-1E30F01222F2}" type="pres">
      <dgm:prSet presAssocID="{977CBCCA-5472-054D-AFDF-0D2A1D40120B}" presName="accentRepeatNode" presStyleLbl="solidFgAcc1" presStyleIdx="2" presStyleCnt="5"/>
      <dgm:spPr/>
    </dgm:pt>
    <dgm:pt modelId="{454B6998-1E9C-D94D-8732-94C9290057E7}" type="pres">
      <dgm:prSet presAssocID="{8C655F1D-DFEE-AF46-9FE6-77DC0CA132B1}" presName="text_4" presStyleLbl="node1" presStyleIdx="3" presStyleCnt="5">
        <dgm:presLayoutVars>
          <dgm:bulletEnabled val="1"/>
        </dgm:presLayoutVars>
      </dgm:prSet>
      <dgm:spPr/>
    </dgm:pt>
    <dgm:pt modelId="{86282AAD-123E-104E-817E-ABBDB78B76AC}" type="pres">
      <dgm:prSet presAssocID="{8C655F1D-DFEE-AF46-9FE6-77DC0CA132B1}" presName="accent_4" presStyleCnt="0"/>
      <dgm:spPr/>
    </dgm:pt>
    <dgm:pt modelId="{E475E3AB-04BD-1B45-B297-B2CAB9CD5D68}" type="pres">
      <dgm:prSet presAssocID="{8C655F1D-DFEE-AF46-9FE6-77DC0CA132B1}" presName="accentRepeatNode" presStyleLbl="solidFgAcc1" presStyleIdx="3" presStyleCnt="5"/>
      <dgm:spPr/>
    </dgm:pt>
    <dgm:pt modelId="{F3F4D9C6-3079-374F-B138-24F5774FA59E}" type="pres">
      <dgm:prSet presAssocID="{2F3B50B1-896E-BC49-8F36-B432F088C62B}" presName="text_5" presStyleLbl="node1" presStyleIdx="4" presStyleCnt="5">
        <dgm:presLayoutVars>
          <dgm:bulletEnabled val="1"/>
        </dgm:presLayoutVars>
      </dgm:prSet>
      <dgm:spPr/>
    </dgm:pt>
    <dgm:pt modelId="{5D3EE687-1E98-FE48-A31A-F54CDBEC559D}" type="pres">
      <dgm:prSet presAssocID="{2F3B50B1-896E-BC49-8F36-B432F088C62B}" presName="accent_5" presStyleCnt="0"/>
      <dgm:spPr/>
    </dgm:pt>
    <dgm:pt modelId="{A7DCDA55-A01D-494F-8B93-4F9A9FE9A7D9}" type="pres">
      <dgm:prSet presAssocID="{2F3B50B1-896E-BC49-8F36-B432F088C62B}" presName="accentRepeatNode" presStyleLbl="solidFgAcc1" presStyleIdx="4" presStyleCnt="5"/>
      <dgm:spPr/>
    </dgm:pt>
  </dgm:ptLst>
  <dgm:cxnLst>
    <dgm:cxn modelId="{454F501C-0972-124B-A17A-4B05723FE843}" type="presOf" srcId="{2F3B50B1-896E-BC49-8F36-B432F088C62B}" destId="{F3F4D9C6-3079-374F-B138-24F5774FA59E}" srcOrd="0" destOrd="0" presId="urn:microsoft.com/office/officeart/2008/layout/VerticalCurvedList"/>
    <dgm:cxn modelId="{E53A5259-6D19-D147-9371-44B1CD3E1CDB}" srcId="{74251C1F-D48B-7D4A-BD9B-7F21C342102C}" destId="{977CBCCA-5472-054D-AFDF-0D2A1D40120B}" srcOrd="2" destOrd="0" parTransId="{DBE62007-15AF-8B44-BC0B-60CAEBCE045B}" sibTransId="{39387E9C-CD69-9247-959D-08EBD9B04475}"/>
    <dgm:cxn modelId="{34741163-3B98-984E-AFF3-58B01F71D9E6}" type="presOf" srcId="{8C655F1D-DFEE-AF46-9FE6-77DC0CA132B1}" destId="{454B6998-1E9C-D94D-8732-94C9290057E7}" srcOrd="0" destOrd="0" presId="urn:microsoft.com/office/officeart/2008/layout/VerticalCurvedList"/>
    <dgm:cxn modelId="{F42F0167-261B-8E40-A00E-A45DE90C3EF0}" type="presOf" srcId="{30582346-D641-3E48-BB4F-9620401FC006}" destId="{216F05E1-37DC-3C4C-A8BD-BDC8D88AEE66}" srcOrd="0" destOrd="0" presId="urn:microsoft.com/office/officeart/2008/layout/VerticalCurvedList"/>
    <dgm:cxn modelId="{EBE09D7F-1468-654C-87A7-036D3FC4823C}" srcId="{74251C1F-D48B-7D4A-BD9B-7F21C342102C}" destId="{8C655F1D-DFEE-AF46-9FE6-77DC0CA132B1}" srcOrd="3" destOrd="0" parTransId="{F34A327E-C4F9-8745-8F20-7E4701200A19}" sibTransId="{EA2F0B8E-94CA-9A47-90FD-1062F040068A}"/>
    <dgm:cxn modelId="{F2FBB082-B30A-6247-BE3B-69FF160BD13C}" srcId="{74251C1F-D48B-7D4A-BD9B-7F21C342102C}" destId="{30582346-D641-3E48-BB4F-9620401FC006}" srcOrd="1" destOrd="0" parTransId="{E1979199-D477-1D46-BF8C-72531BC1B7B6}" sibTransId="{EE481F5E-3300-5545-8FBC-D3E0223DF408}"/>
    <dgm:cxn modelId="{39E4DD92-AC7E-324F-8120-A0812989A9AF}" type="presOf" srcId="{B621A131-BC73-2C44-9301-A8306512F0FD}" destId="{8FD2C797-9349-6347-A5FC-77F79B58A272}" srcOrd="0" destOrd="0" presId="urn:microsoft.com/office/officeart/2008/layout/VerticalCurvedList"/>
    <dgm:cxn modelId="{19B69898-3D21-4840-800B-8359BB260EA3}" srcId="{74251C1F-D48B-7D4A-BD9B-7F21C342102C}" destId="{3D1187F0-E2A6-5B4F-BFF1-4B3A6BC068D1}" srcOrd="0" destOrd="0" parTransId="{389BC26E-4B1A-6840-8C6C-3A840FE0A31F}" sibTransId="{B621A131-BC73-2C44-9301-A8306512F0FD}"/>
    <dgm:cxn modelId="{EC4388B4-2B52-AF42-93CC-2931C7F5055F}" type="presOf" srcId="{977CBCCA-5472-054D-AFDF-0D2A1D40120B}" destId="{BA0223FD-ADFB-D548-AC0B-9410634A8275}" srcOrd="0" destOrd="0" presId="urn:microsoft.com/office/officeart/2008/layout/VerticalCurvedList"/>
    <dgm:cxn modelId="{DE156CC3-DC90-D24C-B5A5-DE076912E4CD}" type="presOf" srcId="{74251C1F-D48B-7D4A-BD9B-7F21C342102C}" destId="{A92772E2-1EE6-3847-9028-8C41EE98ECCF}" srcOrd="0" destOrd="0" presId="urn:microsoft.com/office/officeart/2008/layout/VerticalCurvedList"/>
    <dgm:cxn modelId="{D04CA3D2-CCF0-9A4B-915D-5452B0B92359}" type="presOf" srcId="{3D1187F0-E2A6-5B4F-BFF1-4B3A6BC068D1}" destId="{937D502F-AF35-DC48-8523-3F19E55DBD51}" srcOrd="0" destOrd="0" presId="urn:microsoft.com/office/officeart/2008/layout/VerticalCurvedList"/>
    <dgm:cxn modelId="{9EA27CE7-ED5E-EC45-94B3-A036CE56587F}" srcId="{74251C1F-D48B-7D4A-BD9B-7F21C342102C}" destId="{2F3B50B1-896E-BC49-8F36-B432F088C62B}" srcOrd="4" destOrd="0" parTransId="{9C88B04B-3C0D-1A43-BB28-8DF373E6D8FA}" sibTransId="{7824FB17-DFBB-3E41-8E32-EE53851A8D0C}"/>
    <dgm:cxn modelId="{3BCCD4CE-F90F-9345-A8E1-9187744C03FB}" type="presParOf" srcId="{A92772E2-1EE6-3847-9028-8C41EE98ECCF}" destId="{3C8C7529-A941-6B4C-8D50-D061860BADEB}" srcOrd="0" destOrd="0" presId="urn:microsoft.com/office/officeart/2008/layout/VerticalCurvedList"/>
    <dgm:cxn modelId="{54F50041-6C14-6E4C-B73E-C6002EAF018D}" type="presParOf" srcId="{3C8C7529-A941-6B4C-8D50-D061860BADEB}" destId="{090519AB-140F-4F43-9AE0-FA705361BB08}" srcOrd="0" destOrd="0" presId="urn:microsoft.com/office/officeart/2008/layout/VerticalCurvedList"/>
    <dgm:cxn modelId="{2AACC3F0-5BF4-884A-8577-47EAF7DD3A71}" type="presParOf" srcId="{090519AB-140F-4F43-9AE0-FA705361BB08}" destId="{CDC13962-0B99-0940-9405-733FFCABC12E}" srcOrd="0" destOrd="0" presId="urn:microsoft.com/office/officeart/2008/layout/VerticalCurvedList"/>
    <dgm:cxn modelId="{6E3DEBF3-5A5D-B645-A6BD-25E83ADCC448}" type="presParOf" srcId="{090519AB-140F-4F43-9AE0-FA705361BB08}" destId="{8FD2C797-9349-6347-A5FC-77F79B58A272}" srcOrd="1" destOrd="0" presId="urn:microsoft.com/office/officeart/2008/layout/VerticalCurvedList"/>
    <dgm:cxn modelId="{76DE8B89-7538-D244-8325-69D87A5ECC94}" type="presParOf" srcId="{090519AB-140F-4F43-9AE0-FA705361BB08}" destId="{FFA22B35-8AFA-DE4B-BAA8-46FF1ABA6C50}" srcOrd="2" destOrd="0" presId="urn:microsoft.com/office/officeart/2008/layout/VerticalCurvedList"/>
    <dgm:cxn modelId="{79845FE8-826C-184F-ABCD-8953370A47D6}" type="presParOf" srcId="{090519AB-140F-4F43-9AE0-FA705361BB08}" destId="{BF7A30D5-6CB9-DA40-ACC3-3FD594657E70}" srcOrd="3" destOrd="0" presId="urn:microsoft.com/office/officeart/2008/layout/VerticalCurvedList"/>
    <dgm:cxn modelId="{E9D6B2B4-3B4D-2940-B0DD-3ACA828C8D31}" type="presParOf" srcId="{3C8C7529-A941-6B4C-8D50-D061860BADEB}" destId="{937D502F-AF35-DC48-8523-3F19E55DBD51}" srcOrd="1" destOrd="0" presId="urn:microsoft.com/office/officeart/2008/layout/VerticalCurvedList"/>
    <dgm:cxn modelId="{D07FCDD5-922F-F94D-8379-BA99A5902F21}" type="presParOf" srcId="{3C8C7529-A941-6B4C-8D50-D061860BADEB}" destId="{0C66355F-CC9B-FA4A-9ADA-7E3EBF68BA77}" srcOrd="2" destOrd="0" presId="urn:microsoft.com/office/officeart/2008/layout/VerticalCurvedList"/>
    <dgm:cxn modelId="{CF9024F3-0FAA-BD4F-93EE-F85E0D56FFA1}" type="presParOf" srcId="{0C66355F-CC9B-FA4A-9ADA-7E3EBF68BA77}" destId="{15774D3B-F616-4A4B-9DE8-3D7CD3C0AB02}" srcOrd="0" destOrd="0" presId="urn:microsoft.com/office/officeart/2008/layout/VerticalCurvedList"/>
    <dgm:cxn modelId="{5A00C8C3-B339-3A40-A110-98092989DA27}" type="presParOf" srcId="{3C8C7529-A941-6B4C-8D50-D061860BADEB}" destId="{216F05E1-37DC-3C4C-A8BD-BDC8D88AEE66}" srcOrd="3" destOrd="0" presId="urn:microsoft.com/office/officeart/2008/layout/VerticalCurvedList"/>
    <dgm:cxn modelId="{1E9DBB8B-5410-2D48-B890-B71966231492}" type="presParOf" srcId="{3C8C7529-A941-6B4C-8D50-D061860BADEB}" destId="{CF80D7DB-2A39-1948-8324-ECB3939EAB5C}" srcOrd="4" destOrd="0" presId="urn:microsoft.com/office/officeart/2008/layout/VerticalCurvedList"/>
    <dgm:cxn modelId="{2638FA6C-8F2C-DF4D-96A0-8CC0D5038C4E}" type="presParOf" srcId="{CF80D7DB-2A39-1948-8324-ECB3939EAB5C}" destId="{E3A7DE05-A0AA-4E43-A737-59B52B8E4934}" srcOrd="0" destOrd="0" presId="urn:microsoft.com/office/officeart/2008/layout/VerticalCurvedList"/>
    <dgm:cxn modelId="{DFED3D56-BE58-B448-BD7D-8B3996A5B352}" type="presParOf" srcId="{3C8C7529-A941-6B4C-8D50-D061860BADEB}" destId="{BA0223FD-ADFB-D548-AC0B-9410634A8275}" srcOrd="5" destOrd="0" presId="urn:microsoft.com/office/officeart/2008/layout/VerticalCurvedList"/>
    <dgm:cxn modelId="{34C78C93-685E-1D4F-B5A5-FFFB4FC78C81}" type="presParOf" srcId="{3C8C7529-A941-6B4C-8D50-D061860BADEB}" destId="{B97B10ED-81C4-F549-BE06-74A178E4FE9D}" srcOrd="6" destOrd="0" presId="urn:microsoft.com/office/officeart/2008/layout/VerticalCurvedList"/>
    <dgm:cxn modelId="{9E4FDE02-2536-AB47-8304-3DFB3BFB8254}" type="presParOf" srcId="{B97B10ED-81C4-F549-BE06-74A178E4FE9D}" destId="{407A18BF-7C06-864F-85DD-1E30F01222F2}" srcOrd="0" destOrd="0" presId="urn:microsoft.com/office/officeart/2008/layout/VerticalCurvedList"/>
    <dgm:cxn modelId="{D77943F0-58A1-F441-9016-CDA3038C39F6}" type="presParOf" srcId="{3C8C7529-A941-6B4C-8D50-D061860BADEB}" destId="{454B6998-1E9C-D94D-8732-94C9290057E7}" srcOrd="7" destOrd="0" presId="urn:microsoft.com/office/officeart/2008/layout/VerticalCurvedList"/>
    <dgm:cxn modelId="{798CFD21-69D6-5342-8213-30EC9B086997}" type="presParOf" srcId="{3C8C7529-A941-6B4C-8D50-D061860BADEB}" destId="{86282AAD-123E-104E-817E-ABBDB78B76AC}" srcOrd="8" destOrd="0" presId="urn:microsoft.com/office/officeart/2008/layout/VerticalCurvedList"/>
    <dgm:cxn modelId="{CD5DBDA9-BA31-7145-BBA0-6B3A29EA866C}" type="presParOf" srcId="{86282AAD-123E-104E-817E-ABBDB78B76AC}" destId="{E475E3AB-04BD-1B45-B297-B2CAB9CD5D68}" srcOrd="0" destOrd="0" presId="urn:microsoft.com/office/officeart/2008/layout/VerticalCurvedList"/>
    <dgm:cxn modelId="{6E4BDDC1-3638-3548-A886-5C709498B69F}" type="presParOf" srcId="{3C8C7529-A941-6B4C-8D50-D061860BADEB}" destId="{F3F4D9C6-3079-374F-B138-24F5774FA59E}" srcOrd="9" destOrd="0" presId="urn:microsoft.com/office/officeart/2008/layout/VerticalCurvedList"/>
    <dgm:cxn modelId="{C4C82A7C-42A8-FE41-BCA8-33B38E3ED1BE}" type="presParOf" srcId="{3C8C7529-A941-6B4C-8D50-D061860BADEB}" destId="{5D3EE687-1E98-FE48-A31A-F54CDBEC559D}" srcOrd="10" destOrd="0" presId="urn:microsoft.com/office/officeart/2008/layout/VerticalCurvedList"/>
    <dgm:cxn modelId="{DBFAD6DC-8BFF-4344-87BA-3B2AD6443836}" type="presParOf" srcId="{5D3EE687-1E98-FE48-A31A-F54CDBEC559D}" destId="{A7DCDA55-A01D-494F-8B93-4F9A9FE9A7D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2C797-9349-6347-A5FC-77F79B58A272}">
      <dsp:nvSpPr>
        <dsp:cNvPr id="0" name=""/>
        <dsp:cNvSpPr/>
      </dsp:nvSpPr>
      <dsp:spPr>
        <a:xfrm>
          <a:off x="-12254368" y="-1868935"/>
          <a:ext cx="14572382" cy="14572382"/>
        </a:xfrm>
        <a:prstGeom prst="blockArc">
          <a:avLst>
            <a:gd name="adj1" fmla="val 18900000"/>
            <a:gd name="adj2" fmla="val 2700000"/>
            <a:gd name="adj3" fmla="val 14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D502F-AF35-DC48-8523-3F19E55DBD51}">
      <dsp:nvSpPr>
        <dsp:cNvPr id="0" name=""/>
        <dsp:cNvSpPr/>
      </dsp:nvSpPr>
      <dsp:spPr>
        <a:xfrm>
          <a:off x="1010174" y="676940"/>
          <a:ext cx="15079472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Memilih</a:t>
          </a:r>
          <a:r>
            <a:rPr lang="en-US" sz="4000" b="1" kern="1200" dirty="0"/>
            <a:t> Model C</a:t>
          </a:r>
          <a:r>
            <a:rPr lang="en-US" sz="4000" b="1" i="1" kern="1200" dirty="0"/>
            <a:t>lass </a:t>
          </a:r>
          <a:endParaRPr lang="en-US" sz="4000" kern="1200" dirty="0"/>
        </a:p>
      </dsp:txBody>
      <dsp:txXfrm>
        <a:off x="1010174" y="676940"/>
        <a:ext cx="15079472" cy="1354747"/>
      </dsp:txXfrm>
    </dsp:sp>
    <dsp:sp modelId="{15774D3B-F616-4A4B-9DE8-3D7CD3C0AB02}">
      <dsp:nvSpPr>
        <dsp:cNvPr id="0" name=""/>
        <dsp:cNvSpPr/>
      </dsp:nvSpPr>
      <dsp:spPr>
        <a:xfrm>
          <a:off x="163457" y="507596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F05E1-37DC-3C4C-A8BD-BDC8D88AEE66}">
      <dsp:nvSpPr>
        <dsp:cNvPr id="0" name=""/>
        <dsp:cNvSpPr/>
      </dsp:nvSpPr>
      <dsp:spPr>
        <a:xfrm>
          <a:off x="1980946" y="2708411"/>
          <a:ext cx="14108700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Pilih</a:t>
          </a:r>
          <a:r>
            <a:rPr lang="en-US" sz="4000" b="1" kern="1200" dirty="0"/>
            <a:t> Model H</a:t>
          </a:r>
          <a:r>
            <a:rPr lang="en-US" sz="4000" b="1" i="1" kern="1200" dirty="0"/>
            <a:t>yperparameter </a:t>
          </a:r>
          <a:endParaRPr lang="en-US" sz="4000" kern="1200" dirty="0"/>
        </a:p>
      </dsp:txBody>
      <dsp:txXfrm>
        <a:off x="1980946" y="2708411"/>
        <a:ext cx="14108700" cy="1354747"/>
      </dsp:txXfrm>
    </dsp:sp>
    <dsp:sp modelId="{E3A7DE05-A0AA-4E43-A737-59B52B8E4934}">
      <dsp:nvSpPr>
        <dsp:cNvPr id="0" name=""/>
        <dsp:cNvSpPr/>
      </dsp:nvSpPr>
      <dsp:spPr>
        <a:xfrm>
          <a:off x="1134229" y="2539067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223FD-ADFB-D548-AC0B-9410634A8275}">
      <dsp:nvSpPr>
        <dsp:cNvPr id="0" name=""/>
        <dsp:cNvSpPr/>
      </dsp:nvSpPr>
      <dsp:spPr>
        <a:xfrm>
          <a:off x="2278895" y="4739881"/>
          <a:ext cx="13810751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Mengatur</a:t>
          </a:r>
          <a:r>
            <a:rPr lang="en-US" sz="4000" b="1" kern="1200" dirty="0"/>
            <a:t> Data </a:t>
          </a:r>
          <a:r>
            <a:rPr lang="en-US" sz="4000" b="1" kern="1200" dirty="0" err="1"/>
            <a:t>ke</a:t>
          </a:r>
          <a:r>
            <a:rPr lang="en-US" sz="4000" b="1" kern="1200" dirty="0"/>
            <a:t> </a:t>
          </a:r>
          <a:r>
            <a:rPr lang="en-US" sz="4000" b="1" kern="1200" dirty="0" err="1"/>
            <a:t>Matriks</a:t>
          </a:r>
          <a:r>
            <a:rPr lang="en-US" sz="4000" b="1" kern="1200" dirty="0"/>
            <a:t> F</a:t>
          </a:r>
          <a:r>
            <a:rPr lang="en-US" sz="4000" b="1" i="1" kern="1200" dirty="0"/>
            <a:t>eature </a:t>
          </a:r>
          <a:r>
            <a:rPr lang="en-US" sz="4000" b="1" kern="1200" dirty="0"/>
            <a:t>dan </a:t>
          </a:r>
          <a:r>
            <a:rPr lang="en-US" sz="4000" b="1" kern="1200" dirty="0" err="1"/>
            <a:t>Vektor</a:t>
          </a:r>
          <a:r>
            <a:rPr lang="en-US" sz="4000" b="1" kern="1200" dirty="0"/>
            <a:t> Target </a:t>
          </a:r>
          <a:endParaRPr lang="en-US" sz="4000" kern="1200" dirty="0"/>
        </a:p>
      </dsp:txBody>
      <dsp:txXfrm>
        <a:off x="2278895" y="4739881"/>
        <a:ext cx="13810751" cy="1354747"/>
      </dsp:txXfrm>
    </dsp:sp>
    <dsp:sp modelId="{407A18BF-7C06-864F-85DD-1E30F01222F2}">
      <dsp:nvSpPr>
        <dsp:cNvPr id="0" name=""/>
        <dsp:cNvSpPr/>
      </dsp:nvSpPr>
      <dsp:spPr>
        <a:xfrm>
          <a:off x="1432178" y="4570538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B6998-1E9C-D94D-8732-94C9290057E7}">
      <dsp:nvSpPr>
        <dsp:cNvPr id="0" name=""/>
        <dsp:cNvSpPr/>
      </dsp:nvSpPr>
      <dsp:spPr>
        <a:xfrm>
          <a:off x="1980946" y="6771352"/>
          <a:ext cx="14108700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Melakukan</a:t>
          </a:r>
          <a:r>
            <a:rPr lang="en-US" sz="4000" b="1" kern="1200" dirty="0"/>
            <a:t> F</a:t>
          </a:r>
          <a:r>
            <a:rPr lang="en-US" sz="4000" b="1" i="1" kern="1200" dirty="0"/>
            <a:t>itting M</a:t>
          </a:r>
          <a:r>
            <a:rPr lang="en-US" sz="4000" b="1" kern="1200" dirty="0"/>
            <a:t>odel </a:t>
          </a:r>
          <a:r>
            <a:rPr lang="en-US" sz="4000" b="1" kern="1200" dirty="0" err="1"/>
            <a:t>Terhadap</a:t>
          </a:r>
          <a:r>
            <a:rPr lang="en-US" sz="4000" b="1" kern="1200" dirty="0"/>
            <a:t> Data (training) </a:t>
          </a:r>
          <a:endParaRPr lang="en-US" sz="4000" kern="1200" dirty="0"/>
        </a:p>
      </dsp:txBody>
      <dsp:txXfrm>
        <a:off x="1980946" y="6771352"/>
        <a:ext cx="14108700" cy="1354747"/>
      </dsp:txXfrm>
    </dsp:sp>
    <dsp:sp modelId="{E475E3AB-04BD-1B45-B297-B2CAB9CD5D68}">
      <dsp:nvSpPr>
        <dsp:cNvPr id="0" name=""/>
        <dsp:cNvSpPr/>
      </dsp:nvSpPr>
      <dsp:spPr>
        <a:xfrm>
          <a:off x="1134229" y="6602009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F4D9C6-3079-374F-B138-24F5774FA59E}">
      <dsp:nvSpPr>
        <dsp:cNvPr id="0" name=""/>
        <dsp:cNvSpPr/>
      </dsp:nvSpPr>
      <dsp:spPr>
        <a:xfrm>
          <a:off x="1010174" y="8802823"/>
          <a:ext cx="15079472" cy="13547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5331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Memprediksi</a:t>
          </a:r>
          <a:r>
            <a:rPr lang="en-US" sz="4000" b="1" kern="1200" dirty="0"/>
            <a:t> Data </a:t>
          </a:r>
          <a:r>
            <a:rPr lang="en-US" sz="4000" b="1" kern="1200" dirty="0" err="1"/>
            <a:t>Baru</a:t>
          </a:r>
          <a:r>
            <a:rPr lang="en-US" sz="4000" b="1" kern="1200" dirty="0"/>
            <a:t> </a:t>
          </a:r>
          <a:endParaRPr lang="en-US" sz="4000" kern="1200" dirty="0"/>
        </a:p>
      </dsp:txBody>
      <dsp:txXfrm>
        <a:off x="1010174" y="8802823"/>
        <a:ext cx="15079472" cy="1354747"/>
      </dsp:txXfrm>
    </dsp:sp>
    <dsp:sp modelId="{A7DCDA55-A01D-494F-8B93-4F9A9FE9A7D9}">
      <dsp:nvSpPr>
        <dsp:cNvPr id="0" name=""/>
        <dsp:cNvSpPr/>
      </dsp:nvSpPr>
      <dsp:spPr>
        <a:xfrm>
          <a:off x="163457" y="8633480"/>
          <a:ext cx="1693434" cy="16934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1B79A9-3CFA-41DB-AFF2-592DE0727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F28C3-B98C-40F1-8F62-3DBD131AD2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42E749-0FB0-6748-A148-993179EBE968}" type="datetimeFigureOut">
              <a:rPr lang="id-ID"/>
              <a:pPr>
                <a:defRPr/>
              </a:pPr>
              <a:t>06/10/20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5C9B2-06FE-4FC1-ABD1-518FB82BF4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81806-9674-48E2-B39A-AEA66677A3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4F26DA-32AF-624A-89D3-84CC830D4D34}" type="slidenum">
              <a:rPr lang="id-ID" altLang="en-TW"/>
              <a:pPr/>
              <a:t>‹#›</a:t>
            </a:fld>
            <a:endParaRPr lang="id-ID" altLang="en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F1BF91-004A-406C-A2EB-CA12568648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49429-8D0A-452D-9D3C-E44073ACFB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fld id="{FA6F787E-159E-224D-9199-29CE5EB76398}" type="datetimeFigureOut">
              <a:rPr lang="en-US"/>
              <a:pPr>
                <a:defRPr/>
              </a:pPr>
              <a:t>10/6/20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6D73B2-DD44-41BF-A980-1186DCFC0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C2B0B50-C86C-4ED8-8C19-9219FA753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45AE5-306C-4A33-A0EF-584A6CE5A8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434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Lato Ligh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FB40-DD57-48B7-9B10-F4C01910C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904520-3041-3E40-89D5-E5BA26C6E692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28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72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16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013" algn="l" defTabSz="912813" rtl="0" eaLnBrk="0" fontAlgn="base" hangingPunct="0">
      <a:spcBef>
        <a:spcPct val="30000"/>
      </a:spcBef>
      <a:spcAft>
        <a:spcPct val="0"/>
      </a:spcAft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7975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33267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91563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21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70848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26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342462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27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42716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28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42465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29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518887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04520-3041-3E40-89D5-E5BA26C6E692}" type="slidenum">
              <a:rPr lang="en-US" altLang="en-TW" smtClean="0"/>
              <a:pPr/>
              <a:t>30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26642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aman Depa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4CC4B-4200-49B6-A38D-ED9A74134DB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6401" y="2246811"/>
            <a:ext cx="1305797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algn="r">
              <a:defRPr sz="3600"/>
            </a:lvl1pPr>
          </a:lstStyle>
          <a:p>
            <a:pPr lvl="0"/>
            <a:r>
              <a:rPr lang="en-US" altLang="id-ID"/>
              <a:t>Click to edit Master title style</a:t>
            </a:r>
            <a:endParaRPr lang="en-US" alt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0F126-9AA0-4A74-9886-9EE9699122D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36401" y="3651254"/>
            <a:ext cx="13057979" cy="458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>
            <a:lvl1pPr algn="r">
              <a:defRPr sz="8000"/>
            </a:lvl1pPr>
          </a:lstStyle>
          <a:p>
            <a:pPr lvl="0"/>
            <a:r>
              <a:rPr lang="en-US" altLang="id-ID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041D80-A403-4086-842E-86ADAB96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401" y="8543108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C64EB4-5A7B-4B64-8628-30300DFFD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399" y="9898177"/>
            <a:ext cx="13057979" cy="1045029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02B15A3-53D5-4879-B0E1-463DB8845C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760575" y="2246313"/>
            <a:ext cx="8880475" cy="869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id-ID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921D7C-F414-D24A-BB08-ABC301E0769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DA2D2C-DDED-6F4D-B7C4-7B133A4FCD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5CB0A4AC-BA84-A84F-A5E9-75911A78DAB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923682751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DF2B74D-8C3A-BE4D-893E-5A09138A8C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90DEEA-5F58-5A4B-AAEB-AF26FA22A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4868E0-86E1-8E4E-A274-3473E019388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724984189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vi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675648" cy="13716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0513E3-2DB9-D74A-8C61-927CB945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6378732-60CF-CF49-9316-188D6776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FFF17E-B827-5145-8F79-022AE0042C26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514458867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k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3945706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9F58DF-61DA-3648-BAC1-71425D0DBD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4A82EC-C22D-1346-AE21-09A90CDF97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E1B4B76-010D-A646-87CF-C8CC1BF70A1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91119743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4"/>
            <a:ext cx="10613571" cy="13715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2A2956-AC64-6441-B011-0929DF0E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09990F8-FDE6-5749-A6D2-46C293CA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2524BD-0EB7-A646-B23B-CDA5E961076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0532092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2284648" y="2124292"/>
            <a:ext cx="7241628" cy="12875172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02A086-CFC4-E74F-A934-B3F68F388F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35C2E-73EC-BD48-AEE0-1702CB36F9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9AB31CF3-7C83-E34D-9219-90E94B8C0AE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1752512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_devices of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253207" y="6230198"/>
            <a:ext cx="5756336" cy="102067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26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74A7B06-0F3F-8C42-A6D9-7DFB65FDC6A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83EC16-7151-6B41-8527-448945D5B26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685EAC58-6439-FE47-983D-6B2209AD5315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06786772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873008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3403702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00874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82364" y="4665515"/>
            <a:ext cx="2935224" cy="2935154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300" b="0" i="0"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A6ACF1-B548-5A4B-9BBF-A8E7BC6032B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5A8A6B8-18ED-BB40-9A58-B19B88D962F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E54E19C-98E5-2940-A17C-09EF7837E074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93513733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012-5A56-44F1-B7EB-715958BD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89F72F-EF3E-B342-A52B-FAB33FAB58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6F0BE2-B58B-F24B-8373-165C7C4E8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02AD1E-20E5-3146-BA38-06694237F45F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22404877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080" y="2743200"/>
            <a:ext cx="21775490" cy="1963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0410" y="5094288"/>
            <a:ext cx="21775490" cy="6792912"/>
          </a:xfrm>
          <a:prstGeom prst="rect">
            <a:avLst/>
          </a:prstGeom>
        </p:spPr>
        <p:txBody>
          <a:bodyPr/>
          <a:lstStyle>
            <a:lvl1pPr marL="857250" indent="-857250">
              <a:buFont typeface="Arial" panose="020B0604020202020204" pitchFamily="34" charset="0"/>
              <a:buChar char="•"/>
              <a:defRPr/>
            </a:lvl1pPr>
            <a:lvl2pPr marL="1485900" indent="-571500">
              <a:buFont typeface="Arial" panose="020B0604020202020204" pitchFamily="34" charset="0"/>
              <a:buChar char="•"/>
              <a:defRPr/>
            </a:lvl2pPr>
            <a:lvl3pPr marL="2400300" indent="-571500">
              <a:buFont typeface="Arial" panose="020B0604020202020204" pitchFamily="34" charset="0"/>
              <a:buChar char="•"/>
              <a:defRPr/>
            </a:lvl3pPr>
            <a:lvl4pPr marL="3200400" indent="-457200">
              <a:buFont typeface="Arial" panose="020B0604020202020204" pitchFamily="34" charset="0"/>
              <a:buChar char="•"/>
              <a:defRPr/>
            </a:lvl4pPr>
            <a:lvl5pPr marL="4114800" indent="-4572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3360BDA-FD9C-4A48-9DD5-36F20676A6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BBD619-F995-1D4F-B4F2-38E4BA28EC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FC7C319F-9F08-2B41-8838-BB6DCF7789D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4713966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6148104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2409748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9278926" y="3612998"/>
            <a:ext cx="5819852" cy="2795183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13841-8713-4B2C-A4D0-BADC4B00C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09748" y="7068973"/>
            <a:ext cx="19558208" cy="25452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9DB31E-6CD1-FC45-8628-DD278F1698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455F90-F5D3-9145-9616-C248549981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D972468C-5C6E-1440-B3F9-A9F52CFE97F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047970656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et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132235" y="2653564"/>
            <a:ext cx="7434751" cy="801688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E6430-2778-4EE6-BE6D-5C8DDC542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7675" y="5121275"/>
            <a:ext cx="12638088" cy="2873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9DED6D-122C-954E-B04F-04EE2B5C9F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B83A3-A6A3-4940-A9FB-1400CED856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2D3F092F-1035-064D-8C43-7F2510252FE3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34467070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1CBC4F3-12FA-DB48-84EB-524A7E455C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A3880B8-3296-B647-ABC8-2E512A86D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CEBE95-A512-B74A-93C1-0AF6E9E88ED0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843871234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Mi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2245840" y="3125033"/>
            <a:ext cx="12105684" cy="6769604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B7A209-DC34-421F-B9C0-0DF92AF513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79813" y="6008688"/>
            <a:ext cx="7758112" cy="3886200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5BEAF-C307-8C4A-91ED-D8ADEBED4D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AD9A78-7877-C448-9B23-A7FA8A3817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18B8134-EAD6-9B4C-8C37-EE427E156669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76370438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" y="4"/>
            <a:ext cx="24377648" cy="13715999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D36C1DE-40D2-6A4E-B6DD-04C255A563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B6E0DD-DD90-A540-94DA-466215D731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C4638C3-ED1B-BA4A-8358-93E2965E826A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2663599486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C495AC-7D0C-E440-82B3-BA2F8DD438D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1428829-E376-164A-8F65-56E8B31E26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1576F02-02B1-2A42-B422-F261CBA9F6D1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3637690959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12168235" cy="13716000"/>
          </a:xfrm>
          <a:prstGeom prst="rect">
            <a:avLst/>
          </a:prstGeom>
          <a:effectLst/>
        </p:spPr>
        <p:txBody>
          <a:bodyPr rtlCol="0"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D59439-305D-9F48-91B9-B4C9224181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9F695F-6A6B-8645-AD6F-F67326CDC0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FDC9E9AF-B4E7-AE45-8CDC-4BD357609C58}" type="slidenum">
              <a:rPr lang="en-US" altLang="en-TW"/>
              <a:pPr/>
              <a:t>‹#›</a:t>
            </a:fld>
            <a:endParaRPr lang="en-US" altLang="en-TW"/>
          </a:p>
        </p:txBody>
      </p:sp>
    </p:spTree>
    <p:extLst>
      <p:ext uri="{BB962C8B-B14F-4D97-AF65-F5344CB8AC3E}">
        <p14:creationId xmlns:p14="http://schemas.microsoft.com/office/powerpoint/2010/main" val="1774486623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Box 8">
            <a:extLst>
              <a:ext uri="{FF2B5EF4-FFF2-40B4-BE49-F238E27FC236}">
                <a16:creationId xmlns:a16="http://schemas.microsoft.com/office/drawing/2014/main" id="{98BBFB5A-115E-482E-9E56-A51815BDFE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098125" y="606425"/>
            <a:ext cx="8302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07" tIns="91404" rIns="182807" bIns="91404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fld id="{B32EC93D-DD76-EF42-B925-95CCA2576347}" type="slidenum">
              <a:rPr lang="id-ID" altLang="id-ID" sz="2800" b="1">
                <a:solidFill>
                  <a:schemeClr val="bg1"/>
                </a:solidFill>
                <a:latin typeface="Lato Bold"/>
                <a:ea typeface="Lato Bold"/>
                <a:cs typeface="Lato Bold"/>
              </a:rPr>
              <a:pPr algn="ctr" eaLnBrk="1" hangingPunct="1"/>
              <a:t>‹#›</a:t>
            </a:fld>
            <a:endParaRPr lang="id-ID" altLang="id-ID" sz="2800" b="1">
              <a:solidFill>
                <a:schemeClr val="bg1"/>
              </a:solidFill>
              <a:latin typeface="Lato Bold"/>
              <a:ea typeface="Lato Bold"/>
              <a:cs typeface="Lato Bold"/>
            </a:endParaRPr>
          </a:p>
        </p:txBody>
      </p:sp>
      <p:pic>
        <p:nvPicPr>
          <p:cNvPr id="1027" name="Picture 6">
            <a:extLst>
              <a:ext uri="{FF2B5EF4-FFF2-40B4-BE49-F238E27FC236}">
                <a16:creationId xmlns:a16="http://schemas.microsoft.com/office/drawing/2014/main" id="{B2CE1290-4027-D44B-A1B3-C4E8FD954A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313" y="606425"/>
            <a:ext cx="3109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1">
            <a:extLst>
              <a:ext uri="{FF2B5EF4-FFF2-40B4-BE49-F238E27FC236}">
                <a16:creationId xmlns:a16="http://schemas.microsoft.com/office/drawing/2014/main" id="{C1D8AA7B-7B7D-2E47-AE86-A29D10629A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26988"/>
            <a:ext cx="4703763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8">
            <a:extLst>
              <a:ext uri="{FF2B5EF4-FFF2-40B4-BE49-F238E27FC236}">
                <a16:creationId xmlns:a16="http://schemas.microsoft.com/office/drawing/2014/main" id="{FC9D60CD-720C-4940-9790-02397A0BF2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0" y="9644063"/>
            <a:ext cx="4260850" cy="40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49BF60-D5F3-4686-AE44-B51407E5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65988" y="12607925"/>
            <a:ext cx="8226425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 defTabSz="1828434" eaLnBrk="1" fontAlgn="auto" hangingPunct="1"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>
                    <a:tint val="75000"/>
                  </a:schemeClr>
                </a:solidFill>
                <a:latin typeface="Lato Bold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BE432EA-40EE-46D6-84D1-0B32A2C4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6600" y="12607925"/>
            <a:ext cx="1379538" cy="730250"/>
          </a:xfrm>
          <a:prstGeom prst="rect">
            <a:avLst/>
          </a:prstGeom>
        </p:spPr>
        <p:txBody>
          <a:bodyPr vert="horz" wrap="square" lIns="182843" tIns="91422" rIns="182843" bIns="9142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400" b="1">
                <a:solidFill>
                  <a:srgbClr val="9399A1"/>
                </a:solidFill>
                <a:latin typeface="Lato Bold"/>
              </a:defRPr>
            </a:lvl1pPr>
          </a:lstStyle>
          <a:p>
            <a:fld id="{DA40D2B9-27CB-5840-AE7F-3855C6E2B88A}" type="slidenum">
              <a:rPr lang="en-US" altLang="en-TW"/>
              <a:pPr/>
              <a:t>‹#›</a:t>
            </a:fld>
            <a:endParaRPr lang="en-US" altLang="en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8" r:id="rId1"/>
    <p:sldLayoutId id="2147484489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8" r:id="rId10"/>
    <p:sldLayoutId id="2147484499" r:id="rId11"/>
    <p:sldLayoutId id="2147484505" r:id="rId12"/>
    <p:sldLayoutId id="2147484511" r:id="rId13"/>
    <p:sldLayoutId id="2147484547" r:id="rId14"/>
    <p:sldLayoutId id="2147484548" r:id="rId15"/>
    <p:sldLayoutId id="2147484556" r:id="rId16"/>
    <p:sldLayoutId id="2147484487" r:id="rId17"/>
  </p:sldLayoutIdLst>
  <p:transition advClick="0"/>
  <p:hf hdr="0" ftr="0" dt="0"/>
  <p:txStyles>
    <p:titleStyle>
      <a:lvl1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44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  <a:lvl2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2pPr>
      <a:lvl3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3pPr>
      <a:lvl4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4pPr>
      <a:lvl5pPr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"/>
        </a:defRPr>
      </a:lvl5pPr>
      <a:lvl6pPr marL="4572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6pPr>
      <a:lvl7pPr marL="9144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7pPr>
      <a:lvl8pPr marL="13716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8pPr>
      <a:lvl9pPr marL="1828800" algn="l" defTabSz="18272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Lato"/>
        </a:defRPr>
      </a:lvl9pPr>
    </p:titleStyle>
    <p:bodyStyle>
      <a:lvl1pPr algn="l" defTabSz="1827213" rtl="0" eaLnBrk="1" fontAlgn="base" hangingPunct="1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defRPr lang="en-US" sz="6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1pPr>
      <a:lvl2pPr marL="9144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40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2pPr>
      <a:lvl3pPr marL="18288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6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3pPr>
      <a:lvl4pPr marL="27432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3657600" algn="l" defTabSz="1827213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lang="en-US" sz="3200" kern="1200" dirty="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homl.info/9" TargetMode="External"/><Relationship Id="rId3" Type="http://schemas.openxmlformats.org/officeDocument/2006/relationships/hyperlink" Target="https://kaggle.com/datasets" TargetMode="External"/><Relationship Id="rId7" Type="http://schemas.openxmlformats.org/officeDocument/2006/relationships/hyperlink" Target="http://quandl.com/" TargetMode="External"/><Relationship Id="rId2" Type="http://schemas.openxmlformats.org/officeDocument/2006/relationships/hyperlink" Target="http://archive.ics.uci.edu/ml/index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datamonitor.eu/" TargetMode="External"/><Relationship Id="rId5" Type="http://schemas.openxmlformats.org/officeDocument/2006/relationships/hyperlink" Target="http://dataportals.org/" TargetMode="External"/><Relationship Id="rId10" Type="http://schemas.openxmlformats.org/officeDocument/2006/relationships/hyperlink" Target="https://www.redit.com/r/datasets" TargetMode="External"/><Relationship Id="rId4" Type="http://schemas.openxmlformats.org/officeDocument/2006/relationships/hyperlink" Target="https://registry.opendata.aws/" TargetMode="External"/><Relationship Id="rId9" Type="http://schemas.openxmlformats.org/officeDocument/2006/relationships/hyperlink" Target="https://homl.info/1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cikit-learn.org/stable/datasets/index.html#open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cikit-learn.org/stable/modules/linear_mod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A468BE4D-1BA8-B041-BE15-38A85E32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2246313"/>
            <a:ext cx="13057188" cy="914400"/>
          </a:xfrm>
          <a:noFill/>
        </p:spPr>
        <p:txBody>
          <a:bodyPr/>
          <a:lstStyle/>
          <a:p>
            <a:r>
              <a:rPr lang="id-ID" altLang="en-US" b="1" dirty="0">
                <a:latin typeface="Lato"/>
              </a:rPr>
              <a:t>TEI4N3– Pembelajaran Mesin dan Aplikasi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0D078136-0514-6145-8223-7DFAA619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3651250"/>
            <a:ext cx="13057188" cy="4581525"/>
          </a:xfrm>
          <a:noFill/>
        </p:spPr>
        <p:txBody>
          <a:bodyPr/>
          <a:lstStyle/>
          <a:p>
            <a:r>
              <a:rPr lang="en-US" b="1" i="1" dirty="0"/>
              <a:t>Scikit-Learn</a:t>
            </a:r>
            <a:r>
              <a:rPr lang="en-US" b="1" dirty="0"/>
              <a:t>: </a:t>
            </a:r>
            <a:r>
              <a:rPr lang="en-US" b="1" dirty="0" err="1"/>
              <a:t>Validasi</a:t>
            </a:r>
            <a:r>
              <a:rPr lang="en-US" b="1" dirty="0"/>
              <a:t> dan </a:t>
            </a:r>
            <a:r>
              <a:rPr lang="en-US" b="1" dirty="0" err="1"/>
              <a:t>Pemilihan</a:t>
            </a:r>
            <a:r>
              <a:rPr lang="en-US" b="1" dirty="0"/>
              <a:t> Model, </a:t>
            </a:r>
            <a:r>
              <a:rPr lang="en-US" b="1" dirty="0" err="1"/>
              <a:t>beserta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Kinerja </a:t>
            </a:r>
          </a:p>
        </p:txBody>
      </p:sp>
      <p:sp>
        <p:nvSpPr>
          <p:cNvPr id="88068" name="Text Placeholder 3">
            <a:extLst>
              <a:ext uri="{FF2B5EF4-FFF2-40B4-BE49-F238E27FC236}">
                <a16:creationId xmlns:a16="http://schemas.microsoft.com/office/drawing/2014/main" id="{B34E47ED-B318-5F4B-BE0A-488D0A6D4D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736600" y="8542338"/>
            <a:ext cx="13057188" cy="1046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FYS,HBU,ITQ</a:t>
            </a:r>
          </a:p>
        </p:txBody>
      </p:sp>
      <p:sp>
        <p:nvSpPr>
          <p:cNvPr id="88069" name="Text Placeholder 4">
            <a:extLst>
              <a:ext uri="{FF2B5EF4-FFF2-40B4-BE49-F238E27FC236}">
                <a16:creationId xmlns:a16="http://schemas.microsoft.com/office/drawing/2014/main" id="{37F2CD80-7BAA-BA44-A1E2-2F3B29EAB9CE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36600" y="9898063"/>
            <a:ext cx="13057188" cy="1044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d-ID" altLang="en-US" dirty="0">
                <a:latin typeface="Lato"/>
              </a:rPr>
              <a:t>S1 Teknik Elektro- Fakultas Teknik Elektro</a:t>
            </a:r>
          </a:p>
        </p:txBody>
      </p:sp>
      <p:pic>
        <p:nvPicPr>
          <p:cNvPr id="88070" name="Picture 15">
            <a:extLst>
              <a:ext uri="{FF2B5EF4-FFF2-40B4-BE49-F238E27FC236}">
                <a16:creationId xmlns:a16="http://schemas.microsoft.com/office/drawing/2014/main" id="{756ECEFC-D287-F947-80A5-D34CCBD9A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75" y="2773363"/>
            <a:ext cx="6883400" cy="773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2">
            <a:extLst>
              <a:ext uri="{FF2B5EF4-FFF2-40B4-BE49-F238E27FC236}">
                <a16:creationId xmlns:a16="http://schemas.microsoft.com/office/drawing/2014/main" id="{034C2161-371A-CC45-A5F3-0A0B1CDBA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613" y="622300"/>
            <a:ext cx="51752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838" y="264050"/>
            <a:ext cx="1417602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Dasar-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API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Langkah-Langkah</a:t>
            </a:r>
            <a:r>
              <a:rPr lang="en-US" b="1" dirty="0"/>
              <a:t> Estimator API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72077-1409-534F-9C8D-40C558F11654}"/>
              </a:ext>
            </a:extLst>
          </p:cNvPr>
          <p:cNvSpPr txBox="1"/>
          <p:nvPr/>
        </p:nvSpPr>
        <p:spPr>
          <a:xfrm>
            <a:off x="2116138" y="2722872"/>
            <a:ext cx="1946924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</a:rPr>
              <a:t>3. </a:t>
            </a:r>
            <a:r>
              <a:rPr lang="en-US" sz="4800" b="1" u="sng" dirty="0" err="1">
                <a:solidFill>
                  <a:schemeClr val="accent1"/>
                </a:solidFill>
              </a:rPr>
              <a:t>Mengatur</a:t>
            </a:r>
            <a:r>
              <a:rPr lang="en-US" sz="4800" b="1" u="sng" dirty="0">
                <a:solidFill>
                  <a:schemeClr val="accent1"/>
                </a:solidFill>
              </a:rPr>
              <a:t> data </a:t>
            </a:r>
            <a:r>
              <a:rPr lang="en-US" sz="4800" b="1" u="sng" dirty="0" err="1">
                <a:solidFill>
                  <a:schemeClr val="accent1"/>
                </a:solidFill>
              </a:rPr>
              <a:t>kedalam</a:t>
            </a:r>
            <a:r>
              <a:rPr lang="en-US" sz="4800" b="1" u="sng" dirty="0">
                <a:solidFill>
                  <a:schemeClr val="accent1"/>
                </a:solidFill>
              </a:rPr>
              <a:t> </a:t>
            </a:r>
            <a:r>
              <a:rPr lang="en-US" sz="4800" b="1" u="sng" dirty="0" err="1">
                <a:solidFill>
                  <a:schemeClr val="accent1"/>
                </a:solidFill>
              </a:rPr>
              <a:t>matriks</a:t>
            </a:r>
            <a:r>
              <a:rPr lang="en-US" sz="4800" b="1" u="sng" dirty="0">
                <a:solidFill>
                  <a:schemeClr val="accent1"/>
                </a:solidFill>
              </a:rPr>
              <a:t> </a:t>
            </a:r>
            <a:r>
              <a:rPr lang="en-US" sz="4800" b="1" i="1" u="sng" dirty="0">
                <a:solidFill>
                  <a:schemeClr val="accent1"/>
                </a:solidFill>
              </a:rPr>
              <a:t>feature </a:t>
            </a:r>
            <a:r>
              <a:rPr lang="en-US" sz="4800" b="1" u="sng" dirty="0">
                <a:solidFill>
                  <a:schemeClr val="accent1"/>
                </a:solidFill>
              </a:rPr>
              <a:t>dan </a:t>
            </a:r>
            <a:r>
              <a:rPr lang="en-US" sz="4800" b="1" u="sng" dirty="0" err="1">
                <a:solidFill>
                  <a:schemeClr val="accent1"/>
                </a:solidFill>
              </a:rPr>
              <a:t>vektor</a:t>
            </a:r>
            <a:r>
              <a:rPr lang="en-US" sz="4800" b="1" u="sng" dirty="0">
                <a:solidFill>
                  <a:schemeClr val="accent1"/>
                </a:solidFill>
              </a:rPr>
              <a:t> target </a:t>
            </a:r>
            <a:endParaRPr lang="en-US" sz="4800" u="sng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42421-F24E-854E-83AC-20D49EC0219E}"/>
              </a:ext>
            </a:extLst>
          </p:cNvPr>
          <p:cNvSpPr txBox="1"/>
          <p:nvPr/>
        </p:nvSpPr>
        <p:spPr>
          <a:xfrm>
            <a:off x="2116138" y="3656681"/>
            <a:ext cx="19469244" cy="2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Merepresantikan</a:t>
            </a:r>
            <a:r>
              <a:rPr lang="en-US" dirty="0"/>
              <a:t> dataset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metrics feature </a:t>
            </a:r>
            <a:r>
              <a:rPr lang="en-US" dirty="0"/>
              <a:t>dan </a:t>
            </a:r>
            <a:r>
              <a:rPr lang="en-US" b="1" i="1" dirty="0">
                <a:solidFill>
                  <a:srgbClr val="C00000"/>
                </a:solidFill>
              </a:rPr>
              <a:t>array target/</a:t>
            </a:r>
            <a:r>
              <a:rPr lang="en-US" b="1" i="1" dirty="0" err="1">
                <a:solidFill>
                  <a:srgbClr val="C00000"/>
                </a:solidFill>
              </a:rPr>
              <a:t>vektor</a:t>
            </a:r>
            <a:r>
              <a:rPr lang="en-US" b="1" i="1" dirty="0">
                <a:solidFill>
                  <a:srgbClr val="C00000"/>
                </a:solidFill>
              </a:rPr>
              <a:t> target</a:t>
            </a:r>
            <a:r>
              <a:rPr lang="en-US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Vektro</a:t>
            </a:r>
            <a:r>
              <a:rPr lang="en-US" dirty="0"/>
              <a:t> target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matriks</a:t>
            </a:r>
            <a:r>
              <a:rPr lang="en-US" dirty="0"/>
              <a:t> vector X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b="1" i="1" dirty="0" err="1">
                <a:solidFill>
                  <a:srgbClr val="C00000"/>
                </a:solidFill>
              </a:rPr>
              <a:t>matriks</a:t>
            </a:r>
            <a:r>
              <a:rPr lang="en-US" b="1" i="1" dirty="0">
                <a:solidFill>
                  <a:srgbClr val="C00000"/>
                </a:solidFill>
              </a:rPr>
              <a:t> [</a:t>
            </a:r>
            <a:r>
              <a:rPr lang="en-US" b="1" i="1" dirty="0" err="1">
                <a:solidFill>
                  <a:srgbClr val="C00000"/>
                </a:solidFill>
              </a:rPr>
              <a:t>n_samples</a:t>
            </a:r>
            <a:r>
              <a:rPr lang="en-US" b="1" i="1" dirty="0">
                <a:solidFill>
                  <a:srgbClr val="C00000"/>
                </a:solidFill>
              </a:rPr>
              <a:t>, </a:t>
            </a:r>
            <a:r>
              <a:rPr lang="en-US" b="1" i="1" dirty="0" err="1">
                <a:solidFill>
                  <a:srgbClr val="C00000"/>
                </a:solidFill>
              </a:rPr>
              <a:t>n_features</a:t>
            </a:r>
            <a:r>
              <a:rPr lang="en-US" b="1" i="1" dirty="0">
                <a:solidFill>
                  <a:srgbClr val="C00000"/>
                </a:solidFill>
              </a:rPr>
              <a:t>].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69A4A6-C96B-9447-80F4-0F84B697F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1" y="6541510"/>
            <a:ext cx="12618635" cy="3406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671820-3A0A-454F-A2BD-10AEA263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258" y="10125836"/>
            <a:ext cx="13858851" cy="2482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5712803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838" y="264050"/>
            <a:ext cx="1417602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Dasar-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API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Langkah-Langkah</a:t>
            </a:r>
            <a:r>
              <a:rPr lang="en-US" b="1" dirty="0"/>
              <a:t> Estimator API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72077-1409-534F-9C8D-40C558F11654}"/>
              </a:ext>
            </a:extLst>
          </p:cNvPr>
          <p:cNvSpPr txBox="1"/>
          <p:nvPr/>
        </p:nvSpPr>
        <p:spPr>
          <a:xfrm>
            <a:off x="2116138" y="2722872"/>
            <a:ext cx="1946924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</a:rPr>
              <a:t>4. </a:t>
            </a:r>
            <a:r>
              <a:rPr lang="en-US" sz="4800" b="1" u="sng" dirty="0" err="1">
                <a:solidFill>
                  <a:schemeClr val="accent1"/>
                </a:solidFill>
              </a:rPr>
              <a:t>Melakukan</a:t>
            </a:r>
            <a:r>
              <a:rPr lang="en-US" sz="4800" b="1" u="sng" dirty="0">
                <a:solidFill>
                  <a:schemeClr val="accent1"/>
                </a:solidFill>
              </a:rPr>
              <a:t> </a:t>
            </a:r>
            <a:r>
              <a:rPr lang="en-US" sz="4800" b="1" i="1" u="sng" dirty="0">
                <a:solidFill>
                  <a:schemeClr val="accent1"/>
                </a:solidFill>
              </a:rPr>
              <a:t>fitting </a:t>
            </a:r>
            <a:r>
              <a:rPr lang="en-US" sz="4800" b="1" u="sng" dirty="0">
                <a:solidFill>
                  <a:schemeClr val="accent1"/>
                </a:solidFill>
              </a:rPr>
              <a:t>model </a:t>
            </a:r>
            <a:r>
              <a:rPr lang="en-US" sz="4800" b="1" u="sng" dirty="0" err="1">
                <a:solidFill>
                  <a:schemeClr val="accent1"/>
                </a:solidFill>
              </a:rPr>
              <a:t>terhadap</a:t>
            </a:r>
            <a:r>
              <a:rPr lang="en-US" sz="4800" b="1" u="sng" dirty="0">
                <a:solidFill>
                  <a:schemeClr val="accent1"/>
                </a:solidFill>
              </a:rPr>
              <a:t> data (training) </a:t>
            </a:r>
            <a:endParaRPr lang="en-US" sz="4800" u="sng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42421-F24E-854E-83AC-20D49EC0219E}"/>
              </a:ext>
            </a:extLst>
          </p:cNvPr>
          <p:cNvSpPr txBox="1"/>
          <p:nvPr/>
        </p:nvSpPr>
        <p:spPr>
          <a:xfrm>
            <a:off x="2116138" y="3656681"/>
            <a:ext cx="19469244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mengimplementasi</a:t>
            </a:r>
            <a:r>
              <a:rPr lang="en-US" i="1" dirty="0"/>
              <a:t> model </a:t>
            </a:r>
            <a:r>
              <a:rPr lang="en-US" i="1" dirty="0" err="1"/>
              <a:t>terhadap</a:t>
            </a:r>
            <a:r>
              <a:rPr lang="en-US" i="1" dirty="0"/>
              <a:t> data (fitting </a:t>
            </a:r>
            <a:r>
              <a:rPr lang="en-US" dirty="0"/>
              <a:t>model </a:t>
            </a:r>
            <a:r>
              <a:rPr lang="en-US" dirty="0" err="1"/>
              <a:t>terhadap</a:t>
            </a:r>
            <a:r>
              <a:rPr lang="en-US" dirty="0"/>
              <a:t> data</a:t>
            </a:r>
            <a:r>
              <a:rPr lang="en-US" i="1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i="1" dirty="0"/>
              <a:t>.fit()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model</a:t>
            </a:r>
            <a:r>
              <a:rPr lang="en-US" i="1" dirty="0"/>
              <a:t>.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endParaRPr lang="en-US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2126B8-EE72-2D49-BF60-C0FAC7B2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38" y="5471776"/>
            <a:ext cx="12867720" cy="1651093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B50D488-70A0-6043-BFA2-1D90DCEB72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31"/>
          <a:stretch/>
        </p:blipFill>
        <p:spPr>
          <a:xfrm>
            <a:off x="1811338" y="7713864"/>
            <a:ext cx="12867720" cy="26501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3C4DD40-9F54-2A45-9ABF-53C055ED9A5A}"/>
              </a:ext>
            </a:extLst>
          </p:cNvPr>
          <p:cNvSpPr txBox="1"/>
          <p:nvPr/>
        </p:nvSpPr>
        <p:spPr>
          <a:xfrm>
            <a:off x="14679058" y="6302773"/>
            <a:ext cx="9261597" cy="507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Gradien</a:t>
            </a:r>
            <a:r>
              <a:rPr lang="en-US" dirty="0"/>
              <a:t> ≈ 1, 97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kemiringan</a:t>
            </a:r>
            <a:r>
              <a:rPr lang="en-US" dirty="0"/>
              <a:t> (</a:t>
            </a:r>
            <a:r>
              <a:rPr lang="en-US" i="1" dirty="0"/>
              <a:t>slope</a:t>
            </a:r>
            <a:r>
              <a:rPr lang="en-US" dirty="0"/>
              <a:t>) dan juga </a:t>
            </a:r>
            <a:r>
              <a:rPr lang="en-US" i="1" dirty="0"/>
              <a:t>Intercept </a:t>
            </a:r>
            <a:r>
              <a:rPr lang="en-US" dirty="0"/>
              <a:t>≈ −0.903 </a:t>
            </a:r>
            <a:r>
              <a:rPr lang="en-US" dirty="0" err="1"/>
              <a:t>dari</a:t>
            </a:r>
            <a:r>
              <a:rPr lang="en-US" dirty="0"/>
              <a:t> garis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i="1" dirty="0"/>
              <a:t>fitting </a:t>
            </a:r>
            <a:r>
              <a:rPr lang="en-US" dirty="0" err="1"/>
              <a:t>terhadap</a:t>
            </a:r>
            <a:r>
              <a:rPr lang="en-US" dirty="0"/>
              <a:t> data. </a:t>
            </a:r>
          </a:p>
          <a:p>
            <a:r>
              <a:rPr lang="en-US" dirty="0"/>
              <a:t>Nilai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parameter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parameter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 = 2x -1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60369252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838" y="264050"/>
            <a:ext cx="1417602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Dasar-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API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Langkah-Langkah</a:t>
            </a:r>
            <a:r>
              <a:rPr lang="en-US" b="1" dirty="0"/>
              <a:t> Estimator API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72077-1409-534F-9C8D-40C558F11654}"/>
              </a:ext>
            </a:extLst>
          </p:cNvPr>
          <p:cNvSpPr txBox="1"/>
          <p:nvPr/>
        </p:nvSpPr>
        <p:spPr>
          <a:xfrm>
            <a:off x="2116138" y="2722872"/>
            <a:ext cx="1946924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solidFill>
                  <a:schemeClr val="accent1"/>
                </a:solidFill>
              </a:rPr>
              <a:t>5. </a:t>
            </a:r>
            <a:r>
              <a:rPr lang="en-US" sz="4800" b="1" u="sng" dirty="0" err="1">
                <a:solidFill>
                  <a:schemeClr val="accent1"/>
                </a:solidFill>
              </a:rPr>
              <a:t>Prediksi</a:t>
            </a:r>
            <a:r>
              <a:rPr lang="en-US" sz="4800" b="1" u="sng" dirty="0">
                <a:solidFill>
                  <a:schemeClr val="accent1"/>
                </a:solidFill>
              </a:rPr>
              <a:t> Data </a:t>
            </a:r>
            <a:r>
              <a:rPr lang="en-US" sz="4800" b="1" u="sng" dirty="0" err="1">
                <a:solidFill>
                  <a:schemeClr val="accent1"/>
                </a:solidFill>
              </a:rPr>
              <a:t>Baru</a:t>
            </a:r>
            <a:endParaRPr lang="en-US" sz="4800" u="sng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42421-F24E-854E-83AC-20D49EC0219E}"/>
              </a:ext>
            </a:extLst>
          </p:cNvPr>
          <p:cNvSpPr txBox="1"/>
          <p:nvPr/>
        </p:nvSpPr>
        <p:spPr>
          <a:xfrm>
            <a:off x="2116138" y="7643792"/>
            <a:ext cx="19469244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Rubah</a:t>
            </a:r>
            <a:r>
              <a:rPr lang="en-US" dirty="0"/>
              <a:t> data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matrix feature [</a:t>
            </a:r>
            <a:r>
              <a:rPr lang="en-US" dirty="0" err="1"/>
              <a:t>n_samples</a:t>
            </a:r>
            <a:r>
              <a:rPr lang="en-US" dirty="0"/>
              <a:t>, </a:t>
            </a:r>
            <a:r>
              <a:rPr lang="en-US" dirty="0" err="1"/>
              <a:t>n_features</a:t>
            </a:r>
            <a:r>
              <a:rPr lang="en-US" dirty="0"/>
              <a:t>],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pemprediksian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ditraining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50BDC7-2713-C347-A769-89EF9CA2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65" y="6331245"/>
            <a:ext cx="19469243" cy="10172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1B8A50-61A6-AF4E-9BBB-E444BDC2634D}"/>
              </a:ext>
            </a:extLst>
          </p:cNvPr>
          <p:cNvSpPr txBox="1"/>
          <p:nvPr/>
        </p:nvSpPr>
        <p:spPr>
          <a:xfrm>
            <a:off x="2268538" y="3809081"/>
            <a:ext cx="19469244" cy="2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Setelah model </a:t>
            </a:r>
            <a:r>
              <a:rPr lang="en-US" dirty="0" err="1"/>
              <a:t>ditraining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training dataset,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udama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i="1" dirty="0"/>
              <a:t>supervised learning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melakukan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evaluasi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berdasarkan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prediksi</a:t>
            </a:r>
            <a:r>
              <a:rPr lang="en-US" b="1" dirty="0">
                <a:solidFill>
                  <a:srgbClr val="C00000"/>
                </a:solidFill>
              </a:rPr>
              <a:t> data </a:t>
            </a:r>
            <a:r>
              <a:rPr lang="en-US" b="1" dirty="0" err="1">
                <a:solidFill>
                  <a:srgbClr val="C00000"/>
                </a:solidFill>
              </a:rPr>
              <a:t>baru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training dataset. </a:t>
            </a:r>
            <a:r>
              <a:rPr lang="en-US" dirty="0" err="1"/>
              <a:t>x_new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test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D6A033-4632-6444-BA78-A843286A8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965" y="9412495"/>
            <a:ext cx="19469243" cy="16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82271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838" y="264050"/>
            <a:ext cx="1417602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Dasar-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API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Langkah-Langkah</a:t>
            </a:r>
            <a:r>
              <a:rPr lang="en-US" b="1" dirty="0"/>
              <a:t> Estimator API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B8A50-61A6-AF4E-9BBB-E444BDC2634D}"/>
              </a:ext>
            </a:extLst>
          </p:cNvPr>
          <p:cNvSpPr txBox="1"/>
          <p:nvPr/>
        </p:nvSpPr>
        <p:spPr>
          <a:xfrm>
            <a:off x="4429847" y="2309931"/>
            <a:ext cx="14847016" cy="82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Plotting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training dataset </a:t>
            </a:r>
            <a:r>
              <a:rPr lang="en-US" dirty="0" err="1"/>
              <a:t>sebelumnya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0DF50-6C9E-E345-8062-64C99F3BC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54" y="3419753"/>
            <a:ext cx="17975207" cy="167871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A46CBB0-A0A8-F94A-9177-B30FB75BF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706" y="5498332"/>
            <a:ext cx="10337511" cy="710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15812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1550" y="228981"/>
            <a:ext cx="3483610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/>
              <a:t>Dataset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Repository</a:t>
            </a:r>
            <a:r>
              <a:rPr lang="en-US" b="1" dirty="0"/>
              <a:t>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62347-2835-B940-BA89-DBA9CB0870E5}"/>
              </a:ext>
            </a:extLst>
          </p:cNvPr>
          <p:cNvSpPr txBox="1"/>
          <p:nvPr/>
        </p:nvSpPr>
        <p:spPr>
          <a:xfrm>
            <a:off x="1302327" y="2595285"/>
            <a:ext cx="13078691" cy="7694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Repositori</a:t>
            </a:r>
            <a:r>
              <a:rPr lang="en-US" sz="4400" b="1" dirty="0">
                <a:solidFill>
                  <a:schemeClr val="bg1"/>
                </a:solidFill>
              </a:rPr>
              <a:t> open data yang </a:t>
            </a:r>
            <a:r>
              <a:rPr lang="en-US" sz="4400" b="1" dirty="0" err="1">
                <a:solidFill>
                  <a:schemeClr val="bg1"/>
                </a:solidFill>
              </a:rPr>
              <a:t>populer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BEC80C-9358-7441-9649-9395A5A77B18}"/>
              </a:ext>
            </a:extLst>
          </p:cNvPr>
          <p:cNvSpPr txBox="1"/>
          <p:nvPr/>
        </p:nvSpPr>
        <p:spPr>
          <a:xfrm>
            <a:off x="2909454" y="3299608"/>
            <a:ext cx="11637819" cy="2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UC Irvine Machine Learning Repository </a:t>
            </a:r>
            <a:endParaRPr lang="en-US" b="1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Kaggle Datasets</a:t>
            </a:r>
            <a:endParaRPr lang="en-US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Amazon’s AWS Datasets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206CD-D723-2D45-85FE-4B9EACED9B74}"/>
              </a:ext>
            </a:extLst>
          </p:cNvPr>
          <p:cNvSpPr txBox="1"/>
          <p:nvPr/>
        </p:nvSpPr>
        <p:spPr>
          <a:xfrm>
            <a:off x="1302327" y="5826067"/>
            <a:ext cx="13078691" cy="7078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/>
              <a:t>Meta portals (list </a:t>
            </a:r>
            <a:r>
              <a:rPr lang="en-US" sz="4000" b="1" dirty="0" err="1"/>
              <a:t>dari</a:t>
            </a:r>
            <a:r>
              <a:rPr lang="en-US" sz="4000" b="1" dirty="0"/>
              <a:t> </a:t>
            </a:r>
            <a:r>
              <a:rPr lang="en-US" sz="4000" b="1" dirty="0" err="1"/>
              <a:t>repositori</a:t>
            </a:r>
            <a:r>
              <a:rPr lang="en-US" sz="4000" b="1" dirty="0"/>
              <a:t> open data)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8F2BB-D83A-414D-A099-92E193696668}"/>
              </a:ext>
            </a:extLst>
          </p:cNvPr>
          <p:cNvSpPr txBox="1"/>
          <p:nvPr/>
        </p:nvSpPr>
        <p:spPr>
          <a:xfrm>
            <a:off x="2881745" y="6692647"/>
            <a:ext cx="11693237" cy="2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Portals </a:t>
            </a:r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C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Data Monitor </a:t>
            </a:r>
            <a:endParaRPr lang="en-US" dirty="0">
              <a:solidFill>
                <a:srgbClr val="FFC000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C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Quandl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9871E-51EC-414A-9176-2D5D286739E9}"/>
              </a:ext>
            </a:extLst>
          </p:cNvPr>
          <p:cNvSpPr txBox="1"/>
          <p:nvPr/>
        </p:nvSpPr>
        <p:spPr>
          <a:xfrm>
            <a:off x="1302327" y="9323435"/>
            <a:ext cx="13411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Alamat-</a:t>
            </a:r>
            <a:r>
              <a:rPr lang="en-US" b="1" dirty="0" err="1"/>
              <a:t>alamat</a:t>
            </a:r>
            <a:r>
              <a:rPr lang="en-US" b="1" dirty="0"/>
              <a:t> web lain </a:t>
            </a:r>
            <a:r>
              <a:rPr lang="en-US" b="1" dirty="0" err="1"/>
              <a:t>untuk</a:t>
            </a:r>
            <a:r>
              <a:rPr lang="en-US" b="1" dirty="0"/>
              <a:t> listing </a:t>
            </a:r>
            <a:r>
              <a:rPr lang="en-US" b="1" dirty="0" err="1"/>
              <a:t>repositori</a:t>
            </a:r>
            <a:r>
              <a:rPr lang="en-US" b="1" dirty="0"/>
              <a:t> data </a:t>
            </a:r>
            <a:r>
              <a:rPr lang="en-US" b="1" dirty="0" err="1"/>
              <a:t>populer</a:t>
            </a:r>
            <a:r>
              <a:rPr lang="en-US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4C6551-32FF-6E4A-8C5D-AA7855C91223}"/>
              </a:ext>
            </a:extLst>
          </p:cNvPr>
          <p:cNvSpPr txBox="1"/>
          <p:nvPr/>
        </p:nvSpPr>
        <p:spPr>
          <a:xfrm>
            <a:off x="2881745" y="10085686"/>
            <a:ext cx="119149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Wikipedia’Listing</a:t>
            </a:r>
            <a:r>
              <a:rPr lang="en-US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of machine learning datasets</a:t>
            </a:r>
            <a:endParaRPr lang="en-US" dirty="0">
              <a:solidFill>
                <a:schemeClr val="accent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Quora.com</a:t>
            </a:r>
            <a:endParaRPr lang="en-US" dirty="0">
              <a:solidFill>
                <a:schemeClr val="accent1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datasets subreddit </a:t>
            </a:r>
            <a:endParaRPr lang="en-US" dirty="0">
              <a:solidFill>
                <a:schemeClr val="accent1"/>
              </a:solidFill>
            </a:endParaRPr>
          </a:p>
          <a:p>
            <a:endParaRPr lang="en-TW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30110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236" y="309971"/>
            <a:ext cx="1225947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Implementasi</a:t>
            </a:r>
            <a:r>
              <a:rPr lang="en-US" sz="7200" b="1" dirty="0"/>
              <a:t> dataset Repo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/>
              <a:t> Repository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35772F-02EF-984E-AA4F-1AE92E457B49}"/>
              </a:ext>
            </a:extLst>
          </p:cNvPr>
          <p:cNvSpPr txBox="1"/>
          <p:nvPr/>
        </p:nvSpPr>
        <p:spPr>
          <a:xfrm>
            <a:off x="2576945" y="3131127"/>
            <a:ext cx="21336000" cy="1058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DDD7B-D8E2-4A4E-AD04-F9DBAD5E948E}"/>
              </a:ext>
            </a:extLst>
          </p:cNvPr>
          <p:cNvSpPr txBox="1"/>
          <p:nvPr/>
        </p:nvSpPr>
        <p:spPr>
          <a:xfrm>
            <a:off x="2576945" y="2770909"/>
            <a:ext cx="20587855" cy="580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dirty="0"/>
              <a:t>Dataset yang digunakan Dataset MINST,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70000 </a:t>
            </a:r>
            <a:r>
              <a:rPr lang="en-US" b="1" dirty="0" err="1">
                <a:solidFill>
                  <a:srgbClr val="C00000"/>
                </a:solidFill>
              </a:rPr>
              <a:t>gambar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ukuran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kecil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dijit</a:t>
            </a:r>
            <a:r>
              <a:rPr lang="en-US" b="1" dirty="0">
                <a:solidFill>
                  <a:srgbClr val="C00000"/>
                </a:solidFill>
              </a:rPr>
              <a:t> tulisan </a:t>
            </a:r>
            <a:r>
              <a:rPr lang="en-US" b="1" dirty="0" err="1">
                <a:solidFill>
                  <a:srgbClr val="C00000"/>
                </a:solidFill>
              </a:rPr>
              <a:t>tangan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anak-anak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sekolah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menengah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dan para </a:t>
            </a:r>
            <a:r>
              <a:rPr lang="en-US" dirty="0" err="1"/>
              <a:t>pegawai</a:t>
            </a:r>
            <a:r>
              <a:rPr lang="en-US" dirty="0"/>
              <a:t> biro </a:t>
            </a:r>
            <a:r>
              <a:rPr lang="en-US" dirty="0" err="1"/>
              <a:t>sensus</a:t>
            </a:r>
            <a:r>
              <a:rPr lang="en-US" dirty="0"/>
              <a:t> di Amerika.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dilabeli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dijit</a:t>
            </a:r>
            <a:r>
              <a:rPr lang="en-US" b="1" dirty="0">
                <a:solidFill>
                  <a:srgbClr val="C00000"/>
                </a:solidFill>
              </a:rPr>
              <a:t> yang </a:t>
            </a:r>
            <a:r>
              <a:rPr lang="en-US" b="1" dirty="0" err="1">
                <a:solidFill>
                  <a:srgbClr val="C00000"/>
                </a:solidFill>
              </a:rPr>
              <a:t>sesuai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tulisan </a:t>
            </a:r>
            <a:r>
              <a:rPr lang="en-US" b="1" dirty="0" err="1">
                <a:solidFill>
                  <a:srgbClr val="C00000"/>
                </a:solidFill>
              </a:rPr>
              <a:t>tangannya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Scikit-Learn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i="1" dirty="0"/>
              <a:t>helper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mendownload</a:t>
            </a:r>
            <a:r>
              <a:rPr lang="en-US" dirty="0"/>
              <a:t> dataset-dataset yang </a:t>
            </a:r>
            <a:r>
              <a:rPr lang="en-US" dirty="0" err="1"/>
              <a:t>populer</a:t>
            </a:r>
            <a:r>
              <a:rPr lang="en-US" dirty="0"/>
              <a:t>, dan MINST salah </a:t>
            </a:r>
            <a:r>
              <a:rPr lang="en-US" dirty="0" err="1"/>
              <a:t>satunya</a:t>
            </a:r>
            <a:r>
              <a:rPr lang="en-US" dirty="0"/>
              <a:t>. code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penarikan</a:t>
            </a:r>
            <a:r>
              <a:rPr lang="en-US" b="1" dirty="0">
                <a:solidFill>
                  <a:srgbClr val="C00000"/>
                </a:solidFill>
              </a:rPr>
              <a:t> (</a:t>
            </a:r>
            <a:r>
              <a:rPr lang="en-US" b="1" i="1" dirty="0">
                <a:solidFill>
                  <a:srgbClr val="C00000"/>
                </a:solidFill>
              </a:rPr>
              <a:t>fetching</a:t>
            </a:r>
            <a:r>
              <a:rPr lang="en-US" b="1" dirty="0">
                <a:solidFill>
                  <a:srgbClr val="C00000"/>
                </a:solidFill>
              </a:rPr>
              <a:t>) dataset MINST</a:t>
            </a:r>
            <a:r>
              <a:rPr lang="en-US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dataset yang </a:t>
            </a:r>
            <a:r>
              <a:rPr lang="en-US" dirty="0" err="1"/>
              <a:t>difasilitasi</a:t>
            </a:r>
            <a:r>
              <a:rPr lang="en-US" dirty="0"/>
              <a:t> Scikit-Learn </a:t>
            </a:r>
            <a:r>
              <a:rPr lang="en-US" dirty="0" err="1">
                <a:hlinkClick r:id="rId2"/>
              </a:rPr>
              <a:t>openml</a:t>
            </a:r>
            <a:r>
              <a:rPr lang="en-US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TW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E7DEFD-27A0-E14B-AD0A-6D74449BC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61" y="8111703"/>
            <a:ext cx="18698411" cy="329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4696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236" y="309971"/>
            <a:ext cx="1225947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Implementasi</a:t>
            </a:r>
            <a:r>
              <a:rPr lang="en-US" sz="7200" b="1" dirty="0"/>
              <a:t> dataset Repo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/>
              <a:t> Repository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4C8BD-3718-1D44-9FD5-80C2850C18AE}"/>
              </a:ext>
            </a:extLst>
          </p:cNvPr>
          <p:cNvSpPr txBox="1"/>
          <p:nvPr/>
        </p:nvSpPr>
        <p:spPr>
          <a:xfrm>
            <a:off x="2438400" y="3131127"/>
            <a:ext cx="1611731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Mengatur</a:t>
            </a:r>
            <a:r>
              <a:rPr lang="en-US" b="1" dirty="0"/>
              <a:t> data </a:t>
            </a:r>
            <a:r>
              <a:rPr lang="en-US" b="1" dirty="0" err="1"/>
              <a:t>kedalam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r>
              <a:rPr lang="en-US" b="1" dirty="0"/>
              <a:t> </a:t>
            </a:r>
            <a:r>
              <a:rPr lang="en-US" b="1" i="1" dirty="0"/>
              <a:t>feature </a:t>
            </a:r>
            <a:r>
              <a:rPr lang="en-US" b="1" dirty="0"/>
              <a:t>dan </a:t>
            </a:r>
            <a:r>
              <a:rPr lang="en-US" b="1" dirty="0" err="1"/>
              <a:t>vektor</a:t>
            </a:r>
            <a:r>
              <a:rPr lang="en-US" b="1" dirty="0"/>
              <a:t> target</a:t>
            </a:r>
            <a:endParaRPr lang="en-US" dirty="0"/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D62718D-A8F2-A648-B4F5-6B4721CC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462" y="4019014"/>
            <a:ext cx="16117310" cy="28389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991625-9948-1741-BB89-29AECF669463}"/>
              </a:ext>
            </a:extLst>
          </p:cNvPr>
          <p:cNvSpPr txBox="1"/>
          <p:nvPr/>
        </p:nvSpPr>
        <p:spPr>
          <a:xfrm>
            <a:off x="2116138" y="7204364"/>
            <a:ext cx="18804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Dataset </a:t>
            </a:r>
            <a:r>
              <a:rPr lang="en-US" b="1" dirty="0">
                <a:solidFill>
                  <a:srgbClr val="C00000"/>
                </a:solidFill>
              </a:rPr>
              <a:t>MINST </a:t>
            </a:r>
            <a:r>
              <a:rPr lang="en-US" b="1" dirty="0" err="1">
                <a:solidFill>
                  <a:srgbClr val="C00000"/>
                </a:solidFill>
              </a:rPr>
              <a:t>terdiri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70000 </a:t>
            </a:r>
            <a:r>
              <a:rPr lang="en-US" b="1" dirty="0" err="1">
                <a:solidFill>
                  <a:srgbClr val="C00000"/>
                </a:solidFill>
              </a:rPr>
              <a:t>gambar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dan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784 </a:t>
            </a:r>
            <a:r>
              <a:rPr lang="en-US" b="1" i="1" dirty="0">
                <a:solidFill>
                  <a:srgbClr val="C00000"/>
                </a:solidFill>
              </a:rPr>
              <a:t>features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sebanyak</a:t>
            </a:r>
            <a:r>
              <a:rPr lang="en-US" dirty="0"/>
              <a:t> 784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berukuran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28 × 28 pixels,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intensitas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sebuah</a:t>
            </a:r>
            <a:r>
              <a:rPr lang="en-US" b="1" dirty="0">
                <a:solidFill>
                  <a:srgbClr val="C00000"/>
                </a:solidFill>
              </a:rPr>
              <a:t> pixel </a:t>
            </a:r>
            <a:r>
              <a:rPr lang="en-US" dirty="0"/>
              <a:t>(</a:t>
            </a:r>
            <a:r>
              <a:rPr lang="en-US" dirty="0" err="1"/>
              <a:t>dari</a:t>
            </a:r>
            <a:r>
              <a:rPr lang="en-US" dirty="0"/>
              <a:t> 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dan 255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).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298898132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236" y="309971"/>
            <a:ext cx="1225947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Implementasi</a:t>
            </a:r>
            <a:r>
              <a:rPr lang="en-US" sz="7200" b="1" dirty="0"/>
              <a:t> dataset Repo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/>
              <a:t> Repository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13589-3E18-2E4B-8A78-081356708A67}"/>
              </a:ext>
            </a:extLst>
          </p:cNvPr>
          <p:cNvSpPr txBox="1"/>
          <p:nvPr/>
        </p:nvSpPr>
        <p:spPr>
          <a:xfrm>
            <a:off x="1746755" y="2889922"/>
            <a:ext cx="169475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Show image from feature</a:t>
            </a:r>
            <a:endParaRPr lang="en-US" dirty="0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28898A-962B-B641-A934-7442FAA89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55" y="3669574"/>
            <a:ext cx="16808955" cy="2283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CF3895B-E7C7-3D41-8318-B227E6BA5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3" y="5646944"/>
            <a:ext cx="15701674" cy="2283332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8BA6B38-CC7F-6640-B8B0-C53BF11A7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725" y="3951494"/>
            <a:ext cx="3378200" cy="3390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E9C32A-2A73-544B-9E4A-B96EF364C5EC}"/>
              </a:ext>
            </a:extLst>
          </p:cNvPr>
          <p:cNvSpPr txBox="1"/>
          <p:nvPr/>
        </p:nvSpPr>
        <p:spPr>
          <a:xfrm>
            <a:off x="1746754" y="8152565"/>
            <a:ext cx="1694749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Target sample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740159-61FA-6A4B-BD26-907F1D106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49" y="9015093"/>
            <a:ext cx="15747387" cy="13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25429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236" y="309971"/>
            <a:ext cx="1225947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Implementasi</a:t>
            </a:r>
            <a:r>
              <a:rPr lang="en-US" sz="7200" b="1" dirty="0"/>
              <a:t> dataset Repo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/>
              <a:t>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0C10D-D348-8C43-A302-F95B89F1B018}"/>
              </a:ext>
            </a:extLst>
          </p:cNvPr>
          <p:cNvSpPr txBox="1"/>
          <p:nvPr/>
        </p:nvSpPr>
        <p:spPr>
          <a:xfrm>
            <a:off x="1746755" y="2889922"/>
            <a:ext cx="169475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dirty="0"/>
              <a:t>Convert</a:t>
            </a:r>
            <a:r>
              <a:rPr lang="en-US" b="1" dirty="0"/>
              <a:t> target string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angka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A515A8-2F39-A442-A757-927BA0F2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55" y="3550372"/>
            <a:ext cx="16808955" cy="1711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A831C-387F-D14D-A24D-18FB180255BE}"/>
              </a:ext>
            </a:extLst>
          </p:cNvPr>
          <p:cNvSpPr txBox="1"/>
          <p:nvPr/>
        </p:nvSpPr>
        <p:spPr>
          <a:xfrm>
            <a:off x="1575810" y="5278888"/>
            <a:ext cx="172893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Luaran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label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bertipe</a:t>
            </a:r>
            <a:r>
              <a:rPr lang="en-US" b="1" dirty="0">
                <a:solidFill>
                  <a:srgbClr val="C00000"/>
                </a:solidFill>
              </a:rPr>
              <a:t> string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kebanyakan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menggunakan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angka</a:t>
            </a:r>
            <a:r>
              <a:rPr lang="en-US" dirty="0"/>
              <a:t>. Oleh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(</a:t>
            </a:r>
            <a:r>
              <a:rPr lang="en-US" i="1" dirty="0"/>
              <a:t>type casting</a:t>
            </a:r>
            <a:r>
              <a:rPr lang="en-US" dirty="0"/>
              <a:t>): </a:t>
            </a:r>
          </a:p>
          <a:p>
            <a:endParaRPr lang="en-TW" dirty="0"/>
          </a:p>
        </p:txBody>
      </p:sp>
      <p:pic>
        <p:nvPicPr>
          <p:cNvPr id="13" name="Picture 1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F7571A1-D682-3B4C-852A-E8E94E686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755" y="6740823"/>
            <a:ext cx="16947500" cy="2035026"/>
          </a:xfrm>
          <a:prstGeom prst="rect">
            <a:avLst/>
          </a:prstGeom>
        </p:spPr>
      </p:pic>
      <p:pic>
        <p:nvPicPr>
          <p:cNvPr id="15" name="Picture 14" descr="A picture containing shape, arrow&#10;&#10;Description automatically generated">
            <a:extLst>
              <a:ext uri="{FF2B5EF4-FFF2-40B4-BE49-F238E27FC236}">
                <a16:creationId xmlns:a16="http://schemas.microsoft.com/office/drawing/2014/main" id="{FA81553E-9D22-0644-8A9F-8BB507CB72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1"/>
          <a:stretch/>
        </p:blipFill>
        <p:spPr>
          <a:xfrm>
            <a:off x="9334674" y="8631982"/>
            <a:ext cx="3965575" cy="397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80711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19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236" y="309971"/>
            <a:ext cx="1225947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Implementasi</a:t>
            </a:r>
            <a:r>
              <a:rPr lang="en-US" sz="7200" b="1" dirty="0"/>
              <a:t> dataset Repo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/>
              <a:t>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0C10D-D348-8C43-A302-F95B89F1B018}"/>
              </a:ext>
            </a:extLst>
          </p:cNvPr>
          <p:cNvSpPr txBox="1"/>
          <p:nvPr/>
        </p:nvSpPr>
        <p:spPr>
          <a:xfrm>
            <a:off x="1746755" y="2889922"/>
            <a:ext cx="169475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Pemisahan</a:t>
            </a:r>
            <a:r>
              <a:rPr lang="en-US" b="1" dirty="0"/>
              <a:t> dataset training </a:t>
            </a:r>
            <a:r>
              <a:rPr lang="en-US" b="1" dirty="0" err="1"/>
              <a:t>dengan</a:t>
            </a:r>
            <a:r>
              <a:rPr lang="en-US" b="1" dirty="0"/>
              <a:t> dataset test (6000/1000)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831C-387F-D14D-A24D-18FB180255BE}"/>
              </a:ext>
            </a:extLst>
          </p:cNvPr>
          <p:cNvSpPr txBox="1"/>
          <p:nvPr/>
        </p:nvSpPr>
        <p:spPr>
          <a:xfrm>
            <a:off x="1426369" y="4915894"/>
            <a:ext cx="172893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5 dan </a:t>
            </a:r>
            <a:r>
              <a:rPr lang="en-US" dirty="0" err="1"/>
              <a:t>bukan</a:t>
            </a:r>
            <a:r>
              <a:rPr lang="en-US" dirty="0"/>
              <a:t> 5.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target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i="1" dirty="0"/>
              <a:t>class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class </a:t>
            </a:r>
            <a:r>
              <a:rPr lang="en-US" dirty="0" err="1"/>
              <a:t>angka</a:t>
            </a:r>
            <a:r>
              <a:rPr lang="en-US" dirty="0"/>
              <a:t> 5 dan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i="1" dirty="0"/>
              <a:t>class </a:t>
            </a:r>
            <a:r>
              <a:rPr lang="en-US" dirty="0" err="1"/>
              <a:t>angka</a:t>
            </a:r>
            <a:r>
              <a:rPr lang="en-US" dirty="0"/>
              <a:t> lima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endParaRPr lang="en-TW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5AAFF-4C28-3A4F-9757-419A42DE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10" y="3591003"/>
            <a:ext cx="16947499" cy="1162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EFC74-E929-1740-80DD-3AB6D10AC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85" y="6721069"/>
            <a:ext cx="16394623" cy="1647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3CE3E6-8795-F242-9B7E-E67E9D825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86" y="8296484"/>
            <a:ext cx="16394622" cy="16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665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314" y="264050"/>
            <a:ext cx="6313039" cy="144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88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Scikit Learn</a:t>
            </a:r>
            <a:endParaRPr lang="id-ID" altLang="id-ID" sz="88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143326" y="1598204"/>
            <a:ext cx="1900845" cy="75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id-ID" sz="3100" dirty="0" err="1">
                <a:solidFill>
                  <a:schemeClr val="tx2"/>
                </a:solidFill>
                <a:ea typeface="Lato Light"/>
                <a:cs typeface="Lato Light"/>
              </a:rPr>
              <a:t>Deskripsi</a:t>
            </a: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1B63B-3259-4F48-8897-EBE0867999BE}"/>
              </a:ext>
            </a:extLst>
          </p:cNvPr>
          <p:cNvSpPr txBox="1"/>
          <p:nvPr/>
        </p:nvSpPr>
        <p:spPr>
          <a:xfrm>
            <a:off x="2355273" y="3103418"/>
            <a:ext cx="202553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C00000"/>
                </a:solidFill>
              </a:rPr>
              <a:t>Scikit-Learn </a:t>
            </a:r>
            <a:r>
              <a:rPr lang="en-US" sz="4000" dirty="0" err="1"/>
              <a:t>merupakan</a:t>
            </a:r>
            <a:r>
              <a:rPr lang="en-US" sz="4000" dirty="0"/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library open source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supervised </a:t>
            </a:r>
            <a:r>
              <a:rPr lang="en-US" sz="4000" b="1" dirty="0">
                <a:solidFill>
                  <a:srgbClr val="C00000"/>
                </a:solidFill>
              </a:rPr>
              <a:t>dan </a:t>
            </a:r>
            <a:r>
              <a:rPr lang="en-US" sz="4000" b="1" i="1" dirty="0">
                <a:solidFill>
                  <a:srgbClr val="C00000"/>
                </a:solidFill>
              </a:rPr>
              <a:t>unsupervised learning</a:t>
            </a:r>
            <a:r>
              <a:rPr lang="en-US" sz="4000" b="1" dirty="0">
                <a:solidFill>
                  <a:srgbClr val="C00000"/>
                </a:solidFill>
              </a:rPr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i="1" dirty="0">
                <a:solidFill>
                  <a:srgbClr val="C00000"/>
                </a:solidFill>
              </a:rPr>
              <a:t>Library</a:t>
            </a:r>
            <a:r>
              <a:rPr lang="en-US" sz="4000" i="1" dirty="0"/>
              <a:t> </a:t>
            </a:r>
            <a:r>
              <a:rPr lang="en-US" sz="4000" dirty="0" err="1"/>
              <a:t>ini</a:t>
            </a:r>
            <a:r>
              <a:rPr lang="en-US" sz="4000" dirty="0"/>
              <a:t> juga </a:t>
            </a:r>
            <a:r>
              <a:rPr lang="en-US" sz="4000" dirty="0" err="1"/>
              <a:t>menyediakan</a:t>
            </a:r>
            <a:r>
              <a:rPr lang="en-US" sz="4000" dirty="0"/>
              <a:t> tool </a:t>
            </a:r>
            <a:r>
              <a:rPr lang="en-US" sz="4000" b="1" dirty="0" err="1">
                <a:solidFill>
                  <a:srgbClr val="C00000"/>
                </a:solidFill>
              </a:rPr>
              <a:t>untuk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model fitting</a:t>
            </a:r>
            <a:r>
              <a:rPr lang="en-US" sz="4000" b="1" dirty="0">
                <a:solidFill>
                  <a:srgbClr val="C00000"/>
                </a:solidFill>
              </a:rPr>
              <a:t>, </a:t>
            </a:r>
            <a:r>
              <a:rPr lang="en-US" sz="4000" b="1" i="1" dirty="0">
                <a:solidFill>
                  <a:srgbClr val="C00000"/>
                </a:solidFill>
              </a:rPr>
              <a:t>data preprocessing</a:t>
            </a:r>
            <a:r>
              <a:rPr lang="en-US" sz="4000" b="1" dirty="0">
                <a:solidFill>
                  <a:srgbClr val="C00000"/>
                </a:solidFill>
              </a:rPr>
              <a:t>, </a:t>
            </a:r>
            <a:r>
              <a:rPr lang="en-US" sz="4000" b="1" i="1" dirty="0">
                <a:solidFill>
                  <a:srgbClr val="C00000"/>
                </a:solidFill>
              </a:rPr>
              <a:t>model selection and evaluation </a:t>
            </a:r>
            <a:r>
              <a:rPr lang="en-US" sz="4000" dirty="0" err="1"/>
              <a:t>beserta</a:t>
            </a:r>
            <a:r>
              <a:rPr lang="en-US" sz="4000" dirty="0"/>
              <a:t> </a:t>
            </a:r>
            <a:r>
              <a:rPr lang="en-US" sz="4000" dirty="0" err="1"/>
              <a:t>utiliti-utiliti</a:t>
            </a:r>
            <a:r>
              <a:rPr lang="en-US" sz="4000" dirty="0"/>
              <a:t> </a:t>
            </a:r>
            <a:r>
              <a:rPr lang="en-US" sz="4000" dirty="0" err="1"/>
              <a:t>lainnya</a:t>
            </a:r>
            <a:r>
              <a:rPr lang="en-US" sz="4000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i="1" dirty="0">
                <a:solidFill>
                  <a:srgbClr val="C00000"/>
                </a:solidFill>
              </a:rPr>
              <a:t>Tutorial</a:t>
            </a:r>
            <a:r>
              <a:rPr lang="en-US" sz="4000" b="1" dirty="0">
                <a:solidFill>
                  <a:srgbClr val="C00000"/>
                </a:solidFill>
              </a:rPr>
              <a:t>, </a:t>
            </a:r>
            <a:r>
              <a:rPr lang="en-US" sz="4000" b="1" i="1" dirty="0">
                <a:solidFill>
                  <a:srgbClr val="C00000"/>
                </a:solidFill>
              </a:rPr>
              <a:t>User Guide </a:t>
            </a:r>
            <a:r>
              <a:rPr lang="en-US" sz="4000" b="1" dirty="0">
                <a:solidFill>
                  <a:srgbClr val="C00000"/>
                </a:solidFill>
              </a:rPr>
              <a:t>dan </a:t>
            </a:r>
            <a:r>
              <a:rPr lang="en-US" sz="4000" b="1" dirty="0" err="1">
                <a:solidFill>
                  <a:srgbClr val="C00000"/>
                </a:solidFill>
              </a:rPr>
              <a:t>dokumentasi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i="1" dirty="0">
                <a:solidFill>
                  <a:srgbClr val="C00000"/>
                </a:solidFill>
              </a:rPr>
              <a:t>online </a:t>
            </a:r>
            <a:r>
              <a:rPr lang="en-US" sz="4000" dirty="0"/>
              <a:t>yang </a:t>
            </a:r>
            <a:r>
              <a:rPr lang="en-US" sz="4000" dirty="0" err="1"/>
              <a:t>sangat</a:t>
            </a:r>
            <a:r>
              <a:rPr lang="en-US" sz="4000" dirty="0"/>
              <a:t> detail </a:t>
            </a:r>
            <a:r>
              <a:rPr lang="en-US" sz="4000" dirty="0" err="1"/>
              <a:t>tentang</a:t>
            </a:r>
            <a:r>
              <a:rPr lang="en-US" sz="4000" dirty="0"/>
              <a:t> Scikit-Learn </a:t>
            </a:r>
            <a:r>
              <a:rPr lang="en-US" sz="4000" dirty="0" err="1"/>
              <a:t>bisa</a:t>
            </a:r>
            <a:r>
              <a:rPr lang="en-US" sz="4000" dirty="0"/>
              <a:t> </a:t>
            </a:r>
            <a:r>
              <a:rPr lang="en-US" sz="4000" dirty="0" err="1"/>
              <a:t>dilihat</a:t>
            </a:r>
            <a:r>
              <a:rPr lang="en-US" sz="4000" dirty="0"/>
              <a:t> pada link </a:t>
            </a:r>
            <a:r>
              <a:rPr lang="en-US" sz="4000" dirty="0" err="1"/>
              <a:t>berikut</a:t>
            </a:r>
            <a:r>
              <a:rPr lang="en-US" sz="4000" dirty="0"/>
              <a:t> </a:t>
            </a:r>
            <a:r>
              <a:rPr lang="en-US" sz="4000" b="1" dirty="0">
                <a:hlinkClick r:id="rId3"/>
              </a:rPr>
              <a:t>Scikit-Learn </a:t>
            </a:r>
            <a:endParaRPr lang="en-US" sz="4000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30193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20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236" y="309971"/>
            <a:ext cx="1225947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Implementasi</a:t>
            </a:r>
            <a:r>
              <a:rPr lang="en-US" sz="7200" b="1" dirty="0"/>
              <a:t> dataset Repo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/>
              <a:t>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0C10D-D348-8C43-A302-F95B89F1B018}"/>
              </a:ext>
            </a:extLst>
          </p:cNvPr>
          <p:cNvSpPr txBox="1"/>
          <p:nvPr/>
        </p:nvSpPr>
        <p:spPr>
          <a:xfrm>
            <a:off x="1597314" y="2863283"/>
            <a:ext cx="169475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Memilih</a:t>
            </a:r>
            <a:r>
              <a:rPr lang="en-US" b="1" dirty="0"/>
              <a:t> Model Class Classifier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831C-387F-D14D-A24D-18FB180255BE}"/>
              </a:ext>
            </a:extLst>
          </p:cNvPr>
          <p:cNvSpPr txBox="1"/>
          <p:nvPr/>
        </p:nvSpPr>
        <p:spPr>
          <a:xfrm>
            <a:off x="1597314" y="3609707"/>
            <a:ext cx="17289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Pada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classifier Stochastic Gradient Descent </a:t>
            </a:r>
            <a:r>
              <a:rPr lang="en-US" dirty="0"/>
              <a:t>(SGD) di Scikit-Learn,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class </a:t>
            </a:r>
            <a:r>
              <a:rPr lang="en-US" dirty="0" err="1"/>
              <a:t>SGDClassifier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/>
              <a:t>Classifier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handling </a:t>
            </a:r>
            <a:r>
              <a:rPr lang="en-US" dirty="0"/>
              <a:t>dataset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SGD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sampel-sampel</a:t>
            </a:r>
            <a:r>
              <a:rPr lang="en-US" dirty="0"/>
              <a:t> training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independen</a:t>
            </a:r>
            <a:r>
              <a:rPr lang="en-US" dirty="0"/>
              <a:t>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SGD juga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online learning</a:t>
            </a:r>
            <a:r>
              <a:rPr lang="en-US" dirty="0"/>
              <a:t>. </a:t>
            </a:r>
          </a:p>
          <a:p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DCAD28-B2A8-784B-9179-17726B4FC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70" y="7512669"/>
            <a:ext cx="17289390" cy="135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328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21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236" y="309971"/>
            <a:ext cx="1225947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Implementasi</a:t>
            </a:r>
            <a:r>
              <a:rPr lang="en-US" sz="7200" b="1" dirty="0"/>
              <a:t> dataset Repo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/>
              <a:t>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0C10D-D348-8C43-A302-F95B89F1B018}"/>
              </a:ext>
            </a:extLst>
          </p:cNvPr>
          <p:cNvSpPr txBox="1"/>
          <p:nvPr/>
        </p:nvSpPr>
        <p:spPr>
          <a:xfrm>
            <a:off x="1597314" y="2863283"/>
            <a:ext cx="169475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Pilih</a:t>
            </a:r>
            <a:r>
              <a:rPr lang="en-US" b="1" dirty="0"/>
              <a:t> Model Hyperparameter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A831C-387F-D14D-A24D-18FB180255BE}"/>
              </a:ext>
            </a:extLst>
          </p:cNvPr>
          <p:cNvSpPr txBox="1"/>
          <p:nvPr/>
        </p:nvSpPr>
        <p:spPr>
          <a:xfrm>
            <a:off x="1597314" y="3609707"/>
            <a:ext cx="17289390" cy="2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Hyperpetemeter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max_iter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parameter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i="1" dirty="0"/>
              <a:t>cost function</a:t>
            </a:r>
            <a:r>
              <a:rPr lang="en-US" dirty="0"/>
              <a:t>,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</a:rPr>
              <a:t>Toleransi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parameter </a:t>
            </a:r>
            <a:r>
              <a:rPr lang="en-US" dirty="0" err="1"/>
              <a:t>selanjutnya</a:t>
            </a:r>
            <a:r>
              <a:rPr lang="en-US" dirty="0"/>
              <a:t> dan yang </a:t>
            </a:r>
            <a:r>
              <a:rPr lang="en-US" dirty="0" err="1"/>
              <a:t>sekarang</a:t>
            </a:r>
            <a:r>
              <a:rPr lang="en-US" dirty="0"/>
              <a:t> (</a:t>
            </a:r>
            <a:r>
              <a:rPr lang="en-US" dirty="0" err="1"/>
              <a:t>tol</a:t>
            </a:r>
            <a:r>
              <a:rPr lang="en-US" dirty="0"/>
              <a:t>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D69E87-FAD7-AF4D-A84A-32B5CA3E9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7" y="6425862"/>
            <a:ext cx="15866790" cy="6672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5CA2E6-4A18-4D45-BC0B-DB37D61E2072}"/>
              </a:ext>
            </a:extLst>
          </p:cNvPr>
          <p:cNvSpPr txBox="1"/>
          <p:nvPr/>
        </p:nvSpPr>
        <p:spPr>
          <a:xfrm>
            <a:off x="1608210" y="7624204"/>
            <a:ext cx="169475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Melakukan</a:t>
            </a:r>
            <a:r>
              <a:rPr lang="en-US" b="1" dirty="0"/>
              <a:t> fitting model </a:t>
            </a:r>
            <a:r>
              <a:rPr lang="en-US" b="1" dirty="0" err="1"/>
              <a:t>terhadap</a:t>
            </a:r>
            <a:r>
              <a:rPr lang="en-US" b="1" dirty="0"/>
              <a:t> data</a:t>
            </a:r>
            <a:endParaRPr lang="en-US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D7DA6D0-6492-BB42-A005-6CED58E2F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6" y="8874625"/>
            <a:ext cx="15589699" cy="37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4031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22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236" y="309971"/>
            <a:ext cx="12259474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Implementasi</a:t>
            </a:r>
            <a:r>
              <a:rPr lang="en-US" sz="7200" b="1" dirty="0"/>
              <a:t> dataset Repo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/>
              <a:t> Repository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0C10D-D348-8C43-A302-F95B89F1B018}"/>
              </a:ext>
            </a:extLst>
          </p:cNvPr>
          <p:cNvSpPr txBox="1"/>
          <p:nvPr/>
        </p:nvSpPr>
        <p:spPr>
          <a:xfrm>
            <a:off x="1608210" y="2721819"/>
            <a:ext cx="169475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err="1"/>
              <a:t>Menprediksi</a:t>
            </a:r>
            <a:r>
              <a:rPr lang="en-US" b="1" dirty="0"/>
              <a:t> Data </a:t>
            </a:r>
            <a:r>
              <a:rPr lang="en-US" b="1" dirty="0" err="1"/>
              <a:t>baru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42E783-2F7F-7444-ABA8-9BF8B7C8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10" y="3763520"/>
            <a:ext cx="16947500" cy="13143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2EBC15-CF54-2A47-8AE2-1F645BDE0C63}"/>
              </a:ext>
            </a:extLst>
          </p:cNvPr>
          <p:cNvSpPr txBox="1"/>
          <p:nvPr/>
        </p:nvSpPr>
        <p:spPr>
          <a:xfrm>
            <a:off x="1608210" y="5077916"/>
            <a:ext cx="1694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lain </a:t>
            </a:r>
            <a:r>
              <a:rPr lang="en-US" dirty="0" err="1"/>
              <a:t>misalkan</a:t>
            </a:r>
            <a:r>
              <a:rPr lang="en-US" dirty="0"/>
              <a:t> 0 yang </a:t>
            </a:r>
            <a:r>
              <a:rPr lang="en-US" dirty="0" err="1"/>
              <a:t>disimpan</a:t>
            </a:r>
            <a:r>
              <a:rPr lang="en-US" dirty="0"/>
              <a:t> pada </a:t>
            </a:r>
            <a:r>
              <a:rPr lang="en-US" dirty="0" err="1"/>
              <a:t>variabel</a:t>
            </a:r>
            <a:r>
              <a:rPr lang="en-US" dirty="0"/>
              <a:t> X[1]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A83454-EA8F-B840-BFD7-EB4A0B8E0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210" y="5766592"/>
            <a:ext cx="16947500" cy="160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55837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346" y="30618"/>
            <a:ext cx="65288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Validasi</a:t>
            </a:r>
            <a:r>
              <a:rPr lang="en-US" sz="7200" b="1" dirty="0"/>
              <a:t> Model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Deskripsi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80C0AF-985A-5E4A-8E54-9B2FF871FE61}"/>
              </a:ext>
            </a:extLst>
          </p:cNvPr>
          <p:cNvSpPr txBox="1"/>
          <p:nvPr/>
        </p:nvSpPr>
        <p:spPr>
          <a:xfrm>
            <a:off x="1191491" y="2715491"/>
            <a:ext cx="223889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Langkah </a:t>
            </a:r>
            <a:r>
              <a:rPr lang="en-US" dirty="0" err="1"/>
              <a:t>memilih</a:t>
            </a:r>
            <a:r>
              <a:rPr lang="en-US" dirty="0"/>
              <a:t> model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i="1" dirty="0"/>
              <a:t>hyperparameter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memvalidasi</a:t>
            </a:r>
            <a:r>
              <a:rPr lang="en-US" b="1" dirty="0">
                <a:solidFill>
                  <a:srgbClr val="C00000"/>
                </a:solidFill>
              </a:rPr>
              <a:t> model dan </a:t>
            </a:r>
            <a:r>
              <a:rPr lang="en-US" b="1" i="1" dirty="0">
                <a:solidFill>
                  <a:srgbClr val="C00000"/>
                </a:solidFill>
              </a:rPr>
              <a:t>hyperparameter </a:t>
            </a:r>
            <a:r>
              <a:rPr lang="en-US" b="1" dirty="0" err="1">
                <a:solidFill>
                  <a:srgbClr val="C00000"/>
                </a:solidFill>
              </a:rPr>
              <a:t>tersebut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apakah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telah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menghasilkan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fitting </a:t>
            </a:r>
            <a:r>
              <a:rPr lang="en-US" b="1" dirty="0">
                <a:solidFill>
                  <a:srgbClr val="C00000"/>
                </a:solidFill>
              </a:rPr>
              <a:t>data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baik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Setelah </a:t>
            </a:r>
            <a:r>
              <a:rPr lang="en-US" dirty="0" err="1"/>
              <a:t>memilih</a:t>
            </a:r>
            <a:r>
              <a:rPr lang="en-US" dirty="0"/>
              <a:t> model dan </a:t>
            </a:r>
            <a:r>
              <a:rPr lang="en-US" i="1" dirty="0"/>
              <a:t>hyperparameter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implementasinya</a:t>
            </a:r>
            <a:r>
              <a:rPr lang="en-US" dirty="0"/>
              <a:t> pada data training dan </a:t>
            </a:r>
            <a:r>
              <a:rPr lang="en-US" b="1" dirty="0" err="1">
                <a:solidFill>
                  <a:srgbClr val="C00000"/>
                </a:solidFill>
              </a:rPr>
              <a:t>membandingkan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hasil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prediksi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harga-harga</a:t>
            </a:r>
            <a:r>
              <a:rPr lang="en-US" b="1" dirty="0">
                <a:solidFill>
                  <a:srgbClr val="C00000"/>
                </a:solidFill>
              </a:rPr>
              <a:t> yang </a:t>
            </a:r>
            <a:r>
              <a:rPr lang="en-US" b="1" dirty="0" err="1">
                <a:solidFill>
                  <a:srgbClr val="C00000"/>
                </a:solidFill>
              </a:rPr>
              <a:t>telah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diketahui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</a:p>
          <a:p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70840-5063-BD4A-9C1D-D2D965217514}"/>
              </a:ext>
            </a:extLst>
          </p:cNvPr>
          <p:cNvSpPr txBox="1"/>
          <p:nvPr/>
        </p:nvSpPr>
        <p:spPr>
          <a:xfrm>
            <a:off x="1496290" y="8532468"/>
            <a:ext cx="21779345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TW" b="1" u="sng" dirty="0"/>
              <a:t>Note</a:t>
            </a:r>
            <a:br>
              <a:rPr lang="en-TW" b="1" u="sng" dirty="0"/>
            </a:br>
            <a:r>
              <a:rPr lang="en-TW" dirty="0"/>
              <a:t>validasi model yang salah adalah process pemvalidesaian model dengan menggunakan data training untuk menghasilkan hasil prediksi yang akan dibandingkan dengan label target.</a:t>
            </a:r>
          </a:p>
        </p:txBody>
      </p:sp>
    </p:spTree>
    <p:extLst>
      <p:ext uri="{BB962C8B-B14F-4D97-AF65-F5344CB8AC3E}">
        <p14:creationId xmlns:p14="http://schemas.microsoft.com/office/powerpoint/2010/main" val="3772488448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346" y="30618"/>
            <a:ext cx="65288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Validasi</a:t>
            </a:r>
            <a:r>
              <a:rPr lang="en-US" sz="7200" b="1" dirty="0"/>
              <a:t> Model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Validasi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Model Salah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FBEFCB4-E9DC-0240-8766-738BFDC2E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5" y="2544796"/>
            <a:ext cx="17947120" cy="2387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35A595-B960-3649-A153-709947BA6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5" y="4867365"/>
            <a:ext cx="17947120" cy="1259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EAFA1C-1286-AE43-BF4B-5427532F8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5" y="6207432"/>
            <a:ext cx="17947120" cy="1259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217689-8BFE-F646-B660-A4BA22E11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025" y="7547499"/>
            <a:ext cx="17947120" cy="2194772"/>
          </a:xfrm>
          <a:prstGeom prst="rect">
            <a:avLst/>
          </a:prstGeom>
        </p:spPr>
      </p:pic>
      <p:sp>
        <p:nvSpPr>
          <p:cNvPr id="17" name="Oval Callout 16">
            <a:extLst>
              <a:ext uri="{FF2B5EF4-FFF2-40B4-BE49-F238E27FC236}">
                <a16:creationId xmlns:a16="http://schemas.microsoft.com/office/drawing/2014/main" id="{A9D98C13-88D8-3049-92F5-DAA57E45BA76}"/>
              </a:ext>
            </a:extLst>
          </p:cNvPr>
          <p:cNvSpPr/>
          <p:nvPr/>
        </p:nvSpPr>
        <p:spPr>
          <a:xfrm>
            <a:off x="7276771" y="4793750"/>
            <a:ext cx="10207665" cy="1811717"/>
          </a:xfrm>
          <a:prstGeom prst="wedgeEllipseCallout">
            <a:avLst>
              <a:gd name="adj1" fmla="val -49879"/>
              <a:gd name="adj2" fmla="val 70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Ada yang salah kah dengan data yang diinput untuh nilai prediksi?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471D9F-43FE-4942-8526-2EB43BA66C9C}"/>
              </a:ext>
            </a:extLst>
          </p:cNvPr>
          <p:cNvSpPr txBox="1"/>
          <p:nvPr/>
        </p:nvSpPr>
        <p:spPr>
          <a:xfrm>
            <a:off x="5153891" y="8783783"/>
            <a:ext cx="9892145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TW" dirty="0"/>
              <a:t>Nilai akurasi 100 %, Kenapa demikian?</a:t>
            </a:r>
          </a:p>
        </p:txBody>
      </p:sp>
    </p:spTree>
    <p:extLst>
      <p:ext uri="{BB962C8B-B14F-4D97-AF65-F5344CB8AC3E}">
        <p14:creationId xmlns:p14="http://schemas.microsoft.com/office/powerpoint/2010/main" val="2893203176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346" y="30618"/>
            <a:ext cx="65288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Validasi</a:t>
            </a:r>
            <a:r>
              <a:rPr lang="en-US" sz="7200" b="1" dirty="0"/>
              <a:t> Model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6401263" y="1283962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Validasi</a:t>
            </a:r>
            <a:r>
              <a:rPr lang="en-US" b="1" dirty="0">
                <a:solidFill>
                  <a:srgbClr val="C00000"/>
                </a:solidFill>
              </a:rPr>
              <a:t> Model  </a:t>
            </a:r>
            <a:r>
              <a:rPr lang="en-US" b="1" dirty="0"/>
              <a:t>Holdout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3BD2E-E152-3C43-8A4A-480AFBCACBE4}"/>
              </a:ext>
            </a:extLst>
          </p:cNvPr>
          <p:cNvSpPr txBox="1"/>
          <p:nvPr/>
        </p:nvSpPr>
        <p:spPr>
          <a:xfrm>
            <a:off x="2326728" y="3340278"/>
            <a:ext cx="21086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i="1" dirty="0"/>
              <a:t>Holdout set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pisahkan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beberapa</a:t>
            </a:r>
            <a:r>
              <a:rPr lang="en-US" b="1" dirty="0">
                <a:solidFill>
                  <a:srgbClr val="C00000"/>
                </a:solidFill>
              </a:rPr>
              <a:t> subset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data training</a:t>
            </a:r>
            <a:r>
              <a:rPr lang="en-US" dirty="0"/>
              <a:t>,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Pemisahan</a:t>
            </a:r>
            <a:r>
              <a:rPr lang="en-US" dirty="0"/>
              <a:t> (</a:t>
            </a:r>
            <a:r>
              <a:rPr lang="en-US" i="1" dirty="0"/>
              <a:t>splitting</a:t>
            </a:r>
            <a:r>
              <a:rPr lang="en-US" dirty="0"/>
              <a:t>)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train_test_split</a:t>
            </a:r>
            <a:r>
              <a:rPr lang="en-US" b="1" dirty="0">
                <a:solidFill>
                  <a:srgbClr val="C00000"/>
                </a:solidFill>
              </a:rPr>
              <a:t> pada </a:t>
            </a:r>
            <a:r>
              <a:rPr lang="en-US" b="1" i="1" dirty="0">
                <a:solidFill>
                  <a:srgbClr val="C00000"/>
                </a:solidFill>
              </a:rPr>
              <a:t>Scikit-Learn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F45476-6F0D-0F47-AF18-27D6B80B7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49" y="5648601"/>
            <a:ext cx="17462920" cy="6460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5B88EF-73A6-ED40-BCBE-5DC2E14E946C}"/>
              </a:ext>
            </a:extLst>
          </p:cNvPr>
          <p:cNvSpPr txBox="1"/>
          <p:nvPr/>
        </p:nvSpPr>
        <p:spPr>
          <a:xfrm>
            <a:off x="8209202" y="11331260"/>
            <a:ext cx="14297891" cy="23083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i="1" dirty="0"/>
              <a:t>lassifier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i="1" dirty="0"/>
              <a:t>nearest neighbor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b="1" dirty="0" err="1"/>
              <a:t>akurasi</a:t>
            </a:r>
            <a:r>
              <a:rPr lang="en-US" b="1" dirty="0"/>
              <a:t> 90% </a:t>
            </a:r>
            <a:r>
              <a:rPr lang="en-US" dirty="0"/>
              <a:t>pada set </a:t>
            </a:r>
            <a:r>
              <a:rPr lang="en-US" i="1" dirty="0"/>
              <a:t>holdout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b="1" dirty="0">
                <a:solidFill>
                  <a:schemeClr val="bg1"/>
                </a:solidFill>
              </a:rPr>
              <a:t>Set </a:t>
            </a:r>
            <a:r>
              <a:rPr lang="en-US" b="1" i="1" dirty="0">
                <a:solidFill>
                  <a:schemeClr val="bg1"/>
                </a:solidFill>
              </a:rPr>
              <a:t>holdout </a:t>
            </a:r>
            <a:r>
              <a:rPr lang="en-US" b="1" dirty="0" err="1">
                <a:solidFill>
                  <a:schemeClr val="bg1"/>
                </a:solidFill>
              </a:rPr>
              <a:t>serupa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data yang </a:t>
            </a:r>
            <a:r>
              <a:rPr lang="en-US" b="1" dirty="0" err="1">
                <a:solidFill>
                  <a:schemeClr val="bg1"/>
                </a:solidFill>
              </a:rPr>
              <a:t>tidak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diketahui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i="1" dirty="0">
                <a:solidFill>
                  <a:schemeClr val="bg1"/>
                </a:solidFill>
              </a:rPr>
              <a:t>unknown data</a:t>
            </a:r>
            <a:r>
              <a:rPr lang="en-US" b="1" dirty="0">
                <a:solidFill>
                  <a:schemeClr val="bg1"/>
                </a:solidFill>
              </a:rPr>
              <a:t>), </a:t>
            </a:r>
            <a:r>
              <a:rPr lang="en-US" b="1" dirty="0" err="1">
                <a:solidFill>
                  <a:schemeClr val="bg1"/>
                </a:solidFill>
              </a:rPr>
              <a:t>karena</a:t>
            </a:r>
            <a:r>
              <a:rPr lang="en-US" b="1" dirty="0">
                <a:solidFill>
                  <a:schemeClr val="bg1"/>
                </a:solidFill>
              </a:rPr>
              <a:t> model </a:t>
            </a:r>
            <a:r>
              <a:rPr lang="en-US" b="1" dirty="0" err="1">
                <a:solidFill>
                  <a:schemeClr val="bg1"/>
                </a:solidFill>
              </a:rPr>
              <a:t>belum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pernah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mendapatkannya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sebelumnya</a:t>
            </a:r>
            <a:r>
              <a:rPr lang="en-US" b="1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1617701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346" y="30618"/>
            <a:ext cx="65288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Validasi</a:t>
            </a:r>
            <a:r>
              <a:rPr lang="en-US" sz="7200" b="1" dirty="0"/>
              <a:t> Model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6401263" y="1283962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Validasi</a:t>
            </a:r>
            <a:r>
              <a:rPr lang="en-US" b="1" dirty="0">
                <a:solidFill>
                  <a:srgbClr val="C00000"/>
                </a:solidFill>
              </a:rPr>
              <a:t> Model  </a:t>
            </a:r>
            <a:r>
              <a:rPr lang="en-US" b="1" dirty="0"/>
              <a:t>Cross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3BD2E-E152-3C43-8A4A-480AFBCACBE4}"/>
              </a:ext>
            </a:extLst>
          </p:cNvPr>
          <p:cNvSpPr txBox="1"/>
          <p:nvPr/>
        </p:nvSpPr>
        <p:spPr>
          <a:xfrm>
            <a:off x="2116138" y="2398169"/>
            <a:ext cx="21086618" cy="49750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set </a:t>
            </a:r>
            <a:r>
              <a:rPr lang="en-US" i="1" dirty="0"/>
              <a:t>holdout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model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porsi</a:t>
            </a:r>
            <a:r>
              <a:rPr lang="en-US" dirty="0"/>
              <a:t> data training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 Dataset test 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mentraining</a:t>
            </a:r>
            <a:r>
              <a:rPr lang="en-US" dirty="0"/>
              <a:t> model.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optimal,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training </a:t>
            </a:r>
            <a:r>
              <a:rPr lang="en-US" dirty="0" err="1"/>
              <a:t>sedikit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cross validation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fitting </a:t>
            </a:r>
            <a:r>
              <a:rPr lang="en-US" b="1" dirty="0" err="1">
                <a:solidFill>
                  <a:srgbClr val="C00000"/>
                </a:solidFill>
              </a:rPr>
              <a:t>dimana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setiap</a:t>
            </a:r>
            <a:r>
              <a:rPr lang="en-US" b="1" dirty="0">
                <a:solidFill>
                  <a:srgbClr val="C00000"/>
                </a:solidFill>
              </a:rPr>
              <a:t> subset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data </a:t>
            </a:r>
            <a:r>
              <a:rPr lang="en-US" b="1" dirty="0" err="1">
                <a:solidFill>
                  <a:srgbClr val="C00000"/>
                </a:solidFill>
              </a:rPr>
              <a:t>dapat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digunakan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untuk</a:t>
            </a:r>
            <a:r>
              <a:rPr lang="en-US" b="1" dirty="0">
                <a:solidFill>
                  <a:srgbClr val="C00000"/>
                </a:solidFill>
              </a:rPr>
              <a:t> training </a:t>
            </a:r>
            <a:r>
              <a:rPr lang="en-US" b="1" dirty="0" err="1">
                <a:solidFill>
                  <a:srgbClr val="C00000"/>
                </a:solidFill>
              </a:rPr>
              <a:t>maupun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untuk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validasi</a:t>
            </a:r>
            <a:r>
              <a:rPr lang="en-US" dirty="0"/>
              <a:t>. Gambar 3.3 </a:t>
            </a:r>
            <a:r>
              <a:rPr lang="en-US" dirty="0" err="1"/>
              <a:t>mengilustrasikan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visual.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2C00975-4F2A-B847-8EB2-88DDB6734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37" y="7373249"/>
            <a:ext cx="7963447" cy="619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236224-05EB-D749-B530-DCFF4620FA16}"/>
              </a:ext>
            </a:extLst>
          </p:cNvPr>
          <p:cNvSpPr txBox="1"/>
          <p:nvPr/>
        </p:nvSpPr>
        <p:spPr>
          <a:xfrm>
            <a:off x="6356047" y="12649884"/>
            <a:ext cx="1198179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Cross validation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i="1" dirty="0"/>
              <a:t>two-fold cross-validation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988536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346" y="30618"/>
            <a:ext cx="65288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Validasi</a:t>
            </a:r>
            <a:r>
              <a:rPr lang="en-US" sz="7200" b="1" dirty="0"/>
              <a:t> Model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6401263" y="1283962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Validasi</a:t>
            </a:r>
            <a:r>
              <a:rPr lang="en-US" b="1" dirty="0">
                <a:solidFill>
                  <a:srgbClr val="C00000"/>
                </a:solidFill>
              </a:rPr>
              <a:t> Model  </a:t>
            </a:r>
            <a:r>
              <a:rPr lang="en-US" b="1" dirty="0"/>
              <a:t>Cross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A0AFD-CA1A-4A49-BB3B-35E839B60964}"/>
              </a:ext>
            </a:extLst>
          </p:cNvPr>
          <p:cNvSpPr txBox="1"/>
          <p:nvPr/>
        </p:nvSpPr>
        <p:spPr>
          <a:xfrm>
            <a:off x="2493496" y="2477494"/>
            <a:ext cx="19706896" cy="31393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ide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i="1" dirty="0"/>
              <a:t>trials </a:t>
            </a:r>
            <a:r>
              <a:rPr lang="en-US" dirty="0"/>
              <a:t>dan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i="1" dirty="0"/>
              <a:t>fold </a:t>
            </a:r>
            <a:r>
              <a:rPr lang="en-US" dirty="0"/>
              <a:t>pada data.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Gambar 3.4 </a:t>
            </a:r>
            <a:r>
              <a:rPr lang="en-US" dirty="0" err="1"/>
              <a:t>mengilustrasikan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five-fold cross-validation</a:t>
            </a:r>
            <a:r>
              <a:rPr lang="en-US" dirty="0"/>
              <a:t>: </a:t>
            </a:r>
          </a:p>
          <a:p>
            <a:endParaRPr lang="en-TW" dirty="0"/>
          </a:p>
        </p:txBody>
      </p:sp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2D5F11B2-2116-5B4A-BEE9-4494BDF958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1"/>
          <a:stretch/>
        </p:blipFill>
        <p:spPr>
          <a:xfrm>
            <a:off x="4207764" y="5252069"/>
            <a:ext cx="16517822" cy="80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09169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346" y="30618"/>
            <a:ext cx="65288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Validasi</a:t>
            </a:r>
            <a:r>
              <a:rPr lang="en-US" sz="7200" b="1" dirty="0"/>
              <a:t> Model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6401263" y="1283962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Validasi</a:t>
            </a:r>
            <a:r>
              <a:rPr lang="en-US" b="1" dirty="0">
                <a:solidFill>
                  <a:srgbClr val="C00000"/>
                </a:solidFill>
              </a:rPr>
              <a:t> Model  </a:t>
            </a:r>
            <a:r>
              <a:rPr lang="en-US" b="1" dirty="0"/>
              <a:t>Cross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A0AFD-CA1A-4A49-BB3B-35E839B60964}"/>
              </a:ext>
            </a:extLst>
          </p:cNvPr>
          <p:cNvSpPr txBox="1"/>
          <p:nvPr/>
        </p:nvSpPr>
        <p:spPr>
          <a:xfrm>
            <a:off x="2493496" y="2477494"/>
            <a:ext cx="197068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cross_val_score</a:t>
            </a:r>
            <a:r>
              <a:rPr lang="en-US" dirty="0"/>
              <a:t> pada </a:t>
            </a:r>
            <a:r>
              <a:rPr lang="en-US" i="1" dirty="0"/>
              <a:t>library </a:t>
            </a:r>
            <a:r>
              <a:rPr lang="en-US" dirty="0"/>
              <a:t>Scikit-Learn: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4FE3B-1512-F247-81A3-3658B48FE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95" y="3281977"/>
            <a:ext cx="19706895" cy="2046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E34767-6A09-984A-B240-E27B5630F851}"/>
              </a:ext>
            </a:extLst>
          </p:cNvPr>
          <p:cNvSpPr txBox="1"/>
          <p:nvPr/>
        </p:nvSpPr>
        <p:spPr>
          <a:xfrm>
            <a:off x="2493494" y="5927834"/>
            <a:ext cx="19706897" cy="4421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Scikit-Learn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</a:t>
            </a:r>
            <a:r>
              <a:rPr lang="en-US" i="1" dirty="0"/>
              <a:t>cross validation </a:t>
            </a:r>
            <a:r>
              <a:rPr lang="en-US" dirty="0"/>
              <a:t>yang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cross_validation</a:t>
            </a:r>
            <a:r>
              <a:rPr lang="en-US" dirty="0"/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menginginkan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kasus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ekstrim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dimana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jumlah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fold </a:t>
            </a:r>
            <a:r>
              <a:rPr lang="en-US" b="1" dirty="0" err="1">
                <a:solidFill>
                  <a:srgbClr val="C00000"/>
                </a:solidFill>
              </a:rPr>
              <a:t>sama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jumlah</a:t>
            </a:r>
            <a:r>
              <a:rPr lang="en-US" b="1" dirty="0">
                <a:solidFill>
                  <a:srgbClr val="C00000"/>
                </a:solidFill>
              </a:rPr>
              <a:t> data</a:t>
            </a:r>
            <a:r>
              <a:rPr lang="en-US" dirty="0"/>
              <a:t>, yang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melakukan</a:t>
            </a:r>
            <a:r>
              <a:rPr lang="en-US" b="1" dirty="0">
                <a:solidFill>
                  <a:srgbClr val="C00000"/>
                </a:solidFill>
              </a:rPr>
              <a:t> training </a:t>
            </a:r>
            <a:r>
              <a:rPr lang="en-US" b="1" dirty="0" err="1">
                <a:solidFill>
                  <a:srgbClr val="C00000"/>
                </a:solidFill>
              </a:rPr>
              <a:t>untuk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keselurahan</a:t>
            </a:r>
            <a:r>
              <a:rPr lang="en-US" b="1" dirty="0">
                <a:solidFill>
                  <a:srgbClr val="C00000"/>
                </a:solidFill>
              </a:rPr>
              <a:t> data </a:t>
            </a:r>
            <a:r>
              <a:rPr lang="en-US" b="1" dirty="0" err="1">
                <a:solidFill>
                  <a:srgbClr val="C00000"/>
                </a:solidFill>
              </a:rPr>
              <a:t>kecuali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satu</a:t>
            </a:r>
            <a:r>
              <a:rPr lang="en-US" b="1" dirty="0">
                <a:solidFill>
                  <a:srgbClr val="C00000"/>
                </a:solidFill>
              </a:rPr>
              <a:t> data yang </a:t>
            </a:r>
            <a:r>
              <a:rPr lang="en-US" b="1" dirty="0" err="1">
                <a:solidFill>
                  <a:srgbClr val="C00000"/>
                </a:solidFill>
              </a:rPr>
              <a:t>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digunakan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untuk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validasi</a:t>
            </a:r>
            <a:r>
              <a:rPr lang="en-US" b="1" dirty="0">
                <a:solidFill>
                  <a:srgbClr val="C00000"/>
                </a:solidFill>
              </a:rPr>
              <a:t> .</a:t>
            </a:r>
            <a:r>
              <a:rPr lang="en-US" dirty="0"/>
              <a:t>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Cara </a:t>
            </a:r>
            <a:r>
              <a:rPr lang="en-US" i="1" dirty="0"/>
              <a:t>cross validation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leave-one-out cross validation</a:t>
            </a:r>
            <a:r>
              <a:rPr lang="en-US" i="1" dirty="0"/>
              <a:t>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27243"/>
      </p:ext>
    </p:extLst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29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346" y="30618"/>
            <a:ext cx="6528802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r>
              <a:rPr lang="en-US" sz="7200" b="1" dirty="0" err="1"/>
              <a:t>Validasi</a:t>
            </a:r>
            <a:r>
              <a:rPr lang="en-US" sz="7200" b="1" dirty="0"/>
              <a:t> Model</a:t>
            </a:r>
            <a:endParaRPr lang="en-US" sz="7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6401263" y="1283962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Validasi</a:t>
            </a:r>
            <a:r>
              <a:rPr lang="en-US" b="1" dirty="0">
                <a:solidFill>
                  <a:srgbClr val="C00000"/>
                </a:solidFill>
              </a:rPr>
              <a:t> Model  </a:t>
            </a:r>
            <a:r>
              <a:rPr lang="en-US" b="1" dirty="0"/>
              <a:t>Cross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A0AFD-CA1A-4A49-BB3B-35E839B60964}"/>
              </a:ext>
            </a:extLst>
          </p:cNvPr>
          <p:cNvSpPr txBox="1"/>
          <p:nvPr/>
        </p:nvSpPr>
        <p:spPr>
          <a:xfrm>
            <a:off x="2493496" y="2477494"/>
            <a:ext cx="19706896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Leave-one-out cross validation</a:t>
            </a:r>
            <a:r>
              <a:rPr lang="en-US" dirty="0"/>
              <a:t>,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</p:txBody>
      </p:sp>
      <p:pic>
        <p:nvPicPr>
          <p:cNvPr id="10" name="Picture 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838F361-700E-A648-9198-183F47D3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95" y="3203149"/>
            <a:ext cx="18404991" cy="66975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43F7EE-F552-E748-8ED8-E863D169C5E7}"/>
              </a:ext>
            </a:extLst>
          </p:cNvPr>
          <p:cNvSpPr txBox="1"/>
          <p:nvPr/>
        </p:nvSpPr>
        <p:spPr>
          <a:xfrm>
            <a:off x="2116138" y="9900744"/>
            <a:ext cx="20084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Karena </a:t>
            </a:r>
            <a:r>
              <a:rPr lang="en-US" b="1" dirty="0" err="1">
                <a:solidFill>
                  <a:srgbClr val="C00000"/>
                </a:solidFill>
              </a:rPr>
              <a:t>kita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mempunyai</a:t>
            </a:r>
            <a:r>
              <a:rPr lang="en-US" b="1" dirty="0">
                <a:solidFill>
                  <a:srgbClr val="C00000"/>
                </a:solidFill>
              </a:rPr>
              <a:t> 150 </a:t>
            </a:r>
            <a:r>
              <a:rPr lang="en-US" b="1" dirty="0" err="1">
                <a:solidFill>
                  <a:srgbClr val="C00000"/>
                </a:solidFill>
              </a:rPr>
              <a:t>sampel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i="1" dirty="0">
                <a:solidFill>
                  <a:srgbClr val="C00000"/>
                </a:solidFill>
              </a:rPr>
              <a:t>leave-one-out cross validation </a:t>
            </a:r>
            <a:r>
              <a:rPr lang="en-US" b="1" dirty="0" err="1">
                <a:solidFill>
                  <a:srgbClr val="C00000"/>
                </a:solidFill>
              </a:rPr>
              <a:t>akan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menghasilkan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skor-skor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untuk</a:t>
            </a:r>
            <a:r>
              <a:rPr lang="en-US" b="1" dirty="0">
                <a:solidFill>
                  <a:srgbClr val="C00000"/>
                </a:solidFill>
              </a:rPr>
              <a:t> 150 trials, </a:t>
            </a:r>
            <a:r>
              <a:rPr lang="en-US" dirty="0"/>
              <a:t>dan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yang </a:t>
            </a:r>
            <a:r>
              <a:rPr lang="en-US" b="1" dirty="0" err="1">
                <a:solidFill>
                  <a:srgbClr val="C00000"/>
                </a:solidFill>
              </a:rPr>
              <a:t>sukses</a:t>
            </a:r>
            <a:r>
              <a:rPr lang="en-US" b="1" dirty="0">
                <a:solidFill>
                  <a:srgbClr val="C00000"/>
                </a:solidFill>
              </a:rPr>
              <a:t> (1.0) </a:t>
            </a:r>
            <a:r>
              <a:rPr lang="en-US" b="1" dirty="0" err="1">
                <a:solidFill>
                  <a:srgbClr val="C00000"/>
                </a:solidFill>
              </a:rPr>
              <a:t>atau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gagal</a:t>
            </a:r>
            <a:r>
              <a:rPr lang="en-US" b="1" dirty="0">
                <a:solidFill>
                  <a:srgbClr val="C00000"/>
                </a:solidFill>
              </a:rPr>
              <a:t> (0.0</a:t>
            </a:r>
            <a:r>
              <a:rPr lang="en-US" dirty="0"/>
              <a:t>). 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rata-</a:t>
            </a:r>
            <a:r>
              <a:rPr lang="en-US" dirty="0" err="1"/>
              <a:t>ratanya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laju</a:t>
            </a:r>
            <a:r>
              <a:rPr lang="en-US" dirty="0"/>
              <a:t> error (</a:t>
            </a:r>
            <a:r>
              <a:rPr lang="en-US" i="1" dirty="0"/>
              <a:t>error rate</a:t>
            </a:r>
            <a:r>
              <a:rPr lang="en-US" dirty="0"/>
              <a:t>):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1AE528-2B54-104F-A966-D40AE7A0A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98" y="11729525"/>
            <a:ext cx="18895588" cy="16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07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337" y="264050"/>
            <a:ext cx="1443500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Presentasi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data pada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9325265" y="1499357"/>
            <a:ext cx="597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Data Sebagai </a:t>
            </a:r>
            <a:r>
              <a:rPr lang="en-TW" b="1" dirty="0"/>
              <a:t>Tabel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737614DD-58DA-574E-975B-BB2913050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8575"/>
            <a:ext cx="24377650" cy="72652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37B11C-3C51-6342-87B6-55DD73D43686}"/>
              </a:ext>
            </a:extLst>
          </p:cNvPr>
          <p:cNvSpPr/>
          <p:nvPr/>
        </p:nvSpPr>
        <p:spPr>
          <a:xfrm>
            <a:off x="2743200" y="6027690"/>
            <a:ext cx="3713018" cy="379614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7EFF1F-4910-E243-B5FB-D0B71067F2E6}"/>
              </a:ext>
            </a:extLst>
          </p:cNvPr>
          <p:cNvSpPr txBox="1"/>
          <p:nvPr/>
        </p:nvSpPr>
        <p:spPr>
          <a:xfrm>
            <a:off x="2743200" y="9984241"/>
            <a:ext cx="37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Feature ke 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3CC871-425C-C544-848E-251DE15CE119}"/>
              </a:ext>
            </a:extLst>
          </p:cNvPr>
          <p:cNvSpPr/>
          <p:nvPr/>
        </p:nvSpPr>
        <p:spPr>
          <a:xfrm>
            <a:off x="6456218" y="6027690"/>
            <a:ext cx="3325091" cy="379614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DDE6C4-11E5-F040-8AF0-418F8238526C}"/>
              </a:ext>
            </a:extLst>
          </p:cNvPr>
          <p:cNvSpPr txBox="1"/>
          <p:nvPr/>
        </p:nvSpPr>
        <p:spPr>
          <a:xfrm>
            <a:off x="6456218" y="9984241"/>
            <a:ext cx="37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Feature ke 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9A4CF5-D6E9-1B45-AE93-01D7B3BEE919}"/>
              </a:ext>
            </a:extLst>
          </p:cNvPr>
          <p:cNvSpPr/>
          <p:nvPr/>
        </p:nvSpPr>
        <p:spPr>
          <a:xfrm>
            <a:off x="9781309" y="6027690"/>
            <a:ext cx="3713018" cy="379614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E8B4C-96F9-3A4C-8096-55AAF67A13C0}"/>
              </a:ext>
            </a:extLst>
          </p:cNvPr>
          <p:cNvSpPr txBox="1"/>
          <p:nvPr/>
        </p:nvSpPr>
        <p:spPr>
          <a:xfrm>
            <a:off x="9781309" y="9984241"/>
            <a:ext cx="371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Feature ke 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F1B73-A62E-2248-8134-4BB00E3BC985}"/>
              </a:ext>
            </a:extLst>
          </p:cNvPr>
          <p:cNvSpPr/>
          <p:nvPr/>
        </p:nvSpPr>
        <p:spPr>
          <a:xfrm>
            <a:off x="13445013" y="6027690"/>
            <a:ext cx="3374405" cy="3796145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74402D-BEA7-8F48-BFAB-AB96A35A932B}"/>
              </a:ext>
            </a:extLst>
          </p:cNvPr>
          <p:cNvSpPr txBox="1"/>
          <p:nvPr/>
        </p:nvSpPr>
        <p:spPr>
          <a:xfrm>
            <a:off x="13445013" y="9984241"/>
            <a:ext cx="337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Feature ke  4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AF446056-10ED-6B4E-8F2A-F446BE5463D8}"/>
              </a:ext>
            </a:extLst>
          </p:cNvPr>
          <p:cNvSpPr/>
          <p:nvPr/>
        </p:nvSpPr>
        <p:spPr>
          <a:xfrm rot="5400000">
            <a:off x="9312094" y="4061678"/>
            <a:ext cx="646331" cy="13784119"/>
          </a:xfrm>
          <a:prstGeom prst="rightBrace">
            <a:avLst>
              <a:gd name="adj1" fmla="val 8333"/>
              <a:gd name="adj2" fmla="val 49799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A6071A-58DE-4745-8F8D-5E446F8796FD}"/>
              </a:ext>
            </a:extLst>
          </p:cNvPr>
          <p:cNvSpPr txBox="1"/>
          <p:nvPr/>
        </p:nvSpPr>
        <p:spPr>
          <a:xfrm>
            <a:off x="6702548" y="11157425"/>
            <a:ext cx="6157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4800" b="1" dirty="0"/>
              <a:t>n</a:t>
            </a:r>
            <a:r>
              <a:rPr lang="en-TW" sz="4800" b="1" baseline="-25000" dirty="0"/>
              <a:t>features</a:t>
            </a:r>
            <a:endParaRPr lang="en-TW" sz="4800" b="1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80F270A3-1880-CD46-B82E-5FAC0F2CF7F2}"/>
              </a:ext>
            </a:extLst>
          </p:cNvPr>
          <p:cNvSpPr/>
          <p:nvPr/>
        </p:nvSpPr>
        <p:spPr>
          <a:xfrm>
            <a:off x="21538753" y="6148948"/>
            <a:ext cx="395572" cy="3327561"/>
          </a:xfrm>
          <a:prstGeom prst="rightBrace">
            <a:avLst>
              <a:gd name="adj1" fmla="val 8333"/>
              <a:gd name="adj2" fmla="val 49799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E5E0C9-787F-8D44-AA71-9B0606D6E2EF}"/>
              </a:ext>
            </a:extLst>
          </p:cNvPr>
          <p:cNvSpPr/>
          <p:nvPr/>
        </p:nvSpPr>
        <p:spPr>
          <a:xfrm>
            <a:off x="2743200" y="6511262"/>
            <a:ext cx="16663143" cy="776230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EB2E22-2F56-5E4C-9169-2FE71C4235E7}"/>
              </a:ext>
            </a:extLst>
          </p:cNvPr>
          <p:cNvSpPr/>
          <p:nvPr/>
        </p:nvSpPr>
        <p:spPr>
          <a:xfrm>
            <a:off x="2746146" y="8490354"/>
            <a:ext cx="16663143" cy="511600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9AB3B-C2E8-794D-8792-35C204DDE714}"/>
              </a:ext>
            </a:extLst>
          </p:cNvPr>
          <p:cNvSpPr txBox="1"/>
          <p:nvPr/>
        </p:nvSpPr>
        <p:spPr>
          <a:xfrm>
            <a:off x="19500338" y="6576211"/>
            <a:ext cx="207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Sampel ke 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73391-C3FC-1542-9BA0-638E3F5F1CA0}"/>
              </a:ext>
            </a:extLst>
          </p:cNvPr>
          <p:cNvSpPr txBox="1"/>
          <p:nvPr/>
        </p:nvSpPr>
        <p:spPr>
          <a:xfrm>
            <a:off x="19464707" y="7269525"/>
            <a:ext cx="207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Sampel ke 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AC935A-3E88-6446-A793-F47B7C945297}"/>
              </a:ext>
            </a:extLst>
          </p:cNvPr>
          <p:cNvSpPr/>
          <p:nvPr/>
        </p:nvSpPr>
        <p:spPr>
          <a:xfrm>
            <a:off x="2743199" y="7876291"/>
            <a:ext cx="16663143" cy="511600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4FB75B-6AD8-7346-8D5A-2A3DDAE5C6B0}"/>
              </a:ext>
            </a:extLst>
          </p:cNvPr>
          <p:cNvSpPr txBox="1"/>
          <p:nvPr/>
        </p:nvSpPr>
        <p:spPr>
          <a:xfrm>
            <a:off x="19464707" y="7901259"/>
            <a:ext cx="207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Sampel ke 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19E0EF-8934-DF4B-BB1D-E1BF67FC30D4}"/>
              </a:ext>
            </a:extLst>
          </p:cNvPr>
          <p:cNvSpPr/>
          <p:nvPr/>
        </p:nvSpPr>
        <p:spPr>
          <a:xfrm>
            <a:off x="2777940" y="7340721"/>
            <a:ext cx="16663143" cy="511600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CE4CD-2059-1043-B344-5FE60AE0687B}"/>
              </a:ext>
            </a:extLst>
          </p:cNvPr>
          <p:cNvSpPr txBox="1"/>
          <p:nvPr/>
        </p:nvSpPr>
        <p:spPr>
          <a:xfrm>
            <a:off x="19536658" y="8591271"/>
            <a:ext cx="2074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400" dirty="0"/>
              <a:t>Sampel ke 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BBE082-01C3-B64F-8B25-1FD3D14D2CDF}"/>
              </a:ext>
            </a:extLst>
          </p:cNvPr>
          <p:cNvSpPr txBox="1"/>
          <p:nvPr/>
        </p:nvSpPr>
        <p:spPr>
          <a:xfrm>
            <a:off x="19982235" y="7292008"/>
            <a:ext cx="61575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4800" b="1" dirty="0"/>
              <a:t>n</a:t>
            </a:r>
            <a:r>
              <a:rPr lang="en-TW" sz="4800" b="1" baseline="-25000" dirty="0"/>
              <a:t>samples</a:t>
            </a:r>
            <a:endParaRPr lang="en-TW" sz="48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C5ED6-D2F8-9A45-B8C3-818A37BDB979}"/>
              </a:ext>
            </a:extLst>
          </p:cNvPr>
          <p:cNvSpPr/>
          <p:nvPr/>
        </p:nvSpPr>
        <p:spPr>
          <a:xfrm>
            <a:off x="16877782" y="6065084"/>
            <a:ext cx="2621665" cy="3796145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92DE0-501A-1E43-9029-9437FAB486FC}"/>
              </a:ext>
            </a:extLst>
          </p:cNvPr>
          <p:cNvSpPr txBox="1"/>
          <p:nvPr/>
        </p:nvSpPr>
        <p:spPr>
          <a:xfrm>
            <a:off x="16877782" y="10021635"/>
            <a:ext cx="262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620070454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84640-FFC3-4D45-9AD5-D50D55F7E94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30</a:t>
            </a:fld>
            <a:endParaRPr lang="en-US" alt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5FEAE3-9014-3247-93C2-94C9D88E7A9C}"/>
              </a:ext>
            </a:extLst>
          </p:cNvPr>
          <p:cNvSpPr txBox="1"/>
          <p:nvPr/>
        </p:nvSpPr>
        <p:spPr>
          <a:xfrm>
            <a:off x="3602183" y="4904509"/>
            <a:ext cx="18315709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199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2186583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4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337" y="264050"/>
            <a:ext cx="1443500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Presentasi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data pada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Matrix features </a:t>
            </a:r>
            <a:r>
              <a:rPr lang="en-TW" b="1" dirty="0"/>
              <a:t>Array/Vektor Target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96972-35CA-1C44-9C54-A66B58E7A60D}"/>
              </a:ext>
            </a:extLst>
          </p:cNvPr>
          <p:cNvSpPr txBox="1"/>
          <p:nvPr/>
        </p:nvSpPr>
        <p:spPr>
          <a:xfrm>
            <a:off x="2116138" y="3300605"/>
            <a:ext cx="217793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4400" b="1" u="sng">
                <a:solidFill>
                  <a:srgbClr val="C00000"/>
                </a:solidFill>
              </a:rPr>
              <a:t>M</a:t>
            </a:r>
            <a:r>
              <a:rPr lang="en-US" sz="4400" b="1" u="sng" dirty="0">
                <a:solidFill>
                  <a:srgbClr val="C00000"/>
                </a:solidFill>
              </a:rPr>
              <a:t>a</a:t>
            </a:r>
            <a:r>
              <a:rPr lang="en-TW" sz="4400" b="1" u="sng">
                <a:solidFill>
                  <a:srgbClr val="C00000"/>
                </a:solidFill>
              </a:rPr>
              <a:t>triks </a:t>
            </a:r>
            <a:r>
              <a:rPr lang="en-TW" sz="4400" b="1" u="sng" dirty="0">
                <a:solidFill>
                  <a:srgbClr val="C00000"/>
                </a:solidFill>
              </a:rPr>
              <a:t>Feature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TW" b="1" dirty="0">
                <a:solidFill>
                  <a:srgbClr val="C00000"/>
                </a:solidFill>
              </a:rPr>
              <a:t>Matriks feature </a:t>
            </a:r>
            <a:r>
              <a:rPr lang="en-TW" dirty="0"/>
              <a:t>, biasanya diasumsikan dengan matriks dua dimensi dengan ukuran </a:t>
            </a:r>
            <a:r>
              <a:rPr lang="en-TW" b="1" dirty="0">
                <a:solidFill>
                  <a:srgbClr val="C00000"/>
                </a:solidFill>
              </a:rPr>
              <a:t>n</a:t>
            </a:r>
            <a:r>
              <a:rPr lang="en-TW" b="1" baseline="-25000" dirty="0">
                <a:solidFill>
                  <a:srgbClr val="C00000"/>
                </a:solidFill>
              </a:rPr>
              <a:t>samples </a:t>
            </a:r>
            <a:r>
              <a:rPr lang="en-TW" b="1" dirty="0">
                <a:solidFill>
                  <a:srgbClr val="C00000"/>
                </a:solidFill>
              </a:rPr>
              <a:t>x n</a:t>
            </a:r>
            <a:r>
              <a:rPr lang="en-TW" b="1" baseline="-25000" dirty="0">
                <a:solidFill>
                  <a:srgbClr val="C00000"/>
                </a:solidFill>
              </a:rPr>
              <a:t>features </a:t>
            </a:r>
            <a:endParaRPr lang="en-TW" b="1" dirty="0">
              <a:solidFill>
                <a:srgbClr val="C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NumPy array </a:t>
            </a:r>
            <a:r>
              <a:rPr lang="en-US" b="1" dirty="0" err="1">
                <a:solidFill>
                  <a:srgbClr val="C00000"/>
                </a:solidFill>
              </a:rPr>
              <a:t>maupun</a:t>
            </a:r>
            <a:r>
              <a:rPr lang="en-US" b="1" dirty="0">
                <a:solidFill>
                  <a:srgbClr val="C00000"/>
                </a:solidFill>
              </a:rPr>
              <a:t> Pandas </a:t>
            </a:r>
            <a:r>
              <a:rPr lang="en-US" b="1" dirty="0" err="1">
                <a:solidFill>
                  <a:srgbClr val="C00000"/>
                </a:solidFill>
              </a:rPr>
              <a:t>DataFrame</a:t>
            </a:r>
            <a:r>
              <a:rPr lang="en-US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Baris </a:t>
            </a:r>
            <a:r>
              <a:rPr lang="en-US" b="1" dirty="0" err="1">
                <a:solidFill>
                  <a:srgbClr val="C00000"/>
                </a:solidFill>
              </a:rPr>
              <a:t>dari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matriks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feature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objek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individu</a:t>
            </a:r>
            <a:r>
              <a:rPr lang="en-US" b="1" dirty="0">
                <a:solidFill>
                  <a:srgbClr val="C00000"/>
                </a:solidFill>
              </a:rPr>
              <a:t> pada dataset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, </a:t>
            </a:r>
            <a:r>
              <a:rPr lang="en-US" dirty="0" err="1"/>
              <a:t>seseorang</a:t>
            </a:r>
            <a:r>
              <a:rPr lang="en-US" dirty="0"/>
              <a:t>, </a:t>
            </a:r>
            <a:r>
              <a:rPr lang="en-US" dirty="0" err="1"/>
              <a:t>dokumen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file </a:t>
            </a:r>
            <a:r>
              <a:rPr lang="en-US" dirty="0" err="1"/>
              <a:t>suara</a:t>
            </a:r>
            <a:r>
              <a:rPr lang="en-US" dirty="0"/>
              <a:t>, video, dan </a:t>
            </a:r>
            <a:r>
              <a:rPr lang="en-US" dirty="0" err="1"/>
              <a:t>apapun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dideskripsikan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>
                <a:solidFill>
                  <a:srgbClr val="C00000"/>
                </a:solidFill>
              </a:rPr>
              <a:t>satu</a:t>
            </a:r>
            <a:r>
              <a:rPr lang="en-US" b="1" dirty="0">
                <a:solidFill>
                  <a:srgbClr val="C00000"/>
                </a:solidFill>
              </a:rPr>
              <a:t> set </a:t>
            </a:r>
            <a:r>
              <a:rPr lang="en-US" b="1" dirty="0" err="1">
                <a:solidFill>
                  <a:srgbClr val="C00000"/>
                </a:solidFill>
              </a:rPr>
              <a:t>pengukuruan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kuantitatif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Harga-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i="1" dirty="0"/>
              <a:t>feature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b="1" dirty="0"/>
              <a:t>real, </a:t>
            </a:r>
            <a:r>
              <a:rPr lang="en-US" b="1" dirty="0" err="1"/>
              <a:t>bolean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diskrit</a:t>
            </a:r>
            <a:r>
              <a:rPr lang="en-US" dirty="0"/>
              <a:t>.</a:t>
            </a:r>
          </a:p>
          <a:p>
            <a:endParaRPr lang="en-T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3EA80-4491-004B-8B35-79B76B58FDD3}"/>
              </a:ext>
            </a:extLst>
          </p:cNvPr>
          <p:cNvSpPr txBox="1"/>
          <p:nvPr/>
        </p:nvSpPr>
        <p:spPr>
          <a:xfrm>
            <a:off x="1980363" y="7980508"/>
            <a:ext cx="2177934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4400" b="1" u="sng" dirty="0">
                <a:solidFill>
                  <a:srgbClr val="7030A0"/>
                </a:solidFill>
              </a:rPr>
              <a:t>Array/ Vektor Target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Pada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7030A0"/>
                </a:solidFill>
              </a:rPr>
              <a:t>supervised learning </a:t>
            </a:r>
            <a:r>
              <a:rPr lang="en-US" dirty="0" err="1"/>
              <a:t>sering</a:t>
            </a:r>
            <a:r>
              <a:rPr lang="en-US" dirty="0"/>
              <a:t> juga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array </a:t>
            </a:r>
            <a:r>
              <a:rPr lang="en-US" b="1" i="1" dirty="0">
                <a:solidFill>
                  <a:srgbClr val="7030A0"/>
                </a:solidFill>
              </a:rPr>
              <a:t>label </a:t>
            </a:r>
            <a:r>
              <a:rPr lang="en-US" b="1" dirty="0" err="1">
                <a:solidFill>
                  <a:srgbClr val="7030A0"/>
                </a:solidFill>
              </a:rPr>
              <a:t>atau</a:t>
            </a:r>
            <a:r>
              <a:rPr lang="en-US" b="1" dirty="0">
                <a:solidFill>
                  <a:srgbClr val="7030A0"/>
                </a:solidFill>
              </a:rPr>
              <a:t> array target</a:t>
            </a:r>
            <a:r>
              <a:rPr lang="en-US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 Array target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satu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dimensi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panjang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i="1" dirty="0" err="1">
                <a:solidFill>
                  <a:srgbClr val="7030A0"/>
                </a:solidFill>
              </a:rPr>
              <a:t>n</a:t>
            </a:r>
            <a:r>
              <a:rPr lang="en-US" b="1" i="1" baseline="-25000" dirty="0" err="1">
                <a:solidFill>
                  <a:srgbClr val="7030A0"/>
                </a:solidFill>
              </a:rPr>
              <a:t>samples</a:t>
            </a:r>
            <a:r>
              <a:rPr lang="en-US" b="1" i="1" dirty="0">
                <a:solidFill>
                  <a:srgbClr val="7030A0"/>
                </a:solidFill>
              </a:rPr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b="1" dirty="0"/>
              <a:t>array NumPy </a:t>
            </a:r>
            <a:r>
              <a:rPr lang="en-US" b="1" dirty="0" err="1"/>
              <a:t>atau</a:t>
            </a:r>
            <a:r>
              <a:rPr lang="en-US" b="1" dirty="0"/>
              <a:t> Pandas series.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numerik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kontinyu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atau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diskrit</a:t>
            </a:r>
            <a:r>
              <a:rPr lang="en-US" b="1" dirty="0">
                <a:solidFill>
                  <a:srgbClr val="7030A0"/>
                </a:solidFill>
              </a:rPr>
              <a:t>/label </a:t>
            </a:r>
            <a:r>
              <a:rPr lang="en-US" b="1" dirty="0" err="1">
                <a:solidFill>
                  <a:srgbClr val="7030A0"/>
                </a:solidFill>
              </a:rPr>
              <a:t>diskrit</a:t>
            </a:r>
            <a:r>
              <a:rPr lang="en-US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Kolom target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kuantitas</a:t>
            </a:r>
            <a:r>
              <a:rPr lang="en-US" b="1" dirty="0">
                <a:solidFill>
                  <a:srgbClr val="7030A0"/>
                </a:solidFill>
              </a:rPr>
              <a:t> yang </a:t>
            </a:r>
            <a:r>
              <a:rPr lang="en-US" b="1" dirty="0" err="1">
                <a:solidFill>
                  <a:srgbClr val="7030A0"/>
                </a:solidFill>
              </a:rPr>
              <a:t>ingin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kita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prediksi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dari</a:t>
            </a:r>
            <a:r>
              <a:rPr lang="en-US" b="1" dirty="0">
                <a:solidFill>
                  <a:srgbClr val="7030A0"/>
                </a:solidFill>
              </a:rPr>
              <a:t> data</a:t>
            </a:r>
            <a:r>
              <a:rPr lang="en-US" dirty="0"/>
              <a:t>, pada </a:t>
            </a:r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>
                <a:solidFill>
                  <a:srgbClr val="7030A0"/>
                </a:solidFill>
              </a:rPr>
              <a:t>variable </a:t>
            </a:r>
            <a:r>
              <a:rPr lang="en-US" b="1" dirty="0" err="1">
                <a:solidFill>
                  <a:srgbClr val="7030A0"/>
                </a:solidFill>
              </a:rPr>
              <a:t>tak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bebas</a:t>
            </a:r>
            <a:r>
              <a:rPr lang="en-US" b="1" dirty="0">
                <a:solidFill>
                  <a:srgbClr val="7030A0"/>
                </a:solidFill>
              </a:rPr>
              <a:t> (dependent variable).</a:t>
            </a:r>
          </a:p>
          <a:p>
            <a:r>
              <a:rPr lang="en-US" dirty="0"/>
              <a:t>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60181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5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337" y="264050"/>
            <a:ext cx="14435006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Presentasi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data pada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929130" y="1459162"/>
            <a:ext cx="851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b="1" dirty="0">
                <a:solidFill>
                  <a:srgbClr val="C00000"/>
                </a:solidFill>
              </a:rPr>
              <a:t>Matrix features </a:t>
            </a:r>
            <a:r>
              <a:rPr lang="en-TW" b="1" dirty="0"/>
              <a:t>Array/Vektor Target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7149F6-F1C2-7047-8FF8-3928FE44C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00604"/>
            <a:ext cx="14103928" cy="1678083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69DAA5-E2EF-594F-939C-9F5F36541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8611"/>
            <a:ext cx="14103928" cy="2754516"/>
          </a:xfrm>
          <a:prstGeom prst="rect">
            <a:avLst/>
          </a:prstGeom>
        </p:spPr>
      </p:pic>
      <p:pic>
        <p:nvPicPr>
          <p:cNvPr id="14" name="Picture 13" descr="A picture containing crossword, clock&#10;&#10;Description automatically generated">
            <a:extLst>
              <a:ext uri="{FF2B5EF4-FFF2-40B4-BE49-F238E27FC236}">
                <a16:creationId xmlns:a16="http://schemas.microsoft.com/office/drawing/2014/main" id="{BCB9CF12-C30D-3D47-8E5E-5EC7858CD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442" y="3106305"/>
            <a:ext cx="9801802" cy="70441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55AB53-68AB-FD4C-AA8A-E1A59C0137F6}"/>
              </a:ext>
            </a:extLst>
          </p:cNvPr>
          <p:cNvSpPr txBox="1"/>
          <p:nvPr/>
        </p:nvSpPr>
        <p:spPr>
          <a:xfrm>
            <a:off x="14457084" y="9950934"/>
            <a:ext cx="9898517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Ilustrasi</a:t>
            </a:r>
            <a:r>
              <a:rPr lang="en-US" b="1" dirty="0"/>
              <a:t> </a:t>
            </a:r>
            <a:r>
              <a:rPr lang="en-US" b="1" dirty="0" err="1"/>
              <a:t>matriks</a:t>
            </a:r>
            <a:r>
              <a:rPr lang="en-US" b="1" dirty="0"/>
              <a:t> feature dan array/</a:t>
            </a:r>
            <a:r>
              <a:rPr lang="en-US" b="1" dirty="0" err="1"/>
              <a:t>vektor</a:t>
            </a:r>
            <a:r>
              <a:rPr lang="en-US" b="1" dirty="0"/>
              <a:t> target </a:t>
            </a:r>
          </a:p>
          <a:p>
            <a:endParaRPr lang="en-TW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A50C3-FC76-CD40-81AD-0F1955FE5456}"/>
              </a:ext>
            </a:extLst>
          </p:cNvPr>
          <p:cNvSpPr txBox="1"/>
          <p:nvPr/>
        </p:nvSpPr>
        <p:spPr>
          <a:xfrm>
            <a:off x="3158836" y="4978687"/>
            <a:ext cx="728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 i="1" dirty="0">
                <a:solidFill>
                  <a:srgbClr val="C00000"/>
                </a:solidFill>
              </a:rPr>
              <a:t>X = 150(samples) x 4 (features</a:t>
            </a:r>
            <a:r>
              <a:rPr lang="en-TW" i="1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A5778F-9DD9-2545-B95F-E37B7880F32E}"/>
              </a:ext>
            </a:extLst>
          </p:cNvPr>
          <p:cNvSpPr txBox="1"/>
          <p:nvPr/>
        </p:nvSpPr>
        <p:spPr>
          <a:xfrm>
            <a:off x="3158835" y="7175474"/>
            <a:ext cx="728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b="1" i="1" dirty="0">
                <a:solidFill>
                  <a:srgbClr val="C00000"/>
                </a:solidFill>
              </a:rPr>
              <a:t>Y = 150 (vektor target)</a:t>
            </a:r>
            <a:endParaRPr lang="en-TW" i="1" dirty="0"/>
          </a:p>
        </p:txBody>
      </p:sp>
    </p:spTree>
    <p:extLst>
      <p:ext uri="{BB962C8B-B14F-4D97-AF65-F5344CB8AC3E}">
        <p14:creationId xmlns:p14="http://schemas.microsoft.com/office/powerpoint/2010/main" val="1790908874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6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838" y="264050"/>
            <a:ext cx="1417602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Dasar-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API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2A6A95-7928-2F41-A428-ED46A892C6E1}"/>
              </a:ext>
            </a:extLst>
          </p:cNvPr>
          <p:cNvSpPr txBox="1">
            <a:spLocks/>
          </p:cNvSpPr>
          <p:nvPr/>
        </p:nvSpPr>
        <p:spPr bwMode="auto">
          <a:xfrm>
            <a:off x="11874103" y="1598204"/>
            <a:ext cx="439291" cy="73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7490" tIns="108745" rIns="217490" bIns="108745">
            <a:spAutoFit/>
          </a:bodyPr>
          <a:lstStyle>
            <a:lvl1pPr defTabSz="1087438">
              <a:defRPr sz="3600">
                <a:solidFill>
                  <a:schemeClr val="tx1"/>
                </a:solidFill>
                <a:latin typeface="Lato Light"/>
              </a:defRPr>
            </a:lvl1pPr>
            <a:lvl2pPr marL="1087438" defTabSz="1087438">
              <a:defRPr sz="3600">
                <a:solidFill>
                  <a:schemeClr val="tx1"/>
                </a:solidFill>
                <a:latin typeface="Lato Light"/>
              </a:defRPr>
            </a:lvl2pPr>
            <a:lvl3pPr marL="2174875" defTabSz="1087438">
              <a:defRPr sz="3600">
                <a:solidFill>
                  <a:schemeClr val="tx1"/>
                </a:solidFill>
                <a:latin typeface="Lato Light"/>
              </a:defRPr>
            </a:lvl3pPr>
            <a:lvl4pPr marL="3262313" defTabSz="1087438">
              <a:defRPr sz="3600">
                <a:solidFill>
                  <a:schemeClr val="tx1"/>
                </a:solidFill>
                <a:latin typeface="Lato Light"/>
              </a:defRPr>
            </a:lvl4pPr>
            <a:lvl5pPr marL="4349750" defTabSz="1087438">
              <a:defRPr sz="3600">
                <a:solidFill>
                  <a:schemeClr val="tx1"/>
                </a:solidFill>
                <a:latin typeface="Lato Light"/>
              </a:defRPr>
            </a:lvl5pPr>
            <a:lvl6pPr marL="48069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52641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57213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6178550" indent="-1827213" defTabSz="108743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id-ID" sz="3100" dirty="0">
              <a:solidFill>
                <a:srgbClr val="C00000"/>
              </a:solidFill>
              <a:ea typeface="Lato Light"/>
              <a:cs typeface="Lat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Langkah-Langkah</a:t>
            </a:r>
            <a:r>
              <a:rPr lang="en-US" b="1" dirty="0"/>
              <a:t> Estimator API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37490B7-E97E-2244-92A7-40969E765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626552"/>
              </p:ext>
            </p:extLst>
          </p:nvPr>
        </p:nvGraphicFramePr>
        <p:xfrm>
          <a:off x="4062941" y="2598770"/>
          <a:ext cx="16251767" cy="1083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AA9A5DD-F1DB-9140-B100-677A10A5D1F0}"/>
              </a:ext>
            </a:extLst>
          </p:cNvPr>
          <p:cNvSpPr txBox="1"/>
          <p:nvPr/>
        </p:nvSpPr>
        <p:spPr>
          <a:xfrm>
            <a:off x="4677276" y="3131127"/>
            <a:ext cx="847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80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E4E50-7FF2-E648-AC16-E9575D1F2632}"/>
              </a:ext>
            </a:extLst>
          </p:cNvPr>
          <p:cNvSpPr txBox="1"/>
          <p:nvPr/>
        </p:nvSpPr>
        <p:spPr>
          <a:xfrm>
            <a:off x="5534691" y="5278582"/>
            <a:ext cx="847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80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65FC56-B38E-A746-B686-D4CDCE88B82C}"/>
              </a:ext>
            </a:extLst>
          </p:cNvPr>
          <p:cNvSpPr txBox="1"/>
          <p:nvPr/>
        </p:nvSpPr>
        <p:spPr>
          <a:xfrm>
            <a:off x="5958253" y="7354305"/>
            <a:ext cx="847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8000" b="1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7031F6-30DA-FC48-9742-3E2A70D6658F}"/>
              </a:ext>
            </a:extLst>
          </p:cNvPr>
          <p:cNvSpPr txBox="1"/>
          <p:nvPr/>
        </p:nvSpPr>
        <p:spPr>
          <a:xfrm>
            <a:off x="5544982" y="9363836"/>
            <a:ext cx="847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8000" b="1" dirty="0">
                <a:solidFill>
                  <a:schemeClr val="tx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2E547-B968-184F-A5AB-64F2A1B87A16}"/>
              </a:ext>
            </a:extLst>
          </p:cNvPr>
          <p:cNvSpPr txBox="1"/>
          <p:nvPr/>
        </p:nvSpPr>
        <p:spPr>
          <a:xfrm>
            <a:off x="4677276" y="11400570"/>
            <a:ext cx="847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8000" b="1" dirty="0">
                <a:solidFill>
                  <a:schemeClr val="tx2">
                    <a:lumMod val="7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1153109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7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838" y="264050"/>
            <a:ext cx="1417602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Dasar-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API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Contoh</a:t>
            </a:r>
            <a:endParaRPr lang="en-US" b="1" dirty="0"/>
          </a:p>
        </p:txBody>
      </p:sp>
      <p:pic>
        <p:nvPicPr>
          <p:cNvPr id="23" name="Picture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85829B-2750-6E48-ABC4-97DAC3789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99" y="2962007"/>
            <a:ext cx="15776747" cy="3272538"/>
          </a:xfrm>
          <a:prstGeom prst="rect">
            <a:avLst/>
          </a:prstGeom>
        </p:spPr>
      </p:pic>
      <p:pic>
        <p:nvPicPr>
          <p:cNvPr id="25" name="Picture 24" descr="Chart, scatter chart&#10;&#10;Description automatically generated">
            <a:extLst>
              <a:ext uri="{FF2B5EF4-FFF2-40B4-BE49-F238E27FC236}">
                <a16:creationId xmlns:a16="http://schemas.microsoft.com/office/drawing/2014/main" id="{B2A77942-0A71-3143-AFF8-58FDFB183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442" y="6314296"/>
            <a:ext cx="10956925" cy="713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116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8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838" y="264050"/>
            <a:ext cx="1417602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Dasar-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API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Langkah-Langkah</a:t>
            </a:r>
            <a:r>
              <a:rPr lang="en-US" b="1" dirty="0"/>
              <a:t> Estimator API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BC745-93F5-CB4B-BDDD-5FE296827D9B}"/>
              </a:ext>
            </a:extLst>
          </p:cNvPr>
          <p:cNvSpPr txBox="1"/>
          <p:nvPr/>
        </p:nvSpPr>
        <p:spPr>
          <a:xfrm>
            <a:off x="2116138" y="2574183"/>
            <a:ext cx="725978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en-US" sz="4800" b="1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Memilih</a:t>
            </a:r>
            <a:r>
              <a:rPr lang="en-US" sz="48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Model </a:t>
            </a:r>
            <a:r>
              <a:rPr lang="en-US" sz="4800" b="1" i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Class </a:t>
            </a:r>
            <a:endParaRPr lang="en-US" sz="4800" b="1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ABA02-D550-254E-BABF-DB71BBFC26C8}"/>
              </a:ext>
            </a:extLst>
          </p:cNvPr>
          <p:cNvSpPr txBox="1"/>
          <p:nvPr/>
        </p:nvSpPr>
        <p:spPr>
          <a:xfrm>
            <a:off x="2116138" y="3879273"/>
            <a:ext cx="19469244" cy="248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Pada Scikit-Learn,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model </a:t>
            </a:r>
            <a:r>
              <a:rPr lang="en-US" b="1" i="1" dirty="0">
                <a:solidFill>
                  <a:srgbClr val="C00000"/>
                </a:solidFill>
              </a:rPr>
              <a:t>class </a:t>
            </a:r>
            <a:r>
              <a:rPr lang="en-US" b="1" dirty="0" err="1">
                <a:solidFill>
                  <a:srgbClr val="C00000"/>
                </a:solidFill>
              </a:rPr>
              <a:t>direpresentasikan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dengan</a:t>
            </a:r>
            <a:r>
              <a:rPr lang="en-US" b="1" dirty="0">
                <a:solidFill>
                  <a:srgbClr val="C00000"/>
                </a:solidFill>
              </a:rPr>
              <a:t> Python </a:t>
            </a:r>
            <a:r>
              <a:rPr lang="en-US" b="1" i="1" dirty="0">
                <a:solidFill>
                  <a:srgbClr val="C00000"/>
                </a:solidFill>
              </a:rPr>
              <a:t>class</a:t>
            </a:r>
            <a:r>
              <a:rPr lang="en-US" i="1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di chapter </a:t>
            </a:r>
            <a:r>
              <a:rPr lang="en-US" dirty="0" err="1"/>
              <a:t>sebelumya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 </a:t>
            </a:r>
            <a:r>
              <a:rPr lang="en-US" dirty="0" err="1"/>
              <a:t>Liniear</a:t>
            </a:r>
            <a:r>
              <a:rPr lang="en-US" dirty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 </a:t>
            </a:r>
            <a:r>
              <a:rPr lang="en-US" dirty="0" err="1">
                <a:hlinkClick r:id="rId2"/>
              </a:rPr>
              <a:t>sklearn.linear_model</a:t>
            </a:r>
            <a:r>
              <a:rPr lang="en-US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43EA8-80CE-7C4F-BB6A-FFE32E9C60C7}"/>
              </a:ext>
            </a:extLst>
          </p:cNvPr>
          <p:cNvSpPr txBox="1"/>
          <p:nvPr/>
        </p:nvSpPr>
        <p:spPr>
          <a:xfrm>
            <a:off x="1683002" y="6980889"/>
            <a:ext cx="14187055" cy="3179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TW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FFEB7B-63B3-644A-8870-920AFEC6D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42" y="7238960"/>
            <a:ext cx="12428176" cy="12070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6FCDFB2-DC9D-3E4D-88C2-C714A7691D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71"/>
          <a:stretch/>
        </p:blipFill>
        <p:spPr>
          <a:xfrm>
            <a:off x="2562442" y="8776276"/>
            <a:ext cx="12428176" cy="8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9690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D353A-D85B-2C42-BA27-3C192FA65E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C7C319F-9F08-2B41-8838-BB6DCF7789D8}" type="slidenum">
              <a:rPr lang="en-US" altLang="en-TW" smtClean="0"/>
              <a:pPr/>
              <a:t>9</a:t>
            </a:fld>
            <a:endParaRPr lang="en-US" altLang="en-TW"/>
          </a:p>
        </p:txBody>
      </p:sp>
      <p:sp>
        <p:nvSpPr>
          <p:cNvPr id="5" name="TextBox 37">
            <a:extLst>
              <a:ext uri="{FF2B5EF4-FFF2-40B4-BE49-F238E27FC236}">
                <a16:creationId xmlns:a16="http://schemas.microsoft.com/office/drawing/2014/main" id="{8AE28197-EBA8-1D42-9EE2-C4D34C14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838" y="264050"/>
            <a:ext cx="14176025" cy="1200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Dasar-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dasar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API </a:t>
            </a:r>
            <a:r>
              <a:rPr lang="en-US" altLang="id-ID" sz="7200" b="1" dirty="0" err="1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dari</a:t>
            </a:r>
            <a:r>
              <a:rPr lang="en-US" altLang="id-ID" sz="7200" b="1" dirty="0">
                <a:solidFill>
                  <a:schemeClr val="tx2"/>
                </a:solidFill>
                <a:latin typeface="Lato" panose="020F0502020204030203"/>
                <a:ea typeface="Lato" panose="020F0502020204030203"/>
                <a:cs typeface="Lato" panose="020F0502020204030203"/>
              </a:rPr>
              <a:t> scikit Learn</a:t>
            </a:r>
            <a:endParaRPr lang="id-ID" altLang="id-ID" sz="7200" b="1" dirty="0">
              <a:solidFill>
                <a:schemeClr val="tx2"/>
              </a:solidFill>
              <a:latin typeface="Lato" panose="020F0502020204030203"/>
              <a:ea typeface="Lato" panose="020F0502020204030203"/>
              <a:cs typeface="Lato" panose="020F0502020204030203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77171-2B89-464D-9557-2DA5FEDC18CB}"/>
              </a:ext>
            </a:extLst>
          </p:cNvPr>
          <p:cNvSpPr/>
          <p:nvPr/>
        </p:nvSpPr>
        <p:spPr>
          <a:xfrm>
            <a:off x="11317462" y="2306094"/>
            <a:ext cx="1552575" cy="920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39" tIns="45672" rIns="91339" bIns="45672" anchor="ctr"/>
          <a:lstStyle/>
          <a:p>
            <a:pPr algn="ctr" defTabSz="182843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222EB-248B-CA45-A327-8C7F00E188A1}"/>
              </a:ext>
            </a:extLst>
          </p:cNvPr>
          <p:cNvSpPr txBox="1"/>
          <p:nvPr/>
        </p:nvSpPr>
        <p:spPr>
          <a:xfrm>
            <a:off x="7177549" y="1373873"/>
            <a:ext cx="9832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Langkah-Langkah</a:t>
            </a:r>
            <a:r>
              <a:rPr lang="en-US" b="1" dirty="0"/>
              <a:t> Estimator API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72077-1409-534F-9C8D-40C558F11654}"/>
              </a:ext>
            </a:extLst>
          </p:cNvPr>
          <p:cNvSpPr txBox="1"/>
          <p:nvPr/>
        </p:nvSpPr>
        <p:spPr>
          <a:xfrm>
            <a:off x="2116138" y="2422944"/>
            <a:ext cx="9201324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48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en-US" sz="4800" b="1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Pilih</a:t>
            </a:r>
            <a:r>
              <a:rPr lang="en-US" sz="48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model Hyperparameter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42421-F24E-854E-83AC-20D49EC0219E}"/>
              </a:ext>
            </a:extLst>
          </p:cNvPr>
          <p:cNvSpPr txBox="1"/>
          <p:nvPr/>
        </p:nvSpPr>
        <p:spPr>
          <a:xfrm>
            <a:off x="2116138" y="3656681"/>
            <a:ext cx="19469244" cy="746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model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b="1" dirty="0" err="1">
                <a:solidFill>
                  <a:srgbClr val="C00000"/>
                </a:solidFill>
              </a:rPr>
              <a:t>masih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ada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beberapa</a:t>
            </a:r>
            <a:r>
              <a:rPr lang="en-US" b="1" dirty="0">
                <a:solidFill>
                  <a:srgbClr val="C00000"/>
                </a:solidFill>
              </a:rPr>
              <a:t> parameter yang </a:t>
            </a:r>
            <a:r>
              <a:rPr lang="en-US" b="1" dirty="0" err="1">
                <a:solidFill>
                  <a:srgbClr val="C00000"/>
                </a:solidFill>
              </a:rPr>
              <a:t>masih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bisa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digunakan</a:t>
            </a:r>
            <a:r>
              <a:rPr lang="en-US" b="1" dirty="0">
                <a:solidFill>
                  <a:srgbClr val="C00000"/>
                </a:solidFill>
              </a:rPr>
              <a:t>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Tergantung</a:t>
            </a:r>
            <a:r>
              <a:rPr lang="en-US" dirty="0"/>
              <a:t> class model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bertanyaan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penentu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Apakah</a:t>
            </a:r>
            <a:r>
              <a:rPr lang="en-US" dirty="0"/>
              <a:t> model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dinormalisasi</a:t>
            </a:r>
            <a:r>
              <a:rPr lang="en-US" dirty="0"/>
              <a:t> ?</a:t>
            </a:r>
            <a:br>
              <a:rPr lang="en-US" dirty="0"/>
            </a:b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fitting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 err="1"/>
              <a:t>offseet</a:t>
            </a:r>
            <a:r>
              <a:rPr lang="en-US" dirty="0" err="1"/>
              <a:t>nya</a:t>
            </a:r>
            <a:r>
              <a:rPr lang="en-US" dirty="0"/>
              <a:t> (intercept)?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Pertnyaan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pilihan-pilihan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b="1" dirty="0" err="1">
                <a:solidFill>
                  <a:srgbClr val="C00000"/>
                </a:solidFill>
              </a:rPr>
              <a:t>dilakukan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setelah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pemilihan</a:t>
            </a:r>
            <a:r>
              <a:rPr lang="en-US" b="1" dirty="0">
                <a:solidFill>
                  <a:srgbClr val="C00000"/>
                </a:solidFill>
              </a:rPr>
              <a:t> model</a:t>
            </a:r>
            <a:r>
              <a:rPr lang="en-US" dirty="0"/>
              <a:t>.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hyperparameter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parameter-parameter yang </a:t>
            </a:r>
            <a:r>
              <a:rPr lang="en-US" dirty="0" err="1"/>
              <a:t>harus</a:t>
            </a:r>
            <a:r>
              <a:rPr lang="en-US" dirty="0"/>
              <a:t> di-set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fitting model </a:t>
            </a:r>
            <a:r>
              <a:rPr lang="en-US" dirty="0" err="1"/>
              <a:t>terhadap</a:t>
            </a:r>
            <a:r>
              <a:rPr lang="en-US" dirty="0"/>
              <a:t> data.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0954CF6-81AF-914B-90C6-E12BABFB2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69" y="11215124"/>
            <a:ext cx="15365340" cy="1757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1371658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Halaman Depan Slid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amplate" id="{B4AB2FE0-F929-2540-BFC1-B7D0D97BAF5C}" vid="{F3CC9705-43B6-D844-B39D-AD5FF15B4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97CD7879C2274DBF7531EF336046E3" ma:contentTypeVersion="2" ma:contentTypeDescription="Create a new document." ma:contentTypeScope="" ma:versionID="b36aabbbc0c924f038d43cefcedd0e08">
  <xsd:schema xmlns:xsd="http://www.w3.org/2001/XMLSchema" xmlns:xs="http://www.w3.org/2001/XMLSchema" xmlns:p="http://schemas.microsoft.com/office/2006/metadata/properties" xmlns:ns2="59865269-555b-4c61-9421-3e3686d25c67" targetNamespace="http://schemas.microsoft.com/office/2006/metadata/properties" ma:root="true" ma:fieldsID="32e880a21344f41ad7f42881436fb80c" ns2:_="">
    <xsd:import namespace="59865269-555b-4c61-9421-3e3686d25c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65269-555b-4c61-9421-3e3686d25c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190098-ED35-4149-A8D5-0299BBA09861}"/>
</file>

<file path=customXml/itemProps2.xml><?xml version="1.0" encoding="utf-8"?>
<ds:datastoreItem xmlns:ds="http://schemas.openxmlformats.org/officeDocument/2006/customXml" ds:itemID="{61A4E788-BD10-4961-A450-4A87BFD955C8}"/>
</file>

<file path=customXml/itemProps3.xml><?xml version="1.0" encoding="utf-8"?>
<ds:datastoreItem xmlns:ds="http://schemas.openxmlformats.org/officeDocument/2006/customXml" ds:itemID="{67F85DF2-578A-4FB9-8B54-DD69F5E69A73}"/>
</file>

<file path=docProps/app.xml><?xml version="1.0" encoding="utf-8"?>
<Properties xmlns="http://schemas.openxmlformats.org/officeDocument/2006/extended-properties" xmlns:vt="http://schemas.openxmlformats.org/officeDocument/2006/docPropsVTypes">
  <Template>Halaman Depan Slide</Template>
  <TotalTime>1769</TotalTime>
  <Words>1629</Words>
  <Application>Microsoft Macintosh PowerPoint</Application>
  <PresentationFormat>Custom</PresentationFormat>
  <Paragraphs>215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Bookman Old Style</vt:lpstr>
      <vt:lpstr>Lato</vt:lpstr>
      <vt:lpstr>Lato Bold</vt:lpstr>
      <vt:lpstr>Lato Light</vt:lpstr>
      <vt:lpstr>Halaman Depan Slide</vt:lpstr>
      <vt:lpstr>TEI4N3– Pembelajaran Mesin dan Aplikasi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TEI4N3– Pembelajaran Mesin dan Aplikasi</dc:title>
  <dc:subject/>
  <dc:creator>Istiqomah</dc:creator>
  <cp:keywords/>
  <dc:description/>
  <cp:lastModifiedBy>fysuratman2020@outlook.com</cp:lastModifiedBy>
  <cp:revision>71</cp:revision>
  <dcterms:created xsi:type="dcterms:W3CDTF">2020-09-25T00:41:18Z</dcterms:created>
  <dcterms:modified xsi:type="dcterms:W3CDTF">2020-10-06T09:47:46Z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0x0101001397CD7879C2274DBF7531EF336046E3</vt:lpwstr>
  </property>
</Properties>
</file>