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479" r:id="rId2"/>
    <p:sldId id="1511" r:id="rId3"/>
    <p:sldId id="1512" r:id="rId4"/>
    <p:sldId id="1513" r:id="rId5"/>
    <p:sldId id="1539" r:id="rId6"/>
    <p:sldId id="1540" r:id="rId7"/>
    <p:sldId id="1541" r:id="rId8"/>
    <p:sldId id="1542" r:id="rId9"/>
    <p:sldId id="1514" r:id="rId10"/>
    <p:sldId id="1543" r:id="rId11"/>
    <p:sldId id="1544" r:id="rId12"/>
    <p:sldId id="1545" r:id="rId13"/>
    <p:sldId id="1546" r:id="rId14"/>
    <p:sldId id="1547" r:id="rId15"/>
    <p:sldId id="1548" r:id="rId16"/>
    <p:sldId id="1515" r:id="rId17"/>
    <p:sldId id="1549" r:id="rId18"/>
    <p:sldId id="1550" r:id="rId19"/>
    <p:sldId id="1551" r:id="rId20"/>
    <p:sldId id="1501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99" autoAdjust="0"/>
    <p:restoredTop sz="86347" autoAdjust="0"/>
  </p:normalViewPr>
  <p:slideViewPr>
    <p:cSldViewPr snapToGrid="0" snapToObjects="1">
      <p:cViewPr varScale="1">
        <p:scale>
          <a:sx n="46" d="100"/>
          <a:sy n="46" d="100"/>
        </p:scale>
        <p:origin x="232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20/10/20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10/20/20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33267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91563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/>
              <a:t>Scikit-Learn</a:t>
            </a:r>
            <a:r>
              <a:rPr lang="en-US" b="1" dirty="0"/>
              <a:t>: </a:t>
            </a:r>
            <a:r>
              <a:rPr lang="en-US" b="1" dirty="0" err="1"/>
              <a:t>Validasi</a:t>
            </a:r>
            <a:r>
              <a:rPr lang="en-US" b="1" dirty="0"/>
              <a:t> dan </a:t>
            </a:r>
            <a:r>
              <a:rPr lang="en-US" b="1" dirty="0" err="1">
                <a:solidFill>
                  <a:srgbClr val="FF0000"/>
                </a:solidFill>
              </a:rPr>
              <a:t>Pemilihan</a:t>
            </a:r>
            <a:r>
              <a:rPr lang="en-US" b="1" dirty="0">
                <a:solidFill>
                  <a:srgbClr val="FF0000"/>
                </a:solidFill>
              </a:rPr>
              <a:t> Model, </a:t>
            </a:r>
            <a:r>
              <a:rPr lang="en-US" b="1" dirty="0" err="1">
                <a:solidFill>
                  <a:srgbClr val="FF0000"/>
                </a:solidFill>
              </a:rPr>
              <a:t>beserta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Ukuran</a:t>
            </a:r>
            <a:r>
              <a:rPr lang="en-US" b="1" dirty="0">
                <a:solidFill>
                  <a:srgbClr val="FF0000"/>
                </a:solidFill>
              </a:rPr>
              <a:t> Kinerja </a:t>
            </a:r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403" y="264050"/>
            <a:ext cx="647487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Kurva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Learning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Kurva pada </a:t>
            </a:r>
            <a:r>
              <a:rPr lang="id-ID" b="1" dirty="0" err="1">
                <a:solidFill>
                  <a:srgbClr val="C00000"/>
                </a:solidFill>
              </a:rPr>
              <a:t>Scikit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Learn</a:t>
            </a:r>
            <a:endParaRPr lang="en-TW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352C7-3A9D-4830-8AE6-AED89D1DDCFB}"/>
              </a:ext>
            </a:extLst>
          </p:cNvPr>
          <p:cNvGrpSpPr/>
          <p:nvPr/>
        </p:nvGrpSpPr>
        <p:grpSpPr>
          <a:xfrm>
            <a:off x="0" y="3252634"/>
            <a:ext cx="11445336" cy="6831393"/>
            <a:chOff x="0" y="3252634"/>
            <a:chExt cx="11445336" cy="68313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37FFB4-C2B7-4572-8C8F-B181992E0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52634"/>
              <a:ext cx="11445336" cy="36053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D8FF82-2A98-40FB-B6C0-BD4F3F3F9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15"/>
            <a:stretch/>
          </p:blipFill>
          <p:spPr>
            <a:xfrm>
              <a:off x="615252" y="6807203"/>
              <a:ext cx="10786542" cy="3276824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0EE8608-A937-4A2D-A2D1-B9641A4B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903" y="2105493"/>
            <a:ext cx="8010525" cy="575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83871D-9AFD-4FE1-9B97-0034E6EA9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803" y="7566025"/>
            <a:ext cx="8048625" cy="5772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E96148-742E-4755-85FF-667934B427AF}"/>
              </a:ext>
            </a:extLst>
          </p:cNvPr>
          <p:cNvSpPr txBox="1"/>
          <p:nvPr/>
        </p:nvSpPr>
        <p:spPr>
          <a:xfrm>
            <a:off x="15870123" y="3300605"/>
            <a:ext cx="809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Penambahan data </a:t>
            </a:r>
            <a:r>
              <a:rPr lang="id-ID" sz="2400" dirty="0" err="1"/>
              <a:t>training</a:t>
            </a:r>
            <a:r>
              <a:rPr lang="id-ID" sz="2400" dirty="0"/>
              <a:t> tidak akan memperbaiki kinerja</a:t>
            </a:r>
          </a:p>
          <a:p>
            <a:r>
              <a:rPr lang="id-ID" sz="2400" dirty="0"/>
              <a:t>Secara signifikan saat sudah konvergen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23DF3-EAAF-4CD9-9FE9-0E59594F81A1}"/>
              </a:ext>
            </a:extLst>
          </p:cNvPr>
          <p:cNvSpPr txBox="1"/>
          <p:nvPr/>
        </p:nvSpPr>
        <p:spPr>
          <a:xfrm>
            <a:off x="14081620" y="2976755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Skor </a:t>
            </a:r>
            <a:r>
              <a:rPr lang="id-ID" sz="1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kovergensi</a:t>
            </a:r>
            <a:endParaRPr lang="id-ID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93A4F-19B8-44D0-BCAC-DF3A56BBCCDD}"/>
              </a:ext>
            </a:extLst>
          </p:cNvPr>
          <p:cNvSpPr txBox="1"/>
          <p:nvPr/>
        </p:nvSpPr>
        <p:spPr>
          <a:xfrm>
            <a:off x="14081620" y="8166874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Skor </a:t>
            </a:r>
            <a:r>
              <a:rPr lang="id-ID" sz="1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kovergensi</a:t>
            </a:r>
            <a:endParaRPr lang="id-ID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FF98D7-AA95-487C-B431-B28C892A555D}"/>
              </a:ext>
            </a:extLst>
          </p:cNvPr>
          <p:cNvSpPr/>
          <p:nvPr/>
        </p:nvSpPr>
        <p:spPr>
          <a:xfrm>
            <a:off x="4011561" y="4689987"/>
            <a:ext cx="1592826" cy="678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8D20E-208C-4B19-A9A2-44BDBAD2FDE7}"/>
              </a:ext>
            </a:extLst>
          </p:cNvPr>
          <p:cNvSpPr txBox="1"/>
          <p:nvPr/>
        </p:nvSpPr>
        <p:spPr>
          <a:xfrm>
            <a:off x="5642487" y="466390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>
                <a:solidFill>
                  <a:srgbClr val="FF0000"/>
                </a:solidFill>
              </a:rPr>
              <a:t>Drajat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0DC11-AADD-46B9-BB36-FB231411B494}"/>
              </a:ext>
            </a:extLst>
          </p:cNvPr>
          <p:cNvSpPr txBox="1"/>
          <p:nvPr/>
        </p:nvSpPr>
        <p:spPr>
          <a:xfrm>
            <a:off x="615252" y="10607087"/>
            <a:ext cx="11323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Untuk meningkatkan skor konvergensi dapat menggunakan model yang lebih kompleks. Dengan konsekuensi variansi model yang lebih tinggi. Maka diperlukan data </a:t>
            </a:r>
            <a:r>
              <a:rPr lang="id-ID" sz="3200" dirty="0" err="1"/>
              <a:t>training</a:t>
            </a:r>
            <a:r>
              <a:rPr lang="id-ID" sz="3200" dirty="0"/>
              <a:t> yang lebih banyak agar kurva </a:t>
            </a:r>
            <a:r>
              <a:rPr lang="id-ID" sz="3200" dirty="0" err="1"/>
              <a:t>learning</a:t>
            </a:r>
            <a:r>
              <a:rPr lang="id-ID" sz="3200" dirty="0"/>
              <a:t> dapat konvergen.</a:t>
            </a:r>
          </a:p>
        </p:txBody>
      </p:sp>
    </p:spTree>
    <p:extLst>
      <p:ext uri="{BB962C8B-B14F-4D97-AF65-F5344CB8AC3E}">
        <p14:creationId xmlns:p14="http://schemas.microsoft.com/office/powerpoint/2010/main" val="332578209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31" y="264050"/>
            <a:ext cx="93768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Performance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Measure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Confusion</a:t>
            </a:r>
            <a:r>
              <a:rPr lang="id-ID" b="1" dirty="0">
                <a:solidFill>
                  <a:srgbClr val="C00000"/>
                </a:solidFill>
              </a:rPr>
              <a:t> Matrix</a:t>
            </a:r>
            <a:endParaRPr lang="en-TW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0DC11-AADD-46B9-BB36-FB231411B494}"/>
              </a:ext>
            </a:extLst>
          </p:cNvPr>
          <p:cNvSpPr txBox="1"/>
          <p:nvPr/>
        </p:nvSpPr>
        <p:spPr>
          <a:xfrm>
            <a:off x="426505" y="9748062"/>
            <a:ext cx="11323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Dalam menentukan </a:t>
            </a:r>
            <a:r>
              <a:rPr lang="id-ID" sz="3200" dirty="0" err="1"/>
              <a:t>confussion</a:t>
            </a:r>
            <a:r>
              <a:rPr lang="id-ID" sz="3200" dirty="0"/>
              <a:t> </a:t>
            </a:r>
            <a:r>
              <a:rPr lang="id-ID" sz="3200" dirty="0" err="1"/>
              <a:t>matrix</a:t>
            </a:r>
            <a:r>
              <a:rPr lang="id-ID" sz="3200" dirty="0"/>
              <a:t> diperlukan satu set hasil prediksi agar dapat dibandingkan dengan target aktual.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4AEF7-530F-44D6-AD18-6590DE3A36FC}"/>
              </a:ext>
            </a:extLst>
          </p:cNvPr>
          <p:cNvSpPr txBox="1"/>
          <p:nvPr/>
        </p:nvSpPr>
        <p:spPr>
          <a:xfrm>
            <a:off x="548246" y="2782892"/>
            <a:ext cx="226517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id-ID" dirty="0"/>
              <a:t>Menghitung berapa kali sebuah </a:t>
            </a:r>
            <a:r>
              <a:rPr lang="id-ID" dirty="0" err="1"/>
              <a:t>instances</a:t>
            </a:r>
            <a:r>
              <a:rPr lang="id-ID" dirty="0"/>
              <a:t> dari </a:t>
            </a:r>
            <a:r>
              <a:rPr lang="id-ID" dirty="0" err="1"/>
              <a:t>class</a:t>
            </a:r>
            <a:r>
              <a:rPr lang="id-ID" dirty="0"/>
              <a:t> A diklasifikasikan sebagai </a:t>
            </a:r>
            <a:r>
              <a:rPr lang="id-ID" dirty="0" err="1"/>
              <a:t>class</a:t>
            </a:r>
            <a:r>
              <a:rPr lang="id-ID" dirty="0"/>
              <a:t> yang lain dan sebaliknya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8AC65-AD16-4AD0-A92E-288A5A1C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8" y="3868974"/>
            <a:ext cx="12011025" cy="570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0527C1-D677-44D5-B333-59C4DFDF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000" y="3996518"/>
            <a:ext cx="12544425" cy="1285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CA178-4B9E-435F-BB1B-E7BCEEA8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000" y="5252485"/>
            <a:ext cx="12534900" cy="93345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E007A2B-28FE-412C-9C21-67C74FBC0F6C}"/>
              </a:ext>
            </a:extLst>
          </p:cNvPr>
          <p:cNvSpPr/>
          <p:nvPr/>
        </p:nvSpPr>
        <p:spPr>
          <a:xfrm>
            <a:off x="11874103" y="4639455"/>
            <a:ext cx="1782903" cy="613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F5FCAB-7933-4C12-802F-D077A89A7B3E}"/>
              </a:ext>
            </a:extLst>
          </p:cNvPr>
          <p:cNvSpPr/>
          <p:nvPr/>
        </p:nvSpPr>
        <p:spPr>
          <a:xfrm>
            <a:off x="10999452" y="4925961"/>
            <a:ext cx="1182716" cy="1769807"/>
          </a:xfrm>
          <a:custGeom>
            <a:avLst/>
            <a:gdLst>
              <a:gd name="connsiteX0" fmla="*/ 917245 w 1182716"/>
              <a:gd name="connsiteY0" fmla="*/ 0 h 1769807"/>
              <a:gd name="connsiteX1" fmla="*/ 2845 w 1182716"/>
              <a:gd name="connsiteY1" fmla="*/ 1032387 h 1769807"/>
              <a:gd name="connsiteX2" fmla="*/ 1182716 w 1182716"/>
              <a:gd name="connsiteY2" fmla="*/ 1769807 h 1769807"/>
              <a:gd name="connsiteX3" fmla="*/ 1182716 w 1182716"/>
              <a:gd name="connsiteY3" fmla="*/ 1769807 h 176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716" h="1769807">
                <a:moveTo>
                  <a:pt x="917245" y="0"/>
                </a:moveTo>
                <a:cubicBezTo>
                  <a:pt x="437922" y="368709"/>
                  <a:pt x="-41400" y="737419"/>
                  <a:pt x="2845" y="1032387"/>
                </a:cubicBezTo>
                <a:cubicBezTo>
                  <a:pt x="47090" y="1327355"/>
                  <a:pt x="1182716" y="1769807"/>
                  <a:pt x="1182716" y="1769807"/>
                </a:cubicBezTo>
                <a:lnTo>
                  <a:pt x="1182716" y="17698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2B85F7-1B4C-4939-A3F2-7F40758B23DB}"/>
              </a:ext>
            </a:extLst>
          </p:cNvPr>
          <p:cNvSpPr txBox="1"/>
          <p:nvPr/>
        </p:nvSpPr>
        <p:spPr>
          <a:xfrm>
            <a:off x="12241348" y="6300410"/>
            <a:ext cx="11135741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Menyimpan hasil prediksi berdasarkan 3 </a:t>
            </a:r>
            <a:r>
              <a:rPr lang="id-ID" dirty="0" err="1"/>
              <a:t>subset</a:t>
            </a:r>
            <a:r>
              <a:rPr lang="id-ID" dirty="0"/>
              <a:t> </a:t>
            </a:r>
            <a:r>
              <a:rPr lang="id-ID" dirty="0" err="1"/>
              <a:t>diatas</a:t>
            </a:r>
            <a:endParaRPr lang="id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6788A5-5063-4807-81EE-A5927425A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0048" y="7719779"/>
            <a:ext cx="7662807" cy="13803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616B4D5-F912-47C4-A462-D99F5C1DFAD5}"/>
              </a:ext>
            </a:extLst>
          </p:cNvPr>
          <p:cNvSpPr/>
          <p:nvPr/>
        </p:nvSpPr>
        <p:spPr>
          <a:xfrm>
            <a:off x="13047019" y="7719779"/>
            <a:ext cx="5919408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1E633D-16AF-4773-9B2F-F90ABABFB13C}"/>
              </a:ext>
            </a:extLst>
          </p:cNvPr>
          <p:cNvSpPr/>
          <p:nvPr/>
        </p:nvSpPr>
        <p:spPr>
          <a:xfrm>
            <a:off x="13106013" y="8466099"/>
            <a:ext cx="5919408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9415FCF-2A18-47D1-8968-E4DD8D40202D}"/>
              </a:ext>
            </a:extLst>
          </p:cNvPr>
          <p:cNvSpPr/>
          <p:nvPr/>
        </p:nvSpPr>
        <p:spPr>
          <a:xfrm>
            <a:off x="19132855" y="7719779"/>
            <a:ext cx="482500" cy="1392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9C270-AB6B-4317-BF5F-335F97552A1A}"/>
              </a:ext>
            </a:extLst>
          </p:cNvPr>
          <p:cNvSpPr txBox="1"/>
          <p:nvPr/>
        </p:nvSpPr>
        <p:spPr>
          <a:xfrm>
            <a:off x="19998813" y="8141110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Actual</a:t>
            </a:r>
            <a:r>
              <a:rPr lang="id-ID" dirty="0"/>
              <a:t> </a:t>
            </a:r>
            <a:r>
              <a:rPr lang="id-ID" dirty="0" err="1"/>
              <a:t>class</a:t>
            </a:r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6A8C3-9936-4733-92C2-FFF019E48BB7}"/>
              </a:ext>
            </a:extLst>
          </p:cNvPr>
          <p:cNvSpPr/>
          <p:nvPr/>
        </p:nvSpPr>
        <p:spPr>
          <a:xfrm>
            <a:off x="14689394" y="7492181"/>
            <a:ext cx="1976283" cy="162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6C0041-CC3C-4183-89E0-AEE3483996D5}"/>
              </a:ext>
            </a:extLst>
          </p:cNvPr>
          <p:cNvSpPr/>
          <p:nvPr/>
        </p:nvSpPr>
        <p:spPr>
          <a:xfrm>
            <a:off x="16904110" y="7479897"/>
            <a:ext cx="1976283" cy="1620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84C8B0BE-21CB-420C-8AC7-2B25794C0322}"/>
              </a:ext>
            </a:extLst>
          </p:cNvPr>
          <p:cNvSpPr/>
          <p:nvPr/>
        </p:nvSpPr>
        <p:spPr>
          <a:xfrm rot="5400000">
            <a:off x="16415026" y="8592016"/>
            <a:ext cx="646331" cy="1620249"/>
          </a:xfrm>
          <a:prstGeom prst="rightBrace">
            <a:avLst>
              <a:gd name="adj1" fmla="val 8333"/>
              <a:gd name="adj2" fmla="val 481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A8E3E3-EC9D-4334-B1F4-E6B512F63EF0}"/>
              </a:ext>
            </a:extLst>
          </p:cNvPr>
          <p:cNvSpPr txBox="1"/>
          <p:nvPr/>
        </p:nvSpPr>
        <p:spPr>
          <a:xfrm>
            <a:off x="15312200" y="9691851"/>
            <a:ext cx="318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Predicted</a:t>
            </a:r>
            <a:r>
              <a:rPr lang="id-ID" dirty="0"/>
              <a:t> </a:t>
            </a:r>
            <a:r>
              <a:rPr lang="id-ID" dirty="0" err="1"/>
              <a:t>class</a:t>
            </a:r>
            <a:endParaRPr lang="id-ID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B352261-9820-48B1-BDC5-6BF3D0C2CF34}"/>
              </a:ext>
            </a:extLst>
          </p:cNvPr>
          <p:cNvSpPr/>
          <p:nvPr/>
        </p:nvSpPr>
        <p:spPr>
          <a:xfrm rot="6525440">
            <a:off x="10382201" y="7456122"/>
            <a:ext cx="894103" cy="1769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F3D5A3-E43D-4CDE-AFDC-AB8D17C63AAF}"/>
              </a:ext>
            </a:extLst>
          </p:cNvPr>
          <p:cNvSpPr txBox="1"/>
          <p:nvPr/>
        </p:nvSpPr>
        <p:spPr>
          <a:xfrm>
            <a:off x="12020756" y="10361199"/>
            <a:ext cx="11620293" cy="335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i="1" dirty="0" err="1"/>
              <a:t>Classifier</a:t>
            </a:r>
            <a:r>
              <a:rPr lang="id-ID" i="1" dirty="0"/>
              <a:t> </a:t>
            </a:r>
            <a:r>
              <a:rPr lang="id-ID" dirty="0"/>
              <a:t>yang sempurna hanya akan mengklasifikasikan secara sempurna, sehingga hanya akan mempunyai </a:t>
            </a:r>
            <a:r>
              <a:rPr lang="id-ID" i="1" dirty="0" err="1"/>
              <a:t>true</a:t>
            </a:r>
            <a:r>
              <a:rPr lang="id-ID" i="1" dirty="0"/>
              <a:t> </a:t>
            </a:r>
            <a:r>
              <a:rPr lang="id-ID" i="1" dirty="0" err="1"/>
              <a:t>positives</a:t>
            </a:r>
            <a:r>
              <a:rPr lang="id-ID" i="1" dirty="0"/>
              <a:t> </a:t>
            </a:r>
            <a:r>
              <a:rPr lang="id-ID" dirty="0"/>
              <a:t>dan </a:t>
            </a:r>
            <a:r>
              <a:rPr lang="id-ID" i="1" dirty="0" err="1"/>
              <a:t>true</a:t>
            </a:r>
            <a:r>
              <a:rPr lang="id-ID" i="1" dirty="0"/>
              <a:t> </a:t>
            </a:r>
            <a:r>
              <a:rPr lang="id-ID" i="1" dirty="0" err="1"/>
              <a:t>negatives</a:t>
            </a:r>
            <a:r>
              <a:rPr lang="id-ID" dirty="0"/>
              <a:t>, atau hanya terdapat harga tidak nol (</a:t>
            </a:r>
            <a:r>
              <a:rPr lang="id-ID" i="1" dirty="0"/>
              <a:t>non-zero</a:t>
            </a:r>
            <a:r>
              <a:rPr lang="id-ID" dirty="0"/>
              <a:t>) pada </a:t>
            </a:r>
            <a:r>
              <a:rPr lang="id-ID" dirty="0" err="1"/>
              <a:t>diagonal-nya</a:t>
            </a:r>
            <a:r>
              <a:rPr lang="id-ID" dirty="0"/>
              <a:t> saja (atas kiri ke bawah kanan)</a:t>
            </a:r>
            <a:r>
              <a:rPr lang="id-ID" sz="3200" dirty="0"/>
              <a:t> </a:t>
            </a:r>
            <a:br>
              <a:rPr lang="id-ID" sz="3200" dirty="0"/>
            </a:br>
            <a:endParaRPr lang="id-ID" sz="3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840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31" y="264050"/>
            <a:ext cx="93768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Performance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Measure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Precision</a:t>
            </a:r>
            <a:r>
              <a:rPr lang="id-ID" b="1" dirty="0">
                <a:solidFill>
                  <a:srgbClr val="C00000"/>
                </a:solidFill>
              </a:rPr>
              <a:t> dan </a:t>
            </a:r>
            <a:r>
              <a:rPr lang="id-ID" b="1" dirty="0" err="1">
                <a:solidFill>
                  <a:srgbClr val="C00000"/>
                </a:solidFill>
              </a:rPr>
              <a:t>Recall</a:t>
            </a:r>
            <a:endParaRPr lang="en-TW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0DC11-AADD-46B9-BB36-FB231411B494}"/>
              </a:ext>
            </a:extLst>
          </p:cNvPr>
          <p:cNvSpPr txBox="1"/>
          <p:nvPr/>
        </p:nvSpPr>
        <p:spPr>
          <a:xfrm>
            <a:off x="4420334" y="4383856"/>
            <a:ext cx="8971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err="1"/>
              <a:t>Precission</a:t>
            </a:r>
            <a:r>
              <a:rPr lang="id-ID" sz="3200" dirty="0"/>
              <a:t> 100% bisa dicapai dengan </a:t>
            </a:r>
            <a:r>
              <a:rPr lang="id-ID" sz="3200" dirty="0" err="1"/>
              <a:t>melakuakn</a:t>
            </a:r>
            <a:r>
              <a:rPr lang="id-ID" sz="3200" dirty="0"/>
              <a:t> prediksi benar dengan satu </a:t>
            </a:r>
            <a:r>
              <a:rPr lang="id-ID" sz="3200" dirty="0" err="1"/>
              <a:t>sampe</a:t>
            </a:r>
            <a:r>
              <a:rPr lang="id-ID" sz="3200" dirty="0"/>
              <a:t> benar.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4AEF7-530F-44D6-AD18-6590DE3A36FC}"/>
              </a:ext>
            </a:extLst>
          </p:cNvPr>
          <p:cNvSpPr txBox="1"/>
          <p:nvPr/>
        </p:nvSpPr>
        <p:spPr>
          <a:xfrm>
            <a:off x="569727" y="2809450"/>
            <a:ext cx="2304804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id-ID" dirty="0" err="1"/>
              <a:t>Confusin</a:t>
            </a:r>
            <a:r>
              <a:rPr lang="id-ID" dirty="0"/>
              <a:t> </a:t>
            </a:r>
            <a:r>
              <a:rPr lang="id-ID" dirty="0" err="1"/>
              <a:t>matrix</a:t>
            </a:r>
            <a:r>
              <a:rPr lang="id-ID" dirty="0"/>
              <a:t> memberikan banyak informasi, padahal kita hanya memerlukan ukuran yang lebih sederhana.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id-ID" dirty="0"/>
              <a:t>Salah satu yang digunakan adalah keakuratan dari prediksi positif (</a:t>
            </a:r>
            <a:r>
              <a:rPr lang="id-ID" dirty="0" err="1"/>
              <a:t>Precision</a:t>
            </a:r>
            <a:r>
              <a:rPr lang="id-ID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E1F31-658C-4005-A7EF-DC2EC0B2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7" y="4383856"/>
            <a:ext cx="3286062" cy="9338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EE431-F97C-4DC4-ADD1-D99747FF3D0D}"/>
              </a:ext>
            </a:extLst>
          </p:cNvPr>
          <p:cNvSpPr txBox="1"/>
          <p:nvPr/>
        </p:nvSpPr>
        <p:spPr>
          <a:xfrm>
            <a:off x="14052700" y="4421060"/>
            <a:ext cx="8971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Perlu ditambah matriks </a:t>
            </a:r>
            <a:r>
              <a:rPr lang="id-ID" sz="3200" dirty="0" err="1"/>
              <a:t>recall</a:t>
            </a:r>
            <a:r>
              <a:rPr lang="id-ID" sz="3200" dirty="0"/>
              <a:t> yang menyatakan sensitivitas (</a:t>
            </a:r>
            <a:r>
              <a:rPr lang="id-ID" sz="3200" dirty="0" err="1"/>
              <a:t>True</a:t>
            </a:r>
            <a:r>
              <a:rPr lang="id-ID" sz="3200" dirty="0"/>
              <a:t> </a:t>
            </a:r>
            <a:r>
              <a:rPr lang="id-ID" sz="3200" dirty="0" err="1"/>
              <a:t>Postifi</a:t>
            </a:r>
            <a:r>
              <a:rPr lang="id-ID" sz="3200" dirty="0"/>
              <a:t> Rate)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8ACCA-8C54-4D76-803F-F88185B1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0" y="5825527"/>
            <a:ext cx="3233488" cy="93380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D1BB2-CE57-4D6D-A92C-916A503B818A}"/>
              </a:ext>
            </a:extLst>
          </p:cNvPr>
          <p:cNvSpPr txBox="1"/>
          <p:nvPr/>
        </p:nvSpPr>
        <p:spPr>
          <a:xfrm>
            <a:off x="4420334" y="5630928"/>
            <a:ext cx="776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/>
              <a:t>Rasio antara </a:t>
            </a:r>
            <a:r>
              <a:rPr lang="id-ID" sz="3200" dirty="0" err="1"/>
              <a:t>positive</a:t>
            </a:r>
            <a:r>
              <a:rPr lang="id-ID" sz="3200" dirty="0"/>
              <a:t> </a:t>
            </a:r>
            <a:r>
              <a:rPr lang="id-ID" sz="3200" dirty="0" err="1"/>
              <a:t>instances</a:t>
            </a:r>
            <a:r>
              <a:rPr lang="id-ID" sz="3200" dirty="0"/>
              <a:t> yang dikategorikan sebagai benar oleh </a:t>
            </a:r>
            <a:r>
              <a:rPr lang="id-ID" sz="3200" dirty="0" err="1"/>
              <a:t>classifier</a:t>
            </a:r>
            <a:r>
              <a:rPr lang="id-ID" sz="32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4DD422-BDE3-45EA-A71D-44AFAA973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262"/>
          <a:stretch/>
        </p:blipFill>
        <p:spPr>
          <a:xfrm>
            <a:off x="569728" y="7760696"/>
            <a:ext cx="10078608" cy="1628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420EC9-F264-4829-86EB-C68ED3DE7B28}"/>
              </a:ext>
            </a:extLst>
          </p:cNvPr>
          <p:cNvSpPr txBox="1"/>
          <p:nvPr/>
        </p:nvSpPr>
        <p:spPr>
          <a:xfrm>
            <a:off x="4420335" y="8781290"/>
            <a:ext cx="1744492" cy="60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olidFill>
                  <a:srgbClr val="FF0000"/>
                </a:solidFill>
              </a:rPr>
              <a:t>83,71 %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0FE17-D0B5-4912-AF24-D9ED93878BED}"/>
              </a:ext>
            </a:extLst>
          </p:cNvPr>
          <p:cNvSpPr txBox="1"/>
          <p:nvPr/>
        </p:nvSpPr>
        <p:spPr>
          <a:xfrm>
            <a:off x="473107" y="7200588"/>
            <a:ext cx="897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b="1" dirty="0" err="1"/>
              <a:t>Precission</a:t>
            </a:r>
            <a:r>
              <a:rPr lang="id-ID" sz="3200" b="1" dirty="0"/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79FC2-97AD-4D67-A1DC-E1AC11066DB2}"/>
              </a:ext>
            </a:extLst>
          </p:cNvPr>
          <p:cNvSpPr/>
          <p:nvPr/>
        </p:nvSpPr>
        <p:spPr>
          <a:xfrm>
            <a:off x="14052700" y="7114110"/>
            <a:ext cx="1582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d-ID" b="1" dirty="0" err="1"/>
              <a:t>Recall</a:t>
            </a:r>
            <a:r>
              <a:rPr lang="id-ID" b="1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4DB108-B434-45D5-ADDB-060A474C49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827"/>
          <a:stretch/>
        </p:blipFill>
        <p:spPr>
          <a:xfrm>
            <a:off x="12870037" y="7731742"/>
            <a:ext cx="8971201" cy="12003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3E731C-0848-48C5-A45C-BCB3DE8E2CAC}"/>
              </a:ext>
            </a:extLst>
          </p:cNvPr>
          <p:cNvSpPr txBox="1"/>
          <p:nvPr/>
        </p:nvSpPr>
        <p:spPr>
          <a:xfrm>
            <a:off x="16877257" y="8499573"/>
            <a:ext cx="1744492" cy="60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olidFill>
                  <a:srgbClr val="FF0000"/>
                </a:solidFill>
              </a:rPr>
              <a:t>65,12 %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2B4D3F-6A23-43E2-8FA8-7776B8056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30" y="9771979"/>
            <a:ext cx="12244481" cy="138167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6D272B-E91E-4C04-99B9-5F8DF8924EC2}"/>
              </a:ext>
            </a:extLst>
          </p:cNvPr>
          <p:cNvSpPr txBox="1"/>
          <p:nvPr/>
        </p:nvSpPr>
        <p:spPr>
          <a:xfrm>
            <a:off x="13257290" y="9829332"/>
            <a:ext cx="8971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i="1" dirty="0"/>
              <a:t>F</a:t>
            </a:r>
            <a:r>
              <a:rPr lang="id-ID" sz="2800" dirty="0"/>
              <a:t>1 </a:t>
            </a:r>
            <a:r>
              <a:rPr lang="id-ID" sz="2800" i="1" dirty="0" err="1"/>
              <a:t>score</a:t>
            </a:r>
            <a:r>
              <a:rPr lang="id-ID" sz="2800" i="1" dirty="0"/>
              <a:t> </a:t>
            </a:r>
            <a:r>
              <a:rPr lang="id-ID" sz="2800" dirty="0"/>
              <a:t>merupakan rata-rata harmonik (</a:t>
            </a:r>
            <a:r>
              <a:rPr lang="id-ID" sz="2800" i="1" dirty="0" err="1"/>
              <a:t>harmonic</a:t>
            </a:r>
            <a:r>
              <a:rPr lang="id-ID" sz="2800" i="1" dirty="0"/>
              <a:t> </a:t>
            </a:r>
            <a:r>
              <a:rPr lang="id-ID" sz="2800" i="1" dirty="0" err="1"/>
              <a:t>mean</a:t>
            </a:r>
            <a:r>
              <a:rPr lang="id-ID" sz="2800" dirty="0"/>
              <a:t>) dari </a:t>
            </a:r>
            <a:r>
              <a:rPr lang="id-ID" sz="2800" i="1" dirty="0" err="1"/>
              <a:t>precision</a:t>
            </a:r>
            <a:r>
              <a:rPr lang="id-ID" sz="2800" i="1" dirty="0"/>
              <a:t> </a:t>
            </a:r>
            <a:r>
              <a:rPr lang="id-ID" sz="2800" dirty="0"/>
              <a:t>dan </a:t>
            </a:r>
            <a:r>
              <a:rPr lang="id-ID" sz="2800" i="1" dirty="0" err="1"/>
              <a:t>recall</a:t>
            </a:r>
            <a:r>
              <a:rPr lang="id-ID" sz="2800" dirty="0"/>
              <a:t> yang akan memberikan bobot yang lebih tinggi untuk harga yang kecil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E54056-AEFF-49F7-A54B-9CA30501B7A7}"/>
              </a:ext>
            </a:extLst>
          </p:cNvPr>
          <p:cNvCxnSpPr/>
          <p:nvPr/>
        </p:nvCxnSpPr>
        <p:spPr>
          <a:xfrm>
            <a:off x="235974" y="5576492"/>
            <a:ext cx="23154968" cy="5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1EE78-EB95-4B3C-9868-9F18EE266A33}"/>
              </a:ext>
            </a:extLst>
          </p:cNvPr>
          <p:cNvCxnSpPr/>
          <p:nvPr/>
        </p:nvCxnSpPr>
        <p:spPr>
          <a:xfrm>
            <a:off x="388374" y="7202863"/>
            <a:ext cx="23154968" cy="5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E85D7F-9548-447F-8F74-E77A3B967178}"/>
              </a:ext>
            </a:extLst>
          </p:cNvPr>
          <p:cNvCxnSpPr/>
          <p:nvPr/>
        </p:nvCxnSpPr>
        <p:spPr>
          <a:xfrm>
            <a:off x="383461" y="9385731"/>
            <a:ext cx="23154968" cy="5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C98E86A-A031-433F-A6C2-C43632441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6041" y="11578434"/>
            <a:ext cx="6248400" cy="15621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E39C15-81DC-4523-A6E6-CA83D89FCD26}"/>
              </a:ext>
            </a:extLst>
          </p:cNvPr>
          <p:cNvSpPr txBox="1"/>
          <p:nvPr/>
        </p:nvSpPr>
        <p:spPr>
          <a:xfrm>
            <a:off x="8663882" y="11482321"/>
            <a:ext cx="14196742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d-ID" b="1" dirty="0"/>
              <a:t>Kita tidak bisa memperbesar </a:t>
            </a:r>
            <a:r>
              <a:rPr lang="id-ID" b="1" i="1" dirty="0" err="1"/>
              <a:t>recall</a:t>
            </a:r>
            <a:r>
              <a:rPr lang="id-ID" b="1" i="1" dirty="0"/>
              <a:t> </a:t>
            </a:r>
            <a:r>
              <a:rPr lang="id-ID" b="1" dirty="0"/>
              <a:t>dan </a:t>
            </a:r>
            <a:r>
              <a:rPr lang="id-ID" b="1" i="1" dirty="0" err="1"/>
              <a:t>precision</a:t>
            </a:r>
            <a:r>
              <a:rPr lang="id-ID" b="1" i="1" dirty="0"/>
              <a:t> </a:t>
            </a:r>
            <a:r>
              <a:rPr lang="id-ID" b="1" dirty="0"/>
              <a:t>secara berbarengan, selalu ada </a:t>
            </a:r>
            <a:r>
              <a:rPr lang="id-ID" b="1" i="1" dirty="0" err="1"/>
              <a:t>trade-off</a:t>
            </a:r>
            <a:r>
              <a:rPr lang="id-ID" b="1" dirty="0"/>
              <a:t>. Ketika memperbesar </a:t>
            </a:r>
            <a:r>
              <a:rPr lang="id-ID" b="1" i="1" dirty="0" err="1"/>
              <a:t>recall</a:t>
            </a:r>
            <a:r>
              <a:rPr lang="id-ID" b="1" i="1" dirty="0"/>
              <a:t> </a:t>
            </a:r>
            <a:r>
              <a:rPr lang="id-ID" b="1" dirty="0"/>
              <a:t>maka secara bersamaan memperkecil </a:t>
            </a:r>
            <a:r>
              <a:rPr lang="id-ID" b="1" i="1" dirty="0" err="1"/>
              <a:t>precission</a:t>
            </a:r>
            <a:r>
              <a:rPr lang="id-ID" b="1" i="1" dirty="0"/>
              <a:t> </a:t>
            </a:r>
            <a:r>
              <a:rPr lang="id-ID" b="1" dirty="0"/>
              <a:t>dan sebaliknya </a:t>
            </a:r>
            <a:endParaRPr lang="id-ID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696A866-D0B7-4021-80B3-62E9EC65C40E}"/>
              </a:ext>
            </a:extLst>
          </p:cNvPr>
          <p:cNvSpPr/>
          <p:nvPr/>
        </p:nvSpPr>
        <p:spPr>
          <a:xfrm>
            <a:off x="3897088" y="4544629"/>
            <a:ext cx="385327" cy="83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713818DA-379B-4F69-87D4-6CAB549082D9}"/>
              </a:ext>
            </a:extLst>
          </p:cNvPr>
          <p:cNvSpPr/>
          <p:nvPr/>
        </p:nvSpPr>
        <p:spPr>
          <a:xfrm>
            <a:off x="13637542" y="4551714"/>
            <a:ext cx="385327" cy="83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EF741C3A-EEE6-4BEC-94B7-C6982492B784}"/>
              </a:ext>
            </a:extLst>
          </p:cNvPr>
          <p:cNvSpPr/>
          <p:nvPr/>
        </p:nvSpPr>
        <p:spPr>
          <a:xfrm>
            <a:off x="3904362" y="5877391"/>
            <a:ext cx="385327" cy="8300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8970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31" y="264050"/>
            <a:ext cx="93768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Performance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Measure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Trade-</a:t>
            </a:r>
            <a:r>
              <a:rPr lang="id-ID" b="1" dirty="0" err="1">
                <a:solidFill>
                  <a:srgbClr val="C00000"/>
                </a:solidFill>
              </a:rPr>
              <a:t>off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antra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Precision</a:t>
            </a:r>
            <a:r>
              <a:rPr lang="id-ID" b="1" dirty="0">
                <a:solidFill>
                  <a:srgbClr val="C00000"/>
                </a:solidFill>
              </a:rPr>
              <a:t> dan </a:t>
            </a:r>
            <a:r>
              <a:rPr lang="id-ID" b="1" dirty="0" err="1">
                <a:solidFill>
                  <a:srgbClr val="C00000"/>
                </a:solidFill>
              </a:rPr>
              <a:t>Recall</a:t>
            </a:r>
            <a:endParaRPr lang="en-TW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0DC11-AADD-46B9-BB36-FB231411B494}"/>
              </a:ext>
            </a:extLst>
          </p:cNvPr>
          <p:cNvSpPr txBox="1"/>
          <p:nvPr/>
        </p:nvSpPr>
        <p:spPr>
          <a:xfrm>
            <a:off x="989404" y="6959587"/>
            <a:ext cx="11323990" cy="1077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d-ID" sz="3200" dirty="0">
                <a:solidFill>
                  <a:srgbClr val="FF0000"/>
                </a:solidFill>
              </a:rPr>
              <a:t>Perhatikan </a:t>
            </a:r>
            <a:r>
              <a:rPr lang="id-ID" sz="3200" dirty="0" err="1">
                <a:solidFill>
                  <a:srgbClr val="FF0000"/>
                </a:solidFill>
              </a:rPr>
              <a:t>nilia</a:t>
            </a:r>
            <a:r>
              <a:rPr lang="id-ID" sz="3200" dirty="0">
                <a:solidFill>
                  <a:srgbClr val="FF0000"/>
                </a:solidFill>
              </a:rPr>
              <a:t> </a:t>
            </a:r>
            <a:r>
              <a:rPr lang="id-ID" sz="3200" dirty="0" err="1">
                <a:solidFill>
                  <a:srgbClr val="FF0000"/>
                </a:solidFill>
              </a:rPr>
              <a:t>threshold</a:t>
            </a:r>
            <a:r>
              <a:rPr lang="id-ID" sz="3200" dirty="0">
                <a:solidFill>
                  <a:srgbClr val="FF0000"/>
                </a:solidFill>
              </a:rPr>
              <a:t>! </a:t>
            </a:r>
            <a:r>
              <a:rPr lang="id-ID" sz="3200" dirty="0"/>
              <a:t>jika </a:t>
            </a:r>
            <a:r>
              <a:rPr lang="id-ID" sz="3200" dirty="0" err="1"/>
              <a:t>threshold</a:t>
            </a:r>
            <a:r>
              <a:rPr lang="id-ID" sz="3200" dirty="0"/>
              <a:t> digeser pada posisi tersebut, maka </a:t>
            </a:r>
            <a:r>
              <a:rPr lang="id-ID" sz="3200" dirty="0" err="1"/>
              <a:t>precission</a:t>
            </a:r>
            <a:r>
              <a:rPr lang="id-ID" sz="3200" dirty="0"/>
              <a:t> dan </a:t>
            </a:r>
            <a:r>
              <a:rPr lang="id-ID" sz="3200" dirty="0" err="1"/>
              <a:t>recall</a:t>
            </a:r>
            <a:r>
              <a:rPr lang="id-ID" sz="3200" dirty="0"/>
              <a:t> akan berubah.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52D46-7037-4AFB-AB39-5B8001BF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5" y="2751546"/>
            <a:ext cx="13426875" cy="39478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D19F02-0A51-4E3B-BDF7-A4EE6791EDB6}"/>
              </a:ext>
            </a:extLst>
          </p:cNvPr>
          <p:cNvSpPr/>
          <p:nvPr/>
        </p:nvSpPr>
        <p:spPr>
          <a:xfrm>
            <a:off x="5722374" y="5869858"/>
            <a:ext cx="3156155" cy="988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A11DA-6EF2-4AF4-B764-A117E00A1374}"/>
              </a:ext>
            </a:extLst>
          </p:cNvPr>
          <p:cNvSpPr txBox="1"/>
          <p:nvPr/>
        </p:nvSpPr>
        <p:spPr>
          <a:xfrm>
            <a:off x="14201187" y="4032950"/>
            <a:ext cx="8971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Tapi </a:t>
            </a:r>
            <a:r>
              <a:rPr lang="id-ID" sz="2800" i="1" dirty="0" err="1"/>
              <a:t>Scikit-learn</a:t>
            </a:r>
            <a:r>
              <a:rPr lang="id-ID" sz="2800" dirty="0"/>
              <a:t> tidak memperkenankan kita untuk melakukan </a:t>
            </a:r>
            <a:r>
              <a:rPr lang="id-ID" sz="2800" dirty="0" err="1"/>
              <a:t>setting</a:t>
            </a:r>
            <a:r>
              <a:rPr lang="id-ID" sz="2800" dirty="0"/>
              <a:t> </a:t>
            </a:r>
            <a:r>
              <a:rPr lang="id-ID" sz="2800" dirty="0" err="1"/>
              <a:t>thresholdsecara</a:t>
            </a:r>
            <a:r>
              <a:rPr lang="id-ID" sz="2800" dirty="0"/>
              <a:t> langsung, tapi </a:t>
            </a:r>
            <a:r>
              <a:rPr lang="id-ID" sz="2800" dirty="0" err="1"/>
              <a:t>memeberikan</a:t>
            </a:r>
            <a:r>
              <a:rPr lang="id-ID" sz="2800" dirty="0"/>
              <a:t> kita akses ke </a:t>
            </a:r>
            <a:r>
              <a:rPr lang="id-ID" sz="2800" dirty="0" err="1"/>
              <a:t>dision</a:t>
            </a:r>
            <a:r>
              <a:rPr lang="id-ID" sz="2800" dirty="0"/>
              <a:t> </a:t>
            </a:r>
            <a:r>
              <a:rPr lang="id-ID" sz="2800" dirty="0" err="1"/>
              <a:t>score</a:t>
            </a:r>
            <a:r>
              <a:rPr lang="id-ID" sz="2800" dirty="0"/>
              <a:t> yang digunakan untuk membuat prediksi, kemudian bisa dipilih </a:t>
            </a:r>
            <a:r>
              <a:rPr lang="id-ID" sz="2800" dirty="0" err="1"/>
              <a:t>threshold</a:t>
            </a:r>
            <a:r>
              <a:rPr lang="id-ID" sz="2800" dirty="0"/>
              <a:t> untuk membuat prediksi.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AA423C-E8F0-4B44-9033-17DBFD8F34CD}"/>
              </a:ext>
            </a:extLst>
          </p:cNvPr>
          <p:cNvGrpSpPr/>
          <p:nvPr/>
        </p:nvGrpSpPr>
        <p:grpSpPr>
          <a:xfrm>
            <a:off x="14201187" y="6557882"/>
            <a:ext cx="7991475" cy="5967968"/>
            <a:chOff x="14201187" y="6557882"/>
            <a:chExt cx="7991475" cy="59679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00AE37-19FE-4203-BF2E-4FBB87C02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01187" y="6557882"/>
              <a:ext cx="7991475" cy="3276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74AFCD-89E8-4C19-AC83-CFDC56FA1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01187" y="10068400"/>
              <a:ext cx="7172325" cy="245745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F4BA3F-095F-4613-82DB-0BD196EA7733}"/>
              </a:ext>
            </a:extLst>
          </p:cNvPr>
          <p:cNvSpPr/>
          <p:nvPr/>
        </p:nvSpPr>
        <p:spPr>
          <a:xfrm>
            <a:off x="14201187" y="8196182"/>
            <a:ext cx="3083923" cy="652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70B18-7A5A-4287-89CD-B7324EA41626}"/>
              </a:ext>
            </a:extLst>
          </p:cNvPr>
          <p:cNvSpPr/>
          <p:nvPr/>
        </p:nvSpPr>
        <p:spPr>
          <a:xfrm>
            <a:off x="14201186" y="9834482"/>
            <a:ext cx="3083923" cy="652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4FE4C-3D13-4BC6-8391-953B0CCB636A}"/>
              </a:ext>
            </a:extLst>
          </p:cNvPr>
          <p:cNvSpPr/>
          <p:nvPr/>
        </p:nvSpPr>
        <p:spPr>
          <a:xfrm>
            <a:off x="14353586" y="10536276"/>
            <a:ext cx="3083923" cy="65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D70B2D-FFF8-4262-849F-7571BFFA3B49}"/>
              </a:ext>
            </a:extLst>
          </p:cNvPr>
          <p:cNvSpPr/>
          <p:nvPr/>
        </p:nvSpPr>
        <p:spPr>
          <a:xfrm>
            <a:off x="14358688" y="11930774"/>
            <a:ext cx="3083923" cy="65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479FB-6F32-4AD9-AD75-105C8CE54AF8}"/>
              </a:ext>
            </a:extLst>
          </p:cNvPr>
          <p:cNvSpPr/>
          <p:nvPr/>
        </p:nvSpPr>
        <p:spPr>
          <a:xfrm>
            <a:off x="1188572" y="9108013"/>
            <a:ext cx="111534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Kemudian, bagaimana menentukan </a:t>
            </a:r>
          </a:p>
          <a:p>
            <a:pPr algn="ctr"/>
            <a:r>
              <a:rPr lang="id-ID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</a:t>
            </a:r>
            <a:r>
              <a:rPr lang="id-ID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akan dipakai?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19E79320-2A1A-4E1B-8929-0D774303CFB8}"/>
              </a:ext>
            </a:extLst>
          </p:cNvPr>
          <p:cNvSpPr/>
          <p:nvPr/>
        </p:nvSpPr>
        <p:spPr>
          <a:xfrm>
            <a:off x="12870037" y="9445202"/>
            <a:ext cx="668982" cy="1091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675609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31" y="264050"/>
            <a:ext cx="93768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Performance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Measure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Trade-</a:t>
            </a:r>
            <a:r>
              <a:rPr lang="id-ID" b="1" dirty="0" err="1">
                <a:solidFill>
                  <a:srgbClr val="C00000"/>
                </a:solidFill>
              </a:rPr>
              <a:t>off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antra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Precision</a:t>
            </a:r>
            <a:r>
              <a:rPr lang="id-ID" b="1" dirty="0">
                <a:solidFill>
                  <a:srgbClr val="C00000"/>
                </a:solidFill>
              </a:rPr>
              <a:t> dan </a:t>
            </a:r>
            <a:r>
              <a:rPr lang="id-ID" b="1" dirty="0" err="1">
                <a:solidFill>
                  <a:srgbClr val="C00000"/>
                </a:solidFill>
              </a:rPr>
              <a:t>Recall</a:t>
            </a:r>
            <a:endParaRPr lang="en-TW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A11DA-6EF2-4AF4-B764-A117E00A1374}"/>
              </a:ext>
            </a:extLst>
          </p:cNvPr>
          <p:cNvSpPr txBox="1"/>
          <p:nvPr/>
        </p:nvSpPr>
        <p:spPr>
          <a:xfrm>
            <a:off x="1193110" y="2838683"/>
            <a:ext cx="897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b="1" dirty="0" err="1"/>
              <a:t>Score</a:t>
            </a:r>
            <a:r>
              <a:rPr lang="id-ID" sz="2800" b="1" dirty="0"/>
              <a:t> untuk menghitung </a:t>
            </a:r>
            <a:r>
              <a:rPr lang="id-ID" sz="2800" b="1" dirty="0" err="1"/>
              <a:t>precission</a:t>
            </a:r>
            <a:r>
              <a:rPr lang="id-ID" sz="2800" b="1" dirty="0"/>
              <a:t> dan </a:t>
            </a:r>
            <a:r>
              <a:rPr lang="id-ID" sz="2800" b="1" dirty="0" err="1"/>
              <a:t>recall</a:t>
            </a:r>
            <a:r>
              <a:rPr lang="id-ID" sz="2800" b="1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3B0D84-C156-4154-9401-E75048B5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481003"/>
            <a:ext cx="11614101" cy="1200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24D2F-07C6-45D0-A6FB-C949F912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4742163"/>
            <a:ext cx="13384561" cy="1091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74F2D-EA5E-4335-A44F-ABD87A27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5764146"/>
            <a:ext cx="12506325" cy="7134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AC7A19-569D-4DF1-9FD0-9ED3C6854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2925" y="5894088"/>
            <a:ext cx="106203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5672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31" y="264050"/>
            <a:ext cx="937682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Performance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Measure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Trade-</a:t>
            </a:r>
            <a:r>
              <a:rPr lang="id-ID" b="1" dirty="0" err="1">
                <a:solidFill>
                  <a:srgbClr val="C00000"/>
                </a:solidFill>
              </a:rPr>
              <a:t>off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antra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Precision</a:t>
            </a:r>
            <a:r>
              <a:rPr lang="id-ID" b="1" dirty="0">
                <a:solidFill>
                  <a:srgbClr val="C00000"/>
                </a:solidFill>
              </a:rPr>
              <a:t> dan </a:t>
            </a:r>
            <a:r>
              <a:rPr lang="id-ID" b="1" dirty="0" err="1">
                <a:solidFill>
                  <a:srgbClr val="C00000"/>
                </a:solidFill>
              </a:rPr>
              <a:t>Recall</a:t>
            </a:r>
            <a:endParaRPr lang="en-TW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A11DA-6EF2-4AF4-B764-A117E00A1374}"/>
              </a:ext>
            </a:extLst>
          </p:cNvPr>
          <p:cNvSpPr txBox="1"/>
          <p:nvPr/>
        </p:nvSpPr>
        <p:spPr>
          <a:xfrm>
            <a:off x="1193110" y="2838683"/>
            <a:ext cx="211949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Cara lain untuk memilih </a:t>
            </a:r>
            <a:r>
              <a:rPr lang="id-ID" sz="2800" dirty="0" err="1"/>
              <a:t>trade-off</a:t>
            </a:r>
            <a:r>
              <a:rPr lang="id-ID" sz="2800" dirty="0"/>
              <a:t> </a:t>
            </a:r>
            <a:r>
              <a:rPr lang="id-ID" sz="2800" dirty="0" err="1"/>
              <a:t>precission</a:t>
            </a:r>
            <a:r>
              <a:rPr lang="id-ID" sz="2800" dirty="0"/>
              <a:t>/</a:t>
            </a:r>
            <a:r>
              <a:rPr lang="id-ID" sz="2800" dirty="0" err="1"/>
              <a:t>recall</a:t>
            </a:r>
            <a:r>
              <a:rPr lang="id-ID" sz="2800" dirty="0"/>
              <a:t>, yaitu dengan </a:t>
            </a:r>
            <a:r>
              <a:rPr lang="id-ID" sz="2800" dirty="0" err="1"/>
              <a:t>plotting</a:t>
            </a:r>
            <a:r>
              <a:rPr lang="id-ID" sz="2800" dirty="0"/>
              <a:t> </a:t>
            </a:r>
            <a:r>
              <a:rPr lang="id-ID" sz="2800" dirty="0" err="1"/>
              <a:t>precission</a:t>
            </a:r>
            <a:r>
              <a:rPr lang="id-ID" sz="2800" dirty="0"/>
              <a:t> sebagai fungsi </a:t>
            </a:r>
            <a:r>
              <a:rPr lang="id-ID" sz="2800" dirty="0" err="1"/>
              <a:t>recall</a:t>
            </a:r>
            <a:r>
              <a:rPr lang="id-ID" sz="2800" dirty="0"/>
              <a:t> secara langsung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F2EEC-DB23-40DA-8BAF-B2668A2F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4" y="3501816"/>
            <a:ext cx="1245870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5BA98-8CF6-4A96-9E30-CD2FB03B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786" y="3802418"/>
            <a:ext cx="9203227" cy="671835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F6600CE-7745-4DC1-BBD5-ECFB5714093A}"/>
              </a:ext>
            </a:extLst>
          </p:cNvPr>
          <p:cNvSpPr/>
          <p:nvPr/>
        </p:nvSpPr>
        <p:spPr>
          <a:xfrm>
            <a:off x="17694657" y="3875865"/>
            <a:ext cx="678425" cy="1037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286E9-FAD6-482D-A5A3-C30AC7FA5D13}"/>
              </a:ext>
            </a:extLst>
          </p:cNvPr>
          <p:cNvSpPr txBox="1"/>
          <p:nvPr/>
        </p:nvSpPr>
        <p:spPr>
          <a:xfrm>
            <a:off x="18373082" y="4039479"/>
            <a:ext cx="272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dirty="0" err="1">
                <a:solidFill>
                  <a:srgbClr val="FF0000"/>
                </a:solidFill>
              </a:rPr>
              <a:t>Precission</a:t>
            </a:r>
            <a:r>
              <a:rPr lang="id-ID" sz="2800" dirty="0">
                <a:solidFill>
                  <a:srgbClr val="FF0000"/>
                </a:solidFill>
              </a:rPr>
              <a:t> 90%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E5C31-65A4-4EF1-8150-ADD118B80B2C}"/>
              </a:ext>
            </a:extLst>
          </p:cNvPr>
          <p:cNvSpPr txBox="1"/>
          <p:nvPr/>
        </p:nvSpPr>
        <p:spPr>
          <a:xfrm>
            <a:off x="138704" y="8227776"/>
            <a:ext cx="1347262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Bisa menggunakan </a:t>
            </a:r>
            <a:r>
              <a:rPr lang="id-ID" sz="2800" dirty="0" err="1"/>
              <a:t>np.argmax</a:t>
            </a:r>
            <a:r>
              <a:rPr lang="id-ID" sz="2800" dirty="0"/>
              <a:t>() untuk mendapatkan indeks pertama dari harga </a:t>
            </a:r>
            <a:r>
              <a:rPr lang="id-ID" sz="2800" dirty="0" err="1"/>
              <a:t>maks</a:t>
            </a:r>
            <a:endParaRPr lang="id-ID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F6E5DA-9CA3-4EBD-AC54-63075D3F2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02" y="9184305"/>
            <a:ext cx="12620625" cy="1857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BA396C-87F8-40EE-976D-C89953016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64" y="11049516"/>
            <a:ext cx="8972550" cy="733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E37427-585B-410E-88B3-C75328F0B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56" y="11550676"/>
            <a:ext cx="7077075" cy="12287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9E3FCE-624F-4355-8128-0037C4BA9AF5}"/>
              </a:ext>
            </a:extLst>
          </p:cNvPr>
          <p:cNvSpPr txBox="1"/>
          <p:nvPr/>
        </p:nvSpPr>
        <p:spPr>
          <a:xfrm>
            <a:off x="9624272" y="11148296"/>
            <a:ext cx="43326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Prediksi pada </a:t>
            </a:r>
            <a:r>
              <a:rPr lang="id-ID" sz="2800" dirty="0" err="1"/>
              <a:t>training</a:t>
            </a:r>
            <a:r>
              <a:rPr lang="id-ID" sz="2800" dirty="0"/>
              <a:t> set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C2AB16BA-87D6-4100-B6AA-3254C099EF0B}"/>
              </a:ext>
            </a:extLst>
          </p:cNvPr>
          <p:cNvSpPr/>
          <p:nvPr/>
        </p:nvSpPr>
        <p:spPr>
          <a:xfrm flipH="1">
            <a:off x="9371428" y="11154618"/>
            <a:ext cx="393515" cy="5232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4A12FC-E336-44D4-A392-5D2EA72EA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505" y="12223225"/>
            <a:ext cx="6953250" cy="122872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9610627-936D-4CFA-87D9-B533487874E8}"/>
              </a:ext>
            </a:extLst>
          </p:cNvPr>
          <p:cNvSpPr/>
          <p:nvPr/>
        </p:nvSpPr>
        <p:spPr>
          <a:xfrm>
            <a:off x="200696" y="12069820"/>
            <a:ext cx="3902354" cy="744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31E0CD-4D49-4987-B6A4-FDB7B957DB1E}"/>
              </a:ext>
            </a:extLst>
          </p:cNvPr>
          <p:cNvSpPr/>
          <p:nvPr/>
        </p:nvSpPr>
        <p:spPr>
          <a:xfrm>
            <a:off x="4639537" y="12839959"/>
            <a:ext cx="3902354" cy="744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A338CE-77BE-459D-883D-6F4A29193DF9}"/>
              </a:ext>
            </a:extLst>
          </p:cNvPr>
          <p:cNvSpPr/>
          <p:nvPr/>
        </p:nvSpPr>
        <p:spPr>
          <a:xfrm>
            <a:off x="14076129" y="11146490"/>
            <a:ext cx="9940157" cy="92333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“Tolong buatkan </a:t>
            </a:r>
            <a:r>
              <a:rPr lang="id-ID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r>
              <a:rPr lang="id-ID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99%!”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85F23D-A38B-44EB-83EC-6639F10E93C8}"/>
              </a:ext>
            </a:extLst>
          </p:cNvPr>
          <p:cNvSpPr/>
          <p:nvPr/>
        </p:nvSpPr>
        <p:spPr>
          <a:xfrm>
            <a:off x="11715876" y="12403797"/>
            <a:ext cx="12721944" cy="830997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Pastikan </a:t>
            </a:r>
            <a:r>
              <a:rPr lang="id-ID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anda</a:t>
            </a:r>
            <a:r>
              <a:rPr lang="id-ID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menjawab “Pada </a:t>
            </a:r>
            <a:r>
              <a:rPr lang="id-ID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recall</a:t>
            </a:r>
            <a:r>
              <a:rPr lang="id-ID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berapa?”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809299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 dirty="0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438" y="264050"/>
            <a:ext cx="93768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Performance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Measure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Receiver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Operating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Characteristic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E7595-06DB-40AE-934A-47686645D30A}"/>
              </a:ext>
            </a:extLst>
          </p:cNvPr>
          <p:cNvSpPr txBox="1"/>
          <p:nvPr/>
        </p:nvSpPr>
        <p:spPr>
          <a:xfrm>
            <a:off x="1193110" y="2838683"/>
            <a:ext cx="2119494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Kurva ROC adalah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kurva yang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menunjukan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hubungan antara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true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positive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rate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(TPR), yang merupakan nama lain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recall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, terhadap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false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positive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rate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(FPR).</a:t>
            </a:r>
          </a:p>
          <a:p>
            <a:pPr algn="just"/>
            <a:r>
              <a:rPr lang="id-ID" sz="2800" dirty="0">
                <a:solidFill>
                  <a:srgbClr val="000000"/>
                </a:solidFill>
                <a:latin typeface="URWPalladioL-Roma"/>
              </a:rPr>
              <a:t>Kurva yang menggambarkan hubungan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antra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URWPalladioL-Roma"/>
              </a:rPr>
              <a:t>recall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 dengan 1-specifity.</a:t>
            </a:r>
            <a:endParaRPr lang="id-ID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B3CB9-5305-4B8C-A4C1-FBE93B6B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512867"/>
            <a:ext cx="8705850" cy="98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1C4A9-F29B-47CA-AD7A-BEE79F4E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6" y="5418173"/>
            <a:ext cx="9801225" cy="5076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24716-A965-4F89-A4BB-AB578955A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265" y="4223678"/>
            <a:ext cx="8915400" cy="6200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3B7E09-73CB-45C7-807F-DA5BC30F01BF}"/>
              </a:ext>
            </a:extLst>
          </p:cNvPr>
          <p:cNvSpPr txBox="1"/>
          <p:nvPr/>
        </p:nvSpPr>
        <p:spPr>
          <a:xfrm>
            <a:off x="18599665" y="4370557"/>
            <a:ext cx="430714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dirty="0" err="1"/>
              <a:t>Classifier</a:t>
            </a:r>
            <a:r>
              <a:rPr lang="id-ID" sz="2800" dirty="0"/>
              <a:t> yang baik akan mempunyai kurva ROC yang menjauh dari garis titik tersebut.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88DFA-5A0E-4EFC-BD67-D563AB6085A6}"/>
              </a:ext>
            </a:extLst>
          </p:cNvPr>
          <p:cNvSpPr txBox="1"/>
          <p:nvPr/>
        </p:nvSpPr>
        <p:spPr>
          <a:xfrm>
            <a:off x="18599665" y="6796039"/>
            <a:ext cx="4307144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Cara untuk membandingkan kinerja </a:t>
            </a:r>
            <a:r>
              <a:rPr lang="id-ID" sz="2800" dirty="0" err="1"/>
              <a:t>classifier</a:t>
            </a:r>
            <a:r>
              <a:rPr lang="id-ID" sz="2800" dirty="0"/>
              <a:t> adalah menghitung Area </a:t>
            </a:r>
            <a:r>
              <a:rPr lang="id-ID" sz="2800" dirty="0" err="1"/>
              <a:t>Under</a:t>
            </a:r>
            <a:r>
              <a:rPr lang="id-ID" sz="2800" dirty="0"/>
              <a:t> </a:t>
            </a:r>
            <a:r>
              <a:rPr lang="id-ID" sz="2800" dirty="0" err="1"/>
              <a:t>the</a:t>
            </a:r>
            <a:r>
              <a:rPr lang="id-ID" sz="2800" dirty="0"/>
              <a:t> </a:t>
            </a:r>
            <a:r>
              <a:rPr lang="id-ID" sz="2800" dirty="0" err="1"/>
              <a:t>Curve</a:t>
            </a:r>
            <a:r>
              <a:rPr lang="id-ID" sz="2800" dirty="0"/>
              <a:t>. </a:t>
            </a:r>
            <a:r>
              <a:rPr lang="id-ID" sz="2800" dirty="0" err="1"/>
              <a:t>Classifer</a:t>
            </a:r>
            <a:r>
              <a:rPr lang="id-ID" sz="2800" dirty="0"/>
              <a:t> ideal memiliki ROC-AUC sama dengan 1(1x1)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73074-47B7-4D13-89D0-BA29D254B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812" y="10494998"/>
            <a:ext cx="8912421" cy="21129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4C5016-48C1-4A57-8A49-05D4AC15C683}"/>
              </a:ext>
            </a:extLst>
          </p:cNvPr>
          <p:cNvSpPr txBox="1"/>
          <p:nvPr/>
        </p:nvSpPr>
        <p:spPr>
          <a:xfrm>
            <a:off x="1400354" y="10926450"/>
            <a:ext cx="918614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sz="2800" b="1" dirty="0">
                <a:solidFill>
                  <a:srgbClr val="000000"/>
                </a:solidFill>
                <a:latin typeface="URWPalladioL-Roma"/>
              </a:rPr>
              <a:t>Sebagai </a:t>
            </a:r>
            <a:r>
              <a:rPr lang="id-ID" sz="2800" b="1" i="1" dirty="0" err="1">
                <a:solidFill>
                  <a:srgbClr val="000000"/>
                </a:solidFill>
                <a:latin typeface="URWPalladioL-Ital"/>
              </a:rPr>
              <a:t>Rule</a:t>
            </a:r>
            <a:r>
              <a:rPr lang="id-ID" sz="2800" b="1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b="1" i="1" dirty="0" err="1">
                <a:solidFill>
                  <a:srgbClr val="000000"/>
                </a:solidFill>
                <a:latin typeface="URWPalladioL-Ital"/>
              </a:rPr>
              <a:t>of</a:t>
            </a:r>
            <a:r>
              <a:rPr lang="id-ID" sz="2800" b="1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b="1" i="1" dirty="0" err="1">
                <a:solidFill>
                  <a:srgbClr val="000000"/>
                </a:solidFill>
                <a:latin typeface="URWPalladioL-Ital"/>
              </a:rPr>
              <a:t>Thumb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, kita gunakan kurva PR kalau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positive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class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jumlahnya jarang atau kita lebih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concern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terhadap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false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positive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dibandingkan dengan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false</a:t>
            </a:r>
            <a:r>
              <a:rPr lang="id-ID" sz="2800" i="1" dirty="0">
                <a:solidFill>
                  <a:srgbClr val="000000"/>
                </a:solidFill>
                <a:latin typeface="URWPalladioL-Ital"/>
              </a:rPr>
              <a:t> </a:t>
            </a:r>
            <a:r>
              <a:rPr lang="id-ID" sz="2800" i="1" dirty="0" err="1">
                <a:solidFill>
                  <a:srgbClr val="000000"/>
                </a:solidFill>
                <a:latin typeface="URWPalladioL-Ital"/>
              </a:rPr>
              <a:t>negative</a:t>
            </a:r>
            <a:r>
              <a:rPr lang="id-ID" sz="2800" dirty="0">
                <a:solidFill>
                  <a:srgbClr val="000000"/>
                </a:solidFill>
                <a:latin typeface="URWPalladioL-Roma"/>
              </a:rPr>
              <a:t>. Sebaliknya, kita gunakan kurva ROC.</a:t>
            </a:r>
            <a:r>
              <a:rPr lang="id-ID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1531096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006" y="264050"/>
            <a:ext cx="844169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Multiclass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Classifier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Diskripsi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89AC27-5D94-47FF-BC2B-4B122542C15E}"/>
              </a:ext>
            </a:extLst>
          </p:cNvPr>
          <p:cNvSpPr/>
          <p:nvPr/>
        </p:nvSpPr>
        <p:spPr>
          <a:xfrm>
            <a:off x="1543664" y="2020204"/>
            <a:ext cx="5132439" cy="294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Multiclass</a:t>
            </a:r>
            <a:r>
              <a:rPr lang="id-ID" dirty="0"/>
              <a:t> </a:t>
            </a:r>
            <a:r>
              <a:rPr lang="id-ID" dirty="0" err="1"/>
              <a:t>classifier</a:t>
            </a:r>
            <a:r>
              <a:rPr lang="id-ID" dirty="0"/>
              <a:t>:</a:t>
            </a:r>
          </a:p>
          <a:p>
            <a:pPr algn="ctr"/>
            <a:r>
              <a:rPr lang="id-ID" dirty="0"/>
              <a:t>SGD, </a:t>
            </a:r>
            <a:r>
              <a:rPr lang="id-ID" dirty="0" err="1"/>
              <a:t>Random</a:t>
            </a:r>
            <a:r>
              <a:rPr lang="id-ID" dirty="0"/>
              <a:t> </a:t>
            </a:r>
            <a:r>
              <a:rPr lang="id-ID" dirty="0" err="1"/>
              <a:t>Forest</a:t>
            </a:r>
            <a:r>
              <a:rPr lang="id-ID" dirty="0"/>
              <a:t>, </a:t>
            </a:r>
            <a:r>
              <a:rPr lang="id-ID" dirty="0" err="1"/>
              <a:t>Naive</a:t>
            </a:r>
            <a:r>
              <a:rPr lang="id-ID" dirty="0"/>
              <a:t> </a:t>
            </a:r>
            <a:r>
              <a:rPr lang="id-ID" dirty="0" err="1"/>
              <a:t>Bayes</a:t>
            </a:r>
            <a:endParaRPr lang="id-ID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C355E8-1155-400C-8FA4-0F248F5F44FA}"/>
              </a:ext>
            </a:extLst>
          </p:cNvPr>
          <p:cNvSpPr/>
          <p:nvPr/>
        </p:nvSpPr>
        <p:spPr>
          <a:xfrm>
            <a:off x="1543664" y="5504594"/>
            <a:ext cx="5132439" cy="294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Binary</a:t>
            </a:r>
            <a:r>
              <a:rPr lang="id-ID" dirty="0"/>
              <a:t> </a:t>
            </a:r>
            <a:r>
              <a:rPr lang="id-ID" dirty="0" err="1"/>
              <a:t>Classifier</a:t>
            </a:r>
            <a:r>
              <a:rPr lang="id-ID" dirty="0"/>
              <a:t>:</a:t>
            </a:r>
          </a:p>
          <a:p>
            <a:pPr algn="ctr"/>
            <a:r>
              <a:rPr lang="id-ID" dirty="0" err="1"/>
              <a:t>Logistic</a:t>
            </a:r>
            <a:r>
              <a:rPr lang="id-ID" dirty="0"/>
              <a:t> </a:t>
            </a:r>
            <a:r>
              <a:rPr lang="id-ID" dirty="0" err="1"/>
              <a:t>regression</a:t>
            </a:r>
            <a:r>
              <a:rPr lang="id-ID" dirty="0"/>
              <a:t>, 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D21FF-B241-45E1-889A-EBB314BFC6B7}"/>
              </a:ext>
            </a:extLst>
          </p:cNvPr>
          <p:cNvSpPr txBox="1"/>
          <p:nvPr/>
        </p:nvSpPr>
        <p:spPr>
          <a:xfrm>
            <a:off x="8572074" y="2679373"/>
            <a:ext cx="1035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Dapat dibuat </a:t>
            </a:r>
            <a:r>
              <a:rPr lang="id-ID" dirty="0" err="1"/>
              <a:t>multiclass</a:t>
            </a:r>
            <a:r>
              <a:rPr lang="id-ID" dirty="0"/>
              <a:t> dengan prosedur tertentu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A76A0-B217-46D9-935A-5DB27767946C}"/>
              </a:ext>
            </a:extLst>
          </p:cNvPr>
          <p:cNvSpPr txBox="1"/>
          <p:nvPr/>
        </p:nvSpPr>
        <p:spPr>
          <a:xfrm>
            <a:off x="11804841" y="5354783"/>
            <a:ext cx="349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One versus </a:t>
            </a:r>
            <a:r>
              <a:rPr lang="id-ID" b="1" dirty="0" err="1"/>
              <a:t>one</a:t>
            </a:r>
            <a:endParaRPr lang="id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002FF-A1BE-4533-B31A-FB6448D4B3DF}"/>
              </a:ext>
            </a:extLst>
          </p:cNvPr>
          <p:cNvSpPr txBox="1"/>
          <p:nvPr/>
        </p:nvSpPr>
        <p:spPr>
          <a:xfrm>
            <a:off x="7968006" y="5939538"/>
            <a:ext cx="11986358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Satu </a:t>
            </a:r>
            <a:r>
              <a:rPr lang="id-ID" dirty="0" err="1"/>
              <a:t>classifier</a:t>
            </a:r>
            <a:r>
              <a:rPr lang="id-ID" dirty="0"/>
              <a:t> membedakan kemungkinan dalam 1 </a:t>
            </a:r>
            <a:r>
              <a:rPr lang="id-ID" dirty="0" err="1"/>
              <a:t>output</a:t>
            </a:r>
            <a:endParaRPr lang="id-ID" dirty="0"/>
          </a:p>
          <a:p>
            <a:r>
              <a:rPr lang="id-ID" dirty="0"/>
              <a:t>Class1 : antara 0 1, class2:antara 1 2 dst.</a:t>
            </a:r>
          </a:p>
          <a:p>
            <a:r>
              <a:rPr lang="id-ID" dirty="0"/>
              <a:t>Jika membedakan 10 </a:t>
            </a:r>
            <a:r>
              <a:rPr lang="id-ID" dirty="0" err="1"/>
              <a:t>class</a:t>
            </a:r>
            <a:r>
              <a:rPr lang="id-ID" dirty="0"/>
              <a:t> maka membutuhkan </a:t>
            </a:r>
          </a:p>
          <a:p>
            <a:r>
              <a:rPr lang="id-ID" b="1" dirty="0"/>
              <a:t>N x (N-1)/2 </a:t>
            </a:r>
            <a:r>
              <a:rPr lang="id-ID" dirty="0"/>
              <a:t>= 45 </a:t>
            </a:r>
            <a:r>
              <a:rPr lang="id-ID" dirty="0" err="1"/>
              <a:t>classifier</a:t>
            </a:r>
            <a:r>
              <a:rPr lang="id-ID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FA85E-FD43-47D4-984A-58B2CD43954D}"/>
              </a:ext>
            </a:extLst>
          </p:cNvPr>
          <p:cNvSpPr txBox="1"/>
          <p:nvPr/>
        </p:nvSpPr>
        <p:spPr>
          <a:xfrm>
            <a:off x="8036443" y="8450687"/>
            <a:ext cx="1239377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Keunggulan: setiap </a:t>
            </a:r>
            <a:r>
              <a:rPr lang="id-ID" dirty="0" err="1"/>
              <a:t>classifier</a:t>
            </a:r>
            <a:r>
              <a:rPr lang="id-ID" dirty="0"/>
              <a:t> hanya dilatih dengan sebagian </a:t>
            </a:r>
          </a:p>
          <a:p>
            <a:r>
              <a:rPr lang="id-ID" dirty="0"/>
              <a:t>data dari </a:t>
            </a:r>
            <a:r>
              <a:rPr lang="id-ID" dirty="0" err="1"/>
              <a:t>training</a:t>
            </a:r>
            <a:r>
              <a:rPr lang="id-ID" dirty="0"/>
              <a:t> set untuk masing-masing pasangan </a:t>
            </a:r>
            <a:r>
              <a:rPr lang="id-ID" dirty="0" err="1"/>
              <a:t>class</a:t>
            </a:r>
            <a:endParaRPr lang="id-ID" dirty="0"/>
          </a:p>
          <a:p>
            <a:r>
              <a:rPr lang="id-ID" dirty="0"/>
              <a:t>Yang harus dibedakan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FD20D-C499-4D0E-AF7B-623D1DEB80A6}"/>
              </a:ext>
            </a:extLst>
          </p:cNvPr>
          <p:cNvSpPr txBox="1"/>
          <p:nvPr/>
        </p:nvSpPr>
        <p:spPr>
          <a:xfrm>
            <a:off x="9289867" y="3208821"/>
            <a:ext cx="891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One versus </a:t>
            </a:r>
            <a:r>
              <a:rPr lang="id-ID" b="1" dirty="0" err="1"/>
              <a:t>the</a:t>
            </a:r>
            <a:r>
              <a:rPr lang="id-ID" b="1" dirty="0"/>
              <a:t> </a:t>
            </a:r>
            <a:r>
              <a:rPr lang="id-ID" b="1" dirty="0" err="1"/>
              <a:t>rest</a:t>
            </a:r>
            <a:r>
              <a:rPr lang="id-ID" b="1" dirty="0"/>
              <a:t> (</a:t>
            </a:r>
            <a:r>
              <a:rPr lang="id-ID" b="1" dirty="0" err="1"/>
              <a:t>OvR</a:t>
            </a:r>
            <a:r>
              <a:rPr lang="id-ID" b="1" dirty="0"/>
              <a:t>)/One versus </a:t>
            </a:r>
            <a:r>
              <a:rPr lang="id-ID" b="1" dirty="0" err="1"/>
              <a:t>all</a:t>
            </a:r>
            <a:endParaRPr lang="id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838075-61D5-4D3D-BEAD-6A3999EFE5C5}"/>
              </a:ext>
            </a:extLst>
          </p:cNvPr>
          <p:cNvSpPr txBox="1"/>
          <p:nvPr/>
        </p:nvSpPr>
        <p:spPr>
          <a:xfrm>
            <a:off x="7968006" y="4053041"/>
            <a:ext cx="1624714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Dibuat suatu detektor untuk masing-masing </a:t>
            </a:r>
            <a:r>
              <a:rPr lang="id-ID" dirty="0" err="1"/>
              <a:t>class</a:t>
            </a:r>
            <a:r>
              <a:rPr lang="id-ID" dirty="0"/>
              <a:t>, kemudian didapatkan </a:t>
            </a:r>
          </a:p>
          <a:p>
            <a:r>
              <a:rPr lang="id-ID" dirty="0" err="1"/>
              <a:t>Decission</a:t>
            </a:r>
            <a:r>
              <a:rPr lang="id-ID" dirty="0"/>
              <a:t> </a:t>
            </a:r>
            <a:r>
              <a:rPr lang="id-ID" dirty="0" err="1"/>
              <a:t>score</a:t>
            </a:r>
            <a:r>
              <a:rPr lang="id-ID" dirty="0"/>
              <a:t> untuk setiap </a:t>
            </a:r>
            <a:r>
              <a:rPr lang="id-ID" dirty="0" err="1"/>
              <a:t>classifier</a:t>
            </a:r>
            <a:r>
              <a:rPr lang="id-ID" dirty="0"/>
              <a:t>, dan memilih </a:t>
            </a:r>
            <a:r>
              <a:rPr lang="id-ID" dirty="0" err="1"/>
              <a:t>class</a:t>
            </a:r>
            <a:r>
              <a:rPr lang="id-ID" dirty="0"/>
              <a:t> dengan </a:t>
            </a:r>
            <a:r>
              <a:rPr lang="id-ID" dirty="0" err="1"/>
              <a:t>score</a:t>
            </a:r>
            <a:r>
              <a:rPr lang="id-ID" dirty="0"/>
              <a:t> tertinggi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577E178-0790-4E78-A13F-73EA6DEC2175}"/>
              </a:ext>
            </a:extLst>
          </p:cNvPr>
          <p:cNvSpPr/>
          <p:nvPr/>
        </p:nvSpPr>
        <p:spPr>
          <a:xfrm>
            <a:off x="7033941" y="2927617"/>
            <a:ext cx="576227" cy="86351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1A216F0-D8D0-4C35-9C1B-9D41E878BB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6600" y="12607925"/>
            <a:ext cx="1379538" cy="730250"/>
          </a:xfrm>
        </p:spPr>
        <p:txBody>
          <a:bodyPr/>
          <a:lstStyle/>
          <a:p>
            <a:fld id="{FC7C319F-9F08-2B41-8838-BB6DCF7789D8}" type="slidenum">
              <a:rPr lang="en-US" altLang="en-TW" smtClean="0"/>
              <a:pPr/>
              <a:t>17</a:t>
            </a:fld>
            <a:endParaRPr lang="en-US" altLang="en-TW" dirty="0"/>
          </a:p>
        </p:txBody>
      </p:sp>
    </p:spTree>
    <p:extLst>
      <p:ext uri="{BB962C8B-B14F-4D97-AF65-F5344CB8AC3E}">
        <p14:creationId xmlns:p14="http://schemas.microsoft.com/office/powerpoint/2010/main" val="4104984456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006" y="264050"/>
            <a:ext cx="844169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Multiclass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Classifier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Implementasi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4E50-316C-4CC9-B34E-7B694F4A18CA}"/>
              </a:ext>
            </a:extLst>
          </p:cNvPr>
          <p:cNvSpPr txBox="1"/>
          <p:nvPr/>
        </p:nvSpPr>
        <p:spPr>
          <a:xfrm>
            <a:off x="583769" y="2654886"/>
            <a:ext cx="2301995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 err="1"/>
              <a:t>Scikit-Learn</a:t>
            </a:r>
            <a:r>
              <a:rPr lang="id-ID" dirty="0"/>
              <a:t> akan mendeteksi jika digunakan </a:t>
            </a:r>
            <a:r>
              <a:rPr lang="id-ID" i="1" dirty="0" err="1"/>
              <a:t>binary</a:t>
            </a:r>
            <a:r>
              <a:rPr lang="id-ID" i="1" dirty="0"/>
              <a:t> </a:t>
            </a:r>
            <a:r>
              <a:rPr lang="id-ID" i="1" dirty="0" err="1"/>
              <a:t>classifier</a:t>
            </a:r>
            <a:r>
              <a:rPr lang="id-ID" i="1" dirty="0"/>
              <a:t> </a:t>
            </a:r>
            <a:r>
              <a:rPr lang="id-ID" dirty="0"/>
              <a:t>untuk pekerjaan </a:t>
            </a:r>
            <a:r>
              <a:rPr lang="id-ID" i="1" dirty="0" err="1"/>
              <a:t>multiclass</a:t>
            </a:r>
            <a:r>
              <a:rPr lang="id-ID" i="1" dirty="0"/>
              <a:t> </a:t>
            </a:r>
            <a:r>
              <a:rPr lang="id-ID" i="1" dirty="0" err="1"/>
              <a:t>classification</a:t>
            </a:r>
            <a:r>
              <a:rPr lang="id-ID" dirty="0"/>
              <a:t>, dan </a:t>
            </a:r>
            <a:r>
              <a:rPr lang="id-ID" b="1" dirty="0"/>
              <a:t>secara</a:t>
            </a:r>
          </a:p>
          <a:p>
            <a:r>
              <a:rPr lang="id-ID" b="1" dirty="0"/>
              <a:t>otomatis akan memilih strategi </a:t>
            </a:r>
            <a:r>
              <a:rPr lang="id-ID" b="1" dirty="0" err="1"/>
              <a:t>OvR</a:t>
            </a:r>
            <a:r>
              <a:rPr lang="id-ID" b="1" dirty="0"/>
              <a:t> atau </a:t>
            </a:r>
            <a:r>
              <a:rPr lang="id-ID" b="1" dirty="0" err="1"/>
              <a:t>OvO</a:t>
            </a:r>
            <a:r>
              <a:rPr lang="id-ID" dirty="0"/>
              <a:t>, tergantung pada algoritma yang digunakan. </a:t>
            </a:r>
            <a:br>
              <a:rPr lang="id-ID" dirty="0"/>
            </a:b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7F0FF-E55D-4E43-AD34-B44D2E76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" y="4149561"/>
            <a:ext cx="11032832" cy="144853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61C6F1-773E-47DE-B862-64552539F12E}"/>
              </a:ext>
            </a:extLst>
          </p:cNvPr>
          <p:cNvGrpSpPr/>
          <p:nvPr/>
        </p:nvGrpSpPr>
        <p:grpSpPr>
          <a:xfrm>
            <a:off x="184736" y="5598097"/>
            <a:ext cx="11032832" cy="3831169"/>
            <a:chOff x="92368" y="5827181"/>
            <a:chExt cx="9505950" cy="34545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1829D6-42FA-448A-81B3-015F1646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68" y="5827181"/>
              <a:ext cx="9505950" cy="1409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4F12A9-65DA-49D6-B45D-5CC3C8A71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04"/>
            <a:stretch/>
          </p:blipFill>
          <p:spPr>
            <a:xfrm>
              <a:off x="565443" y="7048500"/>
              <a:ext cx="9020175" cy="2233183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93D9634-92CE-4325-811D-74FA9781B9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53"/>
          <a:stretch/>
        </p:blipFill>
        <p:spPr>
          <a:xfrm>
            <a:off x="11708969" y="4317638"/>
            <a:ext cx="4139909" cy="4124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C30F99-C8A3-4381-90D9-597E37383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6" y="9463405"/>
            <a:ext cx="11132726" cy="247668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5FCFFEF-605C-44A6-B79D-34F34BC3FD51}"/>
              </a:ext>
            </a:extLst>
          </p:cNvPr>
          <p:cNvSpPr/>
          <p:nvPr/>
        </p:nvSpPr>
        <p:spPr>
          <a:xfrm>
            <a:off x="733798" y="9463405"/>
            <a:ext cx="4162667" cy="771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95CB9-EFC3-4107-A15F-05019697546E}"/>
              </a:ext>
            </a:extLst>
          </p:cNvPr>
          <p:cNvSpPr txBox="1"/>
          <p:nvPr/>
        </p:nvSpPr>
        <p:spPr>
          <a:xfrm>
            <a:off x="4896465" y="9429266"/>
            <a:ext cx="6618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Karena menggunakan </a:t>
            </a:r>
            <a:r>
              <a:rPr lang="id-ID" sz="2000" dirty="0" err="1"/>
              <a:t>svm</a:t>
            </a:r>
            <a:r>
              <a:rPr lang="id-ID" sz="2000" dirty="0"/>
              <a:t>, maka yang digunakan adalah</a:t>
            </a:r>
          </a:p>
          <a:p>
            <a:r>
              <a:rPr lang="id-ID" sz="2000" dirty="0"/>
              <a:t> </a:t>
            </a:r>
            <a:r>
              <a:rPr lang="id-ID" sz="2000" b="1" dirty="0" err="1"/>
              <a:t>OvO</a:t>
            </a:r>
            <a:endParaRPr lang="id-ID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088B9C-3720-4073-939A-90FEE530C079}"/>
              </a:ext>
            </a:extLst>
          </p:cNvPr>
          <p:cNvSpPr txBox="1"/>
          <p:nvPr/>
        </p:nvSpPr>
        <p:spPr>
          <a:xfrm>
            <a:off x="11502260" y="8582880"/>
            <a:ext cx="12690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Kemudian kita panggil </a:t>
            </a:r>
            <a:r>
              <a:rPr lang="id-ID" dirty="0" err="1"/>
              <a:t>decission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(), maka didapatkan </a:t>
            </a:r>
          </a:p>
          <a:p>
            <a:r>
              <a:rPr lang="id-ID" dirty="0"/>
              <a:t>10 </a:t>
            </a:r>
            <a:r>
              <a:rPr lang="id-ID" dirty="0" err="1"/>
              <a:t>score</a:t>
            </a:r>
            <a:endParaRPr lang="id-ID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64B0C6-E453-4312-9CB8-0399BFD7DB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735"/>
          <a:stretch/>
        </p:blipFill>
        <p:spPr>
          <a:xfrm>
            <a:off x="11708969" y="10075042"/>
            <a:ext cx="11600644" cy="12244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B0A908-BD9C-4F21-99CE-9E27F196A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205" y="11363644"/>
            <a:ext cx="14594998" cy="106987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2F3BAB9-82EC-4BB0-8F1D-9EBB0AD5C441}"/>
              </a:ext>
            </a:extLst>
          </p:cNvPr>
          <p:cNvSpPr/>
          <p:nvPr/>
        </p:nvSpPr>
        <p:spPr>
          <a:xfrm>
            <a:off x="21044101" y="11271051"/>
            <a:ext cx="2265512" cy="64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7DF317-C6F8-497C-A9FC-C53525AA2DD7}"/>
              </a:ext>
            </a:extLst>
          </p:cNvPr>
          <p:cNvSpPr txBox="1"/>
          <p:nvPr/>
        </p:nvSpPr>
        <p:spPr>
          <a:xfrm>
            <a:off x="11202828" y="12598610"/>
            <a:ext cx="706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>
                <a:ln>
                  <a:solidFill>
                    <a:srgbClr val="FF0000"/>
                  </a:solidFill>
                </a:ln>
              </a:rPr>
              <a:t>Score</a:t>
            </a:r>
            <a:r>
              <a:rPr lang="id-ID" dirty="0">
                <a:ln>
                  <a:solidFill>
                    <a:srgbClr val="FF0000"/>
                  </a:solidFill>
                </a:ln>
              </a:rPr>
              <a:t> tertinggi merupakan </a:t>
            </a:r>
            <a:r>
              <a:rPr lang="id-ID" dirty="0" err="1">
                <a:ln>
                  <a:solidFill>
                    <a:srgbClr val="FF0000"/>
                  </a:solidFill>
                </a:ln>
              </a:rPr>
              <a:t>class</a:t>
            </a:r>
            <a:r>
              <a:rPr lang="id-ID" dirty="0">
                <a:ln>
                  <a:solidFill>
                    <a:srgbClr val="FF0000"/>
                  </a:solidFill>
                </a:ln>
              </a:rPr>
              <a:t> 4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C53DFEC9-DEFE-4D9E-BBAF-DE42A2E94B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6600" y="12607925"/>
            <a:ext cx="1379538" cy="730250"/>
          </a:xfrm>
        </p:spPr>
        <p:txBody>
          <a:bodyPr/>
          <a:lstStyle/>
          <a:p>
            <a:fld id="{FC7C319F-9F08-2B41-8838-BB6DCF7789D8}" type="slidenum">
              <a:rPr lang="en-US" altLang="en-TW" smtClean="0"/>
              <a:pPr/>
              <a:t>18</a:t>
            </a:fld>
            <a:endParaRPr lang="en-US" altLang="en-TW" dirty="0"/>
          </a:p>
        </p:txBody>
      </p:sp>
    </p:spTree>
    <p:extLst>
      <p:ext uri="{BB962C8B-B14F-4D97-AF65-F5344CB8AC3E}">
        <p14:creationId xmlns:p14="http://schemas.microsoft.com/office/powerpoint/2010/main" val="183119043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006" y="264050"/>
            <a:ext cx="844169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Multiclass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Classifier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Implementasi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4E50-316C-4CC9-B34E-7B694F4A18CA}"/>
              </a:ext>
            </a:extLst>
          </p:cNvPr>
          <p:cNvSpPr txBox="1"/>
          <p:nvPr/>
        </p:nvSpPr>
        <p:spPr>
          <a:xfrm>
            <a:off x="583769" y="2654886"/>
            <a:ext cx="22393310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/>
              <a:t>Jika ingin </a:t>
            </a:r>
            <a:r>
              <a:rPr lang="id-ID" dirty="0" err="1"/>
              <a:t>dipakasakan</a:t>
            </a:r>
            <a:r>
              <a:rPr lang="id-ID" dirty="0"/>
              <a:t> menggunakan </a:t>
            </a:r>
            <a:r>
              <a:rPr lang="id-ID" dirty="0" err="1"/>
              <a:t>OvO</a:t>
            </a:r>
            <a:r>
              <a:rPr lang="id-ID" dirty="0"/>
              <a:t> atau </a:t>
            </a:r>
            <a:r>
              <a:rPr lang="id-ID" dirty="0" err="1"/>
              <a:t>OvR</a:t>
            </a:r>
            <a:r>
              <a:rPr lang="id-ID" dirty="0"/>
              <a:t>, dapat dilakukan dengan cara membuat sebuah </a:t>
            </a:r>
            <a:r>
              <a:rPr lang="id-ID" dirty="0" err="1"/>
              <a:t>instance</a:t>
            </a:r>
            <a:endParaRPr lang="id-ID" dirty="0"/>
          </a:p>
          <a:p>
            <a:r>
              <a:rPr lang="id-ID" dirty="0"/>
              <a:t>Dan melewatkan </a:t>
            </a:r>
            <a:r>
              <a:rPr lang="id-ID" dirty="0" err="1"/>
              <a:t>classifier</a:t>
            </a:r>
            <a:r>
              <a:rPr lang="id-ID" dirty="0"/>
              <a:t> pada </a:t>
            </a:r>
            <a:r>
              <a:rPr lang="id-ID" dirty="0" err="1"/>
              <a:t>konstruktornya</a:t>
            </a:r>
            <a:r>
              <a:rPr lang="id-ID" dirty="0"/>
              <a:t>.</a:t>
            </a:r>
            <a:br>
              <a:rPr lang="id-ID" dirty="0"/>
            </a:br>
            <a:endParaRPr lang="id-ID" dirty="0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C53DFEC9-DEFE-4D9E-BBAF-DE42A2E94B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6600" y="12607925"/>
            <a:ext cx="1379538" cy="730250"/>
          </a:xfrm>
        </p:spPr>
        <p:txBody>
          <a:bodyPr/>
          <a:lstStyle/>
          <a:p>
            <a:fld id="{FC7C319F-9F08-2B41-8838-BB6DCF7789D8}" type="slidenum">
              <a:rPr lang="en-US" altLang="en-TW" smtClean="0"/>
              <a:pPr/>
              <a:t>19</a:t>
            </a:fld>
            <a:endParaRPr lang="en-US" altLang="en-TW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55ABC-B071-4FFF-8DDB-BD599884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68" y="3920809"/>
            <a:ext cx="14201802" cy="2937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3EDF503-3241-4220-9889-15B8DF764FE2}"/>
              </a:ext>
            </a:extLst>
          </p:cNvPr>
          <p:cNvSpPr txBox="1"/>
          <p:nvPr/>
        </p:nvSpPr>
        <p:spPr>
          <a:xfrm>
            <a:off x="583768" y="7101473"/>
            <a:ext cx="1523590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/>
              <a:t>Untuk SGD dan </a:t>
            </a:r>
            <a:r>
              <a:rPr lang="id-ID" dirty="0" err="1"/>
              <a:t>Random</a:t>
            </a:r>
            <a:r>
              <a:rPr lang="id-ID" dirty="0"/>
              <a:t> </a:t>
            </a:r>
            <a:r>
              <a:rPr lang="id-ID" dirty="0" err="1"/>
              <a:t>Forest</a:t>
            </a:r>
            <a:r>
              <a:rPr lang="id-ID" dirty="0"/>
              <a:t> dapat langsung menggunakan </a:t>
            </a:r>
            <a:r>
              <a:rPr lang="id-ID" dirty="0" err="1"/>
              <a:t>multicalass</a:t>
            </a:r>
            <a:br>
              <a:rPr lang="id-ID" dirty="0"/>
            </a:b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9485E-1D18-4552-B4AD-8A8BD6A5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079677"/>
            <a:ext cx="13746316" cy="2415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4C595-E5B6-4EE7-9AA8-4F3D8E649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394" y="10737827"/>
            <a:ext cx="9225992" cy="24154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642D0C-F68A-4466-B494-4A2EC43765F8}"/>
              </a:ext>
            </a:extLst>
          </p:cNvPr>
          <p:cNvSpPr/>
          <p:nvPr/>
        </p:nvSpPr>
        <p:spPr>
          <a:xfrm>
            <a:off x="6105832" y="11805442"/>
            <a:ext cx="2330245" cy="442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E8C1D3-3213-484C-A372-F0C133D9E984}"/>
              </a:ext>
            </a:extLst>
          </p:cNvPr>
          <p:cNvSpPr txBox="1"/>
          <p:nvPr/>
        </p:nvSpPr>
        <p:spPr>
          <a:xfrm>
            <a:off x="11234014" y="11847784"/>
            <a:ext cx="1027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err="1">
                <a:solidFill>
                  <a:srgbClr val="00B050"/>
                </a:solidFill>
              </a:rPr>
              <a:t>Score</a:t>
            </a:r>
            <a:r>
              <a:rPr lang="id-ID" sz="3200" dirty="0">
                <a:solidFill>
                  <a:srgbClr val="00B050"/>
                </a:solidFill>
              </a:rPr>
              <a:t> angka 4 bernilai paling tinggi </a:t>
            </a:r>
            <a:r>
              <a:rPr lang="id-ID" sz="3200" dirty="0" err="1">
                <a:solidFill>
                  <a:srgbClr val="00B050"/>
                </a:solidFill>
              </a:rPr>
              <a:t>dibandng</a:t>
            </a:r>
            <a:r>
              <a:rPr lang="id-ID" sz="3200" dirty="0">
                <a:solidFill>
                  <a:srgbClr val="00B050"/>
                </a:solidFill>
              </a:rPr>
              <a:t> yang lain </a:t>
            </a:r>
            <a:endParaRPr lang="id-ID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4625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447" y="264050"/>
            <a:ext cx="10512778" cy="1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88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88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143326" y="1598204"/>
            <a:ext cx="1900845" cy="75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d-ID" sz="3100" dirty="0" err="1">
                <a:solidFill>
                  <a:schemeClr val="tx2"/>
                </a:solidFill>
                <a:ea typeface="Lato Light"/>
                <a:cs typeface="Lato Light"/>
              </a:rPr>
              <a:t>Deskripsi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1B63B-3259-4F48-8897-EBE0867999BE}"/>
              </a:ext>
            </a:extLst>
          </p:cNvPr>
          <p:cNvSpPr txBox="1"/>
          <p:nvPr/>
        </p:nvSpPr>
        <p:spPr>
          <a:xfrm>
            <a:off x="2355273" y="3103418"/>
            <a:ext cx="2085868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/>
              <a:t>Jika </a:t>
            </a:r>
            <a:r>
              <a:rPr lang="id-ID" b="1" dirty="0" err="1"/>
              <a:t>estimator</a:t>
            </a:r>
            <a:r>
              <a:rPr lang="id-ID" b="1" dirty="0"/>
              <a:t> kita mempunyai kinerja rendah (</a:t>
            </a:r>
            <a:r>
              <a:rPr lang="id-ID" b="1" i="1" dirty="0" err="1"/>
              <a:t>underperforming</a:t>
            </a:r>
            <a:r>
              <a:rPr lang="id-ID" b="1" dirty="0"/>
              <a:t>), apa yang akan kita lakukan?</a:t>
            </a:r>
            <a:r>
              <a:rPr lang="id-ID" sz="4000" dirty="0"/>
              <a:t> </a:t>
            </a:r>
          </a:p>
          <a:p>
            <a:pPr>
              <a:lnSpc>
                <a:spcPct val="150000"/>
              </a:lnSpc>
            </a:pPr>
            <a:r>
              <a:rPr lang="id-ID" dirty="0"/>
              <a:t>• Gunakan model yang lebih kompleks atau model yang lebih fleksibel</a:t>
            </a:r>
            <a:br>
              <a:rPr lang="id-ID" dirty="0"/>
            </a:br>
            <a:r>
              <a:rPr lang="id-ID" dirty="0"/>
              <a:t>• Gunakan model yang lebih sederhana atau model yang lebih kaku</a:t>
            </a:r>
            <a:br>
              <a:rPr lang="id-ID" dirty="0"/>
            </a:br>
            <a:r>
              <a:rPr lang="id-ID" dirty="0"/>
              <a:t>• Gunakan lebih banyak data </a:t>
            </a:r>
            <a:r>
              <a:rPr lang="id-ID" dirty="0" err="1"/>
              <a:t>training</a:t>
            </a:r>
            <a:br>
              <a:rPr lang="id-ID" dirty="0"/>
            </a:br>
            <a:r>
              <a:rPr lang="id-ID" dirty="0"/>
              <a:t>• Gunakan lebih banyak data untuk menambahkan fitur pada setiap sampel </a:t>
            </a:r>
            <a:br>
              <a:rPr lang="id-ID" dirty="0"/>
            </a:br>
            <a:endParaRPr lang="id-ID" dirty="0"/>
          </a:p>
          <a:p>
            <a:pPr>
              <a:lnSpc>
                <a:spcPct val="150000"/>
              </a:lnSpc>
            </a:pPr>
            <a:r>
              <a:rPr lang="id-ID" dirty="0"/>
              <a:t>Kemampuan untuk menentukan apa langkah terbaik untuk </a:t>
            </a:r>
            <a:r>
              <a:rPr lang="id-ID" dirty="0">
                <a:solidFill>
                  <a:srgbClr val="FF0000"/>
                </a:solidFill>
              </a:rPr>
              <a:t>memperbaiki model </a:t>
            </a:r>
            <a:r>
              <a:rPr lang="id-ID" dirty="0"/>
              <a:t>merupakan aspek yang dapat membedakan praktisi </a:t>
            </a:r>
            <a:r>
              <a:rPr lang="id-ID" i="1" dirty="0" err="1"/>
              <a:t>machine</a:t>
            </a:r>
            <a:r>
              <a:rPr lang="id-ID" i="1" dirty="0"/>
              <a:t> </a:t>
            </a:r>
            <a:r>
              <a:rPr lang="id-ID" i="1" dirty="0" err="1"/>
              <a:t>learning</a:t>
            </a:r>
            <a:r>
              <a:rPr lang="id-ID" i="1" dirty="0"/>
              <a:t> </a:t>
            </a:r>
            <a:r>
              <a:rPr lang="id-ID" dirty="0"/>
              <a:t>yang berhasil dan yang tidak berhasil. </a:t>
            </a:r>
            <a:br>
              <a:rPr lang="id-ID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0193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20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614" y="264050"/>
            <a:ext cx="863245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72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Trade-off Bias dan Variansi</a:t>
            </a:r>
            <a:endParaRPr lang="en-TW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C5A41-D6C1-4476-B996-5D9FFE61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69" y="2436037"/>
            <a:ext cx="9621420" cy="6752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21DA3-C4C5-4752-A790-41EB08B80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2803" y="2436037"/>
            <a:ext cx="9435091" cy="6913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E0BBB-6502-4606-805C-3886E6C18446}"/>
              </a:ext>
            </a:extLst>
          </p:cNvPr>
          <p:cNvSpPr txBox="1"/>
          <p:nvPr/>
        </p:nvSpPr>
        <p:spPr>
          <a:xfrm>
            <a:off x="274163" y="9202268"/>
            <a:ext cx="11631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d-ID" dirty="0"/>
              <a:t>Model berusaha melakukan </a:t>
            </a:r>
            <a:r>
              <a:rPr lang="id-ID" dirty="0" err="1"/>
              <a:t>fitting</a:t>
            </a:r>
            <a:r>
              <a:rPr lang="id-ID" dirty="0"/>
              <a:t> dengan garis lurus.</a:t>
            </a:r>
          </a:p>
          <a:p>
            <a:pPr algn="just"/>
            <a:r>
              <a:rPr lang="id-ID" dirty="0"/>
              <a:t>Dapat dilihat karena data secara intrinsik lebih kompleks</a:t>
            </a:r>
          </a:p>
          <a:p>
            <a:pPr algn="just"/>
            <a:r>
              <a:rPr lang="id-ID" dirty="0"/>
              <a:t>membuat model </a:t>
            </a:r>
            <a:r>
              <a:rPr lang="id-ID" b="1" dirty="0" err="1"/>
              <a:t>Underfitting</a:t>
            </a:r>
            <a:r>
              <a:rPr lang="id-ID" b="1" dirty="0"/>
              <a:t> terhadap data (model </a:t>
            </a:r>
          </a:p>
          <a:p>
            <a:pPr algn="just"/>
            <a:r>
              <a:rPr lang="id-ID" b="1" dirty="0"/>
              <a:t>memiliki bias yang tinggi)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0AF16D-97F9-44E9-8268-4044D3DDD40E}"/>
              </a:ext>
            </a:extLst>
          </p:cNvPr>
          <p:cNvSpPr txBox="1"/>
          <p:nvPr/>
        </p:nvSpPr>
        <p:spPr>
          <a:xfrm>
            <a:off x="11767442" y="9064008"/>
            <a:ext cx="12629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d-ID" dirty="0"/>
              <a:t>Model berusaha melakukan </a:t>
            </a:r>
            <a:r>
              <a:rPr lang="id-ID" dirty="0" err="1"/>
              <a:t>fitting</a:t>
            </a:r>
            <a:r>
              <a:rPr lang="id-ID" dirty="0"/>
              <a:t> dengan orde tinggi (20)</a:t>
            </a:r>
          </a:p>
          <a:p>
            <a:pPr algn="just"/>
            <a:r>
              <a:rPr lang="id-ID" dirty="0"/>
              <a:t>Keakuratan lebih cenderung </a:t>
            </a:r>
            <a:r>
              <a:rPr lang="id-ID" dirty="0" err="1"/>
              <a:t>mreflesikan</a:t>
            </a:r>
            <a:r>
              <a:rPr lang="id-ID" dirty="0"/>
              <a:t> sifat-sifat </a:t>
            </a:r>
            <a:r>
              <a:rPr lang="id-ID" dirty="0" err="1"/>
              <a:t>noise</a:t>
            </a:r>
            <a:r>
              <a:rPr lang="id-ID" dirty="0"/>
              <a:t>.</a:t>
            </a:r>
          </a:p>
          <a:p>
            <a:pPr algn="just"/>
            <a:r>
              <a:rPr lang="id-ID" dirty="0"/>
              <a:t>Model dengan kondisi ini disebut </a:t>
            </a:r>
            <a:r>
              <a:rPr lang="id-ID" b="1" dirty="0" err="1"/>
              <a:t>overfitting</a:t>
            </a:r>
            <a:r>
              <a:rPr lang="id-ID" b="1" dirty="0"/>
              <a:t> terhadap data</a:t>
            </a:r>
          </a:p>
          <a:p>
            <a:pPr algn="just"/>
            <a:r>
              <a:rPr lang="id-ID" b="1" dirty="0"/>
              <a:t>(memiliki </a:t>
            </a:r>
            <a:r>
              <a:rPr lang="id-ID" b="1" dirty="0" err="1"/>
              <a:t>vriansi</a:t>
            </a:r>
            <a:r>
              <a:rPr lang="id-ID" b="1" dirty="0"/>
              <a:t> yang tinggi).</a:t>
            </a:r>
          </a:p>
          <a:p>
            <a:pPr algn="just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2007045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612" y="264050"/>
            <a:ext cx="863245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72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Trade-off Bias dan Variansi</a:t>
            </a:r>
            <a:endParaRPr lang="en-TW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F325B-AEB9-4C10-A7CA-441D61E2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91" y="2239338"/>
            <a:ext cx="19279358" cy="6670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D8A69-92AF-49D3-BDF2-C5D7311CF5F8}"/>
              </a:ext>
            </a:extLst>
          </p:cNvPr>
          <p:cNvSpPr txBox="1"/>
          <p:nvPr/>
        </p:nvSpPr>
        <p:spPr>
          <a:xfrm>
            <a:off x="566436" y="9034616"/>
            <a:ext cx="2261533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Skor yang digunakan adalah </a:t>
            </a:r>
            <a:r>
              <a:rPr lang="id-ID" i="1" dirty="0"/>
              <a:t>R</a:t>
            </a:r>
            <a:r>
              <a:rPr lang="id-ID" baseline="30000" dirty="0"/>
              <a:t>2</a:t>
            </a:r>
            <a:r>
              <a:rPr lang="id-ID" dirty="0"/>
              <a:t>, atau </a:t>
            </a:r>
            <a:r>
              <a:rPr lang="id-ID" b="1" dirty="0" err="1">
                <a:solidFill>
                  <a:srgbClr val="FF0000"/>
                </a:solidFill>
              </a:rPr>
              <a:t>coefficient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of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b="1" dirty="0" err="1">
                <a:solidFill>
                  <a:srgbClr val="FF0000"/>
                </a:solidFill>
              </a:rPr>
              <a:t>determination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id-ID" dirty="0"/>
              <a:t>yang mengukur seberapa baik</a:t>
            </a:r>
            <a:br>
              <a:rPr lang="id-ID" dirty="0"/>
            </a:br>
            <a:r>
              <a:rPr lang="id-ID" dirty="0"/>
              <a:t>kinerja model relatif terhadap </a:t>
            </a:r>
            <a:r>
              <a:rPr lang="id-ID" dirty="0" err="1"/>
              <a:t>mean</a:t>
            </a:r>
            <a:r>
              <a:rPr lang="id-ID" dirty="0"/>
              <a:t> dari harga-harga target. </a:t>
            </a:r>
          </a:p>
          <a:p>
            <a:pPr algn="just"/>
            <a:endParaRPr lang="id-ID" dirty="0"/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id-ID" dirty="0"/>
              <a:t>Untuk model dengan bias yang tinggi, kinerja model pada </a:t>
            </a:r>
            <a:r>
              <a:rPr lang="id-ID" dirty="0" err="1"/>
              <a:t>dataset</a:t>
            </a:r>
            <a:r>
              <a:rPr lang="id-ID" dirty="0"/>
              <a:t> validasi serupa dengan</a:t>
            </a:r>
            <a:br>
              <a:rPr lang="id-ID" dirty="0"/>
            </a:br>
            <a:r>
              <a:rPr lang="id-ID" dirty="0"/>
              <a:t>kinerja dari model pada </a:t>
            </a:r>
            <a:r>
              <a:rPr lang="id-ID" dirty="0" err="1"/>
              <a:t>dataset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id-ID" dirty="0"/>
              <a:t>Untuk model dengan variansi yang tinggi, kinerja model pada </a:t>
            </a:r>
            <a:r>
              <a:rPr lang="id-ID" dirty="0" err="1"/>
              <a:t>dataset</a:t>
            </a:r>
            <a:r>
              <a:rPr lang="id-ID" dirty="0"/>
              <a:t> validasi jauh lebih</a:t>
            </a:r>
            <a:br>
              <a:rPr lang="id-ID" dirty="0"/>
            </a:br>
            <a:r>
              <a:rPr lang="id-ID" dirty="0"/>
              <a:t>buruk daripada kinerja model pada </a:t>
            </a:r>
            <a:r>
              <a:rPr lang="id-ID" dirty="0" err="1"/>
              <a:t>dataset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.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6806018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612" y="264050"/>
            <a:ext cx="863245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72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Trade-off Bias dan Variansi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D8A69-92AF-49D3-BDF2-C5D7311CF5F8}"/>
              </a:ext>
            </a:extLst>
          </p:cNvPr>
          <p:cNvSpPr txBox="1"/>
          <p:nvPr/>
        </p:nvSpPr>
        <p:spPr>
          <a:xfrm>
            <a:off x="10340267" y="2926819"/>
            <a:ext cx="13168662" cy="100642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id-ID" dirty="0"/>
              <a:t>Skor </a:t>
            </a:r>
            <a:r>
              <a:rPr lang="id-ID" dirty="0" err="1"/>
              <a:t>training</a:t>
            </a:r>
            <a:r>
              <a:rPr lang="id-ID" dirty="0"/>
              <a:t> selalu lebih tinggi dibandingkan dengan skor validasi.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id-ID" dirty="0"/>
              <a:t>Untuk model dengan kompleksitas rendah (model bias tinggi), data </a:t>
            </a:r>
            <a:r>
              <a:rPr lang="id-ID" dirty="0" err="1"/>
              <a:t>training</a:t>
            </a:r>
            <a:r>
              <a:rPr lang="id-ID" dirty="0"/>
              <a:t> mengalami </a:t>
            </a:r>
            <a:r>
              <a:rPr lang="id-ID" i="1" dirty="0" err="1"/>
              <a:t>underfitting</a:t>
            </a:r>
            <a:r>
              <a:rPr lang="id-ID" i="1" dirty="0"/>
              <a:t> </a:t>
            </a:r>
            <a:r>
              <a:rPr lang="id-ID" dirty="0"/>
              <a:t>yang berarti model merupakan </a:t>
            </a:r>
            <a:r>
              <a:rPr lang="id-ID" dirty="0" err="1"/>
              <a:t>prediktor</a:t>
            </a:r>
            <a:r>
              <a:rPr lang="id-ID" dirty="0"/>
              <a:t> yang buruk baik untuk data </a:t>
            </a:r>
            <a:r>
              <a:rPr lang="id-ID" dirty="0" err="1"/>
              <a:t>training</a:t>
            </a:r>
            <a:r>
              <a:rPr lang="id-ID" dirty="0"/>
              <a:t> maupun data-data yang belum terlihat sebelumnya.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id-ID" dirty="0"/>
              <a:t>Untuk model dengan kompleksitas tinggi (model variansi tinggi), data </a:t>
            </a:r>
            <a:r>
              <a:rPr lang="id-ID" dirty="0" err="1"/>
              <a:t>training</a:t>
            </a:r>
            <a:r>
              <a:rPr lang="id-ID" dirty="0"/>
              <a:t> mengalami </a:t>
            </a:r>
            <a:r>
              <a:rPr lang="id-ID" i="1" dirty="0" err="1"/>
              <a:t>overfitting</a:t>
            </a:r>
            <a:r>
              <a:rPr lang="id-ID" i="1" dirty="0"/>
              <a:t> </a:t>
            </a:r>
            <a:r>
              <a:rPr lang="id-ID" dirty="0"/>
              <a:t>yang berarti model memprediksi data </a:t>
            </a:r>
            <a:r>
              <a:rPr lang="id-ID" dirty="0" err="1"/>
              <a:t>training</a:t>
            </a:r>
            <a:r>
              <a:rPr lang="id-ID" dirty="0"/>
              <a:t> sangat baik, tetapi gagal </a:t>
            </a:r>
            <a:r>
              <a:rPr lang="id-ID" dirty="0" err="1"/>
              <a:t>menunjukan</a:t>
            </a:r>
            <a:r>
              <a:rPr lang="id-ID" dirty="0"/>
              <a:t> kinerja yang sama untuk data-data yang belum terlihat sebelumnya.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id-ID" dirty="0"/>
              <a:t>Untuk model dengan level kompleksitas </a:t>
            </a:r>
            <a:r>
              <a:rPr lang="id-ID" dirty="0" err="1"/>
              <a:t>diantara</a:t>
            </a:r>
            <a:r>
              <a:rPr lang="id-ID" dirty="0"/>
              <a:t> keduanya, kurva validasi akan mencapai maksimum. Level kompleksitas tersebut mengindikasikan </a:t>
            </a:r>
            <a:r>
              <a:rPr lang="id-ID" i="1" dirty="0" err="1"/>
              <a:t>trade-off</a:t>
            </a:r>
            <a:r>
              <a:rPr lang="id-ID" i="1" dirty="0"/>
              <a:t> </a:t>
            </a:r>
            <a:r>
              <a:rPr lang="id-ID" dirty="0"/>
              <a:t>yang cocok antara bias dan variansi.</a:t>
            </a:r>
          </a:p>
          <a:p>
            <a:pPr algn="just"/>
            <a:r>
              <a:rPr lang="id-ID" dirty="0"/>
              <a:t> </a:t>
            </a:r>
            <a:br>
              <a:rPr lang="id-ID" dirty="0"/>
            </a:br>
            <a:r>
              <a:rPr lang="id-ID" dirty="0"/>
              <a:t> </a:t>
            </a:r>
            <a:br>
              <a:rPr lang="id-ID" dirty="0"/>
            </a:br>
            <a:endParaRPr lang="id-ID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D97BA-99C0-4E81-9216-17F17191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" y="2398169"/>
            <a:ext cx="9918518" cy="75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44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612" y="264050"/>
            <a:ext cx="863245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72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Kurva validasi pada </a:t>
            </a:r>
            <a:r>
              <a:rPr lang="id-ID" b="1" dirty="0" err="1"/>
              <a:t>Scikit-learn</a:t>
            </a:r>
            <a:endParaRPr lang="en-TW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E0578A-E143-48F1-8068-2C5373EBC75B}"/>
              </a:ext>
            </a:extLst>
          </p:cNvPr>
          <p:cNvGrpSpPr/>
          <p:nvPr/>
        </p:nvGrpSpPr>
        <p:grpSpPr>
          <a:xfrm>
            <a:off x="720342" y="3300605"/>
            <a:ext cx="12778116" cy="2807109"/>
            <a:chOff x="1566430" y="3536233"/>
            <a:chExt cx="12778116" cy="28071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77B08D-6D23-4CB7-ABCE-D74CC9611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430" y="3536233"/>
              <a:ext cx="12725400" cy="19240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04D21F-0F80-4D3E-9355-72CD85AD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946" y="5371792"/>
              <a:ext cx="12039600" cy="97155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F15A39A-58CA-4EE5-AD4C-B80F9D54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17" y="6391141"/>
            <a:ext cx="12811125" cy="442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CC76D-B09F-4BD5-84D6-91B350B3F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168" y="3206584"/>
            <a:ext cx="4049303" cy="761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E81DDD-A271-46B5-B3AC-66D999EC81BC}"/>
              </a:ext>
            </a:extLst>
          </p:cNvPr>
          <p:cNvSpPr txBox="1"/>
          <p:nvPr/>
        </p:nvSpPr>
        <p:spPr>
          <a:xfrm>
            <a:off x="13498458" y="2560253"/>
            <a:ext cx="1048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Polinomial</a:t>
            </a:r>
            <a:r>
              <a:rPr lang="id-ID" dirty="0"/>
              <a:t> orde 3 dengan parameter model </a:t>
            </a:r>
            <a:r>
              <a:rPr lang="id-ID" dirty="0" err="1"/>
              <a:t>a,b,c,d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D0C97-5D9A-43FD-BA63-F31261373E80}"/>
              </a:ext>
            </a:extLst>
          </p:cNvPr>
          <p:cNvSpPr txBox="1"/>
          <p:nvPr/>
        </p:nvSpPr>
        <p:spPr>
          <a:xfrm>
            <a:off x="5962165" y="6437081"/>
            <a:ext cx="465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>
                <a:solidFill>
                  <a:srgbClr val="FF0000"/>
                </a:solidFill>
              </a:rPr>
              <a:t>Generate</a:t>
            </a:r>
            <a:r>
              <a:rPr lang="id-ID" dirty="0">
                <a:solidFill>
                  <a:srgbClr val="FF0000"/>
                </a:solidFill>
              </a:rPr>
              <a:t> sintetik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74797F-F01B-48FB-9548-2C77E3D33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0325" y="6419767"/>
            <a:ext cx="12887325" cy="5181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C49FDE-B786-4B90-A0C6-3BEFC309B099}"/>
              </a:ext>
            </a:extLst>
          </p:cNvPr>
          <p:cNvSpPr/>
          <p:nvPr/>
        </p:nvSpPr>
        <p:spPr>
          <a:xfrm>
            <a:off x="18288000" y="9438968"/>
            <a:ext cx="1474839" cy="589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B7CBF-8ED3-4E9B-817E-B8C7AB66D95C}"/>
              </a:ext>
            </a:extLst>
          </p:cNvPr>
          <p:cNvSpPr/>
          <p:nvPr/>
        </p:nvSpPr>
        <p:spPr>
          <a:xfrm>
            <a:off x="19885744" y="9414386"/>
            <a:ext cx="2236837" cy="589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A12E7-4505-4BC5-9FD6-0B1CF38406D1}"/>
              </a:ext>
            </a:extLst>
          </p:cNvPr>
          <p:cNvSpPr txBox="1"/>
          <p:nvPr/>
        </p:nvSpPr>
        <p:spPr>
          <a:xfrm>
            <a:off x="15605849" y="5554872"/>
            <a:ext cx="707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Visualisasi data dengan orde 1,3,5</a:t>
            </a:r>
          </a:p>
        </p:txBody>
      </p:sp>
    </p:spTree>
    <p:extLst>
      <p:ext uri="{BB962C8B-B14F-4D97-AF65-F5344CB8AC3E}">
        <p14:creationId xmlns:p14="http://schemas.microsoft.com/office/powerpoint/2010/main" val="3426214019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612" y="264050"/>
            <a:ext cx="863245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72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Kurva validasi pada </a:t>
            </a:r>
            <a:r>
              <a:rPr lang="id-ID" b="1" dirty="0" err="1"/>
              <a:t>Scikit-learn</a:t>
            </a:r>
            <a:endParaRPr lang="en-TW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D0C97-5D9A-43FD-BA63-F31261373E80}"/>
              </a:ext>
            </a:extLst>
          </p:cNvPr>
          <p:cNvSpPr txBox="1"/>
          <p:nvPr/>
        </p:nvSpPr>
        <p:spPr>
          <a:xfrm>
            <a:off x="10204450" y="2756796"/>
            <a:ext cx="1348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Berapa orde </a:t>
            </a:r>
            <a:r>
              <a:rPr lang="id-ID" dirty="0" err="1">
                <a:solidFill>
                  <a:schemeClr val="tx1">
                    <a:lumMod val="50000"/>
                  </a:schemeClr>
                </a:solidFill>
              </a:rPr>
              <a:t>polinomial</a:t>
            </a: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 yang menghasilkan </a:t>
            </a:r>
            <a:r>
              <a:rPr lang="id-ID" dirty="0" err="1">
                <a:solidFill>
                  <a:schemeClr val="tx1">
                    <a:lumMod val="50000"/>
                  </a:schemeClr>
                </a:solidFill>
              </a:rPr>
              <a:t>trade-off</a:t>
            </a:r>
            <a:r>
              <a:rPr lang="id-ID" dirty="0">
                <a:solidFill>
                  <a:schemeClr val="tx1">
                    <a:lumMod val="50000"/>
                  </a:schemeClr>
                </a:solidFill>
              </a:rPr>
              <a:t> paling baik?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8618B0-E5D3-4F12-A706-0BA03207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8829"/>
            <a:ext cx="9467850" cy="64865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9FD9955-E667-4401-ADFD-9AFCD6AE34D4}"/>
              </a:ext>
            </a:extLst>
          </p:cNvPr>
          <p:cNvSpPr/>
          <p:nvPr/>
        </p:nvSpPr>
        <p:spPr>
          <a:xfrm>
            <a:off x="15640385" y="3545112"/>
            <a:ext cx="1467744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B7C0-016F-4173-A7FB-4F377A9FBA6D}"/>
              </a:ext>
            </a:extLst>
          </p:cNvPr>
          <p:cNvSpPr/>
          <p:nvPr/>
        </p:nvSpPr>
        <p:spPr>
          <a:xfrm>
            <a:off x="13784638" y="4191443"/>
            <a:ext cx="5179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  <a:r>
              <a:rPr lang="id-ID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d-ID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Curve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36ED7C-D275-41C9-B946-B129E79F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800" y="5470698"/>
            <a:ext cx="14463045" cy="50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50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612" y="264050"/>
            <a:ext cx="863245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Memilih </a:t>
            </a:r>
            <a:r>
              <a:rPr lang="id-ID" altLang="id-ID" sz="7200" b="1" i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Best Model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Kurva validasi pada </a:t>
            </a:r>
            <a:r>
              <a:rPr lang="id-ID" b="1" dirty="0" err="1"/>
              <a:t>Scikit-learn</a:t>
            </a:r>
            <a:endParaRPr lang="en-TW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872BE-6C6D-41AE-AF67-C7A056CB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3" y="2105493"/>
            <a:ext cx="10058400" cy="68008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F5CA08B-3387-44E7-BF30-F142F64FA3DD}"/>
              </a:ext>
            </a:extLst>
          </p:cNvPr>
          <p:cNvSpPr/>
          <p:nvPr/>
        </p:nvSpPr>
        <p:spPr>
          <a:xfrm>
            <a:off x="2949677" y="2398169"/>
            <a:ext cx="943897" cy="846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F20D2-7904-40AD-ABEB-B3F2B66B18E2}"/>
              </a:ext>
            </a:extLst>
          </p:cNvPr>
          <p:cNvSpPr txBox="1"/>
          <p:nvPr/>
        </p:nvSpPr>
        <p:spPr>
          <a:xfrm>
            <a:off x="3242613" y="3214155"/>
            <a:ext cx="371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Trade-</a:t>
            </a:r>
            <a:r>
              <a:rPr lang="id-ID" dirty="0" err="1">
                <a:solidFill>
                  <a:schemeClr val="accent2">
                    <a:lumMod val="75000"/>
                  </a:schemeClr>
                </a:solidFill>
              </a:rPr>
              <a:t>off</a:t>
            </a:r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 optimal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B14611-A452-4F6A-BBE0-A8F31A6A3141}"/>
              </a:ext>
            </a:extLst>
          </p:cNvPr>
          <p:cNvSpPr/>
          <p:nvPr/>
        </p:nvSpPr>
        <p:spPr>
          <a:xfrm>
            <a:off x="2949676" y="7447033"/>
            <a:ext cx="943897" cy="846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A658B-F2D2-437A-8DAF-7161862BCF07}"/>
              </a:ext>
            </a:extLst>
          </p:cNvPr>
          <p:cNvSpPr txBox="1"/>
          <p:nvPr/>
        </p:nvSpPr>
        <p:spPr>
          <a:xfrm>
            <a:off x="2707623" y="6711552"/>
            <a:ext cx="157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Orde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A40DB4-C848-479F-AF26-293640FC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09" y="2471035"/>
            <a:ext cx="13039725" cy="217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EFDBE4-4144-4C01-B70C-A33832C3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640" y="4715601"/>
            <a:ext cx="9248775" cy="6200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551F51-C924-4CE6-9E11-BB256FFE688F}"/>
              </a:ext>
            </a:extLst>
          </p:cNvPr>
          <p:cNvSpPr txBox="1"/>
          <p:nvPr/>
        </p:nvSpPr>
        <p:spPr>
          <a:xfrm>
            <a:off x="15993004" y="10916376"/>
            <a:ext cx="292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>
                <a:solidFill>
                  <a:srgbClr val="FF0000"/>
                </a:solidFill>
              </a:rPr>
              <a:t>Fitting</a:t>
            </a:r>
            <a:r>
              <a:rPr lang="id-ID" dirty="0">
                <a:solidFill>
                  <a:srgbClr val="FF0000"/>
                </a:solidFill>
              </a:rPr>
              <a:t> orde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F2044-AE56-44FC-8E74-E3E742C2EE87}"/>
              </a:ext>
            </a:extLst>
          </p:cNvPr>
          <p:cNvSpPr txBox="1"/>
          <p:nvPr/>
        </p:nvSpPr>
        <p:spPr>
          <a:xfrm>
            <a:off x="176435" y="11995091"/>
            <a:ext cx="234801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sz="2800" b="1" dirty="0"/>
              <a:t>Model optimal tidak mengharuskan menghitung skor </a:t>
            </a:r>
            <a:r>
              <a:rPr lang="id-ID" sz="2800" b="1" dirty="0" err="1"/>
              <a:t>training</a:t>
            </a:r>
            <a:r>
              <a:rPr lang="id-ID" sz="2800" b="1" dirty="0"/>
              <a:t>, melainkan memperhatikan hubungan antara skor </a:t>
            </a:r>
            <a:r>
              <a:rPr lang="id-ID" sz="2800" b="1" dirty="0" err="1"/>
              <a:t>training</a:t>
            </a:r>
            <a:r>
              <a:rPr lang="id-ID" sz="2800" b="1" dirty="0"/>
              <a:t> dan skor validasi</a:t>
            </a:r>
          </a:p>
        </p:txBody>
      </p:sp>
    </p:spTree>
    <p:extLst>
      <p:ext uri="{BB962C8B-B14F-4D97-AF65-F5344CB8AC3E}">
        <p14:creationId xmlns:p14="http://schemas.microsoft.com/office/powerpoint/2010/main" val="379247283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403" y="264050"/>
            <a:ext cx="647487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Kurva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Learning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rgbClr val="C00000"/>
                </a:solidFill>
              </a:rPr>
              <a:t>Deskripsi dan perilaku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139AC-B80C-4F4F-8537-77DCE23DFE6C}"/>
              </a:ext>
            </a:extLst>
          </p:cNvPr>
          <p:cNvSpPr txBox="1"/>
          <p:nvPr/>
        </p:nvSpPr>
        <p:spPr>
          <a:xfrm>
            <a:off x="1188774" y="2700440"/>
            <a:ext cx="2137065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dirty="0"/>
              <a:t>Salah satu masalah penting dari aspek kompleksitas model  adalah adanya ketergantungan model yang </a:t>
            </a:r>
          </a:p>
          <a:p>
            <a:r>
              <a:rPr lang="id-ID" dirty="0"/>
              <a:t>optimal terhadap ukuran data </a:t>
            </a:r>
            <a:r>
              <a:rPr lang="id-ID" dirty="0" err="1"/>
              <a:t>training</a:t>
            </a:r>
            <a:r>
              <a:rPr lang="id-ID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7A3501-5247-4C3B-995F-B7428BBE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0" y="3956767"/>
            <a:ext cx="9696450" cy="671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7426E9-2344-44E5-AA67-E447DC097489}"/>
              </a:ext>
            </a:extLst>
          </p:cNvPr>
          <p:cNvSpPr txBox="1"/>
          <p:nvPr/>
        </p:nvSpPr>
        <p:spPr>
          <a:xfrm>
            <a:off x="3785278" y="4822891"/>
            <a:ext cx="550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Garis tebal dari </a:t>
            </a:r>
            <a:r>
              <a:rPr lang="id-ID" sz="2000" dirty="0" err="1"/>
              <a:t>dataset</a:t>
            </a:r>
            <a:r>
              <a:rPr lang="id-ID" sz="2000" dirty="0"/>
              <a:t> yang baru (lebih besar):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8C876-6E2E-4B63-81A3-7AC082674748}"/>
              </a:ext>
            </a:extLst>
          </p:cNvPr>
          <p:cNvSpPr txBox="1"/>
          <p:nvPr/>
        </p:nvSpPr>
        <p:spPr>
          <a:xfrm>
            <a:off x="9918837" y="3974153"/>
            <a:ext cx="14864197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err="1"/>
              <a:t>Dataset</a:t>
            </a:r>
            <a:r>
              <a:rPr lang="id-ID" dirty="0"/>
              <a:t> yang lebih besar mendukung model yang lebih </a:t>
            </a:r>
          </a:p>
          <a:p>
            <a:r>
              <a:rPr lang="id-ID" dirty="0"/>
              <a:t>kompleks( orde 6). Bahkan untuk orde 20 belum </a:t>
            </a:r>
            <a:r>
              <a:rPr lang="id-ID" dirty="0" err="1"/>
              <a:t>overfitting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Kurva yang menunjukkan skor </a:t>
            </a:r>
            <a:r>
              <a:rPr lang="id-ID" dirty="0" err="1"/>
              <a:t>training</a:t>
            </a:r>
            <a:r>
              <a:rPr lang="id-ID" dirty="0"/>
              <a:t>/validasi terhadap </a:t>
            </a:r>
          </a:p>
          <a:p>
            <a:r>
              <a:rPr lang="id-ID" dirty="0"/>
              <a:t>ukuran </a:t>
            </a:r>
            <a:r>
              <a:rPr lang="id-ID" dirty="0" err="1"/>
              <a:t>dataset</a:t>
            </a:r>
            <a:r>
              <a:rPr lang="id-ID" dirty="0"/>
              <a:t> disebut </a:t>
            </a:r>
            <a:r>
              <a:rPr lang="id-ID" b="1" dirty="0"/>
              <a:t>kurva </a:t>
            </a:r>
            <a:r>
              <a:rPr lang="id-ID" b="1" dirty="0" err="1"/>
              <a:t>learning</a:t>
            </a:r>
            <a:r>
              <a:rPr lang="id-ID" b="1" dirty="0"/>
              <a:t>, </a:t>
            </a:r>
            <a:r>
              <a:rPr lang="id-ID" dirty="0"/>
              <a:t>dengan perilaku umum </a:t>
            </a:r>
          </a:p>
          <a:p>
            <a:r>
              <a:rPr lang="id-ID" dirty="0"/>
              <a:t>sebagai berikut: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dirty="0"/>
              <a:t>Model dengan kompleksitas tertentu akan menghasilkan </a:t>
            </a:r>
            <a:r>
              <a:rPr lang="id-ID" dirty="0" err="1"/>
              <a:t>overfitting</a:t>
            </a:r>
            <a:endParaRPr lang="id-ID" dirty="0"/>
          </a:p>
          <a:p>
            <a:r>
              <a:rPr lang="id-ID" dirty="0"/>
              <a:t>pada </a:t>
            </a:r>
            <a:r>
              <a:rPr lang="id-ID" dirty="0" err="1"/>
              <a:t>dataset</a:t>
            </a:r>
            <a:r>
              <a:rPr lang="id-ID" dirty="0"/>
              <a:t> yang kecil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dirty="0"/>
              <a:t>Model dengan kompleksitas tertentu akan menghasilkan </a:t>
            </a:r>
            <a:r>
              <a:rPr lang="id-ID" dirty="0" err="1"/>
              <a:t>underfitting</a:t>
            </a:r>
            <a:endParaRPr lang="id-ID" dirty="0"/>
          </a:p>
          <a:p>
            <a:r>
              <a:rPr lang="id-ID" dirty="0"/>
              <a:t>pada </a:t>
            </a:r>
            <a:r>
              <a:rPr lang="id-ID" dirty="0" err="1"/>
              <a:t>dataset</a:t>
            </a:r>
            <a:r>
              <a:rPr lang="id-ID" dirty="0"/>
              <a:t> yang besar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id-ID" dirty="0"/>
              <a:t>Model tidak akan memberikan skor yang lebih tinggi terhadap set </a:t>
            </a:r>
          </a:p>
          <a:p>
            <a:r>
              <a:rPr lang="id-ID" dirty="0"/>
              <a:t>validasi </a:t>
            </a:r>
            <a:r>
              <a:rPr lang="id-ID" dirty="0" err="1"/>
              <a:t>dibandungkan</a:t>
            </a:r>
            <a:r>
              <a:rPr lang="id-ID" dirty="0"/>
              <a:t> set </a:t>
            </a:r>
            <a:r>
              <a:rPr lang="id-ID" dirty="0" err="1"/>
              <a:t>training</a:t>
            </a:r>
            <a:r>
              <a:rPr lang="id-ID" dirty="0"/>
              <a:t>, </a:t>
            </a:r>
            <a:r>
              <a:rPr lang="id-ID" dirty="0" err="1"/>
              <a:t>keculai</a:t>
            </a:r>
            <a:r>
              <a:rPr lang="id-ID" dirty="0"/>
              <a:t> dalam kondisi kebetulan.</a:t>
            </a:r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0908874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16FEB9-35B4-4CFB-B969-7D809C9F4EFB}"/>
</file>

<file path=customXml/itemProps2.xml><?xml version="1.0" encoding="utf-8"?>
<ds:datastoreItem xmlns:ds="http://schemas.openxmlformats.org/officeDocument/2006/customXml" ds:itemID="{7722CAEA-DEB0-4270-96E7-8188D1C3D1CA}"/>
</file>

<file path=customXml/itemProps3.xml><?xml version="1.0" encoding="utf-8"?>
<ds:datastoreItem xmlns:ds="http://schemas.openxmlformats.org/officeDocument/2006/customXml" ds:itemID="{AF825D60-201E-4BED-A2D3-EC0BD0BEF3B5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2532</TotalTime>
  <Words>1317</Words>
  <Application>Microsoft Macintosh PowerPoint</Application>
  <PresentationFormat>Custom</PresentationFormat>
  <Paragraphs>174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Bookman Old Style</vt:lpstr>
      <vt:lpstr>Lato</vt:lpstr>
      <vt:lpstr>Lato Bold</vt:lpstr>
      <vt:lpstr>Lato Light</vt:lpstr>
      <vt:lpstr>URWPalladioL-Ital</vt:lpstr>
      <vt:lpstr>URWPalladioL-Roma</vt:lpstr>
      <vt:lpstr>Wingdings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fysuratman2020@outlook.com</cp:lastModifiedBy>
  <cp:revision>111</cp:revision>
  <dcterms:created xsi:type="dcterms:W3CDTF">2020-09-25T00:41:18Z</dcterms:created>
  <dcterms:modified xsi:type="dcterms:W3CDTF">2020-10-20T10:08:30Z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