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479" r:id="rId2"/>
    <p:sldId id="1511" r:id="rId3"/>
    <p:sldId id="1513" r:id="rId4"/>
    <p:sldId id="1514" r:id="rId5"/>
    <p:sldId id="1515" r:id="rId6"/>
    <p:sldId id="1512" r:id="rId7"/>
    <p:sldId id="1517" r:id="rId8"/>
    <p:sldId id="1516" r:id="rId9"/>
    <p:sldId id="1518" r:id="rId10"/>
    <p:sldId id="1519" r:id="rId11"/>
    <p:sldId id="1521" r:id="rId12"/>
    <p:sldId id="1520" r:id="rId13"/>
    <p:sldId id="1524" r:id="rId14"/>
    <p:sldId id="1525" r:id="rId15"/>
    <p:sldId id="1526" r:id="rId16"/>
    <p:sldId id="1527" r:id="rId17"/>
    <p:sldId id="1523" r:id="rId18"/>
    <p:sldId id="1528" r:id="rId19"/>
    <p:sldId id="1529" r:id="rId20"/>
    <p:sldId id="1530" r:id="rId21"/>
    <p:sldId id="1522" r:id="rId22"/>
    <p:sldId id="1532" r:id="rId23"/>
    <p:sldId id="1533" r:id="rId24"/>
    <p:sldId id="1534" r:id="rId25"/>
    <p:sldId id="1535" r:id="rId26"/>
    <p:sldId id="1536" r:id="rId27"/>
    <p:sldId id="1537" r:id="rId28"/>
    <p:sldId id="1538" r:id="rId29"/>
    <p:sldId id="1539" r:id="rId30"/>
    <p:sldId id="1540" r:id="rId31"/>
    <p:sldId id="1541" r:id="rId32"/>
    <p:sldId id="1542" r:id="rId33"/>
    <p:sldId id="1544" r:id="rId34"/>
    <p:sldId id="1501" r:id="rId35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8" autoAdjust="0"/>
    <p:restoredTop sz="86347" autoAdjust="0"/>
  </p:normalViewPr>
  <p:slideViewPr>
    <p:cSldViewPr snapToGrid="0" snapToObjects="1">
      <p:cViewPr varScale="1">
        <p:scale>
          <a:sx n="41" d="100"/>
          <a:sy n="41" d="100"/>
        </p:scale>
        <p:origin x="248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09/11/20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11/9/20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6315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9508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8362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42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6800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13312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5424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2051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6893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1668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332679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3415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57921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44672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23856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0004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178730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96367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221873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965406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8056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63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653920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463646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63777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146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4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34864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5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351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91563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57000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77742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3257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Supervised Learning </a:t>
            </a:r>
            <a:r>
              <a:rPr lang="en-US" b="1" dirty="0">
                <a:solidFill>
                  <a:srgbClr val="FF0000"/>
                </a:solidFill>
              </a:rPr>
              <a:t>II: </a:t>
            </a:r>
            <a:r>
              <a:rPr lang="en-US" b="1" i="1" dirty="0"/>
              <a:t>Decision Tree, </a:t>
            </a:r>
            <a:r>
              <a:rPr lang="en-US" b="1" i="1" dirty="0" err="1"/>
              <a:t>Ensamble</a:t>
            </a:r>
            <a:r>
              <a:rPr lang="en-US" b="1" i="1" dirty="0"/>
              <a:t> Learning </a:t>
            </a:r>
            <a:r>
              <a:rPr lang="en-US" b="1" dirty="0"/>
              <a:t>dan </a:t>
            </a:r>
            <a:r>
              <a:rPr lang="en-US" b="1" i="1" dirty="0"/>
              <a:t>Random Forests </a:t>
            </a:r>
            <a:endParaRPr lang="en-US" b="1" dirty="0"/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159" y="264050"/>
            <a:ext cx="1553338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Impurity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Gini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atau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Entropy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r>
              <a:rPr lang="en-TW" b="1" dirty="0">
                <a:solidFill>
                  <a:schemeClr val="tx1">
                    <a:lumMod val="50000"/>
                  </a:schemeClr>
                </a:solidFill>
              </a:rPr>
              <a:t>Impurity Entropy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4B44C-B4C3-F744-8432-AA4FFE435FC9}"/>
              </a:ext>
            </a:extLst>
          </p:cNvPr>
          <p:cNvSpPr txBox="1"/>
          <p:nvPr/>
        </p:nvSpPr>
        <p:spPr>
          <a:xfrm>
            <a:off x="736600" y="4300267"/>
            <a:ext cx="2294320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C00000"/>
                </a:solidFill>
              </a:rPr>
              <a:t>Pada </a:t>
            </a:r>
            <a:r>
              <a:rPr lang="en-US" sz="4000" b="1" dirty="0" err="1">
                <a:solidFill>
                  <a:srgbClr val="C00000"/>
                </a:solidFill>
              </a:rPr>
              <a:t>Persamaan</a:t>
            </a:r>
            <a:r>
              <a:rPr lang="en-US" sz="4000" b="1" dirty="0">
                <a:solidFill>
                  <a:srgbClr val="C00000"/>
                </a:solidFill>
              </a:rPr>
              <a:t> (4.1) </a:t>
            </a:r>
            <a:r>
              <a:rPr lang="en-US" sz="4000" b="1" i="1" dirty="0">
                <a:solidFill>
                  <a:srgbClr val="C00000"/>
                </a:solidFill>
              </a:rPr>
              <a:t>Gini Impurity </a:t>
            </a:r>
            <a:r>
              <a:rPr lang="en-US" sz="4000" dirty="0"/>
              <a:t>, </a:t>
            </a:r>
            <a:r>
              <a:rPr lang="en-US" sz="4000" dirty="0" err="1"/>
              <a:t>tetapi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juga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entropy impurity </a:t>
            </a:r>
            <a:r>
              <a:rPr lang="en-US" sz="4000" b="1" dirty="0" err="1">
                <a:solidFill>
                  <a:srgbClr val="C00000"/>
                </a:solidFill>
              </a:rPr>
              <a:t>dengan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memilih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hyperparameter </a:t>
            </a:r>
            <a:r>
              <a:rPr lang="en-US" sz="4000" b="1" dirty="0">
                <a:solidFill>
                  <a:srgbClr val="C00000"/>
                </a:solidFill>
              </a:rPr>
              <a:t>criterion </a:t>
            </a:r>
            <a:r>
              <a:rPr lang="en-US" sz="4000" b="1" dirty="0" err="1">
                <a:solidFill>
                  <a:srgbClr val="C00000"/>
                </a:solidFill>
              </a:rPr>
              <a:t>ke</a:t>
            </a:r>
            <a:r>
              <a:rPr lang="en-US" sz="4000" b="1" dirty="0">
                <a:solidFill>
                  <a:srgbClr val="C00000"/>
                </a:solidFill>
              </a:rPr>
              <a:t> entropy.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Konsep</a:t>
            </a:r>
            <a:r>
              <a:rPr lang="en-US" sz="4000" dirty="0"/>
              <a:t> </a:t>
            </a:r>
            <a:r>
              <a:rPr lang="en-US" sz="4000" i="1" dirty="0"/>
              <a:t>entropy </a:t>
            </a:r>
            <a:r>
              <a:rPr lang="en-US" sz="4000" dirty="0" err="1"/>
              <a:t>berasal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termodinamika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ukuran</a:t>
            </a:r>
            <a:r>
              <a:rPr lang="en-US" sz="4000" dirty="0"/>
              <a:t> </a:t>
            </a:r>
            <a:r>
              <a:rPr lang="en-US" sz="4000" dirty="0" err="1"/>
              <a:t>ketiakberaturan</a:t>
            </a:r>
            <a:r>
              <a:rPr lang="en-US" sz="4000" dirty="0"/>
              <a:t> </a:t>
            </a:r>
            <a:r>
              <a:rPr lang="en-US" sz="4000" dirty="0" err="1"/>
              <a:t>molekuler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Ketika </a:t>
            </a:r>
            <a:r>
              <a:rPr lang="en-US" sz="4000" b="1" i="1" dirty="0">
                <a:solidFill>
                  <a:srgbClr val="C00000"/>
                </a:solidFill>
              </a:rPr>
              <a:t>entropy </a:t>
            </a:r>
            <a:r>
              <a:rPr lang="en-US" sz="4000" b="1" dirty="0" err="1">
                <a:solidFill>
                  <a:srgbClr val="C00000"/>
                </a:solidFill>
              </a:rPr>
              <a:t>mendekati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nilai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nol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molekul-molekul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berada</a:t>
            </a:r>
            <a:r>
              <a:rPr lang="en-US" sz="4000" b="1" dirty="0">
                <a:solidFill>
                  <a:srgbClr val="C00000"/>
                </a:solidFill>
              </a:rPr>
              <a:t> pada </a:t>
            </a:r>
            <a:r>
              <a:rPr lang="en-US" sz="4000" b="1" dirty="0" err="1">
                <a:solidFill>
                  <a:srgbClr val="C00000"/>
                </a:solidFill>
              </a:rPr>
              <a:t>keteraturan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Entropy </a:t>
            </a:r>
            <a:r>
              <a:rPr lang="en-US" sz="4000" dirty="0"/>
              <a:t>juga </a:t>
            </a:r>
            <a:r>
              <a:rPr lang="en-US" sz="4000" dirty="0" err="1"/>
              <a:t>menyebar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domain yang lain, </a:t>
            </a:r>
            <a:r>
              <a:rPr lang="en-US" sz="4000" dirty="0" err="1"/>
              <a:t>seperti</a:t>
            </a:r>
            <a:r>
              <a:rPr lang="en-US" sz="4000" dirty="0"/>
              <a:t> pada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Informasi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Shannon, </a:t>
            </a:r>
            <a:r>
              <a:rPr lang="en-US" sz="4000" dirty="0" err="1"/>
              <a:t>dimana</a:t>
            </a:r>
            <a:r>
              <a:rPr lang="en-US" sz="4000" dirty="0"/>
              <a:t> </a:t>
            </a:r>
            <a:r>
              <a:rPr lang="en-US" sz="4000" dirty="0" err="1"/>
              <a:t>istilah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entropy </a:t>
            </a:r>
            <a:r>
              <a:rPr lang="en-US" sz="4000" b="1" dirty="0" err="1">
                <a:solidFill>
                  <a:srgbClr val="C00000"/>
                </a:solidFill>
              </a:rPr>
              <a:t>digunakan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ukuran</a:t>
            </a:r>
            <a:r>
              <a:rPr lang="en-US" sz="4000" b="1" dirty="0">
                <a:solidFill>
                  <a:srgbClr val="C00000"/>
                </a:solidFill>
              </a:rPr>
              <a:t> rata-rata </a:t>
            </a:r>
            <a:r>
              <a:rPr lang="en-US" sz="4000" b="1" dirty="0" err="1">
                <a:solidFill>
                  <a:srgbClr val="C00000"/>
                </a:solidFill>
              </a:rPr>
              <a:t>informasi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sebuah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pesa</a:t>
            </a:r>
            <a:r>
              <a:rPr lang="en-US" sz="4000" dirty="0" err="1"/>
              <a:t>n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C00000"/>
                </a:solidFill>
              </a:rPr>
              <a:t>Entropy </a:t>
            </a:r>
            <a:r>
              <a:rPr lang="en-US" sz="4000" b="1" dirty="0" err="1">
                <a:solidFill>
                  <a:srgbClr val="C00000"/>
                </a:solidFill>
              </a:rPr>
              <a:t>bernilai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nol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jika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semua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pesan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identik</a:t>
            </a:r>
            <a:r>
              <a:rPr lang="en-US" sz="4000" b="1" dirty="0">
                <a:solidFill>
                  <a:srgbClr val="C00000"/>
                </a:solidFill>
              </a:rPr>
              <a:t>.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8148430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917" y="-26379"/>
            <a:ext cx="12055421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Impurity </a:t>
            </a:r>
            <a:r>
              <a:rPr lang="en-US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Gini </a:t>
            </a:r>
            <a:r>
              <a:rPr lang="en-US" altLang="id-ID" sz="54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atau</a:t>
            </a:r>
            <a:r>
              <a:rPr lang="en-US" altLang="id-ID" sz="54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Entropy</a:t>
            </a:r>
            <a:endParaRPr lang="id-ID" altLang="id-ID" sz="54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59" y="1620452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105619" y="868476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7D8DD-28EC-364A-B9B3-658556E267A6}"/>
              </a:ext>
            </a:extLst>
          </p:cNvPr>
          <p:cNvSpPr txBox="1"/>
          <p:nvPr/>
        </p:nvSpPr>
        <p:spPr>
          <a:xfrm>
            <a:off x="736600" y="2550022"/>
            <a:ext cx="13204031" cy="7392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sz="32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E694D6-0E25-1E4A-85F8-F7D7DFF1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653" y="1598204"/>
            <a:ext cx="9498871" cy="84328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58800-03FD-3B4A-AA19-B1960D94DEF0}"/>
              </a:ext>
            </a:extLst>
          </p:cNvPr>
          <p:cNvSpPr txBox="1"/>
          <p:nvPr/>
        </p:nvSpPr>
        <p:spPr>
          <a:xfrm>
            <a:off x="448126" y="5242196"/>
            <a:ext cx="1352681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Contoh:</a:t>
            </a:r>
          </a:p>
          <a:p>
            <a:r>
              <a:rPr lang="en-US" dirty="0"/>
              <a:t>pada 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depth </a:t>
            </a:r>
            <a:r>
              <a:rPr lang="en-US" dirty="0"/>
              <a:t>= 2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entropy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(0/54) log</a:t>
            </a:r>
            <a:r>
              <a:rPr lang="en-US" sz="4000" b="1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(0/54) −(49/54) log</a:t>
            </a:r>
            <a:r>
              <a:rPr lang="en-US" sz="4000" b="1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(49/54) − (5/54) log</a:t>
            </a:r>
            <a:r>
              <a:rPr lang="en-US" sz="4000" b="1" baseline="-25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(5/54) = 0.445. 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B1AE25EF-D861-974F-B4EE-177113780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38" y="2332586"/>
            <a:ext cx="6960531" cy="2565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0086FC-9352-F647-82C4-93515CBA23B6}"/>
              </a:ext>
            </a:extLst>
          </p:cNvPr>
          <p:cNvSpPr txBox="1"/>
          <p:nvPr/>
        </p:nvSpPr>
        <p:spPr>
          <a:xfrm>
            <a:off x="448126" y="7705864"/>
            <a:ext cx="15539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trees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b="1" dirty="0">
                <a:solidFill>
                  <a:srgbClr val="C00000"/>
                </a:solidFill>
              </a:rPr>
              <a:t>Gini </a:t>
            </a:r>
            <a:r>
              <a:rPr lang="en-US" b="1" i="1" dirty="0">
                <a:solidFill>
                  <a:srgbClr val="C00000"/>
                </a:solidFill>
              </a:rPr>
              <a:t>impurity </a:t>
            </a:r>
            <a:r>
              <a:rPr lang="en-US" b="1" dirty="0" err="1">
                <a:solidFill>
                  <a:srgbClr val="C00000"/>
                </a:solidFill>
              </a:rPr>
              <a:t>cenderung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lebih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cepat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dibandingkan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entropy impurity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Tetapi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maka</a:t>
            </a:r>
            <a:r>
              <a:rPr lang="en-US" b="1" dirty="0">
                <a:solidFill>
                  <a:srgbClr val="C00000"/>
                </a:solidFill>
              </a:rPr>
              <a:t> Gini </a:t>
            </a:r>
            <a:r>
              <a:rPr lang="en-US" b="1" dirty="0" err="1">
                <a:solidFill>
                  <a:srgbClr val="C00000"/>
                </a:solidFill>
              </a:rPr>
              <a:t>mempunyai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kecenderungan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mengisolasi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class </a:t>
            </a:r>
            <a:r>
              <a:rPr lang="en-US" b="1" dirty="0">
                <a:solidFill>
                  <a:srgbClr val="C00000"/>
                </a:solidFill>
              </a:rPr>
              <a:t>yang paling </a:t>
            </a:r>
            <a:r>
              <a:rPr lang="en-US" b="1" dirty="0" err="1">
                <a:solidFill>
                  <a:srgbClr val="C00000"/>
                </a:solidFill>
              </a:rPr>
              <a:t>banyak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muncul</a:t>
            </a:r>
            <a:r>
              <a:rPr lang="en-US" b="1" dirty="0">
                <a:solidFill>
                  <a:srgbClr val="C00000"/>
                </a:solidFill>
              </a:rPr>
              <a:t> pada </a:t>
            </a:r>
            <a:r>
              <a:rPr lang="en-US" b="1" dirty="0" err="1">
                <a:solidFill>
                  <a:srgbClr val="C00000"/>
                </a:solidFill>
              </a:rPr>
              <a:t>satu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cabang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tersendiri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sebuah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tree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Entropy </a:t>
            </a:r>
            <a:r>
              <a:rPr lang="en-US" b="1" dirty="0" err="1">
                <a:solidFill>
                  <a:srgbClr val="C00000"/>
                </a:solidFill>
              </a:rPr>
              <a:t>lebih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cenderung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menghasilkan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trees </a:t>
            </a:r>
            <a:r>
              <a:rPr lang="en-US" b="1" dirty="0">
                <a:solidFill>
                  <a:srgbClr val="C00000"/>
                </a:solidFill>
              </a:rPr>
              <a:t>yang </a:t>
            </a:r>
            <a:r>
              <a:rPr lang="en-US" b="1" dirty="0" err="1">
                <a:solidFill>
                  <a:srgbClr val="C00000"/>
                </a:solidFill>
              </a:rPr>
              <a:t>lebih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seimbang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86090795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45" y="264050"/>
            <a:ext cx="129042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Decision Tree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557B3-F072-FD4D-B273-4CD01777B1D2}"/>
              </a:ext>
            </a:extLst>
          </p:cNvPr>
          <p:cNvSpPr txBox="1"/>
          <p:nvPr/>
        </p:nvSpPr>
        <p:spPr>
          <a:xfrm>
            <a:off x="1" y="2910563"/>
            <a:ext cx="15301522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Decision tree </a:t>
            </a:r>
            <a:r>
              <a:rPr lang="en-US" dirty="0"/>
              <a:t>juga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/>
              <a:t>regression tree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Scikit-Learn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class </a:t>
            </a:r>
            <a:r>
              <a:rPr lang="en-US" b="1" dirty="0" err="1">
                <a:solidFill>
                  <a:srgbClr val="C00000"/>
                </a:solidFill>
              </a:rPr>
              <a:t>DecisionTreeRegressor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training pada dataset </a:t>
            </a:r>
            <a:r>
              <a:rPr lang="en-US" dirty="0" err="1"/>
              <a:t>kuadratik</a:t>
            </a:r>
            <a:r>
              <a:rPr lang="en-US" dirty="0"/>
              <a:t> yang </a:t>
            </a:r>
            <a:r>
              <a:rPr lang="en-US" dirty="0" err="1"/>
              <a:t>bernoise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max_depth</a:t>
            </a:r>
            <a:r>
              <a:rPr lang="en-US" dirty="0"/>
              <a:t>=2.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0C561-278D-144D-A272-8B252B690907}"/>
              </a:ext>
            </a:extLst>
          </p:cNvPr>
          <p:cNvSpPr txBox="1"/>
          <p:nvPr/>
        </p:nvSpPr>
        <p:spPr>
          <a:xfrm>
            <a:off x="378374" y="6223649"/>
            <a:ext cx="1220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</a:rPr>
              <a:t>Membangkitkan</a:t>
            </a:r>
            <a:r>
              <a:rPr lang="en-US" sz="4000" b="1" dirty="0">
                <a:solidFill>
                  <a:srgbClr val="002060"/>
                </a:solidFill>
              </a:rPr>
              <a:t> data training </a:t>
            </a:r>
            <a:r>
              <a:rPr lang="en-US" sz="4000" b="1" i="1" dirty="0">
                <a:solidFill>
                  <a:srgbClr val="002060"/>
                </a:solidFill>
              </a:rPr>
              <a:t>X </a:t>
            </a:r>
            <a:r>
              <a:rPr lang="en-US" sz="4000" b="1" dirty="0">
                <a:solidFill>
                  <a:srgbClr val="002060"/>
                </a:solidFill>
              </a:rPr>
              <a:t>dan target </a:t>
            </a:r>
            <a:r>
              <a:rPr lang="en-US" sz="4000" b="1" i="1" dirty="0">
                <a:solidFill>
                  <a:srgbClr val="002060"/>
                </a:solidFill>
              </a:rPr>
              <a:t>y </a:t>
            </a:r>
            <a:r>
              <a:rPr lang="en-TW" sz="4000" b="1" i="1" dirty="0">
                <a:solidFill>
                  <a:srgbClr val="002060"/>
                </a:solidFill>
              </a:rPr>
              <a:t>.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1EDCC2-5FF1-CB4F-B7B3-B7A18B4D80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07"/>
          <a:stretch/>
        </p:blipFill>
        <p:spPr>
          <a:xfrm>
            <a:off x="24884" y="7000558"/>
            <a:ext cx="11010978" cy="6116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0576AD8-C50B-0D47-93BB-2F641ED6C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47" y="5371642"/>
            <a:ext cx="12563521" cy="8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453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45" y="264050"/>
            <a:ext cx="129042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Decision Tree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0C561-278D-144D-A272-8B252B690907}"/>
              </a:ext>
            </a:extLst>
          </p:cNvPr>
          <p:cNvSpPr txBox="1"/>
          <p:nvPr/>
        </p:nvSpPr>
        <p:spPr>
          <a:xfrm>
            <a:off x="1108960" y="2779292"/>
            <a:ext cx="188501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Fitting data training </a:t>
            </a:r>
            <a:r>
              <a:rPr lang="en-US" sz="4000" b="1" dirty="0" err="1">
                <a:solidFill>
                  <a:srgbClr val="002060"/>
                </a:solidFill>
              </a:rPr>
              <a:t>dengan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mengunakan</a:t>
            </a:r>
            <a:r>
              <a:rPr lang="en-US" sz="4000" b="1" dirty="0">
                <a:solidFill>
                  <a:srgbClr val="002060"/>
                </a:solidFill>
              </a:rPr>
              <a:t> DT </a:t>
            </a:r>
            <a:r>
              <a:rPr lang="en-US" sz="4000" b="1" dirty="0" err="1">
                <a:solidFill>
                  <a:srgbClr val="002060"/>
                </a:solidFill>
              </a:rPr>
              <a:t>untuk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regresi</a:t>
            </a:r>
            <a:r>
              <a:rPr lang="en-TW" sz="4000" b="1" i="1" dirty="0">
                <a:solidFill>
                  <a:srgbClr val="002060"/>
                </a:solidFill>
              </a:rPr>
              <a:t>.</a:t>
            </a:r>
            <a:endParaRPr lang="en-US" sz="4000" b="1" dirty="0">
              <a:solidFill>
                <a:srgbClr val="002060"/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31F6966-6848-874F-9A31-1D5952B5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61" y="3487178"/>
            <a:ext cx="18196463" cy="337082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EF3040E-9821-A344-AF0E-156ADC4B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60" y="7214284"/>
            <a:ext cx="18196463" cy="43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7136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45" y="264050"/>
            <a:ext cx="129042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Decision Tree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0C561-278D-144D-A272-8B252B690907}"/>
              </a:ext>
            </a:extLst>
          </p:cNvPr>
          <p:cNvSpPr txBox="1"/>
          <p:nvPr/>
        </p:nvSpPr>
        <p:spPr>
          <a:xfrm>
            <a:off x="1108960" y="2779292"/>
            <a:ext cx="188501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Visualisasi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hasil</a:t>
            </a:r>
            <a:r>
              <a:rPr lang="en-US" sz="4000" b="1" dirty="0">
                <a:solidFill>
                  <a:srgbClr val="002060"/>
                </a:solidFill>
              </a:rPr>
              <a:t> DT </a:t>
            </a:r>
            <a:r>
              <a:rPr lang="en-US" sz="4000" b="1" dirty="0" err="1">
                <a:solidFill>
                  <a:srgbClr val="002060"/>
                </a:solidFill>
              </a:rPr>
              <a:t>seperti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contoh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sebelumnya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0ED308-73E7-6B48-A210-97FECA39E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9" y="3460620"/>
            <a:ext cx="14623561" cy="3865999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40F3682-7AF3-1D43-A806-DA2D94D1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84" y="7326619"/>
            <a:ext cx="10242878" cy="62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904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45" y="264050"/>
            <a:ext cx="129042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Decision Tree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0C561-278D-144D-A272-8B252B690907}"/>
              </a:ext>
            </a:extLst>
          </p:cNvPr>
          <p:cNvSpPr txBox="1"/>
          <p:nvPr/>
        </p:nvSpPr>
        <p:spPr>
          <a:xfrm>
            <a:off x="289153" y="2684829"/>
            <a:ext cx="188501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</a:rPr>
              <a:t>Perbadinga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dicision</a:t>
            </a:r>
            <a:r>
              <a:rPr lang="en-US" sz="4000" b="1" dirty="0">
                <a:solidFill>
                  <a:srgbClr val="002060"/>
                </a:solidFill>
              </a:rPr>
              <a:t> tree dan Decision </a:t>
            </a:r>
            <a:r>
              <a:rPr lang="en-US" sz="4000" b="1" dirty="0" err="1">
                <a:solidFill>
                  <a:srgbClr val="002060"/>
                </a:solidFill>
              </a:rPr>
              <a:t>boundry</a:t>
            </a:r>
            <a:r>
              <a:rPr lang="en-US" sz="4000" b="1" dirty="0">
                <a:solidFill>
                  <a:srgbClr val="002060"/>
                </a:solidFill>
              </a:rPr>
              <a:t>.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40F3682-7AF3-1D43-A806-DA2D94D18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985"/>
            <a:ext cx="13912080" cy="849394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057C819-6494-6646-A41B-FAC06F4EB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87" y="2779291"/>
            <a:ext cx="7425982" cy="639875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28F159F-B93D-B34E-A8DB-EF4A94AC6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528" y="6686913"/>
            <a:ext cx="7107122" cy="70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9839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45" y="264050"/>
            <a:ext cx="129042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Regresi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dengan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Decision Tree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8165246" y="1525919"/>
            <a:ext cx="741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Algoritma CART </a:t>
            </a:r>
            <a:r>
              <a:rPr lang="en-TW" b="1" dirty="0">
                <a:solidFill>
                  <a:srgbClr val="002060"/>
                </a:solidFill>
              </a:rPr>
              <a:t>Dengan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7F820-BF4A-A84E-A3EA-32DF60648213}"/>
              </a:ext>
            </a:extLst>
          </p:cNvPr>
          <p:cNvSpPr txBox="1"/>
          <p:nvPr/>
        </p:nvSpPr>
        <p:spPr>
          <a:xfrm>
            <a:off x="701456" y="1779152"/>
            <a:ext cx="22974738" cy="3671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Algoritma</a:t>
            </a:r>
            <a:r>
              <a:rPr lang="en-US" sz="4000" dirty="0"/>
              <a:t> CART pada </a:t>
            </a:r>
            <a:r>
              <a:rPr lang="en-US" sz="4000" dirty="0" err="1"/>
              <a:t>kasus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bekerja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</a:t>
            </a:r>
            <a:r>
              <a:rPr lang="en-US" sz="4000" dirty="0" err="1"/>
              <a:t>sebelumnya</a:t>
            </a:r>
            <a:r>
              <a:rPr lang="en-US" sz="4000" dirty="0"/>
              <a:t>, </a:t>
            </a:r>
            <a:r>
              <a:rPr lang="en-US" sz="4000" dirty="0" err="1"/>
              <a:t>kecuali</a:t>
            </a:r>
            <a:r>
              <a:rPr lang="en-US" sz="4000" dirty="0"/>
              <a:t> </a:t>
            </a:r>
            <a:r>
              <a:rPr lang="en-US" sz="4000" dirty="0" err="1"/>
              <a:t>objektif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cost function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melakukan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splitting </a:t>
            </a:r>
            <a:r>
              <a:rPr lang="en-US" sz="4000" b="1" dirty="0" err="1">
                <a:solidFill>
                  <a:srgbClr val="C00000"/>
                </a:solidFill>
              </a:rPr>
              <a:t>adalah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meminimalkan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mean square error </a:t>
            </a:r>
            <a:r>
              <a:rPr lang="en-US" sz="4000" b="1" dirty="0">
                <a:solidFill>
                  <a:srgbClr val="C00000"/>
                </a:solidFill>
              </a:rPr>
              <a:t>(MSE)</a:t>
            </a:r>
            <a:r>
              <a:rPr lang="en-US" sz="4000" dirty="0"/>
              <a:t>, </a:t>
            </a:r>
            <a:r>
              <a:rPr lang="en-US" sz="4000" dirty="0" err="1"/>
              <a:t>bukan</a:t>
            </a:r>
            <a:r>
              <a:rPr lang="en-US" sz="4000" dirty="0"/>
              <a:t> </a:t>
            </a:r>
            <a:r>
              <a:rPr lang="en-US" sz="4000" dirty="0" err="1"/>
              <a:t>meminimalkan</a:t>
            </a:r>
            <a:r>
              <a:rPr lang="en-US" sz="4000" dirty="0"/>
              <a:t> </a:t>
            </a:r>
            <a:r>
              <a:rPr lang="en-US" sz="4000" i="1" dirty="0"/>
              <a:t>impurity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Persamaan</a:t>
            </a:r>
            <a:r>
              <a:rPr lang="en-US" sz="4000" dirty="0"/>
              <a:t> (4.4)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i="1" dirty="0"/>
              <a:t>cost function </a:t>
            </a:r>
            <a:r>
              <a:rPr lang="en-US" sz="4000" dirty="0"/>
              <a:t>yang </a:t>
            </a:r>
            <a:r>
              <a:rPr lang="en-US" sz="4000" dirty="0" err="1"/>
              <a:t>diminimalkan</a:t>
            </a:r>
            <a:r>
              <a:rPr lang="en-US" sz="4000" dirty="0"/>
              <a:t> pada </a:t>
            </a:r>
            <a:r>
              <a:rPr lang="en-US" sz="4000" dirty="0" err="1"/>
              <a:t>regresi</a:t>
            </a:r>
            <a:r>
              <a:rPr lang="en-US" sz="4000" dirty="0"/>
              <a:t>. 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80416A3D-30DC-1E4F-B380-3756B947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9183"/>
            <a:ext cx="10247586" cy="7907004"/>
          </a:xfrm>
          <a:prstGeom prst="rect">
            <a:avLst/>
          </a:prstGeom>
        </p:spPr>
      </p:pic>
      <p:pic>
        <p:nvPicPr>
          <p:cNvPr id="15" name="Picture 14" descr="Diagram, text, schematic&#10;&#10;Description automatically generated">
            <a:extLst>
              <a:ext uri="{FF2B5EF4-FFF2-40B4-BE49-F238E27FC236}">
                <a16:creationId xmlns:a16="http://schemas.microsoft.com/office/drawing/2014/main" id="{481FD5EC-F8D8-2242-AC95-3DFE317EE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14" y="5823559"/>
            <a:ext cx="9684923" cy="48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9534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178" y="240063"/>
            <a:ext cx="16133483" cy="110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6600" b="1" i="1" dirty="0"/>
              <a:t>Ensemble Learning </a:t>
            </a:r>
            <a:r>
              <a:rPr lang="en-US" sz="6600" b="1" dirty="0"/>
              <a:t>dan </a:t>
            </a:r>
            <a:r>
              <a:rPr lang="en-US" sz="6600" b="1" i="1" dirty="0"/>
              <a:t>Random Forests </a:t>
            </a:r>
            <a:endParaRPr lang="en-US" sz="6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96AB5-91E5-3945-B528-FD8CF95966BA}"/>
              </a:ext>
            </a:extLst>
          </p:cNvPr>
          <p:cNvSpPr txBox="1"/>
          <p:nvPr/>
        </p:nvSpPr>
        <p:spPr>
          <a:xfrm>
            <a:off x="736600" y="2802104"/>
            <a:ext cx="23384641" cy="9130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wisdom of crowd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mengagregasikan</a:t>
            </a:r>
            <a:r>
              <a:rPr lang="en-US" dirty="0"/>
              <a:t> </a:t>
            </a:r>
            <a:r>
              <a:rPr lang="en-US" dirty="0" err="1"/>
              <a:t>prediksi-prediksi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satu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grup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prediktor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i="1" dirty="0">
                <a:solidFill>
                  <a:srgbClr val="C00000"/>
                </a:solidFill>
              </a:rPr>
              <a:t>classifier </a:t>
            </a:r>
            <a:r>
              <a:rPr lang="en-US" b="1" dirty="0" err="1">
                <a:solidFill>
                  <a:srgbClr val="C00000"/>
                </a:solidFill>
              </a:rPr>
              <a:t>atau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regressor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C00000"/>
                </a:solidFill>
              </a:rPr>
              <a:t>lebih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baik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dibandingkan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prediktor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individu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ensemble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Ensemble Learning</a:t>
            </a:r>
            <a:r>
              <a:rPr lang="en-US" dirty="0"/>
              <a:t>, dan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ensemble learning </a:t>
            </a:r>
            <a:r>
              <a:rPr lang="en-US" b="1" dirty="0" err="1">
                <a:solidFill>
                  <a:srgbClr val="C00000"/>
                </a:solidFill>
              </a:rPr>
              <a:t>disebut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metode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ensemble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C00000"/>
                </a:solidFill>
              </a:rPr>
              <a:t>Ensemble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DT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Random Forest</a:t>
            </a:r>
            <a:r>
              <a:rPr lang="en-US" dirty="0"/>
              <a:t>, yang </a:t>
            </a:r>
            <a:r>
              <a:rPr lang="en-US" dirty="0" err="1"/>
              <a:t>kendatipun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machine learning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i="1" dirty="0"/>
              <a:t>powerful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470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43" y="138641"/>
            <a:ext cx="7532410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i="1" dirty="0"/>
              <a:t>Voting Classifier 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D05FE-8E73-FB41-8D10-79CFC80745F8}"/>
              </a:ext>
            </a:extLst>
          </p:cNvPr>
          <p:cNvSpPr txBox="1"/>
          <p:nvPr/>
        </p:nvSpPr>
        <p:spPr>
          <a:xfrm>
            <a:off x="736600" y="2558575"/>
            <a:ext cx="23258517" cy="33130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Cara yang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melakukan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agregasi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prediksi-prediksi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setiap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classifie</a:t>
            </a:r>
            <a:r>
              <a:rPr lang="en-US" b="1" i="1" dirty="0">
                <a:solidFill>
                  <a:srgbClr val="C00000"/>
                </a:solidFill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memutuskan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kategori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cl</a:t>
            </a:r>
            <a:r>
              <a:rPr lang="en-US" i="1" dirty="0"/>
              <a:t>ass </a:t>
            </a:r>
            <a:r>
              <a:rPr lang="en-US" dirty="0"/>
              <a:t>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voting </a:t>
            </a:r>
            <a:r>
              <a:rPr lang="en-US" b="1" dirty="0" err="1">
                <a:solidFill>
                  <a:srgbClr val="C00000"/>
                </a:solidFill>
              </a:rPr>
              <a:t>terbanyak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individu-individu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classifier </a:t>
            </a:r>
            <a:r>
              <a:rPr lang="en-US" b="1" dirty="0" err="1">
                <a:solidFill>
                  <a:srgbClr val="C00000"/>
                </a:solidFill>
              </a:rPr>
              <a:t>tersebut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9438B6-BFB4-8043-9F27-FB2AB3ADB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067"/>
            <a:ext cx="11874103" cy="7545291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AAE73CF-A7F1-C043-99FE-2540A81E5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103" y="5943652"/>
            <a:ext cx="12503547" cy="75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991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43" y="138641"/>
            <a:ext cx="7532410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i="1" dirty="0"/>
              <a:t>Voting Classifier 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r>
              <a:rPr lang="en-TW" b="1" dirty="0">
                <a:solidFill>
                  <a:schemeClr val="tx1">
                    <a:lumMod val="50000"/>
                  </a:schemeClr>
                </a:solidFill>
              </a:rPr>
              <a:t>Implementasi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1B3E3-CF05-E34D-9E55-369221D3AFC6}"/>
              </a:ext>
            </a:extLst>
          </p:cNvPr>
          <p:cNvSpPr txBox="1"/>
          <p:nvPr/>
        </p:nvSpPr>
        <p:spPr>
          <a:xfrm>
            <a:off x="736600" y="2398169"/>
            <a:ext cx="233531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rgbClr val="002060"/>
                </a:solidFill>
              </a:rPr>
              <a:t>Generate Dataset 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AF649EA-64E0-9042-AE58-3BD2521C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1" y="3044500"/>
            <a:ext cx="20593618" cy="27572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8631B-3BDA-C441-A7CF-6563CA18E8DA}"/>
              </a:ext>
            </a:extLst>
          </p:cNvPr>
          <p:cNvSpPr txBox="1"/>
          <p:nvPr/>
        </p:nvSpPr>
        <p:spPr>
          <a:xfrm>
            <a:off x="752891" y="5922928"/>
            <a:ext cx="233531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TW" b="1" dirty="0">
                <a:solidFill>
                  <a:srgbClr val="002060"/>
                </a:solidFill>
              </a:rPr>
              <a:t>ilih tiga klasifikasi yang akan digunakan untuk Voting Clasifier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49F59E-97E3-C849-91D2-9969D32BA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0" y="6933887"/>
            <a:ext cx="20593619" cy="70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1037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637" y="264050"/>
            <a:ext cx="9832399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88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0474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3326" y="1333618"/>
            <a:ext cx="1900845" cy="75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 err="1">
                <a:solidFill>
                  <a:schemeClr val="tx2"/>
                </a:solidFill>
                <a:ea typeface="Lato Light"/>
                <a:cs typeface="Lato Light"/>
              </a:rPr>
              <a:t>Deskripsi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9D292-88E7-0E46-A8A2-D308FA75818E}"/>
              </a:ext>
            </a:extLst>
          </p:cNvPr>
          <p:cNvSpPr txBox="1"/>
          <p:nvPr/>
        </p:nvSpPr>
        <p:spPr>
          <a:xfrm>
            <a:off x="519441" y="2214018"/>
            <a:ext cx="23353110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  <a:latin typeface="+mn-lt"/>
              </a:rPr>
              <a:t>Decision Tree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(DT)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algoritma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Machine Learning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(ML)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digunakan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klasifikasi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maupun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regresi</a:t>
            </a:r>
            <a:r>
              <a:rPr lang="en-US" dirty="0">
                <a:latin typeface="+mn-lt"/>
              </a:rPr>
              <a:t>, dan </a:t>
            </a:r>
            <a:r>
              <a:rPr lang="en-US" dirty="0" err="1">
                <a:latin typeface="+mn-lt"/>
              </a:rPr>
              <a:t>bahkan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digunakan</a:t>
            </a:r>
            <a:r>
              <a:rPr lang="en-US" dirty="0">
                <a:latin typeface="+mn-lt"/>
              </a:rPr>
              <a:t> pada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masalah-masalah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dengan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multioutput.</a:t>
            </a:r>
            <a:endParaRPr lang="en-US" b="1" dirty="0">
              <a:solidFill>
                <a:srgbClr val="FF0000"/>
              </a:solidFill>
              <a:latin typeface="+mn-lt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DT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algoritma</a:t>
            </a:r>
            <a:r>
              <a:rPr lang="en-US" dirty="0">
                <a:latin typeface="+mn-lt"/>
              </a:rPr>
              <a:t> yang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cukup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powerful </a:t>
            </a:r>
            <a:r>
              <a:rPr lang="en-US" dirty="0" err="1">
                <a:latin typeface="+mn-lt"/>
              </a:rPr>
              <a:t>mampu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melakukan</a:t>
            </a:r>
            <a:r>
              <a:rPr lang="en-US" dirty="0">
                <a:latin typeface="+mn-lt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fitting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untuk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dataset yang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cukup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kompleks</a:t>
            </a:r>
            <a:r>
              <a:rPr lang="en-US" dirty="0">
                <a:latin typeface="+mn-lt"/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DT</a:t>
            </a:r>
            <a:r>
              <a:rPr lang="en-US" dirty="0">
                <a:latin typeface="+mn-lt"/>
              </a:rPr>
              <a:t> juga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bagian</a:t>
            </a:r>
            <a:r>
              <a:rPr lang="en-US" dirty="0">
                <a:latin typeface="+mn-lt"/>
              </a:rPr>
              <a:t> fundamental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b="1" i="1" dirty="0">
                <a:solidFill>
                  <a:srgbClr val="FF0000"/>
                </a:solidFill>
                <a:latin typeface="+mn-lt"/>
              </a:rPr>
              <a:t>Random Forrest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C2A3B21-72A8-4B44-A7DB-A29C4E163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91" y="7281279"/>
            <a:ext cx="17058290" cy="6434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0244D-655D-3042-AAE0-CA33E28933E4}"/>
              </a:ext>
            </a:extLst>
          </p:cNvPr>
          <p:cNvSpPr txBox="1"/>
          <p:nvPr/>
        </p:nvSpPr>
        <p:spPr>
          <a:xfrm>
            <a:off x="14661931" y="6127628"/>
            <a:ext cx="9715719" cy="66370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Trick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tentunya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paling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b="1" dirty="0" err="1">
                <a:solidFill>
                  <a:srgbClr val="FF0000"/>
                </a:solidFill>
              </a:rPr>
              <a:t>implementasi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machine learning </a:t>
            </a:r>
            <a:r>
              <a:rPr lang="en-US" b="1" dirty="0" err="1">
                <a:solidFill>
                  <a:srgbClr val="FF0000"/>
                </a:solidFill>
              </a:rPr>
              <a:t>dari</a:t>
            </a:r>
            <a:r>
              <a:rPr lang="en-US" b="1" dirty="0">
                <a:solidFill>
                  <a:srgbClr val="FF0000"/>
                </a:solidFill>
              </a:rPr>
              <a:t> DT</a:t>
            </a:r>
            <a:r>
              <a:rPr lang="en-US" dirty="0"/>
              <a:t>, </a:t>
            </a:r>
            <a:r>
              <a:rPr lang="en-US" dirty="0" err="1"/>
              <a:t>pertanyaan-pertanyaan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pada </a:t>
            </a:r>
            <a:r>
              <a:rPr lang="en-US" b="1" dirty="0" err="1">
                <a:solidFill>
                  <a:srgbClr val="FF0000"/>
                </a:solidFill>
              </a:rPr>
              <a:t>setiap</a:t>
            </a:r>
            <a:r>
              <a:rPr lang="en-US" b="1" dirty="0">
                <a:solidFill>
                  <a:srgbClr val="FF0000"/>
                </a:solidFill>
              </a:rPr>
              <a:t> node </a:t>
            </a:r>
            <a:r>
              <a:rPr lang="en-US" b="1" dirty="0" err="1">
                <a:solidFill>
                  <a:srgbClr val="FF0000"/>
                </a:solidFill>
              </a:rPr>
              <a:t>membagi</a:t>
            </a:r>
            <a:r>
              <a:rPr lang="en-US" b="1" dirty="0">
                <a:solidFill>
                  <a:srgbClr val="FF0000"/>
                </a:solidFill>
              </a:rPr>
              <a:t> data </a:t>
            </a:r>
            <a:r>
              <a:rPr lang="en-US" b="1" dirty="0" err="1">
                <a:solidFill>
                  <a:srgbClr val="FF0000"/>
                </a:solidFill>
              </a:rPr>
              <a:t>ke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dua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grup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harga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cutoff </a:t>
            </a:r>
            <a:r>
              <a:rPr lang="en-US" b="1" dirty="0">
                <a:solidFill>
                  <a:srgbClr val="FF0000"/>
                </a:solidFill>
              </a:rPr>
              <a:t>pada salah </a:t>
            </a:r>
            <a:r>
              <a:rPr lang="en-US" b="1" dirty="0" err="1">
                <a:solidFill>
                  <a:srgbClr val="FF0000"/>
                </a:solidFill>
              </a:rPr>
              <a:t>satu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features </a:t>
            </a:r>
            <a:r>
              <a:rPr lang="en-US" b="1" dirty="0">
                <a:solidFill>
                  <a:srgbClr val="FF0000"/>
                </a:solidFill>
              </a:rPr>
              <a:t>yang </a:t>
            </a:r>
            <a:r>
              <a:rPr lang="en-US" b="1" dirty="0" err="1">
                <a:solidFill>
                  <a:srgbClr val="FF0000"/>
                </a:solidFill>
              </a:rPr>
              <a:t>ada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8823019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43" y="138641"/>
            <a:ext cx="7532410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i="1" dirty="0"/>
              <a:t>Voting Classifier 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r>
              <a:rPr lang="en-TW" b="1" dirty="0">
                <a:solidFill>
                  <a:schemeClr val="tx1">
                    <a:lumMod val="50000"/>
                  </a:schemeClr>
                </a:solidFill>
              </a:rPr>
              <a:t>Implementasi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1B3E3-CF05-E34D-9E55-369221D3AFC6}"/>
              </a:ext>
            </a:extLst>
          </p:cNvPr>
          <p:cNvSpPr txBox="1"/>
          <p:nvPr/>
        </p:nvSpPr>
        <p:spPr>
          <a:xfrm>
            <a:off x="736600" y="2398169"/>
            <a:ext cx="233531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rgbClr val="002060"/>
                </a:solidFill>
              </a:rPr>
              <a:t>Fitting dataset terhadap 3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C1A108-B0C1-6D48-9D0C-F4BABB15D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105477"/>
            <a:ext cx="21650434" cy="1198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ED6AC-81E9-9E42-B1B3-1029E8DF8304}"/>
              </a:ext>
            </a:extLst>
          </p:cNvPr>
          <p:cNvSpPr txBox="1"/>
          <p:nvPr/>
        </p:nvSpPr>
        <p:spPr>
          <a:xfrm>
            <a:off x="736600" y="4536550"/>
            <a:ext cx="233531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TW" b="1" dirty="0">
                <a:solidFill>
                  <a:srgbClr val="002060"/>
                </a:solidFill>
              </a:rPr>
              <a:t>Perbandingan nilai Accuracy dengan3 clasifier dengan Voting Clasifier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8BA1BE-026F-2442-BCCB-8E63D599C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66" y="5609791"/>
            <a:ext cx="20533792" cy="48597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BE8DC-256B-C540-AE66-482FAB9F3C75}"/>
              </a:ext>
            </a:extLst>
          </p:cNvPr>
          <p:cNvSpPr txBox="1"/>
          <p:nvPr/>
        </p:nvSpPr>
        <p:spPr>
          <a:xfrm>
            <a:off x="10373710" y="8671034"/>
            <a:ext cx="9837683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TW" dirty="0"/>
              <a:t>Nilai Voting clasifier jauh lebih tinggi daripada tiap individu clasifier.</a:t>
            </a:r>
          </a:p>
        </p:txBody>
      </p:sp>
    </p:spTree>
    <p:extLst>
      <p:ext uri="{BB962C8B-B14F-4D97-AF65-F5344CB8AC3E}">
        <p14:creationId xmlns:p14="http://schemas.microsoft.com/office/powerpoint/2010/main" val="51477923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624" y="264050"/>
            <a:ext cx="9146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Bagging dan Pasting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A8C69-32F3-2E4F-A6AF-D5D0FB22CA0F}"/>
              </a:ext>
            </a:extLst>
          </p:cNvPr>
          <p:cNvSpPr txBox="1"/>
          <p:nvPr/>
        </p:nvSpPr>
        <p:spPr>
          <a:xfrm>
            <a:off x="653675" y="2871134"/>
            <a:ext cx="22880145" cy="497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Pendekatan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menggunakan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algoritma</a:t>
            </a:r>
            <a:r>
              <a:rPr lang="en-US" b="1" dirty="0">
                <a:solidFill>
                  <a:srgbClr val="C00000"/>
                </a:solidFill>
              </a:rPr>
              <a:t> yang </a:t>
            </a:r>
            <a:r>
              <a:rPr lang="en-US" b="1" dirty="0" err="1">
                <a:solidFill>
                  <a:srgbClr val="C00000"/>
                </a:solidFill>
              </a:rPr>
              <a:t>sama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setiap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prediktor</a:t>
            </a:r>
            <a:r>
              <a:rPr lang="en-US" b="1" dirty="0">
                <a:solidFill>
                  <a:srgbClr val="C00000"/>
                </a:solidFill>
              </a:rPr>
              <a:t> yang </a:t>
            </a:r>
            <a:r>
              <a:rPr lang="en-US" b="1" dirty="0" err="1">
                <a:solidFill>
                  <a:srgbClr val="C00000"/>
                </a:solidFill>
              </a:rPr>
              <a:t>ada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kemudian</a:t>
            </a:r>
            <a:r>
              <a:rPr lang="en-US" b="1" dirty="0">
                <a:solidFill>
                  <a:srgbClr val="C00000"/>
                </a:solidFill>
              </a:rPr>
              <a:t> masing-masing </a:t>
            </a:r>
            <a:r>
              <a:rPr lang="en-US" b="1" dirty="0" err="1">
                <a:solidFill>
                  <a:srgbClr val="C00000"/>
                </a:solidFill>
              </a:rPr>
              <a:t>ditraining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subset random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dataset training.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Ketika sampling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pengganti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i="1" dirty="0">
                <a:solidFill>
                  <a:srgbClr val="C00000"/>
                </a:solidFill>
              </a:rPr>
              <a:t>sampling with replacement</a:t>
            </a:r>
            <a:r>
              <a:rPr lang="en-US" b="1" dirty="0">
                <a:solidFill>
                  <a:srgbClr val="C00000"/>
                </a:solidFill>
              </a:rPr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bagging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>
                <a:solidFill>
                  <a:srgbClr val="C00000"/>
                </a:solidFill>
              </a:rPr>
              <a:t>bootstrap aggregating</a:t>
            </a:r>
            <a:r>
              <a:rPr lang="en-US" b="1" dirty="0">
                <a:solidFill>
                  <a:srgbClr val="C00000"/>
                </a:solidFill>
              </a:rPr>
              <a:t>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Ketika sampling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tanpa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pengganti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i="1" dirty="0">
                <a:solidFill>
                  <a:srgbClr val="C00000"/>
                </a:solidFill>
              </a:rPr>
              <a:t>sampling without replacement</a:t>
            </a:r>
            <a:r>
              <a:rPr lang="en-US" b="1" dirty="0">
                <a:solidFill>
                  <a:srgbClr val="C00000"/>
                </a:solidFill>
              </a:rPr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pasting</a:t>
            </a:r>
            <a:r>
              <a:rPr lang="en-US" dirty="0"/>
              <a:t>.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FFA7F31-8A93-B74E-AFBB-288056F0B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6" y="8005745"/>
            <a:ext cx="11414557" cy="5803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9C8BFC-1307-CF42-A87E-1B42984E764C}"/>
              </a:ext>
            </a:extLst>
          </p:cNvPr>
          <p:cNvSpPr txBox="1"/>
          <p:nvPr/>
        </p:nvSpPr>
        <p:spPr>
          <a:xfrm>
            <a:off x="12471802" y="7997970"/>
            <a:ext cx="11062018" cy="4975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Bagging </a:t>
            </a:r>
            <a:r>
              <a:rPr lang="en-US" b="1" dirty="0"/>
              <a:t>dan </a:t>
            </a:r>
            <a:r>
              <a:rPr lang="en-US" b="1" i="1" dirty="0"/>
              <a:t>pasting </a:t>
            </a:r>
            <a:r>
              <a:rPr lang="en-TW" b="1" i="1" dirty="0"/>
              <a:t>-&gt; </a:t>
            </a:r>
            <a:r>
              <a:rPr lang="en-US" b="1" dirty="0" err="1"/>
              <a:t>memperbolehkan</a:t>
            </a:r>
            <a:r>
              <a:rPr lang="en-US" b="1" dirty="0"/>
              <a:t> </a:t>
            </a:r>
            <a:r>
              <a:rPr lang="en-US" b="1" i="1" dirty="0"/>
              <a:t>training instances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disampel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kali oleh </a:t>
            </a:r>
            <a:r>
              <a:rPr lang="en-US" b="1" dirty="0" err="1"/>
              <a:t>beberapa</a:t>
            </a:r>
            <a:r>
              <a:rPr lang="en-US" b="1" dirty="0"/>
              <a:t> predictor.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Hanya</a:t>
            </a:r>
            <a:r>
              <a:rPr lang="en-US" b="1" dirty="0"/>
              <a:t> Bagging </a:t>
            </a:r>
            <a:r>
              <a:rPr lang="en-US" b="1" dirty="0" err="1"/>
              <a:t>memperbolehkan</a:t>
            </a:r>
            <a:r>
              <a:rPr lang="en-US" b="1" dirty="0"/>
              <a:t> </a:t>
            </a:r>
            <a:r>
              <a:rPr lang="en-US" b="1" i="1" dirty="0"/>
              <a:t>training instances </a:t>
            </a:r>
            <a:r>
              <a:rPr lang="en-US" b="1" dirty="0" err="1"/>
              <a:t>disampel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kali oleh </a:t>
            </a:r>
            <a:r>
              <a:rPr lang="en-US" b="1" dirty="0" err="1"/>
              <a:t>prediktor</a:t>
            </a:r>
            <a:r>
              <a:rPr lang="en-US" b="1" dirty="0"/>
              <a:t> yang </a:t>
            </a:r>
            <a:r>
              <a:rPr lang="en-US" b="1" dirty="0" err="1"/>
              <a:t>sama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507647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624" y="264050"/>
            <a:ext cx="9146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Bagging dan Pasting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C9A9E-9F80-4A43-A0C5-EDAF18339175}"/>
              </a:ext>
            </a:extLst>
          </p:cNvPr>
          <p:cNvSpPr txBox="1"/>
          <p:nvPr/>
        </p:nvSpPr>
        <p:spPr>
          <a:xfrm>
            <a:off x="851862" y="2623215"/>
            <a:ext cx="22923062" cy="9756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 err="1"/>
              <a:t>Ensamble</a:t>
            </a:r>
            <a:r>
              <a:rPr lang="en-US" sz="4000" i="1" dirty="0"/>
              <a:t> </a:t>
            </a:r>
            <a:r>
              <a:rPr lang="en-US" sz="4000" dirty="0" err="1"/>
              <a:t>prediktor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prediksi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data </a:t>
            </a:r>
            <a:r>
              <a:rPr lang="en-US" sz="4000" b="1" dirty="0" err="1">
                <a:solidFill>
                  <a:srgbClr val="C00000"/>
                </a:solidFill>
              </a:rPr>
              <a:t>baru</a:t>
            </a:r>
            <a:r>
              <a:rPr lang="en-US" sz="4000" b="1" dirty="0">
                <a:solidFill>
                  <a:srgbClr val="C00000"/>
                </a:solidFill>
              </a:rPr>
              <a:t> (</a:t>
            </a:r>
            <a:r>
              <a:rPr lang="en-US" sz="4000" b="1" i="1" dirty="0">
                <a:solidFill>
                  <a:srgbClr val="C00000"/>
                </a:solidFill>
              </a:rPr>
              <a:t>new instance</a:t>
            </a:r>
            <a:r>
              <a:rPr lang="en-US" sz="4000" b="1" dirty="0">
                <a:solidFill>
                  <a:srgbClr val="C00000"/>
                </a:solidFill>
              </a:rPr>
              <a:t>) </a:t>
            </a:r>
            <a:r>
              <a:rPr lang="en-US" sz="4000" b="1" dirty="0" err="1">
                <a:solidFill>
                  <a:srgbClr val="C00000"/>
                </a:solidFill>
              </a:rPr>
              <a:t>dengan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mengagregasikan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hasil-hasil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prediksi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dari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semua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prediktor</a:t>
            </a:r>
            <a:r>
              <a:rPr lang="en-US" sz="4000" b="1" dirty="0">
                <a:solidFill>
                  <a:srgbClr val="C00000"/>
                </a:solidFill>
              </a:rPr>
              <a:t> pada </a:t>
            </a:r>
            <a:r>
              <a:rPr lang="en-US" sz="4000" b="1" i="1" dirty="0" err="1">
                <a:solidFill>
                  <a:srgbClr val="C00000"/>
                </a:solidFill>
              </a:rPr>
              <a:t>ensamble</a:t>
            </a:r>
            <a:r>
              <a:rPr lang="en-US" sz="4000" b="1" i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tersebut</a:t>
            </a:r>
            <a:r>
              <a:rPr lang="en-US" sz="4000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/>
              <a:t>agregasi</a:t>
            </a:r>
            <a:r>
              <a:rPr lang="en-US" sz="4000" dirty="0"/>
              <a:t> yang </a:t>
            </a:r>
            <a:r>
              <a:rPr lang="en-US" sz="4000" dirty="0" err="1"/>
              <a:t>digunakan</a:t>
            </a:r>
            <a:r>
              <a:rPr lang="en-US" sz="4000" dirty="0"/>
              <a:t> </a:t>
            </a:r>
            <a:r>
              <a:rPr lang="en-US" sz="4000" dirty="0" err="1"/>
              <a:t>biasanya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berupa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C00000"/>
                </a:solidFill>
              </a:rPr>
              <a:t>mode </a:t>
            </a:r>
            <a:r>
              <a:rPr lang="en-US" sz="4000" b="1" dirty="0" err="1">
                <a:solidFill>
                  <a:srgbClr val="C00000"/>
                </a:solidFill>
              </a:rPr>
              <a:t>statistik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kasus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klasifikasi</a:t>
            </a:r>
            <a:r>
              <a:rPr lang="en-US" sz="4000" b="1" dirty="0">
                <a:solidFill>
                  <a:srgbClr val="C00000"/>
                </a:solidFill>
              </a:rPr>
              <a:t> (</a:t>
            </a:r>
            <a:r>
              <a:rPr lang="en-US" sz="4000" b="1" dirty="0" err="1">
                <a:solidFill>
                  <a:srgbClr val="C00000"/>
                </a:solidFill>
              </a:rPr>
              <a:t>seperti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hasil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prediksi</a:t>
            </a:r>
            <a:r>
              <a:rPr lang="en-US" sz="4000" b="1" dirty="0">
                <a:solidFill>
                  <a:srgbClr val="C00000"/>
                </a:solidFill>
              </a:rPr>
              <a:t> yang </a:t>
            </a:r>
            <a:r>
              <a:rPr lang="en-US" sz="4000" b="1" dirty="0" err="1">
                <a:solidFill>
                  <a:srgbClr val="C00000"/>
                </a:solidFill>
              </a:rPr>
              <a:t>sering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muncul</a:t>
            </a:r>
            <a:r>
              <a:rPr lang="en-US" sz="4000" b="1" dirty="0">
                <a:solidFill>
                  <a:srgbClr val="C00000"/>
                </a:solidFill>
              </a:rPr>
              <a:t> pada </a:t>
            </a:r>
            <a:r>
              <a:rPr lang="en-US" sz="4000" b="1" i="1" dirty="0">
                <a:solidFill>
                  <a:srgbClr val="C00000"/>
                </a:solidFill>
              </a:rPr>
              <a:t>hard voting classifier</a:t>
            </a:r>
            <a:r>
              <a:rPr lang="en-US" sz="4000" b="1" dirty="0">
                <a:solidFill>
                  <a:srgbClr val="C00000"/>
                </a:solidFill>
              </a:rPr>
              <a:t>), </a:t>
            </a:r>
            <a:r>
              <a:rPr lang="en-US" sz="4000" b="1" dirty="0" err="1">
                <a:solidFill>
                  <a:srgbClr val="C00000"/>
                </a:solidFill>
              </a:rPr>
              <a:t>atau</a:t>
            </a:r>
            <a:r>
              <a:rPr lang="en-US" sz="4000" b="1" dirty="0">
                <a:solidFill>
                  <a:srgbClr val="C00000"/>
                </a:solidFill>
              </a:rPr>
              <a:t> rata- rata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kasus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regresi</a:t>
            </a:r>
            <a:r>
              <a:rPr lang="en-US" sz="4000" b="1" dirty="0">
                <a:solidFill>
                  <a:srgbClr val="C00000"/>
                </a:solidFill>
              </a:rPr>
              <a:t>. </a:t>
            </a:r>
            <a:endParaRPr lang="en-TW" sz="4000" b="1" dirty="0">
              <a:solidFill>
                <a:srgbClr val="C00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Agregasi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mengurangi</a:t>
            </a:r>
            <a:r>
              <a:rPr lang="en-US" sz="4000" b="1" dirty="0">
                <a:solidFill>
                  <a:srgbClr val="C00000"/>
                </a:solidFill>
              </a:rPr>
              <a:t> bias dan </a:t>
            </a:r>
            <a:r>
              <a:rPr lang="en-US" sz="4000" b="1" dirty="0" err="1">
                <a:solidFill>
                  <a:srgbClr val="C00000"/>
                </a:solidFill>
              </a:rPr>
              <a:t>variansi</a:t>
            </a:r>
            <a:r>
              <a:rPr lang="en-US" sz="4000" dirty="0"/>
              <a:t>.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umum</a:t>
            </a:r>
            <a:r>
              <a:rPr lang="en-US" sz="4000" dirty="0"/>
              <a:t>, </a:t>
            </a:r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agregasi</a:t>
            </a:r>
            <a:r>
              <a:rPr lang="en-US" sz="4000" dirty="0"/>
              <a:t> </a:t>
            </a:r>
            <a:r>
              <a:rPr lang="en-US" sz="4000" i="1" dirty="0" err="1"/>
              <a:t>ensamble</a:t>
            </a:r>
            <a:r>
              <a:rPr lang="en-US" sz="4000" i="1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C00000"/>
                </a:solidFill>
              </a:rPr>
              <a:t>bias yang </a:t>
            </a:r>
            <a:r>
              <a:rPr lang="en-US" sz="4000" b="1" dirty="0" err="1">
                <a:solidFill>
                  <a:srgbClr val="C00000"/>
                </a:solidFill>
              </a:rPr>
              <a:t>serupa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tetapi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variansi</a:t>
            </a:r>
            <a:r>
              <a:rPr lang="en-US" sz="4000" b="1" dirty="0">
                <a:solidFill>
                  <a:srgbClr val="C00000"/>
                </a:solidFill>
              </a:rPr>
              <a:t> yang </a:t>
            </a:r>
            <a:r>
              <a:rPr lang="en-US" sz="4000" b="1" dirty="0" err="1">
                <a:solidFill>
                  <a:srgbClr val="C00000"/>
                </a:solidFill>
              </a:rPr>
              <a:t>lebih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rendah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dibandingkan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dengan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prediktor-prediktor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individu</a:t>
            </a:r>
            <a:r>
              <a:rPr lang="en-US" sz="4000" b="1" dirty="0">
                <a:solidFill>
                  <a:srgbClr val="C00000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Bagging </a:t>
            </a:r>
            <a:r>
              <a:rPr lang="en-US" b="1" dirty="0"/>
              <a:t>dan </a:t>
            </a:r>
            <a:r>
              <a:rPr lang="en-US" b="1" i="1" dirty="0"/>
              <a:t>Pasting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i="1" dirty="0"/>
              <a:t>Scikit-Learn </a:t>
            </a:r>
            <a:r>
              <a:rPr lang="en-US" dirty="0"/>
              <a:t>Scikit-Learn </a:t>
            </a:r>
            <a:r>
              <a:rPr lang="en-US" dirty="0" err="1"/>
              <a:t>menawarkan</a:t>
            </a:r>
            <a:r>
              <a:rPr lang="en-US" dirty="0"/>
              <a:t> API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bagging </a:t>
            </a:r>
            <a:r>
              <a:rPr lang="en-US" b="1" dirty="0">
                <a:solidFill>
                  <a:srgbClr val="C00000"/>
                </a:solidFill>
              </a:rPr>
              <a:t>dan </a:t>
            </a:r>
            <a:r>
              <a:rPr lang="en-US" b="1" i="1" dirty="0">
                <a:solidFill>
                  <a:srgbClr val="C00000"/>
                </a:solidFill>
              </a:rPr>
              <a:t>pasting </a:t>
            </a:r>
            <a:r>
              <a:rPr lang="en-US" b="1" dirty="0" err="1">
                <a:solidFill>
                  <a:srgbClr val="C00000"/>
                </a:solidFill>
              </a:rPr>
              <a:t>menggunakan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class </a:t>
            </a:r>
            <a:r>
              <a:rPr lang="en-US" b="1" dirty="0" err="1">
                <a:solidFill>
                  <a:srgbClr val="C00000"/>
                </a:solidFill>
              </a:rPr>
              <a:t>BaggingClassifier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BaggingRegressor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regresi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2940601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624" y="264050"/>
            <a:ext cx="9146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Bagging dan Pasting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8120D-416B-B444-87C7-226CB3BF3F36}"/>
              </a:ext>
            </a:extLst>
          </p:cNvPr>
          <p:cNvSpPr txBox="1"/>
          <p:nvPr/>
        </p:nvSpPr>
        <p:spPr>
          <a:xfrm>
            <a:off x="1891862" y="2398169"/>
            <a:ext cx="20242924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Kode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training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ensemble </a:t>
            </a:r>
            <a:r>
              <a:rPr lang="en-US" b="1" dirty="0">
                <a:solidFill>
                  <a:srgbClr val="C00000"/>
                </a:solidFill>
              </a:rPr>
              <a:t>yang </a:t>
            </a:r>
            <a:r>
              <a:rPr lang="en-US" b="1" dirty="0" err="1">
                <a:solidFill>
                  <a:srgbClr val="C00000"/>
                </a:solidFill>
              </a:rPr>
              <a:t>terdiri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500 </a:t>
            </a:r>
            <a:r>
              <a:rPr lang="en-US" b="1" i="1" dirty="0">
                <a:solidFill>
                  <a:srgbClr val="C00000"/>
                </a:solidFill>
              </a:rPr>
              <a:t>decision tree </a:t>
            </a:r>
            <a:r>
              <a:rPr lang="en-US" b="1" dirty="0">
                <a:solidFill>
                  <a:srgbClr val="C00000"/>
                </a:solidFill>
              </a:rPr>
              <a:t>(DT) </a:t>
            </a:r>
            <a:r>
              <a:rPr lang="en-US" b="1" i="1" dirty="0">
                <a:solidFill>
                  <a:srgbClr val="C00000"/>
                </a:solidFill>
              </a:rPr>
              <a:t>classifiers</a:t>
            </a:r>
            <a:r>
              <a:rPr lang="en-US" b="1" dirty="0">
                <a:solidFill>
                  <a:srgbClr val="C00000"/>
                </a:solidFill>
              </a:rPr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dimana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masing-masing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ditraining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menggunakan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100 </a:t>
            </a:r>
            <a:r>
              <a:rPr lang="en-US" b="1" i="1" dirty="0">
                <a:solidFill>
                  <a:srgbClr val="C00000"/>
                </a:solidFill>
              </a:rPr>
              <a:t>training instance </a:t>
            </a:r>
            <a:r>
              <a:rPr lang="en-US" dirty="0"/>
              <a:t>yang </a:t>
            </a:r>
            <a:r>
              <a:rPr lang="en-US" b="1" dirty="0" err="1">
                <a:solidFill>
                  <a:srgbClr val="C00000"/>
                </a:solidFill>
              </a:rPr>
              <a:t>disampel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i="1" dirty="0">
                <a:solidFill>
                  <a:srgbClr val="C00000"/>
                </a:solidFill>
              </a:rPr>
              <a:t>with replacement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 err="1">
                <a:solidFill>
                  <a:srgbClr val="C00000"/>
                </a:solidFill>
              </a:rPr>
              <a:t>secara</a:t>
            </a:r>
            <a:r>
              <a:rPr lang="en-US" b="1" dirty="0">
                <a:solidFill>
                  <a:srgbClr val="C00000"/>
                </a:solidFill>
              </a:rPr>
              <a:t> random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training set.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E9456-3ECF-A446-8C1A-9D71B41602E6}"/>
              </a:ext>
            </a:extLst>
          </p:cNvPr>
          <p:cNvSpPr txBox="1"/>
          <p:nvPr/>
        </p:nvSpPr>
        <p:spPr>
          <a:xfrm>
            <a:off x="1891862" y="5265683"/>
            <a:ext cx="2017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TW" b="1" dirty="0">
                <a:solidFill>
                  <a:srgbClr val="002060"/>
                </a:solidFill>
              </a:rPr>
              <a:t>raining dengan Bagging Classifier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50E45E-18B1-ED43-8397-E4BBAC57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92" y="6072999"/>
            <a:ext cx="20571373" cy="49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6559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624" y="264050"/>
            <a:ext cx="91464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Bagging dan Pasting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endParaRPr lang="en-TW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E9456-3ECF-A446-8C1A-9D71B41602E6}"/>
              </a:ext>
            </a:extLst>
          </p:cNvPr>
          <p:cNvSpPr txBox="1"/>
          <p:nvPr/>
        </p:nvSpPr>
        <p:spPr>
          <a:xfrm>
            <a:off x="1784172" y="2467207"/>
            <a:ext cx="20179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TW" b="1" dirty="0">
                <a:solidFill>
                  <a:srgbClr val="002060"/>
                </a:solidFill>
              </a:rPr>
              <a:t>raining dengan Decision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A9C30B-39CC-DB4F-87BE-3DA89A50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4" y="3143222"/>
            <a:ext cx="20760518" cy="1508910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0806838-1879-DC45-B345-A5A560DE1C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0"/>
          <a:stretch/>
        </p:blipFill>
        <p:spPr>
          <a:xfrm>
            <a:off x="9325265" y="4678556"/>
            <a:ext cx="8539535" cy="2153019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DE66914D-282A-C14C-9A17-CFEFCD736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1" y="6904911"/>
            <a:ext cx="14743505" cy="6858000"/>
          </a:xfrm>
          <a:prstGeom prst="rect">
            <a:avLst/>
          </a:prstGeom>
        </p:spPr>
      </p:pic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F8CD31-D66C-BE4F-8CD7-49A131A66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0222"/>
            <a:ext cx="9168422" cy="19546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09C688-279C-CD43-9E09-AAD65E6925DF}"/>
              </a:ext>
            </a:extLst>
          </p:cNvPr>
          <p:cNvSpPr txBox="1"/>
          <p:nvPr/>
        </p:nvSpPr>
        <p:spPr>
          <a:xfrm>
            <a:off x="15301522" y="7693572"/>
            <a:ext cx="8567471" cy="41440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Hasil </a:t>
            </a:r>
            <a:r>
              <a:rPr lang="en-US" i="1" dirty="0"/>
              <a:t>ensemble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i="1" dirty="0"/>
              <a:t>bias </a:t>
            </a:r>
            <a:r>
              <a:rPr lang="en-US" dirty="0"/>
              <a:t>yang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variansi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error yang </a:t>
            </a:r>
            <a:r>
              <a:rPr lang="en-US" dirty="0" err="1"/>
              <a:t>sama</a:t>
            </a:r>
            <a:r>
              <a:rPr lang="en-US" dirty="0"/>
              <a:t> pada data training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i="1" dirty="0"/>
              <a:t>decision boundary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beraturan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47431604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392" y="264050"/>
            <a:ext cx="715891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Random Forests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/>
              <a:t>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97214-9028-5048-838C-B51D8D393B3D}"/>
              </a:ext>
            </a:extLst>
          </p:cNvPr>
          <p:cNvSpPr txBox="1"/>
          <p:nvPr/>
        </p:nvSpPr>
        <p:spPr>
          <a:xfrm>
            <a:off x="338333" y="2558575"/>
            <a:ext cx="10979130" cy="11057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Random forests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002060"/>
                </a:solidFill>
              </a:rPr>
              <a:t>ensemble </a:t>
            </a:r>
            <a:r>
              <a:rPr lang="en-US" sz="4000" b="1" dirty="0" err="1">
                <a:solidFill>
                  <a:srgbClr val="002060"/>
                </a:solidFill>
              </a:rPr>
              <a:t>dari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i="1" dirty="0">
                <a:solidFill>
                  <a:srgbClr val="002060"/>
                </a:solidFill>
              </a:rPr>
              <a:t>decision tree </a:t>
            </a:r>
            <a:r>
              <a:rPr lang="en-US" sz="4000" b="1" dirty="0">
                <a:solidFill>
                  <a:srgbClr val="002060"/>
                </a:solidFill>
              </a:rPr>
              <a:t>(DT)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Umumnya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ditraining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dengan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metode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i="1" dirty="0">
                <a:solidFill>
                  <a:srgbClr val="002060"/>
                </a:solidFill>
              </a:rPr>
              <a:t>bagging </a:t>
            </a:r>
            <a:r>
              <a:rPr lang="en-US" sz="4000" b="1" dirty="0">
                <a:solidFill>
                  <a:srgbClr val="002060"/>
                </a:solidFill>
              </a:rPr>
              <a:t>(</a:t>
            </a:r>
            <a:r>
              <a:rPr lang="en-US" sz="4000" b="1" dirty="0" err="1">
                <a:solidFill>
                  <a:srgbClr val="002060"/>
                </a:solidFill>
              </a:rPr>
              <a:t>sebagian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kecil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i="1" dirty="0">
                <a:solidFill>
                  <a:srgbClr val="002060"/>
                </a:solidFill>
              </a:rPr>
              <a:t>pasting</a:t>
            </a:r>
            <a:r>
              <a:rPr lang="en-US" sz="4000" b="1" dirty="0">
                <a:solidFill>
                  <a:srgbClr val="002060"/>
                </a:solidFill>
              </a:rPr>
              <a:t>), </a:t>
            </a:r>
            <a:r>
              <a:rPr lang="en-US" sz="4000" dirty="0" err="1"/>
              <a:t>biasanya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setting </a:t>
            </a:r>
            <a:r>
              <a:rPr lang="en-US" sz="4000" b="1" dirty="0" err="1">
                <a:solidFill>
                  <a:srgbClr val="002060"/>
                </a:solidFill>
              </a:rPr>
              <a:t>max_samples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sama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dengan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ukuran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dari</a:t>
            </a:r>
            <a:r>
              <a:rPr lang="en-US" sz="4000" b="1" dirty="0">
                <a:solidFill>
                  <a:srgbClr val="002060"/>
                </a:solidFill>
              </a:rPr>
              <a:t> training set.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Bisa </a:t>
            </a:r>
            <a:r>
              <a:rPr lang="en-US" sz="4000" dirty="0" err="1"/>
              <a:t>saja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membuat</a:t>
            </a:r>
            <a:r>
              <a:rPr lang="en-US" sz="4000" dirty="0"/>
              <a:t> </a:t>
            </a:r>
            <a:r>
              <a:rPr lang="en-US" sz="4000" dirty="0" err="1"/>
              <a:t>BaggingClassifier</a:t>
            </a:r>
            <a:r>
              <a:rPr lang="en-US" sz="4000" dirty="0"/>
              <a:t> yang </a:t>
            </a:r>
            <a:r>
              <a:rPr lang="en-US" sz="4000" dirty="0" err="1"/>
              <a:t>diberikan</a:t>
            </a:r>
            <a:r>
              <a:rPr lang="en-US" sz="4000" dirty="0"/>
              <a:t> </a:t>
            </a:r>
            <a:r>
              <a:rPr lang="en-US" sz="4000" dirty="0" err="1"/>
              <a:t>masukan</a:t>
            </a:r>
            <a:r>
              <a:rPr lang="en-US" sz="4000" dirty="0"/>
              <a:t> </a:t>
            </a:r>
            <a:r>
              <a:rPr lang="en-US" sz="4000" dirty="0" err="1"/>
              <a:t>DecisionTreeClassifier</a:t>
            </a:r>
            <a:r>
              <a:rPr lang="en-US" sz="4000" dirty="0"/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Algoritma</a:t>
            </a:r>
            <a:r>
              <a:rPr lang="en-US" sz="4000" dirty="0"/>
              <a:t> </a:t>
            </a:r>
            <a:r>
              <a:rPr lang="en-US" sz="4000" i="1" dirty="0"/>
              <a:t>random forests </a:t>
            </a:r>
            <a:r>
              <a:rPr lang="en-US" sz="4000" dirty="0"/>
              <a:t>(RF) </a:t>
            </a:r>
            <a:r>
              <a:rPr lang="en-US" sz="4000" dirty="0" err="1"/>
              <a:t>memberikan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002060"/>
                </a:solidFill>
              </a:rPr>
              <a:t>keacakan</a:t>
            </a:r>
            <a:r>
              <a:rPr lang="en-US" sz="4000" b="1" dirty="0">
                <a:solidFill>
                  <a:srgbClr val="002060"/>
                </a:solidFill>
              </a:rPr>
              <a:t> (</a:t>
            </a:r>
            <a:r>
              <a:rPr lang="en-US" sz="4000" b="1" i="1" dirty="0">
                <a:solidFill>
                  <a:srgbClr val="002060"/>
                </a:solidFill>
              </a:rPr>
              <a:t>randomness</a:t>
            </a:r>
            <a:r>
              <a:rPr lang="en-US" sz="4000" b="1" dirty="0">
                <a:solidFill>
                  <a:srgbClr val="002060"/>
                </a:solidFill>
              </a:rPr>
              <a:t>)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ketika</a:t>
            </a:r>
            <a:r>
              <a:rPr lang="en-US" sz="4000" dirty="0"/>
              <a:t> </a:t>
            </a:r>
            <a:r>
              <a:rPr lang="en-US" sz="4000" dirty="0" err="1">
                <a:solidFill>
                  <a:srgbClr val="002060"/>
                </a:solidFill>
              </a:rPr>
              <a:t>mengembangkan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i="1" dirty="0">
                <a:solidFill>
                  <a:srgbClr val="002060"/>
                </a:solidFill>
              </a:rPr>
              <a:t>trees</a:t>
            </a:r>
            <a:r>
              <a:rPr lang="en-US" sz="4000" dirty="0"/>
              <a:t>. 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60768F4-679B-7E49-8B35-B8BC7FD66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462" y="4238214"/>
            <a:ext cx="12790708" cy="65049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F8C893-8128-F64B-85A7-A6F358A906EA}"/>
              </a:ext>
            </a:extLst>
          </p:cNvPr>
          <p:cNvSpPr txBox="1"/>
          <p:nvPr/>
        </p:nvSpPr>
        <p:spPr>
          <a:xfrm>
            <a:off x="11050538" y="11157425"/>
            <a:ext cx="1332455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DT </a:t>
            </a:r>
            <a:r>
              <a:rPr lang="en-US" dirty="0" err="1"/>
              <a:t>sendiri</a:t>
            </a:r>
            <a:r>
              <a:rPr lang="en-US" dirty="0"/>
              <a:t> yang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terbaik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splitting </a:t>
            </a:r>
            <a:r>
              <a:rPr lang="en-US" dirty="0"/>
              <a:t>node, RF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best feature </a:t>
            </a:r>
            <a:r>
              <a:rPr lang="en-US" dirty="0" err="1"/>
              <a:t>diantara</a:t>
            </a:r>
            <a:r>
              <a:rPr lang="en-US" dirty="0"/>
              <a:t> subset </a:t>
            </a:r>
            <a:r>
              <a:rPr lang="en-US" i="1" dirty="0"/>
              <a:t>feature </a:t>
            </a:r>
            <a:r>
              <a:rPr lang="en-US" dirty="0"/>
              <a:t>yang </a:t>
            </a:r>
            <a:r>
              <a:rPr lang="en-US" dirty="0" err="1"/>
              <a:t>acak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815625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392" y="264050"/>
            <a:ext cx="715891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Random Forests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8885974" y="140144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Description </a:t>
            </a:r>
            <a:endParaRPr lang="en-TW" b="1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E4A61BA-CB16-DF40-9B4E-C9671586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8" y="4136199"/>
            <a:ext cx="21829567" cy="55036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E215E3-D8BE-5A4E-809B-8749C62A4C10}"/>
              </a:ext>
            </a:extLst>
          </p:cNvPr>
          <p:cNvSpPr txBox="1"/>
          <p:nvPr/>
        </p:nvSpPr>
        <p:spPr>
          <a:xfrm>
            <a:off x="1176272" y="10544543"/>
            <a:ext cx="16297986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Class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hyperparameter </a:t>
            </a:r>
            <a:r>
              <a:rPr lang="en-US" dirty="0"/>
              <a:t>pada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DecisionTreeClassifier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tree </a:t>
            </a:r>
            <a:r>
              <a:rPr lang="en-US" dirty="0" err="1"/>
              <a:t>berkembang</a:t>
            </a:r>
            <a:r>
              <a:rPr lang="en-US" dirty="0"/>
              <a:t>, dan juga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hyperparameter </a:t>
            </a:r>
            <a:r>
              <a:rPr lang="en-US" dirty="0"/>
              <a:t>pada </a:t>
            </a:r>
            <a:r>
              <a:rPr lang="en-US" i="1" dirty="0"/>
              <a:t>class </a:t>
            </a:r>
            <a:r>
              <a:rPr lang="en-US" dirty="0" err="1"/>
              <a:t>BaggingClassifier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i="1" dirty="0"/>
              <a:t>ensemble</a:t>
            </a:r>
            <a:r>
              <a:rPr lang="en-US" dirty="0"/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9B71DD-4221-F346-8CB4-BBAFCB24ADD2}"/>
              </a:ext>
            </a:extLst>
          </p:cNvPr>
          <p:cNvSpPr/>
          <p:nvPr/>
        </p:nvSpPr>
        <p:spPr>
          <a:xfrm>
            <a:off x="15768303" y="6117021"/>
            <a:ext cx="3844000" cy="6439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B6A3E-FD6E-DA40-9CBC-641AF959B81F}"/>
              </a:ext>
            </a:extLst>
          </p:cNvPr>
          <p:cNvSpPr/>
          <p:nvPr/>
        </p:nvSpPr>
        <p:spPr>
          <a:xfrm>
            <a:off x="14880179" y="7923027"/>
            <a:ext cx="3844000" cy="6439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181775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392" y="264050"/>
            <a:ext cx="715891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Random Forests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Contoh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A6281-7D5F-EB4F-AACE-DEA8831F470F}"/>
              </a:ext>
            </a:extLst>
          </p:cNvPr>
          <p:cNvSpPr txBox="1"/>
          <p:nvPr/>
        </p:nvSpPr>
        <p:spPr>
          <a:xfrm>
            <a:off x="736600" y="2558575"/>
            <a:ext cx="22911676" cy="74680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/>
              <a:t>Pengembangan tree pada </a:t>
            </a:r>
            <a:r>
              <a:rPr lang="en-US" i="1" dirty="0"/>
              <a:t>random forest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subset </a:t>
            </a:r>
            <a:r>
              <a:rPr lang="en-US" i="1" dirty="0"/>
              <a:t>feature </a:t>
            </a:r>
            <a:r>
              <a:rPr lang="en-US" dirty="0" err="1"/>
              <a:t>acak</a:t>
            </a:r>
            <a:r>
              <a:rPr lang="en-US" dirty="0"/>
              <a:t> yang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splitting </a:t>
            </a:r>
            <a:r>
              <a:rPr lang="en-US" dirty="0"/>
              <a:t>(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) pada </a:t>
            </a:r>
            <a:r>
              <a:rPr lang="en-US" dirty="0" err="1"/>
              <a:t>setiap</a:t>
            </a:r>
            <a:r>
              <a:rPr lang="en-US" dirty="0"/>
              <a:t> node.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Bisa </a:t>
            </a:r>
            <a:r>
              <a:rPr lang="en-US" dirty="0" err="1"/>
              <a:t>mengembangkan</a:t>
            </a:r>
            <a:r>
              <a:rPr lang="en-US" dirty="0"/>
              <a:t> tree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random threshold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feature 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DT </a:t>
            </a:r>
            <a:r>
              <a:rPr lang="en-US" dirty="0" err="1"/>
              <a:t>mencari</a:t>
            </a:r>
            <a:r>
              <a:rPr lang="en-US" dirty="0"/>
              <a:t> threshold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Forest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keacakan</a:t>
            </a:r>
            <a:r>
              <a:rPr lang="en-US" dirty="0"/>
              <a:t> </a:t>
            </a:r>
            <a:r>
              <a:rPr lang="en-US" i="1" dirty="0"/>
              <a:t>trees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ekstrim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Extremely Randomized Trees Ensemble </a:t>
            </a:r>
            <a:r>
              <a:rPr lang="en-US" dirty="0"/>
              <a:t>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i="1" dirty="0"/>
              <a:t>Extra-Trees</a:t>
            </a:r>
            <a:r>
              <a:rPr lang="en-US" dirty="0"/>
              <a:t>).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Pada Scikit-Learn, </a:t>
            </a:r>
            <a:r>
              <a:rPr lang="en-US" i="1" dirty="0"/>
              <a:t>Extra-Trees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ExtraTreesClassifier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en-US" dirty="0"/>
              <a:t>- </a:t>
            </a:r>
            <a:r>
              <a:rPr lang="en-US" dirty="0" err="1"/>
              <a:t>fikasi</a:t>
            </a:r>
            <a:r>
              <a:rPr lang="en-US" dirty="0"/>
              <a:t> dan </a:t>
            </a:r>
            <a:r>
              <a:rPr lang="en-US" dirty="0" err="1"/>
              <a:t>ExtraTreesRegressor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3103018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392" y="264050"/>
            <a:ext cx="7158911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Random Forests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8885974" y="1464360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Keuntungan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5B249-F22A-2143-8B8F-AEA6A0310B6C}"/>
              </a:ext>
            </a:extLst>
          </p:cNvPr>
          <p:cNvSpPr txBox="1"/>
          <p:nvPr/>
        </p:nvSpPr>
        <p:spPr>
          <a:xfrm>
            <a:off x="472966" y="2532013"/>
            <a:ext cx="23269903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pent- 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feature-feature </a:t>
            </a:r>
            <a:r>
              <a:rPr lang="en-US" dirty="0"/>
              <a:t>yang lain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Mengukur</a:t>
            </a:r>
            <a:r>
              <a:rPr lang="en-US" dirty="0"/>
              <a:t> level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node-node </a:t>
            </a:r>
            <a:r>
              <a:rPr lang="en-US" i="1" dirty="0"/>
              <a:t>tree </a:t>
            </a:r>
            <a:r>
              <a:rPr lang="en-US" dirty="0"/>
              <a:t>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impurity </a:t>
            </a:r>
            <a:r>
              <a:rPr lang="en-US" dirty="0" err="1"/>
              <a:t>secara</a:t>
            </a:r>
            <a:r>
              <a:rPr lang="en-US" dirty="0"/>
              <a:t> rata-rata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keselruhan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trees </a:t>
            </a:r>
            <a:r>
              <a:rPr lang="en-US" dirty="0"/>
              <a:t>pada </a:t>
            </a:r>
            <a:r>
              <a:rPr lang="en-US" i="1" dirty="0"/>
              <a:t>forest</a:t>
            </a:r>
            <a:r>
              <a:rPr lang="en-US" dirty="0"/>
              <a:t>). 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C96D6D-EC37-6B42-804D-1643AE14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76096"/>
            <a:ext cx="21363869" cy="6775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8021B-4564-4145-85D3-B662EE110CEF}"/>
              </a:ext>
            </a:extLst>
          </p:cNvPr>
          <p:cNvSpPr txBox="1"/>
          <p:nvPr/>
        </p:nvSpPr>
        <p:spPr>
          <a:xfrm>
            <a:off x="10698224" y="10589628"/>
            <a:ext cx="8864866" cy="2862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feature-feature </a:t>
            </a:r>
            <a:r>
              <a:rPr lang="en-US" dirty="0"/>
              <a:t>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petal </a:t>
            </a:r>
            <a:r>
              <a:rPr lang="en-US" dirty="0"/>
              <a:t>(44%) dan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i="1" dirty="0"/>
              <a:t>petal </a:t>
            </a:r>
            <a:r>
              <a:rPr lang="en-US" dirty="0"/>
              <a:t>(42%),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i="1" dirty="0"/>
              <a:t>sepal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/>
              <a:t>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, </a:t>
            </a:r>
            <a:r>
              <a:rPr lang="en-US" dirty="0" err="1"/>
              <a:t>berturut-turut</a:t>
            </a:r>
            <a:r>
              <a:rPr lang="en-US" dirty="0"/>
              <a:t> 11% dan 2%. </a:t>
            </a:r>
          </a:p>
        </p:txBody>
      </p:sp>
    </p:spTree>
    <p:extLst>
      <p:ext uri="{BB962C8B-B14F-4D97-AF65-F5344CB8AC3E}">
        <p14:creationId xmlns:p14="http://schemas.microsoft.com/office/powerpoint/2010/main" val="2018343910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702" y="264050"/>
            <a:ext cx="406229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Boosting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Definition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5927-D6F0-5549-93D9-3D3B09F2DC05}"/>
              </a:ext>
            </a:extLst>
          </p:cNvPr>
          <p:cNvSpPr txBox="1"/>
          <p:nvPr/>
        </p:nvSpPr>
        <p:spPr>
          <a:xfrm>
            <a:off x="1072055" y="2963917"/>
            <a:ext cx="2279693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i="1" dirty="0"/>
              <a:t>Boosting </a:t>
            </a:r>
            <a:r>
              <a:rPr lang="en-US" sz="4000" dirty="0"/>
              <a:t>(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disebut</a:t>
            </a:r>
            <a:r>
              <a:rPr lang="en-US" sz="4000" dirty="0"/>
              <a:t> </a:t>
            </a:r>
            <a:r>
              <a:rPr lang="en-US" sz="4000" i="1" dirty="0"/>
              <a:t>hypothesis boosting</a:t>
            </a:r>
            <a:r>
              <a:rPr lang="en-US" sz="4000" dirty="0"/>
              <a:t>) </a:t>
            </a:r>
            <a:r>
              <a:rPr lang="en-US" sz="4000" dirty="0" err="1"/>
              <a:t>mengacu</a:t>
            </a:r>
            <a:r>
              <a:rPr lang="en-US" sz="4000" dirty="0"/>
              <a:t> pada </a:t>
            </a:r>
            <a:r>
              <a:rPr lang="en-US" sz="4000" dirty="0" err="1"/>
              <a:t>metode-metode</a:t>
            </a:r>
            <a:r>
              <a:rPr lang="en-US" sz="4000" dirty="0"/>
              <a:t> </a:t>
            </a:r>
            <a:r>
              <a:rPr lang="en-US" sz="4000" i="1" dirty="0"/>
              <a:t>ensemble </a:t>
            </a:r>
            <a:r>
              <a:rPr lang="en-US" sz="4000" dirty="0"/>
              <a:t>yang </a:t>
            </a:r>
            <a:r>
              <a:rPr lang="en-US" sz="4000" dirty="0" err="1"/>
              <a:t>mengkombinasikan</a:t>
            </a:r>
            <a:r>
              <a:rPr lang="en-US" sz="4000" dirty="0"/>
              <a:t> </a:t>
            </a:r>
            <a:r>
              <a:rPr lang="en-US" sz="4000" dirty="0" err="1"/>
              <a:t>beberapa</a:t>
            </a:r>
            <a:r>
              <a:rPr lang="en-US" sz="4000" dirty="0"/>
              <a:t> </a:t>
            </a:r>
            <a:r>
              <a:rPr lang="en-US" sz="4000" dirty="0" err="1"/>
              <a:t>pembelajar</a:t>
            </a:r>
            <a:r>
              <a:rPr lang="en-US" sz="4000" dirty="0"/>
              <a:t> yang </a:t>
            </a:r>
            <a:r>
              <a:rPr lang="en-US" sz="4000" dirty="0" err="1"/>
              <a:t>lemah</a:t>
            </a:r>
            <a:r>
              <a:rPr lang="en-US" sz="4000" dirty="0"/>
              <a:t> (</a:t>
            </a:r>
            <a:r>
              <a:rPr lang="en-US" sz="4000" i="1" dirty="0"/>
              <a:t>weak learners</a:t>
            </a:r>
            <a:r>
              <a:rPr lang="en-US" sz="4000" dirty="0"/>
              <a:t>)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pembelajar</a:t>
            </a:r>
            <a:r>
              <a:rPr lang="en-US" sz="4000" dirty="0"/>
              <a:t> yang </a:t>
            </a:r>
            <a:r>
              <a:rPr lang="en-US" sz="4000" dirty="0" err="1"/>
              <a:t>kuat</a:t>
            </a:r>
            <a:r>
              <a:rPr lang="en-US" sz="4000" dirty="0"/>
              <a:t> (</a:t>
            </a:r>
            <a:r>
              <a:rPr lang="en-US" sz="4000" i="1" dirty="0"/>
              <a:t>strong learner</a:t>
            </a:r>
            <a:r>
              <a:rPr lang="en-US" sz="4000" dirty="0"/>
              <a:t>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Ide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i="1" dirty="0"/>
              <a:t>boosting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melakukan</a:t>
            </a:r>
            <a:r>
              <a:rPr lang="en-US" sz="4000" dirty="0"/>
              <a:t> training </a:t>
            </a:r>
            <a:r>
              <a:rPr lang="en-US" sz="4000" dirty="0" err="1"/>
              <a:t>prediktor-prediktor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sekuensial</a:t>
            </a:r>
            <a:r>
              <a:rPr lang="en-US" sz="4000" dirty="0"/>
              <a:t>, </a:t>
            </a:r>
            <a:r>
              <a:rPr lang="en-US" sz="4000" dirty="0" err="1"/>
              <a:t>dimana</a:t>
            </a:r>
            <a:r>
              <a:rPr lang="en-US" sz="4000" dirty="0"/>
              <a:t> masing-masing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memperbaiki</a:t>
            </a:r>
            <a:r>
              <a:rPr lang="en-US" sz="4000" dirty="0"/>
              <a:t> </a:t>
            </a:r>
            <a:r>
              <a:rPr lang="en-US" sz="4000" dirty="0" err="1"/>
              <a:t>hasil</a:t>
            </a:r>
            <a:r>
              <a:rPr lang="en-US" sz="4000" dirty="0"/>
              <a:t> </a:t>
            </a:r>
            <a:r>
              <a:rPr lang="en-US" sz="4000" dirty="0" err="1"/>
              <a:t>prediktor</a:t>
            </a:r>
            <a:r>
              <a:rPr lang="en-US" sz="4000" dirty="0"/>
              <a:t> </a:t>
            </a:r>
            <a:r>
              <a:rPr lang="en-US" sz="4000" dirty="0" err="1"/>
              <a:t>sebelumnya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Banyak </a:t>
            </a:r>
            <a:r>
              <a:rPr lang="en-US" sz="4000" dirty="0" err="1"/>
              <a:t>metode</a:t>
            </a:r>
            <a:r>
              <a:rPr lang="en-US" sz="4000" dirty="0"/>
              <a:t>- </a:t>
            </a:r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i="1" dirty="0"/>
              <a:t>boosting </a:t>
            </a:r>
            <a:r>
              <a:rPr lang="en-US" sz="4000" dirty="0"/>
              <a:t>yang </a:t>
            </a:r>
            <a:r>
              <a:rPr lang="en-US" sz="4000" dirty="0" err="1"/>
              <a:t>ada</a:t>
            </a:r>
            <a:r>
              <a:rPr lang="en-US" sz="4000" dirty="0"/>
              <a:t>, </a:t>
            </a:r>
            <a:r>
              <a:rPr lang="en-US" sz="4000" dirty="0" err="1"/>
              <a:t>tetapi</a:t>
            </a:r>
            <a:r>
              <a:rPr lang="en-US" sz="4000" dirty="0"/>
              <a:t> </a:t>
            </a:r>
            <a:r>
              <a:rPr lang="en-US" sz="4000" dirty="0" err="1"/>
              <a:t>dua</a:t>
            </a:r>
            <a:r>
              <a:rPr lang="en-US" sz="4000" dirty="0"/>
              <a:t> yang paling </a:t>
            </a:r>
            <a:r>
              <a:rPr lang="en-US" sz="4000" dirty="0" err="1"/>
              <a:t>populer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i="1" dirty="0"/>
              <a:t>AdaBoost (Adaptive Boosting) </a:t>
            </a:r>
            <a:r>
              <a:rPr lang="en-US" sz="4000" dirty="0"/>
              <a:t>dan </a:t>
            </a:r>
            <a:r>
              <a:rPr lang="en-US" sz="4000" i="1" dirty="0"/>
              <a:t>Gradient Boosting</a:t>
            </a:r>
            <a:r>
              <a:rPr lang="en-US" sz="4000" dirty="0"/>
              <a:t>. 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endParaRPr lang="en-TW" sz="4000" dirty="0"/>
          </a:p>
        </p:txBody>
      </p:sp>
    </p:spTree>
    <p:extLst>
      <p:ext uri="{BB962C8B-B14F-4D97-AF65-F5344CB8AC3E}">
        <p14:creationId xmlns:p14="http://schemas.microsoft.com/office/powerpoint/2010/main" val="3364768153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637" y="264050"/>
            <a:ext cx="9832399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88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0474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0762" y="1333618"/>
            <a:ext cx="1905976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>
                <a:solidFill>
                  <a:schemeClr val="tx2"/>
                </a:solidFill>
                <a:ea typeface="Lato Light"/>
                <a:cs typeface="Lato Light"/>
              </a:rPr>
              <a:t>Example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9D292-88E7-0E46-A8A2-D308FA75818E}"/>
              </a:ext>
            </a:extLst>
          </p:cNvPr>
          <p:cNvSpPr txBox="1"/>
          <p:nvPr/>
        </p:nvSpPr>
        <p:spPr>
          <a:xfrm>
            <a:off x="943632" y="2370102"/>
            <a:ext cx="23353110" cy="1651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Contoh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dataset iris yang </a:t>
            </a:r>
            <a:r>
              <a:rPr lang="en-US" dirty="0" err="1">
                <a:latin typeface="+mn-lt"/>
              </a:rPr>
              <a:t>sebelumnya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gunakan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Namun</a:t>
            </a:r>
            <a:r>
              <a:rPr lang="en-US" dirty="0">
                <a:latin typeface="+mn-lt"/>
              </a:rPr>
              <a:t> model yang </a:t>
            </a:r>
            <a:r>
              <a:rPr lang="en-US" dirty="0" err="1">
                <a:latin typeface="+mn-lt"/>
              </a:rPr>
              <a:t>digunakan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adalah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DecionTreeClassifier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B1532-2BC6-2146-B496-15C74727CB30}"/>
              </a:ext>
            </a:extLst>
          </p:cNvPr>
          <p:cNvSpPr txBox="1"/>
          <p:nvPr/>
        </p:nvSpPr>
        <p:spPr>
          <a:xfrm>
            <a:off x="1135117" y="4351283"/>
            <a:ext cx="21630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Load dataset iris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DF24-93DB-5C40-9CEF-6779937E4266}"/>
              </a:ext>
            </a:extLst>
          </p:cNvPr>
          <p:cNvSpPr txBox="1"/>
          <p:nvPr/>
        </p:nvSpPr>
        <p:spPr>
          <a:xfrm>
            <a:off x="1101287" y="9190025"/>
            <a:ext cx="21630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Training </a:t>
            </a:r>
            <a:r>
              <a:rPr lang="en-US" sz="4400" b="1" i="1" dirty="0">
                <a:solidFill>
                  <a:srgbClr val="002060"/>
                </a:solidFill>
              </a:rPr>
              <a:t>classifier </a:t>
            </a:r>
            <a:endParaRPr lang="en-US" sz="5400" b="1" dirty="0">
              <a:solidFill>
                <a:srgbClr val="002060"/>
              </a:solidFill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96556A58-DB9F-5846-9CDF-A1B20A266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" y="5278751"/>
            <a:ext cx="18256469" cy="3629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9D6204-984E-3E4A-8053-8F3ABBF10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6" y="10343485"/>
            <a:ext cx="18290299" cy="12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10218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96" y="264050"/>
            <a:ext cx="438770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AdaBoost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Definition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25927-D6F0-5549-93D9-3D3B09F2DC05}"/>
              </a:ext>
            </a:extLst>
          </p:cNvPr>
          <p:cNvSpPr txBox="1"/>
          <p:nvPr/>
        </p:nvSpPr>
        <p:spPr>
          <a:xfrm>
            <a:off x="1418897" y="2963917"/>
            <a:ext cx="22450096" cy="331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pada </a:t>
            </a:r>
            <a:r>
              <a:rPr lang="en-US" i="1" dirty="0"/>
              <a:t>training instances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i="1" dirty="0"/>
              <a:t>underfitting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kasus-kasus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. Teknik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i="1" dirty="0"/>
              <a:t>AdaBoost.</a:t>
            </a:r>
            <a:endParaRPr lang="en-US" sz="40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1CB55D4-1F57-F54E-9AD0-D63C1000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88" y="5673608"/>
            <a:ext cx="14192714" cy="75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34130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96" y="264050"/>
            <a:ext cx="438770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AdaBoost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</a:t>
            </a:r>
            <a:endParaRPr lang="en-TW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BDA8C-2948-E44C-B8C8-C3B146EBD068}"/>
              </a:ext>
            </a:extLst>
          </p:cNvPr>
          <p:cNvSpPr txBox="1"/>
          <p:nvPr/>
        </p:nvSpPr>
        <p:spPr>
          <a:xfrm>
            <a:off x="1891862" y="2558575"/>
            <a:ext cx="21567228" cy="4144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training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classifier </a:t>
            </a:r>
            <a:r>
              <a:rPr lang="en-US" dirty="0"/>
              <a:t>basis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decision tree</a:t>
            </a:r>
            <a:r>
              <a:rPr lang="en-US" dirty="0"/>
              <a:t>) dan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training set.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instance w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1/</a:t>
            </a:r>
            <a:r>
              <a:rPr lang="en-US" i="1" dirty="0"/>
              <a:t>m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ditraining</a:t>
            </a:r>
            <a:r>
              <a:rPr lang="en-US" dirty="0"/>
              <a:t>, dan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error rate r</a:t>
            </a:r>
            <a:r>
              <a:rPr lang="en-US" dirty="0"/>
              <a:t>1 </a:t>
            </a:r>
            <a:r>
              <a:rPr lang="en-US" dirty="0" err="1"/>
              <a:t>dihitung</a:t>
            </a:r>
            <a:r>
              <a:rPr lang="en-US" dirty="0"/>
              <a:t> pada training set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Persamaan</a:t>
            </a:r>
            <a:r>
              <a:rPr lang="en-US" dirty="0"/>
              <a:t> (4.1). 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9EA8751-D050-CD43-AE6E-235DF586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2" y="7115545"/>
            <a:ext cx="17578353" cy="3017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1CBCDD-FD65-FA48-9E03-65838AB8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2" y="9892172"/>
            <a:ext cx="18695555" cy="34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4526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96" y="264050"/>
            <a:ext cx="438770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AdaBoost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D0733-101A-3747-B21F-FA06452377BB}"/>
              </a:ext>
            </a:extLst>
          </p:cNvPr>
          <p:cNvSpPr txBox="1"/>
          <p:nvPr/>
        </p:nvSpPr>
        <p:spPr>
          <a:xfrm>
            <a:off x="584920" y="2652734"/>
            <a:ext cx="23017655" cy="1651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AdaBoost </a:t>
            </a:r>
            <a:r>
              <a:rPr lang="en-US" dirty="0" err="1"/>
              <a:t>melakukan</a:t>
            </a:r>
            <a:r>
              <a:rPr lang="en-US" dirty="0"/>
              <a:t> update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instance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(4.3) yang </a:t>
            </a:r>
            <a:r>
              <a:rPr lang="en-US" dirty="0" err="1"/>
              <a:t>melakukan</a:t>
            </a:r>
            <a:r>
              <a:rPr lang="en-US" dirty="0"/>
              <a:t> update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boosting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instance-instance </a:t>
            </a:r>
            <a:r>
              <a:rPr lang="en-US" dirty="0"/>
              <a:t>yang salah </a:t>
            </a:r>
            <a:r>
              <a:rPr lang="en-US" dirty="0" err="1"/>
              <a:t>diklasifikasikan</a:t>
            </a:r>
            <a:r>
              <a:rPr lang="en-US" dirty="0"/>
              <a:t>.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14550BE9-38A6-0040-BA03-CC6B88544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39" y="4722097"/>
            <a:ext cx="10544567" cy="3151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8006847"/>
            <a:ext cx="23017655" cy="4975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i="1" dirty="0"/>
              <a:t>instance-instance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dinormalisasi</a:t>
            </a:r>
            <a:r>
              <a:rPr lang="en-US" dirty="0"/>
              <a:t> (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bobot</a:t>
            </a:r>
            <a:r>
              <a:rPr lang="en-US" dirty="0"/>
              <a:t>  ∑</a:t>
            </a:r>
            <a:r>
              <a:rPr lang="en-US" i="1" dirty="0"/>
              <a:t>m w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ditraining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bobot-bobot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=1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diupdate</a:t>
            </a:r>
            <a:r>
              <a:rPr lang="en-US" dirty="0"/>
              <a:t>, dan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42249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96" y="264050"/>
            <a:ext cx="438770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AdaBoost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Process </a:t>
            </a:r>
            <a:endParaRPr lang="en-TW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589C9-6498-4147-B2B7-14B2CEF0839A}"/>
              </a:ext>
            </a:extLst>
          </p:cNvPr>
          <p:cNvSpPr txBox="1"/>
          <p:nvPr/>
        </p:nvSpPr>
        <p:spPr>
          <a:xfrm>
            <a:off x="804565" y="2867288"/>
            <a:ext cx="23017655" cy="1651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i="1" dirty="0"/>
              <a:t>AdaBoost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prediksi-prediksi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dan </a:t>
            </a:r>
            <a:r>
              <a:rPr lang="en-US" dirty="0" err="1"/>
              <a:t>membobotinya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prediktor</a:t>
            </a:r>
            <a:r>
              <a:rPr lang="en-US" dirty="0"/>
              <a:t> </a:t>
            </a:r>
            <a:r>
              <a:rPr lang="el-GR" i="1" dirty="0"/>
              <a:t>α</a:t>
            </a:r>
            <a:r>
              <a:rPr lang="en-US" i="1" dirty="0"/>
              <a:t>j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(4.2) 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21382A2-2656-AB4D-8F43-F590460B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88" y="5239981"/>
            <a:ext cx="13679147" cy="3493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6566D5-5E7A-3B43-B2F9-25D3F5461187}"/>
              </a:ext>
            </a:extLst>
          </p:cNvPr>
          <p:cNvSpPr txBox="1"/>
          <p:nvPr/>
        </p:nvSpPr>
        <p:spPr>
          <a:xfrm>
            <a:off x="804565" y="10594428"/>
            <a:ext cx="1814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Perhitungan boasting :  </a:t>
            </a:r>
            <a:r>
              <a:rPr lang="en-US" dirty="0"/>
              <a:t>https://</a:t>
            </a:r>
            <a:r>
              <a:rPr lang="en-US" dirty="0" err="1"/>
              <a:t>www.mygreatlearning.com</a:t>
            </a:r>
            <a:r>
              <a:rPr lang="en-US" dirty="0"/>
              <a:t>/blog/</a:t>
            </a:r>
            <a:r>
              <a:rPr lang="en-US" dirty="0" err="1"/>
              <a:t>adaboost</a:t>
            </a:r>
            <a:r>
              <a:rPr lang="en-US" dirty="0"/>
              <a:t>-algorithm/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2B277-11DD-364F-A518-B04AE54838C6}"/>
              </a:ext>
            </a:extLst>
          </p:cNvPr>
          <p:cNvSpPr txBox="1"/>
          <p:nvPr/>
        </p:nvSpPr>
        <p:spPr>
          <a:xfrm>
            <a:off x="922202" y="11601176"/>
            <a:ext cx="1814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Youtube:  </a:t>
            </a: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=LsK-xG1cLYA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44222383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34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637" y="264050"/>
            <a:ext cx="9832399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88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0474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0761" y="1333618"/>
            <a:ext cx="1905976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>
                <a:solidFill>
                  <a:schemeClr val="tx2"/>
                </a:solidFill>
                <a:ea typeface="Lato Light"/>
                <a:cs typeface="Lato Light"/>
              </a:rPr>
              <a:t>Example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9D292-88E7-0E46-A8A2-D308FA75818E}"/>
              </a:ext>
            </a:extLst>
          </p:cNvPr>
          <p:cNvSpPr txBox="1"/>
          <p:nvPr/>
        </p:nvSpPr>
        <p:spPr>
          <a:xfrm>
            <a:off x="943632" y="2370102"/>
            <a:ext cx="2335311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DT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ditraining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export_graphviz</a:t>
            </a:r>
            <a:r>
              <a:rPr lang="en-US" dirty="0"/>
              <a:t>()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file .dot dan file image.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B1532-2BC6-2146-B496-15C74727CB30}"/>
              </a:ext>
            </a:extLst>
          </p:cNvPr>
          <p:cNvSpPr txBox="1"/>
          <p:nvPr/>
        </p:nvSpPr>
        <p:spPr>
          <a:xfrm>
            <a:off x="1135116" y="3958634"/>
            <a:ext cx="21630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Visualisasi DT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9FAD87-39EE-2E4D-9E68-C3E36A51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2" y="4944000"/>
            <a:ext cx="20715219" cy="8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5561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637" y="264050"/>
            <a:ext cx="9832399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88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0" y="210474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0761" y="1333618"/>
            <a:ext cx="1905976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>
                <a:solidFill>
                  <a:schemeClr val="tx2"/>
                </a:solidFill>
                <a:ea typeface="Lato Light"/>
                <a:cs typeface="Lato Light"/>
              </a:rPr>
              <a:t>Example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47D2208-51D5-6F4B-87FF-22B4CC000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70" y="2196819"/>
            <a:ext cx="9498871" cy="843287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6945E46-8E99-254A-9282-AF2539432AAC}"/>
              </a:ext>
            </a:extLst>
          </p:cNvPr>
          <p:cNvSpPr/>
          <p:nvPr/>
        </p:nvSpPr>
        <p:spPr>
          <a:xfrm>
            <a:off x="14288468" y="2196819"/>
            <a:ext cx="798582" cy="268013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B6E89-4BE8-F041-868B-7D23657A5050}"/>
              </a:ext>
            </a:extLst>
          </p:cNvPr>
          <p:cNvSpPr txBox="1"/>
          <p:nvPr/>
        </p:nvSpPr>
        <p:spPr>
          <a:xfrm>
            <a:off x="15087050" y="2621985"/>
            <a:ext cx="6940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Root node (depth = 0, paling atas)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9D69C86-CAAC-474C-AA0C-72CB0D4B03DC}"/>
              </a:ext>
            </a:extLst>
          </p:cNvPr>
          <p:cNvSpPr/>
          <p:nvPr/>
        </p:nvSpPr>
        <p:spPr>
          <a:xfrm>
            <a:off x="16036916" y="4897437"/>
            <a:ext cx="798582" cy="268013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C1A2E-B761-984A-B676-C167F3266C82}"/>
              </a:ext>
            </a:extLst>
          </p:cNvPr>
          <p:cNvSpPr txBox="1"/>
          <p:nvPr/>
        </p:nvSpPr>
        <p:spPr>
          <a:xfrm>
            <a:off x="16936439" y="5800435"/>
            <a:ext cx="520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(depth = 1, kanan)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5413318-FEE2-7A46-A8D0-FB0D87378F88}"/>
              </a:ext>
            </a:extLst>
          </p:cNvPr>
          <p:cNvSpPr/>
          <p:nvPr/>
        </p:nvSpPr>
        <p:spPr>
          <a:xfrm flipH="1">
            <a:off x="8051972" y="2196819"/>
            <a:ext cx="1103429" cy="268013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0F5A5-2925-E54E-8DFD-0685C320E52C}"/>
              </a:ext>
            </a:extLst>
          </p:cNvPr>
          <p:cNvSpPr txBox="1"/>
          <p:nvPr/>
        </p:nvSpPr>
        <p:spPr>
          <a:xfrm flipH="1">
            <a:off x="456564" y="2475059"/>
            <a:ext cx="65766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TW" sz="4400" b="1" dirty="0">
                <a:solidFill>
                  <a:srgbClr val="002060"/>
                </a:solidFill>
              </a:rPr>
              <a:t>(depth = 1, kiri), leaf node karena tidak memiliki node anak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EEADD81-78FC-2F48-88CD-9BEBF321563D}"/>
              </a:ext>
            </a:extLst>
          </p:cNvPr>
          <p:cNvSpPr/>
          <p:nvPr/>
        </p:nvSpPr>
        <p:spPr>
          <a:xfrm>
            <a:off x="17105036" y="7624668"/>
            <a:ext cx="798582" cy="268013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D7B24-300B-004D-98EA-22B94594B308}"/>
              </a:ext>
            </a:extLst>
          </p:cNvPr>
          <p:cNvSpPr txBox="1"/>
          <p:nvPr/>
        </p:nvSpPr>
        <p:spPr>
          <a:xfrm>
            <a:off x="17903618" y="8301776"/>
            <a:ext cx="596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(depth = 2, kanan)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F4C04-3C99-6E42-A781-D852C1D191F5}"/>
              </a:ext>
            </a:extLst>
          </p:cNvPr>
          <p:cNvSpPr txBox="1"/>
          <p:nvPr/>
        </p:nvSpPr>
        <p:spPr>
          <a:xfrm>
            <a:off x="5656261" y="8158286"/>
            <a:ext cx="34767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dirty="0">
                <a:solidFill>
                  <a:srgbClr val="002060"/>
                </a:solidFill>
              </a:rPr>
              <a:t>(depth = 2, Kiri)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7E90B7-D213-E24A-8D1D-B40BB2802DE3}"/>
              </a:ext>
            </a:extLst>
          </p:cNvPr>
          <p:cNvSpPr/>
          <p:nvPr/>
        </p:nvSpPr>
        <p:spPr>
          <a:xfrm flipH="1">
            <a:off x="9155401" y="7577575"/>
            <a:ext cx="592432" cy="2110437"/>
          </a:xfrm>
          <a:prstGeom prst="rightBrace">
            <a:avLst>
              <a:gd name="adj1" fmla="val 8333"/>
              <a:gd name="adj2" fmla="val 5588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75ED2842-EACA-0F44-A335-ECBF57390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9" y="10721772"/>
            <a:ext cx="10512703" cy="16452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8E9521-8146-944D-99BB-88BD29139D94}"/>
              </a:ext>
            </a:extLst>
          </p:cNvPr>
          <p:cNvSpPr txBox="1"/>
          <p:nvPr/>
        </p:nvSpPr>
        <p:spPr>
          <a:xfrm>
            <a:off x="10786692" y="10820694"/>
            <a:ext cx="1285435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skore</a:t>
            </a: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dirty="0"/>
              <a:t> = 1 − (0/54)</a:t>
            </a:r>
            <a:r>
              <a:rPr lang="en-US" baseline="30000" dirty="0"/>
              <a:t>2</a:t>
            </a:r>
            <a:r>
              <a:rPr lang="en-US" dirty="0"/>
              <a:t> − (49/54)</a:t>
            </a:r>
            <a:r>
              <a:rPr lang="en-US" baseline="30000" dirty="0"/>
              <a:t>2</a:t>
            </a:r>
            <a:r>
              <a:rPr lang="en-US" dirty="0"/>
              <a:t> − (5/54)</a:t>
            </a:r>
            <a:r>
              <a:rPr lang="en-US" baseline="30000" dirty="0"/>
              <a:t>2</a:t>
            </a:r>
            <a:r>
              <a:rPr lang="en-US" dirty="0"/>
              <a:t> ≈ 0.168 </a:t>
            </a:r>
          </a:p>
        </p:txBody>
      </p:sp>
    </p:spTree>
    <p:extLst>
      <p:ext uri="{BB962C8B-B14F-4D97-AF65-F5344CB8AC3E}">
        <p14:creationId xmlns:p14="http://schemas.microsoft.com/office/powerpoint/2010/main" val="2784851800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168" y="264050"/>
            <a:ext cx="80813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105619" y="147517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Note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1F8F1-A6BF-3241-99D4-3AEC711BEF75}"/>
              </a:ext>
            </a:extLst>
          </p:cNvPr>
          <p:cNvSpPr txBox="1"/>
          <p:nvPr/>
        </p:nvSpPr>
        <p:spPr>
          <a:xfrm>
            <a:off x="2921995" y="3247696"/>
            <a:ext cx="19896083" cy="586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i="1" dirty="0">
                <a:solidFill>
                  <a:srgbClr val="002060"/>
                </a:solidFill>
              </a:rPr>
              <a:t>Scikit-Learn </a:t>
            </a:r>
            <a:r>
              <a:rPr lang="en-US" sz="4800" dirty="0" err="1">
                <a:solidFill>
                  <a:srgbClr val="002060"/>
                </a:solidFill>
              </a:rPr>
              <a:t>menggunakan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algoritma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b="1" i="1" dirty="0">
                <a:solidFill>
                  <a:srgbClr val="C00000"/>
                </a:solidFill>
              </a:rPr>
              <a:t>Classification and Regression Tree </a:t>
            </a:r>
            <a:r>
              <a:rPr lang="en-US" sz="4800" b="1" dirty="0">
                <a:solidFill>
                  <a:srgbClr val="C00000"/>
                </a:solidFill>
              </a:rPr>
              <a:t>(CART)</a:t>
            </a:r>
            <a:r>
              <a:rPr lang="en-US" sz="4800" dirty="0">
                <a:solidFill>
                  <a:srgbClr val="002060"/>
                </a:solidFill>
              </a:rPr>
              <a:t> yang </a:t>
            </a:r>
            <a:r>
              <a:rPr lang="en-US" sz="4800" dirty="0" err="1">
                <a:solidFill>
                  <a:srgbClr val="002060"/>
                </a:solidFill>
              </a:rPr>
              <a:t>hanya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menghasilkan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b="1" i="1" dirty="0">
                <a:solidFill>
                  <a:srgbClr val="C00000"/>
                </a:solidFill>
              </a:rPr>
              <a:t>binary trees</a:t>
            </a:r>
            <a:r>
              <a:rPr lang="en-US" sz="4800" dirty="0">
                <a:solidFill>
                  <a:srgbClr val="002060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C00000"/>
                </a:solidFill>
              </a:rPr>
              <a:t>Node-node </a:t>
            </a:r>
            <a:r>
              <a:rPr lang="en-US" sz="4800" b="1" i="1" dirty="0">
                <a:solidFill>
                  <a:srgbClr val="C00000"/>
                </a:solidFill>
              </a:rPr>
              <a:t>Non-leaf </a:t>
            </a:r>
            <a:r>
              <a:rPr lang="en-US" sz="4800" dirty="0" err="1">
                <a:solidFill>
                  <a:srgbClr val="002060"/>
                </a:solidFill>
              </a:rPr>
              <a:t>selalu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mempunyai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dua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cabang</a:t>
            </a:r>
            <a:r>
              <a:rPr lang="en-US" sz="4800" dirty="0">
                <a:solidFill>
                  <a:srgbClr val="002060"/>
                </a:solidFill>
              </a:rPr>
              <a:t> (</a:t>
            </a:r>
            <a:r>
              <a:rPr lang="en-US" sz="4800" dirty="0" err="1">
                <a:solidFill>
                  <a:srgbClr val="002060"/>
                </a:solidFill>
              </a:rPr>
              <a:t>pertanyaan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selalu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dengan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jawaban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ya</a:t>
            </a:r>
            <a:r>
              <a:rPr lang="en-US" sz="4800" dirty="0">
                <a:solidFill>
                  <a:srgbClr val="002060"/>
                </a:solidFill>
              </a:rPr>
              <a:t>/</a:t>
            </a:r>
            <a:r>
              <a:rPr lang="en-US" sz="4800" dirty="0" err="1">
                <a:solidFill>
                  <a:srgbClr val="002060"/>
                </a:solidFill>
              </a:rPr>
              <a:t>tidak</a:t>
            </a:r>
            <a:r>
              <a:rPr lang="en-US" sz="4800" dirty="0">
                <a:solidFill>
                  <a:srgbClr val="002060"/>
                </a:solidFill>
              </a:rPr>
              <a:t>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2060"/>
                </a:solidFill>
              </a:rPr>
              <a:t>Tetapi</a:t>
            </a:r>
            <a:r>
              <a:rPr lang="en-US" sz="4800" dirty="0">
                <a:solidFill>
                  <a:srgbClr val="002060"/>
                </a:solidFill>
              </a:rPr>
              <a:t>, </a:t>
            </a:r>
            <a:r>
              <a:rPr lang="en-US" sz="4800" dirty="0" err="1">
                <a:solidFill>
                  <a:srgbClr val="002060"/>
                </a:solidFill>
              </a:rPr>
              <a:t>algoritma</a:t>
            </a:r>
            <a:r>
              <a:rPr lang="en-US" sz="4800" dirty="0">
                <a:solidFill>
                  <a:srgbClr val="002060"/>
                </a:solidFill>
              </a:rPr>
              <a:t> lain </a:t>
            </a:r>
            <a:r>
              <a:rPr lang="en-US" sz="4800" dirty="0" err="1">
                <a:solidFill>
                  <a:srgbClr val="002060"/>
                </a:solidFill>
              </a:rPr>
              <a:t>seperti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i="1" dirty="0">
                <a:solidFill>
                  <a:srgbClr val="002060"/>
                </a:solidFill>
              </a:rPr>
              <a:t>ID3 </a:t>
            </a:r>
            <a:r>
              <a:rPr lang="en-US" sz="4800" dirty="0" err="1">
                <a:solidFill>
                  <a:srgbClr val="002060"/>
                </a:solidFill>
              </a:rPr>
              <a:t>dapat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dirty="0" err="1">
                <a:solidFill>
                  <a:srgbClr val="002060"/>
                </a:solidFill>
              </a:rPr>
              <a:t>menghasilkan</a:t>
            </a:r>
            <a:r>
              <a:rPr lang="en-US" sz="4800" dirty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C00000"/>
                </a:solidFill>
              </a:rPr>
              <a:t>DT </a:t>
            </a:r>
            <a:r>
              <a:rPr lang="en-US" sz="4800" b="1" dirty="0" err="1">
                <a:solidFill>
                  <a:srgbClr val="C00000"/>
                </a:solidFill>
              </a:rPr>
              <a:t>dengan</a:t>
            </a:r>
            <a:r>
              <a:rPr lang="en-US" sz="4800" b="1" dirty="0">
                <a:solidFill>
                  <a:srgbClr val="C00000"/>
                </a:solidFill>
              </a:rPr>
              <a:t> node-node yang </a:t>
            </a:r>
            <a:r>
              <a:rPr lang="en-US" sz="4800" b="1" dirty="0" err="1">
                <a:solidFill>
                  <a:srgbClr val="C00000"/>
                </a:solidFill>
              </a:rPr>
              <a:t>mempunyai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lebih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dari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dua</a:t>
            </a:r>
            <a:r>
              <a:rPr lang="en-US" sz="4800" b="1" dirty="0">
                <a:solidFill>
                  <a:srgbClr val="C00000"/>
                </a:solidFill>
              </a:rPr>
              <a:t> </a:t>
            </a:r>
            <a:r>
              <a:rPr lang="en-US" sz="4800" b="1" dirty="0" err="1">
                <a:solidFill>
                  <a:srgbClr val="C00000"/>
                </a:solidFill>
              </a:rPr>
              <a:t>cabang</a:t>
            </a:r>
            <a:r>
              <a:rPr lang="en-US" sz="4800" b="1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0070454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168" y="264050"/>
            <a:ext cx="808134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105619" y="1475178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Decision </a:t>
            </a:r>
            <a:r>
              <a:rPr lang="en-TW" b="1" dirty="0">
                <a:solidFill>
                  <a:srgbClr val="002060"/>
                </a:solidFill>
              </a:rPr>
              <a:t>Boundry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B201332-FB20-ED44-96D4-9D92BBB35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54" y="1967697"/>
            <a:ext cx="15383586" cy="8156061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07029152-F93E-1B46-9B23-6BCEDEB81BF0}"/>
              </a:ext>
            </a:extLst>
          </p:cNvPr>
          <p:cNvSpPr/>
          <p:nvPr/>
        </p:nvSpPr>
        <p:spPr>
          <a:xfrm>
            <a:off x="19699315" y="4153422"/>
            <a:ext cx="772510" cy="1561726"/>
          </a:xfrm>
          <a:prstGeom prst="rightBrace">
            <a:avLst>
              <a:gd name="adj1" fmla="val 72184"/>
              <a:gd name="adj2" fmla="val 52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79107-9148-3141-919F-61A87E0EB1B4}"/>
              </a:ext>
            </a:extLst>
          </p:cNvPr>
          <p:cNvSpPr txBox="1"/>
          <p:nvPr/>
        </p:nvSpPr>
        <p:spPr>
          <a:xfrm>
            <a:off x="7006983" y="10109318"/>
            <a:ext cx="616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TW" dirty="0"/>
              <a:t>etal length &lt;= 2.45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FC1B7-CA3B-C84C-9F59-AFC5FEAF649F}"/>
              </a:ext>
            </a:extLst>
          </p:cNvPr>
          <p:cNvSpPr txBox="1"/>
          <p:nvPr/>
        </p:nvSpPr>
        <p:spPr>
          <a:xfrm>
            <a:off x="20471825" y="4334120"/>
            <a:ext cx="3905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TW" dirty="0"/>
              <a:t>etal width &lt;= 1.75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0D11284-F4DA-8740-8FB8-6A38E46D371A}"/>
              </a:ext>
            </a:extLst>
          </p:cNvPr>
          <p:cNvSpPr/>
          <p:nvPr/>
        </p:nvSpPr>
        <p:spPr>
          <a:xfrm rot="5400000">
            <a:off x="9764321" y="9090588"/>
            <a:ext cx="646331" cy="1420010"/>
          </a:xfrm>
          <a:prstGeom prst="rightBrace">
            <a:avLst>
              <a:gd name="adj1" fmla="val 72184"/>
              <a:gd name="adj2" fmla="val 52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5209126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168" y="264050"/>
            <a:ext cx="8081343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Decision Tree (DT)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8070652" y="1488096"/>
            <a:ext cx="760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Estimasi probabilitas </a:t>
            </a:r>
            <a:r>
              <a:rPr lang="en-TW" b="1" dirty="0">
                <a:solidFill>
                  <a:schemeClr val="tx1">
                    <a:lumMod val="50000"/>
                  </a:schemeClr>
                </a:solidFill>
              </a:rPr>
              <a:t>Dari Class</a:t>
            </a:r>
            <a:endParaRPr lang="en-TW" b="1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C1A0B1D-0C24-9A40-A7A3-5A33264F8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1" y="3300406"/>
            <a:ext cx="9498871" cy="843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61906-4BE1-D04A-AB8E-C772752F1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31" y="2998672"/>
            <a:ext cx="15620971" cy="1888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1F21B-0A16-A649-AA65-D00371C45245}"/>
              </a:ext>
            </a:extLst>
          </p:cNvPr>
          <p:cNvSpPr txBox="1"/>
          <p:nvPr/>
        </p:nvSpPr>
        <p:spPr>
          <a:xfrm>
            <a:off x="9784275" y="5223597"/>
            <a:ext cx="12890472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petal </a:t>
            </a:r>
            <a:r>
              <a:rPr lang="en-US" dirty="0"/>
              <a:t>5 cm dan </a:t>
            </a:r>
            <a:r>
              <a:rPr lang="en-US" dirty="0" err="1"/>
              <a:t>lebar</a:t>
            </a:r>
            <a:r>
              <a:rPr lang="en-US" dirty="0"/>
              <a:t> 1.5 cm 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depth 2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</a:p>
          <a:p>
            <a:r>
              <a:rPr lang="en-US" dirty="0"/>
              <a:t>Total sampling  =. 54 </a:t>
            </a:r>
            <a:br>
              <a:rPr lang="en-US" dirty="0"/>
            </a:br>
            <a:r>
              <a:rPr lang="en-US" dirty="0" err="1"/>
              <a:t>Probabilitas</a:t>
            </a:r>
            <a:r>
              <a:rPr lang="en-US" dirty="0"/>
              <a:t> masing masing </a:t>
            </a:r>
            <a:r>
              <a:rPr lang="en-US" dirty="0" err="1"/>
              <a:t>kelas</a:t>
            </a:r>
            <a:r>
              <a:rPr lang="en-US" dirty="0"/>
              <a:t> :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Setosa</a:t>
            </a:r>
            <a:r>
              <a:rPr lang="en-US" b="1" dirty="0">
                <a:solidFill>
                  <a:srgbClr val="002060"/>
                </a:solidFill>
              </a:rPr>
              <a:t> = 0/54 = 0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Versicolo</a:t>
            </a:r>
            <a:r>
              <a:rPr lang="en-US" b="1" dirty="0">
                <a:solidFill>
                  <a:srgbClr val="002060"/>
                </a:solidFill>
              </a:rPr>
              <a:t> = 49/54 = 90.7 %</a:t>
            </a:r>
          </a:p>
          <a:p>
            <a:r>
              <a:rPr lang="en-US" b="1" dirty="0">
                <a:solidFill>
                  <a:srgbClr val="002060"/>
                </a:solidFill>
              </a:rPr>
              <a:t>Virginica = 5/54 = 9.3%</a:t>
            </a:r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petal </a:t>
            </a:r>
            <a:r>
              <a:rPr lang="en-US" dirty="0"/>
              <a:t>5 cm dan </a:t>
            </a:r>
            <a:r>
              <a:rPr lang="en-US" dirty="0" err="1"/>
              <a:t>lebar</a:t>
            </a:r>
            <a:r>
              <a:rPr lang="en-US" dirty="0"/>
              <a:t> 1.5 cm 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versicolor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sebagai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bunga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jenis</a:t>
            </a:r>
            <a:r>
              <a:rPr lang="en-US" b="1" dirty="0">
                <a:solidFill>
                  <a:srgbClr val="002060"/>
                </a:solidFill>
              </a:rPr>
              <a:t> versicolor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CF0A65-8AAA-A242-89B1-31C4F13F2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8" y="11733284"/>
            <a:ext cx="20645355" cy="19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1393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917" y="-26379"/>
            <a:ext cx="12055421" cy="175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en-US" sz="5400" b="1" dirty="0" err="1"/>
              <a:t>Algoritma</a:t>
            </a:r>
            <a:r>
              <a:rPr lang="en-US" sz="5400" b="1" dirty="0"/>
              <a:t> Training </a:t>
            </a:r>
            <a:r>
              <a:rPr lang="en-US" sz="5400" b="1" i="1" dirty="0"/>
              <a:t>Classification and Regression Training </a:t>
            </a:r>
            <a:r>
              <a:rPr lang="en-US" sz="5400" b="1" dirty="0"/>
              <a:t>(CART) </a:t>
            </a:r>
            <a:endParaRPr lang="en-US" sz="1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537106" y="2503985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105619" y="1727929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Deskripsi </a:t>
            </a:r>
            <a:endParaRPr lang="en-TW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7D8DD-28EC-364A-B9B3-658556E267A6}"/>
              </a:ext>
            </a:extLst>
          </p:cNvPr>
          <p:cNvSpPr txBox="1"/>
          <p:nvPr/>
        </p:nvSpPr>
        <p:spPr>
          <a:xfrm>
            <a:off x="736600" y="2550022"/>
            <a:ext cx="13204031" cy="67294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Scikit-Learn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CART </a:t>
            </a:r>
            <a:r>
              <a:rPr lang="en-US" sz="3200" b="1" dirty="0" err="1">
                <a:solidFill>
                  <a:srgbClr val="C00000"/>
                </a:solidFill>
              </a:rPr>
              <a:t>untuk</a:t>
            </a:r>
            <a:r>
              <a:rPr lang="en-US" sz="3200" b="1" dirty="0">
                <a:solidFill>
                  <a:srgbClr val="C00000"/>
                </a:solidFill>
              </a:rPr>
              <a:t> training DT</a:t>
            </a:r>
            <a:r>
              <a:rPr lang="en-US" sz="32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Algoritma</a:t>
            </a:r>
            <a:r>
              <a:rPr lang="en-US" sz="3200" dirty="0"/>
              <a:t> </a:t>
            </a:r>
            <a:r>
              <a:rPr lang="en-US" sz="3200" dirty="0" err="1"/>
              <a:t>bekerja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pemisahan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(</a:t>
            </a:r>
            <a:r>
              <a:rPr lang="en-US" sz="3200" b="1" i="1" dirty="0">
                <a:solidFill>
                  <a:srgbClr val="C00000"/>
                </a:solidFill>
              </a:rPr>
              <a:t>splitting</a:t>
            </a:r>
            <a:r>
              <a:rPr lang="en-US" sz="3200" b="1" dirty="0">
                <a:solidFill>
                  <a:srgbClr val="C00000"/>
                </a:solidFill>
              </a:rPr>
              <a:t>) training set </a:t>
            </a:r>
            <a:r>
              <a:rPr lang="en-US" sz="3200" b="1" dirty="0" err="1">
                <a:solidFill>
                  <a:srgbClr val="C00000"/>
                </a:solidFill>
              </a:rPr>
              <a:t>menjadi</a:t>
            </a:r>
            <a:r>
              <a:rPr lang="en-US" sz="3200" b="1" dirty="0">
                <a:solidFill>
                  <a:srgbClr val="C00000"/>
                </a:solidFill>
              </a:rPr>
              <a:t> 2 subset </a:t>
            </a:r>
            <a:r>
              <a:rPr lang="en-US" sz="3200" b="1" dirty="0" err="1">
                <a:solidFill>
                  <a:srgbClr val="C00000"/>
                </a:solidFill>
              </a:rPr>
              <a:t>menggunakan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satu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i="1" dirty="0">
                <a:solidFill>
                  <a:srgbClr val="C00000"/>
                </a:solidFill>
              </a:rPr>
              <a:t>feature </a:t>
            </a:r>
            <a:r>
              <a:rPr lang="en-US" sz="3200" b="1" dirty="0">
                <a:solidFill>
                  <a:srgbClr val="C00000"/>
                </a:solidFill>
              </a:rPr>
              <a:t>k dan </a:t>
            </a:r>
            <a:r>
              <a:rPr lang="en-US" sz="3200" b="1" dirty="0" err="1">
                <a:solidFill>
                  <a:srgbClr val="C00000"/>
                </a:solidFill>
              </a:rPr>
              <a:t>sebuah</a:t>
            </a:r>
            <a:r>
              <a:rPr lang="en-US" sz="3200" b="1" dirty="0">
                <a:solidFill>
                  <a:srgbClr val="C00000"/>
                </a:solidFill>
              </a:rPr>
              <a:t> threshold </a:t>
            </a:r>
            <a:r>
              <a:rPr lang="en-US" sz="3200" b="1" i="1" dirty="0" err="1">
                <a:solidFill>
                  <a:srgbClr val="C00000"/>
                </a:solidFill>
              </a:rPr>
              <a:t>tk</a:t>
            </a:r>
            <a:r>
              <a:rPr lang="en-US" sz="3200" b="1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(mis. </a:t>
            </a:r>
            <a:r>
              <a:rPr lang="en-US" sz="3200" i="1" dirty="0"/>
              <a:t>petal length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rgbClr val="C00000"/>
                </a:solidFill>
              </a:rPr>
              <a:t>2.45 cm</a:t>
            </a:r>
            <a:r>
              <a:rPr lang="en-US" sz="3200" b="1" dirty="0"/>
              <a:t>)</a:t>
            </a:r>
            <a:r>
              <a:rPr lang="en-US" sz="3200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Pertanyaannya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,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memilih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i="1" dirty="0">
                <a:solidFill>
                  <a:srgbClr val="C00000"/>
                </a:solidFill>
              </a:rPr>
              <a:t>feature </a:t>
            </a:r>
            <a:r>
              <a:rPr lang="en-US" sz="3200" b="1" dirty="0">
                <a:solidFill>
                  <a:srgbClr val="C00000"/>
                </a:solidFill>
              </a:rPr>
              <a:t>k dan juga threshold (</a:t>
            </a:r>
            <a:r>
              <a:rPr lang="en-US" sz="3200" b="1" i="1" dirty="0" err="1">
                <a:solidFill>
                  <a:srgbClr val="C00000"/>
                </a:solidFill>
              </a:rPr>
              <a:t>tk</a:t>
            </a:r>
            <a:r>
              <a:rPr lang="en-US" sz="3200" b="1" dirty="0">
                <a:solidFill>
                  <a:srgbClr val="C00000"/>
                </a:solidFill>
              </a:rPr>
              <a:t>)?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Maka</a:t>
            </a:r>
            <a:r>
              <a:rPr lang="en-US" sz="3200" dirty="0"/>
              <a:t> DT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mencari</a:t>
            </a:r>
            <a:r>
              <a:rPr lang="en-US" sz="3200" dirty="0"/>
              <a:t> </a:t>
            </a:r>
            <a:r>
              <a:rPr lang="en-US" sz="3200" dirty="0" err="1"/>
              <a:t>pasangan</a:t>
            </a:r>
            <a:r>
              <a:rPr lang="en-US" sz="3200" dirty="0"/>
              <a:t> (</a:t>
            </a:r>
            <a:r>
              <a:rPr lang="en-US" sz="3200" b="1" i="1" dirty="0" err="1">
                <a:solidFill>
                  <a:srgbClr val="C00000"/>
                </a:solidFill>
              </a:rPr>
              <a:t>k</a:t>
            </a:r>
            <a:r>
              <a:rPr lang="en-US" sz="3200" b="1" dirty="0" err="1">
                <a:solidFill>
                  <a:srgbClr val="C00000"/>
                </a:solidFill>
              </a:rPr>
              <a:t>,</a:t>
            </a:r>
            <a:r>
              <a:rPr lang="en-US" sz="3200" b="1" i="1" dirty="0" err="1">
                <a:solidFill>
                  <a:srgbClr val="C00000"/>
                </a:solidFill>
              </a:rPr>
              <a:t>tk</a:t>
            </a:r>
            <a:r>
              <a:rPr lang="en-US" sz="3200" b="1" dirty="0">
                <a:solidFill>
                  <a:srgbClr val="C00000"/>
                </a:solidFill>
              </a:rPr>
              <a:t>) yang </a:t>
            </a:r>
            <a:r>
              <a:rPr lang="en-US" sz="3200" b="1" dirty="0" err="1">
                <a:solidFill>
                  <a:srgbClr val="C00000"/>
                </a:solidFill>
              </a:rPr>
              <a:t>menghasilkan</a:t>
            </a:r>
            <a:r>
              <a:rPr lang="en-US" sz="3200" b="1" dirty="0">
                <a:solidFill>
                  <a:srgbClr val="C00000"/>
                </a:solidFill>
              </a:rPr>
              <a:t> subset yang paling </a:t>
            </a:r>
            <a:r>
              <a:rPr lang="en-US" sz="3200" b="1" dirty="0" err="1">
                <a:solidFill>
                  <a:srgbClr val="C00000"/>
                </a:solidFill>
              </a:rPr>
              <a:t>kecil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</a:rPr>
              <a:t>impurity</a:t>
            </a:r>
            <a:r>
              <a:rPr lang="en-US" sz="3200" b="1" dirty="0" err="1">
                <a:solidFill>
                  <a:srgbClr val="C00000"/>
                </a:solidFill>
              </a:rPr>
              <a:t>nya</a:t>
            </a:r>
            <a:r>
              <a:rPr lang="en-US" sz="3200" b="1" dirty="0">
                <a:solidFill>
                  <a:srgbClr val="C00000"/>
                </a:solidFill>
              </a:rPr>
              <a:t> (</a:t>
            </a:r>
            <a:r>
              <a:rPr lang="en-US" sz="3200" b="1" dirty="0" err="1">
                <a:solidFill>
                  <a:srgbClr val="C00000"/>
                </a:solidFill>
              </a:rPr>
              <a:t>diboboti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dengan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ukurannya</a:t>
            </a:r>
            <a:r>
              <a:rPr lang="en-US" sz="3200" dirty="0"/>
              <a:t>)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sz="32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4E694D6-0E25-1E4A-85F8-F7D7DFF17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653" y="1598204"/>
            <a:ext cx="9498871" cy="8432878"/>
          </a:xfrm>
          <a:prstGeom prst="rect">
            <a:avLst/>
          </a:prstGeom>
        </p:spPr>
      </p:pic>
      <p:pic>
        <p:nvPicPr>
          <p:cNvPr id="10" name="Picture 9" descr="A picture containing text, letter&#10;&#10;Description automatically generated">
            <a:extLst>
              <a:ext uri="{FF2B5EF4-FFF2-40B4-BE49-F238E27FC236}">
                <a16:creationId xmlns:a16="http://schemas.microsoft.com/office/drawing/2014/main" id="{872ACD99-08D6-4443-B28A-8345B528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0" y="8837675"/>
            <a:ext cx="12808070" cy="1926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58800-03FD-3B4A-AA19-B1960D94DEF0}"/>
              </a:ext>
            </a:extLst>
          </p:cNvPr>
          <p:cNvSpPr txBox="1"/>
          <p:nvPr/>
        </p:nvSpPr>
        <p:spPr>
          <a:xfrm>
            <a:off x="1292772" y="10846676"/>
            <a:ext cx="16711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Contoh:</a:t>
            </a:r>
          </a:p>
          <a:p>
            <a:r>
              <a:rPr lang="en-TW" dirty="0"/>
              <a:t>Pada feature petal width perhitungan cost functionnya adalah</a:t>
            </a:r>
          </a:p>
          <a:p>
            <a:r>
              <a:rPr lang="en-US" b="1" dirty="0">
                <a:solidFill>
                  <a:srgbClr val="002060"/>
                </a:solidFill>
              </a:rPr>
              <a:t>J</a:t>
            </a:r>
            <a:r>
              <a:rPr lang="en-TW" b="1" dirty="0">
                <a:solidFill>
                  <a:srgbClr val="002060"/>
                </a:solidFill>
              </a:rPr>
              <a:t>(k,tk)= (50/150)0+(100/150)0.5</a:t>
            </a:r>
          </a:p>
        </p:txBody>
      </p:sp>
    </p:spTree>
    <p:extLst>
      <p:ext uri="{BB962C8B-B14F-4D97-AF65-F5344CB8AC3E}">
        <p14:creationId xmlns:p14="http://schemas.microsoft.com/office/powerpoint/2010/main" val="91083705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C159F9-D91C-4B1E-BAB2-14B38BB6A740}"/>
</file>

<file path=customXml/itemProps2.xml><?xml version="1.0" encoding="utf-8"?>
<ds:datastoreItem xmlns:ds="http://schemas.openxmlformats.org/officeDocument/2006/customXml" ds:itemID="{E41B194F-3A0E-4C5E-9877-AB9D14595588}"/>
</file>

<file path=customXml/itemProps3.xml><?xml version="1.0" encoding="utf-8"?>
<ds:datastoreItem xmlns:ds="http://schemas.openxmlformats.org/officeDocument/2006/customXml" ds:itemID="{97091E82-EDBC-4FE3-A275-6F9E972C4AD2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6591</TotalTime>
  <Words>1965</Words>
  <Application>Microsoft Macintosh PowerPoint</Application>
  <PresentationFormat>Custom</PresentationFormat>
  <Paragraphs>240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Bookman Old Style</vt:lpstr>
      <vt:lpstr>Lato</vt:lpstr>
      <vt:lpstr>Lato Bold</vt:lpstr>
      <vt:lpstr>Lato Light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Istiqomah</cp:lastModifiedBy>
  <cp:revision>117</cp:revision>
  <dcterms:created xsi:type="dcterms:W3CDTF">2020-09-25T00:41:18Z</dcterms:created>
  <dcterms:modified xsi:type="dcterms:W3CDTF">2020-11-09T06:27:16Z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