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479" r:id="rId2"/>
    <p:sldId id="1544" r:id="rId3"/>
    <p:sldId id="1546" r:id="rId4"/>
    <p:sldId id="1545" r:id="rId5"/>
    <p:sldId id="1548" r:id="rId6"/>
    <p:sldId id="1549" r:id="rId7"/>
    <p:sldId id="1550" r:id="rId8"/>
    <p:sldId id="1553" r:id="rId9"/>
    <p:sldId id="1552" r:id="rId10"/>
    <p:sldId id="1551" r:id="rId11"/>
    <p:sldId id="1555" r:id="rId12"/>
    <p:sldId id="1554" r:id="rId13"/>
    <p:sldId id="1556" r:id="rId14"/>
    <p:sldId id="1557" r:id="rId15"/>
    <p:sldId id="1558" r:id="rId16"/>
    <p:sldId id="1559" r:id="rId17"/>
    <p:sldId id="1560" r:id="rId18"/>
    <p:sldId id="1501" r:id="rId19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86347" autoAdjust="0"/>
  </p:normalViewPr>
  <p:slideViewPr>
    <p:cSldViewPr snapToGrid="0" snapToObjects="1">
      <p:cViewPr varScale="1">
        <p:scale>
          <a:sx n="57" d="100"/>
          <a:sy n="57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10/11/20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11/10/20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3365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7266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21825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53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77008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11472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8684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807745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14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0500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46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62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6530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114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7469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996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Topic 8 </a:t>
            </a:r>
          </a:p>
          <a:p>
            <a:r>
              <a:rPr lang="en-US" b="1" i="1" dirty="0">
                <a:solidFill>
                  <a:schemeClr val="tx1">
                    <a:lumMod val="50000"/>
                  </a:schemeClr>
                </a:solidFill>
              </a:rPr>
              <a:t>Support Vector Machine (SVM)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399" y="264050"/>
            <a:ext cx="82429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Similarity Features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Descripsi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1854-0589-EC48-A8D5-338A805139C2}"/>
              </a:ext>
            </a:extLst>
          </p:cNvPr>
          <p:cNvSpPr txBox="1"/>
          <p:nvPr/>
        </p:nvSpPr>
        <p:spPr>
          <a:xfrm>
            <a:off x="1386419" y="2071660"/>
            <a:ext cx="21414658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Teknik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nonlinier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/>
              <a:t>yang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similarity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similarity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menyerupai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i="1" dirty="0"/>
              <a:t>landmark</a:t>
            </a:r>
            <a:r>
              <a:rPr lang="en-US" dirty="0"/>
              <a:t>). Gambar 5.5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i="1" dirty="0"/>
              <a:t>landmark </a:t>
            </a:r>
            <a:r>
              <a:rPr lang="en-US" dirty="0"/>
              <a:t>pada </a:t>
            </a:r>
            <a:r>
              <a:rPr lang="en-US" i="1" dirty="0"/>
              <a:t>x</a:t>
            </a:r>
            <a:r>
              <a:rPr lang="en-US" dirty="0"/>
              <a:t>1 = −2 dan </a:t>
            </a:r>
            <a:r>
              <a:rPr lang="en-US" i="1" dirty="0"/>
              <a:t>x</a:t>
            </a:r>
            <a:r>
              <a:rPr lang="en-US" dirty="0"/>
              <a:t>1 = 1.</a:t>
            </a:r>
            <a:r>
              <a:rPr lang="en-US" i="1" dirty="0"/>
              <a:t> Gaussian Radial Basis Function </a:t>
            </a:r>
            <a:r>
              <a:rPr lang="en-US" dirty="0"/>
              <a:t>(RBF)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l-GR" i="1" dirty="0"/>
              <a:t>γ </a:t>
            </a:r>
            <a:r>
              <a:rPr lang="el-GR" dirty="0"/>
              <a:t>= 0.3 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046BE50-614E-C24E-B146-A21677317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r="45237" b="14082"/>
          <a:stretch/>
        </p:blipFill>
        <p:spPr>
          <a:xfrm>
            <a:off x="736600" y="5344958"/>
            <a:ext cx="7551173" cy="5023168"/>
          </a:xfrm>
          <a:prstGeom prst="rect">
            <a:avLst/>
          </a:prstGeom>
        </p:spPr>
      </p:pic>
      <p:pic>
        <p:nvPicPr>
          <p:cNvPr id="11" name="Picture 10" descr="Diagram, text&#10;&#10;Description automatically generated">
            <a:extLst>
              <a:ext uri="{FF2B5EF4-FFF2-40B4-BE49-F238E27FC236}">
                <a16:creationId xmlns:a16="http://schemas.microsoft.com/office/drawing/2014/main" id="{E220590E-E272-E940-B5B4-F0028B0B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00" y="5280832"/>
            <a:ext cx="9000072" cy="1876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AEF48-FC47-D343-9B2C-A2D9F139292B}"/>
              </a:ext>
            </a:extLst>
          </p:cNvPr>
          <p:cNvSpPr txBox="1"/>
          <p:nvPr/>
        </p:nvSpPr>
        <p:spPr>
          <a:xfrm>
            <a:off x="8287773" y="7521677"/>
            <a:ext cx="1509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jika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instance pada </a:t>
            </a:r>
            <a:r>
              <a:rPr lang="en-US" i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1 = −1, </a:t>
            </a:r>
            <a:r>
              <a:rPr lang="en-US" dirty="0" err="1">
                <a:latin typeface="+mn-lt"/>
              </a:rPr>
              <a:t>berarti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berjarak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landmark </a:t>
            </a:r>
            <a:r>
              <a:rPr lang="en-US" dirty="0" err="1">
                <a:latin typeface="+mn-lt"/>
              </a:rPr>
              <a:t>pertama</a:t>
            </a:r>
            <a:r>
              <a:rPr lang="en-US" dirty="0">
                <a:latin typeface="+mn-lt"/>
              </a:rPr>
              <a:t> ∥</a:t>
            </a:r>
            <a:r>
              <a:rPr lang="en-US" i="1" dirty="0">
                <a:latin typeface="+mn-lt"/>
              </a:rPr>
              <a:t>x </a:t>
            </a:r>
            <a:r>
              <a:rPr lang="en-US" dirty="0">
                <a:latin typeface="+mn-lt"/>
              </a:rPr>
              <a:t>−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∥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∥(−1) − (−2)∥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1, </a:t>
            </a:r>
            <a:r>
              <a:rPr lang="en-US" dirty="0" err="1">
                <a:latin typeface="+mn-lt"/>
              </a:rPr>
              <a:t>sehingga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feature </a:t>
            </a:r>
            <a:r>
              <a:rPr lang="en-US" dirty="0" err="1">
                <a:latin typeface="+mn-lt"/>
              </a:rPr>
              <a:t>baru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2 = exp (−0.3 × 1) ≈ 0.74.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Sedangkan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instance </a:t>
            </a:r>
            <a:r>
              <a:rPr lang="en-US" dirty="0">
                <a:latin typeface="+mn-lt"/>
              </a:rPr>
              <a:t>pada </a:t>
            </a:r>
            <a:r>
              <a:rPr lang="en-US" i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1 = −1 </a:t>
            </a:r>
            <a:r>
              <a:rPr lang="en-US" dirty="0" err="1">
                <a:latin typeface="+mn-lt"/>
              </a:rPr>
              <a:t>terhadap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landmark </a:t>
            </a:r>
            <a:r>
              <a:rPr lang="en-US" dirty="0" err="1">
                <a:latin typeface="+mn-lt"/>
              </a:rPr>
              <a:t>kedua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berjarak</a:t>
            </a:r>
            <a:r>
              <a:rPr lang="en-US" dirty="0">
                <a:latin typeface="+mn-lt"/>
              </a:rPr>
              <a:t> 2, ∥</a:t>
            </a:r>
            <a:r>
              <a:rPr lang="en-US" i="1" dirty="0">
                <a:latin typeface="+mn-lt"/>
              </a:rPr>
              <a:t>x </a:t>
            </a:r>
            <a:r>
              <a:rPr lang="en-US" dirty="0">
                <a:latin typeface="+mn-lt"/>
              </a:rPr>
              <a:t>−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∥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∥(−1) − (1)∥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= 4, yang </a:t>
            </a:r>
            <a:r>
              <a:rPr lang="en-US" dirty="0" err="1">
                <a:latin typeface="+mn-lt"/>
              </a:rPr>
              <a:t>menghasilkan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feature </a:t>
            </a:r>
            <a:r>
              <a:rPr lang="en-US" dirty="0" err="1">
                <a:latin typeface="+mn-lt"/>
              </a:rPr>
              <a:t>baru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3 = exp (−0.3 × 4) ≈ 0.3.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0592497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399" y="264050"/>
            <a:ext cx="82429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Similarity Features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Descripsi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1854-0589-EC48-A8D5-338A805139C2}"/>
              </a:ext>
            </a:extLst>
          </p:cNvPr>
          <p:cNvSpPr txBox="1"/>
          <p:nvPr/>
        </p:nvSpPr>
        <p:spPr>
          <a:xfrm>
            <a:off x="1386419" y="2071660"/>
            <a:ext cx="21414658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AEF48-FC47-D343-9B2C-A2D9F139292B}"/>
              </a:ext>
            </a:extLst>
          </p:cNvPr>
          <p:cNvSpPr txBox="1"/>
          <p:nvPr/>
        </p:nvSpPr>
        <p:spPr>
          <a:xfrm>
            <a:off x="736600" y="9316485"/>
            <a:ext cx="21414658" cy="331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bagaimanakah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landmark</a:t>
            </a:r>
            <a:r>
              <a:rPr lang="en-US" dirty="0"/>
              <a:t>? </a:t>
            </a:r>
            <a:r>
              <a:rPr lang="en-US" dirty="0" err="1"/>
              <a:t>Pendekatan</a:t>
            </a:r>
            <a:r>
              <a:rPr lang="en-US" dirty="0"/>
              <a:t>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landmark </a:t>
            </a:r>
            <a:r>
              <a:rPr lang="en-US" dirty="0"/>
              <a:t>pada </a:t>
            </a:r>
            <a:r>
              <a:rPr lang="en-US" dirty="0" err="1"/>
              <a:t>lokasi</a:t>
            </a:r>
            <a:r>
              <a:rPr lang="en-US" dirty="0"/>
              <a:t> masing-masing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dari</a:t>
            </a:r>
            <a:r>
              <a:rPr lang="en-US" dirty="0"/>
              <a:t> dataset.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dataset training yang </a:t>
            </a:r>
            <a:r>
              <a:rPr lang="en-US" dirty="0" err="1"/>
              <a:t>ditransformasi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linearly separable</a:t>
            </a:r>
            <a:r>
              <a:rPr lang="en-US" dirty="0"/>
              <a:t>.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666B212-1337-EC4A-B85F-E639790B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728"/>
            <a:ext cx="17551400" cy="7498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E7FB64-EBB7-D34F-8375-C10DB0DFF7D8}"/>
              </a:ext>
            </a:extLst>
          </p:cNvPr>
          <p:cNvSpPr txBox="1"/>
          <p:nvPr/>
        </p:nvSpPr>
        <p:spPr>
          <a:xfrm>
            <a:off x="17492548" y="2736833"/>
            <a:ext cx="6861645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b="1" dirty="0" err="1"/>
              <a:t>kelemahan</a:t>
            </a:r>
            <a:r>
              <a:rPr lang="en-US" b="1" dirty="0"/>
              <a:t>:</a:t>
            </a:r>
          </a:p>
          <a:p>
            <a:r>
              <a:rPr lang="en-US" dirty="0"/>
              <a:t>m</a:t>
            </a:r>
            <a:r>
              <a:rPr lang="en-TW" dirty="0"/>
              <a:t> insataces x n features -&gt; </a:t>
            </a:r>
          </a:p>
          <a:p>
            <a:r>
              <a:rPr lang="en-US" dirty="0"/>
              <a:t>m</a:t>
            </a:r>
            <a:r>
              <a:rPr lang="en-TW" dirty="0"/>
              <a:t> insataces  x m features </a:t>
            </a:r>
          </a:p>
        </p:txBody>
      </p:sp>
    </p:spTree>
    <p:extLst>
      <p:ext uri="{BB962C8B-B14F-4D97-AF65-F5344CB8AC3E}">
        <p14:creationId xmlns:p14="http://schemas.microsoft.com/office/powerpoint/2010/main" val="344470520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66" y="264050"/>
            <a:ext cx="899159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Kernel Gaussian RBF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E1EFA-EFA0-C54C-9BA9-852976651E9C}"/>
              </a:ext>
            </a:extLst>
          </p:cNvPr>
          <p:cNvSpPr txBox="1"/>
          <p:nvPr/>
        </p:nvSpPr>
        <p:spPr>
          <a:xfrm>
            <a:off x="1533832" y="1868559"/>
            <a:ext cx="22288388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/>
              <a:t>(kernel </a:t>
            </a:r>
            <a:r>
              <a:rPr lang="en-US" dirty="0" err="1"/>
              <a:t>polinomial</a:t>
            </a:r>
            <a:r>
              <a:rPr lang="en-US" dirty="0"/>
              <a:t>), </a:t>
            </a:r>
            <a:r>
              <a:rPr lang="en-US" i="1" dirty="0"/>
              <a:t>similarity feature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i="1" dirty="0"/>
              <a:t>feature-feature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training set yang </a:t>
            </a:r>
            <a:r>
              <a:rPr lang="en-US" dirty="0" err="1"/>
              <a:t>besar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kernel trick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similarity features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Kernel Gaussian RBF.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D362218-BD0E-C14F-AB62-0DD82248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5409515"/>
            <a:ext cx="11700889" cy="7828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B6100C-AC4D-3A4A-98F4-E79D1AF8ED12}"/>
              </a:ext>
            </a:extLst>
          </p:cNvPr>
          <p:cNvSpPr txBox="1"/>
          <p:nvPr/>
        </p:nvSpPr>
        <p:spPr>
          <a:xfrm>
            <a:off x="12706294" y="5268132"/>
            <a:ext cx="11340076" cy="66370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l-GR" i="1" dirty="0"/>
              <a:t>γ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range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training </a:t>
            </a:r>
            <a:r>
              <a:rPr lang="en-US" i="1" dirty="0"/>
              <a:t>instance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mengecil</a:t>
            </a:r>
            <a:r>
              <a:rPr lang="en-US" dirty="0"/>
              <a:t>,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lonceng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(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) yang </a:t>
            </a:r>
            <a:r>
              <a:rPr lang="en-US" dirty="0" err="1"/>
              <a:t>mengecil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i="1" dirty="0"/>
              <a:t>γ </a:t>
            </a:r>
            <a:r>
              <a:rPr lang="en-US" dirty="0"/>
              <a:t>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</a:t>
            </a:r>
            <a:r>
              <a:rPr lang="en-US" dirty="0" err="1"/>
              <a:t>membesar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range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melebar</a:t>
            </a:r>
            <a:r>
              <a:rPr lang="en-US" dirty="0"/>
              <a:t>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4CF0C-B8C1-E140-8C59-92485D064FF5}"/>
              </a:ext>
            </a:extLst>
          </p:cNvPr>
          <p:cNvSpPr txBox="1"/>
          <p:nvPr/>
        </p:nvSpPr>
        <p:spPr>
          <a:xfrm>
            <a:off x="11167526" y="12505409"/>
            <a:ext cx="12654694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Jika model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i="1" dirty="0"/>
              <a:t>overfitting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menguranginya</a:t>
            </a:r>
            <a:r>
              <a:rPr lang="en-US" dirty="0"/>
              <a:t>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underfitting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55014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715" y="264050"/>
            <a:ext cx="5640290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SVM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12D6-997F-D44D-8301-769A7136D6E9}"/>
              </a:ext>
            </a:extLst>
          </p:cNvPr>
          <p:cNvSpPr txBox="1"/>
          <p:nvPr/>
        </p:nvSpPr>
        <p:spPr>
          <a:xfrm>
            <a:off x="736600" y="2595716"/>
            <a:ext cx="23085620" cy="414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SVM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),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adalam</a:t>
            </a:r>
            <a:r>
              <a:rPr lang="en-US" dirty="0"/>
              <a:t> </a:t>
            </a:r>
            <a:r>
              <a:rPr lang="en-US" dirty="0" err="1"/>
              <a:t>membalik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/>
              <a:t>SVM.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SVM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regeresi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fitting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/>
              <a:t>pada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(</a:t>
            </a:r>
            <a:r>
              <a:rPr lang="en-US" i="1" dirty="0"/>
              <a:t>on the street</a:t>
            </a:r>
            <a:r>
              <a:rPr lang="en-US" dirty="0"/>
              <a:t>)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i="1" dirty="0"/>
              <a:t>margin violations </a:t>
            </a:r>
            <a:r>
              <a:rPr lang="en-US" dirty="0"/>
              <a:t>(</a:t>
            </a:r>
            <a:r>
              <a:rPr lang="en-US" i="1" dirty="0"/>
              <a:t>instance-instance </a:t>
            </a:r>
            <a:r>
              <a:rPr lang="en-US" dirty="0"/>
              <a:t>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Lebar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dikontrol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hyperparameter </a:t>
            </a:r>
            <a:r>
              <a:rPr lang="el-GR" i="1" dirty="0"/>
              <a:t>ε </a:t>
            </a:r>
            <a:r>
              <a:rPr lang="en-US" i="1" dirty="0"/>
              <a:t>.</a:t>
            </a:r>
            <a:endParaRPr lang="el-GR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3753856-F368-EB46-AC59-0B82C312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7" y="6739799"/>
            <a:ext cx="14718741" cy="7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5602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37" y="264050"/>
            <a:ext cx="1042365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SVM Non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12D6-997F-D44D-8301-769A7136D6E9}"/>
              </a:ext>
            </a:extLst>
          </p:cNvPr>
          <p:cNvSpPr txBox="1"/>
          <p:nvPr/>
        </p:nvSpPr>
        <p:spPr>
          <a:xfrm>
            <a:off x="736600" y="2595716"/>
            <a:ext cx="23085620" cy="2482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15887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nonlinier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i="1" dirty="0"/>
              <a:t>kernelized </a:t>
            </a:r>
            <a:r>
              <a:rPr lang="en-US" dirty="0"/>
              <a:t>SVM. </a:t>
            </a:r>
          </a:p>
          <a:p>
            <a:pPr marL="115887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Kode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SVM pada training set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kuadratik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ker</a:t>
            </a:r>
            <a:r>
              <a:rPr lang="en-US" dirty="0"/>
              <a:t>-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A87E06A-DBA7-0246-A42B-DF88A1ED3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94" y="7921967"/>
            <a:ext cx="10707329" cy="5529983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69EC30D1-5F7C-8747-9C1C-E83DA71F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" y="5077806"/>
            <a:ext cx="20823623" cy="27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042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1" y="264050"/>
            <a:ext cx="1122688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Teori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SVM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Secara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Singkat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12D6-997F-D44D-8301-769A7136D6E9}"/>
              </a:ext>
            </a:extLst>
          </p:cNvPr>
          <p:cNvSpPr txBox="1"/>
          <p:nvPr/>
        </p:nvSpPr>
        <p:spPr>
          <a:xfrm>
            <a:off x="736600" y="2595716"/>
            <a:ext cx="23085620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konvensi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common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SVMs,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i="1" dirty="0"/>
              <a:t>b </a:t>
            </a:r>
            <a:r>
              <a:rPr lang="en-US" dirty="0" err="1"/>
              <a:t>untuk</a:t>
            </a:r>
            <a:r>
              <a:rPr lang="en-US" dirty="0"/>
              <a:t> bias,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pembobot</a:t>
            </a:r>
            <a:r>
              <a:rPr lang="en-US" dirty="0"/>
              <a:t> </a:t>
            </a:r>
            <a:r>
              <a:rPr lang="en-US" i="1" dirty="0"/>
              <a:t>w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i="1" dirty="0"/>
              <a:t>w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parameter bias </a:t>
            </a:r>
            <a:r>
              <a:rPr lang="en-US" i="1" dirty="0"/>
              <a:t>w</a:t>
            </a:r>
            <a:r>
              <a:rPr lang="en-US" dirty="0"/>
              <a:t>0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i="1" dirty="0" err="1"/>
              <a:t>classfier</a:t>
            </a:r>
            <a:r>
              <a:rPr lang="en-US" i="1" dirty="0"/>
              <a:t> </a:t>
            </a:r>
            <a:r>
              <a:rPr lang="en-US" dirty="0"/>
              <a:t>SVM linier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dari</a:t>
            </a:r>
            <a:r>
              <a:rPr lang="en-US" dirty="0"/>
              <a:t> data instance </a:t>
            </a:r>
            <a:r>
              <a:rPr lang="en-US" i="1" dirty="0"/>
              <a:t>x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i="1" baseline="30000" dirty="0" err="1"/>
              <a:t>T</a:t>
            </a:r>
            <a:r>
              <a:rPr lang="en-US" i="1" baseline="30000" dirty="0"/>
              <a:t> </a:t>
            </a:r>
            <a:r>
              <a:rPr lang="en-US" dirty="0"/>
              <a:t>+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w</a:t>
            </a:r>
            <a:r>
              <a:rPr lang="en-US" baseline="-25000" dirty="0"/>
              <a:t>1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· · · + </a:t>
            </a:r>
            <a:r>
              <a:rPr lang="en-US" i="1" dirty="0"/>
              <a:t>b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ditunjukan</a:t>
            </a:r>
            <a:r>
              <a:rPr lang="en-US" dirty="0"/>
              <a:t> oleh </a:t>
            </a:r>
            <a:r>
              <a:rPr lang="en-US" dirty="0" err="1"/>
              <a:t>Persamaan</a:t>
            </a:r>
            <a:r>
              <a:rPr lang="en-US" dirty="0"/>
              <a:t> (5.2). 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A6C7A3F-F4C0-DA43-AA9B-2073261F4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60" y="7397699"/>
            <a:ext cx="13793966" cy="30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518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1" y="264050"/>
            <a:ext cx="1122688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Teori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SVM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Secara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Singkat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12D6-997F-D44D-8301-769A7136D6E9}"/>
              </a:ext>
            </a:extLst>
          </p:cNvPr>
          <p:cNvSpPr txBox="1"/>
          <p:nvPr/>
        </p:nvSpPr>
        <p:spPr>
          <a:xfrm>
            <a:off x="736600" y="2595716"/>
            <a:ext cx="23085620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122604-225F-7D47-B818-C48602D21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92" y="2491795"/>
            <a:ext cx="16304650" cy="105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047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808" y="264050"/>
            <a:ext cx="7444117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Objectif Training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12D6-997F-D44D-8301-769A7136D6E9}"/>
              </a:ext>
            </a:extLst>
          </p:cNvPr>
          <p:cNvSpPr txBox="1"/>
          <p:nvPr/>
        </p:nvSpPr>
        <p:spPr>
          <a:xfrm>
            <a:off x="736600" y="2595716"/>
            <a:ext cx="23085620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367E6A9-3568-694B-851F-23560CA83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0" y="1937816"/>
            <a:ext cx="13003904" cy="5191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7180D-6885-F94E-870D-B7FEB5106E1A}"/>
              </a:ext>
            </a:extLst>
          </p:cNvPr>
          <p:cNvSpPr txBox="1"/>
          <p:nvPr/>
        </p:nvSpPr>
        <p:spPr>
          <a:xfrm>
            <a:off x="14303733" y="2601817"/>
            <a:ext cx="9586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pembobot</a:t>
            </a:r>
            <a:r>
              <a:rPr lang="en-US" dirty="0"/>
              <a:t> 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margin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membesar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i="1" dirty="0"/>
              <a:t>margin violations </a:t>
            </a:r>
            <a:r>
              <a:rPr lang="en-US" dirty="0"/>
              <a:t>(</a:t>
            </a:r>
            <a:r>
              <a:rPr lang="en-US" i="1" dirty="0"/>
              <a:t>hard margin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training </a:t>
            </a:r>
            <a:r>
              <a:rPr lang="en-US" i="1" dirty="0"/>
              <a:t>instances </a:t>
            </a:r>
            <a:r>
              <a:rPr lang="en-US" dirty="0"/>
              <a:t>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-1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training </a:t>
            </a:r>
            <a:r>
              <a:rPr lang="en-US" i="1" dirty="0"/>
              <a:t>instances </a:t>
            </a:r>
            <a:r>
              <a:rPr lang="en-US" dirty="0"/>
              <a:t>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26A2EAC-1071-9743-9B62-4A5DE021C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54" y="8490288"/>
            <a:ext cx="15406075" cy="30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835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740" y="264050"/>
            <a:ext cx="487822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200696" y="1570210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555430" y="2353910"/>
            <a:ext cx="22750379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Support Vector Machine </a:t>
            </a:r>
            <a:r>
              <a:rPr lang="en-US" dirty="0"/>
              <a:t>(SVM) </a:t>
            </a:r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i="1" dirty="0"/>
              <a:t>machine learning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powerful dan juga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linier </a:t>
            </a:r>
            <a:r>
              <a:rPr lang="en-US" dirty="0" err="1"/>
              <a:t>atau</a:t>
            </a:r>
            <a:r>
              <a:rPr lang="en-US" dirty="0"/>
              <a:t> non linier, </a:t>
            </a:r>
            <a:r>
              <a:rPr lang="en-US" dirty="0" err="1"/>
              <a:t>regresi</a:t>
            </a:r>
            <a:r>
              <a:rPr lang="en-US" dirty="0"/>
              <a:t>, dan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(</a:t>
            </a:r>
            <a:r>
              <a:rPr lang="en-US" i="1" dirty="0"/>
              <a:t>outlier detection</a:t>
            </a:r>
            <a:r>
              <a:rPr lang="en-US" dirty="0"/>
              <a:t>). </a:t>
            </a:r>
          </a:p>
          <a:p>
            <a:pPr>
              <a:lnSpc>
                <a:spcPct val="150000"/>
              </a:lnSpc>
            </a:pPr>
            <a:r>
              <a:rPr lang="en-US" dirty="0"/>
              <a:t>SVM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klasfikasi</a:t>
            </a:r>
            <a:r>
              <a:rPr lang="en-US" dirty="0"/>
              <a:t> dataset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.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110AE2B-72B1-E847-AE9A-A01E4170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1" y="4941014"/>
            <a:ext cx="14969174" cy="4740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2D4A91-EE45-2F40-BCED-FA48AEAF773D}"/>
              </a:ext>
            </a:extLst>
          </p:cNvPr>
          <p:cNvSpPr txBox="1"/>
          <p:nvPr/>
        </p:nvSpPr>
        <p:spPr>
          <a:xfrm>
            <a:off x="804566" y="9930929"/>
            <a:ext cx="23017654" cy="2862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Garis </a:t>
            </a:r>
            <a:r>
              <a:rPr lang="en-US" dirty="0" err="1"/>
              <a:t>tebal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/>
              <a:t>SVM, </a:t>
            </a:r>
            <a:r>
              <a:rPr lang="en-US" dirty="0" err="1"/>
              <a:t>dimana</a:t>
            </a:r>
            <a:r>
              <a:rPr lang="en-US" dirty="0"/>
              <a:t> garis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berjarak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training </a:t>
            </a:r>
            <a:r>
              <a:rPr lang="en-US" i="1" dirty="0"/>
              <a:t>instances </a:t>
            </a:r>
            <a:r>
              <a:rPr lang="en-US" dirty="0"/>
              <a:t>yang </a:t>
            </a:r>
            <a:r>
              <a:rPr lang="en-US" dirty="0" err="1"/>
              <a:t>terdekat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i="1" dirty="0" err="1"/>
              <a:t>classifer</a:t>
            </a:r>
            <a:r>
              <a:rPr lang="en-US" i="1" dirty="0"/>
              <a:t> </a:t>
            </a:r>
            <a:r>
              <a:rPr lang="en-US" dirty="0"/>
              <a:t>SVM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fitting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yang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ditunjukan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large margin classification</a:t>
            </a:r>
            <a:r>
              <a:rPr lang="en-US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2EA95-ED7A-1F48-B3C7-DCF0923B11F9}"/>
              </a:ext>
            </a:extLst>
          </p:cNvPr>
          <p:cNvSpPr txBox="1"/>
          <p:nvPr/>
        </p:nvSpPr>
        <p:spPr>
          <a:xfrm>
            <a:off x="15534661" y="4861835"/>
            <a:ext cx="8364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instances </a:t>
            </a:r>
            <a:r>
              <a:rPr lang="en-US" dirty="0"/>
              <a:t>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(</a:t>
            </a:r>
            <a:r>
              <a:rPr lang="en-US" i="1" dirty="0"/>
              <a:t>off the street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Batas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(</a:t>
            </a:r>
            <a:r>
              <a:rPr lang="en-US" dirty="0" err="1"/>
              <a:t>didukung</a:t>
            </a:r>
            <a:r>
              <a:rPr lang="en-US" dirty="0"/>
              <a:t>) oleh </a:t>
            </a:r>
            <a:r>
              <a:rPr lang="en-US" i="1" dirty="0"/>
              <a:t>instances </a:t>
            </a:r>
            <a:r>
              <a:rPr lang="en-US" dirty="0"/>
              <a:t>pada </a:t>
            </a:r>
            <a:r>
              <a:rPr lang="en-US" dirty="0" err="1"/>
              <a:t>ujung-ujung</a:t>
            </a:r>
            <a:r>
              <a:rPr lang="en-US" dirty="0"/>
              <a:t> (</a:t>
            </a:r>
            <a:r>
              <a:rPr lang="en-US" i="1" dirty="0"/>
              <a:t>edges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br>
              <a:rPr lang="en-US" dirty="0"/>
            </a:br>
            <a:r>
              <a:rPr lang="en-US" i="1" dirty="0"/>
              <a:t>Instances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support vectors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2238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740" y="264050"/>
            <a:ext cx="487822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105619" y="1537226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Scaling</a:t>
            </a:r>
            <a:endParaRPr lang="en-TW" b="1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33D70BE-EE9B-624D-B971-4F76D1572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2780948"/>
            <a:ext cx="16911935" cy="6011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2B255E-47F3-194D-AC77-F471333F39FF}"/>
              </a:ext>
            </a:extLst>
          </p:cNvPr>
          <p:cNvSpPr txBox="1"/>
          <p:nvPr/>
        </p:nvSpPr>
        <p:spPr>
          <a:xfrm>
            <a:off x="736600" y="9175301"/>
            <a:ext cx="21712535" cy="41440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SVM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penskalaan</a:t>
            </a:r>
            <a:r>
              <a:rPr lang="en-US" dirty="0"/>
              <a:t> (</a:t>
            </a:r>
            <a:r>
              <a:rPr lang="en-US" i="1" dirty="0"/>
              <a:t>scaling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pada Gambar 5.2.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horisontal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terlebar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pada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horisontal</a:t>
            </a:r>
            <a:r>
              <a:rPr lang="en-US" dirty="0"/>
              <a:t>. Setelah </a:t>
            </a:r>
            <a:r>
              <a:rPr lang="en-US" dirty="0" err="1"/>
              <a:t>penskalaan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/>
              <a:t>(mis.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 pada Scikit Learn),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51020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740" y="264050"/>
            <a:ext cx="487822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887AC-FE9B-9945-9C46-A1DFCC03EA12}"/>
              </a:ext>
            </a:extLst>
          </p:cNvPr>
          <p:cNvSpPr txBox="1"/>
          <p:nvPr/>
        </p:nvSpPr>
        <p:spPr>
          <a:xfrm>
            <a:off x="716545" y="2558575"/>
            <a:ext cx="22754405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dan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sisi</a:t>
            </a:r>
            <a:r>
              <a:rPr lang="en-US" dirty="0"/>
              <a:t> (</a:t>
            </a:r>
            <a:r>
              <a:rPr lang="en-US" i="1" dirty="0"/>
              <a:t>class</a:t>
            </a:r>
            <a:r>
              <a:rPr lang="en-US" dirty="0"/>
              <a:t>)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hard margin classification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hard margin classification :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i="1" dirty="0"/>
              <a:t>hard margin classification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i="1" dirty="0"/>
              <a:t>linearly separable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data (</a:t>
            </a:r>
            <a:r>
              <a:rPr lang="en-US" i="1" dirty="0"/>
              <a:t>outliers</a:t>
            </a:r>
            <a:r>
              <a:rPr lang="en-US" dirty="0"/>
              <a:t>)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8921019-AAD4-264F-94C3-D846AA42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78987"/>
            <a:ext cx="13936798" cy="4243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D7AF66-1A90-9047-B965-371227F29A39}"/>
              </a:ext>
            </a:extLst>
          </p:cNvPr>
          <p:cNvSpPr txBox="1"/>
          <p:nvPr/>
        </p:nvSpPr>
        <p:spPr>
          <a:xfrm>
            <a:off x="14241598" y="6078341"/>
            <a:ext cx="9229352" cy="5806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Objektifnya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, dan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i="1" dirty="0"/>
              <a:t>instances </a:t>
            </a:r>
            <a:r>
              <a:rPr lang="en-US" dirty="0"/>
              <a:t>yang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tengah-tengah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(</a:t>
            </a:r>
            <a:r>
              <a:rPr lang="en-US" i="1" dirty="0"/>
              <a:t>margin violations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pada </a:t>
            </a:r>
            <a:r>
              <a:rPr lang="en-US" dirty="0" err="1"/>
              <a:t>sisi</a:t>
            </a:r>
            <a:r>
              <a:rPr lang="en-US" dirty="0"/>
              <a:t> yang salah. 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soft margin classification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414293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739" y="264050"/>
            <a:ext cx="487822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307D367-7A50-374F-BBF1-4AB00142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24" y="2519899"/>
            <a:ext cx="18853447" cy="57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D269A-F1D8-CB43-9ABA-5C3163A97044}"/>
              </a:ext>
            </a:extLst>
          </p:cNvPr>
          <p:cNvSpPr txBox="1"/>
          <p:nvPr/>
        </p:nvSpPr>
        <p:spPr>
          <a:xfrm>
            <a:off x="804565" y="8849032"/>
            <a:ext cx="23017655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Margin violations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model pada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margin violations </a:t>
            </a:r>
            <a:r>
              <a:rPr lang="en-US" dirty="0"/>
              <a:t>yang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Jika model SVM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i="1" dirty="0"/>
              <a:t>overfitting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regularisasi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hyperparameter </a:t>
            </a:r>
            <a:r>
              <a:rPr lang="en-US" dirty="0"/>
              <a:t>C. </a:t>
            </a:r>
          </a:p>
        </p:txBody>
      </p:sp>
    </p:spTree>
    <p:extLst>
      <p:ext uri="{BB962C8B-B14F-4D97-AF65-F5344CB8AC3E}">
        <p14:creationId xmlns:p14="http://schemas.microsoft.com/office/powerpoint/2010/main" val="409098881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569" y="264050"/>
            <a:ext cx="698456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Non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E3A876D-51F7-474F-B1C8-73B7BBB58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" y="2867288"/>
            <a:ext cx="14997626" cy="4544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D3375-42DC-184C-9F37-62FCC49317DA}"/>
              </a:ext>
            </a:extLst>
          </p:cNvPr>
          <p:cNvSpPr txBox="1"/>
          <p:nvPr/>
        </p:nvSpPr>
        <p:spPr>
          <a:xfrm>
            <a:off x="303896" y="8133623"/>
            <a:ext cx="23769858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/>
              <a:t>SVM linier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dataset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linearly separable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dataset yang </a:t>
            </a:r>
            <a:r>
              <a:rPr lang="en-US" dirty="0" err="1"/>
              <a:t>nonlinier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polinomial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pada Chapter 2), </a:t>
            </a:r>
            <a:r>
              <a:rPr lang="en-US" dirty="0" err="1"/>
              <a:t>dimana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dataset yang </a:t>
            </a:r>
            <a:r>
              <a:rPr lang="en-US" i="1" dirty="0"/>
              <a:t>linearly separable</a:t>
            </a:r>
            <a:r>
              <a:rPr lang="en-US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4A8B-FE01-DF4C-A382-4AC5BE72860B}"/>
              </a:ext>
            </a:extLst>
          </p:cNvPr>
          <p:cNvSpPr txBox="1"/>
          <p:nvPr/>
        </p:nvSpPr>
        <p:spPr>
          <a:xfrm>
            <a:off x="15301523" y="3277336"/>
            <a:ext cx="8271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Feature x</a:t>
            </a:r>
            <a:r>
              <a:rPr lang="en-US" dirty="0"/>
              <a:t>1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linearly separable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2 = (</a:t>
            </a:r>
            <a:r>
              <a:rPr lang="en-US" i="1" dirty="0"/>
              <a:t>x</a:t>
            </a:r>
            <a:r>
              <a:rPr lang="en-US" dirty="0"/>
              <a:t>1)</a:t>
            </a:r>
            <a:r>
              <a:rPr lang="en-US" baseline="30000" dirty="0"/>
              <a:t>2</a:t>
            </a:r>
            <a:r>
              <a:rPr lang="en-US" dirty="0"/>
              <a:t>, </a:t>
            </a:r>
          </a:p>
          <a:p>
            <a:r>
              <a:rPr lang="en-US" dirty="0" err="1"/>
              <a:t>hasil</a:t>
            </a:r>
            <a:r>
              <a:rPr lang="en-US" dirty="0"/>
              <a:t> dataset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2D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linearly separable</a:t>
            </a:r>
            <a:r>
              <a:rPr lang="en-US" dirty="0"/>
              <a:t>.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0311014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569" y="264050"/>
            <a:ext cx="698456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SVM Non Linier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BA174C-198F-CC45-BC06-4838243A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" y="8714105"/>
            <a:ext cx="17943270" cy="462407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5EEC8A52-4925-1F43-9894-8DE03AB35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89" y="1911575"/>
            <a:ext cx="10339636" cy="6673776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B1430182-5623-0749-B56B-4CBBB6E8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742" y="1843856"/>
            <a:ext cx="10339636" cy="6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9159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867" y="264050"/>
            <a:ext cx="784198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Kernel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Polinomial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8287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Derajat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orde</a:t>
            </a:r>
            <a:r>
              <a:rPr lang="en-US" sz="4000" dirty="0"/>
              <a:t> </a:t>
            </a:r>
            <a:r>
              <a:rPr lang="en-US" sz="4000" dirty="0" err="1"/>
              <a:t>polinomial</a:t>
            </a:r>
            <a:r>
              <a:rPr lang="en-US" sz="4000" dirty="0"/>
              <a:t> yang </a:t>
            </a:r>
            <a:r>
              <a:rPr lang="en-US" sz="4000" dirty="0" err="1"/>
              <a:t>rendah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mampu</a:t>
            </a:r>
            <a:r>
              <a:rPr lang="en-US" sz="4000" dirty="0"/>
              <a:t> </a:t>
            </a:r>
            <a:r>
              <a:rPr lang="en-US" sz="4000" dirty="0" err="1"/>
              <a:t>menghadapi</a:t>
            </a:r>
            <a:r>
              <a:rPr lang="en-US" sz="4000" dirty="0"/>
              <a:t> dataset yang </a:t>
            </a:r>
            <a:r>
              <a:rPr lang="en-US" sz="4000" dirty="0" err="1"/>
              <a:t>kompleks</a:t>
            </a:r>
            <a:r>
              <a:rPr lang="en-US" sz="4000" dirty="0"/>
              <a:t>, </a:t>
            </a:r>
            <a:r>
              <a:rPr lang="en-US" sz="4000" dirty="0" err="1"/>
              <a:t>tetapi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orde</a:t>
            </a:r>
            <a:r>
              <a:rPr lang="en-US" sz="4000" dirty="0"/>
              <a:t> </a:t>
            </a:r>
            <a:r>
              <a:rPr lang="en-US" sz="4000" dirty="0" err="1"/>
              <a:t>polinomial</a:t>
            </a:r>
            <a:r>
              <a:rPr lang="en-US" sz="4000" dirty="0"/>
              <a:t> yang </a:t>
            </a:r>
            <a:r>
              <a:rPr lang="en-US" sz="4000" dirty="0" err="1"/>
              <a:t>tinggi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menghasilkan</a:t>
            </a:r>
            <a:r>
              <a:rPr lang="en-US" sz="4000" dirty="0"/>
              <a:t> </a:t>
            </a:r>
            <a:r>
              <a:rPr lang="en-US" sz="4000" dirty="0" err="1"/>
              <a:t>jumlah</a:t>
            </a:r>
            <a:r>
              <a:rPr lang="en-US" sz="4000" dirty="0"/>
              <a:t> </a:t>
            </a:r>
            <a:r>
              <a:rPr lang="en-US" sz="4000" i="1" dirty="0"/>
              <a:t>feature </a:t>
            </a:r>
            <a:r>
              <a:rPr lang="en-US" sz="4000" dirty="0"/>
              <a:t>yang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besar</a:t>
            </a:r>
            <a:r>
              <a:rPr lang="en-US" sz="4000" dirty="0"/>
              <a:t> dan </a:t>
            </a:r>
            <a:r>
              <a:rPr lang="en-US" sz="4000" dirty="0" err="1"/>
              <a:t>membuat</a:t>
            </a:r>
            <a:r>
              <a:rPr lang="en-US" sz="4000" dirty="0"/>
              <a:t> model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terlalu</a:t>
            </a:r>
            <a:r>
              <a:rPr lang="en-US" sz="4000" dirty="0"/>
              <a:t> </a:t>
            </a:r>
            <a:r>
              <a:rPr lang="en-US" sz="4000" dirty="0" err="1"/>
              <a:t>lambat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Untungnya</a:t>
            </a:r>
            <a:r>
              <a:rPr lang="en-US" sz="4000" dirty="0"/>
              <a:t>, </a:t>
            </a:r>
            <a:r>
              <a:rPr lang="en-US" sz="4000" dirty="0" err="1"/>
              <a:t>penggunaan</a:t>
            </a:r>
            <a:r>
              <a:rPr lang="en-US" sz="4000" dirty="0"/>
              <a:t> </a:t>
            </a:r>
            <a:r>
              <a:rPr lang="en-US" sz="4000" dirty="0" err="1"/>
              <a:t>orde</a:t>
            </a:r>
            <a:r>
              <a:rPr lang="en-US" sz="4000" dirty="0"/>
              <a:t> </a:t>
            </a:r>
            <a:r>
              <a:rPr lang="en-US" sz="4000" dirty="0" err="1"/>
              <a:t>polinomial</a:t>
            </a:r>
            <a:r>
              <a:rPr lang="en-US" sz="4000" dirty="0"/>
              <a:t> yang </a:t>
            </a:r>
            <a:r>
              <a:rPr lang="en-US" sz="4000" dirty="0" err="1"/>
              <a:t>tinggi</a:t>
            </a:r>
            <a:r>
              <a:rPr lang="en-US" sz="4000" dirty="0"/>
              <a:t> pada </a:t>
            </a:r>
            <a:r>
              <a:rPr lang="en-US" sz="4000" dirty="0" err="1"/>
              <a:t>metode</a:t>
            </a:r>
            <a:r>
              <a:rPr lang="en-US" sz="4000" dirty="0"/>
              <a:t> SVM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digantikan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penggunaan</a:t>
            </a:r>
            <a:r>
              <a:rPr lang="en-US" sz="4000" dirty="0"/>
              <a:t> </a:t>
            </a:r>
            <a:r>
              <a:rPr lang="en-US" sz="4000" i="1" dirty="0"/>
              <a:t>kernel trick </a:t>
            </a:r>
            <a:r>
              <a:rPr lang="en-US" sz="4000" dirty="0"/>
              <a:t>(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dijelaskan</a:t>
            </a:r>
            <a:r>
              <a:rPr lang="en-US" sz="4000" dirty="0"/>
              <a:t> </a:t>
            </a:r>
            <a:r>
              <a:rPr lang="en-US" sz="4000" dirty="0" err="1"/>
              <a:t>selanjutnya</a:t>
            </a:r>
            <a:r>
              <a:rPr lang="en-US" sz="4000" dirty="0"/>
              <a:t>)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hasil</a:t>
            </a:r>
            <a:r>
              <a:rPr lang="en-US" sz="4000" dirty="0"/>
              <a:t> yang </a:t>
            </a:r>
            <a:r>
              <a:rPr lang="en-US" sz="4000" dirty="0" err="1"/>
              <a:t>serupa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Bahkan</a:t>
            </a:r>
            <a:r>
              <a:rPr lang="en-US" sz="4000" dirty="0"/>
              <a:t>,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i="1" dirty="0"/>
              <a:t>kernel trick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memperoleh</a:t>
            </a:r>
            <a:r>
              <a:rPr lang="en-US" sz="4000" dirty="0"/>
              <a:t> </a:t>
            </a:r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kinerja</a:t>
            </a:r>
            <a:r>
              <a:rPr lang="en-US" sz="4000" dirty="0"/>
              <a:t> </a:t>
            </a:r>
            <a:r>
              <a:rPr lang="en-US" sz="4000" dirty="0" err="1"/>
              <a:t>seolah-olah</a:t>
            </a:r>
            <a:r>
              <a:rPr lang="en-US" sz="4000" dirty="0"/>
              <a:t>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menambahkan</a:t>
            </a:r>
            <a:r>
              <a:rPr lang="en-US" sz="4000" dirty="0"/>
              <a:t> </a:t>
            </a:r>
            <a:r>
              <a:rPr lang="en-US" sz="4000" dirty="0" err="1"/>
              <a:t>banyak</a:t>
            </a:r>
            <a:r>
              <a:rPr lang="en-US" sz="4000" dirty="0"/>
              <a:t> </a:t>
            </a:r>
            <a:r>
              <a:rPr lang="en-US" sz="4000" i="1" dirty="0"/>
              <a:t>feature </a:t>
            </a:r>
            <a:r>
              <a:rPr lang="en-US" sz="4000" dirty="0" err="1"/>
              <a:t>polinomial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orde</a:t>
            </a:r>
            <a:r>
              <a:rPr lang="en-US" sz="4000" dirty="0"/>
              <a:t> </a:t>
            </a:r>
            <a:r>
              <a:rPr lang="en-US" sz="4000" dirty="0" err="1"/>
              <a:t>polinomial</a:t>
            </a:r>
            <a:r>
              <a:rPr lang="en-US" sz="4000" dirty="0"/>
              <a:t> yang </a:t>
            </a:r>
            <a:r>
              <a:rPr lang="en-US" sz="4000" dirty="0" err="1"/>
              <a:t>sangat</a:t>
            </a:r>
            <a:r>
              <a:rPr lang="en-US" sz="4000" dirty="0"/>
              <a:t> </a:t>
            </a:r>
            <a:r>
              <a:rPr lang="en-US" sz="4000" dirty="0" err="1"/>
              <a:t>tinggi</a:t>
            </a:r>
            <a:r>
              <a:rPr lang="en-US" sz="4000" dirty="0"/>
              <a:t>,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disebut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b="1" i="1" dirty="0"/>
              <a:t>kernel </a:t>
            </a:r>
            <a:r>
              <a:rPr lang="en-US" sz="4000" b="1" i="1" dirty="0" err="1"/>
              <a:t>polinomial</a:t>
            </a:r>
            <a:r>
              <a:rPr lang="en-US" sz="4000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210009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867" y="264050"/>
            <a:ext cx="784198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Kernel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Polinomial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930008" y="182252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718166" y="1291485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Implementasi 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9010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AFA3DDC-9CAE-E64E-A40F-D84E0739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0" y="2071660"/>
            <a:ext cx="23329799" cy="6674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F7660E-1407-DD43-8863-B3D7F1E1B2DC}"/>
              </a:ext>
            </a:extLst>
          </p:cNvPr>
          <p:cNvSpPr txBox="1"/>
          <p:nvPr/>
        </p:nvSpPr>
        <p:spPr>
          <a:xfrm>
            <a:off x="736600" y="9144000"/>
            <a:ext cx="22329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model </a:t>
            </a:r>
            <a:r>
              <a:rPr lang="en-US" i="1" dirty="0"/>
              <a:t>overfitting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underfitting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</a:t>
            </a:r>
            <a:r>
              <a:rPr lang="en-US" dirty="0" err="1"/>
              <a:t>polinomial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i="1" dirty="0"/>
              <a:t>Chapter 3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overfitting </a:t>
            </a:r>
            <a:r>
              <a:rPr lang="en-US" dirty="0"/>
              <a:t>dan </a:t>
            </a:r>
            <a:r>
              <a:rPr lang="en-US" i="1" dirty="0"/>
              <a:t>underfitting</a:t>
            </a:r>
            <a:r>
              <a:rPr lang="en-US" dirty="0"/>
              <a:t>).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4566678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A3DF6B-2560-458B-947B-057B8842DE56}"/>
</file>

<file path=customXml/itemProps2.xml><?xml version="1.0" encoding="utf-8"?>
<ds:datastoreItem xmlns:ds="http://schemas.openxmlformats.org/officeDocument/2006/customXml" ds:itemID="{86B99962-4EE3-4778-A365-C24DA5C24447}"/>
</file>

<file path=customXml/itemProps3.xml><?xml version="1.0" encoding="utf-8"?>
<ds:datastoreItem xmlns:ds="http://schemas.openxmlformats.org/officeDocument/2006/customXml" ds:itemID="{6EA86A1B-B78C-4569-A7A4-78AE0AC4E4A8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6907</TotalTime>
  <Words>1247</Words>
  <Application>Microsoft Macintosh PowerPoint</Application>
  <PresentationFormat>Custom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Lato</vt:lpstr>
      <vt:lpstr>Lato Bold</vt:lpstr>
      <vt:lpstr>Lato Light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138</cp:revision>
  <dcterms:created xsi:type="dcterms:W3CDTF">2020-09-25T00:41:18Z</dcterms:created>
  <dcterms:modified xsi:type="dcterms:W3CDTF">2020-11-10T07:24:16Z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