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79" r:id="rId2"/>
    <p:sldId id="1544" r:id="rId3"/>
    <p:sldId id="1546" r:id="rId4"/>
    <p:sldId id="1547" r:id="rId5"/>
    <p:sldId id="1548" r:id="rId6"/>
    <p:sldId id="1549" r:id="rId7"/>
    <p:sldId id="1550" r:id="rId8"/>
    <p:sldId id="1562" r:id="rId9"/>
    <p:sldId id="1556" r:id="rId10"/>
    <p:sldId id="1551" r:id="rId11"/>
    <p:sldId id="1557" r:id="rId12"/>
    <p:sldId id="1558" r:id="rId13"/>
    <p:sldId id="1552" r:id="rId14"/>
    <p:sldId id="1553" r:id="rId15"/>
    <p:sldId id="1559" r:id="rId16"/>
    <p:sldId id="1554" r:id="rId17"/>
    <p:sldId id="1560" r:id="rId18"/>
    <p:sldId id="1555" r:id="rId19"/>
    <p:sldId id="1561" r:id="rId20"/>
    <p:sldId id="150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ablul Barri" initials="MHB" lastIdx="1" clrIdx="0">
    <p:extLst>
      <p:ext uri="{19B8F6BF-5375-455C-9EA6-DF929625EA0E}">
        <p15:presenceInfo xmlns:p15="http://schemas.microsoft.com/office/powerpoint/2012/main" userId="9324b9e1183ac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6" autoAdjust="0"/>
    <p:restoredTop sz="86347" autoAdjust="0"/>
  </p:normalViewPr>
  <p:slideViewPr>
    <p:cSldViewPr snapToGrid="0" snapToObjects="1">
      <p:cViewPr varScale="1">
        <p:scale>
          <a:sx n="57" d="100"/>
          <a:sy n="57" d="100"/>
        </p:scale>
        <p:origin x="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6:36:40.968" idx="1">
    <p:pos x="604" y="888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214C8-08FA-4960-A23A-52DE1491A7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4669295-5AAA-4B8F-B500-EA16A84730CF}">
      <dgm:prSet phldrT="[Text]"/>
      <dgm:spPr/>
      <dgm:t>
        <a:bodyPr/>
        <a:lstStyle/>
        <a:p>
          <a:r>
            <a:rPr lang="id-ID" dirty="0" err="1"/>
            <a:t>Inisialisasi</a:t>
          </a:r>
          <a:r>
            <a:rPr lang="id-ID" dirty="0"/>
            <a:t> sebanyak k </a:t>
          </a:r>
          <a:r>
            <a:rPr lang="id-ID" dirty="0" err="1"/>
            <a:t>centroid</a:t>
          </a:r>
          <a:r>
            <a:rPr lang="id-ID" dirty="0"/>
            <a:t> secara </a:t>
          </a:r>
          <a:r>
            <a:rPr lang="id-ID" dirty="0" err="1"/>
            <a:t>random</a:t>
          </a:r>
          <a:r>
            <a:rPr lang="id-ID" dirty="0"/>
            <a:t>, kemudian ditempatkan pada masing-masing lokasi</a:t>
          </a:r>
        </a:p>
      </dgm:t>
    </dgm:pt>
    <dgm:pt modelId="{60DF8E52-81C2-40DE-9F5C-3EF781A2FC3F}" type="parTrans" cxnId="{07EC42A7-79C5-48D5-AABA-31E26DAF0766}">
      <dgm:prSet/>
      <dgm:spPr/>
      <dgm:t>
        <a:bodyPr/>
        <a:lstStyle/>
        <a:p>
          <a:endParaRPr lang="id-ID"/>
        </a:p>
      </dgm:t>
    </dgm:pt>
    <dgm:pt modelId="{C9092A60-47B8-4D73-A519-0728B5FB8ECD}" type="sibTrans" cxnId="{07EC42A7-79C5-48D5-AABA-31E26DAF0766}">
      <dgm:prSet/>
      <dgm:spPr/>
      <dgm:t>
        <a:bodyPr/>
        <a:lstStyle/>
        <a:p>
          <a:endParaRPr lang="id-ID"/>
        </a:p>
      </dgm:t>
    </dgm:pt>
    <dgm:pt modelId="{C9B71B6D-3AB1-4181-8BA0-9445050AA9DC}">
      <dgm:prSet phldrT="[Text]"/>
      <dgm:spPr/>
      <dgm:t>
        <a:bodyPr/>
        <a:lstStyle/>
        <a:p>
          <a:r>
            <a:rPr lang="id-ID" dirty="0" err="1"/>
            <a:t>Assign</a:t>
          </a:r>
          <a:r>
            <a:rPr lang="id-ID" dirty="0"/>
            <a:t> setiap </a:t>
          </a:r>
          <a:r>
            <a:rPr lang="id-ID" dirty="0" err="1"/>
            <a:t>instance</a:t>
          </a:r>
          <a:r>
            <a:rPr lang="id-ID" dirty="0"/>
            <a:t> pada </a:t>
          </a:r>
          <a:r>
            <a:rPr lang="id-ID" dirty="0" err="1"/>
            <a:t>centroid</a:t>
          </a:r>
          <a:r>
            <a:rPr lang="id-ID" dirty="0"/>
            <a:t> terdekat</a:t>
          </a:r>
        </a:p>
      </dgm:t>
    </dgm:pt>
    <dgm:pt modelId="{12776272-84D0-4D41-8107-0E9648443D47}" type="parTrans" cxnId="{6FEAACF0-A4AD-4EB3-8463-AD2BEE95248A}">
      <dgm:prSet/>
      <dgm:spPr/>
      <dgm:t>
        <a:bodyPr/>
        <a:lstStyle/>
        <a:p>
          <a:endParaRPr lang="id-ID"/>
        </a:p>
      </dgm:t>
    </dgm:pt>
    <dgm:pt modelId="{027F95DF-0664-40F0-8455-6A82C91E76B5}" type="sibTrans" cxnId="{6FEAACF0-A4AD-4EB3-8463-AD2BEE95248A}">
      <dgm:prSet/>
      <dgm:spPr/>
      <dgm:t>
        <a:bodyPr/>
        <a:lstStyle/>
        <a:p>
          <a:endParaRPr lang="id-ID"/>
        </a:p>
      </dgm:t>
    </dgm:pt>
    <dgm:pt modelId="{5E64D0E4-5301-43B2-B6C2-32D6262E8F3B}">
      <dgm:prSet phldrT="[Text]"/>
      <dgm:spPr/>
      <dgm:t>
        <a:bodyPr/>
        <a:lstStyle/>
        <a:p>
          <a:r>
            <a:rPr lang="id-ID" dirty="0" err="1"/>
            <a:t>Update</a:t>
          </a:r>
          <a:r>
            <a:rPr lang="id-ID" dirty="0"/>
            <a:t> setiap </a:t>
          </a:r>
          <a:r>
            <a:rPr lang="id-ID" dirty="0" err="1"/>
            <a:t>centroid</a:t>
          </a:r>
          <a:r>
            <a:rPr lang="id-ID" dirty="0"/>
            <a:t> yang merupakan rata-rata </a:t>
          </a:r>
          <a:r>
            <a:rPr lang="id-ID" dirty="0" err="1"/>
            <a:t>instanc</a:t>
          </a:r>
          <a:r>
            <a:rPr lang="id-ID" dirty="0"/>
            <a:t> yang </a:t>
          </a:r>
          <a:r>
            <a:rPr lang="id-ID" dirty="0" err="1"/>
            <a:t>diassign</a:t>
          </a:r>
          <a:r>
            <a:rPr lang="id-ID" dirty="0"/>
            <a:t> pada </a:t>
          </a:r>
          <a:r>
            <a:rPr lang="id-ID" dirty="0" err="1"/>
            <a:t>centroid</a:t>
          </a:r>
          <a:r>
            <a:rPr lang="id-ID" dirty="0"/>
            <a:t> sebelumnya</a:t>
          </a:r>
        </a:p>
      </dgm:t>
    </dgm:pt>
    <dgm:pt modelId="{39DE8614-3212-4148-AB84-60E96184F687}" type="parTrans" cxnId="{4433E4F4-A255-4187-94C5-396FDC28145A}">
      <dgm:prSet/>
      <dgm:spPr/>
      <dgm:t>
        <a:bodyPr/>
        <a:lstStyle/>
        <a:p>
          <a:endParaRPr lang="id-ID"/>
        </a:p>
      </dgm:t>
    </dgm:pt>
    <dgm:pt modelId="{D888FBBA-7C6A-48C2-9491-6E06C076A51A}" type="sibTrans" cxnId="{4433E4F4-A255-4187-94C5-396FDC28145A}">
      <dgm:prSet/>
      <dgm:spPr/>
      <dgm:t>
        <a:bodyPr/>
        <a:lstStyle/>
        <a:p>
          <a:endParaRPr lang="id-ID"/>
        </a:p>
      </dgm:t>
    </dgm:pt>
    <dgm:pt modelId="{C9936F47-6C5E-0A4C-81F7-43C5D4DEF12B}">
      <dgm:prSet phldrT="[Text]"/>
      <dgm:spPr/>
      <dgm:t>
        <a:bodyPr/>
        <a:lstStyle/>
        <a:p>
          <a:r>
            <a:rPr lang="id-ID"/>
            <a:t>Ulangi prosedur tersebut hingga konvergen (lokasi centroid tidak bergerak)</a:t>
          </a:r>
          <a:endParaRPr lang="id-ID" dirty="0"/>
        </a:p>
      </dgm:t>
    </dgm:pt>
    <dgm:pt modelId="{1EB7646D-BAAD-E042-995B-ACE7FFBA7A53}" type="parTrans" cxnId="{ED80E4DD-672F-DD4B-91C7-7B38B8D253D8}">
      <dgm:prSet/>
      <dgm:spPr/>
      <dgm:t>
        <a:bodyPr/>
        <a:lstStyle/>
        <a:p>
          <a:endParaRPr lang="en-US"/>
        </a:p>
      </dgm:t>
    </dgm:pt>
    <dgm:pt modelId="{803A9F7D-596D-BC4B-8AF6-926093F891AC}" type="sibTrans" cxnId="{ED80E4DD-672F-DD4B-91C7-7B38B8D253D8}">
      <dgm:prSet/>
      <dgm:spPr/>
      <dgm:t>
        <a:bodyPr/>
        <a:lstStyle/>
        <a:p>
          <a:endParaRPr lang="en-US"/>
        </a:p>
      </dgm:t>
    </dgm:pt>
    <dgm:pt modelId="{FB64145C-FBBD-4142-AFAF-E31D410BB3D7}" type="pres">
      <dgm:prSet presAssocID="{3B3214C8-08FA-4960-A23A-52DE1491A702}" presName="CompostProcess" presStyleCnt="0">
        <dgm:presLayoutVars>
          <dgm:dir/>
          <dgm:resizeHandles val="exact"/>
        </dgm:presLayoutVars>
      </dgm:prSet>
      <dgm:spPr/>
    </dgm:pt>
    <dgm:pt modelId="{9D8FBFD2-F60C-44EE-AF2F-D0CA2373BA65}" type="pres">
      <dgm:prSet presAssocID="{3B3214C8-08FA-4960-A23A-52DE1491A702}" presName="arrow" presStyleLbl="bgShp" presStyleIdx="0" presStyleCnt="1" custLinFactNeighborX="5813" custLinFactNeighborY="14891"/>
      <dgm:spPr/>
    </dgm:pt>
    <dgm:pt modelId="{1929D0A1-E582-4BB6-B91A-BEB13FA5799E}" type="pres">
      <dgm:prSet presAssocID="{3B3214C8-08FA-4960-A23A-52DE1491A702}" presName="linearProcess" presStyleCnt="0"/>
      <dgm:spPr/>
    </dgm:pt>
    <dgm:pt modelId="{D3BC25B0-B1B2-4E17-A864-2A7A9912D846}" type="pres">
      <dgm:prSet presAssocID="{14669295-5AAA-4B8F-B500-EA16A84730CF}" presName="textNode" presStyleLbl="node1" presStyleIdx="0" presStyleCnt="4">
        <dgm:presLayoutVars>
          <dgm:bulletEnabled val="1"/>
        </dgm:presLayoutVars>
      </dgm:prSet>
      <dgm:spPr/>
    </dgm:pt>
    <dgm:pt modelId="{E7CF46AD-B14F-4EE4-B178-3951E0DE957E}" type="pres">
      <dgm:prSet presAssocID="{C9092A60-47B8-4D73-A519-0728B5FB8ECD}" presName="sibTrans" presStyleCnt="0"/>
      <dgm:spPr/>
    </dgm:pt>
    <dgm:pt modelId="{7F8C0F3E-E5E4-4944-94E9-A533B55135EC}" type="pres">
      <dgm:prSet presAssocID="{C9B71B6D-3AB1-4181-8BA0-9445050AA9DC}" presName="textNode" presStyleLbl="node1" presStyleIdx="1" presStyleCnt="4">
        <dgm:presLayoutVars>
          <dgm:bulletEnabled val="1"/>
        </dgm:presLayoutVars>
      </dgm:prSet>
      <dgm:spPr/>
    </dgm:pt>
    <dgm:pt modelId="{0A880A2E-9A35-420D-BB99-FA0ABE70C418}" type="pres">
      <dgm:prSet presAssocID="{027F95DF-0664-40F0-8455-6A82C91E76B5}" presName="sibTrans" presStyleCnt="0"/>
      <dgm:spPr/>
    </dgm:pt>
    <dgm:pt modelId="{0C6C2BC8-E2FC-4A15-A2B4-68593B12572A}" type="pres">
      <dgm:prSet presAssocID="{5E64D0E4-5301-43B2-B6C2-32D6262E8F3B}" presName="textNode" presStyleLbl="node1" presStyleIdx="2" presStyleCnt="4">
        <dgm:presLayoutVars>
          <dgm:bulletEnabled val="1"/>
        </dgm:presLayoutVars>
      </dgm:prSet>
      <dgm:spPr/>
    </dgm:pt>
    <dgm:pt modelId="{97358E9C-A036-3A48-AC99-C0819B4A6514}" type="pres">
      <dgm:prSet presAssocID="{D888FBBA-7C6A-48C2-9491-6E06C076A51A}" presName="sibTrans" presStyleCnt="0"/>
      <dgm:spPr/>
    </dgm:pt>
    <dgm:pt modelId="{3BC4E4DA-CF9A-0040-9825-952A8A3998C9}" type="pres">
      <dgm:prSet presAssocID="{C9936F47-6C5E-0A4C-81F7-43C5D4DEF12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74E5D12-693B-4EBB-A7C0-AF258F02465F}" type="presOf" srcId="{5E64D0E4-5301-43B2-B6C2-32D6262E8F3B}" destId="{0C6C2BC8-E2FC-4A15-A2B4-68593B12572A}" srcOrd="0" destOrd="0" presId="urn:microsoft.com/office/officeart/2005/8/layout/hProcess9"/>
    <dgm:cxn modelId="{9133DD32-A505-4709-AE35-C27EC31A4A6B}" type="presOf" srcId="{C9B71B6D-3AB1-4181-8BA0-9445050AA9DC}" destId="{7F8C0F3E-E5E4-4944-94E9-A533B55135EC}" srcOrd="0" destOrd="0" presId="urn:microsoft.com/office/officeart/2005/8/layout/hProcess9"/>
    <dgm:cxn modelId="{48BEE2A4-50DC-A947-8B2D-1C9F5BF84369}" type="presOf" srcId="{C9936F47-6C5E-0A4C-81F7-43C5D4DEF12B}" destId="{3BC4E4DA-CF9A-0040-9825-952A8A3998C9}" srcOrd="0" destOrd="0" presId="urn:microsoft.com/office/officeart/2005/8/layout/hProcess9"/>
    <dgm:cxn modelId="{07EC42A7-79C5-48D5-AABA-31E26DAF0766}" srcId="{3B3214C8-08FA-4960-A23A-52DE1491A702}" destId="{14669295-5AAA-4B8F-B500-EA16A84730CF}" srcOrd="0" destOrd="0" parTransId="{60DF8E52-81C2-40DE-9F5C-3EF781A2FC3F}" sibTransId="{C9092A60-47B8-4D73-A519-0728B5FB8ECD}"/>
    <dgm:cxn modelId="{ED80E4DD-672F-DD4B-91C7-7B38B8D253D8}" srcId="{3B3214C8-08FA-4960-A23A-52DE1491A702}" destId="{C9936F47-6C5E-0A4C-81F7-43C5D4DEF12B}" srcOrd="3" destOrd="0" parTransId="{1EB7646D-BAAD-E042-995B-ACE7FFBA7A53}" sibTransId="{803A9F7D-596D-BC4B-8AF6-926093F891AC}"/>
    <dgm:cxn modelId="{BB5748E0-E8E1-41CF-9A2A-9772FF9C91FF}" type="presOf" srcId="{14669295-5AAA-4B8F-B500-EA16A84730CF}" destId="{D3BC25B0-B1B2-4E17-A864-2A7A9912D846}" srcOrd="0" destOrd="0" presId="urn:microsoft.com/office/officeart/2005/8/layout/hProcess9"/>
    <dgm:cxn modelId="{6FEAACF0-A4AD-4EB3-8463-AD2BEE95248A}" srcId="{3B3214C8-08FA-4960-A23A-52DE1491A702}" destId="{C9B71B6D-3AB1-4181-8BA0-9445050AA9DC}" srcOrd="1" destOrd="0" parTransId="{12776272-84D0-4D41-8107-0E9648443D47}" sibTransId="{027F95DF-0664-40F0-8455-6A82C91E76B5}"/>
    <dgm:cxn modelId="{4433E4F4-A255-4187-94C5-396FDC28145A}" srcId="{3B3214C8-08FA-4960-A23A-52DE1491A702}" destId="{5E64D0E4-5301-43B2-B6C2-32D6262E8F3B}" srcOrd="2" destOrd="0" parTransId="{39DE8614-3212-4148-AB84-60E96184F687}" sibTransId="{D888FBBA-7C6A-48C2-9491-6E06C076A51A}"/>
    <dgm:cxn modelId="{8D1DF8F5-8ECE-42D1-99D4-CFB83868AC75}" type="presOf" srcId="{3B3214C8-08FA-4960-A23A-52DE1491A702}" destId="{FB64145C-FBBD-4142-AFAF-E31D410BB3D7}" srcOrd="0" destOrd="0" presId="urn:microsoft.com/office/officeart/2005/8/layout/hProcess9"/>
    <dgm:cxn modelId="{13E8C6F5-44DE-46E6-ABB5-D45374C29CE9}" type="presParOf" srcId="{FB64145C-FBBD-4142-AFAF-E31D410BB3D7}" destId="{9D8FBFD2-F60C-44EE-AF2F-D0CA2373BA65}" srcOrd="0" destOrd="0" presId="urn:microsoft.com/office/officeart/2005/8/layout/hProcess9"/>
    <dgm:cxn modelId="{12BA7E2A-B732-42FD-878C-962D107D065D}" type="presParOf" srcId="{FB64145C-FBBD-4142-AFAF-E31D410BB3D7}" destId="{1929D0A1-E582-4BB6-B91A-BEB13FA5799E}" srcOrd="1" destOrd="0" presId="urn:microsoft.com/office/officeart/2005/8/layout/hProcess9"/>
    <dgm:cxn modelId="{7C9CD378-F076-4A7D-ADC1-8DC1AFA661E5}" type="presParOf" srcId="{1929D0A1-E582-4BB6-B91A-BEB13FA5799E}" destId="{D3BC25B0-B1B2-4E17-A864-2A7A9912D846}" srcOrd="0" destOrd="0" presId="urn:microsoft.com/office/officeart/2005/8/layout/hProcess9"/>
    <dgm:cxn modelId="{C06D10DE-CD18-4179-86A2-7D65532E8B10}" type="presParOf" srcId="{1929D0A1-E582-4BB6-B91A-BEB13FA5799E}" destId="{E7CF46AD-B14F-4EE4-B178-3951E0DE957E}" srcOrd="1" destOrd="0" presId="urn:microsoft.com/office/officeart/2005/8/layout/hProcess9"/>
    <dgm:cxn modelId="{6247AFB7-04F9-494E-9D1E-912064F48E30}" type="presParOf" srcId="{1929D0A1-E582-4BB6-B91A-BEB13FA5799E}" destId="{7F8C0F3E-E5E4-4944-94E9-A533B55135EC}" srcOrd="2" destOrd="0" presId="urn:microsoft.com/office/officeart/2005/8/layout/hProcess9"/>
    <dgm:cxn modelId="{62E5E898-EC7B-4741-8907-B87DEFBC5E06}" type="presParOf" srcId="{1929D0A1-E582-4BB6-B91A-BEB13FA5799E}" destId="{0A880A2E-9A35-420D-BB99-FA0ABE70C418}" srcOrd="3" destOrd="0" presId="urn:microsoft.com/office/officeart/2005/8/layout/hProcess9"/>
    <dgm:cxn modelId="{A321CA3D-2F20-43D0-836F-33083C012C5A}" type="presParOf" srcId="{1929D0A1-E582-4BB6-B91A-BEB13FA5799E}" destId="{0C6C2BC8-E2FC-4A15-A2B4-68593B12572A}" srcOrd="4" destOrd="0" presId="urn:microsoft.com/office/officeart/2005/8/layout/hProcess9"/>
    <dgm:cxn modelId="{98934FB7-C83D-724A-A90F-745ED195A41F}" type="presParOf" srcId="{1929D0A1-E582-4BB6-B91A-BEB13FA5799E}" destId="{97358E9C-A036-3A48-AC99-C0819B4A6514}" srcOrd="5" destOrd="0" presId="urn:microsoft.com/office/officeart/2005/8/layout/hProcess9"/>
    <dgm:cxn modelId="{F989A8A0-E5D8-5047-A87D-A19FFA375AF9}" type="presParOf" srcId="{1929D0A1-E582-4BB6-B91A-BEB13FA5799E}" destId="{3BC4E4DA-CF9A-0040-9825-952A8A3998C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FBFD2-F60C-44EE-AF2F-D0CA2373BA65}">
      <dsp:nvSpPr>
        <dsp:cNvPr id="0" name=""/>
        <dsp:cNvSpPr/>
      </dsp:nvSpPr>
      <dsp:spPr>
        <a:xfrm>
          <a:off x="2014461" y="0"/>
          <a:ext cx="13763248" cy="53947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C25B0-B1B2-4E17-A864-2A7A9912D846}">
      <dsp:nvSpPr>
        <dsp:cNvPr id="0" name=""/>
        <dsp:cNvSpPr/>
      </dsp:nvSpPr>
      <dsp:spPr>
        <a:xfrm>
          <a:off x="8103" y="1618414"/>
          <a:ext cx="3897794" cy="2157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 err="1"/>
            <a:t>Inisialisasi</a:t>
          </a:r>
          <a:r>
            <a:rPr lang="id-ID" sz="2300" kern="1200" dirty="0"/>
            <a:t> sebanyak k </a:t>
          </a:r>
          <a:r>
            <a:rPr lang="id-ID" sz="2300" kern="1200" dirty="0" err="1"/>
            <a:t>centroid</a:t>
          </a:r>
          <a:r>
            <a:rPr lang="id-ID" sz="2300" kern="1200" dirty="0"/>
            <a:t> secara </a:t>
          </a:r>
          <a:r>
            <a:rPr lang="id-ID" sz="2300" kern="1200" dirty="0" err="1"/>
            <a:t>random</a:t>
          </a:r>
          <a:r>
            <a:rPr lang="id-ID" sz="2300" kern="1200" dirty="0"/>
            <a:t>, kemudian ditempatkan pada masing-masing lokasi</a:t>
          </a:r>
        </a:p>
      </dsp:txBody>
      <dsp:txXfrm>
        <a:off x="113442" y="1723753"/>
        <a:ext cx="3687116" cy="1947208"/>
      </dsp:txXfrm>
    </dsp:sp>
    <dsp:sp modelId="{7F8C0F3E-E5E4-4944-94E9-A533B55135EC}">
      <dsp:nvSpPr>
        <dsp:cNvPr id="0" name=""/>
        <dsp:cNvSpPr/>
      </dsp:nvSpPr>
      <dsp:spPr>
        <a:xfrm>
          <a:off x="4100788" y="1618414"/>
          <a:ext cx="3897794" cy="2157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 err="1"/>
            <a:t>Assign</a:t>
          </a:r>
          <a:r>
            <a:rPr lang="id-ID" sz="2300" kern="1200" dirty="0"/>
            <a:t> setiap </a:t>
          </a:r>
          <a:r>
            <a:rPr lang="id-ID" sz="2300" kern="1200" dirty="0" err="1"/>
            <a:t>instance</a:t>
          </a:r>
          <a:r>
            <a:rPr lang="id-ID" sz="2300" kern="1200" dirty="0"/>
            <a:t> pada </a:t>
          </a:r>
          <a:r>
            <a:rPr lang="id-ID" sz="2300" kern="1200" dirty="0" err="1"/>
            <a:t>centroid</a:t>
          </a:r>
          <a:r>
            <a:rPr lang="id-ID" sz="2300" kern="1200" dirty="0"/>
            <a:t> terdekat</a:t>
          </a:r>
        </a:p>
      </dsp:txBody>
      <dsp:txXfrm>
        <a:off x="4206127" y="1723753"/>
        <a:ext cx="3687116" cy="1947208"/>
      </dsp:txXfrm>
    </dsp:sp>
    <dsp:sp modelId="{0C6C2BC8-E2FC-4A15-A2B4-68593B12572A}">
      <dsp:nvSpPr>
        <dsp:cNvPr id="0" name=""/>
        <dsp:cNvSpPr/>
      </dsp:nvSpPr>
      <dsp:spPr>
        <a:xfrm>
          <a:off x="8193473" y="1618414"/>
          <a:ext cx="3897794" cy="2157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 err="1"/>
            <a:t>Update</a:t>
          </a:r>
          <a:r>
            <a:rPr lang="id-ID" sz="2300" kern="1200" dirty="0"/>
            <a:t> setiap </a:t>
          </a:r>
          <a:r>
            <a:rPr lang="id-ID" sz="2300" kern="1200" dirty="0" err="1"/>
            <a:t>centroid</a:t>
          </a:r>
          <a:r>
            <a:rPr lang="id-ID" sz="2300" kern="1200" dirty="0"/>
            <a:t> yang merupakan rata-rata </a:t>
          </a:r>
          <a:r>
            <a:rPr lang="id-ID" sz="2300" kern="1200" dirty="0" err="1"/>
            <a:t>instanc</a:t>
          </a:r>
          <a:r>
            <a:rPr lang="id-ID" sz="2300" kern="1200" dirty="0"/>
            <a:t> yang </a:t>
          </a:r>
          <a:r>
            <a:rPr lang="id-ID" sz="2300" kern="1200" dirty="0" err="1"/>
            <a:t>diassign</a:t>
          </a:r>
          <a:r>
            <a:rPr lang="id-ID" sz="2300" kern="1200" dirty="0"/>
            <a:t> pada </a:t>
          </a:r>
          <a:r>
            <a:rPr lang="id-ID" sz="2300" kern="1200" dirty="0" err="1"/>
            <a:t>centroid</a:t>
          </a:r>
          <a:r>
            <a:rPr lang="id-ID" sz="2300" kern="1200" dirty="0"/>
            <a:t> sebelumnya</a:t>
          </a:r>
        </a:p>
      </dsp:txBody>
      <dsp:txXfrm>
        <a:off x="8298812" y="1723753"/>
        <a:ext cx="3687116" cy="1947208"/>
      </dsp:txXfrm>
    </dsp:sp>
    <dsp:sp modelId="{3BC4E4DA-CF9A-0040-9825-952A8A3998C9}">
      <dsp:nvSpPr>
        <dsp:cNvPr id="0" name=""/>
        <dsp:cNvSpPr/>
      </dsp:nvSpPr>
      <dsp:spPr>
        <a:xfrm>
          <a:off x="12286158" y="1618414"/>
          <a:ext cx="3897794" cy="2157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/>
            <a:t>Ulangi prosedur tersebut hingga konvergen (lokasi centroid tidak bergerak)</a:t>
          </a:r>
          <a:endParaRPr lang="id-ID" sz="2300" kern="1200" dirty="0"/>
        </a:p>
      </dsp:txBody>
      <dsp:txXfrm>
        <a:off x="12391497" y="1723753"/>
        <a:ext cx="3687116" cy="194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17/11/20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11/17/20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4750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2174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0622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796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214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9991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6712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056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33132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1020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14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0500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2387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41612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55545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10170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69314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116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kmeans_silhouette_analysis.html#sphx-glr-auto-examples-cluster-plot-kmeans-silhouette-analysis-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Topic </a:t>
            </a:r>
            <a:r>
              <a:rPr lang="id-ID" b="1" i="1" dirty="0">
                <a:solidFill>
                  <a:srgbClr val="FF0000"/>
                </a:solidFill>
              </a:rPr>
              <a:t>9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Unsupervised</a:t>
            </a:r>
            <a:r>
              <a:rPr lang="id-ID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Learning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4" y="264050"/>
            <a:ext cx="389558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8162326" y="1598204"/>
            <a:ext cx="7862863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Menemukan jumlah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cluster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yang optimum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4EB5A-1B18-42EC-8AB7-812F5B06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045081"/>
            <a:ext cx="11235857" cy="4944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4063B-C56C-4A47-809D-1E1B14D61818}"/>
              </a:ext>
            </a:extLst>
          </p:cNvPr>
          <p:cNvSpPr txBox="1"/>
          <p:nvPr/>
        </p:nvSpPr>
        <p:spPr>
          <a:xfrm>
            <a:off x="12188825" y="3384685"/>
            <a:ext cx="1106374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Tentunya tidak mudah untuk menentukan jumlah </a:t>
            </a:r>
            <a:r>
              <a:rPr lang="id-ID" dirty="0" err="1"/>
              <a:t>cluster</a:t>
            </a:r>
            <a:r>
              <a:rPr lang="id-ID" dirty="0"/>
              <a:t> k dan hasilnya akan sangat buruk ketika kurang tepat menentukan jumlah </a:t>
            </a:r>
            <a:r>
              <a:rPr lang="id-ID" dirty="0" err="1"/>
              <a:t>cluster</a:t>
            </a:r>
            <a:r>
              <a:rPr lang="id-ID" dirty="0"/>
              <a:t> k.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278B8-0F46-4B75-A42F-201E91E1DF3F}"/>
              </a:ext>
            </a:extLst>
          </p:cNvPr>
          <p:cNvSpPr txBox="1"/>
          <p:nvPr/>
        </p:nvSpPr>
        <p:spPr>
          <a:xfrm>
            <a:off x="908715" y="7989567"/>
            <a:ext cx="1106374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Dalam menentukan jumlah </a:t>
            </a:r>
            <a:r>
              <a:rPr lang="id-ID" dirty="0" err="1"/>
              <a:t>cluster</a:t>
            </a:r>
            <a:r>
              <a:rPr lang="id-ID" dirty="0"/>
              <a:t>, parameter </a:t>
            </a:r>
            <a:r>
              <a:rPr lang="id-ID" dirty="0" err="1"/>
              <a:t>inertia</a:t>
            </a:r>
            <a:r>
              <a:rPr lang="id-ID" dirty="0"/>
              <a:t> bukan merupakan indikator yang baik karena </a:t>
            </a:r>
            <a:r>
              <a:rPr lang="id-ID" dirty="0" err="1"/>
              <a:t>inertia</a:t>
            </a:r>
            <a:r>
              <a:rPr lang="id-ID" dirty="0"/>
              <a:t> kan mengecil ketika menambah k.</a:t>
            </a:r>
          </a:p>
          <a:p>
            <a:pPr algn="just"/>
            <a:r>
              <a:rPr lang="id-ID" dirty="0"/>
              <a:t>K ditentukan berdasarkan posisi </a:t>
            </a:r>
            <a:r>
              <a:rPr lang="id-ID" dirty="0" err="1"/>
              <a:t>elbow</a:t>
            </a:r>
            <a:r>
              <a:rPr lang="id-ID" dirty="0"/>
              <a:t> dari grafik.</a:t>
            </a:r>
          </a:p>
          <a:p>
            <a:pPr algn="just"/>
            <a:r>
              <a:rPr lang="id-ID" dirty="0"/>
              <a:t>Teknik ini bersifat kasar (tidak presisi),. Pendekatan yang lebih presisi dapat menggunakan perhitungan </a:t>
            </a:r>
            <a:r>
              <a:rPr lang="id-ID" dirty="0" err="1"/>
              <a:t>silhouette</a:t>
            </a:r>
            <a:r>
              <a:rPr lang="id-ID" dirty="0"/>
              <a:t> </a:t>
            </a:r>
            <a:r>
              <a:rPr lang="id-ID" dirty="0" err="1"/>
              <a:t>score</a:t>
            </a:r>
            <a:r>
              <a:rPr lang="id-ID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DEEA1-FA19-41B2-8A6F-FA25AD51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5195" y="5780630"/>
            <a:ext cx="10285748" cy="52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023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4" y="264050"/>
            <a:ext cx="389558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8162326" y="1598204"/>
            <a:ext cx="7862863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Menemukan jumlah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cluster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yang optimum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4063B-C56C-4A47-809D-1E1B14D61818}"/>
              </a:ext>
            </a:extLst>
          </p:cNvPr>
          <p:cNvSpPr txBox="1"/>
          <p:nvPr/>
        </p:nvSpPr>
        <p:spPr>
          <a:xfrm>
            <a:off x="12617365" y="3019614"/>
            <a:ext cx="1106374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Harga koefisien </a:t>
            </a:r>
            <a:r>
              <a:rPr lang="id-ID" dirty="0" err="1"/>
              <a:t>Sc</a:t>
            </a:r>
            <a:r>
              <a:rPr lang="id-ID" dirty="0"/>
              <a:t> bervariasi dari -1 sampai +1. Koefisien mendekati +1 artinya </a:t>
            </a:r>
            <a:r>
              <a:rPr lang="id-ID" dirty="0" err="1"/>
              <a:t>nstance</a:t>
            </a:r>
            <a:r>
              <a:rPr lang="id-ID" dirty="0"/>
              <a:t> sudah berada pada </a:t>
            </a:r>
            <a:r>
              <a:rPr lang="id-ID" dirty="0" err="1"/>
              <a:t>cluster</a:t>
            </a:r>
            <a:r>
              <a:rPr lang="id-ID" dirty="0"/>
              <a:t> yang benar, harga o berarti </a:t>
            </a:r>
            <a:r>
              <a:rPr lang="id-ID" dirty="0" err="1"/>
              <a:t>instance</a:t>
            </a:r>
            <a:r>
              <a:rPr lang="id-ID" dirty="0"/>
              <a:t> dekat dengan perbatasan </a:t>
            </a:r>
            <a:r>
              <a:rPr lang="id-ID" dirty="0" err="1"/>
              <a:t>cluster</a:t>
            </a:r>
            <a:r>
              <a:rPr lang="id-ID" dirty="0"/>
              <a:t> dan -1 berarti penempatan </a:t>
            </a:r>
            <a:r>
              <a:rPr lang="id-ID" dirty="0" err="1"/>
              <a:t>cluster</a:t>
            </a:r>
            <a:r>
              <a:rPr lang="id-ID" dirty="0"/>
              <a:t> yang salah.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1F18E-2B2C-4EC5-B975-0062F501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3" y="2944902"/>
            <a:ext cx="11397206" cy="3106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3225E-9383-4FF7-87A7-3C9E1B4C9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496" y="6733855"/>
            <a:ext cx="12921413" cy="5522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684846-898A-485D-8B1F-FE00ADCFAFAA}"/>
              </a:ext>
            </a:extLst>
          </p:cNvPr>
          <p:cNvSpPr txBox="1"/>
          <p:nvPr/>
        </p:nvSpPr>
        <p:spPr>
          <a:xfrm>
            <a:off x="835534" y="7575352"/>
            <a:ext cx="9663962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Dari gambar </a:t>
            </a:r>
            <a:r>
              <a:rPr lang="id-ID" dirty="0" err="1"/>
              <a:t>disamping</a:t>
            </a:r>
            <a:r>
              <a:rPr lang="id-ID" dirty="0"/>
              <a:t> terlihat bahwa k=4 adalah yang paling bagus , tetapi k=5 juga tidak buruk, dan lebih baik dibanding 6 dan 7 </a:t>
            </a:r>
          </a:p>
          <a:p>
            <a:endParaRPr lang="id-ID" dirty="0"/>
          </a:p>
          <a:p>
            <a:r>
              <a:rPr lang="id-ID" dirty="0"/>
              <a:t>Visualisasi yang lebih informatif dapat diperoleh dengan membuat gambar setiap koefisien </a:t>
            </a:r>
            <a:r>
              <a:rPr lang="id-ID" dirty="0" err="1"/>
              <a:t>silhouette</a:t>
            </a:r>
            <a:r>
              <a:rPr lang="id-ID" dirty="0"/>
              <a:t>, diurutkan berdasarkan </a:t>
            </a:r>
            <a:r>
              <a:rPr lang="id-ID" dirty="0" err="1"/>
              <a:t>cluster</a:t>
            </a:r>
            <a:r>
              <a:rPr lang="id-ID" dirty="0"/>
              <a:t> yang </a:t>
            </a:r>
            <a:r>
              <a:rPr lang="id-ID" dirty="0" err="1"/>
              <a:t>diassign</a:t>
            </a:r>
            <a:r>
              <a:rPr lang="id-ID" dirty="0"/>
              <a:t> dan berdasarkan </a:t>
            </a:r>
            <a:r>
              <a:rPr lang="id-ID" dirty="0" err="1"/>
              <a:t>sc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6542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4" y="264050"/>
            <a:ext cx="389558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8162326" y="1598204"/>
            <a:ext cx="7862863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Menemukan jumlah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cluster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yang optimum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4063B-C56C-4A47-809D-1E1B14D61818}"/>
              </a:ext>
            </a:extLst>
          </p:cNvPr>
          <p:cNvSpPr txBox="1"/>
          <p:nvPr/>
        </p:nvSpPr>
        <p:spPr>
          <a:xfrm>
            <a:off x="11437495" y="3127640"/>
            <a:ext cx="11524084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Setiap diagram berisi grafik berbentuk pisau untuk tiap </a:t>
            </a:r>
            <a:r>
              <a:rPr lang="id-ID" dirty="0" err="1"/>
              <a:t>cluster</a:t>
            </a:r>
            <a:r>
              <a:rPr lang="id-ID" dirty="0"/>
              <a:t>. Tinggi grafik </a:t>
            </a:r>
            <a:r>
              <a:rPr lang="id-ID" dirty="0" err="1"/>
              <a:t>menujukkan</a:t>
            </a:r>
            <a:r>
              <a:rPr lang="id-ID" dirty="0"/>
              <a:t> jumlah </a:t>
            </a:r>
            <a:r>
              <a:rPr lang="id-ID" dirty="0" err="1"/>
              <a:t>instance</a:t>
            </a:r>
            <a:r>
              <a:rPr lang="id-ID" dirty="0"/>
              <a:t> setiap </a:t>
            </a:r>
            <a:r>
              <a:rPr lang="id-ID" dirty="0" err="1"/>
              <a:t>cluster</a:t>
            </a:r>
            <a:r>
              <a:rPr lang="id-ID" dirty="0"/>
              <a:t> , lebarnya menunjukkan </a:t>
            </a:r>
            <a:r>
              <a:rPr lang="id-ID" dirty="0" err="1"/>
              <a:t>sc</a:t>
            </a:r>
            <a:r>
              <a:rPr lang="id-ID" dirty="0"/>
              <a:t>, garis putus-putus menunjukkan skor </a:t>
            </a:r>
            <a:r>
              <a:rPr lang="id-ID" dirty="0" err="1"/>
              <a:t>silhouette</a:t>
            </a:r>
            <a:r>
              <a:rPr lang="id-ID" dirty="0"/>
              <a:t> untuk setiap jumlah </a:t>
            </a:r>
            <a:r>
              <a:rPr lang="id-ID" dirty="0" err="1"/>
              <a:t>cluster</a:t>
            </a:r>
            <a:r>
              <a:rPr lang="id-ID" dirty="0"/>
              <a:t> k.</a:t>
            </a:r>
          </a:p>
          <a:p>
            <a:r>
              <a:rPr lang="id-ID" dirty="0"/>
              <a:t>Dapat dilihat skor </a:t>
            </a:r>
            <a:r>
              <a:rPr lang="id-ID" dirty="0" err="1"/>
              <a:t>menujukkan</a:t>
            </a:r>
            <a:r>
              <a:rPr lang="id-ID" dirty="0"/>
              <a:t> nilai tertinggi pada </a:t>
            </a:r>
            <a:r>
              <a:rPr lang="id-ID" dirty="0" err="1"/>
              <a:t>cluster</a:t>
            </a:r>
            <a:r>
              <a:rPr lang="id-ID" dirty="0"/>
              <a:t> k=4 dan k=5.  Ketika </a:t>
            </a:r>
            <a:r>
              <a:rPr lang="id-ID" dirty="0" err="1"/>
              <a:t>cluster</a:t>
            </a:r>
            <a:r>
              <a:rPr lang="id-ID" dirty="0"/>
              <a:t> k=5 semua </a:t>
            </a:r>
            <a:r>
              <a:rPr lang="id-ID" dirty="0" err="1"/>
              <a:t>cluster</a:t>
            </a:r>
            <a:r>
              <a:rPr lang="id-ID" dirty="0"/>
              <a:t> terlihat mempunyai ukuran yang sama. Sehingga k=5 merupakan solusi lain selain k=4.</a:t>
            </a:r>
          </a:p>
          <a:p>
            <a:endParaRPr lang="id-ID" dirty="0"/>
          </a:p>
          <a:p>
            <a:r>
              <a:rPr lang="id-ID" dirty="0"/>
              <a:t>Untuk contoh </a:t>
            </a:r>
            <a:r>
              <a:rPr lang="id-ID" dirty="0" err="1"/>
              <a:t>listing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dapat dilihat di </a:t>
            </a:r>
            <a:r>
              <a:rPr lang="id-ID" dirty="0" err="1"/>
              <a:t>hands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6 hal.16. </a:t>
            </a:r>
          </a:p>
          <a:p>
            <a:r>
              <a:rPr lang="id-ID" dirty="0"/>
              <a:t>Untuk analisis </a:t>
            </a:r>
            <a:r>
              <a:rPr lang="id-ID" dirty="0" err="1"/>
              <a:t>silhouette</a:t>
            </a:r>
            <a:r>
              <a:rPr lang="id-ID" dirty="0"/>
              <a:t> dapat dilihat di </a:t>
            </a:r>
            <a:r>
              <a:rPr lang="id-ID" dirty="0" err="1"/>
              <a:t>link</a:t>
            </a:r>
            <a:r>
              <a:rPr lang="id-ID" dirty="0"/>
              <a:t> berikut:</a:t>
            </a:r>
          </a:p>
          <a:p>
            <a:r>
              <a:rPr lang="id-ID" dirty="0">
                <a:hlinkClick r:id="rId3"/>
              </a:rPr>
              <a:t>Analisis </a:t>
            </a:r>
            <a:r>
              <a:rPr lang="id-ID" dirty="0" err="1">
                <a:hlinkClick r:id="rId3"/>
              </a:rPr>
              <a:t>silhouette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0055D-D3CD-4AE3-BA1B-A0693128A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3" y="2863121"/>
            <a:ext cx="10620919" cy="8655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A0B1F1-C052-413E-AF4A-E08CB5A380CE}"/>
              </a:ext>
            </a:extLst>
          </p:cNvPr>
          <p:cNvSpPr txBox="1"/>
          <p:nvPr/>
        </p:nvSpPr>
        <p:spPr>
          <a:xfrm>
            <a:off x="3740810" y="11518539"/>
            <a:ext cx="45323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Diagram </a:t>
            </a:r>
            <a:r>
              <a:rPr lang="id-ID" dirty="0" err="1"/>
              <a:t>Silhouette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1277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264050"/>
            <a:ext cx="389558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0834020" y="1598204"/>
            <a:ext cx="2519477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Kekurangan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290C8-298C-44C1-8893-D7F628A6305F}"/>
              </a:ext>
            </a:extLst>
          </p:cNvPr>
          <p:cNvSpPr txBox="1"/>
          <p:nvPr/>
        </p:nvSpPr>
        <p:spPr>
          <a:xfrm>
            <a:off x="2116137" y="3106059"/>
            <a:ext cx="20863783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Selain kelebihan yang dimiliki K-</a:t>
            </a:r>
            <a:r>
              <a:rPr lang="id-ID" dirty="0" err="1"/>
              <a:t>means</a:t>
            </a:r>
            <a:r>
              <a:rPr lang="id-ID" dirty="0"/>
              <a:t> (Kecepatan dan kemudahan untuk </a:t>
            </a:r>
            <a:r>
              <a:rPr lang="id-ID" dirty="0" err="1"/>
              <a:t>penskalaan</a:t>
            </a:r>
            <a:r>
              <a:rPr lang="id-ID" dirty="0"/>
              <a:t>) , K-</a:t>
            </a:r>
            <a:r>
              <a:rPr lang="id-ID" dirty="0" err="1"/>
              <a:t>Means</a:t>
            </a:r>
            <a:r>
              <a:rPr lang="id-ID" dirty="0"/>
              <a:t> memiliki keterbatasan yaitu: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Harus mengeksekusi algoritma beberapa kali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Harus </a:t>
            </a:r>
            <a:r>
              <a:rPr lang="id-ID" dirty="0" err="1"/>
              <a:t>menspesifikkan</a:t>
            </a:r>
            <a:r>
              <a:rPr lang="id-ID" dirty="0"/>
              <a:t> jumlah </a:t>
            </a:r>
            <a:r>
              <a:rPr lang="id-ID" dirty="0" err="1"/>
              <a:t>cluster</a:t>
            </a:r>
            <a:r>
              <a:rPr lang="id-ID" dirty="0"/>
              <a:t> sebelumnya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K-</a:t>
            </a:r>
            <a:r>
              <a:rPr lang="id-ID" dirty="0" err="1"/>
              <a:t>Means</a:t>
            </a:r>
            <a:r>
              <a:rPr lang="id-ID" dirty="0"/>
              <a:t> tidak </a:t>
            </a:r>
            <a:r>
              <a:rPr lang="id-ID" dirty="0" err="1"/>
              <a:t>berprilaku</a:t>
            </a:r>
            <a:r>
              <a:rPr lang="id-ID" dirty="0"/>
              <a:t> </a:t>
            </a:r>
            <a:r>
              <a:rPr lang="id-ID" dirty="0" err="1"/>
              <a:t>bai</a:t>
            </a:r>
            <a:r>
              <a:rPr lang="id-ID" dirty="0"/>
              <a:t> ketika ukuran </a:t>
            </a:r>
            <a:r>
              <a:rPr lang="id-ID" dirty="0" err="1"/>
              <a:t>cluster</a:t>
            </a:r>
            <a:r>
              <a:rPr lang="id-ID" dirty="0"/>
              <a:t> bervariasi, kerapatan berbeda atau bentuk yang tidak bundar.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CA7EB-78DC-4D73-BCC6-A3D7EA80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96" y="6858000"/>
            <a:ext cx="13040249" cy="4887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137B3-20F0-4CFD-BF34-150670E1EC15}"/>
              </a:ext>
            </a:extLst>
          </p:cNvPr>
          <p:cNvSpPr txBox="1"/>
          <p:nvPr/>
        </p:nvSpPr>
        <p:spPr>
          <a:xfrm>
            <a:off x="14706271" y="7039605"/>
            <a:ext cx="899567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d-ID" dirty="0" err="1">
                <a:solidFill>
                  <a:srgbClr val="FF0000"/>
                </a:solidFill>
              </a:rPr>
              <a:t>Note</a:t>
            </a:r>
            <a:r>
              <a:rPr lang="id-ID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id-ID" dirty="0"/>
              <a:t>Untuk menghindari hasil yang buruk, sangat penting untuk melakukan </a:t>
            </a:r>
            <a:r>
              <a:rPr lang="id-ID" dirty="0" err="1"/>
              <a:t>penskalaan</a:t>
            </a:r>
            <a:r>
              <a:rPr lang="id-ID" dirty="0"/>
              <a:t> ciri sebelum mengeksekusikan </a:t>
            </a:r>
            <a:r>
              <a:rPr lang="id-ID" dirty="0" err="1"/>
              <a:t>K-Means</a:t>
            </a:r>
            <a:r>
              <a:rPr lang="id-ID" dirty="0"/>
              <a:t>. </a:t>
            </a:r>
            <a:r>
              <a:rPr lang="id-ID" dirty="0" err="1"/>
              <a:t>Penskalaan</a:t>
            </a:r>
            <a:r>
              <a:rPr lang="id-ID" dirty="0"/>
              <a:t> </a:t>
            </a:r>
            <a:r>
              <a:rPr lang="id-ID" dirty="0" err="1"/>
              <a:t>cluster</a:t>
            </a:r>
            <a:r>
              <a:rPr lang="id-ID" dirty="0"/>
              <a:t> tidak menjamin semua </a:t>
            </a:r>
            <a:r>
              <a:rPr lang="id-ID" dirty="0" err="1"/>
              <a:t>cluster</a:t>
            </a:r>
            <a:r>
              <a:rPr lang="id-ID" dirty="0"/>
              <a:t> terlihat baik dan bundar tapi setidaknya akan memperbaiki beberapa hal.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0557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814292" y="1598204"/>
            <a:ext cx="4558945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Segmentasi Citra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B18D9-0C1E-4B0B-BB85-12DCEAE7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1" y="2306094"/>
            <a:ext cx="12385686" cy="72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4B797-EB6C-4EBA-AD48-120E8252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811" y="6576232"/>
            <a:ext cx="3659838" cy="263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DF2D4-92CE-45C0-BF63-8E5919908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05" y="9837683"/>
            <a:ext cx="12278091" cy="1779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C47FB-922F-4A62-9E77-DE6961B12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8881" y="9601280"/>
            <a:ext cx="3489768" cy="25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349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814292" y="1598204"/>
            <a:ext cx="4558945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Segmentasi Citra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C4F55-983D-42AF-8DED-B8534F16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3869649"/>
            <a:ext cx="11043179" cy="6428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BD88E-59B2-4C85-8C2B-3FEB9BBE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813" y="3869649"/>
            <a:ext cx="10478197" cy="5257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4770C6-1EE5-4DC1-8FBA-91856EC73791}"/>
              </a:ext>
            </a:extLst>
          </p:cNvPr>
          <p:cNvSpPr txBox="1"/>
          <p:nvPr/>
        </p:nvSpPr>
        <p:spPr>
          <a:xfrm>
            <a:off x="1510144" y="3045081"/>
            <a:ext cx="103656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Berikut contoh penerapan </a:t>
            </a:r>
            <a:r>
              <a:rPr lang="id-ID" sz="2000" dirty="0" err="1">
                <a:solidFill>
                  <a:srgbClr val="FF0000"/>
                </a:solidFill>
              </a:rPr>
              <a:t>kalsterisasi</a:t>
            </a:r>
            <a:r>
              <a:rPr lang="id-ID" sz="2000" dirty="0">
                <a:solidFill>
                  <a:srgbClr val="FF0000"/>
                </a:solidFill>
              </a:rPr>
              <a:t> warna pada citra dari 2 s/d 10 klaster, dapat dilihat efek pada sebuah citra bunga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150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990271" y="1598204"/>
            <a:ext cx="42069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Pre-processing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F4D44-555D-4A76-B467-711814F561E8}"/>
              </a:ext>
            </a:extLst>
          </p:cNvPr>
          <p:cNvSpPr txBox="1"/>
          <p:nvPr/>
        </p:nvSpPr>
        <p:spPr>
          <a:xfrm>
            <a:off x="2116137" y="3106059"/>
            <a:ext cx="208637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Contoh </a:t>
            </a:r>
            <a:r>
              <a:rPr lang="id-ID" dirty="0" err="1"/>
              <a:t>preprocessing</a:t>
            </a:r>
            <a:r>
              <a:rPr lang="id-ID" dirty="0"/>
              <a:t> </a:t>
            </a:r>
            <a:r>
              <a:rPr lang="id-ID" dirty="0" err="1"/>
              <a:t>darai</a:t>
            </a:r>
            <a:r>
              <a:rPr lang="id-ID" dirty="0"/>
              <a:t> data MNIST yang terdiri dari 1797 citra </a:t>
            </a:r>
            <a:r>
              <a:rPr lang="id-ID" dirty="0" err="1"/>
              <a:t>grayscale</a:t>
            </a:r>
            <a:r>
              <a:rPr lang="id-ID" dirty="0"/>
              <a:t> dengan ukuran 8x8 yang merepresentasikan digit 0-9: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1C104B-9E17-475C-807D-00101F5DFE83}"/>
              </a:ext>
            </a:extLst>
          </p:cNvPr>
          <p:cNvGrpSpPr/>
          <p:nvPr/>
        </p:nvGrpSpPr>
        <p:grpSpPr>
          <a:xfrm>
            <a:off x="1056832" y="4370888"/>
            <a:ext cx="9556204" cy="7463573"/>
            <a:chOff x="1056832" y="4370888"/>
            <a:chExt cx="9556204" cy="74635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EDBAAD-8CD2-4A52-BBE4-2929D125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832" y="4370888"/>
              <a:ext cx="9556204" cy="71502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752180-E073-4DBB-B9FB-D6076795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893" y="11296956"/>
              <a:ext cx="3299683" cy="537505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BFBE9C-6FFC-49C9-8D88-6A95A198116C}"/>
              </a:ext>
            </a:extLst>
          </p:cNvPr>
          <p:cNvSpPr/>
          <p:nvPr/>
        </p:nvSpPr>
        <p:spPr>
          <a:xfrm>
            <a:off x="891940" y="11222191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314B7-05EA-4590-AF69-1D4D45665F3A}"/>
              </a:ext>
            </a:extLst>
          </p:cNvPr>
          <p:cNvSpPr txBox="1"/>
          <p:nvPr/>
        </p:nvSpPr>
        <p:spPr>
          <a:xfrm>
            <a:off x="4458637" y="11471465"/>
            <a:ext cx="62733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Hasil tanpa </a:t>
            </a:r>
            <a:r>
              <a:rPr lang="id-ID" sz="2000" dirty="0" err="1">
                <a:solidFill>
                  <a:srgbClr val="FF0000"/>
                </a:solidFill>
              </a:rPr>
              <a:t>preprocessing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C27780-A0B7-4D5D-A3A4-8492A7566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462" y="4090324"/>
            <a:ext cx="10448144" cy="786211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3056A5E-AD2C-4FC0-A045-592DD852A1C2}"/>
              </a:ext>
            </a:extLst>
          </p:cNvPr>
          <p:cNvSpPr/>
          <p:nvPr/>
        </p:nvSpPr>
        <p:spPr>
          <a:xfrm>
            <a:off x="10884395" y="11313810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5A2B6-BB8B-4F4A-8A23-627999E0E9DE}"/>
              </a:ext>
            </a:extLst>
          </p:cNvPr>
          <p:cNvSpPr txBox="1"/>
          <p:nvPr/>
        </p:nvSpPr>
        <p:spPr>
          <a:xfrm>
            <a:off x="14451092" y="11563084"/>
            <a:ext cx="62733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Hasil dengan </a:t>
            </a:r>
            <a:r>
              <a:rPr lang="id-ID" sz="2000" dirty="0" err="1">
                <a:solidFill>
                  <a:srgbClr val="FF0000"/>
                </a:solidFill>
              </a:rPr>
              <a:t>preprocessing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F7EB8-1DBB-478A-96ED-51D82FEACA24}"/>
              </a:ext>
            </a:extLst>
          </p:cNvPr>
          <p:cNvSpPr txBox="1"/>
          <p:nvPr/>
        </p:nvSpPr>
        <p:spPr>
          <a:xfrm>
            <a:off x="7208838" y="12202374"/>
            <a:ext cx="73511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b="1" dirty="0" err="1">
                <a:solidFill>
                  <a:srgbClr val="FF0000"/>
                </a:solidFill>
              </a:rPr>
              <a:t>Error</a:t>
            </a:r>
            <a:r>
              <a:rPr lang="id-ID" sz="2000" b="1" dirty="0">
                <a:solidFill>
                  <a:srgbClr val="FF0000"/>
                </a:solidFill>
              </a:rPr>
              <a:t> </a:t>
            </a:r>
            <a:r>
              <a:rPr lang="id-ID" sz="2000" b="1" dirty="0" err="1">
                <a:solidFill>
                  <a:srgbClr val="FF0000"/>
                </a:solidFill>
              </a:rPr>
              <a:t>rate</a:t>
            </a:r>
            <a:r>
              <a:rPr lang="id-ID" sz="2000" b="1" dirty="0">
                <a:solidFill>
                  <a:srgbClr val="FF0000"/>
                </a:solidFill>
              </a:rPr>
              <a:t> dapat dikurangi sebesar 1-(1-0.98)/(1-0.96) =0.36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7426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990271" y="1598204"/>
            <a:ext cx="42069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Pre-processing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F4D44-555D-4A76-B467-711814F561E8}"/>
              </a:ext>
            </a:extLst>
          </p:cNvPr>
          <p:cNvSpPr txBox="1"/>
          <p:nvPr/>
        </p:nvSpPr>
        <p:spPr>
          <a:xfrm>
            <a:off x="736600" y="2732063"/>
            <a:ext cx="2128395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400" dirty="0"/>
              <a:t>Harga </a:t>
            </a:r>
            <a:r>
              <a:rPr lang="id-ID" sz="2400" i="1" dirty="0"/>
              <a:t>k </a:t>
            </a:r>
            <a:r>
              <a:rPr lang="id-ID" sz="2400" dirty="0"/>
              <a:t>terbaik merupakan harga yang menghasilkan kinerja klasifikasi pada saat melakukan </a:t>
            </a:r>
            <a:r>
              <a:rPr lang="id-ID" sz="2400" i="1" dirty="0" err="1"/>
              <a:t>cross-validation</a:t>
            </a:r>
            <a:r>
              <a:rPr lang="id-ID" sz="2400" i="1" dirty="0"/>
              <a:t> </a:t>
            </a:r>
            <a:r>
              <a:rPr lang="id-ID" sz="2400" dirty="0"/>
              <a:t>(lihat di </a:t>
            </a:r>
            <a:r>
              <a:rPr lang="id-ID" sz="2400" i="1" dirty="0" err="1"/>
              <a:t>chapter</a:t>
            </a:r>
            <a:r>
              <a:rPr lang="id-ID" sz="2400" i="1" dirty="0"/>
              <a:t> </a:t>
            </a:r>
            <a:r>
              <a:rPr lang="id-ID" sz="2400" dirty="0"/>
              <a:t>sebelumnya). Kita dapat gunakan </a:t>
            </a:r>
            <a:r>
              <a:rPr lang="id-ID" sz="2400" dirty="0" err="1"/>
              <a:t>GirdSearchCV</a:t>
            </a:r>
            <a:r>
              <a:rPr lang="id-ID" sz="2400" dirty="0"/>
              <a:t> untuk menemukan jumlah </a:t>
            </a:r>
            <a:r>
              <a:rPr lang="id-ID" sz="2400" i="1" dirty="0" err="1"/>
              <a:t>cluster</a:t>
            </a:r>
            <a:r>
              <a:rPr lang="id-ID" sz="2400" i="1" dirty="0"/>
              <a:t> </a:t>
            </a:r>
            <a:r>
              <a:rPr lang="id-ID" sz="2400" dirty="0"/>
              <a:t>yang optimal pada kasus ini </a:t>
            </a:r>
            <a:br>
              <a:rPr lang="id-ID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430E2-3E4E-4FE0-B3C0-6432D8F3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734770"/>
            <a:ext cx="12594924" cy="2111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F130FF-5834-4B84-B11D-BFF0EF8E0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5711721"/>
            <a:ext cx="11136650" cy="599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C084B0-9BE4-4F28-81FA-4C94F0919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87"/>
          <a:stretch/>
        </p:blipFill>
        <p:spPr>
          <a:xfrm>
            <a:off x="13866481" y="3604894"/>
            <a:ext cx="8933555" cy="46319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405445-56C0-407B-894F-6D4866AD2558}"/>
              </a:ext>
            </a:extLst>
          </p:cNvPr>
          <p:cNvCxnSpPr/>
          <p:nvPr/>
        </p:nvCxnSpPr>
        <p:spPr>
          <a:xfrm>
            <a:off x="13688162" y="3424560"/>
            <a:ext cx="0" cy="918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460402-C7AE-4129-9148-6D854FFBB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6481" y="8236838"/>
            <a:ext cx="9991802" cy="224128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10C98EB-0A91-4E63-AA37-8650D2755A67}"/>
              </a:ext>
            </a:extLst>
          </p:cNvPr>
          <p:cNvSpPr/>
          <p:nvPr/>
        </p:nvSpPr>
        <p:spPr>
          <a:xfrm>
            <a:off x="13688162" y="9747875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F9DF3-D576-4F5F-B94E-C4F861E3E4D7}"/>
              </a:ext>
            </a:extLst>
          </p:cNvPr>
          <p:cNvSpPr txBox="1"/>
          <p:nvPr/>
        </p:nvSpPr>
        <p:spPr>
          <a:xfrm>
            <a:off x="12976186" y="10784756"/>
            <a:ext cx="982385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Jika kita buat harga </a:t>
            </a:r>
            <a:r>
              <a:rPr lang="id-ID" sz="2400" i="1" dirty="0"/>
              <a:t>k </a:t>
            </a:r>
            <a:r>
              <a:rPr lang="id-ID" sz="2400" dirty="0"/>
              <a:t>semakin besar misalkan s/d 99 (dengan cara </a:t>
            </a:r>
            <a:r>
              <a:rPr lang="id-ID" sz="2400" dirty="0" err="1"/>
              <a:t>merubah</a:t>
            </a:r>
            <a:r>
              <a:rPr lang="id-ID" sz="2400" dirty="0"/>
              <a:t> bagian </a:t>
            </a:r>
            <a:r>
              <a:rPr lang="id-ID" sz="2400" dirty="0" err="1"/>
              <a:t>range</a:t>
            </a:r>
            <a:r>
              <a:rPr lang="id-ID" sz="2400" dirty="0"/>
              <a:t> dari 20 menjadi 100), maka kita akan temukan bahwa dengan </a:t>
            </a:r>
            <a:r>
              <a:rPr lang="id-ID" sz="2400" i="1" dirty="0"/>
              <a:t>k </a:t>
            </a:r>
            <a:r>
              <a:rPr lang="id-ID" sz="2400" dirty="0"/>
              <a:t>= 99 akan diperoleh perbaikan keakuratan cukup signifikan, menjadi 98, 22% pada </a:t>
            </a:r>
            <a:r>
              <a:rPr lang="id-ID" sz="2400" dirty="0" err="1"/>
              <a:t>test</a:t>
            </a:r>
            <a:r>
              <a:rPr lang="id-ID" sz="2400" dirty="0"/>
              <a:t> set. Atau bahkan kita bisa eksplorasi </a:t>
            </a:r>
            <a:r>
              <a:rPr lang="id-ID" sz="2400" i="1" dirty="0"/>
              <a:t>k </a:t>
            </a:r>
            <a:r>
              <a:rPr lang="id-ID" sz="2400" dirty="0"/>
              <a:t>menjadi lebih besar lagi, untuk mendapatkan keakuratan yang lebih besar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2841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007636" y="1598204"/>
            <a:ext cx="6172272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Semi-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Supervised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Learning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DB143F-2ACF-4614-AEB1-95E3044A1CD4}"/>
              </a:ext>
            </a:extLst>
          </p:cNvPr>
          <p:cNvGrpSpPr/>
          <p:nvPr/>
        </p:nvGrpSpPr>
        <p:grpSpPr>
          <a:xfrm>
            <a:off x="996715" y="3307438"/>
            <a:ext cx="10630726" cy="4060227"/>
            <a:chOff x="1311509" y="2797773"/>
            <a:chExt cx="10630726" cy="40602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540DD1B-31FC-4ADF-8113-A8E081251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509" y="2797773"/>
              <a:ext cx="10585867" cy="31062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D4E15F-C820-4AD1-9EAD-A88042CD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6369" y="5807517"/>
              <a:ext cx="10585866" cy="10504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925A4E-A172-4F86-8784-1786479C2B05}"/>
              </a:ext>
            </a:extLst>
          </p:cNvPr>
          <p:cNvSpPr txBox="1"/>
          <p:nvPr/>
        </p:nvSpPr>
        <p:spPr>
          <a:xfrm>
            <a:off x="1041575" y="2632832"/>
            <a:ext cx="103656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Berikut merupakan penilaian pada model hasil </a:t>
            </a:r>
            <a:r>
              <a:rPr lang="id-ID" sz="2000" dirty="0" err="1">
                <a:solidFill>
                  <a:srgbClr val="FF0000"/>
                </a:solidFill>
              </a:rPr>
              <a:t>training</a:t>
            </a:r>
            <a:r>
              <a:rPr lang="id-ID" sz="2000" dirty="0">
                <a:solidFill>
                  <a:srgbClr val="FF0000"/>
                </a:solidFill>
              </a:rPr>
              <a:t> menggunakan regresi logistik dari 50 </a:t>
            </a:r>
            <a:r>
              <a:rPr lang="id-ID" sz="2000" dirty="0" err="1">
                <a:solidFill>
                  <a:srgbClr val="FF0000"/>
                </a:solidFill>
              </a:rPr>
              <a:t>instances</a:t>
            </a:r>
            <a:r>
              <a:rPr lang="id-ID" sz="2000" dirty="0">
                <a:solidFill>
                  <a:srgbClr val="FF0000"/>
                </a:solidFill>
              </a:rPr>
              <a:t> yang mempunyai label dari </a:t>
            </a:r>
            <a:r>
              <a:rPr lang="id-ID" sz="2000" dirty="0" err="1">
                <a:solidFill>
                  <a:srgbClr val="FF0000"/>
                </a:solidFill>
              </a:rPr>
              <a:t>dataset</a:t>
            </a:r>
            <a:r>
              <a:rPr lang="id-ID" sz="2000" dirty="0">
                <a:solidFill>
                  <a:srgbClr val="FF0000"/>
                </a:solidFill>
              </a:rPr>
              <a:t> digit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2E8E7-8F43-4339-8C90-0B0B4C91B616}"/>
              </a:ext>
            </a:extLst>
          </p:cNvPr>
          <p:cNvSpPr txBox="1"/>
          <p:nvPr/>
        </p:nvSpPr>
        <p:spPr>
          <a:xfrm>
            <a:off x="996715" y="7575362"/>
            <a:ext cx="103656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Berikut merupakan penilaian pada model hasil </a:t>
            </a:r>
            <a:r>
              <a:rPr lang="id-ID" sz="2000" dirty="0" err="1">
                <a:solidFill>
                  <a:srgbClr val="FF0000"/>
                </a:solidFill>
              </a:rPr>
              <a:t>training</a:t>
            </a:r>
            <a:r>
              <a:rPr lang="id-ID" sz="2000" dirty="0">
                <a:solidFill>
                  <a:srgbClr val="FF0000"/>
                </a:solidFill>
              </a:rPr>
              <a:t> menggunakan regresi logistik dari 50 </a:t>
            </a:r>
            <a:r>
              <a:rPr lang="id-ID" sz="2000" dirty="0" err="1">
                <a:solidFill>
                  <a:srgbClr val="FF0000"/>
                </a:solidFill>
              </a:rPr>
              <a:t>instances</a:t>
            </a:r>
            <a:r>
              <a:rPr lang="id-ID" sz="2000" dirty="0">
                <a:solidFill>
                  <a:srgbClr val="FF0000"/>
                </a:solidFill>
              </a:rPr>
              <a:t> yang mempunyai label dari </a:t>
            </a:r>
            <a:r>
              <a:rPr lang="id-ID" sz="2000" dirty="0" err="1">
                <a:solidFill>
                  <a:srgbClr val="FF0000"/>
                </a:solidFill>
              </a:rPr>
              <a:t>dataset</a:t>
            </a:r>
            <a:r>
              <a:rPr lang="id-ID" sz="2000" dirty="0">
                <a:solidFill>
                  <a:srgbClr val="FF0000"/>
                </a:solidFill>
              </a:rPr>
              <a:t> digit dan menggunakan </a:t>
            </a:r>
            <a:r>
              <a:rPr lang="id-ID" sz="2000" dirty="0" err="1">
                <a:solidFill>
                  <a:srgbClr val="FF0000"/>
                </a:solidFill>
              </a:rPr>
              <a:t>clusterisasi</a:t>
            </a:r>
            <a:r>
              <a:rPr lang="id-ID" sz="2000" dirty="0">
                <a:solidFill>
                  <a:srgbClr val="FF0000"/>
                </a:solidFill>
              </a:rPr>
              <a:t> sebelumnya </a:t>
            </a:r>
            <a:r>
              <a:rPr lang="id-ID" sz="2000" b="1" dirty="0">
                <a:solidFill>
                  <a:srgbClr val="FF0000"/>
                </a:solidFill>
              </a:rPr>
              <a:t>(IMAGE REPRESENTATIF)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CD9A2-8D09-4AE4-BB8B-6F8D591E6B72}"/>
              </a:ext>
            </a:extLst>
          </p:cNvPr>
          <p:cNvSpPr/>
          <p:nvPr/>
        </p:nvSpPr>
        <p:spPr>
          <a:xfrm>
            <a:off x="891940" y="6741264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AA969-68DB-4BC3-AAAA-C5B5DCB95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476"/>
          <a:stretch/>
        </p:blipFill>
        <p:spPr>
          <a:xfrm>
            <a:off x="1213850" y="8694873"/>
            <a:ext cx="10021056" cy="47127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7F741-3ACA-4F0D-9D9B-38AA73870A46}"/>
              </a:ext>
            </a:extLst>
          </p:cNvPr>
          <p:cNvCxnSpPr/>
          <p:nvPr/>
        </p:nvCxnSpPr>
        <p:spPr>
          <a:xfrm>
            <a:off x="12155531" y="2518240"/>
            <a:ext cx="0" cy="103402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45EDB3A-DA40-457C-81E4-E0C244B41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0037" y="2632832"/>
            <a:ext cx="9482082" cy="2896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102171-21E0-4240-A58C-EB612792F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2795" y="5354065"/>
            <a:ext cx="10302103" cy="2545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EA8D2A-5049-4213-AC64-12736CE243F5}"/>
              </a:ext>
            </a:extLst>
          </p:cNvPr>
          <p:cNvSpPr txBox="1"/>
          <p:nvPr/>
        </p:nvSpPr>
        <p:spPr>
          <a:xfrm>
            <a:off x="17611078" y="6226830"/>
            <a:ext cx="572499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50 </a:t>
            </a:r>
            <a:r>
              <a:rPr lang="id-ID" sz="2000" dirty="0" err="1">
                <a:solidFill>
                  <a:srgbClr val="FF0000"/>
                </a:solidFill>
              </a:rPr>
              <a:t>instance</a:t>
            </a:r>
            <a:r>
              <a:rPr lang="id-ID" sz="2000" dirty="0">
                <a:solidFill>
                  <a:srgbClr val="FF0000"/>
                </a:solidFill>
              </a:rPr>
              <a:t> yang dilabeli, masing-masing adalah representatif </a:t>
            </a:r>
            <a:r>
              <a:rPr lang="id-ID" sz="2000" dirty="0" err="1">
                <a:solidFill>
                  <a:srgbClr val="FF0000"/>
                </a:solidFill>
              </a:rPr>
              <a:t>image</a:t>
            </a:r>
            <a:r>
              <a:rPr lang="id-ID" sz="2000" dirty="0">
                <a:solidFill>
                  <a:srgbClr val="FF0000"/>
                </a:solidFill>
              </a:rPr>
              <a:t> dari setiap klaster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AD99C0-40F5-494C-A3C4-144F5E988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2794" y="7764300"/>
            <a:ext cx="10302101" cy="190446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6AF56B3-C3D3-4E5B-B359-E902CE3EE69E}"/>
              </a:ext>
            </a:extLst>
          </p:cNvPr>
          <p:cNvSpPr/>
          <p:nvPr/>
        </p:nvSpPr>
        <p:spPr>
          <a:xfrm>
            <a:off x="12222120" y="9067238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834F2-DAE1-4E01-BED3-89DC434F1F6F}"/>
              </a:ext>
            </a:extLst>
          </p:cNvPr>
          <p:cNvSpPr txBox="1"/>
          <p:nvPr/>
        </p:nvSpPr>
        <p:spPr>
          <a:xfrm>
            <a:off x="16285254" y="9172736"/>
            <a:ext cx="64996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Dapat dilihat peningkatan kinerja dari sebelumnya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378495-A6D8-4B08-A53D-D38807E950F5}"/>
              </a:ext>
            </a:extLst>
          </p:cNvPr>
          <p:cNvSpPr txBox="1"/>
          <p:nvPr/>
        </p:nvSpPr>
        <p:spPr>
          <a:xfrm>
            <a:off x="12683622" y="9945208"/>
            <a:ext cx="103656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Bagaimana kalau dilakukan </a:t>
            </a:r>
            <a:r>
              <a:rPr lang="id-ID" sz="2000" dirty="0" err="1">
                <a:solidFill>
                  <a:srgbClr val="FF0000"/>
                </a:solidFill>
              </a:rPr>
              <a:t>propagasi</a:t>
            </a:r>
            <a:r>
              <a:rPr lang="id-ID" sz="2000" dirty="0">
                <a:solidFill>
                  <a:srgbClr val="FF0000"/>
                </a:solidFill>
              </a:rPr>
              <a:t> label-label pada </a:t>
            </a:r>
            <a:r>
              <a:rPr lang="id-ID" sz="2000" dirty="0" err="1">
                <a:solidFill>
                  <a:srgbClr val="FF0000"/>
                </a:solidFill>
              </a:rPr>
              <a:t>instance-instance</a:t>
            </a:r>
            <a:r>
              <a:rPr lang="id-ID" sz="2000" dirty="0">
                <a:solidFill>
                  <a:srgbClr val="FF0000"/>
                </a:solidFill>
              </a:rPr>
              <a:t> dari </a:t>
            </a:r>
            <a:r>
              <a:rPr lang="id-ID" sz="2000" dirty="0" err="1">
                <a:solidFill>
                  <a:srgbClr val="FF0000"/>
                </a:solidFill>
              </a:rPr>
              <a:t>cluster</a:t>
            </a:r>
            <a:r>
              <a:rPr lang="id-ID" sz="2000" dirty="0">
                <a:solidFill>
                  <a:srgbClr val="FF0000"/>
                </a:solidFill>
              </a:rPr>
              <a:t> yang sama?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9916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086" y="264050"/>
            <a:ext cx="1296755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Contoh Penggunaan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007636" y="1598204"/>
            <a:ext cx="6172272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Untuk Semi-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Supervised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Learning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25A4E-A172-4F86-8784-1786479C2B05}"/>
              </a:ext>
            </a:extLst>
          </p:cNvPr>
          <p:cNvSpPr txBox="1"/>
          <p:nvPr/>
        </p:nvSpPr>
        <p:spPr>
          <a:xfrm>
            <a:off x="951856" y="3106059"/>
            <a:ext cx="10365606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IMPLEMENTASI LABEL PROPAGATION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717B0-BB3C-4D3C-A33C-57C236CB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75" y="3575381"/>
            <a:ext cx="11340300" cy="537431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47BD1D5-CB86-4281-B8C9-A6D36574398A}"/>
              </a:ext>
            </a:extLst>
          </p:cNvPr>
          <p:cNvSpPr/>
          <p:nvPr/>
        </p:nvSpPr>
        <p:spPr>
          <a:xfrm>
            <a:off x="951856" y="8280081"/>
            <a:ext cx="3350744" cy="730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5B05B-C133-4369-A5DB-CDA578040F5F}"/>
              </a:ext>
            </a:extLst>
          </p:cNvPr>
          <p:cNvSpPr txBox="1"/>
          <p:nvPr/>
        </p:nvSpPr>
        <p:spPr>
          <a:xfrm>
            <a:off x="4637897" y="8445151"/>
            <a:ext cx="61550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FF0000"/>
                </a:solidFill>
              </a:rPr>
              <a:t>Didapati kinerja yang lebih baik dari sebelumnya.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BC9F2-C832-43EE-B923-876EF18373F2}"/>
              </a:ext>
            </a:extLst>
          </p:cNvPr>
          <p:cNvSpPr txBox="1"/>
          <p:nvPr/>
        </p:nvSpPr>
        <p:spPr>
          <a:xfrm>
            <a:off x="1276688" y="9548164"/>
            <a:ext cx="208637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Contoh di atas </a:t>
            </a:r>
            <a:r>
              <a:rPr lang="id-ID" dirty="0" err="1"/>
              <a:t>menunjukan</a:t>
            </a:r>
            <a:r>
              <a:rPr lang="id-ID" dirty="0"/>
              <a:t> perbaikan yang diperoleh ketika proses </a:t>
            </a:r>
            <a:r>
              <a:rPr lang="id-ID" i="1" dirty="0" err="1"/>
              <a:t>clustering</a:t>
            </a:r>
            <a:r>
              <a:rPr lang="id-ID" i="1" dirty="0"/>
              <a:t> </a:t>
            </a:r>
            <a:r>
              <a:rPr lang="id-ID" dirty="0"/>
              <a:t>digunakan</a:t>
            </a:r>
            <a:br>
              <a:rPr lang="id-ID" dirty="0"/>
            </a:br>
            <a:r>
              <a:rPr lang="id-ID" dirty="0"/>
              <a:t>untuk membantu pada saat </a:t>
            </a:r>
            <a:r>
              <a:rPr lang="id-ID" dirty="0" err="1"/>
              <a:t>training</a:t>
            </a:r>
            <a:r>
              <a:rPr lang="id-ID" dirty="0"/>
              <a:t> set hanya mempunyai sedikit </a:t>
            </a:r>
            <a:r>
              <a:rPr lang="id-ID" i="1" dirty="0" err="1"/>
              <a:t>instance</a:t>
            </a:r>
            <a:r>
              <a:rPr lang="id-ID" i="1" dirty="0"/>
              <a:t> </a:t>
            </a:r>
            <a:r>
              <a:rPr lang="id-ID" dirty="0"/>
              <a:t>yang dilabeli. </a:t>
            </a:r>
            <a:br>
              <a:rPr lang="id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2894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682" y="264050"/>
            <a:ext cx="4086339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736600" y="6539947"/>
            <a:ext cx="23017655" cy="58060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Ada tiga bagian penting dalam </a:t>
            </a:r>
            <a:r>
              <a:rPr lang="id-ID" dirty="0" err="1"/>
              <a:t>unsuppervise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id-ID" b="1" dirty="0" err="1">
                <a:solidFill>
                  <a:srgbClr val="FF0000"/>
                </a:solidFill>
              </a:rPr>
              <a:t>Clustering</a:t>
            </a:r>
            <a:r>
              <a:rPr lang="id-ID" dirty="0"/>
              <a:t>: melakukan </a:t>
            </a:r>
            <a:r>
              <a:rPr lang="id-ID" i="1" dirty="0" err="1"/>
              <a:t>grouping</a:t>
            </a:r>
            <a:r>
              <a:rPr lang="id-ID" i="1" dirty="0"/>
              <a:t> </a:t>
            </a:r>
            <a:r>
              <a:rPr lang="id-ID" dirty="0"/>
              <a:t>dari </a:t>
            </a:r>
            <a:r>
              <a:rPr lang="id-ID" i="1" dirty="0" err="1"/>
              <a:t>instances</a:t>
            </a:r>
            <a:r>
              <a:rPr lang="id-ID" i="1" dirty="0"/>
              <a:t> </a:t>
            </a:r>
            <a:r>
              <a:rPr lang="id-ID" dirty="0"/>
              <a:t>yang serupa ke dalam satu </a:t>
            </a:r>
            <a:r>
              <a:rPr lang="id-ID" i="1" dirty="0" err="1"/>
              <a:t>cluster</a:t>
            </a:r>
            <a:r>
              <a:rPr lang="id-ID" dirty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id-ID" b="1" dirty="0" err="1">
                <a:solidFill>
                  <a:srgbClr val="FF0000"/>
                </a:solidFill>
              </a:rPr>
              <a:t>Anomaly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Detection</a:t>
            </a:r>
            <a:r>
              <a:rPr lang="id-ID" dirty="0"/>
              <a:t>: untuk mempelajari bagaimanakah data “normal” itu, dan menggunakannya untuk mendeteksi keadaan abnormal dari </a:t>
            </a:r>
            <a:r>
              <a:rPr lang="id-ID" i="1" dirty="0" err="1"/>
              <a:t>instances</a:t>
            </a:r>
            <a:r>
              <a:rPr lang="id-ID" dirty="0"/>
              <a:t>, seperti item-item yang rusak pada lini produksi atau untuk menemukan </a:t>
            </a:r>
            <a:r>
              <a:rPr lang="id-ID" dirty="0" err="1"/>
              <a:t>trend</a:t>
            </a:r>
            <a:r>
              <a:rPr lang="id-ID" dirty="0"/>
              <a:t> pada sebuah </a:t>
            </a:r>
            <a:r>
              <a:rPr lang="id-ID" i="1" dirty="0" err="1"/>
              <a:t>time</a:t>
            </a:r>
            <a:r>
              <a:rPr lang="id-ID" i="1" dirty="0"/>
              <a:t> </a:t>
            </a:r>
            <a:r>
              <a:rPr lang="id-ID" i="1" dirty="0" err="1"/>
              <a:t>series</a:t>
            </a:r>
            <a:r>
              <a:rPr lang="id-ID" dirty="0"/>
              <a:t>.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id-ID" b="1" dirty="0" err="1">
                <a:solidFill>
                  <a:srgbClr val="FF0000"/>
                </a:solidFill>
              </a:rPr>
              <a:t>Density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Estimation</a:t>
            </a:r>
            <a:r>
              <a:rPr lang="id-ID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i="1" dirty="0"/>
              <a:t>probability density function </a:t>
            </a:r>
            <a:r>
              <a:rPr lang="en-US" dirty="0"/>
              <a:t>(PDF)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acak</a:t>
            </a:r>
            <a:r>
              <a:rPr lang="en-US" dirty="0"/>
              <a:t> yang</a:t>
            </a:r>
            <a:r>
              <a:rPr lang="id-ID" dirty="0"/>
              <a:t> </a:t>
            </a:r>
            <a:r>
              <a:rPr lang="en-US" dirty="0" err="1"/>
              <a:t>menghasilkan</a:t>
            </a:r>
            <a:r>
              <a:rPr lang="en-US" dirty="0"/>
              <a:t> dataset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Dalam </a:t>
            </a:r>
            <a:r>
              <a:rPr lang="id-ID" dirty="0" err="1"/>
              <a:t>supervise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, untuk data dalam jumlah banyak diperlukan waktu yang cukup untuk proses </a:t>
            </a:r>
            <a:r>
              <a:rPr lang="id-ID" dirty="0" err="1"/>
              <a:t>labelling</a:t>
            </a:r>
            <a:endParaRPr lang="id-ID" dirty="0"/>
          </a:p>
          <a:p>
            <a:pPr>
              <a:lnSpc>
                <a:spcPct val="150000"/>
              </a:lnSpc>
            </a:pPr>
            <a:r>
              <a:rPr lang="id-ID" dirty="0"/>
              <a:t>Sehingga umumnya data tersebut diringkas (dipilih beberapa) dan menghasilkan </a:t>
            </a:r>
            <a:r>
              <a:rPr lang="id-ID" dirty="0" err="1"/>
              <a:t>classisfier</a:t>
            </a:r>
            <a:r>
              <a:rPr lang="id-ID" dirty="0"/>
              <a:t> yang jauh dari </a:t>
            </a:r>
            <a:r>
              <a:rPr lang="id-ID" dirty="0" err="1"/>
              <a:t>harpan</a:t>
            </a:r>
            <a:r>
              <a:rPr lang="id-ID" dirty="0"/>
              <a:t>. Sehingga </a:t>
            </a:r>
            <a:r>
              <a:rPr lang="id-ID" dirty="0" err="1"/>
              <a:t>dipelukan</a:t>
            </a:r>
            <a:r>
              <a:rPr lang="id-ID" dirty="0"/>
              <a:t> suatu </a:t>
            </a:r>
            <a:r>
              <a:rPr lang="id-ID" dirty="0" err="1"/>
              <a:t>classifier</a:t>
            </a:r>
            <a:r>
              <a:rPr lang="id-ID" dirty="0"/>
              <a:t> tanpa perlu melalui proses </a:t>
            </a:r>
            <a:r>
              <a:rPr lang="id-ID" dirty="0" err="1"/>
              <a:t>labelling</a:t>
            </a:r>
            <a:r>
              <a:rPr lang="id-ID" dirty="0"/>
              <a:t> yang </a:t>
            </a:r>
            <a:r>
              <a:rPr lang="id-ID" dirty="0" err="1"/>
              <a:t>dilakukansecara</a:t>
            </a:r>
            <a:r>
              <a:rPr lang="id-ID" dirty="0"/>
              <a:t> manual.  Dalam hal ini </a:t>
            </a:r>
            <a:r>
              <a:rPr lang="id-ID" dirty="0" err="1"/>
              <a:t>unsuppervise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sangat berperan.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2238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20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132" y="264050"/>
            <a:ext cx="4461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1026" name="Picture 2" descr="Jenis-buah-mangga-unggulan-terlezat-dan-terpopuler-di-indonesia.3">
            <a:extLst>
              <a:ext uri="{FF2B5EF4-FFF2-40B4-BE49-F238E27FC236}">
                <a16:creationId xmlns:a16="http://schemas.microsoft.com/office/drawing/2014/main" id="{E80426BB-5106-4CF4-8C4A-F99DF4DA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50" y="3100062"/>
            <a:ext cx="3244487" cy="25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is-buah-mangga-unggulan-terlezat-dan-terpopuler-di-indonesia.1">
            <a:extLst>
              <a:ext uri="{FF2B5EF4-FFF2-40B4-BE49-F238E27FC236}">
                <a16:creationId xmlns:a16="http://schemas.microsoft.com/office/drawing/2014/main" id="{26A33B17-7F68-4C36-B492-2F6DD0ED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42" y="3100062"/>
            <a:ext cx="3244487" cy="25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nis-buah-mangga-unggulan-terlezat-dan-terpopuler-di-indonesia.4">
            <a:extLst>
              <a:ext uri="{FF2B5EF4-FFF2-40B4-BE49-F238E27FC236}">
                <a16:creationId xmlns:a16="http://schemas.microsoft.com/office/drawing/2014/main" id="{FF78D85D-63AE-42D1-9B1B-96143F94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334" y="3100062"/>
            <a:ext cx="3244487" cy="25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is-buah-mangga-unggulan-terlezat-dan-terpopuler-di-indonesia.6">
            <a:extLst>
              <a:ext uri="{FF2B5EF4-FFF2-40B4-BE49-F238E27FC236}">
                <a16:creationId xmlns:a16="http://schemas.microsoft.com/office/drawing/2014/main" id="{2D22EAF2-5DD6-43EC-A9DA-A0718BFC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849" y="3094637"/>
            <a:ext cx="3244487" cy="25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630A47-4B47-4393-845D-A56078EB187A}"/>
              </a:ext>
            </a:extLst>
          </p:cNvPr>
          <p:cNvSpPr txBox="1"/>
          <p:nvPr/>
        </p:nvSpPr>
        <p:spPr>
          <a:xfrm>
            <a:off x="15968772" y="3155246"/>
            <a:ext cx="81206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dirty="0"/>
              <a:t>Walaupun Joko tidak mengetahui jenis</a:t>
            </a:r>
          </a:p>
          <a:p>
            <a:pPr algn="just"/>
            <a:r>
              <a:rPr lang="id-ID" dirty="0"/>
              <a:t>mangga </a:t>
            </a:r>
            <a:r>
              <a:rPr lang="id-ID" dirty="0" err="1"/>
              <a:t>disamping</a:t>
            </a:r>
            <a:r>
              <a:rPr lang="id-ID" dirty="0"/>
              <a:t>, tapi Joko tahu </a:t>
            </a:r>
          </a:p>
          <a:p>
            <a:pPr algn="just"/>
            <a:r>
              <a:rPr lang="id-ID" dirty="0"/>
              <a:t>bahwa mangga tersebut berbeda jenis.</a:t>
            </a:r>
          </a:p>
          <a:p>
            <a:pPr algn="just"/>
            <a:r>
              <a:rPr lang="id-ID" dirty="0"/>
              <a:t>Bahkan Joko mungkin perlu pakar </a:t>
            </a:r>
          </a:p>
          <a:p>
            <a:pPr algn="just"/>
            <a:r>
              <a:rPr lang="id-ID" dirty="0"/>
              <a:t>mangga untuk mengenali mangga ini.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6E757-6E43-435B-BD6A-BD82686647BD}"/>
              </a:ext>
            </a:extLst>
          </p:cNvPr>
          <p:cNvSpPr txBox="1"/>
          <p:nvPr/>
        </p:nvSpPr>
        <p:spPr>
          <a:xfrm>
            <a:off x="1182153" y="6399450"/>
            <a:ext cx="2071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Gambar </a:t>
            </a:r>
            <a:r>
              <a:rPr lang="id-ID" dirty="0" err="1"/>
              <a:t>diatas</a:t>
            </a:r>
            <a:r>
              <a:rPr lang="id-ID" dirty="0"/>
              <a:t> adalah contoh </a:t>
            </a:r>
            <a:r>
              <a:rPr lang="id-ID" dirty="0" err="1"/>
              <a:t>clustering</a:t>
            </a:r>
            <a:r>
              <a:rPr lang="id-ID" dirty="0"/>
              <a:t> mangga yang didapat dari kebun paman Joko. Walaupun Joko tidak mengetahui jenis mangganya tapi Joko mengelompokkan berdasarkan </a:t>
            </a:r>
            <a:r>
              <a:rPr lang="id-ID" dirty="0" err="1"/>
              <a:t>kerseragaman</a:t>
            </a:r>
            <a:r>
              <a:rPr lang="id-ID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536E3-04DB-49BD-A102-D3798E456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749" y="7960926"/>
            <a:ext cx="6085355" cy="4261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5F1D7-FF1B-4A40-A147-6428AAE82BE7}"/>
              </a:ext>
            </a:extLst>
          </p:cNvPr>
          <p:cNvSpPr txBox="1"/>
          <p:nvPr/>
        </p:nvSpPr>
        <p:spPr>
          <a:xfrm>
            <a:off x="7513320" y="8299065"/>
            <a:ext cx="16204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Dapat dilihat data </a:t>
            </a:r>
            <a:r>
              <a:rPr lang="id-ID" dirty="0" err="1"/>
              <a:t>disamping</a:t>
            </a:r>
            <a:r>
              <a:rPr lang="id-ID" dirty="0"/>
              <a:t> bahwa secara visual data </a:t>
            </a:r>
            <a:r>
              <a:rPr lang="id-ID" dirty="0" err="1"/>
              <a:t>disamping</a:t>
            </a:r>
            <a:r>
              <a:rPr lang="id-ID" dirty="0"/>
              <a:t> membentuk </a:t>
            </a:r>
          </a:p>
          <a:p>
            <a:r>
              <a:rPr lang="id-ID" dirty="0"/>
              <a:t>Suatu </a:t>
            </a:r>
            <a:r>
              <a:rPr lang="id-ID" dirty="0" err="1"/>
              <a:t>cluster</a:t>
            </a:r>
            <a:r>
              <a:rPr lang="id-ID" dirty="0"/>
              <a:t> tanpa label.</a:t>
            </a:r>
          </a:p>
          <a:p>
            <a:r>
              <a:rPr lang="id-ID" dirty="0"/>
              <a:t>Tidak mudah menyimpulkan bahwa data tersebut adalah </a:t>
            </a:r>
            <a:r>
              <a:rPr lang="id-ID" dirty="0" err="1"/>
              <a:t>cluster</a:t>
            </a:r>
            <a:r>
              <a:rPr lang="id-ID" dirty="0"/>
              <a:t> yang berbeda.</a:t>
            </a:r>
          </a:p>
        </p:txBody>
      </p:sp>
    </p:spTree>
    <p:extLst>
      <p:ext uri="{BB962C8B-B14F-4D97-AF65-F5344CB8AC3E}">
        <p14:creationId xmlns:p14="http://schemas.microsoft.com/office/powerpoint/2010/main" val="294451020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132" y="264050"/>
            <a:ext cx="4461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5F1D7-FF1B-4A40-A147-6428AAE82BE7}"/>
              </a:ext>
            </a:extLst>
          </p:cNvPr>
          <p:cNvSpPr txBox="1"/>
          <p:nvPr/>
        </p:nvSpPr>
        <p:spPr>
          <a:xfrm>
            <a:off x="7513320" y="8299065"/>
            <a:ext cx="16204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Dapat dilihat data </a:t>
            </a:r>
            <a:r>
              <a:rPr lang="id-ID" dirty="0" err="1"/>
              <a:t>disamping</a:t>
            </a:r>
            <a:r>
              <a:rPr lang="id-ID" dirty="0"/>
              <a:t> bahwa secara visual data </a:t>
            </a:r>
            <a:r>
              <a:rPr lang="id-ID" dirty="0" err="1"/>
              <a:t>disamping</a:t>
            </a:r>
            <a:r>
              <a:rPr lang="id-ID" dirty="0"/>
              <a:t> membentuk </a:t>
            </a:r>
          </a:p>
          <a:p>
            <a:r>
              <a:rPr lang="id-ID" dirty="0"/>
              <a:t>Suatu </a:t>
            </a:r>
            <a:r>
              <a:rPr lang="id-ID" dirty="0" err="1"/>
              <a:t>cluster</a:t>
            </a:r>
            <a:r>
              <a:rPr lang="id-ID" dirty="0"/>
              <a:t> tanpa label.</a:t>
            </a:r>
          </a:p>
          <a:p>
            <a:r>
              <a:rPr lang="id-ID" dirty="0"/>
              <a:t>Tidak mudah menyimpulkan bahwa data tersebut adalah </a:t>
            </a:r>
            <a:r>
              <a:rPr lang="id-ID" dirty="0" err="1"/>
              <a:t>cluster</a:t>
            </a:r>
            <a:r>
              <a:rPr lang="id-ID" dirty="0"/>
              <a:t> yang berbeda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930E8-B857-4555-899F-AA09171DFEBC}"/>
              </a:ext>
            </a:extLst>
          </p:cNvPr>
          <p:cNvSpPr txBox="1"/>
          <p:nvPr/>
        </p:nvSpPr>
        <p:spPr>
          <a:xfrm>
            <a:off x="718558" y="2964960"/>
            <a:ext cx="22750379" cy="97070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800" dirty="0"/>
              <a:t>Beberapa aplikasi yang menggunakan </a:t>
            </a:r>
            <a:r>
              <a:rPr lang="id-ID" sz="2800" dirty="0" err="1"/>
              <a:t>clustering</a:t>
            </a:r>
            <a:r>
              <a:rPr lang="id-ID" sz="2800" dirty="0"/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Segmentasi pelanggan: </a:t>
            </a:r>
            <a:r>
              <a:rPr lang="id-ID" sz="2800" dirty="0"/>
              <a:t>segmentasi </a:t>
            </a:r>
            <a:r>
              <a:rPr lang="id-ID" sz="2800" dirty="0" err="1"/>
              <a:t>kustomer</a:t>
            </a:r>
            <a:r>
              <a:rPr lang="id-ID" sz="2800" dirty="0"/>
              <a:t> sangat berguna pada </a:t>
            </a:r>
            <a:r>
              <a:rPr lang="id-ID" sz="2800" i="1" dirty="0" err="1"/>
              <a:t>recommender</a:t>
            </a:r>
            <a:r>
              <a:rPr lang="id-ID" sz="2800" i="1" dirty="0"/>
              <a:t> </a:t>
            </a:r>
            <a:r>
              <a:rPr lang="id-ID" sz="2800" i="1" dirty="0" err="1"/>
              <a:t>systems</a:t>
            </a:r>
            <a:r>
              <a:rPr lang="id-ID" sz="2800" i="1" dirty="0"/>
              <a:t> </a:t>
            </a:r>
            <a:r>
              <a:rPr lang="id-ID" sz="2800" dirty="0"/>
              <a:t>untuk memberikan usulan konten </a:t>
            </a:r>
            <a:r>
              <a:rPr lang="id-ID" sz="2800" dirty="0" err="1"/>
              <a:t>dimana</a:t>
            </a:r>
            <a:r>
              <a:rPr lang="id-ID" sz="2800" dirty="0"/>
              <a:t> user-user lain pada </a:t>
            </a:r>
            <a:r>
              <a:rPr lang="id-ID" sz="2800" dirty="0" err="1"/>
              <a:t>cluster</a:t>
            </a:r>
            <a:r>
              <a:rPr lang="id-ID" sz="2800" dirty="0"/>
              <a:t> yang sama sudah beli atau nikmati.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Analisis Data: </a:t>
            </a:r>
            <a:r>
              <a:rPr lang="id-ID" sz="2800" dirty="0"/>
              <a:t>Mengeksekusi algoritma </a:t>
            </a:r>
            <a:r>
              <a:rPr lang="id-ID" sz="2800" dirty="0" err="1"/>
              <a:t>clustering</a:t>
            </a:r>
            <a:r>
              <a:rPr lang="id-ID" sz="2800" dirty="0"/>
              <a:t> dan </a:t>
            </a:r>
            <a:r>
              <a:rPr lang="id-ID" sz="2800" dirty="0" err="1"/>
              <a:t>menganalisa</a:t>
            </a:r>
            <a:r>
              <a:rPr lang="id-ID" sz="2800" dirty="0"/>
              <a:t> setiap </a:t>
            </a:r>
            <a:r>
              <a:rPr lang="id-ID" sz="2800" dirty="0" err="1"/>
              <a:t>cluster</a:t>
            </a:r>
            <a:r>
              <a:rPr lang="id-ID" sz="2800" dirty="0"/>
              <a:t> secara terpisah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Teknik Reduksi Dimensi: </a:t>
            </a:r>
            <a:r>
              <a:rPr lang="id-ID" sz="2800" dirty="0"/>
              <a:t>Ketika </a:t>
            </a:r>
            <a:r>
              <a:rPr lang="id-ID" sz="2800" dirty="0" err="1"/>
              <a:t>dataset</a:t>
            </a:r>
            <a:r>
              <a:rPr lang="id-ID" sz="2800" dirty="0"/>
              <a:t> sudah dibuat </a:t>
            </a:r>
            <a:r>
              <a:rPr lang="id-ID" sz="2800" i="1" dirty="0" err="1"/>
              <a:t>cluster</a:t>
            </a:r>
            <a:r>
              <a:rPr lang="id-ID" sz="2800" dirty="0"/>
              <a:t>, biasanya dimungkinkan untuk mengukur </a:t>
            </a:r>
            <a:r>
              <a:rPr lang="id-ID" sz="2800" i="1" dirty="0" err="1"/>
              <a:t>affinity</a:t>
            </a:r>
            <a:r>
              <a:rPr lang="id-ID" sz="2800" i="1" dirty="0"/>
              <a:t> </a:t>
            </a:r>
            <a:r>
              <a:rPr lang="id-ID" sz="2800" dirty="0"/>
              <a:t>setiap </a:t>
            </a:r>
            <a:r>
              <a:rPr lang="id-ID" sz="2800" i="1" dirty="0" err="1"/>
              <a:t>instance</a:t>
            </a:r>
            <a:r>
              <a:rPr lang="id-ID" sz="2800" i="1" dirty="0"/>
              <a:t> </a:t>
            </a:r>
            <a:r>
              <a:rPr lang="id-ID" sz="2800" dirty="0"/>
              <a:t>(</a:t>
            </a:r>
            <a:r>
              <a:rPr lang="id-ID" sz="2800" i="1" dirty="0" err="1"/>
              <a:t>affinity</a:t>
            </a:r>
            <a:r>
              <a:rPr lang="id-ID" sz="2800" i="1" dirty="0"/>
              <a:t> </a:t>
            </a:r>
            <a:r>
              <a:rPr lang="id-ID" sz="2800" dirty="0"/>
              <a:t>adalah ukuran seberapa cocok sebuah </a:t>
            </a:r>
            <a:r>
              <a:rPr lang="id-ID" sz="2800" i="1" dirty="0" err="1"/>
              <a:t>instance</a:t>
            </a:r>
            <a:r>
              <a:rPr lang="id-ID" sz="2800" i="1" dirty="0"/>
              <a:t> </a:t>
            </a:r>
            <a:r>
              <a:rPr lang="id-ID" sz="2800" dirty="0"/>
              <a:t>dikategorikan </a:t>
            </a:r>
            <a:r>
              <a:rPr lang="id-ID" sz="2800" dirty="0" err="1"/>
              <a:t>kedalam</a:t>
            </a:r>
            <a:r>
              <a:rPr lang="id-ID" sz="2800" dirty="0"/>
              <a:t> sebuah </a:t>
            </a:r>
            <a:r>
              <a:rPr lang="id-ID" sz="2800" i="1" dirty="0" err="1"/>
              <a:t>cluster</a:t>
            </a:r>
            <a:r>
              <a:rPr lang="id-ID" sz="2800" dirty="0"/>
              <a:t>).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Deteksi Anomali: </a:t>
            </a:r>
            <a:r>
              <a:rPr lang="id-ID" sz="2800" dirty="0"/>
              <a:t>jika kita sudah melakukan </a:t>
            </a:r>
            <a:r>
              <a:rPr lang="id-ID" sz="2800" i="1" dirty="0" err="1"/>
              <a:t>clustering</a:t>
            </a:r>
            <a:r>
              <a:rPr lang="id-ID" sz="2800" i="1" dirty="0"/>
              <a:t> </a:t>
            </a:r>
            <a:r>
              <a:rPr lang="id-ID" sz="2800" dirty="0"/>
              <a:t>terhadap user-user dari </a:t>
            </a:r>
            <a:r>
              <a:rPr lang="id-ID" sz="2800" dirty="0" err="1"/>
              <a:t>website</a:t>
            </a:r>
            <a:r>
              <a:rPr lang="id-ID" sz="2800" dirty="0"/>
              <a:t> kita berdasarkan </a:t>
            </a:r>
            <a:r>
              <a:rPr lang="id-ID" sz="2800" i="1" dirty="0" err="1"/>
              <a:t>behaviour</a:t>
            </a:r>
            <a:r>
              <a:rPr lang="id-ID" sz="2800" i="1" dirty="0"/>
              <a:t> </a:t>
            </a:r>
            <a:r>
              <a:rPr lang="id-ID" sz="2800" dirty="0"/>
              <a:t>mereka, kita dapat </a:t>
            </a:r>
            <a:r>
              <a:rPr lang="id-ID" sz="2800" dirty="0" err="1"/>
              <a:t>mendetksi</a:t>
            </a:r>
            <a:r>
              <a:rPr lang="id-ID" sz="2800" dirty="0"/>
              <a:t> </a:t>
            </a:r>
            <a:r>
              <a:rPr lang="id-ID" sz="2800" i="1" dirty="0" err="1"/>
              <a:t>behaviour</a:t>
            </a:r>
            <a:r>
              <a:rPr lang="id-ID" sz="2800" i="1" dirty="0"/>
              <a:t> </a:t>
            </a:r>
            <a:r>
              <a:rPr lang="id-ID" sz="2800" dirty="0"/>
              <a:t>yang tidak lazim atau di luar kebiasaan, misalkan jumlah </a:t>
            </a:r>
            <a:r>
              <a:rPr lang="id-ID" sz="2800" i="1" dirty="0" err="1"/>
              <a:t>request</a:t>
            </a:r>
            <a:r>
              <a:rPr lang="id-ID" sz="2800" i="1" dirty="0"/>
              <a:t> </a:t>
            </a:r>
            <a:r>
              <a:rPr lang="id-ID" sz="2800" dirty="0"/>
              <a:t>per detik yang tidak lazim.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Semi-</a:t>
            </a:r>
            <a:r>
              <a:rPr lang="id-ID" sz="2800" b="1" dirty="0" err="1">
                <a:solidFill>
                  <a:srgbClr val="FF0000"/>
                </a:solidFill>
              </a:rPr>
              <a:t>Supervised</a:t>
            </a:r>
            <a:r>
              <a:rPr lang="id-ID" sz="2800" b="1" dirty="0">
                <a:solidFill>
                  <a:srgbClr val="FF0000"/>
                </a:solidFill>
              </a:rPr>
              <a:t> </a:t>
            </a:r>
            <a:r>
              <a:rPr lang="id-ID" sz="2800" b="1" dirty="0" err="1">
                <a:solidFill>
                  <a:srgbClr val="FF0000"/>
                </a:solidFill>
              </a:rPr>
              <a:t>Learning</a:t>
            </a:r>
            <a:r>
              <a:rPr lang="id-ID" sz="2800" b="1" dirty="0">
                <a:solidFill>
                  <a:srgbClr val="FF0000"/>
                </a:solidFill>
              </a:rPr>
              <a:t>: </a:t>
            </a:r>
            <a:r>
              <a:rPr lang="id-ID" sz="2800" dirty="0"/>
              <a:t>Jika kita hanya mempunyai beberapa label, kita bisa melakukan </a:t>
            </a:r>
            <a:r>
              <a:rPr lang="id-ID" sz="2800" i="1" dirty="0" err="1"/>
              <a:t>clustering</a:t>
            </a:r>
            <a:r>
              <a:rPr lang="id-ID" sz="2800" i="1" dirty="0"/>
              <a:t> </a:t>
            </a:r>
            <a:r>
              <a:rPr lang="id-ID" sz="2800" dirty="0"/>
              <a:t>dan mengasosiasikan label-label pada keseluruhan </a:t>
            </a:r>
            <a:r>
              <a:rPr lang="id-ID" sz="2800" i="1" dirty="0" err="1"/>
              <a:t>instances</a:t>
            </a:r>
            <a:r>
              <a:rPr lang="id-ID" sz="2800" i="1" dirty="0"/>
              <a:t> </a:t>
            </a:r>
            <a:r>
              <a:rPr lang="id-ID" sz="2800" dirty="0"/>
              <a:t>di </a:t>
            </a:r>
            <a:r>
              <a:rPr lang="id-ID" sz="2800" i="1" dirty="0" err="1"/>
              <a:t>cluster</a:t>
            </a:r>
            <a:r>
              <a:rPr lang="id-ID" sz="2800" i="1" dirty="0"/>
              <a:t> </a:t>
            </a:r>
            <a:r>
              <a:rPr lang="id-ID" sz="2800" dirty="0"/>
              <a:t>yang sama.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Mesin Pencari: </a:t>
            </a:r>
            <a:r>
              <a:rPr lang="id-ID" sz="2800" dirty="0"/>
              <a:t>Untuk membangun sistem </a:t>
            </a:r>
            <a:r>
              <a:rPr lang="id-ID" sz="2800" dirty="0" err="1"/>
              <a:t>image</a:t>
            </a:r>
            <a:r>
              <a:rPr lang="id-ID" sz="2800" dirty="0"/>
              <a:t> referensi, kita dapat menerapkan algoritma </a:t>
            </a:r>
            <a:r>
              <a:rPr lang="id-ID" sz="2800" i="1" dirty="0" err="1"/>
              <a:t>clustering</a:t>
            </a:r>
            <a:r>
              <a:rPr lang="id-ID" sz="2800" i="1" dirty="0"/>
              <a:t> </a:t>
            </a:r>
            <a:r>
              <a:rPr lang="id-ID" sz="2800" dirty="0"/>
              <a:t>pada semua </a:t>
            </a:r>
            <a:r>
              <a:rPr lang="id-ID" sz="2800" dirty="0" err="1"/>
              <a:t>image</a:t>
            </a:r>
            <a:r>
              <a:rPr lang="id-ID" sz="2800" dirty="0"/>
              <a:t> di dalam </a:t>
            </a:r>
            <a:r>
              <a:rPr lang="id-ID" sz="2800" dirty="0" err="1"/>
              <a:t>database</a:t>
            </a:r>
            <a:r>
              <a:rPr lang="id-ID" sz="2800" dirty="0"/>
              <a:t>, sehingga </a:t>
            </a:r>
            <a:r>
              <a:rPr lang="id-ID" sz="2800" dirty="0" err="1"/>
              <a:t>image-image</a:t>
            </a:r>
            <a:r>
              <a:rPr lang="id-ID" sz="2800" dirty="0"/>
              <a:t> yang serupa akan dikategorikan ke dalam </a:t>
            </a:r>
            <a:r>
              <a:rPr lang="id-ID" sz="2800" i="1" dirty="0" err="1"/>
              <a:t>cluster</a:t>
            </a:r>
            <a:r>
              <a:rPr lang="id-ID" sz="2800" i="1" dirty="0"/>
              <a:t> </a:t>
            </a:r>
            <a:r>
              <a:rPr lang="id-ID" sz="2800" dirty="0"/>
              <a:t>yang sama.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b="1" dirty="0">
                <a:solidFill>
                  <a:srgbClr val="FF0000"/>
                </a:solidFill>
              </a:rPr>
              <a:t>Segmentasi Citra: </a:t>
            </a:r>
            <a:r>
              <a:rPr lang="id-ID" sz="2800" dirty="0"/>
              <a:t>Dengan melakukan </a:t>
            </a:r>
            <a:r>
              <a:rPr lang="id-ID" sz="2800" i="1" dirty="0" err="1"/>
              <a:t>clustering</a:t>
            </a:r>
            <a:r>
              <a:rPr lang="id-ID" sz="2800" i="1" dirty="0"/>
              <a:t> </a:t>
            </a:r>
            <a:r>
              <a:rPr lang="id-ID" sz="2800" dirty="0" err="1"/>
              <a:t>piksel-piksel</a:t>
            </a:r>
            <a:r>
              <a:rPr lang="id-ID" sz="2800" dirty="0"/>
              <a:t> berdasarkan wana, kemudian mengganti setiap warna </a:t>
            </a:r>
            <a:r>
              <a:rPr lang="id-ID" sz="2800" dirty="0" err="1"/>
              <a:t>piksel-piksel</a:t>
            </a:r>
            <a:r>
              <a:rPr lang="id-ID" sz="2800" dirty="0"/>
              <a:t> dengan warna rata-rata sebuah </a:t>
            </a:r>
            <a:r>
              <a:rPr lang="id-ID" sz="2800" i="1" dirty="0" err="1"/>
              <a:t>cluster</a:t>
            </a:r>
            <a:r>
              <a:rPr lang="id-ID" sz="2800" dirty="0"/>
              <a:t>, maka hal ini memungkinkan kita untuk mengurangi jumlah warna-warna yang berbeda dalam sebuah </a:t>
            </a:r>
            <a:r>
              <a:rPr lang="id-ID" sz="2800" dirty="0" err="1"/>
              <a:t>image</a:t>
            </a:r>
            <a:r>
              <a:rPr lang="id-ID" sz="2800" dirty="0"/>
              <a:t>. </a:t>
            </a:r>
            <a:br>
              <a:rPr lang="id-ID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9406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693" y="264050"/>
            <a:ext cx="835032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930E8-B857-4555-899F-AA09171DFEBC}"/>
              </a:ext>
            </a:extLst>
          </p:cNvPr>
          <p:cNvSpPr txBox="1"/>
          <p:nvPr/>
        </p:nvSpPr>
        <p:spPr>
          <a:xfrm>
            <a:off x="718558" y="2964960"/>
            <a:ext cx="2275037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err="1"/>
              <a:t>K-Means</a:t>
            </a:r>
            <a:r>
              <a:rPr lang="id-ID" dirty="0"/>
              <a:t> diajukan oleh </a:t>
            </a:r>
            <a:r>
              <a:rPr lang="id-ID" dirty="0" err="1"/>
              <a:t>Stuard</a:t>
            </a:r>
            <a:r>
              <a:rPr lang="id-ID" dirty="0"/>
              <a:t> Lloyd dari Bell </a:t>
            </a:r>
            <a:r>
              <a:rPr lang="id-ID" dirty="0" err="1"/>
              <a:t>Labs</a:t>
            </a:r>
            <a:r>
              <a:rPr lang="id-ID" dirty="0"/>
              <a:t> tahun 1957 sebagai teknik </a:t>
            </a:r>
            <a:r>
              <a:rPr lang="id-ID" dirty="0" err="1"/>
              <a:t>pulse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</a:t>
            </a:r>
            <a:r>
              <a:rPr lang="id-ID" dirty="0" err="1"/>
              <a:t>modulation</a:t>
            </a:r>
            <a:r>
              <a:rPr lang="id-ID" dirty="0"/>
              <a:t>. Pada tahun 1965 Edward W. </a:t>
            </a:r>
            <a:r>
              <a:rPr lang="id-ID" dirty="0" err="1"/>
              <a:t>Forgy</a:t>
            </a:r>
            <a:r>
              <a:rPr lang="id-ID" dirty="0"/>
              <a:t> mempublikasikan </a:t>
            </a:r>
            <a:r>
              <a:rPr lang="id-ID" dirty="0" err="1"/>
              <a:t>algortma</a:t>
            </a:r>
            <a:r>
              <a:rPr lang="id-ID" dirty="0"/>
              <a:t> yang sama, </a:t>
            </a:r>
            <a:r>
              <a:rPr lang="id-ID" dirty="0" err="1"/>
              <a:t>sehingg</a:t>
            </a:r>
            <a:r>
              <a:rPr lang="id-ID" dirty="0"/>
              <a:t> </a:t>
            </a:r>
            <a:r>
              <a:rPr lang="id-ID" dirty="0" err="1"/>
              <a:t>aalgoritma</a:t>
            </a:r>
            <a:r>
              <a:rPr lang="id-ID" dirty="0"/>
              <a:t> ini disebut Lloyd-</a:t>
            </a:r>
            <a:r>
              <a:rPr lang="id-ID" dirty="0" err="1"/>
              <a:t>Forgy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C1C52-DD0E-4FAB-B809-A9988A0B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9" y="4412824"/>
            <a:ext cx="8904979" cy="4411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1C9C9-0B7C-4FC2-8644-8124BFDEFD87}"/>
              </a:ext>
            </a:extLst>
          </p:cNvPr>
          <p:cNvSpPr txBox="1"/>
          <p:nvPr/>
        </p:nvSpPr>
        <p:spPr>
          <a:xfrm>
            <a:off x="4988831" y="8983359"/>
            <a:ext cx="22750379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Terdapat 5 gumpalan dalam sekumpulan </a:t>
            </a:r>
            <a:r>
              <a:rPr lang="id-ID" dirty="0" err="1"/>
              <a:t>instances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39855-3323-4744-89D9-150A5881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8534" y="4412825"/>
            <a:ext cx="8364509" cy="441113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57850F-D5F1-4C46-9F4F-0B5B91CFF6D7}"/>
              </a:ext>
            </a:extLst>
          </p:cNvPr>
          <p:cNvSpPr/>
          <p:nvPr/>
        </p:nvSpPr>
        <p:spPr>
          <a:xfrm>
            <a:off x="11018520" y="5821680"/>
            <a:ext cx="1463040" cy="144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36397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693" y="264050"/>
            <a:ext cx="835032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Clustering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930E8-B857-4555-899F-AA09171DFEBC}"/>
              </a:ext>
            </a:extLst>
          </p:cNvPr>
          <p:cNvSpPr txBox="1"/>
          <p:nvPr/>
        </p:nvSpPr>
        <p:spPr>
          <a:xfrm>
            <a:off x="718558" y="2964960"/>
            <a:ext cx="2275037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Menempatkan </a:t>
            </a:r>
            <a:r>
              <a:rPr lang="id-ID" dirty="0" err="1"/>
              <a:t>Centroid</a:t>
            </a:r>
            <a:r>
              <a:rPr lang="id-ID" dirty="0"/>
              <a:t> secara acak yaitu dengan memilih sejumlah k </a:t>
            </a:r>
            <a:r>
              <a:rPr lang="id-ID" dirty="0" err="1"/>
              <a:t>instances</a:t>
            </a:r>
            <a:r>
              <a:rPr lang="id-ID" dirty="0"/>
              <a:t> dan menggunakan semua lokasinya sebagai </a:t>
            </a:r>
            <a:r>
              <a:rPr lang="id-ID" dirty="0" err="1"/>
              <a:t>centroid</a:t>
            </a:r>
            <a:r>
              <a:rPr lang="id-ID" dirty="0"/>
              <a:t> awal. Dilanjutkan dengan melabeli setiap </a:t>
            </a:r>
            <a:r>
              <a:rPr lang="id-ID" dirty="0" err="1"/>
              <a:t>instances</a:t>
            </a:r>
            <a:r>
              <a:rPr lang="id-ID" dirty="0"/>
              <a:t>, </a:t>
            </a:r>
            <a:r>
              <a:rPr lang="id-ID" dirty="0" err="1"/>
              <a:t>update</a:t>
            </a:r>
            <a:r>
              <a:rPr lang="id-ID" dirty="0"/>
              <a:t> </a:t>
            </a:r>
            <a:r>
              <a:rPr lang="id-ID" dirty="0" err="1"/>
              <a:t>centroid</a:t>
            </a:r>
            <a:r>
              <a:rPr lang="id-ID" dirty="0"/>
              <a:t> lagi, hingga lokasi </a:t>
            </a:r>
            <a:r>
              <a:rPr lang="id-ID" dirty="0" err="1"/>
              <a:t>centroid</a:t>
            </a:r>
            <a:r>
              <a:rPr lang="id-ID" dirty="0"/>
              <a:t> tidak berubah lagi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1330D56-261B-4199-9A80-6D56E9791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861234"/>
              </p:ext>
            </p:extLst>
          </p:nvPr>
        </p:nvGraphicFramePr>
        <p:xfrm>
          <a:off x="3055312" y="4068088"/>
          <a:ext cx="16192057" cy="539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5E9BDC9-A852-4566-9EF1-EAE5B121AB06}"/>
              </a:ext>
            </a:extLst>
          </p:cNvPr>
          <p:cNvSpPr/>
          <p:nvPr/>
        </p:nvSpPr>
        <p:spPr>
          <a:xfrm>
            <a:off x="167416" y="8879920"/>
            <a:ext cx="14328073" cy="3147935"/>
          </a:xfrm>
          <a:prstGeom prst="wedgeEllipseCallout">
            <a:avLst>
              <a:gd name="adj1" fmla="val -30888"/>
              <a:gd name="adj2" fmla="val -55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id-ID" sz="2800" dirty="0"/>
              <a:t>Pengukuran jarak </a:t>
            </a:r>
            <a:r>
              <a:rPr lang="id-ID" sz="2800" dirty="0" err="1"/>
              <a:t>antra</a:t>
            </a:r>
            <a:r>
              <a:rPr lang="id-ID" sz="2800" dirty="0"/>
              <a:t> </a:t>
            </a:r>
            <a:r>
              <a:rPr lang="id-ID" sz="2800" dirty="0" err="1"/>
              <a:t>centroid</a:t>
            </a:r>
            <a:r>
              <a:rPr lang="id-ID" sz="2800" dirty="0"/>
              <a:t> dan </a:t>
            </a:r>
            <a:r>
              <a:rPr lang="id-ID" sz="2800" dirty="0" err="1"/>
              <a:t>instance</a:t>
            </a:r>
            <a:r>
              <a:rPr lang="id-ID" sz="2800" dirty="0"/>
              <a:t> menggunakan </a:t>
            </a:r>
            <a:r>
              <a:rPr lang="id-ID" sz="2800" dirty="0" err="1"/>
              <a:t>Euclidean</a:t>
            </a:r>
            <a:r>
              <a:rPr lang="id-ID" sz="2800" dirty="0"/>
              <a:t> </a:t>
            </a:r>
            <a:r>
              <a:rPr lang="id-ID" sz="2800" dirty="0" err="1"/>
              <a:t>distance</a:t>
            </a:r>
            <a:endParaRPr lang="id-ID" sz="2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id-ID" sz="2800" dirty="0"/>
              <a:t>Tingkat kompleksitas umumnya linier terhadap jumlah </a:t>
            </a:r>
            <a:r>
              <a:rPr lang="id-ID" sz="2800" dirty="0" err="1"/>
              <a:t>instance</a:t>
            </a:r>
            <a:r>
              <a:rPr lang="id-ID" sz="2800" dirty="0"/>
              <a:t> (m), jumlah </a:t>
            </a:r>
            <a:r>
              <a:rPr lang="id-ID" sz="2800" dirty="0" err="1"/>
              <a:t>cluster</a:t>
            </a:r>
            <a:r>
              <a:rPr lang="id-ID" sz="2800" dirty="0"/>
              <a:t> (k) dan jumlah dimensi /</a:t>
            </a:r>
            <a:r>
              <a:rPr lang="id-ID" sz="2800" dirty="0" err="1"/>
              <a:t>feature</a:t>
            </a:r>
            <a:r>
              <a:rPr lang="id-ID" sz="28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63835247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4" y="264050"/>
            <a:ext cx="389558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412537" y="1673991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9C60D-EE69-4C39-9531-81DD9547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2" y="2658489"/>
            <a:ext cx="11610718" cy="99494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DDFFCF-9E40-4752-9B6F-C0E6746EA5E1}"/>
              </a:ext>
            </a:extLst>
          </p:cNvPr>
          <p:cNvCxnSpPr/>
          <p:nvPr/>
        </p:nvCxnSpPr>
        <p:spPr>
          <a:xfrm>
            <a:off x="6235908" y="4362138"/>
            <a:ext cx="7345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FD739-8FC2-4120-9B41-03737ED130AA}"/>
              </a:ext>
            </a:extLst>
          </p:cNvPr>
          <p:cNvCxnSpPr/>
          <p:nvPr/>
        </p:nvCxnSpPr>
        <p:spPr>
          <a:xfrm>
            <a:off x="6235908" y="7032885"/>
            <a:ext cx="7345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B3D3E-ACAB-4362-9EE9-492DE4F5A2D3}"/>
              </a:ext>
            </a:extLst>
          </p:cNvPr>
          <p:cNvCxnSpPr/>
          <p:nvPr/>
        </p:nvCxnSpPr>
        <p:spPr>
          <a:xfrm>
            <a:off x="6235908" y="9910997"/>
            <a:ext cx="7345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CC946-08D5-4AB2-B311-DAA25A31D04E}"/>
              </a:ext>
            </a:extLst>
          </p:cNvPr>
          <p:cNvCxnSpPr>
            <a:cxnSpLocks/>
          </p:cNvCxnSpPr>
          <p:nvPr/>
        </p:nvCxnSpPr>
        <p:spPr>
          <a:xfrm flipH="1">
            <a:off x="6235909" y="5111646"/>
            <a:ext cx="734517" cy="954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C54A6-ADA1-4343-A609-0E0F9B9684EC}"/>
              </a:ext>
            </a:extLst>
          </p:cNvPr>
          <p:cNvCxnSpPr>
            <a:cxnSpLocks/>
          </p:cNvCxnSpPr>
          <p:nvPr/>
        </p:nvCxnSpPr>
        <p:spPr>
          <a:xfrm flipH="1">
            <a:off x="6235909" y="7989757"/>
            <a:ext cx="734517" cy="954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2D074A1-6FB4-4E93-997B-A9E3B2B9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8689" y="6736189"/>
            <a:ext cx="10844449" cy="41682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4B7AB9-ECC7-4C2D-8FC7-F3DAA7B27D1D}"/>
              </a:ext>
            </a:extLst>
          </p:cNvPr>
          <p:cNvSpPr/>
          <p:nvPr/>
        </p:nvSpPr>
        <p:spPr>
          <a:xfrm>
            <a:off x="12086390" y="3176665"/>
            <a:ext cx="114890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800" dirty="0">
                <a:solidFill>
                  <a:srgbClr val="000000"/>
                </a:solidFill>
                <a:latin typeface="URWPalladioL-Roma"/>
              </a:rPr>
              <a:t>Kendatipun algoritma ini dijamin akan konvergen, tetapi bisa jadi tidak konvergen pada solusi yang tepat (optimal), atau hanya konvergen ke optimum lokal (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suboptimal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). Konvergensi ke solusi yang optimal atau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suboptimal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akan tergantung pada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inisialisasi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letak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centroid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secara acak.</a:t>
            </a:r>
            <a:br>
              <a:rPr lang="id-ID" sz="2800" dirty="0">
                <a:solidFill>
                  <a:srgbClr val="000000"/>
                </a:solidFill>
                <a:latin typeface="URWPalladioL-Roma"/>
              </a:rPr>
            </a:br>
            <a:r>
              <a:rPr lang="id-ID" sz="2800" dirty="0">
                <a:solidFill>
                  <a:srgbClr val="000000"/>
                </a:solidFill>
                <a:latin typeface="URWPalladioL-Roma"/>
              </a:rPr>
              <a:t>Gambar 6.</a:t>
            </a:r>
            <a:r>
              <a:rPr lang="id-ID" sz="2800" dirty="0">
                <a:solidFill>
                  <a:srgbClr val="B53603"/>
                </a:solidFill>
                <a:latin typeface="URWPalladioL-Roma"/>
              </a:rPr>
              <a:t>4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menunjukan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kondisi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dimana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algoritma konvergen hanya pada solusi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suboptimal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, jika kita tidak beruntung saat memilih lokasi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centroid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pertama kali secara acak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521577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264050"/>
            <a:ext cx="389558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464185" y="1598204"/>
            <a:ext cx="5259138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Metode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Inisialisasi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Centroid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6FE1B-F51D-4EF1-BDD0-88B88E838E97}"/>
              </a:ext>
            </a:extLst>
          </p:cNvPr>
          <p:cNvSpPr txBox="1"/>
          <p:nvPr/>
        </p:nvSpPr>
        <p:spPr>
          <a:xfrm>
            <a:off x="1364707" y="3663267"/>
            <a:ext cx="1043255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000000"/>
                </a:solidFill>
                <a:latin typeface="URWPalladioL-Roma"/>
              </a:rPr>
              <a:t>Jika lokasi </a:t>
            </a:r>
            <a:r>
              <a:rPr lang="id-ID" sz="3200" dirty="0" err="1">
                <a:solidFill>
                  <a:srgbClr val="000000"/>
                </a:solidFill>
                <a:latin typeface="URWPalladioL-Roma"/>
              </a:rPr>
              <a:t>centroid</a:t>
            </a:r>
            <a:r>
              <a:rPr lang="id-ID" sz="3200" dirty="0">
                <a:solidFill>
                  <a:srgbClr val="000000"/>
                </a:solidFill>
                <a:latin typeface="URWPalladioL-Roma"/>
              </a:rPr>
              <a:t> dilakukan dengan perkiraan, maka </a:t>
            </a:r>
            <a:r>
              <a:rPr lang="id-ID" sz="3200" dirty="0" err="1">
                <a:solidFill>
                  <a:srgbClr val="000000"/>
                </a:solidFill>
                <a:latin typeface="URWPalladioL-Roma"/>
              </a:rPr>
              <a:t>setting</a:t>
            </a:r>
            <a:r>
              <a:rPr lang="id-ID" sz="3200" dirty="0">
                <a:solidFill>
                  <a:srgbClr val="000000"/>
                </a:solidFill>
                <a:latin typeface="URWPalladioL-Roma"/>
              </a:rPr>
              <a:t> </a:t>
            </a:r>
            <a:r>
              <a:rPr lang="id-ID" sz="3200" dirty="0" err="1">
                <a:solidFill>
                  <a:srgbClr val="000000"/>
                </a:solidFill>
                <a:latin typeface="URWPalladioL-Roma"/>
              </a:rPr>
              <a:t>hyperparameter</a:t>
            </a:r>
            <a:r>
              <a:rPr lang="id-ID" sz="3200" dirty="0">
                <a:solidFill>
                  <a:srgbClr val="000000"/>
                </a:solidFill>
                <a:latin typeface="URWPalladioL-Roma"/>
              </a:rPr>
              <a:t> dapat dilakukan.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56D8B-A6F1-48FF-B284-81A6A14A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27" y="5050908"/>
            <a:ext cx="9881128" cy="1013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E13911-02F8-47FF-963F-FEFD82727072}"/>
              </a:ext>
            </a:extLst>
          </p:cNvPr>
          <p:cNvSpPr/>
          <p:nvPr/>
        </p:nvSpPr>
        <p:spPr>
          <a:xfrm>
            <a:off x="1187727" y="6206328"/>
            <a:ext cx="10432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800" dirty="0">
                <a:solidFill>
                  <a:srgbClr val="000000"/>
                </a:solidFill>
                <a:latin typeface="URWPalladioL-Roma"/>
              </a:rPr>
              <a:t>Solusi lain adalah dengan mengeksekusi algoritma beberapa kali dengan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inisialisasi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acak yang berbeda-beda dan pilihlah solusi terbaik. Jumlah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inisialiasi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random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dikontrol dengan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hyperparameter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n_init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(dengan nilai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default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=10)</a:t>
            </a:r>
            <a:r>
              <a:rPr lang="id-ID" dirty="0">
                <a:solidFill>
                  <a:srgbClr val="000000"/>
                </a:solidFill>
                <a:latin typeface="URWPalladioL-Roma"/>
              </a:rPr>
              <a:t>. 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09B79-4B0F-4C46-98D9-92FBB805BC6C}"/>
              </a:ext>
            </a:extLst>
          </p:cNvPr>
          <p:cNvSpPr/>
          <p:nvPr/>
        </p:nvSpPr>
        <p:spPr>
          <a:xfrm>
            <a:off x="1187726" y="8426223"/>
            <a:ext cx="1043255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000000"/>
                </a:solidFill>
                <a:latin typeface="URWPalladioL-Roma"/>
              </a:rPr>
              <a:t>Matriks yang digunakan oleh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Scikit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Learn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untuk memilih solusi terbaik adalah </a:t>
            </a:r>
            <a:r>
              <a:rPr lang="id-ID" sz="2800" b="1" i="1" dirty="0" err="1">
                <a:solidFill>
                  <a:srgbClr val="000000"/>
                </a:solidFill>
                <a:latin typeface="URWPalladioL-BoldItal"/>
              </a:rPr>
              <a:t>model’s</a:t>
            </a:r>
            <a:r>
              <a:rPr lang="id-ID" sz="2800" b="1" i="1" dirty="0">
                <a:solidFill>
                  <a:srgbClr val="000000"/>
                </a:solidFill>
                <a:latin typeface="URWPalladioL-BoldItal"/>
              </a:rPr>
              <a:t> </a:t>
            </a:r>
            <a:r>
              <a:rPr lang="id-ID" sz="2800" b="1" i="1" dirty="0" err="1">
                <a:solidFill>
                  <a:srgbClr val="000000"/>
                </a:solidFill>
                <a:latin typeface="URWPalladioL-BoldItal"/>
              </a:rPr>
              <a:t>inertia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, yang dapat didefinisikan sebagai jarak kuadrat rata-rata (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mean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squared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distance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) antara setiap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instance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terhadap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centroid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terdekat.     </a:t>
            </a:r>
            <a:br>
              <a:rPr lang="id-ID" dirty="0"/>
            </a:br>
            <a:endParaRPr lang="id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0EDE0-ED69-49AC-B082-817C8A72F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393" y="3473491"/>
            <a:ext cx="10844449" cy="416828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7D6C2FC-B0D7-4BB0-9469-854F318A9269}"/>
              </a:ext>
            </a:extLst>
          </p:cNvPr>
          <p:cNvSpPr txBox="1">
            <a:spLocks/>
          </p:cNvSpPr>
          <p:nvPr/>
        </p:nvSpPr>
        <p:spPr bwMode="auto">
          <a:xfrm>
            <a:off x="14002623" y="2851779"/>
            <a:ext cx="3224157" cy="6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2400" dirty="0">
                <a:solidFill>
                  <a:srgbClr val="C00000"/>
                </a:solidFill>
                <a:ea typeface="Lato Light"/>
                <a:cs typeface="Lato Light"/>
              </a:rPr>
              <a:t>Model inersia=223,3</a:t>
            </a:r>
            <a:endParaRPr lang="en-US" altLang="id-ID" sz="24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92EEC55-B914-4E84-AE90-3B9F53F00F54}"/>
              </a:ext>
            </a:extLst>
          </p:cNvPr>
          <p:cNvSpPr txBox="1">
            <a:spLocks/>
          </p:cNvSpPr>
          <p:nvPr/>
        </p:nvSpPr>
        <p:spPr bwMode="auto">
          <a:xfrm>
            <a:off x="19176728" y="2851779"/>
            <a:ext cx="3224157" cy="6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2400" dirty="0">
                <a:solidFill>
                  <a:srgbClr val="C00000"/>
                </a:solidFill>
                <a:ea typeface="Lato Light"/>
                <a:cs typeface="Lato Light"/>
              </a:rPr>
              <a:t>Model inersia=237,5</a:t>
            </a:r>
            <a:endParaRPr lang="en-US" altLang="id-ID" sz="24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E94F3-F710-4680-8507-DF7861C6C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111" y="8203552"/>
            <a:ext cx="5024813" cy="3093507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2787DFEE-26C4-4B23-AC9D-8C802CC60C4C}"/>
              </a:ext>
            </a:extLst>
          </p:cNvPr>
          <p:cNvSpPr txBox="1">
            <a:spLocks/>
          </p:cNvSpPr>
          <p:nvPr/>
        </p:nvSpPr>
        <p:spPr bwMode="auto">
          <a:xfrm>
            <a:off x="18165111" y="7653594"/>
            <a:ext cx="3224157" cy="6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2400" dirty="0">
                <a:solidFill>
                  <a:srgbClr val="C00000"/>
                </a:solidFill>
                <a:ea typeface="Lato Light"/>
                <a:cs typeface="Lato Light"/>
              </a:rPr>
              <a:t>Model inersia=211,6</a:t>
            </a:r>
            <a:endParaRPr lang="en-US" altLang="id-ID" sz="24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D4623-2257-4075-9216-439613C51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2370" y="8597148"/>
            <a:ext cx="6121906" cy="1153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5D9ECE-B7BC-42D7-B7A3-4A5A7F6FC236}"/>
              </a:ext>
            </a:extLst>
          </p:cNvPr>
          <p:cNvSpPr/>
          <p:nvPr/>
        </p:nvSpPr>
        <p:spPr>
          <a:xfrm>
            <a:off x="1174737" y="10538277"/>
            <a:ext cx="106225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000000"/>
                </a:solidFill>
                <a:latin typeface="URWPalladioL-Roma"/>
              </a:rPr>
              <a:t>Metode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score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()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akan menghasilkan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inertia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yang negatif karena metode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score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()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dari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prediktor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harus mengikuti aturan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Scikit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SFTT1095"/>
              </a:rPr>
              <a:t>Learn</a:t>
            </a:r>
            <a:r>
              <a:rPr lang="id-ID" sz="2800" dirty="0">
                <a:solidFill>
                  <a:srgbClr val="000000"/>
                </a:solidFill>
                <a:latin typeface="SFTT1095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yaitu 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‘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greater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is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better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’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.</a:t>
            </a:r>
            <a:r>
              <a:rPr lang="id-ID" sz="2800" dirty="0"/>
              <a:t> </a:t>
            </a:r>
            <a:br>
              <a:rPr lang="id-ID" sz="2800" dirty="0"/>
            </a:br>
            <a:endParaRPr lang="id-ID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F94EDC-FA45-4BEA-AD7A-C7C658138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3268" y="10538277"/>
            <a:ext cx="6490643" cy="130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7217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264050"/>
            <a:ext cx="389558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K-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Means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9464185" y="1598204"/>
            <a:ext cx="5259138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Metode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Inisialisasi</a:t>
            </a:r>
            <a:r>
              <a:rPr lang="id-ID" altLang="id-ID" sz="3100" dirty="0">
                <a:solidFill>
                  <a:srgbClr val="C00000"/>
                </a:solidFill>
                <a:ea typeface="Lato Light"/>
                <a:cs typeface="Lato Light"/>
              </a:rPr>
              <a:t> </a:t>
            </a:r>
            <a:r>
              <a:rPr lang="id-ID" altLang="id-ID" sz="3100" dirty="0" err="1">
                <a:solidFill>
                  <a:srgbClr val="C00000"/>
                </a:solidFill>
                <a:ea typeface="Lato Light"/>
                <a:cs typeface="Lato Light"/>
              </a:rPr>
              <a:t>Centroid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EB42B8-C4E8-45A3-878F-8CF3405F9345}"/>
                  </a:ext>
                </a:extLst>
              </p:cNvPr>
              <p:cNvSpPr txBox="1"/>
              <p:nvPr/>
            </p:nvSpPr>
            <p:spPr>
              <a:xfrm>
                <a:off x="718558" y="2964960"/>
                <a:ext cx="22750379" cy="57620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Modifikasi yang paling penting untuk memperbaiki kinerja dari algoritma </a:t>
                </a:r>
                <a:r>
                  <a:rPr lang="id-ID" i="1" dirty="0"/>
                  <a:t>K-</a:t>
                </a:r>
                <a:r>
                  <a:rPr lang="id-ID" i="1" dirty="0" err="1"/>
                  <a:t>Means</a:t>
                </a:r>
                <a:r>
                  <a:rPr lang="id-ID" i="1" dirty="0"/>
                  <a:t> </a:t>
                </a:r>
                <a:r>
                  <a:rPr lang="id-ID" dirty="0"/>
                  <a:t>salah satunya adalah algoritma </a:t>
                </a:r>
                <a:r>
                  <a:rPr lang="id-ID" b="1" i="1" dirty="0"/>
                  <a:t>K-</a:t>
                </a:r>
                <a:r>
                  <a:rPr lang="id-ID" b="1" i="1" dirty="0" err="1"/>
                  <a:t>Means</a:t>
                </a:r>
                <a:r>
                  <a:rPr lang="id-ID" b="1" i="1" dirty="0"/>
                  <a:t>++</a:t>
                </a:r>
                <a:r>
                  <a:rPr lang="id-ID" dirty="0"/>
                  <a:t>, yang diajukan pada tahun 2006 oleh David Arthur dan </a:t>
                </a:r>
                <a:r>
                  <a:rPr lang="id-ID" dirty="0" err="1"/>
                  <a:t>Sergei</a:t>
                </a:r>
                <a:r>
                  <a:rPr lang="id-ID" dirty="0"/>
                  <a:t> </a:t>
                </a:r>
                <a:r>
                  <a:rPr lang="id-ID" dirty="0" err="1"/>
                  <a:t>Vassilvitskii</a:t>
                </a:r>
                <a:r>
                  <a:rPr lang="id-ID" dirty="0"/>
                  <a:t>. </a:t>
                </a:r>
              </a:p>
              <a:p>
                <a:endParaRPr lang="id-ID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id-ID" dirty="0"/>
                  <a:t>Ambil satu </a:t>
                </a:r>
                <a:r>
                  <a:rPr lang="id-ID" dirty="0" err="1"/>
                  <a:t>centroid</a:t>
                </a:r>
                <a:r>
                  <a:rPr lang="id-ID" dirty="0"/>
                  <a:t> c</a:t>
                </a:r>
                <a:r>
                  <a:rPr lang="id-ID" baseline="30000" dirty="0"/>
                  <a:t>(1) </a:t>
                </a:r>
                <a:r>
                  <a:rPr lang="id-ID" dirty="0"/>
                  <a:t>yang dipilih secara acak dari </a:t>
                </a:r>
                <a:r>
                  <a:rPr lang="id-ID" dirty="0" err="1"/>
                  <a:t>dataset</a:t>
                </a:r>
                <a:r>
                  <a:rPr lang="id-ID" dirty="0"/>
                  <a:t>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id-ID" dirty="0"/>
                  <a:t>Ambil </a:t>
                </a:r>
                <a:r>
                  <a:rPr lang="id-ID" dirty="0" err="1"/>
                  <a:t>centroid</a:t>
                </a:r>
                <a:r>
                  <a:rPr lang="id-ID" dirty="0"/>
                  <a:t> baru c</a:t>
                </a:r>
                <a:r>
                  <a:rPr lang="id-ID" baseline="30000" dirty="0"/>
                  <a:t>(i) </a:t>
                </a:r>
                <a:r>
                  <a:rPr lang="id-ID" dirty="0"/>
                  <a:t>yang dipilih berdasarkan </a:t>
                </a:r>
                <a:r>
                  <a:rPr lang="id-ID" dirty="0" err="1"/>
                  <a:t>instance</a:t>
                </a:r>
                <a:r>
                  <a:rPr lang="id-ID" dirty="0"/>
                  <a:t> x</a:t>
                </a:r>
                <a:r>
                  <a:rPr lang="id-ID" baseline="30000" dirty="0"/>
                  <a:t>(i) </a:t>
                </a:r>
                <a:r>
                  <a:rPr lang="id-ID" dirty="0"/>
                  <a:t>yang memiliki probabilitas tertinggi, </a:t>
                </a:r>
                <a:r>
                  <a:rPr lang="id-ID" dirty="0" err="1"/>
                  <a:t>dimana</a:t>
                </a:r>
                <a:r>
                  <a:rPr lang="id-ID" dirty="0"/>
                  <a:t> </a:t>
                </a:r>
                <a:r>
                  <a:rPr lang="id-ID" dirty="0" err="1"/>
                  <a:t>probablitas</a:t>
                </a:r>
                <a:r>
                  <a:rPr lang="id-ID" dirty="0"/>
                  <a:t> didefinisikan sebagai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/>
                    </m:sSup>
                  </m:oMath>
                </a14:m>
                <a:r>
                  <a:rPr lang="id-ID" dirty="0"/>
                  <a:t> adalah jarak </a:t>
                </a:r>
                <a:r>
                  <a:rPr lang="id-ID" dirty="0" err="1"/>
                  <a:t>instance</a:t>
                </a:r>
                <a:r>
                  <a:rPr lang="id-ID" dirty="0"/>
                  <a:t> x</a:t>
                </a:r>
                <a:r>
                  <a:rPr lang="id-ID" baseline="30000" dirty="0"/>
                  <a:t>(i) </a:t>
                </a:r>
                <a:r>
                  <a:rPr lang="id-ID" dirty="0"/>
                  <a:t>terhadap </a:t>
                </a:r>
                <a:r>
                  <a:rPr lang="id-ID" dirty="0" err="1"/>
                  <a:t>centroid</a:t>
                </a:r>
                <a:r>
                  <a:rPr lang="id-ID" dirty="0"/>
                  <a:t> terdekat yang telah dipilih sebelumnya.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id-ID" dirty="0"/>
                  <a:t>Proses sebelumnya berulang sampai semua </a:t>
                </a:r>
                <a:r>
                  <a:rPr lang="id-ID" dirty="0" err="1"/>
                  <a:t>centroid</a:t>
                </a:r>
                <a:r>
                  <a:rPr lang="id-ID" dirty="0"/>
                  <a:t> yang berjumlah k sudah terpilih semuanya.</a:t>
                </a:r>
                <a:br>
                  <a:rPr lang="id-ID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EB42B8-C4E8-45A3-878F-8CF3405F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8" y="2964960"/>
                <a:ext cx="22750379" cy="5762027"/>
              </a:xfrm>
              <a:prstGeom prst="rect">
                <a:avLst/>
              </a:prstGeom>
              <a:blipFill>
                <a:blip r:embed="rId3"/>
                <a:stretch>
                  <a:fillRect l="-965" t="-15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82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29EE7-0DEC-40F7-A98D-EE8BC76BD972}"/>
</file>

<file path=customXml/itemProps2.xml><?xml version="1.0" encoding="utf-8"?>
<ds:datastoreItem xmlns:ds="http://schemas.openxmlformats.org/officeDocument/2006/customXml" ds:itemID="{D0248CCC-59E5-4C46-AA79-619BF7EEF597}"/>
</file>

<file path=customXml/itemProps3.xml><?xml version="1.0" encoding="utf-8"?>
<ds:datastoreItem xmlns:ds="http://schemas.openxmlformats.org/officeDocument/2006/customXml" ds:itemID="{1826081C-0E65-4475-8BF1-071B8A7C89B2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7620</TotalTime>
  <Words>1617</Words>
  <Application>Microsoft Macintosh PowerPoint</Application>
  <PresentationFormat>Custom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Bookman Old Style</vt:lpstr>
      <vt:lpstr>Cambria Math</vt:lpstr>
      <vt:lpstr>Lato</vt:lpstr>
      <vt:lpstr>Lato Bold</vt:lpstr>
      <vt:lpstr>Lato Light</vt:lpstr>
      <vt:lpstr>SFTT1095</vt:lpstr>
      <vt:lpstr>URWPalladioL-BoldItal</vt:lpstr>
      <vt:lpstr>URWPalladioL-Ital</vt:lpstr>
      <vt:lpstr>URWPalladioL-Roma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169</cp:revision>
  <dcterms:created xsi:type="dcterms:W3CDTF">2020-09-25T00:41:18Z</dcterms:created>
  <dcterms:modified xsi:type="dcterms:W3CDTF">2020-11-17T09:42:21Z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