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479" r:id="rId2"/>
    <p:sldId id="1544" r:id="rId3"/>
    <p:sldId id="1545" r:id="rId4"/>
    <p:sldId id="1546" r:id="rId5"/>
    <p:sldId id="1556" r:id="rId6"/>
    <p:sldId id="1549" r:id="rId7"/>
    <p:sldId id="1547" r:id="rId8"/>
    <p:sldId id="1550" r:id="rId9"/>
    <p:sldId id="1557" r:id="rId10"/>
    <p:sldId id="1551" r:id="rId11"/>
    <p:sldId id="1552" r:id="rId12"/>
    <p:sldId id="1553" r:id="rId13"/>
    <p:sldId id="1558" r:id="rId14"/>
    <p:sldId id="1554" r:id="rId15"/>
    <p:sldId id="1559" r:id="rId16"/>
    <p:sldId id="1555" r:id="rId17"/>
    <p:sldId id="1561" r:id="rId18"/>
    <p:sldId id="1548" r:id="rId19"/>
    <p:sldId id="1560" r:id="rId20"/>
    <p:sldId id="1501" r:id="rId21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ablul Barri" initials="MHB" lastIdx="1" clrIdx="0">
    <p:extLst>
      <p:ext uri="{19B8F6BF-5375-455C-9EA6-DF929625EA0E}">
        <p15:presenceInfo xmlns:p15="http://schemas.microsoft.com/office/powerpoint/2012/main" userId="9324b9e1183aca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 autoAdjust="0"/>
    <p:restoredTop sz="86347" autoAdjust="0"/>
  </p:normalViewPr>
  <p:slideViewPr>
    <p:cSldViewPr snapToGrid="0" snapToObjects="1">
      <p:cViewPr varScale="1">
        <p:scale>
          <a:sx n="55" d="100"/>
          <a:sy n="55" d="100"/>
        </p:scale>
        <p:origin x="79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1B79A9-3CFA-41DB-AFF2-592DE0727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28C3-B98C-40F1-8F62-3DBD131AD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42E749-0FB0-6748-A148-993179EBE968}" type="datetimeFigureOut">
              <a:rPr lang="id-ID"/>
              <a:pPr>
                <a:defRPr/>
              </a:pPr>
              <a:t>01/12/20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5C9B2-06FE-4FC1-ABD1-518FB82BF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81806-9674-48E2-B39A-AEA66677A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4F26DA-32AF-624A-89D3-84CC830D4D34}" type="slidenum">
              <a:rPr lang="id-ID" altLang="en-TW"/>
              <a:pPr/>
              <a:t>‹#›</a:t>
            </a:fld>
            <a:endParaRPr lang="id-ID" altLang="en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F1BF91-004A-406C-A2EB-CA125686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49429-8D0A-452D-9D3C-E44073ACFB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A6F787E-159E-224D-9199-29CE5EB76398}" type="datetimeFigureOut">
              <a:rPr lang="en-US"/>
              <a:pPr>
                <a:defRPr/>
              </a:pPr>
              <a:t>12/1/20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6D73B2-DD44-41BF-A980-1186DCFC0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C2B0B50-C86C-4ED8-8C19-9219FA753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5AE5-306C-4A33-A0EF-584A6CE5A8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FB40-DD57-48B7-9B10-F4C01910C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904520-3041-3E40-89D5-E5BA26C6E692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7975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10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320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64457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96231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61458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331703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15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2240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050866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17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67256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18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24331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19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41606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146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20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2664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8562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1611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5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1043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17536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7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12818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8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47375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9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4125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4CC4B-4200-49B6-A38D-ED9A74134D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en-US" altLang="id-ID"/>
              <a:t>Click to edit Master title style</a:t>
            </a:r>
            <a:endParaRPr lang="en-US" alt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F126-9AA0-4A74-9886-9EE9699122D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041D80-A403-4086-842E-86ADAB96D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C64EB4-5A7B-4B64-8628-30300DFFD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2B15A3-53D5-4879-B0E1-463DB8845C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1921D7C-F414-D24A-BB08-ABC301E076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DA2D2C-DDED-6F4D-B7C4-7B133A4FC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5CB0A4AC-BA84-A84F-A5E9-75911A78DAB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2368275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DF2B74D-8C3A-BE4D-893E-5A09138A8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90DEEA-5F58-5A4B-AAEB-AF26FA22A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4868E0-86E1-8E4E-A274-3473E019388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724984189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0513E3-2DB9-D74A-8C61-927CB945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378732-60CF-CF49-9316-188D677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FF17E-B827-5145-8F79-022AE0042C2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51445886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9F58DF-61DA-3648-BAC1-71425D0DBD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4A82EC-C22D-1346-AE21-09A90CDF97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E1B4B76-010D-A646-87CF-C8CC1BF70A1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9111974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2A2956-AC64-6441-B011-0929DF0E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9990F8-FDE6-5749-A6D2-46C293CA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524BD-0EB7-A646-B23B-CDA5E961076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532092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02A086-CFC4-E74F-A934-B3F68F388F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535C2E-73EC-BD48-AEE0-1702CB36F94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9AB31CF3-7C83-E34D-9219-90E94B8C0AE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1752512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4A7B06-0F3F-8C42-A6D9-7DFB65FDC6A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83EC16-7151-6B41-8527-448945D5B26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685EAC58-6439-FE47-983D-6B2209AD5315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0678677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A6ACF1-B548-5A4B-9BBF-A8E7BC603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A8A6B8-18ED-BB40-9A58-B19B88D962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E54E19C-98E5-2940-A17C-09EF7837E074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3513733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012-5A56-44F1-B7EB-715958BD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689F72F-EF3E-B342-A52B-FAB33FAB5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6F0BE2-B58B-F24B-8373-165C7C4E8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02AD1E-20E5-3146-BA38-06694237F45F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240487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3360BDA-FD9C-4A48-9DD5-36F20676A6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BBD619-F995-1D4F-B4F2-38E4BA28EC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C7C319F-9F08-2B41-8838-BB6DCF7789D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71396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3841-8713-4B2C-A4D0-BADC4B00C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9DB31E-6CD1-FC45-8628-DD278F1698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455F90-F5D3-9145-9616-C24854998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D972468C-5C6E-1440-B3F9-A9F52CFE97F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479706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6430-2778-4EE6-BE6D-5C8DDC542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9DED6D-122C-954E-B04F-04EE2B5C9F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83A3-A6A3-4940-A9FB-1400CED856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D3F092F-1035-064D-8C43-7F2510252FE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34467070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1CBC4F3-12FA-DB48-84EB-524A7E455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A3880B8-3296-B647-ABC8-2E512A86D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CEBE95-A512-B74A-93C1-0AF6E9E88ED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84387123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7A209-DC34-421F-B9C0-0DF92AF51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BEAF-C307-8C4A-91ED-D8ADEBED4D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AD9A78-7877-C448-9B23-A7FA8A3817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18B8134-EAD6-9B4C-8C37-EE427E156669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763704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36C1DE-40D2-6A4E-B6DD-04C255A563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B6E0DD-DD90-A540-94DA-466215D731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C4638C3-ED1B-BA4A-8358-93E2965E826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6359948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C495AC-7D0C-E440-82B3-BA2F8DD438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428829-E376-164A-8F65-56E8B31E26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576F02-02B1-2A42-B422-F261CBA9F6D1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3769095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D59439-305D-9F48-91B9-B4C9224181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9F695F-6A6B-8645-AD6F-F67326CDC0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DC9E9AF-B4E7-AE45-8CDC-4BD357609C5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77448662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>
              <a:ext uri="{FF2B5EF4-FFF2-40B4-BE49-F238E27FC236}">
                <a16:creationId xmlns:a16="http://schemas.microsoft.com/office/drawing/2014/main" id="{98BBFB5A-115E-482E-9E56-A51815BDFE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B32EC93D-DD76-EF42-B925-95CCA2576347}" type="slidenum">
              <a:rPr lang="id-ID" altLang="id-ID" sz="2800" b="1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/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B2CE1290-4027-D44B-A1B3-C4E8FD954A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>
            <a:extLst>
              <a:ext uri="{FF2B5EF4-FFF2-40B4-BE49-F238E27FC236}">
                <a16:creationId xmlns:a16="http://schemas.microsoft.com/office/drawing/2014/main" id="{C1D8AA7B-7B7D-2E47-AE86-A29D10629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>
            <a:extLst>
              <a:ext uri="{FF2B5EF4-FFF2-40B4-BE49-F238E27FC236}">
                <a16:creationId xmlns:a16="http://schemas.microsoft.com/office/drawing/2014/main" id="{FC9D60CD-720C-4940-9790-02397A0BF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49BF60-D5F3-4686-AE44-B51407E5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BE432EA-40EE-46D6-84D1-0B32A2C4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rgbClr val="9399A1"/>
                </a:solidFill>
                <a:latin typeface="Lato Bold"/>
              </a:defRPr>
            </a:lvl1pPr>
          </a:lstStyle>
          <a:p>
            <a:fld id="{DA40D2B9-27CB-5840-AE7F-3855C6E2B88A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8" r:id="rId10"/>
    <p:sldLayoutId id="2147484499" r:id="rId11"/>
    <p:sldLayoutId id="2147484505" r:id="rId12"/>
    <p:sldLayoutId id="2147484511" r:id="rId13"/>
    <p:sldLayoutId id="2147484547" r:id="rId14"/>
    <p:sldLayoutId id="2147484548" r:id="rId15"/>
    <p:sldLayoutId id="2147484556" r:id="rId16"/>
    <p:sldLayoutId id="2147484487" r:id="rId17"/>
  </p:sldLayoutIdLst>
  <p:transition advClick="0"/>
  <p:hf hdr="0" ftr="0" dt="0"/>
  <p:txStyles>
    <p:titleStyle>
      <a:lvl1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A468BE4D-1BA8-B041-BE15-38A85E3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246313"/>
            <a:ext cx="13057188" cy="914400"/>
          </a:xfrm>
          <a:noFill/>
        </p:spPr>
        <p:txBody>
          <a:bodyPr/>
          <a:lstStyle/>
          <a:p>
            <a:r>
              <a:rPr lang="id-ID" altLang="en-US" b="1" dirty="0">
                <a:latin typeface="Lato"/>
              </a:rPr>
              <a:t>TEI4N3– Pembelajaran Mesin dan Aplikasi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D078136-0514-6145-8223-7DFAA619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651250"/>
            <a:ext cx="13057188" cy="4581525"/>
          </a:xfrm>
          <a:noFill/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Topic </a:t>
            </a:r>
            <a:r>
              <a:rPr lang="id-ID" b="1" i="1">
                <a:solidFill>
                  <a:srgbClr val="FF0000"/>
                </a:solidFill>
              </a:rPr>
              <a:t>11</a:t>
            </a:r>
            <a:r>
              <a:rPr lang="en-US" b="1" i="1">
                <a:solidFill>
                  <a:srgbClr val="FF0000"/>
                </a:solidFill>
              </a:rPr>
              <a:t> 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id-ID" b="1" i="1" dirty="0" err="1">
                <a:solidFill>
                  <a:schemeClr val="tx1">
                    <a:lumMod val="50000"/>
                  </a:schemeClr>
                </a:solidFill>
              </a:rPr>
              <a:t>Dimensionallity</a:t>
            </a:r>
            <a:r>
              <a:rPr lang="id-ID" b="1" i="1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id-ID" b="1" i="1" dirty="0" err="1">
                <a:solidFill>
                  <a:schemeClr val="tx1">
                    <a:lumMod val="50000"/>
                  </a:schemeClr>
                </a:solidFill>
              </a:rPr>
              <a:t>Reduction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8068" name="Text Placeholder 3">
            <a:extLst>
              <a:ext uri="{FF2B5EF4-FFF2-40B4-BE49-F238E27FC236}">
                <a16:creationId xmlns:a16="http://schemas.microsoft.com/office/drawing/2014/main" id="{B34E47ED-B318-5F4B-BE0A-488D0A6D4D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36600" y="8542338"/>
            <a:ext cx="13057188" cy="1046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FYS,HBU,ITQ</a:t>
            </a:r>
          </a:p>
        </p:txBody>
      </p:sp>
      <p:sp>
        <p:nvSpPr>
          <p:cNvPr id="88069" name="Text Placeholder 4">
            <a:extLst>
              <a:ext uri="{FF2B5EF4-FFF2-40B4-BE49-F238E27FC236}">
                <a16:creationId xmlns:a16="http://schemas.microsoft.com/office/drawing/2014/main" id="{37F2CD80-7BAA-BA44-A1E2-2F3B29EAB9CE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36600" y="9898063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S1 Teknik Elektro- Fakultas Teknik Elektro</a:t>
            </a:r>
          </a:p>
        </p:txBody>
      </p:sp>
      <p:pic>
        <p:nvPicPr>
          <p:cNvPr id="88070" name="Picture 15">
            <a:extLst>
              <a:ext uri="{FF2B5EF4-FFF2-40B4-BE49-F238E27FC236}">
                <a16:creationId xmlns:a16="http://schemas.microsoft.com/office/drawing/2014/main" id="{756ECEFC-D287-F947-80A5-D34CCBD9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5" y="2773363"/>
            <a:ext cx="6883400" cy="773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2">
            <a:extLst>
              <a:ext uri="{FF2B5EF4-FFF2-40B4-BE49-F238E27FC236}">
                <a16:creationId xmlns:a16="http://schemas.microsoft.com/office/drawing/2014/main" id="{034C2161-371A-CC45-A5F3-0A0B1CDBA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10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19" y="264050"/>
            <a:ext cx="1304071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Principal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Componenet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Analysis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C18652-D7A3-FA46-AD08-CDAFCFE8D7B8}"/>
                  </a:ext>
                </a:extLst>
              </p:cNvPr>
              <p:cNvSpPr txBox="1"/>
              <p:nvPr/>
            </p:nvSpPr>
            <p:spPr>
              <a:xfrm>
                <a:off x="718558" y="2964960"/>
                <a:ext cx="22750379" cy="33799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d-ID" dirty="0"/>
                  <a:t>Untuk memproyeksikan </a:t>
                </a:r>
                <a:r>
                  <a:rPr lang="id-ID" dirty="0" err="1"/>
                  <a:t>training</a:t>
                </a:r>
                <a:r>
                  <a:rPr lang="id-ID" dirty="0"/>
                  <a:t> set ke dalam </a:t>
                </a:r>
                <a:r>
                  <a:rPr lang="id-ID" i="1" dirty="0" err="1"/>
                  <a:t>hyperplane</a:t>
                </a:r>
                <a:r>
                  <a:rPr lang="id-ID" i="1" dirty="0"/>
                  <a:t> </a:t>
                </a:r>
                <a:r>
                  <a:rPr lang="id-ID" dirty="0"/>
                  <a:t>dan mendapatkan </a:t>
                </a:r>
                <a:r>
                  <a:rPr lang="id-ID" dirty="0" err="1"/>
                  <a:t>dataset</a:t>
                </a:r>
                <a:r>
                  <a:rPr lang="id-ID" dirty="0"/>
                  <a:t> yang telah dikurangi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𝑝𝑟𝑜𝑗</m:t>
                        </m:r>
                      </m:sub>
                    </m:sSub>
                  </m:oMath>
                </a14:m>
                <a:r>
                  <a:rPr lang="id-ID" dirty="0"/>
                  <a:t>dari d dimensi, maka hitunglah matriks perkalian dari matriks </a:t>
                </a:r>
                <a:r>
                  <a:rPr lang="id-ID" dirty="0" err="1"/>
                  <a:t>training</a:t>
                </a:r>
                <a:r>
                  <a:rPr lang="id-ID" dirty="0"/>
                  <a:t> set </a:t>
                </a:r>
                <a:r>
                  <a:rPr lang="id-ID" i="1" dirty="0"/>
                  <a:t>X </a:t>
                </a:r>
                <a:r>
                  <a:rPr lang="id-ID" dirty="0"/>
                  <a:t>dengan matriks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d-ID" i="1" dirty="0"/>
                  <a:t> </a:t>
                </a:r>
                <a:r>
                  <a:rPr lang="id-ID" dirty="0"/>
                  <a:t>yang berisi sejumlah d kolom pertama dari matriks </a:t>
                </a:r>
                <a:r>
                  <a:rPr lang="id-ID" i="1" dirty="0"/>
                  <a:t>V</a:t>
                </a:r>
                <a:r>
                  <a:rPr lang="id-ID" dirty="0"/>
                  <a:t>, seperti yang </a:t>
                </a:r>
                <a:r>
                  <a:rPr lang="id-ID" dirty="0" err="1"/>
                  <a:t>ditunjukan</a:t>
                </a:r>
                <a:r>
                  <a:rPr lang="id-ID" dirty="0"/>
                  <a:t> pada Persamaan (7.2) </a:t>
                </a:r>
                <a:br>
                  <a:rPr lang="id-ID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C18652-D7A3-FA46-AD08-CDAFCFE8D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8" y="2964960"/>
                <a:ext cx="22750379" cy="3379964"/>
              </a:xfrm>
              <a:prstGeom prst="rect">
                <a:avLst/>
              </a:prstGeom>
              <a:blipFill>
                <a:blip r:embed="rId3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0D97761-DCAF-49CC-8418-0BBF0DA64FD8}"/>
              </a:ext>
            </a:extLst>
          </p:cNvPr>
          <p:cNvSpPr txBox="1"/>
          <p:nvPr/>
        </p:nvSpPr>
        <p:spPr>
          <a:xfrm>
            <a:off x="8888418" y="1574130"/>
            <a:ext cx="6849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Memproyeksikan ke d Dimensi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80FAE-37E3-4F18-957D-79BBADE1F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6115979"/>
            <a:ext cx="13849357" cy="1255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B6B26-B4A7-4D6D-BA31-63F9C051D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87" y="8128666"/>
            <a:ext cx="15957061" cy="24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941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11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19" y="264050"/>
            <a:ext cx="1304071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Principal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Componenet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Analysis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718558" y="2964960"/>
            <a:ext cx="22750379" cy="820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Kode ini mengimplementasikan PCA untuk mengurangi dimensi </a:t>
            </a:r>
            <a:r>
              <a:rPr lang="id-ID" dirty="0" err="1"/>
              <a:t>dataset</a:t>
            </a:r>
            <a:r>
              <a:rPr lang="id-ID" dirty="0"/>
              <a:t> menjadi dua dimensi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97761-DCAF-49CC-8418-0BBF0DA64FD8}"/>
              </a:ext>
            </a:extLst>
          </p:cNvPr>
          <p:cNvSpPr txBox="1"/>
          <p:nvPr/>
        </p:nvSpPr>
        <p:spPr>
          <a:xfrm>
            <a:off x="9184263" y="1595310"/>
            <a:ext cx="581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Menggunakan </a:t>
            </a:r>
            <a:r>
              <a:rPr lang="id-ID" b="1" dirty="0" err="1">
                <a:solidFill>
                  <a:srgbClr val="00B050"/>
                </a:solidFill>
              </a:rPr>
              <a:t>Sckit</a:t>
            </a:r>
            <a:r>
              <a:rPr lang="id-ID" b="1" dirty="0">
                <a:solidFill>
                  <a:srgbClr val="00B050"/>
                </a:solidFill>
              </a:rPr>
              <a:t> </a:t>
            </a:r>
            <a:r>
              <a:rPr lang="id-ID" b="1" dirty="0" err="1">
                <a:solidFill>
                  <a:srgbClr val="00B050"/>
                </a:solidFill>
              </a:rPr>
              <a:t>Learn</a:t>
            </a:r>
            <a:endParaRPr lang="id-ID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1D1AC-1B22-428A-ACA7-4906458AA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17" y="4089128"/>
            <a:ext cx="10274918" cy="8031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A9790-7EDD-498A-B6DA-77056D7DE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102" y="4048124"/>
            <a:ext cx="11538894" cy="49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1511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19" y="264050"/>
            <a:ext cx="1304071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Principal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Componenet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Analysis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718558" y="2964960"/>
            <a:ext cx="23434983" cy="1651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Informasi lain yang bermanfaat adalah rasio variansi dari setiap </a:t>
            </a:r>
            <a:r>
              <a:rPr lang="id-ID" i="1" dirty="0" err="1"/>
              <a:t>principle</a:t>
            </a:r>
            <a:r>
              <a:rPr lang="id-ID" i="1" dirty="0"/>
              <a:t> </a:t>
            </a:r>
            <a:r>
              <a:rPr lang="id-ID" i="1" dirty="0" err="1"/>
              <a:t>component</a:t>
            </a:r>
            <a:r>
              <a:rPr lang="id-ID" i="1" dirty="0"/>
              <a:t> </a:t>
            </a:r>
            <a:r>
              <a:rPr lang="id-ID" dirty="0"/>
              <a:t>(</a:t>
            </a:r>
            <a:r>
              <a:rPr lang="id-ID" i="1" dirty="0" err="1"/>
              <a:t>explained</a:t>
            </a:r>
            <a:r>
              <a:rPr lang="id-ID" i="1" dirty="0"/>
              <a:t> </a:t>
            </a:r>
            <a:r>
              <a:rPr lang="id-ID" i="1" dirty="0" err="1"/>
              <a:t>variance</a:t>
            </a:r>
            <a:r>
              <a:rPr lang="id-ID" i="1" dirty="0"/>
              <a:t> </a:t>
            </a:r>
            <a:r>
              <a:rPr lang="id-ID" i="1" dirty="0" err="1"/>
              <a:t>ratio</a:t>
            </a:r>
            <a:r>
              <a:rPr lang="id-ID" dirty="0"/>
              <a:t>),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Rasio ini </a:t>
            </a:r>
            <a:r>
              <a:rPr lang="id-ID" dirty="0" err="1"/>
              <a:t>menunjukan</a:t>
            </a:r>
            <a:r>
              <a:rPr lang="id-ID" dirty="0"/>
              <a:t> proporsi variansi </a:t>
            </a:r>
            <a:r>
              <a:rPr lang="id-ID" dirty="0" err="1"/>
              <a:t>dataset</a:t>
            </a:r>
            <a:r>
              <a:rPr lang="id-ID" dirty="0"/>
              <a:t> yang terletak sepanjang tiap </a:t>
            </a:r>
            <a:r>
              <a:rPr lang="id-ID" i="1" dirty="0" err="1"/>
              <a:t>principle</a:t>
            </a:r>
            <a:r>
              <a:rPr lang="id-ID" i="1" dirty="0"/>
              <a:t> </a:t>
            </a:r>
            <a:r>
              <a:rPr lang="id-ID" i="1" dirty="0" err="1"/>
              <a:t>component</a:t>
            </a:r>
            <a:r>
              <a:rPr lang="id-ID" dirty="0"/>
              <a:t>.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97761-DCAF-49CC-8418-0BBF0DA64FD8}"/>
              </a:ext>
            </a:extLst>
          </p:cNvPr>
          <p:cNvSpPr txBox="1"/>
          <p:nvPr/>
        </p:nvSpPr>
        <p:spPr>
          <a:xfrm>
            <a:off x="5068622" y="1644531"/>
            <a:ext cx="1448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>
                <a:solidFill>
                  <a:srgbClr val="00B050"/>
                </a:solidFill>
              </a:rPr>
              <a:t>Explained</a:t>
            </a:r>
            <a:r>
              <a:rPr lang="id-ID" b="1" dirty="0">
                <a:solidFill>
                  <a:srgbClr val="00B050"/>
                </a:solidFill>
              </a:rPr>
              <a:t> </a:t>
            </a:r>
            <a:r>
              <a:rPr lang="id-ID" b="1" dirty="0" err="1">
                <a:solidFill>
                  <a:srgbClr val="00B050"/>
                </a:solidFill>
              </a:rPr>
              <a:t>Variance</a:t>
            </a:r>
            <a:r>
              <a:rPr lang="id-ID" b="1" dirty="0">
                <a:solidFill>
                  <a:srgbClr val="00B050"/>
                </a:solidFill>
              </a:rPr>
              <a:t> Rasio dan Memilih Jumlah Dimensi yang Tepat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D0ABA-90E9-4FFD-A327-5913EB625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30" y="4793216"/>
            <a:ext cx="6885894" cy="148482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7FD1A08-54A8-450C-A3AC-435615569CE3}"/>
              </a:ext>
            </a:extLst>
          </p:cNvPr>
          <p:cNvSpPr/>
          <p:nvPr/>
        </p:nvSpPr>
        <p:spPr>
          <a:xfrm>
            <a:off x="3590692" y="5535630"/>
            <a:ext cx="1672683" cy="6355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06FE0D-E91E-4CC6-948B-8DD2845D4CB0}"/>
              </a:ext>
            </a:extLst>
          </p:cNvPr>
          <p:cNvSpPr/>
          <p:nvPr/>
        </p:nvSpPr>
        <p:spPr>
          <a:xfrm>
            <a:off x="5415775" y="5535630"/>
            <a:ext cx="1672683" cy="635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B3D23-3928-4369-929C-DFE9E4803E5F}"/>
              </a:ext>
            </a:extLst>
          </p:cNvPr>
          <p:cNvSpPr txBox="1"/>
          <p:nvPr/>
        </p:nvSpPr>
        <p:spPr>
          <a:xfrm>
            <a:off x="3938758" y="6267240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PC1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A20D4-40F9-4770-8F67-95E670B4EE8B}"/>
              </a:ext>
            </a:extLst>
          </p:cNvPr>
          <p:cNvSpPr txBox="1"/>
          <p:nvPr/>
        </p:nvSpPr>
        <p:spPr>
          <a:xfrm>
            <a:off x="5763841" y="6267241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FF0000"/>
                </a:solidFill>
              </a:rPr>
              <a:t>PC2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CE6E0-B6BF-447F-BA5E-3A21CEAD5449}"/>
              </a:ext>
            </a:extLst>
          </p:cNvPr>
          <p:cNvSpPr txBox="1"/>
          <p:nvPr/>
        </p:nvSpPr>
        <p:spPr>
          <a:xfrm>
            <a:off x="828800" y="7105092"/>
            <a:ext cx="23434983" cy="2482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Memilih jumlah dimensi berdasarkan porsi hasil penjumlahan yang cukup besar dari variansi.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Kode berikut </a:t>
            </a:r>
            <a:r>
              <a:rPr lang="id-ID" dirty="0" err="1"/>
              <a:t>menunjukan</a:t>
            </a:r>
            <a:r>
              <a:rPr lang="id-ID" dirty="0"/>
              <a:t> PCA tanpa mengurangi jumlah dimensi, kemudian menghitung jumlah dimensi yang dibutuhkan </a:t>
            </a:r>
            <a:r>
              <a:rPr lang="id-ID" dirty="0" err="1"/>
              <a:t>untu</a:t>
            </a:r>
            <a:r>
              <a:rPr lang="id-ID" dirty="0"/>
              <a:t> mempertahankan variansi sebesar 95% dari variansi </a:t>
            </a:r>
            <a:r>
              <a:rPr lang="id-ID" dirty="0" err="1"/>
              <a:t>training</a:t>
            </a:r>
            <a:r>
              <a:rPr lang="id-ID" dirty="0"/>
              <a:t> set.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C11358-FF83-404B-A217-86C8F0A57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790" y="9662444"/>
            <a:ext cx="11194106" cy="37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04676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19" y="264050"/>
            <a:ext cx="1304071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Principal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Componenet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Analysis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718558" y="2964960"/>
            <a:ext cx="23434983" cy="2482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Kemudian kita dapat </a:t>
            </a:r>
            <a:r>
              <a:rPr lang="id-ID" dirty="0" err="1"/>
              <a:t>menset</a:t>
            </a:r>
            <a:r>
              <a:rPr lang="id-ID" dirty="0"/>
              <a:t> </a:t>
            </a:r>
            <a:r>
              <a:rPr lang="id-ID" dirty="0" err="1"/>
              <a:t>n_components</a:t>
            </a:r>
            <a:r>
              <a:rPr lang="id-ID" dirty="0"/>
              <a:t> = d dan mengeksekusi PCA kembali.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Kita juga  dapat </a:t>
            </a:r>
            <a:r>
              <a:rPr lang="id-ID" dirty="0" err="1"/>
              <a:t>menset</a:t>
            </a:r>
            <a:r>
              <a:rPr lang="id-ID" dirty="0"/>
              <a:t> bilangan </a:t>
            </a:r>
            <a:r>
              <a:rPr lang="id-ID" i="1" dirty="0" err="1"/>
              <a:t>float</a:t>
            </a:r>
            <a:r>
              <a:rPr lang="id-ID" i="1" dirty="0"/>
              <a:t> </a:t>
            </a:r>
            <a:r>
              <a:rPr lang="id-ID" dirty="0"/>
              <a:t>antara 0, 0 dan 1, 0 yang mengindikasikan rasio variansi yang ingin kita pertahankan.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97761-DCAF-49CC-8418-0BBF0DA64FD8}"/>
              </a:ext>
            </a:extLst>
          </p:cNvPr>
          <p:cNvSpPr txBox="1"/>
          <p:nvPr/>
        </p:nvSpPr>
        <p:spPr>
          <a:xfrm>
            <a:off x="5068622" y="1644531"/>
            <a:ext cx="1448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>
                <a:solidFill>
                  <a:srgbClr val="00B050"/>
                </a:solidFill>
              </a:rPr>
              <a:t>Explained</a:t>
            </a:r>
            <a:r>
              <a:rPr lang="id-ID" b="1" dirty="0">
                <a:solidFill>
                  <a:srgbClr val="00B050"/>
                </a:solidFill>
              </a:rPr>
              <a:t> </a:t>
            </a:r>
            <a:r>
              <a:rPr lang="id-ID" b="1" dirty="0" err="1">
                <a:solidFill>
                  <a:srgbClr val="00B050"/>
                </a:solidFill>
              </a:rPr>
              <a:t>Variance</a:t>
            </a:r>
            <a:r>
              <a:rPr lang="id-ID" b="1" dirty="0">
                <a:solidFill>
                  <a:srgbClr val="00B050"/>
                </a:solidFill>
              </a:rPr>
              <a:t> Rasio dan Memilih Jumlah Dimensi yang Tepat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57194B-FE2C-4B4A-8B4A-6F5C114A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478" y="6121148"/>
            <a:ext cx="8186519" cy="5710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20AD60-7006-45F6-9D5A-D82AC0CD2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5559075"/>
            <a:ext cx="8477654" cy="1600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AC7D1A-6178-4A44-8398-01B7CD47B654}"/>
              </a:ext>
            </a:extLst>
          </p:cNvPr>
          <p:cNvSpPr txBox="1"/>
          <p:nvPr/>
        </p:nvSpPr>
        <p:spPr>
          <a:xfrm>
            <a:off x="718558" y="7772754"/>
            <a:ext cx="13752068" cy="1651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Opsi lain adalah </a:t>
            </a:r>
            <a:r>
              <a:rPr lang="id-ID" dirty="0" err="1"/>
              <a:t>memplot</a:t>
            </a:r>
            <a:r>
              <a:rPr lang="id-ID" dirty="0"/>
              <a:t> </a:t>
            </a:r>
            <a:r>
              <a:rPr lang="id-ID" dirty="0" err="1"/>
              <a:t>explained</a:t>
            </a:r>
            <a:r>
              <a:rPr lang="id-ID" dirty="0"/>
              <a:t> </a:t>
            </a:r>
            <a:r>
              <a:rPr lang="id-ID" dirty="0" err="1"/>
              <a:t>variance</a:t>
            </a:r>
            <a:r>
              <a:rPr lang="id-ID" dirty="0"/>
              <a:t> sebagai fungsi dari jumlah dimensi (plot </a:t>
            </a:r>
            <a:r>
              <a:rPr lang="id-ID" dirty="0" err="1"/>
              <a:t>cumsum</a:t>
            </a:r>
            <a:r>
              <a:rPr lang="id-ID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62860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19" y="264050"/>
            <a:ext cx="1304071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Principal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Componenet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Analysis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718559" y="2499455"/>
            <a:ext cx="12151475" cy="9130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Setelah pengurangan dimensi, maka ukuran </a:t>
            </a:r>
            <a:r>
              <a:rPr lang="id-ID" dirty="0" err="1"/>
              <a:t>training</a:t>
            </a:r>
            <a:r>
              <a:rPr lang="id-ID" dirty="0"/>
              <a:t> set otomatis akan berkurang.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Dari </a:t>
            </a:r>
            <a:r>
              <a:rPr lang="id-ID" dirty="0" err="1"/>
              <a:t>feature</a:t>
            </a:r>
            <a:r>
              <a:rPr lang="id-ID" dirty="0"/>
              <a:t> </a:t>
            </a:r>
            <a:r>
              <a:rPr lang="id-ID" dirty="0" err="1"/>
              <a:t>original</a:t>
            </a:r>
            <a:r>
              <a:rPr lang="id-ID" dirty="0"/>
              <a:t> pada data MNIST  (784) </a:t>
            </a:r>
            <a:r>
              <a:rPr lang="id-ID" dirty="0" err="1"/>
              <a:t>dikomres</a:t>
            </a:r>
            <a:r>
              <a:rPr lang="id-ID" dirty="0"/>
              <a:t> menjadi 20% (150 </a:t>
            </a:r>
            <a:r>
              <a:rPr lang="id-ID" dirty="0" err="1"/>
              <a:t>feature</a:t>
            </a:r>
            <a:r>
              <a:rPr lang="id-ID" dirty="0"/>
              <a:t>) saja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Pada kasus ini dimungkinkan juga untuk melakukan dekompresi </a:t>
            </a:r>
            <a:r>
              <a:rPr lang="id-ID" dirty="0" err="1"/>
              <a:t>dataset</a:t>
            </a:r>
            <a:r>
              <a:rPr lang="id-ID" dirty="0"/>
              <a:t> yang dimensinya terkurangi, kembali menjadi berdimensi 784 dengan menerapkan transformasi balik (</a:t>
            </a:r>
            <a:r>
              <a:rPr lang="id-ID" i="1" dirty="0" err="1"/>
              <a:t>inverse</a:t>
            </a:r>
            <a:r>
              <a:rPr lang="id-ID" i="1" dirty="0"/>
              <a:t> </a:t>
            </a:r>
            <a:r>
              <a:rPr lang="id-ID" i="1" dirty="0" err="1"/>
              <a:t>transformation</a:t>
            </a:r>
            <a:r>
              <a:rPr lang="id-ID" dirty="0"/>
              <a:t>) pada proyeksi PCA menggunakan Persamaan (7.3). </a:t>
            </a:r>
            <a:br>
              <a:rPr lang="id-ID" dirty="0"/>
            </a:br>
            <a:endParaRPr lang="id-ID" dirty="0"/>
          </a:p>
          <a:p>
            <a:pPr>
              <a:lnSpc>
                <a:spcPct val="150000"/>
              </a:lnSpc>
            </a:pPr>
            <a:r>
              <a:rPr lang="id-ID" dirty="0"/>
              <a:t> 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97761-DCAF-49CC-8418-0BBF0DA64FD8}"/>
              </a:ext>
            </a:extLst>
          </p:cNvPr>
          <p:cNvSpPr txBox="1"/>
          <p:nvPr/>
        </p:nvSpPr>
        <p:spPr>
          <a:xfrm>
            <a:off x="9584821" y="1598204"/>
            <a:ext cx="501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Kompresi dengan 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13510-81BA-45B5-B7A0-9F7280B2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92" y="10942964"/>
            <a:ext cx="10873311" cy="1168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39EB1-7193-4DFA-81FD-0346E9518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3653" y="2705771"/>
            <a:ext cx="9489046" cy="94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7368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19" y="264050"/>
            <a:ext cx="1304071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Principal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Componenet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Analysis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97761-DCAF-49CC-8418-0BBF0DA64FD8}"/>
              </a:ext>
            </a:extLst>
          </p:cNvPr>
          <p:cNvSpPr txBox="1"/>
          <p:nvPr/>
        </p:nvSpPr>
        <p:spPr>
          <a:xfrm>
            <a:off x="9584821" y="1598204"/>
            <a:ext cx="501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Kompresi dengan PCA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B37DEC-54E0-467E-B159-BB6CBF74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69" y="4209722"/>
            <a:ext cx="12441582" cy="7908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154FD8-469D-4115-88DC-82AAC3E12405}"/>
              </a:ext>
            </a:extLst>
          </p:cNvPr>
          <p:cNvSpPr txBox="1"/>
          <p:nvPr/>
        </p:nvSpPr>
        <p:spPr>
          <a:xfrm>
            <a:off x="2272255" y="3476735"/>
            <a:ext cx="10243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Perbandingan gambar </a:t>
            </a:r>
            <a:r>
              <a:rPr lang="id-ID" dirty="0" err="1"/>
              <a:t>dijit</a:t>
            </a:r>
            <a:r>
              <a:rPr lang="id-ID" dirty="0"/>
              <a:t> dan hasil rekonstruksi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61A93B-10E2-42E5-8935-AC22828A7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1111" y="4209721"/>
            <a:ext cx="9884435" cy="61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49652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19" y="264050"/>
            <a:ext cx="1304071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Principal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Componenet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Analysis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718558" y="2964960"/>
            <a:ext cx="22750379" cy="33130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Salah satu permasalahan pada implementasi-implementasi PCA sebelumnya adalah mereka membutuhkan keseluruhan </a:t>
            </a:r>
            <a:r>
              <a:rPr lang="id-ID" dirty="0" err="1"/>
              <a:t>training</a:t>
            </a:r>
            <a:r>
              <a:rPr lang="id-ID" dirty="0"/>
              <a:t> set masuk ke dalam memori untuk menjalankan algoritma.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Pada algoritma </a:t>
            </a:r>
            <a:r>
              <a:rPr lang="id-ID" b="1" i="1" dirty="0" err="1"/>
              <a:t>Incremental</a:t>
            </a:r>
            <a:r>
              <a:rPr lang="id-ID" b="1" i="1" dirty="0"/>
              <a:t> PCA</a:t>
            </a:r>
            <a:r>
              <a:rPr lang="id-ID" b="1" dirty="0"/>
              <a:t>(IPCA) </a:t>
            </a:r>
            <a:r>
              <a:rPr lang="id-ID" dirty="0" err="1"/>
              <a:t>training</a:t>
            </a:r>
            <a:r>
              <a:rPr lang="id-ID" dirty="0"/>
              <a:t> set dapat dipecah-pecah menjadi </a:t>
            </a:r>
            <a:r>
              <a:rPr lang="id-ID" i="1" dirty="0"/>
              <a:t>mini-</a:t>
            </a:r>
            <a:r>
              <a:rPr lang="id-ID" i="1" dirty="0" err="1"/>
              <a:t>batch</a:t>
            </a:r>
            <a:r>
              <a:rPr lang="id-ID" i="1" dirty="0"/>
              <a:t> </a:t>
            </a:r>
            <a:r>
              <a:rPr lang="id-ID" dirty="0"/>
              <a:t>dan satu persatu dapat dijadikan </a:t>
            </a:r>
            <a:r>
              <a:rPr lang="id-ID" dirty="0" err="1"/>
              <a:t>input</a:t>
            </a:r>
            <a:r>
              <a:rPr lang="id-ID" dirty="0"/>
              <a:t> pada algoritma IPCA.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97761-DCAF-49CC-8418-0BBF0DA64FD8}"/>
              </a:ext>
            </a:extLst>
          </p:cNvPr>
          <p:cNvSpPr txBox="1"/>
          <p:nvPr/>
        </p:nvSpPr>
        <p:spPr>
          <a:xfrm>
            <a:off x="10194123" y="1576748"/>
            <a:ext cx="379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>
                <a:solidFill>
                  <a:srgbClr val="00B050"/>
                </a:solidFill>
              </a:rPr>
              <a:t>Incremental</a:t>
            </a:r>
            <a:r>
              <a:rPr lang="id-ID" b="1" dirty="0">
                <a:solidFill>
                  <a:srgbClr val="00B050"/>
                </a:solidFill>
              </a:rPr>
              <a:t> 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B2D0D-D2EE-4244-8D0C-0185B168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38" y="6858000"/>
            <a:ext cx="11485365" cy="3313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1C6D2-BFA2-426D-829D-4823B197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7459" y="6858000"/>
            <a:ext cx="12585881" cy="32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75307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19" y="264050"/>
            <a:ext cx="1304071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Principal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Componenet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Analysis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718558" y="2964960"/>
            <a:ext cx="22750379" cy="33130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Jika dibandingkan hasil transformasi MNIST menggunakan PCA </a:t>
            </a:r>
            <a:r>
              <a:rPr lang="id-ID" dirty="0" err="1"/>
              <a:t>regule</a:t>
            </a:r>
            <a:r>
              <a:rPr lang="id-ID" dirty="0"/>
              <a:t> dengan IPCA maka hasil </a:t>
            </a:r>
            <a:r>
              <a:rPr lang="id-ID" dirty="0" err="1"/>
              <a:t>means</a:t>
            </a:r>
            <a:r>
              <a:rPr lang="id-ID" dirty="0"/>
              <a:t> akan terlihat sama, tetapi tidak benar-benar identik.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Hasil IPCA memberikan solusi </a:t>
            </a:r>
            <a:r>
              <a:rPr lang="id-ID" dirty="0" err="1"/>
              <a:t>aproksimasi</a:t>
            </a:r>
            <a:r>
              <a:rPr lang="id-ID" dirty="0"/>
              <a:t> yang sangat bagus walaupun tidak sempurna. (Lihat </a:t>
            </a:r>
            <a:r>
              <a:rPr lang="id-ID" dirty="0" err="1"/>
              <a:t>hands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7 hal.15)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97761-DCAF-49CC-8418-0BBF0DA64FD8}"/>
              </a:ext>
            </a:extLst>
          </p:cNvPr>
          <p:cNvSpPr txBox="1"/>
          <p:nvPr/>
        </p:nvSpPr>
        <p:spPr>
          <a:xfrm>
            <a:off x="10194123" y="1576748"/>
            <a:ext cx="379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>
                <a:solidFill>
                  <a:srgbClr val="00B050"/>
                </a:solidFill>
              </a:rPr>
              <a:t>Incremental</a:t>
            </a:r>
            <a:r>
              <a:rPr lang="id-ID" b="1" dirty="0">
                <a:solidFill>
                  <a:srgbClr val="00B050"/>
                </a:solidFill>
              </a:rPr>
              <a:t> PCA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E75BDA-E2D0-444A-AC25-718F817F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92" y="6278046"/>
            <a:ext cx="12289822" cy="61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99556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906" y="264050"/>
            <a:ext cx="10677951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Locally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Linear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Embedding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718558" y="2964960"/>
            <a:ext cx="22750379" cy="4975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LLE merupakan teknik pengurangan dimensi </a:t>
            </a:r>
            <a:r>
              <a:rPr lang="id-ID" dirty="0" err="1"/>
              <a:t>nonlinier</a:t>
            </a:r>
            <a:r>
              <a:rPr lang="id-ID" dirty="0"/>
              <a:t> (</a:t>
            </a:r>
            <a:r>
              <a:rPr lang="id-ID" i="1" dirty="0" err="1"/>
              <a:t>nonlinear</a:t>
            </a:r>
            <a:r>
              <a:rPr lang="id-ID" i="1" dirty="0"/>
              <a:t> </a:t>
            </a:r>
            <a:r>
              <a:rPr lang="id-ID" i="1" dirty="0" err="1"/>
              <a:t>dimensionality</a:t>
            </a:r>
            <a:r>
              <a:rPr lang="id-ID" i="1" dirty="0"/>
              <a:t> </a:t>
            </a:r>
            <a:r>
              <a:rPr lang="id-ID" i="1" dirty="0" err="1"/>
              <a:t>reduction</a:t>
            </a:r>
            <a:r>
              <a:rPr lang="id-ID" dirty="0"/>
              <a:t>) yang menggunakan metode </a:t>
            </a:r>
            <a:r>
              <a:rPr lang="id-ID" i="1" dirty="0" err="1"/>
              <a:t>manifold</a:t>
            </a:r>
            <a:r>
              <a:rPr lang="id-ID" i="1" dirty="0"/>
              <a:t> </a:t>
            </a:r>
            <a:r>
              <a:rPr lang="id-ID" i="1" dirty="0" err="1"/>
              <a:t>learning</a:t>
            </a:r>
            <a:r>
              <a:rPr lang="id-ID" i="1" dirty="0"/>
              <a:t> </a:t>
            </a:r>
            <a:r>
              <a:rPr lang="id-ID" dirty="0"/>
              <a:t>yang tidak bergantung pada proyeksi seperti PCA.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Pertama LLE bekerja dengan mengukur bagaimana masing-masing </a:t>
            </a:r>
            <a:r>
              <a:rPr lang="id-ID" dirty="0" err="1"/>
              <a:t>training</a:t>
            </a:r>
            <a:r>
              <a:rPr lang="id-ID" dirty="0"/>
              <a:t> </a:t>
            </a:r>
            <a:r>
              <a:rPr lang="id-ID" i="1" dirty="0" err="1"/>
              <a:t>instance</a:t>
            </a:r>
            <a:r>
              <a:rPr lang="id-ID" i="1" dirty="0"/>
              <a:t> </a:t>
            </a:r>
            <a:r>
              <a:rPr lang="id-ID" dirty="0"/>
              <a:t>berhubungan secara linier satu sama lain dengan tetangga-tetangga terdekatnya.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Kemudian mencari representasi </a:t>
            </a:r>
            <a:r>
              <a:rPr lang="id-ID" dirty="0" err="1"/>
              <a:t>training</a:t>
            </a:r>
            <a:r>
              <a:rPr lang="id-ID" dirty="0"/>
              <a:t> set pada dimensi yang lebih rendah tetapi hubungan lokal antar </a:t>
            </a:r>
            <a:r>
              <a:rPr lang="id-ID" i="1" dirty="0" err="1"/>
              <a:t>instance</a:t>
            </a:r>
            <a:r>
              <a:rPr lang="id-ID" i="1" dirty="0"/>
              <a:t> </a:t>
            </a:r>
            <a:r>
              <a:rPr lang="id-ID" dirty="0"/>
              <a:t>tetap dijaga maksimal.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7756E-E32B-4F3E-BA4F-8899E646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566" y="7121879"/>
            <a:ext cx="14024478" cy="54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4102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906" y="264050"/>
            <a:ext cx="10677951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Locally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Linear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Embedding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C5162-F62C-4B14-BDED-903FE3A0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38" y="2337191"/>
            <a:ext cx="9038566" cy="5914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566904-D339-45A4-8343-ACD524FE0A34}"/>
              </a:ext>
            </a:extLst>
          </p:cNvPr>
          <p:cNvSpPr txBox="1"/>
          <p:nvPr/>
        </p:nvSpPr>
        <p:spPr>
          <a:xfrm>
            <a:off x="1426369" y="7959514"/>
            <a:ext cx="933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Hasil </a:t>
            </a:r>
            <a:r>
              <a:rPr lang="id-ID" sz="3200" dirty="0" err="1"/>
              <a:t>unroll</a:t>
            </a:r>
            <a:r>
              <a:rPr lang="id-ID" sz="3200" dirty="0"/>
              <a:t> dari </a:t>
            </a:r>
            <a:r>
              <a:rPr lang="id-ID" sz="3200" dirty="0" err="1"/>
              <a:t>dataset</a:t>
            </a:r>
            <a:r>
              <a:rPr lang="id-ID" sz="3200" dirty="0"/>
              <a:t> </a:t>
            </a:r>
            <a:r>
              <a:rPr lang="id-ID" sz="3200" dirty="0" err="1"/>
              <a:t>swiss</a:t>
            </a:r>
            <a:r>
              <a:rPr lang="id-ID" sz="3200" dirty="0"/>
              <a:t> </a:t>
            </a:r>
            <a:r>
              <a:rPr lang="id-ID" sz="3200" dirty="0" err="1"/>
              <a:t>roll</a:t>
            </a:r>
            <a:r>
              <a:rPr lang="id-ID" sz="3200" dirty="0"/>
              <a:t> pada dimensi 2D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552160-1A81-42C6-89B1-F52B078EEFCF}"/>
              </a:ext>
            </a:extLst>
          </p:cNvPr>
          <p:cNvCxnSpPr/>
          <p:nvPr/>
        </p:nvCxnSpPr>
        <p:spPr>
          <a:xfrm>
            <a:off x="11619571" y="2337191"/>
            <a:ext cx="0" cy="10635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AB065A-7856-4E7E-9DE0-6709665DE957}"/>
                  </a:ext>
                </a:extLst>
              </p:cNvPr>
              <p:cNvSpPr txBox="1"/>
              <p:nvPr/>
            </p:nvSpPr>
            <p:spPr>
              <a:xfrm>
                <a:off x="11874102" y="2358231"/>
                <a:ext cx="10677943" cy="374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/>
                  <a:t>Cara kerja LLE: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d-ID" sz="3200" dirty="0"/>
                  <a:t>Untuk setiap </a:t>
                </a:r>
                <a:r>
                  <a:rPr lang="id-ID" sz="3200" dirty="0" err="1"/>
                  <a:t>training</a:t>
                </a:r>
                <a:r>
                  <a:rPr lang="id-ID" sz="3200" dirty="0"/>
                  <a:t> </a:t>
                </a:r>
                <a:r>
                  <a:rPr lang="id-ID" sz="3200" dirty="0" err="1"/>
                  <a:t>instance</a:t>
                </a:r>
                <a:r>
                  <a:rPr lang="id-ID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d-ID" sz="3200" dirty="0"/>
                  <a:t>, algoritma mengidentifikasi sejumlah k </a:t>
                </a:r>
                <a:r>
                  <a:rPr lang="id-ID" sz="3200" dirty="0" err="1"/>
                  <a:t>nearest</a:t>
                </a:r>
                <a:r>
                  <a:rPr lang="id-ID" sz="3200" dirty="0"/>
                  <a:t> </a:t>
                </a:r>
                <a:r>
                  <a:rPr lang="id-ID" sz="3200" dirty="0" err="1"/>
                  <a:t>neighbor</a:t>
                </a:r>
                <a:r>
                  <a:rPr lang="id-ID" sz="3200" dirty="0"/>
                  <a:t> Merekonstruksi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d-ID" sz="3200" dirty="0"/>
                  <a:t> sebagai fungsi linier dari </a:t>
                </a:r>
                <a:r>
                  <a:rPr lang="id-ID" sz="3200" dirty="0" err="1"/>
                  <a:t>nearest</a:t>
                </a:r>
                <a:r>
                  <a:rPr lang="id-ID" sz="3200" dirty="0"/>
                  <a:t> </a:t>
                </a:r>
                <a:r>
                  <a:rPr lang="id-ID" sz="3200" dirty="0" err="1"/>
                  <a:t>neighbors</a:t>
                </a:r>
                <a:r>
                  <a:rPr lang="id-ID" sz="3200" dirty="0"/>
                  <a:t>. Secara khusus, algoritma menentukan bobot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d-ID" sz="3200" dirty="0"/>
                  <a:t>sehingga kuadrat jarak antara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d-ID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d-ID" sz="3200" dirty="0"/>
                  <a:t> dan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d-ID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d-ID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id-ID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d-ID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id-ID" sz="3200" dirty="0"/>
                  <a:t> sekecil mungkin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AB065A-7856-4E7E-9DE0-6709665DE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102" y="2358231"/>
                <a:ext cx="10677943" cy="3746090"/>
              </a:xfrm>
              <a:prstGeom prst="rect">
                <a:avLst/>
              </a:prstGeom>
              <a:blipFill>
                <a:blip r:embed="rId4"/>
                <a:stretch>
                  <a:fillRect l="-1713" t="-2117" b="-179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AAE56E8-7312-4294-AF8D-6F97F0197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9361" y="6286008"/>
            <a:ext cx="11223358" cy="26513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9F034-E467-4C76-A111-691CDC53AB3D}"/>
              </a:ext>
            </a:extLst>
          </p:cNvPr>
          <p:cNvSpPr txBox="1"/>
          <p:nvPr/>
        </p:nvSpPr>
        <p:spPr>
          <a:xfrm>
            <a:off x="11874102" y="9151916"/>
            <a:ext cx="11588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id-ID" sz="3200" dirty="0"/>
              <a:t>Memetakan </a:t>
            </a:r>
            <a:r>
              <a:rPr lang="id-ID" sz="3200" dirty="0" err="1"/>
              <a:t>training</a:t>
            </a:r>
            <a:r>
              <a:rPr lang="id-ID" sz="3200" dirty="0"/>
              <a:t> </a:t>
            </a:r>
            <a:r>
              <a:rPr lang="id-ID" sz="3200" dirty="0" err="1"/>
              <a:t>instances</a:t>
            </a:r>
            <a:r>
              <a:rPr lang="id-ID" sz="3200" dirty="0"/>
              <a:t> ke dalam ruang d dimensi (</a:t>
            </a:r>
            <a:r>
              <a:rPr lang="id-ID" sz="3200" dirty="0" err="1"/>
              <a:t>dimana</a:t>
            </a:r>
            <a:r>
              <a:rPr lang="id-ID" sz="3200" dirty="0"/>
              <a:t> d &lt; n) dan pada saat yang bersamaan tetap menjaga hubungan lokal semaksimal mungkin.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E0C78B-CC90-4C3F-85BF-3008B3796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2667" y="10732744"/>
            <a:ext cx="7794055" cy="20269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4D22EC-6331-4D69-A506-9DD5E8E7F78E}"/>
              </a:ext>
            </a:extLst>
          </p:cNvPr>
          <p:cNvSpPr/>
          <p:nvPr/>
        </p:nvSpPr>
        <p:spPr>
          <a:xfrm>
            <a:off x="647563" y="9464085"/>
            <a:ext cx="95476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/>
              <a:t>Pada langkah pertama, </a:t>
            </a:r>
            <a:r>
              <a:rPr lang="id-ID" dirty="0" err="1"/>
              <a:t>instance</a:t>
            </a:r>
            <a:r>
              <a:rPr lang="id-ID" dirty="0"/>
              <a:t> tetap dijaga untuk menentukan bobot optimal. Pada langkah ke dua Pembobotan tetap dan mencari posisi </a:t>
            </a:r>
            <a:r>
              <a:rPr lang="id-ID" dirty="0" err="1"/>
              <a:t>instance</a:t>
            </a:r>
            <a:r>
              <a:rPr lang="id-ID" dirty="0"/>
              <a:t> optimal pada dimensi yang lebih kecil.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C44C59-CE3A-40D5-8041-62934818F6C8}"/>
              </a:ext>
            </a:extLst>
          </p:cNvPr>
          <p:cNvSpPr/>
          <p:nvPr/>
        </p:nvSpPr>
        <p:spPr>
          <a:xfrm>
            <a:off x="10853406" y="9818344"/>
            <a:ext cx="766163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663552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847" y="264050"/>
            <a:ext cx="5404008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Introduction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718558" y="2964960"/>
            <a:ext cx="22750379" cy="99610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Banyaknya ciri dalam setiap </a:t>
            </a:r>
            <a:r>
              <a:rPr lang="id-ID" dirty="0" err="1"/>
              <a:t>training</a:t>
            </a:r>
            <a:r>
              <a:rPr lang="id-ID" dirty="0"/>
              <a:t> </a:t>
            </a:r>
            <a:r>
              <a:rPr lang="id-ID" dirty="0" err="1"/>
              <a:t>instances</a:t>
            </a:r>
            <a:r>
              <a:rPr lang="id-ID" dirty="0"/>
              <a:t> membuat </a:t>
            </a:r>
            <a:r>
              <a:rPr lang="id-ID" dirty="0" err="1"/>
              <a:t>training</a:t>
            </a:r>
            <a:r>
              <a:rPr lang="id-ID" dirty="0"/>
              <a:t> berjalan sangat lambat, dan juga membuat sulit untuk menemukan solusi yang baik.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Mengurangi dimensi (</a:t>
            </a:r>
            <a:r>
              <a:rPr lang="id-ID" i="1" dirty="0" err="1"/>
              <a:t>dimensionality</a:t>
            </a:r>
            <a:r>
              <a:rPr lang="id-ID" i="1" dirty="0"/>
              <a:t> </a:t>
            </a:r>
            <a:r>
              <a:rPr lang="id-ID" i="1" dirty="0" err="1"/>
              <a:t>reduction</a:t>
            </a:r>
            <a:r>
              <a:rPr lang="id-ID" dirty="0"/>
              <a:t>) tentu akan menyebabkan kehilangan informasi (misal kasus kompresi gambar JPEG).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Jika </a:t>
            </a:r>
            <a:r>
              <a:rPr lang="id-ID" dirty="0" err="1"/>
              <a:t>training</a:t>
            </a:r>
            <a:r>
              <a:rPr lang="id-ID" dirty="0"/>
              <a:t> terlalu lambat, kita harus mencoba terlebih dahulu untuk melakukan </a:t>
            </a:r>
            <a:r>
              <a:rPr lang="id-ID" dirty="0" err="1"/>
              <a:t>training</a:t>
            </a:r>
            <a:r>
              <a:rPr lang="id-ID" dirty="0"/>
              <a:t> berdasarkan data </a:t>
            </a:r>
            <a:r>
              <a:rPr lang="id-ID" dirty="0" err="1"/>
              <a:t>original</a:t>
            </a:r>
            <a:r>
              <a:rPr lang="id-ID" dirty="0"/>
              <a:t> sebelum mempertimbangkan pengurangan dimensi.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Pada kasus tertentu, mengurangi dimensi dari data </a:t>
            </a:r>
            <a:r>
              <a:rPr lang="id-ID" dirty="0" err="1"/>
              <a:t>training</a:t>
            </a:r>
            <a:r>
              <a:rPr lang="id-ID" dirty="0"/>
              <a:t> bisa menghasilkan </a:t>
            </a:r>
            <a:r>
              <a:rPr lang="id-ID" i="1" dirty="0" err="1"/>
              <a:t>filtering</a:t>
            </a:r>
            <a:r>
              <a:rPr lang="id-ID" i="1" dirty="0"/>
              <a:t> </a:t>
            </a:r>
            <a:r>
              <a:rPr lang="id-ID" dirty="0" err="1"/>
              <a:t>noise</a:t>
            </a:r>
            <a:r>
              <a:rPr lang="id-ID" dirty="0"/>
              <a:t> dan juga menghilangkan detail data yang tidak diperlukan sehingga akan menghasilkan kinerja yang lebih tinggi.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Pengurangan dimensi juga sangat dibutuhkan untuk visualisasi data (</a:t>
            </a:r>
            <a:r>
              <a:rPr lang="id-ID" i="1" dirty="0" err="1"/>
              <a:t>DataViz</a:t>
            </a:r>
            <a:r>
              <a:rPr lang="id-ID" dirty="0"/>
              <a:t>). </a:t>
            </a:r>
            <a:br>
              <a:rPr lang="id-ID" dirty="0"/>
            </a:br>
            <a:br>
              <a:rPr lang="id-ID" dirty="0"/>
            </a:br>
            <a:br>
              <a:rPr lang="id-ID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22383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4640-FFC3-4D45-9AD5-D50D55F7E9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20</a:t>
            </a:fld>
            <a:endParaRPr lang="en-US" alt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EAE3-9014-3247-93C2-94C9D88E7A9C}"/>
              </a:ext>
            </a:extLst>
          </p:cNvPr>
          <p:cNvSpPr txBox="1"/>
          <p:nvPr/>
        </p:nvSpPr>
        <p:spPr>
          <a:xfrm>
            <a:off x="3602183" y="4904509"/>
            <a:ext cx="183157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99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2186583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39" y="264050"/>
            <a:ext cx="1032843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Curse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of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Dimensionallity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498913" y="6483850"/>
            <a:ext cx="22750379" cy="66370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Banyak hal yang sangat berbeda pada ruang dimensi tinggi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Jika kita mengambil dua titik secara </a:t>
            </a:r>
            <a:r>
              <a:rPr lang="id-ID" dirty="0" err="1"/>
              <a:t>random</a:t>
            </a:r>
            <a:r>
              <a:rPr lang="id-ID" dirty="0"/>
              <a:t> pada unit </a:t>
            </a:r>
            <a:r>
              <a:rPr lang="id-ID" i="1" dirty="0" err="1"/>
              <a:t>square</a:t>
            </a:r>
            <a:r>
              <a:rPr lang="id-ID" dirty="0"/>
              <a:t>, jarak antara dua titik ini secara </a:t>
            </a:r>
            <a:r>
              <a:rPr lang="id-ID" dirty="0" err="1"/>
              <a:t>ratarata</a:t>
            </a:r>
            <a:r>
              <a:rPr lang="id-ID" dirty="0"/>
              <a:t> adalah kira-kira sama dengan 0.52. Tetapi jika kita lakukan dua titik </a:t>
            </a:r>
            <a:r>
              <a:rPr lang="id-ID" dirty="0" err="1"/>
              <a:t>random</a:t>
            </a:r>
            <a:r>
              <a:rPr lang="id-ID" dirty="0"/>
              <a:t> pada unit 3D </a:t>
            </a:r>
            <a:r>
              <a:rPr lang="id-ID" i="1" dirty="0" err="1"/>
              <a:t>cube</a:t>
            </a:r>
            <a:r>
              <a:rPr lang="id-ID" dirty="0"/>
              <a:t>, jarak rata-rata menjadi kira-kira 0.66. Bahkan pada </a:t>
            </a:r>
            <a:r>
              <a:rPr lang="id-ID" dirty="0" err="1"/>
              <a:t>hypercube</a:t>
            </a:r>
            <a:r>
              <a:rPr lang="id-ID" dirty="0"/>
              <a:t> berdimensi 10000, jarak antar titik 408.25.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 err="1"/>
              <a:t>Dataset</a:t>
            </a:r>
            <a:r>
              <a:rPr lang="id-ID" dirty="0"/>
              <a:t> dengan </a:t>
            </a:r>
            <a:r>
              <a:rPr lang="id-ID" dirty="0" err="1"/>
              <a:t>dimensti</a:t>
            </a:r>
            <a:r>
              <a:rPr lang="id-ID" dirty="0"/>
              <a:t> tinggi mempunyai </a:t>
            </a:r>
            <a:r>
              <a:rPr lang="id-ID" dirty="0" err="1"/>
              <a:t>resiko</a:t>
            </a:r>
            <a:r>
              <a:rPr lang="id-ID" dirty="0"/>
              <a:t> bersifat </a:t>
            </a:r>
            <a:r>
              <a:rPr lang="id-ID" i="1" dirty="0" err="1"/>
              <a:t>very</a:t>
            </a:r>
            <a:r>
              <a:rPr lang="id-ID" i="1" dirty="0"/>
              <a:t> </a:t>
            </a:r>
            <a:r>
              <a:rPr lang="id-ID" i="1" dirty="0" err="1"/>
              <a:t>sparse</a:t>
            </a:r>
            <a:r>
              <a:rPr lang="id-ID" i="1" dirty="0"/>
              <a:t> </a:t>
            </a:r>
            <a:r>
              <a:rPr lang="id-ID" dirty="0"/>
              <a:t>(sangat jarang/renggang).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Semakin banyak dimensi yang dimiliki oleh </a:t>
            </a:r>
            <a:r>
              <a:rPr lang="id-ID" dirty="0" err="1"/>
              <a:t>dataset</a:t>
            </a:r>
            <a:r>
              <a:rPr lang="id-ID" dirty="0"/>
              <a:t> </a:t>
            </a:r>
            <a:r>
              <a:rPr lang="id-ID" dirty="0" err="1"/>
              <a:t>training</a:t>
            </a:r>
            <a:r>
              <a:rPr lang="id-ID" dirty="0"/>
              <a:t>, semakin besar kemungkinan terjadi </a:t>
            </a:r>
            <a:r>
              <a:rPr lang="id-ID" i="1" dirty="0" err="1"/>
              <a:t>overfitting</a:t>
            </a:r>
            <a:r>
              <a:rPr lang="id-ID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Salah satu solusi dari </a:t>
            </a:r>
            <a:r>
              <a:rPr lang="id-ID" i="1" dirty="0" err="1"/>
              <a:t>the</a:t>
            </a:r>
            <a:r>
              <a:rPr lang="id-ID" i="1" dirty="0"/>
              <a:t> </a:t>
            </a:r>
            <a:r>
              <a:rPr lang="id-ID" i="1" dirty="0" err="1"/>
              <a:t>curse</a:t>
            </a:r>
            <a:r>
              <a:rPr lang="id-ID" i="1" dirty="0"/>
              <a:t> </a:t>
            </a:r>
            <a:r>
              <a:rPr lang="id-ID" i="1" dirty="0" err="1"/>
              <a:t>of</a:t>
            </a:r>
            <a:r>
              <a:rPr lang="id-ID" i="1" dirty="0"/>
              <a:t> </a:t>
            </a:r>
            <a:r>
              <a:rPr lang="id-ID" i="1" dirty="0" err="1"/>
              <a:t>dimensionality</a:t>
            </a:r>
            <a:r>
              <a:rPr lang="id-ID" i="1" dirty="0"/>
              <a:t> </a:t>
            </a:r>
            <a:r>
              <a:rPr lang="id-ID" dirty="0"/>
              <a:t>bisa jadi dengan menambah ukuran </a:t>
            </a:r>
            <a:r>
              <a:rPr lang="id-ID" dirty="0" err="1"/>
              <a:t>training</a:t>
            </a:r>
            <a:r>
              <a:rPr lang="id-ID" dirty="0"/>
              <a:t> set untuk meraih kepadatan </a:t>
            </a:r>
            <a:r>
              <a:rPr lang="id-ID" dirty="0" err="1"/>
              <a:t>training</a:t>
            </a:r>
            <a:r>
              <a:rPr lang="id-ID" dirty="0"/>
              <a:t> </a:t>
            </a:r>
            <a:r>
              <a:rPr lang="id-ID" i="1" dirty="0" err="1"/>
              <a:t>instance</a:t>
            </a:r>
            <a:r>
              <a:rPr lang="id-ID" i="1" dirty="0"/>
              <a:t> </a:t>
            </a:r>
            <a:r>
              <a:rPr lang="id-ID" dirty="0"/>
              <a:t>yang cukup.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D17B0-C5F2-46C9-B095-888668A5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189" y="2074303"/>
            <a:ext cx="11117689" cy="44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0860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538" y="246830"/>
            <a:ext cx="8398418" cy="175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Pendekatan utama dalam </a:t>
            </a:r>
          </a:p>
          <a:p>
            <a:pPr algn="ctr" eaLnBrk="1" hangingPunct="1"/>
            <a:r>
              <a:rPr lang="id-ID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Dimensionallity</a:t>
            </a:r>
            <a:r>
              <a:rPr lang="id-ID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Reduction</a:t>
            </a:r>
            <a:endParaRPr lang="id-ID" altLang="id-ID" sz="54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097815" y="203105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418212" y="3100491"/>
            <a:ext cx="2322283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d-ID" dirty="0"/>
              <a:t>Biasanya </a:t>
            </a:r>
            <a:r>
              <a:rPr lang="id-ID" i="1" dirty="0" err="1"/>
              <a:t>training</a:t>
            </a:r>
            <a:r>
              <a:rPr lang="id-ID" i="1" dirty="0"/>
              <a:t> </a:t>
            </a:r>
            <a:r>
              <a:rPr lang="id-ID" i="1" dirty="0" err="1"/>
              <a:t>instance</a:t>
            </a:r>
            <a:r>
              <a:rPr lang="id-ID" i="1" dirty="0"/>
              <a:t> </a:t>
            </a:r>
            <a:r>
              <a:rPr lang="id-ID" dirty="0"/>
              <a:t>tidak tersebar secara uniform di seluruh dimensi. Banyak </a:t>
            </a:r>
            <a:r>
              <a:rPr lang="id-ID" i="1" dirty="0" err="1"/>
              <a:t>feature-feature</a:t>
            </a:r>
            <a:r>
              <a:rPr lang="id-ID" i="1" dirty="0"/>
              <a:t> </a:t>
            </a:r>
            <a:r>
              <a:rPr lang="id-ID" dirty="0"/>
              <a:t>yang hampir konstan, sementara yang lain saling berkorelasi sangat kuat. </a:t>
            </a:r>
            <a:br>
              <a:rPr lang="id-ID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E2E1F-EFF0-4866-B3D1-F28F80C7F030}"/>
              </a:ext>
            </a:extLst>
          </p:cNvPr>
          <p:cNvSpPr txBox="1"/>
          <p:nvPr/>
        </p:nvSpPr>
        <p:spPr>
          <a:xfrm>
            <a:off x="10863985" y="2043939"/>
            <a:ext cx="202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Proyeksi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44A436-41C6-4476-998A-BCBFC60B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707" y="4668300"/>
            <a:ext cx="6507348" cy="6047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8F317F-D655-4EA1-828D-9BD9E1F0B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68" y="4685440"/>
            <a:ext cx="9145939" cy="58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00422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538" y="246830"/>
            <a:ext cx="8398418" cy="175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Pendekatan utama dalam </a:t>
            </a:r>
          </a:p>
          <a:p>
            <a:pPr algn="ctr" eaLnBrk="1" hangingPunct="1"/>
            <a:r>
              <a:rPr lang="id-ID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Dimensionallity</a:t>
            </a:r>
            <a:r>
              <a:rPr lang="id-ID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Reduction</a:t>
            </a:r>
            <a:endParaRPr lang="id-ID" altLang="id-ID" sz="54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097815" y="203105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1426369" y="3550572"/>
            <a:ext cx="232228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d-ID" dirty="0"/>
              <a:t>Proyeksi juga sangat membantu dalam memisahkan </a:t>
            </a:r>
            <a:r>
              <a:rPr lang="id-ID" dirty="0" err="1"/>
              <a:t>instances</a:t>
            </a:r>
            <a:r>
              <a:rPr lang="id-ID" dirty="0"/>
              <a:t> pada </a:t>
            </a:r>
            <a:r>
              <a:rPr lang="id-ID" dirty="0" err="1"/>
              <a:t>dataset</a:t>
            </a:r>
            <a:r>
              <a:rPr lang="id-ID" dirty="0"/>
              <a:t> </a:t>
            </a:r>
            <a:r>
              <a:rPr lang="id-ID" dirty="0" err="1"/>
              <a:t>swiss</a:t>
            </a:r>
            <a:r>
              <a:rPr lang="id-ID" dirty="0"/>
              <a:t> </a:t>
            </a:r>
            <a:r>
              <a:rPr lang="id-ID" dirty="0" err="1"/>
              <a:t>roll</a:t>
            </a:r>
            <a:br>
              <a:rPr lang="id-ID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E2E1F-EFF0-4866-B3D1-F28F80C7F030}"/>
              </a:ext>
            </a:extLst>
          </p:cNvPr>
          <p:cNvSpPr txBox="1"/>
          <p:nvPr/>
        </p:nvSpPr>
        <p:spPr>
          <a:xfrm>
            <a:off x="10863985" y="2043939"/>
            <a:ext cx="202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Proyeksi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15B019-DCCB-4538-B737-C55E1BD6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05" y="4854816"/>
            <a:ext cx="7140637" cy="59395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BE2027-86AB-4F96-970B-11121E318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984" y="5576820"/>
            <a:ext cx="12392451" cy="50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3518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657" y="264050"/>
            <a:ext cx="8398417" cy="175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Pendekatan utama dalam </a:t>
            </a:r>
          </a:p>
          <a:p>
            <a:pPr algn="ctr" eaLnBrk="1" hangingPunct="1"/>
            <a:r>
              <a:rPr lang="id-ID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Dimensionallity</a:t>
            </a:r>
            <a:r>
              <a:rPr lang="id-ID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Reduction</a:t>
            </a:r>
            <a:endParaRPr lang="id-ID" altLang="id-ID" sz="54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412537" y="2131737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584921" y="2661416"/>
            <a:ext cx="11728474" cy="107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 err="1"/>
              <a:t>Manifold</a:t>
            </a:r>
            <a:r>
              <a:rPr lang="id-ID" dirty="0"/>
              <a:t> 2D adalah sebuah bentuk 2D yang dapat dibengkokkan dan dibelitkan pada dimensi yang lebih tinggi., contoh data set </a:t>
            </a:r>
            <a:r>
              <a:rPr lang="id-ID" dirty="0" err="1"/>
              <a:t>swiss</a:t>
            </a:r>
            <a:r>
              <a:rPr lang="id-ID" dirty="0"/>
              <a:t> </a:t>
            </a:r>
            <a:r>
              <a:rPr lang="id-ID" dirty="0" err="1"/>
              <a:t>roll</a:t>
            </a:r>
            <a:r>
              <a:rPr lang="id-ID" dirty="0"/>
              <a:t> dengan d=2 dan n=3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Pada </a:t>
            </a:r>
            <a:r>
              <a:rPr lang="id-ID" dirty="0" err="1"/>
              <a:t>dataset</a:t>
            </a:r>
            <a:r>
              <a:rPr lang="id-ID" dirty="0"/>
              <a:t> MNIST berisi gambar-gambar tulisan tangan </a:t>
            </a:r>
            <a:r>
              <a:rPr lang="id-ID" dirty="0" err="1"/>
              <a:t>dijit</a:t>
            </a:r>
            <a:r>
              <a:rPr lang="id-ID" dirty="0"/>
              <a:t> angka yang mempunyai keserupaan (</a:t>
            </a:r>
            <a:r>
              <a:rPr lang="id-ID" i="1" dirty="0" err="1"/>
              <a:t>similarity</a:t>
            </a:r>
            <a:r>
              <a:rPr lang="id-ID" dirty="0"/>
              <a:t>). Jika dibangkitkan </a:t>
            </a:r>
            <a:r>
              <a:rPr lang="id-ID" dirty="0" err="1"/>
              <a:t>image</a:t>
            </a:r>
            <a:r>
              <a:rPr lang="id-ID" dirty="0"/>
              <a:t> secara </a:t>
            </a:r>
            <a:r>
              <a:rPr lang="id-ID" dirty="0" err="1"/>
              <a:t>random</a:t>
            </a:r>
            <a:r>
              <a:rPr lang="id-ID" dirty="0"/>
              <a:t> akan susah mendapatkan citra yang mirip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/>
              <a:t>Asumsi </a:t>
            </a:r>
            <a:r>
              <a:rPr lang="id-ID" i="1" dirty="0" err="1"/>
              <a:t>manifold</a:t>
            </a:r>
            <a:r>
              <a:rPr lang="id-ID" i="1" dirty="0"/>
              <a:t> </a:t>
            </a:r>
            <a:r>
              <a:rPr lang="id-ID" dirty="0"/>
              <a:t>sering diikuti dengan asumsi implisit lain, bahwa tugas yang akan dilakukan (</a:t>
            </a:r>
            <a:r>
              <a:rPr lang="id-ID" dirty="0" err="1"/>
              <a:t>mis</a:t>
            </a:r>
            <a:r>
              <a:rPr lang="id-ID" dirty="0"/>
              <a:t>. regresi atau klasifikasi) akan lebih sederhana jika diekspresikan pada ruang </a:t>
            </a:r>
            <a:r>
              <a:rPr lang="id-ID" i="1" dirty="0" err="1"/>
              <a:t>manifold</a:t>
            </a:r>
            <a:r>
              <a:rPr lang="id-ID" i="1" dirty="0"/>
              <a:t> </a:t>
            </a:r>
            <a:r>
              <a:rPr lang="id-ID" dirty="0"/>
              <a:t>dengan dimensi yang lebih kecil.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E2E1F-EFF0-4866-B3D1-F28F80C7F030}"/>
              </a:ext>
            </a:extLst>
          </p:cNvPr>
          <p:cNvSpPr txBox="1"/>
          <p:nvPr/>
        </p:nvSpPr>
        <p:spPr>
          <a:xfrm>
            <a:off x="10097674" y="2227291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>
                <a:solidFill>
                  <a:srgbClr val="00B050"/>
                </a:solidFill>
              </a:rPr>
              <a:t>Manifold</a:t>
            </a:r>
            <a:r>
              <a:rPr lang="id-ID" b="1" dirty="0">
                <a:solidFill>
                  <a:srgbClr val="00B050"/>
                </a:solidFill>
              </a:rPr>
              <a:t> </a:t>
            </a:r>
            <a:r>
              <a:rPr lang="id-ID" b="1" dirty="0" err="1">
                <a:solidFill>
                  <a:srgbClr val="00B050"/>
                </a:solidFill>
              </a:rPr>
              <a:t>Learning</a:t>
            </a:r>
            <a:endParaRPr lang="id-ID" b="1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4DB013-0F9E-4D43-B0DF-21145494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196" y="3167488"/>
            <a:ext cx="10463222" cy="82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7113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19" y="264050"/>
            <a:ext cx="1304071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Principal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Componenet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Analysis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18652-D7A3-FA46-AD08-CDAFCFE8D7B8}"/>
              </a:ext>
            </a:extLst>
          </p:cNvPr>
          <p:cNvSpPr txBox="1"/>
          <p:nvPr/>
        </p:nvSpPr>
        <p:spPr>
          <a:xfrm>
            <a:off x="718558" y="2220461"/>
            <a:ext cx="22750379" cy="2112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dirty="0"/>
              <a:t>Sebelum melakukan proyeksi </a:t>
            </a:r>
            <a:r>
              <a:rPr lang="id-ID" sz="2800" dirty="0" err="1"/>
              <a:t>training</a:t>
            </a:r>
            <a:r>
              <a:rPr lang="id-ID" sz="2800" dirty="0"/>
              <a:t> set pada </a:t>
            </a:r>
            <a:r>
              <a:rPr lang="id-ID" sz="2800" i="1" dirty="0" err="1"/>
              <a:t>hyperplane</a:t>
            </a:r>
            <a:r>
              <a:rPr lang="id-ID" sz="2800" i="1" dirty="0"/>
              <a:t> </a:t>
            </a:r>
            <a:r>
              <a:rPr lang="id-ID" sz="2800" dirty="0"/>
              <a:t>dengan dimensi yang lebih rendah, maka pertama kali yang harus dilakukan adalah memilih </a:t>
            </a:r>
            <a:r>
              <a:rPr lang="id-ID" sz="2800" i="1" dirty="0" err="1"/>
              <a:t>hyperplane</a:t>
            </a:r>
            <a:r>
              <a:rPr lang="id-ID" sz="2800" i="1" dirty="0"/>
              <a:t> </a:t>
            </a:r>
            <a:r>
              <a:rPr lang="id-ID" sz="2800" dirty="0"/>
              <a:t>yang tepat. </a:t>
            </a:r>
            <a:br>
              <a:rPr lang="id-ID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97761-DCAF-49CC-8418-0BBF0DA64FD8}"/>
              </a:ext>
            </a:extLst>
          </p:cNvPr>
          <p:cNvSpPr txBox="1"/>
          <p:nvPr/>
        </p:nvSpPr>
        <p:spPr>
          <a:xfrm>
            <a:off x="9153069" y="1574130"/>
            <a:ext cx="588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Mempertahankan Variansi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910FE-6046-4B18-8B3D-E1333CE9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01" y="3948402"/>
            <a:ext cx="11066586" cy="6067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FA7503-918B-49C9-A898-C554E79787DC}"/>
              </a:ext>
            </a:extLst>
          </p:cNvPr>
          <p:cNvSpPr txBox="1"/>
          <p:nvPr/>
        </p:nvSpPr>
        <p:spPr>
          <a:xfrm>
            <a:off x="813634" y="9937394"/>
            <a:ext cx="22750379" cy="2597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dirty="0"/>
              <a:t>Gambar </a:t>
            </a:r>
            <a:r>
              <a:rPr lang="id-ID" sz="2800" dirty="0" err="1"/>
              <a:t>diatas</a:t>
            </a:r>
            <a:r>
              <a:rPr lang="id-ID" sz="2800" dirty="0"/>
              <a:t> mengindikasikan bahwa memilih sumbu proyeksi akan </a:t>
            </a:r>
            <a:r>
              <a:rPr lang="id-ID" sz="2800" dirty="0" err="1"/>
              <a:t>akan</a:t>
            </a:r>
            <a:r>
              <a:rPr lang="id-ID" sz="2800" dirty="0"/>
              <a:t> mempertahankan sejumlah variansi maksimum, karena dengannya tidak akan terlalu banyak informasi yang hilang dibanding proyeksi terhadap sumbu lain.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800" dirty="0"/>
              <a:t>Cara lain untuk menjustifikasinya adalah bahwa pilihan sumbu proyeksi terbaik tadi akan meminimalkan jarak kuadrat rata-rata (</a:t>
            </a:r>
            <a:r>
              <a:rPr lang="id-ID" sz="2800" i="1" dirty="0" err="1"/>
              <a:t>mean</a:t>
            </a:r>
            <a:r>
              <a:rPr lang="id-ID" sz="2800" i="1" dirty="0"/>
              <a:t> </a:t>
            </a:r>
            <a:r>
              <a:rPr lang="id-ID" sz="2800" i="1" dirty="0" err="1"/>
              <a:t>squared</a:t>
            </a:r>
            <a:r>
              <a:rPr lang="id-ID" sz="2800" i="1" dirty="0"/>
              <a:t> </a:t>
            </a:r>
            <a:r>
              <a:rPr lang="id-ID" sz="2800" i="1" dirty="0" err="1"/>
              <a:t>distance</a:t>
            </a:r>
            <a:r>
              <a:rPr lang="id-ID" sz="2800" dirty="0"/>
              <a:t>) antara </a:t>
            </a:r>
            <a:r>
              <a:rPr lang="id-ID" sz="2800" dirty="0" err="1"/>
              <a:t>dataset</a:t>
            </a:r>
            <a:r>
              <a:rPr lang="id-ID" sz="2800" dirty="0"/>
              <a:t> </a:t>
            </a:r>
            <a:r>
              <a:rPr lang="id-ID" sz="2800" dirty="0" err="1"/>
              <a:t>original</a:t>
            </a:r>
            <a:r>
              <a:rPr lang="id-ID" sz="2800" dirty="0"/>
              <a:t> dan </a:t>
            </a:r>
            <a:r>
              <a:rPr lang="id-ID" sz="2800" dirty="0" err="1"/>
              <a:t>dataset</a:t>
            </a:r>
            <a:r>
              <a:rPr lang="id-ID" sz="2800" dirty="0"/>
              <a:t> hasil proyeksi pada sumbu tersebut.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07969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19" y="264050"/>
            <a:ext cx="1304071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Principal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Componenet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Analysis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C18652-D7A3-FA46-AD08-CDAFCFE8D7B8}"/>
                  </a:ext>
                </a:extLst>
              </p:cNvPr>
              <p:cNvSpPr txBox="1"/>
              <p:nvPr/>
            </p:nvSpPr>
            <p:spPr>
              <a:xfrm>
                <a:off x="718558" y="2964960"/>
                <a:ext cx="22750379" cy="66313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d-ID" sz="2800" dirty="0"/>
                  <a:t>PCA mengidentifikasi sumbu yang </a:t>
                </a:r>
                <a:r>
                  <a:rPr lang="id-ID" sz="2800" dirty="0" err="1"/>
                  <a:t>meng-capture</a:t>
                </a:r>
                <a:r>
                  <a:rPr lang="id-ID" sz="2800" dirty="0"/>
                  <a:t> variansi terbesar pada </a:t>
                </a:r>
                <a:r>
                  <a:rPr lang="id-ID" sz="2800" dirty="0" err="1"/>
                  <a:t>training</a:t>
                </a:r>
                <a:r>
                  <a:rPr lang="id-ID" sz="2800" dirty="0"/>
                  <a:t> set. (C1)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d-ID" sz="2800" dirty="0"/>
                  <a:t>Algoritma ini juga dapat mengidentifikasi sumbu kedua yang ortogonal (tegak lurus) terhadap sumbu pertama, dan dapat </a:t>
                </a:r>
                <a:r>
                  <a:rPr lang="id-ID" sz="2800" dirty="0" err="1"/>
                  <a:t>meng-capture</a:t>
                </a:r>
                <a:r>
                  <a:rPr lang="id-ID" sz="2800" dirty="0"/>
                  <a:t> variansi sisa pada </a:t>
                </a:r>
                <a:r>
                  <a:rPr lang="id-ID" sz="2800" dirty="0" err="1"/>
                  <a:t>training</a:t>
                </a:r>
                <a:r>
                  <a:rPr lang="id-ID" sz="2800" dirty="0"/>
                  <a:t> set(C2).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d-ID" sz="2800" dirty="0"/>
                  <a:t>Kemudian dilanjutkan pada sumbu ke tiga, kemudian dipilih </a:t>
                </a:r>
                <a:r>
                  <a:rPr lang="id-ID" sz="2800" dirty="0" err="1"/>
                  <a:t>subu</a:t>
                </a:r>
                <a:r>
                  <a:rPr lang="id-ID" sz="2800" dirty="0"/>
                  <a:t> yang ortogonal terhadap sumbu pertama dan kedua, dan seterusnya.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d-ID" sz="2800" dirty="0"/>
                  <a:t>Sumbu 1 disebut dengan PC ke 1, sumbu 2 disebut dengan PC ke 2 dan seterusnya.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d-ID" sz="2800" dirty="0"/>
                  <a:t>Menentukan PC pada setiap </a:t>
                </a:r>
                <a:r>
                  <a:rPr lang="id-ID" sz="2800" dirty="0" err="1"/>
                  <a:t>training</a:t>
                </a:r>
                <a:r>
                  <a:rPr lang="id-ID" sz="2800" dirty="0"/>
                  <a:t> set dapat dilakukan dengan teknik </a:t>
                </a:r>
                <a:r>
                  <a:rPr lang="id-ID" sz="2800" dirty="0" err="1"/>
                  <a:t>faktorisasi</a:t>
                </a:r>
                <a:r>
                  <a:rPr lang="id-ID" sz="2800" dirty="0"/>
                  <a:t> matriks standar yang disebut </a:t>
                </a:r>
                <a:r>
                  <a:rPr lang="id-ID" sz="2800" dirty="0" err="1"/>
                  <a:t>Singular</a:t>
                </a:r>
                <a:r>
                  <a:rPr lang="id-ID" sz="2800" dirty="0"/>
                  <a:t> </a:t>
                </a:r>
                <a:r>
                  <a:rPr lang="id-ID" sz="2800" dirty="0" err="1"/>
                  <a:t>Value</a:t>
                </a:r>
                <a:r>
                  <a:rPr lang="id-ID" sz="2800" dirty="0"/>
                  <a:t> </a:t>
                </a:r>
                <a:r>
                  <a:rPr lang="id-ID" sz="2800" dirty="0" err="1"/>
                  <a:t>Decompostion</a:t>
                </a:r>
                <a:r>
                  <a:rPr lang="id-ID" sz="2800" dirty="0"/>
                  <a:t> (SVD).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d-ID" sz="2800" dirty="0"/>
                  <a:t>SVD mendekomposisi matriks </a:t>
                </a:r>
                <a:r>
                  <a:rPr lang="id-ID" sz="2800" dirty="0" err="1"/>
                  <a:t>tarining</a:t>
                </a:r>
                <a:r>
                  <a:rPr lang="id-ID" sz="2800" dirty="0"/>
                  <a:t> set X </a:t>
                </a:r>
                <a:r>
                  <a:rPr lang="id-ID" sz="2800" dirty="0" err="1"/>
                  <a:t>kedalam</a:t>
                </a:r>
                <a:r>
                  <a:rPr lang="id-ID" sz="2800" dirty="0"/>
                  <a:t> perkalian tiga matriks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𝑋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id-ID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id-ID" sz="2800" dirty="0"/>
                  <a:t>   </a:t>
                </a:r>
                <a:r>
                  <a:rPr lang="id-ID" sz="2800" dirty="0" err="1"/>
                  <a:t>dimana</a:t>
                </a:r>
                <a:r>
                  <a:rPr lang="id-ID" sz="2800" dirty="0"/>
                  <a:t> V adalah matriks yang berisi unit vektor yang mendefinisikan PC yang kita cari</a:t>
                </a:r>
                <a:br>
                  <a:rPr lang="id-ID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C18652-D7A3-FA46-AD08-CDAFCFE8D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8" y="2964960"/>
                <a:ext cx="22750379" cy="6631367"/>
              </a:xfrm>
              <a:prstGeom prst="rect">
                <a:avLst/>
              </a:prstGeom>
              <a:blipFill>
                <a:blip r:embed="rId3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0D97761-DCAF-49CC-8418-0BBF0DA64FD8}"/>
              </a:ext>
            </a:extLst>
          </p:cNvPr>
          <p:cNvSpPr txBox="1"/>
          <p:nvPr/>
        </p:nvSpPr>
        <p:spPr>
          <a:xfrm>
            <a:off x="9712228" y="1574130"/>
            <a:ext cx="476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>
                <a:solidFill>
                  <a:srgbClr val="00B050"/>
                </a:solidFill>
              </a:rPr>
              <a:t>Principle</a:t>
            </a:r>
            <a:r>
              <a:rPr lang="id-ID" b="1" dirty="0">
                <a:solidFill>
                  <a:srgbClr val="00B050"/>
                </a:solidFill>
              </a:rPr>
              <a:t> </a:t>
            </a:r>
            <a:r>
              <a:rPr lang="id-ID" b="1" dirty="0" err="1">
                <a:solidFill>
                  <a:srgbClr val="00B050"/>
                </a:solidFill>
              </a:rPr>
              <a:t>Component</a:t>
            </a:r>
            <a:endParaRPr lang="id-ID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99C1F-5281-494B-8F43-78E995562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671" y="9596327"/>
            <a:ext cx="14807561" cy="23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0177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19" y="264050"/>
            <a:ext cx="1304071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Principal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Componenet</a:t>
            </a:r>
            <a:r>
              <a:rPr lang="id-ID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id-ID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Analysis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50323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97761-DCAF-49CC-8418-0BBF0DA64FD8}"/>
              </a:ext>
            </a:extLst>
          </p:cNvPr>
          <p:cNvSpPr txBox="1"/>
          <p:nvPr/>
        </p:nvSpPr>
        <p:spPr>
          <a:xfrm>
            <a:off x="9712228" y="1574130"/>
            <a:ext cx="476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>
                <a:solidFill>
                  <a:srgbClr val="00B050"/>
                </a:solidFill>
              </a:rPr>
              <a:t>Principle</a:t>
            </a:r>
            <a:r>
              <a:rPr lang="id-ID" b="1" dirty="0">
                <a:solidFill>
                  <a:srgbClr val="00B050"/>
                </a:solidFill>
              </a:rPr>
              <a:t> </a:t>
            </a:r>
            <a:r>
              <a:rPr lang="id-ID" b="1" dirty="0" err="1">
                <a:solidFill>
                  <a:srgbClr val="00B050"/>
                </a:solidFill>
              </a:rPr>
              <a:t>Component</a:t>
            </a:r>
            <a:endParaRPr lang="id-ID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5E60D-3629-4CAA-A334-11AD086D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242" y="2906587"/>
            <a:ext cx="15259297" cy="950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04911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amplate" id="{B4AB2FE0-F929-2540-BFC1-B7D0D97BAF5C}" vid="{F3CC9705-43B6-D844-B39D-AD5FF15B4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7CD7879C2274DBF7531EF336046E3" ma:contentTypeVersion="2" ma:contentTypeDescription="Create a new document." ma:contentTypeScope="" ma:versionID="b36aabbbc0c924f038d43cefcedd0e08">
  <xsd:schema xmlns:xsd="http://www.w3.org/2001/XMLSchema" xmlns:xs="http://www.w3.org/2001/XMLSchema" xmlns:p="http://schemas.microsoft.com/office/2006/metadata/properties" xmlns:ns2="59865269-555b-4c61-9421-3e3686d25c67" targetNamespace="http://schemas.microsoft.com/office/2006/metadata/properties" ma:root="true" ma:fieldsID="32e880a21344f41ad7f42881436fb80c" ns2:_="">
    <xsd:import namespace="59865269-555b-4c61-9421-3e3686d25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65269-555b-4c61-9421-3e3686d25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467990-618B-4A6A-9B75-694F6DBBC751}"/>
</file>

<file path=customXml/itemProps2.xml><?xml version="1.0" encoding="utf-8"?>
<ds:datastoreItem xmlns:ds="http://schemas.openxmlformats.org/officeDocument/2006/customXml" ds:itemID="{F96E1541-74C2-4FE3-B6C1-1AA24B140F72}"/>
</file>

<file path=customXml/itemProps3.xml><?xml version="1.0" encoding="utf-8"?>
<ds:datastoreItem xmlns:ds="http://schemas.openxmlformats.org/officeDocument/2006/customXml" ds:itemID="{8FA929AC-53A8-4869-84D5-CBAE9DBE01DC}"/>
</file>

<file path=docProps/app.xml><?xml version="1.0" encoding="utf-8"?>
<Properties xmlns="http://schemas.openxmlformats.org/officeDocument/2006/extended-properties" xmlns:vt="http://schemas.openxmlformats.org/officeDocument/2006/docPropsVTypes">
  <Template>Halaman Depan Slide</Template>
  <TotalTime>7913</TotalTime>
  <Words>1236</Words>
  <Application>Microsoft Macintosh PowerPoint</Application>
  <PresentationFormat>Custom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Cambria Math</vt:lpstr>
      <vt:lpstr>Lato</vt:lpstr>
      <vt:lpstr>Lato Bold</vt:lpstr>
      <vt:lpstr>Lato Light</vt:lpstr>
      <vt:lpstr>Halaman Depan Slide</vt:lpstr>
      <vt:lpstr>TEI4N3– Pembelajaran Mesin dan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TEI4N3– Pembelajaran Mesin dan Aplikasi</dc:title>
  <dc:subject/>
  <dc:creator>Istiqomah</dc:creator>
  <cp:keywords/>
  <dc:description/>
  <cp:lastModifiedBy>fysuratman2020@outlook.com</cp:lastModifiedBy>
  <cp:revision>197</cp:revision>
  <dcterms:created xsi:type="dcterms:W3CDTF">2020-09-25T00:41:18Z</dcterms:created>
  <dcterms:modified xsi:type="dcterms:W3CDTF">2020-12-01T07:35:43Z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0x0101001397CD7879C2274DBF7531EF336046E3</vt:lpwstr>
  </property>
</Properties>
</file>