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304" r:id="rId7"/>
    <p:sldId id="260" r:id="rId8"/>
    <p:sldId id="286" r:id="rId9"/>
    <p:sldId id="305" r:id="rId10"/>
    <p:sldId id="287" r:id="rId11"/>
    <p:sldId id="288" r:id="rId12"/>
    <p:sldId id="289" r:id="rId13"/>
    <p:sldId id="290" r:id="rId14"/>
    <p:sldId id="291" r:id="rId15"/>
    <p:sldId id="292" r:id="rId16"/>
    <p:sldId id="293" r:id="rId17"/>
    <p:sldId id="302" r:id="rId18"/>
    <p:sldId id="294" r:id="rId19"/>
    <p:sldId id="295" r:id="rId20"/>
    <p:sldId id="296" r:id="rId21"/>
    <p:sldId id="297" r:id="rId22"/>
    <p:sldId id="298" r:id="rId23"/>
    <p:sldId id="299" r:id="rId24"/>
    <p:sldId id="300" r:id="rId25"/>
    <p:sldId id="301" r:id="rId26"/>
    <p:sldId id="303" r:id="rId27"/>
    <p:sldId id="258" r:id="rId28"/>
    <p:sldId id="261" r:id="rId29"/>
    <p:sldId id="262" r:id="rId30"/>
    <p:sldId id="283" r:id="rId31"/>
    <p:sldId id="264" r:id="rId32"/>
    <p:sldId id="266" r:id="rId33"/>
    <p:sldId id="284" r:id="rId34"/>
    <p:sldId id="267" r:id="rId35"/>
    <p:sldId id="269" r:id="rId36"/>
    <p:sldId id="268" r:id="rId37"/>
    <p:sldId id="28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88" d="100"/>
          <a:sy n="88" d="100"/>
        </p:scale>
        <p:origin x="374"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12/7/2021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3981657" y="210312"/>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GIT AND GITHUB</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3981657" y="1950719"/>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RESEARCH BY MR LAW</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a:latin typeface="+mj-lt"/>
              </a:rPr>
              <a:t>GIT AND GITHUB</a:t>
            </a:r>
            <a:endParaRPr lang="en-US" noProof="0" dirty="0">
              <a:latin typeface="+mj-lt"/>
            </a:endParaRP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
        <p:nvSpPr>
          <p:cNvPr id="4" name="Date Placeholder 3">
            <a:extLst>
              <a:ext uri="{FF2B5EF4-FFF2-40B4-BE49-F238E27FC236}">
                <a16:creationId xmlns:a16="http://schemas.microsoft.com/office/drawing/2014/main" id="{4EFDE095-CB94-402C-9FB5-1AA8FFDC6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57D98-F5E9-4448-BDE7-6394E4992DC2}" type="datetimeFigureOut">
              <a:rPr lang="en-US" smtClean="0"/>
              <a:t>12/7/2021</a:t>
            </a:fld>
            <a:endParaRPr lang="en-US"/>
          </a:p>
        </p:txBody>
      </p:sp>
      <p:sp>
        <p:nvSpPr>
          <p:cNvPr id="20" name="Footer Placeholder 19">
            <a:extLst>
              <a:ext uri="{FF2B5EF4-FFF2-40B4-BE49-F238E27FC236}">
                <a16:creationId xmlns:a16="http://schemas.microsoft.com/office/drawing/2014/main" id="{547F1FCE-7A82-47AC-90B4-16BF21831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387969" y="0"/>
            <a:ext cx="8804032" cy="1950719"/>
          </a:xfrm>
        </p:spPr>
        <p:txBody>
          <a:bodyPr/>
          <a:lstStyle/>
          <a:p>
            <a:pPr algn="ctr"/>
            <a:r>
              <a:rPr lang="en-US"/>
              <a:t>Research about </a:t>
            </a:r>
            <a:br>
              <a:rPr lang="en-US"/>
            </a:br>
            <a:r>
              <a:rPr lang="en-US"/>
              <a:t>git and github</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8276491" y="2290688"/>
            <a:ext cx="2677113" cy="868680"/>
          </a:xfrm>
        </p:spPr>
        <p:txBody>
          <a:bodyPr/>
          <a:lstStyle/>
          <a:p>
            <a:pPr marL="0" indent="0" algn="r">
              <a:buNone/>
            </a:pPr>
            <a:r>
              <a:rPr lang="en-US"/>
              <a:t>Nguyen Van Luat</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t>7. Git log – xem lịch sử commit</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6" name="TextBox 5">
            <a:extLst>
              <a:ext uri="{FF2B5EF4-FFF2-40B4-BE49-F238E27FC236}">
                <a16:creationId xmlns:a16="http://schemas.microsoft.com/office/drawing/2014/main" id="{1D08C94F-5A55-4666-857E-1C57B4EA6933}"/>
              </a:ext>
            </a:extLst>
          </p:cNvPr>
          <p:cNvSpPr txBox="1"/>
          <p:nvPr/>
        </p:nvSpPr>
        <p:spPr>
          <a:xfrm>
            <a:off x="831849" y="374358"/>
            <a:ext cx="9148173" cy="646331"/>
          </a:xfrm>
          <a:prstGeom prst="rect">
            <a:avLst/>
          </a:prstGeom>
          <a:noFill/>
        </p:spPr>
        <p:txBody>
          <a:bodyPr wrap="square">
            <a:spAutoFit/>
          </a:bodyPr>
          <a:lstStyle/>
          <a:p>
            <a:pPr algn="just"/>
            <a:r>
              <a:rPr lang="vi-VN" b="0" i="0">
                <a:solidFill>
                  <a:schemeClr val="bg1"/>
                </a:solidFill>
                <a:effectLst/>
                <a:latin typeface="-apple-system"/>
              </a:rPr>
              <a:t>Tìm kiếm, xem lại, lọc các thông tin log lịch sử commit trên git bằng lệnh </a:t>
            </a:r>
            <a:r>
              <a:rPr lang="vi-VN" b="0" i="0">
                <a:solidFill>
                  <a:srgbClr val="FF0000"/>
                </a:solidFill>
                <a:effectLst/>
                <a:latin typeface="-apple-system"/>
              </a:rPr>
              <a:t>git log </a:t>
            </a:r>
            <a:r>
              <a:rPr lang="vi-VN" b="0" i="0">
                <a:solidFill>
                  <a:schemeClr val="bg1"/>
                </a:solidFill>
                <a:effectLst/>
                <a:latin typeface="-apple-system"/>
              </a:rPr>
              <a:t>với các thiết lập khác nhau, như pretty, hiện thị đồ thị log</a:t>
            </a:r>
            <a:endParaRPr lang="en-US">
              <a:solidFill>
                <a:schemeClr val="bg1"/>
              </a:solidFill>
            </a:endParaRPr>
          </a:p>
        </p:txBody>
      </p:sp>
    </p:spTree>
    <p:extLst>
      <p:ext uri="{BB962C8B-B14F-4D97-AF65-F5344CB8AC3E}">
        <p14:creationId xmlns:p14="http://schemas.microsoft.com/office/powerpoint/2010/main" val="363743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3567248"/>
            <a:ext cx="7781544" cy="1496958"/>
          </a:xfrm>
        </p:spPr>
        <p:txBody>
          <a:bodyPr>
            <a:normAutofit fontScale="90000"/>
          </a:bodyPr>
          <a:lstStyle/>
          <a:p>
            <a:r>
              <a:rPr lang="en-US"/>
              <a:t>8. Git diff – kiểm tra thay đổi</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6" name="TextBox 5">
            <a:extLst>
              <a:ext uri="{FF2B5EF4-FFF2-40B4-BE49-F238E27FC236}">
                <a16:creationId xmlns:a16="http://schemas.microsoft.com/office/drawing/2014/main" id="{2895151A-D7E1-43D9-ACCB-237DC5DA4338}"/>
              </a:ext>
            </a:extLst>
          </p:cNvPr>
          <p:cNvSpPr txBox="1"/>
          <p:nvPr/>
        </p:nvSpPr>
        <p:spPr>
          <a:xfrm>
            <a:off x="831850" y="444026"/>
            <a:ext cx="5124813" cy="923330"/>
          </a:xfrm>
          <a:prstGeom prst="rect">
            <a:avLst/>
          </a:prstGeom>
          <a:noFill/>
        </p:spPr>
        <p:txBody>
          <a:bodyPr wrap="square">
            <a:spAutoFit/>
          </a:bodyPr>
          <a:lstStyle/>
          <a:p>
            <a:pPr algn="just"/>
            <a:r>
              <a:rPr lang="vi-VN" b="0" i="0">
                <a:solidFill>
                  <a:schemeClr val="bg1"/>
                </a:solidFill>
                <a:effectLst/>
                <a:latin typeface="-apple-system"/>
              </a:rPr>
              <a:t>Kiểm tra sự khác nhau, thay đổi giữa thư mục làm việc và commit cuối, giữa index và commit cuối, giữa các nhánh ... bằng lệnh git diff</a:t>
            </a:r>
            <a:endParaRPr lang="en-US">
              <a:solidFill>
                <a:schemeClr val="bg1"/>
              </a:solidFill>
            </a:endParaRPr>
          </a:p>
        </p:txBody>
      </p:sp>
      <p:sp>
        <p:nvSpPr>
          <p:cNvPr id="9" name="TextBox 8">
            <a:extLst>
              <a:ext uri="{FF2B5EF4-FFF2-40B4-BE49-F238E27FC236}">
                <a16:creationId xmlns:a16="http://schemas.microsoft.com/office/drawing/2014/main" id="{A2381261-F28E-4D80-91E3-99BA2FB1461E}"/>
              </a:ext>
            </a:extLst>
          </p:cNvPr>
          <p:cNvSpPr txBox="1"/>
          <p:nvPr/>
        </p:nvSpPr>
        <p:spPr>
          <a:xfrm>
            <a:off x="831850" y="1498601"/>
            <a:ext cx="5124813" cy="1200329"/>
          </a:xfrm>
          <a:prstGeom prst="rect">
            <a:avLst/>
          </a:prstGeom>
          <a:noFill/>
        </p:spPr>
        <p:txBody>
          <a:bodyPr wrap="square">
            <a:spAutoFit/>
          </a:bodyPr>
          <a:lstStyle/>
          <a:p>
            <a:pPr algn="just"/>
            <a:r>
              <a:rPr lang="en-US">
                <a:solidFill>
                  <a:schemeClr val="bg1"/>
                </a:solidFill>
              </a:rPr>
              <a:t>Lệnh git diff hiện thị thông tin thay đổi giữa thư mục làm việc và vùng index (staging) hoặc với commit cũ, thông tin thay đổi giữa index(staging) và commit, thông tin thay đổi giữa hai nhánh ...</a:t>
            </a:r>
          </a:p>
        </p:txBody>
      </p:sp>
      <p:pic>
        <p:nvPicPr>
          <p:cNvPr id="11" name="Picture 10">
            <a:extLst>
              <a:ext uri="{FF2B5EF4-FFF2-40B4-BE49-F238E27FC236}">
                <a16:creationId xmlns:a16="http://schemas.microsoft.com/office/drawing/2014/main" id="{C3C9F137-BCBE-4D74-BD45-C13BEFDD83B3}"/>
              </a:ext>
            </a:extLst>
          </p:cNvPr>
          <p:cNvPicPr>
            <a:picLocks noChangeAspect="1"/>
          </p:cNvPicPr>
          <p:nvPr/>
        </p:nvPicPr>
        <p:blipFill>
          <a:blip r:embed="rId2"/>
          <a:stretch>
            <a:fillRect/>
          </a:stretch>
        </p:blipFill>
        <p:spPr>
          <a:xfrm>
            <a:off x="831850" y="5098142"/>
            <a:ext cx="8973802" cy="1095528"/>
          </a:xfrm>
          <a:prstGeom prst="rect">
            <a:avLst/>
          </a:prstGeom>
        </p:spPr>
      </p:pic>
      <p:pic>
        <p:nvPicPr>
          <p:cNvPr id="15" name="Picture 14">
            <a:extLst>
              <a:ext uri="{FF2B5EF4-FFF2-40B4-BE49-F238E27FC236}">
                <a16:creationId xmlns:a16="http://schemas.microsoft.com/office/drawing/2014/main" id="{1CF90C77-ACDA-4DE6-9082-27E86821B9AD}"/>
              </a:ext>
            </a:extLst>
          </p:cNvPr>
          <p:cNvPicPr>
            <a:picLocks noChangeAspect="1"/>
          </p:cNvPicPr>
          <p:nvPr/>
        </p:nvPicPr>
        <p:blipFill>
          <a:blip r:embed="rId3"/>
          <a:stretch>
            <a:fillRect/>
          </a:stretch>
        </p:blipFill>
        <p:spPr>
          <a:xfrm>
            <a:off x="6165973" y="33246"/>
            <a:ext cx="6026027" cy="3500067"/>
          </a:xfrm>
          <a:prstGeom prst="rect">
            <a:avLst/>
          </a:prstGeom>
        </p:spPr>
      </p:pic>
    </p:spTree>
    <p:extLst>
      <p:ext uri="{BB962C8B-B14F-4D97-AF65-F5344CB8AC3E}">
        <p14:creationId xmlns:p14="http://schemas.microsoft.com/office/powerpoint/2010/main" val="242660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49" y="3561610"/>
            <a:ext cx="7781544" cy="1496958"/>
          </a:xfrm>
        </p:spPr>
        <p:txBody>
          <a:bodyPr>
            <a:normAutofit fontScale="90000"/>
          </a:bodyPr>
          <a:lstStyle/>
          <a:p>
            <a:r>
              <a:rPr lang="en-US"/>
              <a:t>9. Git clone – sao chép repo</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6" name="TextBox 5">
            <a:extLst>
              <a:ext uri="{FF2B5EF4-FFF2-40B4-BE49-F238E27FC236}">
                <a16:creationId xmlns:a16="http://schemas.microsoft.com/office/drawing/2014/main" id="{F6E1109A-82D9-4285-B34F-A67E3E31D297}"/>
              </a:ext>
            </a:extLst>
          </p:cNvPr>
          <p:cNvSpPr txBox="1"/>
          <p:nvPr/>
        </p:nvSpPr>
        <p:spPr>
          <a:xfrm>
            <a:off x="831849" y="28303"/>
            <a:ext cx="8416653" cy="646331"/>
          </a:xfrm>
          <a:prstGeom prst="rect">
            <a:avLst/>
          </a:prstGeom>
          <a:noFill/>
        </p:spPr>
        <p:txBody>
          <a:bodyPr wrap="square">
            <a:spAutoFit/>
          </a:bodyPr>
          <a:lstStyle/>
          <a:p>
            <a:pPr algn="just"/>
            <a:r>
              <a:rPr lang="vi-VN" b="0" i="0">
                <a:solidFill>
                  <a:schemeClr val="bg1"/>
                </a:solidFill>
                <a:effectLst/>
                <a:latin typeface="-apple-system"/>
              </a:rPr>
              <a:t>Thực hiện lệnh git clone để copy, sao chép về các repo từ server, từ dịch vụ lưu trữ git repo, hay từ máy này sang máy khác, thư mục này sang thư mục khác</a:t>
            </a:r>
            <a:endParaRPr lang="en-US">
              <a:solidFill>
                <a:schemeClr val="bg1"/>
              </a:solidFill>
            </a:endParaRPr>
          </a:p>
        </p:txBody>
      </p:sp>
      <p:pic>
        <p:nvPicPr>
          <p:cNvPr id="8" name="Picture 7">
            <a:extLst>
              <a:ext uri="{FF2B5EF4-FFF2-40B4-BE49-F238E27FC236}">
                <a16:creationId xmlns:a16="http://schemas.microsoft.com/office/drawing/2014/main" id="{E2E1EE15-C016-44CD-BB4C-6B42FDAB0A3C}"/>
              </a:ext>
            </a:extLst>
          </p:cNvPr>
          <p:cNvPicPr>
            <a:picLocks noChangeAspect="1"/>
          </p:cNvPicPr>
          <p:nvPr/>
        </p:nvPicPr>
        <p:blipFill>
          <a:blip r:embed="rId2"/>
          <a:stretch>
            <a:fillRect/>
          </a:stretch>
        </p:blipFill>
        <p:spPr>
          <a:xfrm>
            <a:off x="831849" y="684259"/>
            <a:ext cx="10279916" cy="2859017"/>
          </a:xfrm>
          <a:prstGeom prst="rect">
            <a:avLst/>
          </a:prstGeom>
        </p:spPr>
      </p:pic>
      <p:sp>
        <p:nvSpPr>
          <p:cNvPr id="11" name="Rectangle 1">
            <a:extLst>
              <a:ext uri="{FF2B5EF4-FFF2-40B4-BE49-F238E27FC236}">
                <a16:creationId xmlns:a16="http://schemas.microsoft.com/office/drawing/2014/main" id="{FF3F4924-BCBC-4F49-B96F-44596B076F42}"/>
              </a:ext>
            </a:extLst>
          </p:cNvPr>
          <p:cNvSpPr>
            <a:spLocks noChangeArrowheads="1"/>
          </p:cNvSpPr>
          <p:nvPr/>
        </p:nvSpPr>
        <p:spPr bwMode="auto">
          <a:xfrm>
            <a:off x="0" y="5596660"/>
            <a:ext cx="8416653" cy="1154162"/>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9688"/>
                </a:solidFill>
                <a:effectLst/>
                <a:latin typeface="-apple-system"/>
              </a:rPr>
              <a:t>Copy Repo từ server về bằng giao thức ssh</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212529"/>
                </a:solidFill>
                <a:effectLst/>
                <a:latin typeface="-apple-system"/>
              </a:rPr>
              <a:t>Vị dụ Server có kết nối ssh: user@host, trên đó lưu một Repo ở đường dẫn /path/to/repo, thì có thể copy về bằng lệnh</a:t>
            </a:r>
            <a:endParaRPr kumimoji="0" lang="en-US" altLang="en-US" b="0" i="0" u="none" strike="noStrike" cap="none" normalizeH="0" baseline="0">
              <a:ln>
                <a:noFill/>
              </a:ln>
              <a:solidFill>
                <a:srgbClr val="000000"/>
              </a:solidFill>
              <a:effectLst/>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FMono-Regular"/>
              </a:rPr>
              <a:t>git clone user@host</a:t>
            </a:r>
            <a:r>
              <a:rPr kumimoji="0" lang="en-US" altLang="en-US" b="0" i="0" u="none" strike="noStrike" cap="none" normalizeH="0" baseline="0">
                <a:ln>
                  <a:noFill/>
                </a:ln>
                <a:solidFill>
                  <a:srgbClr val="666600"/>
                </a:solidFill>
                <a:effectLst/>
                <a:latin typeface="SFMono-Regular"/>
              </a:rPr>
              <a:t>:/</a:t>
            </a:r>
            <a:r>
              <a:rPr kumimoji="0" lang="en-US" altLang="en-US" b="0" i="0" u="none" strike="noStrike" cap="none" normalizeH="0" baseline="0">
                <a:ln>
                  <a:noFill/>
                </a:ln>
                <a:solidFill>
                  <a:srgbClr val="000000"/>
                </a:solidFill>
                <a:effectLst/>
                <a:latin typeface="SFMono-Regular"/>
              </a:rPr>
              <a:t>path</a:t>
            </a:r>
            <a:r>
              <a:rPr kumimoji="0" lang="en-US" altLang="en-US" b="0" i="0" u="none" strike="noStrike" cap="none" normalizeH="0" baseline="0">
                <a:ln>
                  <a:noFill/>
                </a:ln>
                <a:solidFill>
                  <a:srgbClr val="666600"/>
                </a:solidFill>
                <a:effectLst/>
                <a:latin typeface="SFMono-Regular"/>
              </a:rPr>
              <a:t>/</a:t>
            </a:r>
            <a:r>
              <a:rPr kumimoji="0" lang="en-US" altLang="en-US" b="0" i="0" u="none" strike="noStrike" cap="none" normalizeH="0" baseline="0">
                <a:ln>
                  <a:noFill/>
                </a:ln>
                <a:solidFill>
                  <a:srgbClr val="000000"/>
                </a:solidFill>
                <a:effectLst/>
                <a:latin typeface="SFMono-Regular"/>
              </a:rPr>
              <a:t>to</a:t>
            </a:r>
            <a:r>
              <a:rPr kumimoji="0" lang="en-US" altLang="en-US" b="0" i="0" u="none" strike="noStrike" cap="none" normalizeH="0" baseline="0">
                <a:ln>
                  <a:noFill/>
                </a:ln>
                <a:solidFill>
                  <a:srgbClr val="666600"/>
                </a:solidFill>
                <a:effectLst/>
                <a:latin typeface="SFMono-Regular"/>
              </a:rPr>
              <a:t>/</a:t>
            </a:r>
            <a:r>
              <a:rPr kumimoji="0" lang="en-US" altLang="en-US" b="0" i="0" u="none" strike="noStrike" cap="none" normalizeH="0" baseline="0">
                <a:ln>
                  <a:noFill/>
                </a:ln>
                <a:solidFill>
                  <a:srgbClr val="000000"/>
                </a:solidFill>
                <a:effectLst/>
                <a:latin typeface="SFMono-Regular"/>
              </a:rPr>
              <a:t>repo</a:t>
            </a:r>
            <a:r>
              <a:rPr kumimoji="0" lang="en-US" altLang="en-US" b="0" i="0" u="none" strike="noStrike" cap="none" normalizeH="0" baseline="0">
                <a:ln>
                  <a:noFill/>
                </a:ln>
                <a:solidFill>
                  <a:srgbClr val="666600"/>
                </a:solidFill>
                <a:effectLst/>
                <a:latin typeface="SFMono-Regular"/>
              </a:rPr>
              <a:t>.</a:t>
            </a:r>
            <a:r>
              <a:rPr kumimoji="0" lang="en-US" altLang="en-US" b="0" i="0" u="none" strike="noStrike" cap="none" normalizeH="0" baseline="0">
                <a:ln>
                  <a:noFill/>
                </a:ln>
                <a:solidFill>
                  <a:srgbClr val="000000"/>
                </a:solidFill>
                <a:effectLst/>
                <a:latin typeface="SFMono-Regular"/>
              </a:rPr>
              <a:t>git</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F6DFE225-15CE-4FC2-882D-2770998CC250}"/>
              </a:ext>
            </a:extLst>
          </p:cNvPr>
          <p:cNvSpPr txBox="1"/>
          <p:nvPr/>
        </p:nvSpPr>
        <p:spPr>
          <a:xfrm>
            <a:off x="2656019" y="4310089"/>
            <a:ext cx="4937856" cy="923330"/>
          </a:xfrm>
          <a:prstGeom prst="rect">
            <a:avLst/>
          </a:prstGeom>
          <a:noFill/>
        </p:spPr>
        <p:txBody>
          <a:bodyPr wrap="square">
            <a:spAutoFit/>
          </a:bodyPr>
          <a:lstStyle/>
          <a:p>
            <a:r>
              <a:rPr lang="en-US" b="0" i="0">
                <a:solidFill>
                  <a:schemeClr val="bg1"/>
                </a:solidFill>
                <a:effectLst/>
                <a:latin typeface="-apple-system"/>
              </a:rPr>
              <a:t>Mặc định nó sẽ sao chép về nhánh hoạt động, để xem tất cả các nhánh có trên Remote dùng lệnh </a:t>
            </a:r>
          </a:p>
          <a:p>
            <a:r>
              <a:rPr lang="en-US" b="0" i="0">
                <a:solidFill>
                  <a:schemeClr val="bg1"/>
                </a:solidFill>
                <a:effectLst/>
                <a:latin typeface="-apple-system"/>
              </a:rPr>
              <a:t>git branch --remote</a:t>
            </a:r>
            <a:endParaRPr lang="en-US">
              <a:solidFill>
                <a:schemeClr val="bg1"/>
              </a:solidFill>
            </a:endParaRPr>
          </a:p>
        </p:txBody>
      </p:sp>
      <p:sp>
        <p:nvSpPr>
          <p:cNvPr id="18" name="TextBox 17">
            <a:extLst>
              <a:ext uri="{FF2B5EF4-FFF2-40B4-BE49-F238E27FC236}">
                <a16:creationId xmlns:a16="http://schemas.microsoft.com/office/drawing/2014/main" id="{33EA0858-A564-4792-8CFF-714AB7C57E67}"/>
              </a:ext>
            </a:extLst>
          </p:cNvPr>
          <p:cNvSpPr txBox="1"/>
          <p:nvPr/>
        </p:nvSpPr>
        <p:spPr>
          <a:xfrm>
            <a:off x="6984094" y="4753683"/>
            <a:ext cx="3649072" cy="923330"/>
          </a:xfrm>
          <a:prstGeom prst="rect">
            <a:avLst/>
          </a:prstGeom>
          <a:noFill/>
        </p:spPr>
        <p:txBody>
          <a:bodyPr wrap="square">
            <a:spAutoFit/>
          </a:bodyPr>
          <a:lstStyle/>
          <a:p>
            <a:r>
              <a:rPr lang="en-US">
                <a:solidFill>
                  <a:schemeClr val="bg1"/>
                </a:solidFill>
              </a:rPr>
              <a:t>Để có thể lấy các nhánh khác nữa bạn cần chạy lệnh git fetch và checkout từng nhánh muốn lấy</a:t>
            </a:r>
          </a:p>
        </p:txBody>
      </p:sp>
    </p:spTree>
    <p:extLst>
      <p:ext uri="{BB962C8B-B14F-4D97-AF65-F5344CB8AC3E}">
        <p14:creationId xmlns:p14="http://schemas.microsoft.com/office/powerpoint/2010/main" val="331241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2567354"/>
            <a:ext cx="7781544" cy="2177902"/>
          </a:xfrm>
        </p:spPr>
        <p:txBody>
          <a:bodyPr>
            <a:normAutofit fontScale="90000"/>
          </a:bodyPr>
          <a:lstStyle/>
          <a:p>
            <a:r>
              <a:rPr lang="en-US"/>
              <a:t>10. Git checkout, switch, restore – chuyển nhánh và phục hồi</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a:t>VSC and Git</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6" name="TextBox 5">
            <a:extLst>
              <a:ext uri="{FF2B5EF4-FFF2-40B4-BE49-F238E27FC236}">
                <a16:creationId xmlns:a16="http://schemas.microsoft.com/office/drawing/2014/main" id="{D6C97D0C-A6C2-49D9-B3C1-0916194AC29D}"/>
              </a:ext>
            </a:extLst>
          </p:cNvPr>
          <p:cNvSpPr txBox="1"/>
          <p:nvPr/>
        </p:nvSpPr>
        <p:spPr>
          <a:xfrm>
            <a:off x="2905216" y="176070"/>
            <a:ext cx="8346984" cy="369332"/>
          </a:xfrm>
          <a:prstGeom prst="rect">
            <a:avLst/>
          </a:prstGeom>
          <a:noFill/>
        </p:spPr>
        <p:txBody>
          <a:bodyPr wrap="square">
            <a:spAutoFit/>
          </a:bodyPr>
          <a:lstStyle/>
          <a:p>
            <a:pPr algn="l"/>
            <a:r>
              <a:rPr lang="en-US" b="0" i="0">
                <a:solidFill>
                  <a:schemeClr val="bg1"/>
                </a:solidFill>
                <a:effectLst/>
                <a:latin typeface="-apple-system"/>
              </a:rPr>
              <a:t>Lệnh git checkout, git switch, git restore để chuyển nhánh và phục hồi</a:t>
            </a:r>
          </a:p>
        </p:txBody>
      </p:sp>
      <p:sp>
        <p:nvSpPr>
          <p:cNvPr id="9" name="TextBox 8">
            <a:extLst>
              <a:ext uri="{FF2B5EF4-FFF2-40B4-BE49-F238E27FC236}">
                <a16:creationId xmlns:a16="http://schemas.microsoft.com/office/drawing/2014/main" id="{D09894EC-21A3-4990-AE9C-268F5FA1F52E}"/>
              </a:ext>
            </a:extLst>
          </p:cNvPr>
          <p:cNvSpPr txBox="1"/>
          <p:nvPr/>
        </p:nvSpPr>
        <p:spPr>
          <a:xfrm>
            <a:off x="1336947" y="796055"/>
            <a:ext cx="6117770" cy="923330"/>
          </a:xfrm>
          <a:prstGeom prst="rect">
            <a:avLst/>
          </a:prstGeom>
          <a:noFill/>
        </p:spPr>
        <p:txBody>
          <a:bodyPr wrap="square">
            <a:spAutoFit/>
          </a:bodyPr>
          <a:lstStyle/>
          <a:p>
            <a:pPr algn="just"/>
            <a:r>
              <a:rPr lang="en-US">
                <a:solidFill>
                  <a:schemeClr val="bg1"/>
                </a:solidFill>
              </a:rPr>
              <a:t>Lệnh git checkout được dùng để chuyển nhánh hoặc để phục hồi file trong thư mục làm việc từ một commit trước đây ...</a:t>
            </a:r>
          </a:p>
        </p:txBody>
      </p:sp>
      <p:sp>
        <p:nvSpPr>
          <p:cNvPr id="12" name="TextBox 11">
            <a:extLst>
              <a:ext uri="{FF2B5EF4-FFF2-40B4-BE49-F238E27FC236}">
                <a16:creationId xmlns:a16="http://schemas.microsoft.com/office/drawing/2014/main" id="{AD19AECE-A05F-4219-8717-EFC435F0BB6B}"/>
              </a:ext>
            </a:extLst>
          </p:cNvPr>
          <p:cNvSpPr txBox="1"/>
          <p:nvPr/>
        </p:nvSpPr>
        <p:spPr>
          <a:xfrm>
            <a:off x="1336947" y="1820204"/>
            <a:ext cx="6117770" cy="646331"/>
          </a:xfrm>
          <a:prstGeom prst="rect">
            <a:avLst/>
          </a:prstGeom>
          <a:noFill/>
        </p:spPr>
        <p:txBody>
          <a:bodyPr wrap="square">
            <a:spAutoFit/>
          </a:bodyPr>
          <a:lstStyle/>
          <a:p>
            <a:r>
              <a:rPr lang="en-US">
                <a:solidFill>
                  <a:schemeClr val="bg1"/>
                </a:solidFill>
              </a:rPr>
              <a:t>Từ phiên bản git 2.23 còn có thể 2 lệnh với chức năng tương ứng là: git switch và git restore</a:t>
            </a:r>
          </a:p>
        </p:txBody>
      </p:sp>
    </p:spTree>
    <p:extLst>
      <p:ext uri="{BB962C8B-B14F-4D97-AF65-F5344CB8AC3E}">
        <p14:creationId xmlns:p14="http://schemas.microsoft.com/office/powerpoint/2010/main" val="35645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2567354"/>
            <a:ext cx="7781544" cy="2177902"/>
          </a:xfrm>
        </p:spPr>
        <p:txBody>
          <a:bodyPr>
            <a:normAutofit/>
          </a:bodyPr>
          <a:lstStyle/>
          <a:p>
            <a:r>
              <a:rPr lang="en-US"/>
              <a:t>11. Các lệnh cơ bản với Git repo</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a:t>VSC and Git</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94387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a:t>12. Nhánh trong git</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316919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9988296" cy="859055"/>
          </a:xfrm>
        </p:spPr>
        <p:txBody>
          <a:bodyPr>
            <a:normAutofit fontScale="90000"/>
          </a:bodyPr>
          <a:lstStyle/>
          <a:p>
            <a:r>
              <a:rPr lang="en-US"/>
              <a:t>13. Git merger, rebase – gộp và viết lại lịch sử commit</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26179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t>14. Git remote – quản lý các liên kết tới remote repo</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17</a:t>
            </a:fld>
            <a:endParaRPr lang="en-US" dirty="0"/>
          </a:p>
        </p:txBody>
      </p:sp>
    </p:spTree>
    <p:extLst>
      <p:ext uri="{BB962C8B-B14F-4D97-AF65-F5344CB8AC3E}">
        <p14:creationId xmlns:p14="http://schemas.microsoft.com/office/powerpoint/2010/main" val="236672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t>15. Git push – đẩy dữ liệu từ local lên server</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18</a:t>
            </a:fld>
            <a:endParaRPr lang="en-US" dirty="0"/>
          </a:p>
        </p:txBody>
      </p:sp>
    </p:spTree>
    <p:extLst>
      <p:ext uri="{BB962C8B-B14F-4D97-AF65-F5344CB8AC3E}">
        <p14:creationId xmlns:p14="http://schemas.microsoft.com/office/powerpoint/2010/main" val="32965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t>16. Git fetch, pull – cập nhật dữ liệu từ remote</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19</a:t>
            </a:fld>
            <a:endParaRPr lang="en-US" dirty="0"/>
          </a:p>
        </p:txBody>
      </p:sp>
    </p:spTree>
    <p:extLst>
      <p:ext uri="{BB962C8B-B14F-4D97-AF65-F5344CB8AC3E}">
        <p14:creationId xmlns:p14="http://schemas.microsoft.com/office/powerpoint/2010/main" val="1320275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2104" y="3165232"/>
            <a:ext cx="7781544" cy="1580024"/>
          </a:xfrm>
        </p:spPr>
        <p:txBody>
          <a:bodyPr>
            <a:normAutofit fontScale="90000"/>
          </a:bodyPr>
          <a:lstStyle/>
          <a:p>
            <a:r>
              <a:rPr lang="en-US"/>
              <a:t>1. Giới thiệu về hệ thống quản lý phiên bản Git</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a:t>VSC and Git</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6" name="TextBox 5">
            <a:extLst>
              <a:ext uri="{FF2B5EF4-FFF2-40B4-BE49-F238E27FC236}">
                <a16:creationId xmlns:a16="http://schemas.microsoft.com/office/drawing/2014/main" id="{036BC735-2644-47CD-A8E7-5B30576A55AC}"/>
              </a:ext>
            </a:extLst>
          </p:cNvPr>
          <p:cNvSpPr txBox="1"/>
          <p:nvPr/>
        </p:nvSpPr>
        <p:spPr>
          <a:xfrm>
            <a:off x="2599710" y="456076"/>
            <a:ext cx="6013938" cy="2308324"/>
          </a:xfrm>
          <a:prstGeom prst="rect">
            <a:avLst/>
          </a:prstGeom>
          <a:noFill/>
        </p:spPr>
        <p:txBody>
          <a:bodyPr wrap="square" rtlCol="0">
            <a:spAutoFit/>
          </a:bodyPr>
          <a:lstStyle/>
          <a:p>
            <a:pPr algn="just"/>
            <a:r>
              <a:rPr lang="vi-VN" b="0" i="0">
                <a:solidFill>
                  <a:schemeClr val="bg1"/>
                </a:solidFill>
                <a:effectLst/>
                <a:latin typeface="-apple-system"/>
              </a:rPr>
              <a:t>Hệ thống quản lý phiên bản - Version Control System (VCS) là một hệ thống ghi nhận và lưu lại sự thay đổi của các file theo thời gian, từ hệ thống đó một file có thể phục hồi quay về trạng thái (phiên bản) ở một thời điểm trước đó. Ngoài ra bạn có thể theo dõi sự thay đổi của một file theo thời gian, ai đã thay đổi, thay đổi vào lúc nào .... Có nhiều hệ thống VCS mà bạn có thể chọn sử dụng như: Concurrent Versions System, Subversion, Git, Mercurial</a:t>
            </a:r>
            <a:endParaRPr lang="en-US">
              <a:solidFill>
                <a:schemeClr val="bg1"/>
              </a:solidFill>
            </a:endParaRPr>
          </a:p>
        </p:txBody>
      </p:sp>
      <p:sp>
        <p:nvSpPr>
          <p:cNvPr id="7" name="Rectangle 1">
            <a:extLst>
              <a:ext uri="{FF2B5EF4-FFF2-40B4-BE49-F238E27FC236}">
                <a16:creationId xmlns:a16="http://schemas.microsoft.com/office/drawing/2014/main" id="{DA3F9C9E-29ED-4723-BC23-E94B1D9419B6}"/>
              </a:ext>
            </a:extLst>
          </p:cNvPr>
          <p:cNvSpPr>
            <a:spLocks noChangeArrowheads="1"/>
          </p:cNvSpPr>
          <p:nvPr/>
        </p:nvSpPr>
        <p:spPr bwMode="auto">
          <a:xfrm>
            <a:off x="3335383" y="4835644"/>
            <a:ext cx="6001258" cy="1661993"/>
          </a:xfrm>
          <a:prstGeom prst="rect">
            <a:avLst/>
          </a:prstGeom>
          <a:solidFill>
            <a:srgbClr val="EC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880000"/>
                </a:solidFill>
                <a:effectLst/>
                <a:latin typeface="SFMono-Regular"/>
              </a:rPr>
              <a:t># Kiểm tra phiên bản GIT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SFMono-Regular"/>
              </a:rPr>
              <a:t> git </a:t>
            </a:r>
            <a:r>
              <a:rPr kumimoji="0" lang="en-US" altLang="en-US" sz="1500" b="0" i="0" u="none" strike="noStrike" cap="none" normalizeH="0" baseline="0">
                <a:ln>
                  <a:noFill/>
                </a:ln>
                <a:solidFill>
                  <a:srgbClr val="666600"/>
                </a:solidFill>
                <a:effectLst/>
                <a:latin typeface="SFMono-Regular"/>
              </a:rPr>
              <a:t>--</a:t>
            </a:r>
            <a:r>
              <a:rPr kumimoji="0" lang="en-US" altLang="en-US" sz="1500" b="0" i="0" u="none" strike="noStrike" cap="none" normalizeH="0" baseline="0">
                <a:ln>
                  <a:noFill/>
                </a:ln>
                <a:solidFill>
                  <a:srgbClr val="000000"/>
                </a:solidFill>
                <a:effectLst/>
                <a:latin typeface="SFMono-Regular"/>
              </a:rPr>
              <a:t>version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880000"/>
                </a:solidFill>
                <a:effectLst/>
                <a:latin typeface="SFMono-Regular"/>
              </a:rPr>
              <a:t># Danh sách các thiết lập cấu hình</a:t>
            </a:r>
            <a:r>
              <a:rPr kumimoji="0" lang="en-US" altLang="en-US" sz="1500" b="0" i="0" u="none" strike="noStrike" cap="none" normalizeH="0" baseline="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SFMono-Regular"/>
              </a:rPr>
              <a:t>git config </a:t>
            </a:r>
            <a:r>
              <a:rPr kumimoji="0" lang="en-US" altLang="en-US" sz="1500" b="0" i="0" u="none" strike="noStrike" cap="none" normalizeH="0" baseline="0">
                <a:ln>
                  <a:noFill/>
                </a:ln>
                <a:solidFill>
                  <a:srgbClr val="666600"/>
                </a:solidFill>
                <a:effectLst/>
                <a:latin typeface="SFMono-Regular"/>
              </a:rPr>
              <a:t>--</a:t>
            </a:r>
            <a:r>
              <a:rPr kumimoji="0" lang="en-US" altLang="en-US" sz="1500" b="0" i="0" u="none" strike="noStrike" cap="none" normalizeH="0" baseline="0">
                <a:ln>
                  <a:noFill/>
                </a:ln>
                <a:solidFill>
                  <a:srgbClr val="000000"/>
                </a:solidFill>
                <a:effectLst/>
                <a:latin typeface="SFMono-Regular"/>
              </a:rPr>
              <a:t>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880000"/>
                </a:solidFill>
                <a:effectLst/>
                <a:latin typeface="SFMono-Regular"/>
              </a:rPr>
              <a:t># Thiết lập tên</a:t>
            </a:r>
            <a:r>
              <a:rPr kumimoji="0" lang="en-US" altLang="en-US" sz="1500" b="0" i="0" u="none" strike="noStrike" cap="none" normalizeH="0" baseline="0">
                <a:ln>
                  <a:noFill/>
                </a:ln>
                <a:solidFill>
                  <a:srgbClr val="000000"/>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SFMono-Regular"/>
              </a:rPr>
              <a:t>git config </a:t>
            </a:r>
            <a:r>
              <a:rPr kumimoji="0" lang="en-US" altLang="en-US" sz="1500" b="0" i="0" u="none" strike="noStrike" cap="none" normalizeH="0" baseline="0">
                <a:ln>
                  <a:noFill/>
                </a:ln>
                <a:solidFill>
                  <a:srgbClr val="666600"/>
                </a:solidFill>
                <a:effectLst/>
                <a:latin typeface="SFMono-Regular"/>
              </a:rPr>
              <a:t>--</a:t>
            </a:r>
            <a:r>
              <a:rPr kumimoji="0" lang="en-US" altLang="en-US" sz="1500" b="0" i="0" u="none" strike="noStrike" cap="none" normalizeH="0" baseline="0">
                <a:ln>
                  <a:noFill/>
                </a:ln>
                <a:solidFill>
                  <a:srgbClr val="000000"/>
                </a:solidFill>
                <a:effectLst/>
                <a:latin typeface="SFMono-Regular"/>
              </a:rPr>
              <a:t>global user</a:t>
            </a:r>
            <a:r>
              <a:rPr kumimoji="0" lang="en-US" altLang="en-US" sz="1500" b="0" i="0" u="none" strike="noStrike" cap="none" normalizeH="0" baseline="0">
                <a:ln>
                  <a:noFill/>
                </a:ln>
                <a:solidFill>
                  <a:srgbClr val="666600"/>
                </a:solidFill>
                <a:effectLst/>
                <a:latin typeface="SFMono-Regular"/>
              </a:rPr>
              <a:t>.</a:t>
            </a:r>
            <a:r>
              <a:rPr kumimoji="0" lang="en-US" altLang="en-US" sz="1500" b="0" i="0" u="none" strike="noStrike" cap="none" normalizeH="0" baseline="0">
                <a:ln>
                  <a:noFill/>
                </a:ln>
                <a:solidFill>
                  <a:srgbClr val="000000"/>
                </a:solidFill>
                <a:effectLst/>
                <a:latin typeface="SFMono-Regular"/>
              </a:rPr>
              <a:t>name </a:t>
            </a:r>
            <a:r>
              <a:rPr kumimoji="0" lang="en-US" altLang="en-US" sz="1500" b="0" i="0" u="none" strike="noStrike" cap="none" normalizeH="0" baseline="0">
                <a:ln>
                  <a:noFill/>
                </a:ln>
                <a:solidFill>
                  <a:srgbClr val="008800"/>
                </a:solidFill>
                <a:effectLst/>
                <a:latin typeface="SFMono-Regular"/>
              </a:rPr>
              <a:t>"Tên của Bạn“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SFMono-Regular"/>
              </a:rPr>
              <a:t> </a:t>
            </a:r>
            <a:r>
              <a:rPr kumimoji="0" lang="en-US" altLang="en-US" sz="1500" b="0" i="0" u="none" strike="noStrike" cap="none" normalizeH="0" baseline="0">
                <a:ln>
                  <a:noFill/>
                </a:ln>
                <a:solidFill>
                  <a:srgbClr val="880000"/>
                </a:solidFill>
                <a:effectLst/>
                <a:latin typeface="SFMono-Regular"/>
              </a:rPr>
              <a:t># Thiết lập email</a:t>
            </a:r>
            <a:r>
              <a:rPr kumimoji="0" lang="en-US" altLang="en-US" sz="1500" b="0" i="0" u="none" strike="noStrike" cap="none" normalizeH="0" baseline="0">
                <a:ln>
                  <a:noFill/>
                </a:ln>
                <a:solidFill>
                  <a:srgbClr val="000000"/>
                </a:solidFill>
                <a:effectLst/>
                <a:latin typeface="SFMono-Regular"/>
              </a:rPr>
              <a:t> git config </a:t>
            </a:r>
            <a:r>
              <a:rPr kumimoji="0" lang="en-US" altLang="en-US" sz="1500" b="0" i="0" u="none" strike="noStrike" cap="none" normalizeH="0" baseline="0">
                <a:ln>
                  <a:noFill/>
                </a:ln>
                <a:solidFill>
                  <a:srgbClr val="666600"/>
                </a:solidFill>
                <a:effectLst/>
                <a:latin typeface="SFMono-Regular"/>
              </a:rPr>
              <a:t>--</a:t>
            </a:r>
            <a:r>
              <a:rPr kumimoji="0" lang="en-US" altLang="en-US" sz="1500" b="0" i="0" u="none" strike="noStrike" cap="none" normalizeH="0" baseline="0">
                <a:ln>
                  <a:noFill/>
                </a:ln>
                <a:solidFill>
                  <a:srgbClr val="000000"/>
                </a:solidFill>
                <a:effectLst/>
                <a:latin typeface="SFMono-Regular"/>
              </a:rPr>
              <a:t>global user</a:t>
            </a:r>
            <a:r>
              <a:rPr kumimoji="0" lang="en-US" altLang="en-US" sz="1500" b="0" i="0" u="none" strike="noStrike" cap="none" normalizeH="0" baseline="0">
                <a:ln>
                  <a:noFill/>
                </a:ln>
                <a:solidFill>
                  <a:srgbClr val="666600"/>
                </a:solidFill>
                <a:effectLst/>
                <a:latin typeface="SFMono-Regular"/>
              </a:rPr>
              <a:t>.</a:t>
            </a:r>
            <a:r>
              <a:rPr kumimoji="0" lang="en-US" altLang="en-US" sz="1500" b="0" i="0" u="none" strike="noStrike" cap="none" normalizeH="0" baseline="0">
                <a:ln>
                  <a:noFill/>
                </a:ln>
                <a:solidFill>
                  <a:srgbClr val="000000"/>
                </a:solidFill>
                <a:effectLst/>
                <a:latin typeface="SFMono-Regular"/>
              </a:rPr>
              <a:t>email emailcuaban@domain</a:t>
            </a:r>
            <a:r>
              <a:rPr kumimoji="0" lang="en-US" altLang="en-US" sz="1500" b="0" i="0" u="none" strike="noStrike" cap="none" normalizeH="0" baseline="0">
                <a:ln>
                  <a:noFill/>
                </a:ln>
                <a:solidFill>
                  <a:srgbClr val="666600"/>
                </a:solidFill>
                <a:effectLst/>
                <a:latin typeface="SFMono-Regular"/>
              </a:rPr>
              <a:t>.</a:t>
            </a:r>
            <a:r>
              <a:rPr kumimoji="0" lang="en-US" altLang="en-US" sz="1500" b="0" i="0" u="none" strike="noStrike" cap="none" normalizeH="0" baseline="0">
                <a:ln>
                  <a:noFill/>
                </a:ln>
                <a:solidFill>
                  <a:srgbClr val="000000"/>
                </a:solidFill>
                <a:effectLst/>
                <a:latin typeface="SFMono-Regular"/>
              </a:rPr>
              <a:t>com</a:t>
            </a:r>
            <a:r>
              <a:rPr kumimoji="0" lang="en-US" altLang="en-US" sz="1500" b="0" i="0" u="none" strike="noStrike" cap="none" normalizeH="0" baseline="0">
                <a:ln>
                  <a:noFill/>
                </a:ln>
                <a:solidFill>
                  <a:schemeClr val="tx1"/>
                </a:solidFill>
                <a:effectLst/>
              </a:rPr>
              <a:t> </a:t>
            </a:r>
            <a:endParaRPr kumimoji="0" lang="en-US" altLang="en-US" sz="15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t>17. Cài đặt Git server lệnh làm việc với Remote Repo</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20</a:t>
            </a:fld>
            <a:endParaRPr lang="en-US" dirty="0"/>
          </a:p>
        </p:txBody>
      </p:sp>
    </p:spTree>
    <p:extLst>
      <p:ext uri="{BB962C8B-B14F-4D97-AF65-F5344CB8AC3E}">
        <p14:creationId xmlns:p14="http://schemas.microsoft.com/office/powerpoint/2010/main" val="399157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a:t>18. Tag trong git</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21</a:t>
            </a:fld>
            <a:endParaRPr lang="en-US" dirty="0"/>
          </a:p>
        </p:txBody>
      </p:sp>
    </p:spTree>
    <p:extLst>
      <p:ext uri="{BB962C8B-B14F-4D97-AF65-F5344CB8AC3E}">
        <p14:creationId xmlns:p14="http://schemas.microsoft.com/office/powerpoint/2010/main" val="4314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a:bodyPr>
          <a:lstStyle/>
          <a:p>
            <a:r>
              <a:rPr lang="en-US"/>
              <a:t>19. Remote Branch</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22</a:t>
            </a:fld>
            <a:endParaRPr lang="en-US" dirty="0"/>
          </a:p>
        </p:txBody>
      </p:sp>
    </p:spTree>
    <p:extLst>
      <p:ext uri="{BB962C8B-B14F-4D97-AF65-F5344CB8AC3E}">
        <p14:creationId xmlns:p14="http://schemas.microsoft.com/office/powerpoint/2010/main" val="59942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t>20. Sử dụng github để remote repo chứa code dự án</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23</a:t>
            </a:fld>
            <a:endParaRPr lang="en-US" dirty="0"/>
          </a:p>
        </p:txBody>
      </p:sp>
    </p:spTree>
    <p:extLst>
      <p:ext uri="{BB962C8B-B14F-4D97-AF65-F5344CB8AC3E}">
        <p14:creationId xmlns:p14="http://schemas.microsoft.com/office/powerpoint/2010/main" val="65059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26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28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36F054-9CDA-439C-A498-7A1FFDDD883B}"/>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pic>
        <p:nvPicPr>
          <p:cNvPr id="6" name="Picture 5">
            <a:extLst>
              <a:ext uri="{FF2B5EF4-FFF2-40B4-BE49-F238E27FC236}">
                <a16:creationId xmlns:a16="http://schemas.microsoft.com/office/drawing/2014/main" id="{39CA8BF3-9674-4D44-9FE2-52CADE1BD041}"/>
              </a:ext>
            </a:extLst>
          </p:cNvPr>
          <p:cNvPicPr>
            <a:picLocks noChangeAspect="1"/>
          </p:cNvPicPr>
          <p:nvPr/>
        </p:nvPicPr>
        <p:blipFill>
          <a:blip r:embed="rId2"/>
          <a:stretch>
            <a:fillRect/>
          </a:stretch>
        </p:blipFill>
        <p:spPr>
          <a:xfrm>
            <a:off x="944533" y="0"/>
            <a:ext cx="11247467" cy="6858000"/>
          </a:xfrm>
          <a:prstGeom prst="rect">
            <a:avLst/>
          </a:prstGeom>
        </p:spPr>
      </p:pic>
      <p:pic>
        <p:nvPicPr>
          <p:cNvPr id="8" name="Picture 7">
            <a:extLst>
              <a:ext uri="{FF2B5EF4-FFF2-40B4-BE49-F238E27FC236}">
                <a16:creationId xmlns:a16="http://schemas.microsoft.com/office/drawing/2014/main" id="{5E9C0C04-5697-463F-8C8E-987721F147FB}"/>
              </a:ext>
            </a:extLst>
          </p:cNvPr>
          <p:cNvPicPr>
            <a:picLocks noChangeAspect="1"/>
          </p:cNvPicPr>
          <p:nvPr/>
        </p:nvPicPr>
        <p:blipFill>
          <a:blip r:embed="rId3"/>
          <a:stretch>
            <a:fillRect/>
          </a:stretch>
        </p:blipFill>
        <p:spPr>
          <a:xfrm>
            <a:off x="1032343" y="2457104"/>
            <a:ext cx="5577463" cy="4305102"/>
          </a:xfrm>
          <a:prstGeom prst="rect">
            <a:avLst/>
          </a:prstGeom>
        </p:spPr>
      </p:pic>
    </p:spTree>
    <p:extLst>
      <p:ext uri="{BB962C8B-B14F-4D97-AF65-F5344CB8AC3E}">
        <p14:creationId xmlns:p14="http://schemas.microsoft.com/office/powerpoint/2010/main" val="366531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30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31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34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a:t>2. Git init – khởi tạo</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6" name="TextBox 5">
            <a:extLst>
              <a:ext uri="{FF2B5EF4-FFF2-40B4-BE49-F238E27FC236}">
                <a16:creationId xmlns:a16="http://schemas.microsoft.com/office/drawing/2014/main" id="{D723BA1B-522D-4979-89A3-4DE3AA38A83E}"/>
              </a:ext>
            </a:extLst>
          </p:cNvPr>
          <p:cNvSpPr txBox="1"/>
          <p:nvPr/>
        </p:nvSpPr>
        <p:spPr>
          <a:xfrm>
            <a:off x="831850" y="730572"/>
            <a:ext cx="6100354" cy="646331"/>
          </a:xfrm>
          <a:prstGeom prst="rect">
            <a:avLst/>
          </a:prstGeom>
          <a:noFill/>
        </p:spPr>
        <p:txBody>
          <a:bodyPr wrap="square">
            <a:spAutoFit/>
          </a:bodyPr>
          <a:lstStyle/>
          <a:p>
            <a:r>
              <a:rPr lang="vi-VN" b="0" i="0">
                <a:solidFill>
                  <a:schemeClr val="bg1"/>
                </a:solidFill>
                <a:effectLst/>
                <a:latin typeface="-apple-system"/>
              </a:rPr>
              <a:t>Sử dụng lệnh </a:t>
            </a:r>
            <a:r>
              <a:rPr lang="vi-VN" b="0" i="0">
                <a:solidFill>
                  <a:srgbClr val="FF0000"/>
                </a:solidFill>
                <a:effectLst/>
                <a:latin typeface="-apple-system"/>
              </a:rPr>
              <a:t>git init </a:t>
            </a:r>
            <a:r>
              <a:rPr lang="vi-VN" b="0" i="0">
                <a:solidFill>
                  <a:schemeClr val="bg1"/>
                </a:solidFill>
                <a:effectLst/>
                <a:latin typeface="-apple-system"/>
              </a:rPr>
              <a:t>để khởi tạo một </a:t>
            </a:r>
            <a:r>
              <a:rPr lang="vi-VN" b="0" i="0">
                <a:solidFill>
                  <a:srgbClr val="FF0000"/>
                </a:solidFill>
                <a:effectLst/>
                <a:latin typeface="-apple-system"/>
              </a:rPr>
              <a:t>local repo </a:t>
            </a:r>
            <a:r>
              <a:rPr lang="vi-VN" b="0" i="0">
                <a:solidFill>
                  <a:schemeClr val="bg1"/>
                </a:solidFill>
                <a:effectLst/>
                <a:latin typeface="-apple-system"/>
              </a:rPr>
              <a:t>mới hoặc </a:t>
            </a:r>
            <a:endParaRPr lang="en-US" b="0" i="0">
              <a:solidFill>
                <a:schemeClr val="bg1"/>
              </a:solidFill>
              <a:effectLst/>
              <a:latin typeface="-apple-system"/>
            </a:endParaRPr>
          </a:p>
          <a:p>
            <a:r>
              <a:rPr lang="vi-VN" b="0" i="0">
                <a:solidFill>
                  <a:schemeClr val="bg1"/>
                </a:solidFill>
                <a:effectLst/>
                <a:latin typeface="-apple-system"/>
              </a:rPr>
              <a:t>repo lưu trữ ở </a:t>
            </a:r>
            <a:r>
              <a:rPr lang="vi-VN" b="0" i="0">
                <a:solidFill>
                  <a:srgbClr val="FF0000"/>
                </a:solidFill>
                <a:effectLst/>
                <a:latin typeface="-apple-system"/>
              </a:rPr>
              <a:t>server</a:t>
            </a:r>
            <a:r>
              <a:rPr lang="vi-VN" b="0" i="0">
                <a:solidFill>
                  <a:schemeClr val="bg1"/>
                </a:solidFill>
                <a:effectLst/>
                <a:latin typeface="-apple-system"/>
              </a:rPr>
              <a:t> với </a:t>
            </a:r>
            <a:r>
              <a:rPr lang="vi-VN" b="0" i="0">
                <a:solidFill>
                  <a:srgbClr val="FF0000"/>
                </a:solidFill>
                <a:effectLst/>
                <a:latin typeface="-apple-system"/>
              </a:rPr>
              <a:t>git init --bare</a:t>
            </a:r>
            <a:endParaRPr lang="en-US">
              <a:solidFill>
                <a:srgbClr val="FF0000"/>
              </a:solidFill>
            </a:endParaRPr>
          </a:p>
        </p:txBody>
      </p:sp>
      <p:sp>
        <p:nvSpPr>
          <p:cNvPr id="12" name="TextBox 11">
            <a:extLst>
              <a:ext uri="{FF2B5EF4-FFF2-40B4-BE49-F238E27FC236}">
                <a16:creationId xmlns:a16="http://schemas.microsoft.com/office/drawing/2014/main" id="{809316AE-668D-403B-8571-C40819CBCD09}"/>
              </a:ext>
            </a:extLst>
          </p:cNvPr>
          <p:cNvSpPr txBox="1"/>
          <p:nvPr/>
        </p:nvSpPr>
        <p:spPr>
          <a:xfrm>
            <a:off x="831850" y="1674674"/>
            <a:ext cx="6100354" cy="1754326"/>
          </a:xfrm>
          <a:prstGeom prst="rect">
            <a:avLst/>
          </a:prstGeom>
          <a:noFill/>
        </p:spPr>
        <p:txBody>
          <a:bodyPr wrap="square">
            <a:spAutoFit/>
          </a:bodyPr>
          <a:lstStyle/>
          <a:p>
            <a:r>
              <a:rPr lang="en-US">
                <a:solidFill>
                  <a:schemeClr val="bg1"/>
                </a:solidFill>
              </a:rPr>
              <a:t>Khi đang trong thư mục dự án chạy lệnh git init nó sẽ tạo </a:t>
            </a:r>
            <a:r>
              <a:rPr lang="en-US">
                <a:solidFill>
                  <a:srgbClr val="FF0000"/>
                </a:solidFill>
              </a:rPr>
              <a:t>ra một thư mục con (ẩn) tên .git</a:t>
            </a:r>
            <a:r>
              <a:rPr lang="en-US">
                <a:solidFill>
                  <a:schemeClr val="bg1"/>
                </a:solidFill>
              </a:rPr>
              <a:t>, thư mục này chứa tất cả thông tin mô tả cho kho chứa dự án (Repo) mới - những thông tin này gọi là </a:t>
            </a:r>
            <a:r>
              <a:rPr lang="en-US">
                <a:solidFill>
                  <a:srgbClr val="FF0000"/>
                </a:solidFill>
              </a:rPr>
              <a:t>metadata</a:t>
            </a:r>
            <a:r>
              <a:rPr lang="en-US">
                <a:solidFill>
                  <a:schemeClr val="bg1"/>
                </a:solidFill>
              </a:rPr>
              <a:t> gồm các thư mục như objects, refs ... Có một file tên </a:t>
            </a:r>
            <a:r>
              <a:rPr lang="en-US">
                <a:solidFill>
                  <a:srgbClr val="FF0000"/>
                </a:solidFill>
              </a:rPr>
              <a:t>HEAD</a:t>
            </a:r>
            <a:r>
              <a:rPr lang="en-US">
                <a:solidFill>
                  <a:schemeClr val="bg1"/>
                </a:solidFill>
              </a:rPr>
              <a:t> cũng được tạo ra - nó </a:t>
            </a:r>
            <a:r>
              <a:rPr lang="en-US">
                <a:solidFill>
                  <a:srgbClr val="FF0000"/>
                </a:solidFill>
              </a:rPr>
              <a:t>trỏ đến commit hiện tại</a:t>
            </a:r>
            <a:r>
              <a:rPr lang="en-US">
                <a:solidFill>
                  <a:schemeClr val="bg1"/>
                </a:solidFill>
              </a:rPr>
              <a:t>.</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9988296" cy="859055"/>
          </a:xfrm>
        </p:spPr>
        <p:txBody>
          <a:bodyPr>
            <a:normAutofit/>
          </a:bodyPr>
          <a:lstStyle/>
          <a:p>
            <a:r>
              <a:rPr lang="en-US"/>
              <a:t>3. Git add – chuẩn bị commit</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67247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C28408-D6C3-43D6-BF99-B0C2B868702E}"/>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1026" name="Picture 2">
            <a:extLst>
              <a:ext uri="{FF2B5EF4-FFF2-40B4-BE49-F238E27FC236}">
                <a16:creationId xmlns:a16="http://schemas.microsoft.com/office/drawing/2014/main" id="{FB4796C2-F34F-49C9-9913-FC53ABC86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55173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C9E46F7-CD2F-4304-A321-D41FD699694D}"/>
              </a:ext>
            </a:extLst>
          </p:cNvPr>
          <p:cNvSpPr>
            <a:spLocks noChangeArrowheads="1"/>
          </p:cNvSpPr>
          <p:nvPr/>
        </p:nvSpPr>
        <p:spPr bwMode="auto">
          <a:xfrm>
            <a:off x="7306490" y="177800"/>
            <a:ext cx="4450081" cy="120032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sz="1800" b="0" i="0" u="none" strike="noStrike" cap="none" normalizeH="0" baseline="0">
                <a:ln>
                  <a:noFill/>
                </a:ln>
                <a:solidFill>
                  <a:srgbClr val="212529"/>
                </a:solidFill>
                <a:effectLst/>
                <a:latin typeface="-apple-system"/>
              </a:rPr>
              <a:t>Lệnh </a:t>
            </a:r>
            <a:r>
              <a:rPr kumimoji="0" lang="en-US" altLang="en-US" sz="1200" b="0" i="0" u="none" strike="noStrike" cap="none" normalizeH="0" baseline="0">
                <a:ln>
                  <a:noFill/>
                </a:ln>
                <a:solidFill>
                  <a:srgbClr val="C22C72"/>
                </a:solidFill>
                <a:effectLst/>
                <a:latin typeface="SFMono-Regular"/>
              </a:rPr>
              <a:t>git add</a:t>
            </a:r>
            <a:r>
              <a:rPr kumimoji="0" lang="en-US" altLang="en-US" sz="1800" b="0" i="0" u="none" strike="noStrike" cap="none" normalizeH="0" baseline="0">
                <a:ln>
                  <a:noFill/>
                </a:ln>
                <a:solidFill>
                  <a:srgbClr val="212529"/>
                </a:solidFill>
                <a:effectLst/>
                <a:latin typeface="-apple-system"/>
              </a:rPr>
              <a:t> sử dụng để </a:t>
            </a:r>
            <a:r>
              <a:rPr kumimoji="0" lang="en-US" altLang="en-US" sz="1800" b="1" i="0" u="none" strike="noStrike" cap="none" normalizeH="0" baseline="0">
                <a:ln>
                  <a:noFill/>
                </a:ln>
                <a:solidFill>
                  <a:srgbClr val="212529"/>
                </a:solidFill>
                <a:effectLst/>
                <a:latin typeface="-apple-system"/>
              </a:rPr>
              <a:t>đánh chỉ mục (index)</a:t>
            </a:r>
            <a:r>
              <a:rPr kumimoji="0" lang="en-US" altLang="en-US" sz="1800" b="0" i="0" u="none" strike="noStrike" cap="none" normalizeH="0" baseline="0">
                <a:ln>
                  <a:noFill/>
                </a:ln>
                <a:solidFill>
                  <a:srgbClr val="212529"/>
                </a:solidFill>
                <a:effectLst/>
                <a:latin typeface="-apple-system"/>
              </a:rPr>
              <a:t> các nội dung mới, mới cập nhật trong </a:t>
            </a:r>
            <a:r>
              <a:rPr kumimoji="0" lang="en-US" altLang="en-US" sz="1800" b="1" i="0" u="none" strike="noStrike" cap="none" normalizeH="0" baseline="0">
                <a:ln>
                  <a:noFill/>
                </a:ln>
                <a:solidFill>
                  <a:srgbClr val="212529"/>
                </a:solidFill>
                <a:effectLst/>
                <a:latin typeface="-apple-system"/>
              </a:rPr>
              <a:t>thư mục làm việc</a:t>
            </a:r>
            <a:r>
              <a:rPr kumimoji="0" lang="en-US" altLang="en-US" sz="1800" b="0" i="0" u="none" strike="noStrike" cap="none" normalizeH="0" baseline="0">
                <a:ln>
                  <a:noFill/>
                </a:ln>
                <a:solidFill>
                  <a:srgbClr val="212529"/>
                </a:solidFill>
                <a:effectLst/>
                <a:latin typeface="-apple-system"/>
              </a:rPr>
              <a:t>, nó c</a:t>
            </a:r>
            <a:r>
              <a:rPr kumimoji="0" lang="en-US" altLang="en-US" sz="1800" b="0" i="0" u="none" strike="noStrike" cap="none" normalizeH="0" baseline="0">
                <a:ln>
                  <a:noFill/>
                </a:ln>
                <a:solidFill>
                  <a:srgbClr val="FF0000"/>
                </a:solidFill>
                <a:effectLst/>
                <a:latin typeface="-apple-system"/>
              </a:rPr>
              <a:t>huẩn bị nội dung sắp xếp cho lần </a:t>
            </a:r>
            <a:r>
              <a:rPr kumimoji="0" lang="en-US" altLang="en-US" sz="1200" b="0" i="0" u="none" strike="noStrike" cap="none" normalizeH="0" baseline="0">
                <a:ln>
                  <a:noFill/>
                </a:ln>
                <a:solidFill>
                  <a:srgbClr val="FF0000"/>
                </a:solidFill>
                <a:effectLst/>
                <a:latin typeface="SFMono-Regular"/>
              </a:rPr>
              <a:t>commit</a:t>
            </a:r>
            <a:r>
              <a:rPr kumimoji="0" lang="en-US" altLang="en-US" sz="1800" b="0" i="0" u="none" strike="noStrike" cap="none" normalizeH="0" baseline="0">
                <a:ln>
                  <a:noFill/>
                </a:ln>
                <a:solidFill>
                  <a:srgbClr val="FF0000"/>
                </a:solidFill>
                <a:effectLst/>
                <a:latin typeface="-apple-system"/>
              </a:rPr>
              <a:t> tiếp theo</a:t>
            </a:r>
            <a:r>
              <a:rPr kumimoji="0" lang="en-US" altLang="en-US" sz="1800" b="0" i="0" u="none" strike="noStrike" cap="none" normalizeH="0" baseline="0">
                <a:ln>
                  <a:noFill/>
                </a:ln>
                <a:solidFill>
                  <a:srgbClr val="212529"/>
                </a:solidFill>
                <a:effectLst/>
                <a:latin typeface="-apple-system"/>
              </a:rPr>
              <a:t>.</a:t>
            </a:r>
            <a:r>
              <a:rPr kumimoji="0" lang="en-US" altLang="en-US" sz="1050" b="0" i="0" u="none" strike="noStrike" cap="none" normalizeH="0" baseline="0">
                <a:ln>
                  <a:noFill/>
                </a:ln>
                <a:solidFill>
                  <a:schemeClr val="tx1"/>
                </a:solidFill>
                <a:effectLst/>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EDD3514F-A79A-4E48-ACDE-A4F4B132B2D2}"/>
              </a:ext>
            </a:extLst>
          </p:cNvPr>
          <p:cNvSpPr txBox="1"/>
          <p:nvPr/>
        </p:nvSpPr>
        <p:spPr>
          <a:xfrm>
            <a:off x="7306490" y="1555929"/>
            <a:ext cx="4450080" cy="1754326"/>
          </a:xfrm>
          <a:prstGeom prst="rect">
            <a:avLst/>
          </a:prstGeom>
          <a:noFill/>
        </p:spPr>
        <p:txBody>
          <a:bodyPr wrap="square">
            <a:spAutoFit/>
          </a:bodyPr>
          <a:lstStyle/>
          <a:p>
            <a:pPr algn="just"/>
            <a:r>
              <a:rPr lang="vi-VN" b="0" i="0">
                <a:solidFill>
                  <a:srgbClr val="212529"/>
                </a:solidFill>
                <a:effectLst/>
                <a:latin typeface="-apple-system"/>
              </a:rPr>
              <a:t>Khái niệm </a:t>
            </a:r>
            <a:r>
              <a:rPr lang="vi-VN" b="1" i="0">
                <a:solidFill>
                  <a:srgbClr val="212529"/>
                </a:solidFill>
                <a:effectLst/>
                <a:latin typeface="-apple-system"/>
              </a:rPr>
              <a:t>đánh chỉ mục</a:t>
            </a:r>
            <a:r>
              <a:rPr lang="vi-VN" b="0" i="0">
                <a:solidFill>
                  <a:srgbClr val="212529"/>
                </a:solidFill>
                <a:effectLst/>
                <a:latin typeface="-apple-system"/>
              </a:rPr>
              <a:t> ở trên có nghĩa là lưu lại </a:t>
            </a:r>
            <a:r>
              <a:rPr lang="vi-VN" b="1" i="0">
                <a:solidFill>
                  <a:srgbClr val="212529"/>
                </a:solidFill>
                <a:effectLst/>
                <a:latin typeface="-apple-system"/>
              </a:rPr>
              <a:t>ảnh chụp</a:t>
            </a:r>
            <a:r>
              <a:rPr lang="vi-VN" b="0" i="0">
                <a:solidFill>
                  <a:srgbClr val="212529"/>
                </a:solidFill>
                <a:effectLst/>
                <a:latin typeface="-apple-system"/>
              </a:rPr>
              <a:t> (snapshot) thông tin thay đổi của thư mục làm việc so với lần commit trước (hoặc so với snapshot chưa commit), snapshot </a:t>
            </a:r>
            <a:r>
              <a:rPr lang="vi-VN" b="0" i="0">
                <a:solidFill>
                  <a:srgbClr val="FF0000"/>
                </a:solidFill>
                <a:effectLst/>
                <a:latin typeface="-apple-system"/>
              </a:rPr>
              <a:t>lưu ở khu vực gọi là </a:t>
            </a:r>
            <a:r>
              <a:rPr lang="vi-VN" b="1" i="0">
                <a:solidFill>
                  <a:srgbClr val="FF0000"/>
                </a:solidFill>
                <a:effectLst/>
                <a:latin typeface="-apple-system"/>
              </a:rPr>
              <a:t>staging</a:t>
            </a:r>
            <a:r>
              <a:rPr lang="vi-VN" b="0" i="0">
                <a:solidFill>
                  <a:srgbClr val="FF0000"/>
                </a:solidFill>
                <a:effectLst/>
                <a:latin typeface="-apple-system"/>
              </a:rPr>
              <a:t> </a:t>
            </a:r>
            <a:r>
              <a:rPr lang="vi-VN" b="0" i="0">
                <a:solidFill>
                  <a:srgbClr val="212529"/>
                </a:solidFill>
                <a:effectLst/>
                <a:latin typeface="-apple-system"/>
              </a:rPr>
              <a:t>(sắp xếp, chuẩn bị)</a:t>
            </a:r>
            <a:endParaRPr lang="en-US"/>
          </a:p>
        </p:txBody>
      </p:sp>
    </p:spTree>
    <p:extLst>
      <p:ext uri="{BB962C8B-B14F-4D97-AF65-F5344CB8AC3E}">
        <p14:creationId xmlns:p14="http://schemas.microsoft.com/office/powerpoint/2010/main" val="30456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t>4. Git status – trạng thái repo</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6" name="TextBox 5">
            <a:extLst>
              <a:ext uri="{FF2B5EF4-FFF2-40B4-BE49-F238E27FC236}">
                <a16:creationId xmlns:a16="http://schemas.microsoft.com/office/drawing/2014/main" id="{B5D1B539-3BBA-4DFF-B7FB-6895993670FE}"/>
              </a:ext>
            </a:extLst>
          </p:cNvPr>
          <p:cNvSpPr txBox="1"/>
          <p:nvPr/>
        </p:nvSpPr>
        <p:spPr>
          <a:xfrm>
            <a:off x="831850" y="634778"/>
            <a:ext cx="6283053" cy="1154162"/>
          </a:xfrm>
          <a:prstGeom prst="rect">
            <a:avLst/>
          </a:prstGeom>
          <a:noFill/>
        </p:spPr>
        <p:txBody>
          <a:bodyPr wrap="square">
            <a:spAutoFit/>
          </a:bodyPr>
          <a:lstStyle/>
          <a:p>
            <a:pPr algn="just"/>
            <a:r>
              <a:rPr lang="vi-VN" sz="2300" b="0" i="0">
                <a:solidFill>
                  <a:schemeClr val="bg1"/>
                </a:solidFill>
                <a:effectLst/>
                <a:latin typeface="-apple-system"/>
              </a:rPr>
              <a:t>Sử dụng lệnh </a:t>
            </a:r>
            <a:r>
              <a:rPr lang="vi-VN" sz="2300" b="0" i="0">
                <a:solidFill>
                  <a:srgbClr val="FF0000"/>
                </a:solidFill>
                <a:effectLst/>
                <a:latin typeface="-apple-system"/>
              </a:rPr>
              <a:t>git</a:t>
            </a:r>
            <a:r>
              <a:rPr lang="en-US" sz="2300" b="0" i="0">
                <a:solidFill>
                  <a:srgbClr val="FF0000"/>
                </a:solidFill>
                <a:effectLst/>
                <a:latin typeface="-apple-system"/>
              </a:rPr>
              <a:t> status</a:t>
            </a:r>
            <a:r>
              <a:rPr lang="vi-VN" sz="2300" b="0" i="0">
                <a:solidFill>
                  <a:srgbClr val="FF0000"/>
                </a:solidFill>
                <a:effectLst/>
                <a:latin typeface="-apple-system"/>
              </a:rPr>
              <a:t> </a:t>
            </a:r>
            <a:r>
              <a:rPr lang="vi-VN" sz="2300" b="0" i="0">
                <a:solidFill>
                  <a:schemeClr val="bg1"/>
                </a:solidFill>
                <a:effectLst/>
                <a:latin typeface="-apple-system"/>
              </a:rPr>
              <a:t>để biết thông tin trạng thái sửa đổi, thêm mới, xóa các file trước khi thực hiện commit</a:t>
            </a:r>
            <a:endParaRPr lang="en-US" sz="2300">
              <a:solidFill>
                <a:schemeClr val="bg1"/>
              </a:solidFill>
            </a:endParaRPr>
          </a:p>
        </p:txBody>
      </p:sp>
      <p:sp>
        <p:nvSpPr>
          <p:cNvPr id="11" name="TextBox 10">
            <a:extLst>
              <a:ext uri="{FF2B5EF4-FFF2-40B4-BE49-F238E27FC236}">
                <a16:creationId xmlns:a16="http://schemas.microsoft.com/office/drawing/2014/main" id="{F0418177-AC18-4105-A436-8022DFEAC74B}"/>
              </a:ext>
            </a:extLst>
          </p:cNvPr>
          <p:cNvSpPr txBox="1"/>
          <p:nvPr/>
        </p:nvSpPr>
        <p:spPr>
          <a:xfrm>
            <a:off x="831850" y="2048470"/>
            <a:ext cx="5109882" cy="923330"/>
          </a:xfrm>
          <a:prstGeom prst="rect">
            <a:avLst/>
          </a:prstGeom>
          <a:noFill/>
        </p:spPr>
        <p:txBody>
          <a:bodyPr wrap="square" rtlCol="0">
            <a:spAutoFit/>
          </a:bodyPr>
          <a:lstStyle/>
          <a:p>
            <a:r>
              <a:rPr lang="vi-VN">
                <a:solidFill>
                  <a:schemeClr val="bg1"/>
                </a:solidFill>
              </a:rPr>
              <a:t>Lệnh git status hiện thị thông tin khác nhau (do thêm mới, xóa đi, sửa đổi các file) giữa các file trong các trường hợp:</a:t>
            </a:r>
            <a:endParaRPr lang="en-US">
              <a:solidFill>
                <a:schemeClr val="bg1"/>
              </a:solidFill>
            </a:endParaRPr>
          </a:p>
        </p:txBody>
      </p:sp>
      <p:pic>
        <p:nvPicPr>
          <p:cNvPr id="14" name="Picture 13">
            <a:extLst>
              <a:ext uri="{FF2B5EF4-FFF2-40B4-BE49-F238E27FC236}">
                <a16:creationId xmlns:a16="http://schemas.microsoft.com/office/drawing/2014/main" id="{C5FFE0A7-FF9C-4527-9BA6-2BD3F1D8CE59}"/>
              </a:ext>
            </a:extLst>
          </p:cNvPr>
          <p:cNvPicPr>
            <a:picLocks noChangeAspect="1"/>
          </p:cNvPicPr>
          <p:nvPr/>
        </p:nvPicPr>
        <p:blipFill>
          <a:blip r:embed="rId2"/>
          <a:stretch>
            <a:fillRect/>
          </a:stretch>
        </p:blipFill>
        <p:spPr>
          <a:xfrm>
            <a:off x="950183" y="4925793"/>
            <a:ext cx="5420481" cy="1571844"/>
          </a:xfrm>
          <a:prstGeom prst="rect">
            <a:avLst/>
          </a:prstGeom>
        </p:spPr>
      </p:pic>
      <p:pic>
        <p:nvPicPr>
          <p:cNvPr id="18" name="Picture 17">
            <a:extLst>
              <a:ext uri="{FF2B5EF4-FFF2-40B4-BE49-F238E27FC236}">
                <a16:creationId xmlns:a16="http://schemas.microsoft.com/office/drawing/2014/main" id="{1B28D2DB-5826-4894-97CC-7050E42A4F0A}"/>
              </a:ext>
            </a:extLst>
          </p:cNvPr>
          <p:cNvPicPr>
            <a:picLocks noChangeAspect="1"/>
          </p:cNvPicPr>
          <p:nvPr/>
        </p:nvPicPr>
        <p:blipFill>
          <a:blip r:embed="rId3"/>
          <a:stretch>
            <a:fillRect/>
          </a:stretch>
        </p:blipFill>
        <p:spPr>
          <a:xfrm>
            <a:off x="6459067" y="4980222"/>
            <a:ext cx="5315692" cy="1438476"/>
          </a:xfrm>
          <a:prstGeom prst="rect">
            <a:avLst/>
          </a:prstGeom>
        </p:spPr>
      </p:pic>
    </p:spTree>
    <p:extLst>
      <p:ext uri="{BB962C8B-B14F-4D97-AF65-F5344CB8AC3E}">
        <p14:creationId xmlns:p14="http://schemas.microsoft.com/office/powerpoint/2010/main" val="269725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t>5. Git commit – thực hiện commit</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3" name="TextBox 2">
            <a:extLst>
              <a:ext uri="{FF2B5EF4-FFF2-40B4-BE49-F238E27FC236}">
                <a16:creationId xmlns:a16="http://schemas.microsoft.com/office/drawing/2014/main" id="{508DB45C-3436-4DE1-955C-6884AE0544BE}"/>
              </a:ext>
            </a:extLst>
          </p:cNvPr>
          <p:cNvSpPr txBox="1"/>
          <p:nvPr/>
        </p:nvSpPr>
        <p:spPr>
          <a:xfrm>
            <a:off x="252549" y="339634"/>
            <a:ext cx="6165668" cy="923330"/>
          </a:xfrm>
          <a:prstGeom prst="rect">
            <a:avLst/>
          </a:prstGeom>
          <a:noFill/>
        </p:spPr>
        <p:txBody>
          <a:bodyPr wrap="square" rtlCol="0">
            <a:spAutoFit/>
          </a:bodyPr>
          <a:lstStyle/>
          <a:p>
            <a:pPr algn="just"/>
            <a:r>
              <a:rPr lang="vi-VN">
                <a:solidFill>
                  <a:schemeClr val="bg1"/>
                </a:solidFill>
              </a:rPr>
              <a:t>Thực hiện câu lệnh git commit để lưu dữ liệu vào hệ thống Git, tùy chọn các tham số như tự động staging, cập nhật vào commit cuối</a:t>
            </a:r>
            <a:endParaRPr lang="en-US">
              <a:solidFill>
                <a:schemeClr val="bg1"/>
              </a:solidFill>
            </a:endParaRPr>
          </a:p>
        </p:txBody>
      </p:sp>
      <p:sp>
        <p:nvSpPr>
          <p:cNvPr id="7" name="TextBox 6">
            <a:extLst>
              <a:ext uri="{FF2B5EF4-FFF2-40B4-BE49-F238E27FC236}">
                <a16:creationId xmlns:a16="http://schemas.microsoft.com/office/drawing/2014/main" id="{929A1486-2240-4756-8D4E-C39EE836E1EA}"/>
              </a:ext>
            </a:extLst>
          </p:cNvPr>
          <p:cNvSpPr txBox="1"/>
          <p:nvPr/>
        </p:nvSpPr>
        <p:spPr>
          <a:xfrm>
            <a:off x="252549" y="1387065"/>
            <a:ext cx="6100354" cy="1754326"/>
          </a:xfrm>
          <a:prstGeom prst="rect">
            <a:avLst/>
          </a:prstGeom>
          <a:noFill/>
        </p:spPr>
        <p:txBody>
          <a:bodyPr wrap="square">
            <a:spAutoFit/>
          </a:bodyPr>
          <a:lstStyle/>
          <a:p>
            <a:r>
              <a:rPr lang="en-US">
                <a:solidFill>
                  <a:schemeClr val="bg1"/>
                </a:solidFill>
              </a:rPr>
              <a:t>Lệnh </a:t>
            </a:r>
            <a:r>
              <a:rPr lang="en-US">
                <a:solidFill>
                  <a:srgbClr val="FF0000"/>
                </a:solidFill>
              </a:rPr>
              <a:t>git commit </a:t>
            </a:r>
            <a:r>
              <a:rPr lang="en-US">
                <a:solidFill>
                  <a:schemeClr val="bg1"/>
                </a:solidFill>
              </a:rPr>
              <a:t>thực hiện </a:t>
            </a:r>
            <a:r>
              <a:rPr lang="en-US">
                <a:solidFill>
                  <a:srgbClr val="FF0000"/>
                </a:solidFill>
              </a:rPr>
              <a:t>lưu vào CSDL Git </a:t>
            </a:r>
            <a:r>
              <a:rPr lang="en-US">
                <a:solidFill>
                  <a:schemeClr val="bg1"/>
                </a:solidFill>
              </a:rPr>
              <a:t>toàn bộ nội dung </a:t>
            </a:r>
            <a:r>
              <a:rPr lang="en-US">
                <a:solidFill>
                  <a:srgbClr val="FF0000"/>
                </a:solidFill>
              </a:rPr>
              <a:t>chứa trong index (vùng staging) </a:t>
            </a:r>
            <a:r>
              <a:rPr lang="en-US">
                <a:solidFill>
                  <a:schemeClr val="bg1"/>
                </a:solidFill>
              </a:rPr>
              <a:t>và kèm theo nó là một đoạn </a:t>
            </a:r>
            <a:r>
              <a:rPr lang="en-US">
                <a:solidFill>
                  <a:srgbClr val="FF0000"/>
                </a:solidFill>
              </a:rPr>
              <a:t>text thông tin (log) </a:t>
            </a:r>
            <a:r>
              <a:rPr lang="en-US">
                <a:solidFill>
                  <a:schemeClr val="bg1"/>
                </a:solidFill>
              </a:rPr>
              <a:t>mô tả sự thay đổi của của commit này so với commit trước. Sau khi commit con trỏ HEAD tự động dịch chuyển đến commit này (Trong nhánh hiện tại)</a:t>
            </a:r>
          </a:p>
        </p:txBody>
      </p:sp>
      <p:sp>
        <p:nvSpPr>
          <p:cNvPr id="9" name="TextBox 8">
            <a:extLst>
              <a:ext uri="{FF2B5EF4-FFF2-40B4-BE49-F238E27FC236}">
                <a16:creationId xmlns:a16="http://schemas.microsoft.com/office/drawing/2014/main" id="{5C9476E4-ACD4-465E-9118-E182000ED66F}"/>
              </a:ext>
            </a:extLst>
          </p:cNvPr>
          <p:cNvSpPr txBox="1"/>
          <p:nvPr/>
        </p:nvSpPr>
        <p:spPr>
          <a:xfrm>
            <a:off x="6693989" y="1664063"/>
            <a:ext cx="4558211" cy="1200329"/>
          </a:xfrm>
          <a:prstGeom prst="rect">
            <a:avLst/>
          </a:prstGeom>
          <a:noFill/>
        </p:spPr>
        <p:txBody>
          <a:bodyPr wrap="square">
            <a:spAutoFit/>
          </a:bodyPr>
          <a:lstStyle/>
          <a:p>
            <a:pPr algn="just"/>
            <a:r>
              <a:rPr lang="en-US">
                <a:solidFill>
                  <a:schemeClr val="bg1"/>
                </a:solidFill>
              </a:rPr>
              <a:t>Khi thực hiện commit nếu bạn nhận ra ngay có sự nhầm lẫn nào đó bạn có thể khôi phục lại trạng thái cũ bằng lệnh git reset</a:t>
            </a:r>
          </a:p>
        </p:txBody>
      </p:sp>
      <p:sp>
        <p:nvSpPr>
          <p:cNvPr id="12" name="TextBox 11">
            <a:extLst>
              <a:ext uri="{FF2B5EF4-FFF2-40B4-BE49-F238E27FC236}">
                <a16:creationId xmlns:a16="http://schemas.microsoft.com/office/drawing/2014/main" id="{02543BB3-F663-4480-BEFC-D16564FDBAC1}"/>
              </a:ext>
            </a:extLst>
          </p:cNvPr>
          <p:cNvSpPr txBox="1"/>
          <p:nvPr/>
        </p:nvSpPr>
        <p:spPr>
          <a:xfrm>
            <a:off x="252549" y="5101603"/>
            <a:ext cx="10379765" cy="646331"/>
          </a:xfrm>
          <a:prstGeom prst="rect">
            <a:avLst/>
          </a:prstGeom>
          <a:noFill/>
        </p:spPr>
        <p:txBody>
          <a:bodyPr wrap="none" rtlCol="0">
            <a:spAutoFit/>
          </a:bodyPr>
          <a:lstStyle/>
          <a:p>
            <a:r>
              <a:rPr lang="en-US">
                <a:solidFill>
                  <a:schemeClr val="bg1"/>
                </a:solidFill>
              </a:rPr>
              <a:t>git commit </a:t>
            </a:r>
            <a:r>
              <a:rPr lang="en-US">
                <a:solidFill>
                  <a:srgbClr val="FF0000"/>
                </a:solidFill>
              </a:rPr>
              <a:t>–a</a:t>
            </a:r>
            <a:r>
              <a:rPr lang="en-US">
                <a:solidFill>
                  <a:schemeClr val="bg1"/>
                </a:solidFill>
              </a:rPr>
              <a:t> –m “Both add and commit” – add cac file duoc giam sat co su thay doi, sau do commit</a:t>
            </a:r>
          </a:p>
          <a:p>
            <a:r>
              <a:rPr lang="en-US">
                <a:solidFill>
                  <a:schemeClr val="bg1"/>
                </a:solidFill>
              </a:rPr>
              <a:t>git commit </a:t>
            </a:r>
            <a:r>
              <a:rPr lang="en-US">
                <a:solidFill>
                  <a:srgbClr val="FF0000"/>
                </a:solidFill>
              </a:rPr>
              <a:t>--amend </a:t>
            </a:r>
            <a:r>
              <a:rPr lang="en-US">
                <a:solidFill>
                  <a:schemeClr val="bg1"/>
                </a:solidFill>
              </a:rPr>
              <a:t>–m “thay the cho commit cuoi cung, khong muon tao commit moi”</a:t>
            </a:r>
          </a:p>
        </p:txBody>
      </p:sp>
    </p:spTree>
    <p:extLst>
      <p:ext uri="{BB962C8B-B14F-4D97-AF65-F5344CB8AC3E}">
        <p14:creationId xmlns:p14="http://schemas.microsoft.com/office/powerpoint/2010/main" val="351299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a:t>6. Git reset – undo commit</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49" y="4754880"/>
            <a:ext cx="9853567" cy="365760"/>
          </a:xfrm>
        </p:spPr>
        <p:txBody>
          <a:bodyPr>
            <a:normAutofit/>
          </a:bodyPr>
          <a:lstStyle/>
          <a:p>
            <a:pPr algn="l"/>
            <a:r>
              <a:rPr lang="en-US" b="0" i="0">
                <a:solidFill>
                  <a:srgbClr val="009688"/>
                </a:solidFill>
                <a:effectLst/>
                <a:latin typeface="-apple-system"/>
              </a:rPr>
              <a:t>git reset với tham số --soft – thong tin commit cuoi chuyen vao staging</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6" name="TextBox 5">
            <a:extLst>
              <a:ext uri="{FF2B5EF4-FFF2-40B4-BE49-F238E27FC236}">
                <a16:creationId xmlns:a16="http://schemas.microsoft.com/office/drawing/2014/main" id="{3842177F-AF23-47E3-AD47-14812F86D282}"/>
              </a:ext>
            </a:extLst>
          </p:cNvPr>
          <p:cNvSpPr txBox="1"/>
          <p:nvPr/>
        </p:nvSpPr>
        <p:spPr>
          <a:xfrm>
            <a:off x="611777" y="390938"/>
            <a:ext cx="6100354" cy="646331"/>
          </a:xfrm>
          <a:prstGeom prst="rect">
            <a:avLst/>
          </a:prstGeom>
          <a:noFill/>
        </p:spPr>
        <p:txBody>
          <a:bodyPr wrap="square">
            <a:spAutoFit/>
          </a:bodyPr>
          <a:lstStyle/>
          <a:p>
            <a:pPr algn="just"/>
            <a:r>
              <a:rPr lang="vi-VN" b="0" i="0">
                <a:solidFill>
                  <a:schemeClr val="bg1"/>
                </a:solidFill>
                <a:effectLst/>
                <a:latin typeface="-apple-system"/>
              </a:rPr>
              <a:t>Cách sử dụng lệnh git reset để undo, </a:t>
            </a:r>
            <a:r>
              <a:rPr lang="vi-VN" b="0" i="0">
                <a:solidFill>
                  <a:srgbClr val="FF0000"/>
                </a:solidFill>
                <a:effectLst/>
                <a:latin typeface="-apple-system"/>
              </a:rPr>
              <a:t>hủy commit cuối </a:t>
            </a:r>
            <a:r>
              <a:rPr lang="vi-VN" b="0" i="0">
                <a:solidFill>
                  <a:schemeClr val="bg1"/>
                </a:solidFill>
                <a:effectLst/>
                <a:latin typeface="-apple-system"/>
              </a:rPr>
              <a:t>hoặc hủy </a:t>
            </a:r>
            <a:r>
              <a:rPr lang="vi-VN" b="0" i="0">
                <a:solidFill>
                  <a:srgbClr val="FF0000"/>
                </a:solidFill>
                <a:effectLst/>
                <a:latin typeface="-apple-system"/>
              </a:rPr>
              <a:t>đưa thay đổi vào vùng staging</a:t>
            </a:r>
            <a:endParaRPr lang="en-US">
              <a:solidFill>
                <a:srgbClr val="FF0000"/>
              </a:solidFill>
            </a:endParaRPr>
          </a:p>
        </p:txBody>
      </p:sp>
      <p:sp>
        <p:nvSpPr>
          <p:cNvPr id="8" name="TextBox 7">
            <a:extLst>
              <a:ext uri="{FF2B5EF4-FFF2-40B4-BE49-F238E27FC236}">
                <a16:creationId xmlns:a16="http://schemas.microsoft.com/office/drawing/2014/main" id="{C0892660-D463-49DA-8CD8-4B5D55A59A1E}"/>
              </a:ext>
            </a:extLst>
          </p:cNvPr>
          <p:cNvSpPr txBox="1"/>
          <p:nvPr/>
        </p:nvSpPr>
        <p:spPr>
          <a:xfrm>
            <a:off x="611777" y="1473397"/>
            <a:ext cx="6100354" cy="369332"/>
          </a:xfrm>
          <a:prstGeom prst="rect">
            <a:avLst/>
          </a:prstGeom>
          <a:noFill/>
        </p:spPr>
        <p:txBody>
          <a:bodyPr wrap="square">
            <a:spAutoFit/>
          </a:bodyPr>
          <a:lstStyle/>
          <a:p>
            <a:r>
              <a:rPr lang="vi-VN" b="0" i="0">
                <a:solidFill>
                  <a:schemeClr val="bg1"/>
                </a:solidFill>
                <a:effectLst/>
                <a:latin typeface="-apple-system"/>
              </a:rPr>
              <a:t>chưa đẩy lên Remote Repo bằng lệnh git push</a:t>
            </a:r>
            <a:endParaRPr lang="en-US">
              <a:solidFill>
                <a:schemeClr val="bg1"/>
              </a:solidFill>
            </a:endParaRPr>
          </a:p>
        </p:txBody>
      </p:sp>
      <p:sp>
        <p:nvSpPr>
          <p:cNvPr id="10" name="TextBox 9">
            <a:extLst>
              <a:ext uri="{FF2B5EF4-FFF2-40B4-BE49-F238E27FC236}">
                <a16:creationId xmlns:a16="http://schemas.microsoft.com/office/drawing/2014/main" id="{96719F7E-5485-414D-A5DD-328FC4FBAF58}"/>
              </a:ext>
            </a:extLst>
          </p:cNvPr>
          <p:cNvSpPr txBox="1"/>
          <p:nvPr/>
        </p:nvSpPr>
        <p:spPr>
          <a:xfrm>
            <a:off x="831850" y="5384603"/>
            <a:ext cx="8582116" cy="646331"/>
          </a:xfrm>
          <a:prstGeom prst="rect">
            <a:avLst/>
          </a:prstGeom>
          <a:noFill/>
        </p:spPr>
        <p:txBody>
          <a:bodyPr wrap="square">
            <a:spAutoFit/>
          </a:bodyPr>
          <a:lstStyle/>
          <a:p>
            <a:pPr algn="l"/>
            <a:r>
              <a:rPr lang="en-US" b="0" i="0">
                <a:solidFill>
                  <a:srgbClr val="009688"/>
                </a:solidFill>
                <a:effectLst/>
                <a:latin typeface="-apple-system"/>
              </a:rPr>
              <a:t>git reset với tham số --hard  - thong tin commit cuoi khong duoc chuyen vao staging, xoa toan bo</a:t>
            </a:r>
          </a:p>
        </p:txBody>
      </p:sp>
    </p:spTree>
    <p:extLst>
      <p:ext uri="{BB962C8B-B14F-4D97-AF65-F5344CB8AC3E}">
        <p14:creationId xmlns:p14="http://schemas.microsoft.com/office/powerpoint/2010/main" val="112921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404</TotalTime>
  <Words>1581</Words>
  <Application>Microsoft Office PowerPoint</Application>
  <PresentationFormat>Widescreen</PresentationFormat>
  <Paragraphs>140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-apple-system</vt:lpstr>
      <vt:lpstr>Arial</vt:lpstr>
      <vt:lpstr>Calibri</vt:lpstr>
      <vt:lpstr>SFMono-Regular</vt:lpstr>
      <vt:lpstr>Trade Gothic LT Pro</vt:lpstr>
      <vt:lpstr>Trebuchet MS</vt:lpstr>
      <vt:lpstr>Office Theme</vt:lpstr>
      <vt:lpstr>Research about  git and github</vt:lpstr>
      <vt:lpstr>1. Giới thiệu về hệ thống quản lý phiên bản Git</vt:lpstr>
      <vt:lpstr>PowerPoint Presentation</vt:lpstr>
      <vt:lpstr>2. Git init – khởi tạo</vt:lpstr>
      <vt:lpstr>3. Git add – chuẩn bị commit</vt:lpstr>
      <vt:lpstr>PowerPoint Presentation</vt:lpstr>
      <vt:lpstr>4. Git status – trạng thái repo</vt:lpstr>
      <vt:lpstr>5. Git commit – thực hiện commit</vt:lpstr>
      <vt:lpstr>6. Git reset – undo commit</vt:lpstr>
      <vt:lpstr>7. Git log – xem lịch sử commit</vt:lpstr>
      <vt:lpstr>8. Git diff – kiểm tra thay đổi</vt:lpstr>
      <vt:lpstr>9. Git clone – sao chép repo</vt:lpstr>
      <vt:lpstr>10. Git checkout, switch, restore – chuyển nhánh và phục hồi</vt:lpstr>
      <vt:lpstr>11. Các lệnh cơ bản với Git repo</vt:lpstr>
      <vt:lpstr>12. Nhánh trong git</vt:lpstr>
      <vt:lpstr>13. Git merger, rebase – gộp và viết lại lịch sử commit</vt:lpstr>
      <vt:lpstr>14. Git remote – quản lý các liên kết tới remote repo</vt:lpstr>
      <vt:lpstr>15. Git push – đẩy dữ liệu từ local lên server</vt:lpstr>
      <vt:lpstr>16. Git fetch, pull – cập nhật dữ liệu từ remote</vt:lpstr>
      <vt:lpstr>17. Cài đặt Git server lệnh làm việc với Remote Repo</vt:lpstr>
      <vt:lpstr>18. Tag trong git</vt:lpstr>
      <vt:lpstr>19. Remote Branch</vt:lpstr>
      <vt:lpstr>20. Sử dụng github để remote repo chứa code dự án</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about  git and github</dc:title>
  <dc:creator>Luat Nguyen Van</dc:creator>
  <cp:lastModifiedBy>Luat Nguyen Van</cp:lastModifiedBy>
  <cp:revision>44</cp:revision>
  <dcterms:created xsi:type="dcterms:W3CDTF">2021-11-30T08:02:23Z</dcterms:created>
  <dcterms:modified xsi:type="dcterms:W3CDTF">2021-12-07T10:28:44Z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