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61" r:id="rId2"/>
  </p:sldMasterIdLst>
  <p:notesMasterIdLst>
    <p:notesMasterId r:id="rId18"/>
  </p:notesMasterIdLst>
  <p:sldIdLst>
    <p:sldId id="663" r:id="rId3"/>
    <p:sldId id="688" r:id="rId4"/>
    <p:sldId id="718" r:id="rId5"/>
    <p:sldId id="715" r:id="rId6"/>
    <p:sldId id="716" r:id="rId7"/>
    <p:sldId id="709" r:id="rId8"/>
    <p:sldId id="711" r:id="rId9"/>
    <p:sldId id="712" r:id="rId10"/>
    <p:sldId id="719" r:id="rId11"/>
    <p:sldId id="713" r:id="rId12"/>
    <p:sldId id="717" r:id="rId13"/>
    <p:sldId id="724" r:id="rId14"/>
    <p:sldId id="720" r:id="rId15"/>
    <p:sldId id="723" r:id="rId16"/>
    <p:sldId id="722" r:id="rId17"/>
  </p:sldIdLst>
  <p:sldSz cx="9144000" cy="6858000" type="screen4x3"/>
  <p:notesSz cx="6858000" cy="9144000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008000"/>
    <a:srgbClr val="FFFFB9"/>
    <a:srgbClr val="006600"/>
    <a:srgbClr val="FFFFCC"/>
    <a:srgbClr val="F7F7F7"/>
    <a:srgbClr val="FFE7EF"/>
    <a:srgbClr val="99000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39" autoAdjust="0"/>
    <p:restoredTop sz="92321" autoAdjust="0"/>
  </p:normalViewPr>
  <p:slideViewPr>
    <p:cSldViewPr>
      <p:cViewPr varScale="1">
        <p:scale>
          <a:sx n="82" d="100"/>
          <a:sy n="82" d="100"/>
        </p:scale>
        <p:origin x="5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0A433F-ADE4-4F63-9035-45E75AC3AC7B}" type="datetimeFigureOut">
              <a:rPr lang="en-US"/>
              <a:pPr>
                <a:defRPr/>
              </a:pPr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5B7AF5D-5441-4CD2-93A5-13C6FAA98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8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7AF5D-5441-4CD2-93A5-13C6FAA983E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8280C-B2FF-4F25-B36C-1ED78793542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13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703D3-B589-40C2-86F0-4D4D44F5BF9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5AC08-4CD5-45F0-8329-4F8FF39C79C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61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80120-B6AB-4ABF-98F1-457CBD73EEC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36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E070B-D7C9-4E65-ACA4-4BB2C5A4430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06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B29C7-3A4C-429D-A173-E32399143FB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16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BAE9F-26F5-4153-BD9F-22867E45288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49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4D082-65F4-4BDF-BE60-CB77AA96D00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84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68A13-DA11-4C5D-8706-A6B4A7EB4AE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54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80A30-ACA0-4F16-A74B-A1D1A67DD2E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81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3EEB1-D54B-4256-ADF1-EA86AADE23B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4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E16F3-E1C8-406B-99B5-31F8B71E74D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42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437A-FD4C-45E1-A454-B43A5C735295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152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8A26-62C7-4F4B-B326-6BC82593197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472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B81C-F480-4422-8851-C9BF47FC592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7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68BF1-CC77-4CB8-9954-EF0710159BF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EB1F-C9D4-4871-891D-80CEB9974CB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6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ED4EE-F0A1-423C-9819-D3AA9D66BCA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9368-2BA9-4650-94C7-2F6BB3B59D9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4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FA29D-72EF-4C99-B578-CC3A0EE1B68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C2E7-CA39-4040-9008-ADCF72C2B9D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0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8EDB7-1106-49F3-BD87-3F07D6AD8B0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/>
            </a:lvl1pPr>
          </a:lstStyle>
          <a:p>
            <a:pPr>
              <a:defRPr/>
            </a:pPr>
            <a:fld id="{C8E8AD96-A277-4779-B331-809CFC2C847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/>
            </a:lvl1pPr>
          </a:lstStyle>
          <a:p>
            <a:pPr>
              <a:defRPr/>
            </a:pPr>
            <a:fld id="{940A4661-9B73-4E09-800B-56485957D9F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20.png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image" Target="../media/image40.png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0.png"/><Relationship Id="rId1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3.png"/><Relationship Id="rId3" Type="http://schemas.openxmlformats.org/officeDocument/2006/relationships/image" Target="../media/image56.png"/><Relationship Id="rId21" Type="http://schemas.openxmlformats.org/officeDocument/2006/relationships/image" Target="../media/image76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17" Type="http://schemas.openxmlformats.org/officeDocument/2006/relationships/image" Target="../media/image72.png"/><Relationship Id="rId2" Type="http://schemas.openxmlformats.org/officeDocument/2006/relationships/image" Target="../media/image6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11" Type="http://schemas.openxmlformats.org/officeDocument/2006/relationships/image" Target="../media/image65.png"/><Relationship Id="rId5" Type="http://schemas.openxmlformats.org/officeDocument/2006/relationships/image" Target="../media/image59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0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1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2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30.png"/><Relationship Id="rId12" Type="http://schemas.openxmlformats.org/officeDocument/2006/relationships/image" Target="../media/image31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00.png"/><Relationship Id="rId5" Type="http://schemas.openxmlformats.org/officeDocument/2006/relationships/image" Target="../media/image28.png"/><Relationship Id="rId10" Type="http://schemas.openxmlformats.org/officeDocument/2006/relationships/image" Target="../media/image290.png"/><Relationship Id="rId4" Type="http://schemas.openxmlformats.org/officeDocument/2006/relationships/image" Target="../media/image27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684213" y="1196975"/>
            <a:ext cx="7416800" cy="83026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800" b="1" smtClean="0">
                <a:solidFill>
                  <a:schemeClr val="bg1"/>
                </a:solidFill>
              </a:rPr>
              <a:t>Sec:2.3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4099" name="Rectangle 10"/>
          <p:cNvSpPr>
            <a:spLocks noChangeArrowheads="1"/>
          </p:cNvSpPr>
          <p:nvPr/>
        </p:nvSpPr>
        <p:spPr bwMode="auto">
          <a:xfrm>
            <a:off x="684213" y="2781300"/>
            <a:ext cx="7416800" cy="2308324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72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99584" y="764704"/>
            <a:ext cx="4000884" cy="3460128"/>
          </a:xfrm>
          <a:prstGeom prst="roundRect">
            <a:avLst>
              <a:gd name="adj" fmla="val 4174"/>
            </a:avLst>
          </a:prstGeom>
          <a:solidFill>
            <a:srgbClr val="FFFFCC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90513" y="690222"/>
            <a:ext cx="4826785" cy="5907129"/>
          </a:xfrm>
          <a:prstGeom prst="roundRect">
            <a:avLst>
              <a:gd name="adj" fmla="val 4174"/>
            </a:avLst>
          </a:prstGeom>
          <a:solidFill>
            <a:srgbClr val="FFFFCC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36096" y="-60900"/>
            <a:ext cx="2779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Futura-Bold"/>
              </a:rPr>
              <a:t>Convergence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811" y="764704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Suppose that the true solution is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3172" y="1152538"/>
                <a:ext cx="1172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72" y="1152538"/>
                <a:ext cx="117211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0811" y="1628800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the iterative equation is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5030" y="2060848"/>
                <a:ext cx="1632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0" y="2060848"/>
                <a:ext cx="163204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0811" y="2492896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Subtracting these equations yields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7928" y="2904487"/>
                <a:ext cx="2806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8" y="2904487"/>
                <a:ext cx="280628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2227" y="3356992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</a:rPr>
              <a:t>derivative mean-value </a:t>
            </a:r>
            <a:r>
              <a:rPr lang="en-US" b="1" i="1" dirty="0" smtClean="0">
                <a:latin typeface="Times New Roman" panose="02020603050405020304" pitchFamily="18" charset="0"/>
              </a:rPr>
              <a:t>theorem gives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29532" y="3781018"/>
                <a:ext cx="280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32" y="3781018"/>
                <a:ext cx="280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15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6361" y="4295570"/>
                <a:ext cx="4325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</a:rPr>
                  <a:t>where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i="1" dirty="0">
                    <a:latin typeface="RMTMI"/>
                  </a:rPr>
                  <a:t> </a:t>
                </a:r>
                <a:r>
                  <a:rPr lang="en-US" i="1" dirty="0" smtClean="0">
                    <a:latin typeface="RMTMI"/>
                  </a:rPr>
                  <a:t>  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is </a:t>
                </a:r>
                <a:r>
                  <a:rPr lang="en-US" dirty="0">
                    <a:latin typeface="Times New Roman" panose="02020603050405020304" pitchFamily="18" charset="0"/>
                  </a:rPr>
                  <a:t>somewhere between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1" y="4295570"/>
                <a:ext cx="432503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70095" y="5536500"/>
                <a:ext cx="1825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5" y="5536500"/>
                <a:ext cx="18252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2819" y="4889751"/>
            <a:ext cx="457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If the true error for iteration </a:t>
            </a:r>
            <a:r>
              <a:rPr lang="en-US" b="1" i="1" dirty="0" smtClean="0">
                <a:latin typeface="Times New Roman" panose="02020603050405020304" pitchFamily="18" charset="0"/>
              </a:rPr>
              <a:t> n  </a:t>
            </a:r>
            <a:r>
              <a:rPr lang="en-US" b="1" dirty="0">
                <a:latin typeface="Times New Roman" panose="02020603050405020304" pitchFamily="18" charset="0"/>
              </a:rPr>
              <a:t>is defined as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91133" y="5160047"/>
                <a:ext cx="1489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33" y="5160047"/>
                <a:ext cx="148938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045492" y="2060848"/>
            <a:ext cx="396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the errors decrease with each iteration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21189" y="6031463"/>
                <a:ext cx="250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9" y="6031463"/>
                <a:ext cx="250228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35479" y="1521870"/>
                <a:ext cx="1042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479" y="1521870"/>
                <a:ext cx="104240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75087" y="998223"/>
                <a:ext cx="250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087" y="998223"/>
                <a:ext cx="250228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091360" y="1622056"/>
                <a:ext cx="19597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1400" b="1" dirty="0" smtClean="0">
                    <a:solidFill>
                      <a:srgbClr val="008000"/>
                    </a:solidFill>
                  </a:rPr>
                  <a:t>(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1400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</m:d>
                      </m:e>
                    </m:d>
                    <m:r>
                      <a:rPr lang="en-US" sz="14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400" b="1" dirty="0" smtClean="0">
                    <a:solidFill>
                      <a:srgbClr val="008000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1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400" b="1" dirty="0" smtClean="0">
                    <a:solidFill>
                      <a:srgbClr val="008000"/>
                    </a:solidFill>
                    <a:latin typeface="Calibri" panose="020F0502020204030204" pitchFamily="34" charset="0"/>
                  </a:rPr>
                  <a:t> )</a:t>
                </a:r>
                <a:endParaRPr lang="en-US" sz="1400" b="1" dirty="0">
                  <a:solidFill>
                    <a:srgbClr val="008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360" y="1622056"/>
                <a:ext cx="195970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621" t="-3922" r="-31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969413" y="2506002"/>
                <a:ext cx="1730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13" y="2506002"/>
                <a:ext cx="173021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91724" y="3114476"/>
                <a:ext cx="4216604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24" y="3114476"/>
                <a:ext cx="4216604" cy="3755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/>
          <p:cNvSpPr/>
          <p:nvPr/>
        </p:nvSpPr>
        <p:spPr>
          <a:xfrm>
            <a:off x="5112054" y="4334327"/>
            <a:ext cx="3702198" cy="2198951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31440" y="4635464"/>
                <a:ext cx="3543714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latin typeface="Calibri" panose="020F0502020204030204" pitchFamily="34" charset="0"/>
                  </a:rPr>
                  <a:t>rearranging the function 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so </a:t>
                </a:r>
                <a:r>
                  <a:rPr lang="en-US" sz="1600" dirty="0">
                    <a:latin typeface="Calibri" panose="020F0502020204030204" pitchFamily="34" charset="0"/>
                  </a:rPr>
                  <a:t>that x is on the left-hand side of the equation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:  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40" y="4635464"/>
                <a:ext cx="3543714" cy="892552"/>
              </a:xfrm>
              <a:prstGeom prst="rect">
                <a:avLst/>
              </a:prstGeom>
              <a:blipFill rotWithShape="0">
                <a:blip r:embed="rId15"/>
                <a:stretch>
                  <a:fillRect l="-861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>
          <a:xfrm>
            <a:off x="5328078" y="4257260"/>
            <a:ext cx="900106" cy="302382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4398" y="422108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Step 1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778131" y="5813978"/>
                <a:ext cx="23559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b="1" dirty="0" smtClean="0">
                    <a:solidFill>
                      <a:srgbClr val="FF0000"/>
                    </a:solidFill>
                  </a:rPr>
                  <a:t>Select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𝒕𝒉𝒂𝒕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131" y="5813978"/>
                <a:ext cx="2355965" cy="646331"/>
              </a:xfrm>
              <a:prstGeom prst="rect">
                <a:avLst/>
              </a:prstGeom>
              <a:blipFill rotWithShape="0">
                <a:blip r:embed="rId16"/>
                <a:stretch>
                  <a:fillRect l="-2073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05328" y="3538937"/>
                <a:ext cx="26295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28" y="3538937"/>
                <a:ext cx="2629501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2" grpId="0"/>
      <p:bldP spid="3" grpId="0"/>
      <p:bldP spid="4" grpId="0"/>
      <p:bldP spid="26" grpId="0"/>
      <p:bldP spid="5" grpId="0"/>
      <p:bldP spid="30" grpId="0"/>
      <p:bldP spid="6" grpId="0"/>
      <p:bldP spid="31" grpId="0"/>
      <p:bldP spid="7" grpId="0"/>
      <p:bldP spid="32" grpId="0"/>
      <p:bldP spid="8" grpId="0"/>
      <p:bldP spid="9" grpId="0"/>
      <p:bldP spid="10" grpId="0"/>
      <p:bldP spid="33" grpId="0"/>
      <p:bldP spid="11" grpId="0"/>
      <p:bldP spid="34" grpId="0"/>
      <p:bldP spid="35" grpId="0"/>
      <p:bldP spid="36" grpId="0"/>
      <p:bldP spid="37" grpId="0"/>
      <p:bldP spid="44" grpId="0" animBg="1"/>
      <p:bldP spid="45" grpId="0"/>
      <p:bldP spid="46" grpId="0" animBg="1"/>
      <p:bldP spid="47" grpId="0"/>
      <p:bldP spid="48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836712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Univers-CondensedBoldOblique"/>
              </a:rPr>
              <a:t>Theorem 2.4 </a:t>
            </a:r>
            <a:r>
              <a:rPr lang="en-US" b="1" dirty="0">
                <a:latin typeface="Univers-CondensedBold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Univers-CondensedBold"/>
              </a:rPr>
              <a:t>Fixed-Point Theorem</a:t>
            </a:r>
            <a:r>
              <a:rPr lang="en-US" b="1" dirty="0">
                <a:latin typeface="Univers-CondensedBold"/>
              </a:rPr>
              <a:t>)</a:t>
            </a:r>
          </a:p>
          <a:p>
            <a:r>
              <a:rPr lang="en-US" dirty="0">
                <a:latin typeface="Times-Roman"/>
              </a:rPr>
              <a:t>Let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Times-Italic"/>
              </a:rPr>
              <a:t>C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 </a:t>
            </a:r>
            <a:r>
              <a:rPr lang="en-US" dirty="0">
                <a:latin typeface="Times-Roman"/>
              </a:rPr>
              <a:t>be such that </a:t>
            </a:r>
            <a:r>
              <a:rPr lang="en-US" i="1" dirty="0">
                <a:latin typeface="Times-Italic"/>
              </a:rPr>
              <a:t>g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, 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. Suppose, in addition, </a:t>
            </a:r>
            <a:r>
              <a:rPr lang="en-US" dirty="0" smtClean="0">
                <a:latin typeface="Times-Roman"/>
              </a:rPr>
              <a:t>that </a:t>
            </a:r>
            <a:r>
              <a:rPr lang="en-US" i="1" dirty="0" smtClean="0">
                <a:latin typeface="Times-Italic"/>
              </a:rPr>
              <a:t>g’ </a:t>
            </a:r>
            <a:r>
              <a:rPr lang="en-US" sz="800" dirty="0" smtClean="0">
                <a:latin typeface="MTSYN"/>
              </a:rPr>
              <a:t> </a:t>
            </a:r>
            <a:r>
              <a:rPr lang="en-US" dirty="0">
                <a:latin typeface="Times-Roman"/>
              </a:rPr>
              <a:t>exists on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-Roman"/>
              </a:rPr>
              <a:t>and that a constant 0 </a:t>
            </a:r>
            <a:r>
              <a:rPr lang="en-US" i="1" dirty="0">
                <a:latin typeface="MTMI"/>
              </a:rPr>
              <a:t>&lt; </a:t>
            </a:r>
            <a:r>
              <a:rPr lang="en-US" i="1" dirty="0">
                <a:latin typeface="Times-Italic"/>
              </a:rPr>
              <a:t>k </a:t>
            </a:r>
            <a:r>
              <a:rPr lang="en-US" i="1" dirty="0">
                <a:latin typeface="MTMI"/>
              </a:rPr>
              <a:t>&lt; </a:t>
            </a:r>
            <a:r>
              <a:rPr lang="en-US" dirty="0">
                <a:latin typeface="Times-Roman"/>
              </a:rPr>
              <a:t>1 exists </a:t>
            </a:r>
            <a:r>
              <a:rPr lang="en-US" dirty="0" smtClean="0">
                <a:latin typeface="Times-Roman"/>
              </a:rPr>
              <a:t>with</a:t>
            </a:r>
          </a:p>
          <a:p>
            <a:endParaRPr lang="en-US" dirty="0" smtClean="0">
              <a:latin typeface="Times-Roman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MTSYN"/>
              </a:rPr>
              <a:t>|</a:t>
            </a:r>
            <a:r>
              <a:rPr lang="en-US" b="1" i="1" dirty="0" smtClean="0">
                <a:solidFill>
                  <a:srgbClr val="FF0000"/>
                </a:solidFill>
                <a:latin typeface="Times-Italic"/>
              </a:rPr>
              <a:t>g</a:t>
            </a:r>
            <a:r>
              <a:rPr lang="en-US" b="1" i="1" dirty="0" smtClean="0">
                <a:solidFill>
                  <a:srgbClr val="FF0000"/>
                </a:solidFill>
                <a:latin typeface="MTMI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Times-Italic"/>
              </a:rPr>
              <a:t>x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MTSYN"/>
              </a:rPr>
              <a:t>| ≤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k</a:t>
            </a:r>
            <a:r>
              <a:rPr lang="en-US" dirty="0">
                <a:latin typeface="Times-Roman"/>
              </a:rPr>
              <a:t>, 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 smtClean="0">
                <a:latin typeface="MTMI"/>
              </a:rPr>
              <a:t>)</a:t>
            </a:r>
            <a:r>
              <a:rPr lang="en-US" dirty="0" smtClean="0">
                <a:latin typeface="Times-Roman"/>
              </a:rPr>
              <a:t>.</a:t>
            </a:r>
          </a:p>
          <a:p>
            <a:pPr algn="ctr"/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Then for any number </a:t>
            </a:r>
            <a:r>
              <a:rPr lang="en-US" i="1" dirty="0">
                <a:latin typeface="Times-Italic"/>
              </a:rPr>
              <a:t>p</a:t>
            </a:r>
            <a:r>
              <a:rPr lang="en-US" sz="1000" b="1" dirty="0">
                <a:latin typeface="Times-Roman"/>
              </a:rPr>
              <a:t>0</a:t>
            </a:r>
            <a:r>
              <a:rPr lang="en-US" sz="800" dirty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, the sequence defined </a:t>
            </a:r>
            <a:r>
              <a:rPr lang="en-US" dirty="0" smtClean="0">
                <a:latin typeface="Times-Roman"/>
              </a:rPr>
              <a:t>by </a:t>
            </a:r>
          </a:p>
          <a:p>
            <a:endParaRPr lang="en-US" dirty="0" smtClean="0">
              <a:latin typeface="Times-Roman"/>
            </a:endParaRPr>
          </a:p>
          <a:p>
            <a:pPr algn="ctr"/>
            <a:r>
              <a:rPr lang="pt-BR" i="1" dirty="0" smtClean="0">
                <a:latin typeface="Times-Italic"/>
              </a:rPr>
              <a:t>p</a:t>
            </a:r>
            <a:r>
              <a:rPr lang="pt-BR" sz="1000" b="1" i="1" dirty="0" smtClean="0">
                <a:latin typeface="Times-Italic"/>
              </a:rPr>
              <a:t>n</a:t>
            </a:r>
            <a:r>
              <a:rPr lang="pt-BR" sz="800" i="1" dirty="0" smtClean="0">
                <a:latin typeface="Times-Italic"/>
              </a:rPr>
              <a:t> </a:t>
            </a:r>
            <a:r>
              <a:rPr lang="pt-BR" dirty="0">
                <a:latin typeface="MTSYN"/>
              </a:rPr>
              <a:t>= </a:t>
            </a:r>
            <a:r>
              <a:rPr lang="pt-BR" i="1" dirty="0">
                <a:latin typeface="Times-Italic"/>
              </a:rPr>
              <a:t>g</a:t>
            </a:r>
            <a:r>
              <a:rPr lang="pt-BR" i="1" dirty="0">
                <a:latin typeface="MTMI"/>
              </a:rPr>
              <a:t>( </a:t>
            </a:r>
            <a:r>
              <a:rPr lang="pt-BR" i="1" dirty="0">
                <a:latin typeface="Times-Italic"/>
              </a:rPr>
              <a:t>p</a:t>
            </a:r>
            <a:r>
              <a:rPr lang="pt-BR" sz="1000" b="1" i="1" dirty="0">
                <a:latin typeface="Times-Italic"/>
              </a:rPr>
              <a:t>n</a:t>
            </a:r>
            <a:r>
              <a:rPr lang="pt-BR" sz="1000" b="1" dirty="0">
                <a:latin typeface="MTSYN"/>
              </a:rPr>
              <a:t>−</a:t>
            </a:r>
            <a:r>
              <a:rPr lang="pt-BR" sz="1000" b="1" dirty="0">
                <a:latin typeface="Times-Roman"/>
              </a:rPr>
              <a:t>1</a:t>
            </a:r>
            <a:r>
              <a:rPr lang="pt-BR" i="1" dirty="0">
                <a:latin typeface="MTMI"/>
              </a:rPr>
              <a:t>)</a:t>
            </a:r>
            <a:r>
              <a:rPr lang="pt-BR" dirty="0">
                <a:latin typeface="Times-Roman"/>
              </a:rPr>
              <a:t>, </a:t>
            </a:r>
            <a:r>
              <a:rPr lang="pt-BR" i="1" dirty="0">
                <a:latin typeface="Times-Italic"/>
              </a:rPr>
              <a:t>n </a:t>
            </a:r>
            <a:r>
              <a:rPr lang="pt-BR" dirty="0">
                <a:latin typeface="MTSYN"/>
              </a:rPr>
              <a:t>≥ </a:t>
            </a:r>
            <a:r>
              <a:rPr lang="pt-BR" dirty="0">
                <a:latin typeface="Times-Roman"/>
              </a:rPr>
              <a:t>1</a:t>
            </a:r>
            <a:r>
              <a:rPr lang="pt-BR" dirty="0" smtClean="0">
                <a:latin typeface="Times-Roman"/>
              </a:rPr>
              <a:t>,</a:t>
            </a:r>
          </a:p>
          <a:p>
            <a:pPr algn="ctr"/>
            <a:endParaRPr lang="pt-BR" dirty="0">
              <a:latin typeface="Times-Roman"/>
            </a:endParaRPr>
          </a:p>
          <a:p>
            <a:r>
              <a:rPr lang="en-US" b="1" dirty="0">
                <a:solidFill>
                  <a:srgbClr val="FF0000"/>
                </a:solidFill>
                <a:latin typeface="Times-Roman"/>
              </a:rPr>
              <a:t>converges</a:t>
            </a:r>
            <a:r>
              <a:rPr lang="en-US" dirty="0">
                <a:latin typeface="Times-Roman"/>
              </a:rPr>
              <a:t> to the unique fixed point </a:t>
            </a:r>
            <a:r>
              <a:rPr lang="en-US" i="1" dirty="0">
                <a:latin typeface="Times-Italic"/>
              </a:rPr>
              <a:t>p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5913" y="692696"/>
            <a:ext cx="7560840" cy="338437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44" y="4389909"/>
                <a:ext cx="6624736" cy="2573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latin typeface="Univers-CondensedBoldOblique"/>
                  </a:rPr>
                  <a:t>Corollary 2.5 </a:t>
                </a:r>
              </a:p>
              <a:p>
                <a:r>
                  <a:rPr lang="en-US" dirty="0" smtClean="0">
                    <a:latin typeface="Times-Roman"/>
                  </a:rPr>
                  <a:t>If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satisfies the hypotheses of Theorem 2.4, then bounds for the error involved in using </a:t>
                </a:r>
                <a:r>
                  <a:rPr lang="en-US" i="1" dirty="0" err="1" smtClean="0">
                    <a:latin typeface="Times-Italic"/>
                  </a:rPr>
                  <a:t>p</a:t>
                </a:r>
                <a:r>
                  <a:rPr lang="en-US" sz="1000" b="1" i="1" dirty="0" err="1" smtClean="0">
                    <a:latin typeface="Times-Italic"/>
                  </a:rPr>
                  <a:t>n</a:t>
                </a:r>
                <a:r>
                  <a:rPr lang="en-US" sz="800" i="1" dirty="0" smtClean="0">
                    <a:latin typeface="Times-Italic"/>
                  </a:rPr>
                  <a:t> </a:t>
                </a:r>
                <a:r>
                  <a:rPr lang="en-US" dirty="0" smtClean="0">
                    <a:latin typeface="Times-Roman"/>
                  </a:rPr>
                  <a:t>to </a:t>
                </a:r>
                <a:r>
                  <a:rPr lang="en-US" dirty="0">
                    <a:latin typeface="Times-Roman"/>
                  </a:rPr>
                  <a:t>approximate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are given </a:t>
                </a:r>
                <a:r>
                  <a:rPr lang="en-US" dirty="0" smtClean="0">
                    <a:latin typeface="Times-Roman"/>
                  </a:rPr>
                  <a:t>by</a:t>
                </a:r>
              </a:p>
              <a:p>
                <a:endParaRPr lang="en-US" sz="800" dirty="0">
                  <a:latin typeface="Times-Roman"/>
                </a:endParaRP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  <a:latin typeface="Times-Roman"/>
                  </a:rPr>
                  <a:t>max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{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2000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a</a:t>
                </a:r>
                <a:r>
                  <a:rPr lang="en-US" sz="2000" b="1" dirty="0">
                    <a:solidFill>
                      <a:srgbClr val="FF0000"/>
                    </a:solidFill>
                    <a:latin typeface="Times-Roman"/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b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}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MTSYN"/>
                  </a:rPr>
                  <a:t>   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Times-Roman"/>
                  </a:rPr>
                  <a:t>(</a:t>
                </a:r>
                <a:r>
                  <a:rPr lang="en-US" sz="2000" b="1" dirty="0">
                    <a:solidFill>
                      <a:srgbClr val="0000FF"/>
                    </a:solidFill>
                    <a:latin typeface="Times-Roman"/>
                  </a:rPr>
                  <a:t>2.5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Times-Roman"/>
                  </a:rPr>
                  <a:t>)</a:t>
                </a:r>
              </a:p>
              <a:p>
                <a:endParaRPr lang="en-US" sz="800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a</a:t>
                </a:r>
                <a:r>
                  <a:rPr lang="en-US" dirty="0" smtClean="0">
                    <a:latin typeface="Times-Roman"/>
                  </a:rPr>
                  <a:t>nd</a:t>
                </a:r>
              </a:p>
              <a:p>
                <a:endParaRPr lang="en-US" sz="800" dirty="0">
                  <a:latin typeface="Times-Roman"/>
                </a:endParaRP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|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, for all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n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≥ 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-Roman"/>
                  </a:rPr>
                  <a:t>. </a:t>
                </a:r>
                <a:r>
                  <a:rPr lang="en-US" b="1" dirty="0">
                    <a:solidFill>
                      <a:srgbClr val="0000FF"/>
                    </a:solidFill>
                    <a:latin typeface="Times-Roman"/>
                  </a:rPr>
                  <a:t>(</a:t>
                </a:r>
                <a:r>
                  <a:rPr lang="en-US" b="1" dirty="0" smtClean="0">
                    <a:solidFill>
                      <a:srgbClr val="0000FF"/>
                    </a:solidFill>
                    <a:latin typeface="Times-Roman"/>
                  </a:rPr>
                  <a:t>2.6)</a:t>
                </a:r>
                <a:endParaRPr lang="en-US" b="1" dirty="0">
                  <a:solidFill>
                    <a:srgbClr val="0000FF"/>
                  </a:solidFill>
                  <a:latin typeface="Times-Roman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389909"/>
                <a:ext cx="6624736" cy="2573718"/>
              </a:xfrm>
              <a:prstGeom prst="rect">
                <a:avLst/>
              </a:prstGeom>
              <a:blipFill rotWithShape="0">
                <a:blip r:embed="rId2"/>
                <a:stretch>
                  <a:fillRect l="-829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79512" y="4288870"/>
            <a:ext cx="6768752" cy="245249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7340" y="5676768"/>
            <a:ext cx="182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Two important error equation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6620" y="939200"/>
                <a:ext cx="6624736" cy="2573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latin typeface="Univers-CondensedBoldOblique"/>
                  </a:rPr>
                  <a:t>Corollary 2.5 </a:t>
                </a:r>
              </a:p>
              <a:p>
                <a:r>
                  <a:rPr lang="en-US" dirty="0" smtClean="0">
                    <a:latin typeface="Times-Roman"/>
                  </a:rPr>
                  <a:t>If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satisfies the hypotheses of Theorem 2.4, then bounds for the error involved in using </a:t>
                </a:r>
                <a:r>
                  <a:rPr lang="en-US" i="1" dirty="0" err="1" smtClean="0">
                    <a:latin typeface="Times-Italic"/>
                  </a:rPr>
                  <a:t>p</a:t>
                </a:r>
                <a:r>
                  <a:rPr lang="en-US" sz="1000" b="1" i="1" dirty="0" err="1" smtClean="0">
                    <a:latin typeface="Times-Italic"/>
                  </a:rPr>
                  <a:t>n</a:t>
                </a:r>
                <a:r>
                  <a:rPr lang="en-US" sz="800" i="1" dirty="0" smtClean="0">
                    <a:latin typeface="Times-Italic"/>
                  </a:rPr>
                  <a:t> </a:t>
                </a:r>
                <a:r>
                  <a:rPr lang="en-US" dirty="0" smtClean="0">
                    <a:latin typeface="Times-Roman"/>
                  </a:rPr>
                  <a:t>to </a:t>
                </a:r>
                <a:r>
                  <a:rPr lang="en-US" dirty="0">
                    <a:latin typeface="Times-Roman"/>
                  </a:rPr>
                  <a:t>approximate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are given </a:t>
                </a:r>
                <a:r>
                  <a:rPr lang="en-US" dirty="0" smtClean="0">
                    <a:latin typeface="Times-Roman"/>
                  </a:rPr>
                  <a:t>by</a:t>
                </a:r>
              </a:p>
              <a:p>
                <a:endParaRPr lang="en-US" sz="800" dirty="0">
                  <a:latin typeface="Times-Roman"/>
                </a:endParaRP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  <a:latin typeface="Times-Roman"/>
                  </a:rPr>
                  <a:t>max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{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2000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a</a:t>
                </a:r>
                <a:r>
                  <a:rPr lang="en-US" sz="2000" b="1" dirty="0">
                    <a:solidFill>
                      <a:srgbClr val="FF0000"/>
                    </a:solidFill>
                    <a:latin typeface="Times-Roman"/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b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}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MTSYN"/>
                  </a:rPr>
                  <a:t>   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Times-Roman"/>
                  </a:rPr>
                  <a:t>(</a:t>
                </a:r>
                <a:r>
                  <a:rPr lang="en-US" sz="2000" b="1" dirty="0">
                    <a:solidFill>
                      <a:srgbClr val="0000FF"/>
                    </a:solidFill>
                    <a:latin typeface="Times-Roman"/>
                  </a:rPr>
                  <a:t>2.5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Times-Roman"/>
                  </a:rPr>
                  <a:t>)</a:t>
                </a:r>
              </a:p>
              <a:p>
                <a:endParaRPr lang="en-US" sz="800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a</a:t>
                </a:r>
                <a:r>
                  <a:rPr lang="en-US" dirty="0" smtClean="0">
                    <a:latin typeface="Times-Roman"/>
                  </a:rPr>
                  <a:t>nd</a:t>
                </a:r>
              </a:p>
              <a:p>
                <a:endParaRPr lang="en-US" sz="800" dirty="0">
                  <a:latin typeface="Times-Roman"/>
                </a:endParaRP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|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, for all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n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≥ 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-Roman"/>
                  </a:rPr>
                  <a:t>. </a:t>
                </a:r>
                <a:r>
                  <a:rPr lang="en-US" b="1" dirty="0">
                    <a:solidFill>
                      <a:srgbClr val="0000FF"/>
                    </a:solidFill>
                    <a:latin typeface="Times-Roman"/>
                  </a:rPr>
                  <a:t>(</a:t>
                </a:r>
                <a:r>
                  <a:rPr lang="en-US" b="1" dirty="0" smtClean="0">
                    <a:solidFill>
                      <a:srgbClr val="0000FF"/>
                    </a:solidFill>
                    <a:latin typeface="Times-Roman"/>
                  </a:rPr>
                  <a:t>2.6)</a:t>
                </a:r>
                <a:endParaRPr lang="en-US" b="1" dirty="0">
                  <a:solidFill>
                    <a:srgbClr val="0000FF"/>
                  </a:solidFill>
                  <a:latin typeface="Times-Roman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0" y="939200"/>
                <a:ext cx="6624736" cy="2573718"/>
              </a:xfrm>
              <a:prstGeom prst="rect">
                <a:avLst/>
              </a:prstGeom>
              <a:blipFill rotWithShape="0">
                <a:blip r:embed="rId2"/>
                <a:stretch>
                  <a:fillRect l="-736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58588" y="838161"/>
            <a:ext cx="6768752" cy="245249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620" y="4221088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smaller </a:t>
            </a:r>
            <a:r>
              <a:rPr lang="en-US" dirty="0" smtClean="0">
                <a:latin typeface="Times-Roman"/>
              </a:rPr>
              <a:t>the value </a:t>
            </a:r>
            <a:r>
              <a:rPr lang="en-US" dirty="0">
                <a:latin typeface="Times-Roman"/>
              </a:rPr>
              <a:t>of </a:t>
            </a:r>
            <a:r>
              <a:rPr lang="en-US" i="1" dirty="0">
                <a:latin typeface="Times-Italic"/>
              </a:rPr>
              <a:t>k</a:t>
            </a:r>
            <a:r>
              <a:rPr lang="en-US" dirty="0">
                <a:latin typeface="Times-Roman"/>
              </a:rPr>
              <a:t>, the faster the convergence, which may be very slow if </a:t>
            </a:r>
            <a:r>
              <a:rPr lang="en-US" i="1" dirty="0">
                <a:latin typeface="Times-Italic"/>
              </a:rPr>
              <a:t>k </a:t>
            </a:r>
            <a:r>
              <a:rPr lang="en-US" dirty="0">
                <a:latin typeface="Times-Roman"/>
              </a:rPr>
              <a:t>is close </a:t>
            </a:r>
            <a:r>
              <a:rPr lang="en-US" dirty="0" smtClean="0">
                <a:latin typeface="Times-Roman"/>
              </a:rPr>
              <a:t>to 1,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0596" y="3705984"/>
            <a:ext cx="4464496" cy="167145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9139" y="3778870"/>
            <a:ext cx="13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Remark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7140" y="5456272"/>
            <a:ext cx="3637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rate at which { </a:t>
            </a:r>
            <a:r>
              <a:rPr lang="en-US" i="1" dirty="0" err="1" smtClean="0"/>
              <a:t>pn</a:t>
            </a:r>
            <a:r>
              <a:rPr lang="en-US" i="1" dirty="0" smtClean="0"/>
              <a:t> </a:t>
            </a:r>
            <a:r>
              <a:rPr lang="en-US" dirty="0" smtClean="0"/>
              <a:t>} </a:t>
            </a:r>
            <a:r>
              <a:rPr lang="en-US" dirty="0"/>
              <a:t>converges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11116" y="4941168"/>
            <a:ext cx="3853372" cy="108012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9659" y="5014054"/>
            <a:ext cx="13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Remark 2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8" y="4298461"/>
            <a:ext cx="7959998" cy="153416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8742" y="665375"/>
            <a:ext cx="8486513" cy="116374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53" y="5892337"/>
            <a:ext cx="7567761" cy="729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829346"/>
            <a:ext cx="8162925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34" y="2100990"/>
            <a:ext cx="8258175" cy="5048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66663" y="2023944"/>
            <a:ext cx="8486513" cy="464541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60072" y="3262332"/>
                <a:ext cx="1695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=0.8187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072" y="3262332"/>
                <a:ext cx="16959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518" r="-287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24739" y="3568929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39" y="3568929"/>
                <a:ext cx="156773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113" r="-350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9185" y="27766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g(x) is decreasing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92816" y="3329186"/>
                <a:ext cx="2719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0.407, 0.8187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⊂[0.2, 0.9]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816" y="3329186"/>
                <a:ext cx="2719975" cy="276999"/>
              </a:xfrm>
              <a:prstGeom prst="rect">
                <a:avLst/>
              </a:prstGeom>
              <a:blipFill rotWithShape="0">
                <a:blip r:embed="rId8"/>
                <a:stretch>
                  <a:fillRect r="-246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16458" y="3661980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-Italic"/>
              </a:rPr>
              <a:t>g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, 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 smtClean="0">
                <a:latin typeface="Times-Italic"/>
              </a:rPr>
              <a:t>b]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0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9" y="2023944"/>
            <a:ext cx="8464274" cy="109274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8742" y="665375"/>
            <a:ext cx="8486513" cy="116374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829346"/>
            <a:ext cx="8162925" cy="9525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66663" y="2023944"/>
            <a:ext cx="8486513" cy="471742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5809" y="3535337"/>
                <a:ext cx="35519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max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{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a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,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b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}    </a:t>
                </a:r>
                <a:r>
                  <a:rPr lang="en-US" sz="1400" b="1" dirty="0">
                    <a:solidFill>
                      <a:srgbClr val="0000FF"/>
                    </a:solidFill>
                    <a:latin typeface="Times-Roman"/>
                  </a:rPr>
                  <a:t>(2.5)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9" y="3535337"/>
                <a:ext cx="3551998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2766" y="3940956"/>
                <a:ext cx="3777444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050" b="1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rgbClr val="0000FF"/>
                    </a:solidFill>
                    <a:latin typeface="Times-Roman"/>
                  </a:rPr>
                  <a:t>max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{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0.8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Times-Roman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0.2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Times-Roman"/>
                  </a:rPr>
                  <a:t>,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0.9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0.8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}</a:t>
                </a:r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66" y="3940956"/>
                <a:ext cx="3777444" cy="312586"/>
              </a:xfrm>
              <a:prstGeom prst="rect">
                <a:avLst/>
              </a:prstGeom>
              <a:blipFill rotWithShape="0">
                <a:blip r:embed="rId5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9308" y="4361588"/>
                <a:ext cx="2216119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{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0.6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}</a:t>
                </a:r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8" y="4361588"/>
                <a:ext cx="2216119" cy="312586"/>
              </a:xfrm>
              <a:prstGeom prst="rect">
                <a:avLst/>
              </a:prstGeom>
              <a:blipFill rotWithShape="0"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8930" y="4785654"/>
                <a:ext cx="2226827" cy="312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0" y="4785654"/>
                <a:ext cx="2226827" cy="312843"/>
              </a:xfrm>
              <a:prstGeom prst="rect">
                <a:avLst/>
              </a:prstGeom>
              <a:blipFill rotWithShape="0">
                <a:blip r:embed="rId7"/>
                <a:stretch>
                  <a:fillRect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5776" y="4750448"/>
                <a:ext cx="814261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750448"/>
                <a:ext cx="814261" cy="3125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5576" y="5163452"/>
                <a:ext cx="1363707" cy="53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163452"/>
                <a:ext cx="1363707" cy="5300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9308" y="5753611"/>
                <a:ext cx="1764521" cy="53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8" y="5753611"/>
                <a:ext cx="1764521" cy="5300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19283" y="5888361"/>
                <a:ext cx="15761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en-US" sz="1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𝟒𝟕𝟏𝟕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83" y="5888361"/>
                <a:ext cx="1576136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41770" y="6394139"/>
                <a:ext cx="10797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70" y="6394139"/>
                <a:ext cx="1079718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9919" y="3914986"/>
                <a:ext cx="3751668" cy="428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800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dirty="0">
                    <a:solidFill>
                      <a:srgbClr val="0000FF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sup>
                            </m:s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−0.2</m:t>
                            </m:r>
                          </m:sup>
                        </m:sSup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0.449328964117222</m:t>
                        </m:r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−0.8</m:t>
                        </m:r>
                      </m:e>
                    </m:d>
                  </m:oMath>
                </a14:m>
                <a:endParaRPr lang="en-US" sz="1400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19" y="3914986"/>
                <a:ext cx="3751668" cy="428322"/>
              </a:xfrm>
              <a:prstGeom prst="rect">
                <a:avLst/>
              </a:prstGeom>
              <a:blipFill rotWithShape="0">
                <a:blip r:embed="rId13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396180" y="4349772"/>
                <a:ext cx="3756446" cy="435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800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dirty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dirty="0" smtClean="0">
                    <a:solidFill>
                      <a:srgbClr val="0000FF"/>
                    </a:solidFill>
                    <a:latin typeface="MTSYN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sup>
                            </m:s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1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−0.2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0000FF"/>
                    </a:solidFill>
                    <a:latin typeface="MTSYN"/>
                  </a:rPr>
                  <a:t> {0.350671035882778}</a:t>
                </a:r>
                <a:endParaRPr lang="en-US" sz="1400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80" y="4349772"/>
                <a:ext cx="3756446" cy="435697"/>
              </a:xfrm>
              <a:prstGeom prst="rect">
                <a:avLst/>
              </a:prstGeom>
              <a:blipFill rotWithShape="0">
                <a:blip r:embed="rId1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886718" y="4407026"/>
                <a:ext cx="814261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18" y="4407026"/>
                <a:ext cx="814261" cy="3125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29426" y="4758151"/>
                <a:ext cx="2608215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−0.2 </m:t>
                          </m:r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FF"/>
                              </a:solidFill>
                              <a:latin typeface="MTSYN"/>
                            </a:rPr>
                            <m:t>0.350671035882778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26" y="4758151"/>
                <a:ext cx="2608215" cy="5309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602250" y="5428076"/>
                <a:ext cx="3009029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−0.2 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sup>
                          </m:sSup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FF"/>
                              </a:solidFill>
                              <a:latin typeface="MTSYN"/>
                            </a:rPr>
                            <m:t>0.350671035882778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50" y="5428076"/>
                <a:ext cx="3009029" cy="53091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37465" y="5599722"/>
                <a:ext cx="14883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≥26.3251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465" y="5599722"/>
                <a:ext cx="1488356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75394" y="6122761"/>
                <a:ext cx="10797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94" y="6122761"/>
                <a:ext cx="1079718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95752" y="3128242"/>
            <a:ext cx="1581931" cy="396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571465" y="3455005"/>
                <a:ext cx="3592650" cy="416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8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800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8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, for all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n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≥ 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1. </a:t>
                </a:r>
                <a:r>
                  <a:rPr lang="en-US" sz="1400" b="1" dirty="0">
                    <a:solidFill>
                      <a:srgbClr val="0000FF"/>
                    </a:solidFill>
                    <a:latin typeface="Times-Roman"/>
                  </a:rPr>
                  <a:t>(2.6)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65" y="3455005"/>
                <a:ext cx="3592650" cy="416076"/>
              </a:xfrm>
              <a:prstGeom prst="rect">
                <a:avLst/>
              </a:prstGeom>
              <a:blipFill rotWithShape="0">
                <a:blip r:embed="rId2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4357365" y="3314120"/>
            <a:ext cx="0" cy="3222341"/>
          </a:xfrm>
          <a:prstGeom prst="line">
            <a:avLst/>
          </a:prstGeom>
          <a:ln w="3810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4" grpId="0"/>
      <p:bldP spid="5" grpId="0"/>
      <p:bldP spid="16" grpId="0"/>
      <p:bldP spid="7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8742" y="665375"/>
            <a:ext cx="8486513" cy="116374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829346"/>
            <a:ext cx="8162925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171272"/>
            <a:ext cx="7887834" cy="467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42" y="3077434"/>
            <a:ext cx="5557246" cy="26104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96136" y="2704783"/>
            <a:ext cx="18567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  0.800000000000000</a:t>
            </a:r>
            <a:endParaRPr lang="en-US" sz="1000" dirty="0"/>
          </a:p>
          <a:p>
            <a:r>
              <a:rPr lang="en-US" sz="1000" dirty="0"/>
              <a:t>   0.449328964117222</a:t>
            </a:r>
          </a:p>
          <a:p>
            <a:r>
              <a:rPr lang="en-US" sz="1000" dirty="0"/>
              <a:t>   0.638056166582019</a:t>
            </a:r>
          </a:p>
          <a:p>
            <a:r>
              <a:rPr lang="en-US" sz="1000" dirty="0"/>
              <a:t>   0.528318389507880</a:t>
            </a:r>
          </a:p>
          <a:p>
            <a:r>
              <a:rPr lang="en-US" sz="1000" dirty="0"/>
              <a:t>   0.589595606670415</a:t>
            </a:r>
          </a:p>
          <a:p>
            <a:r>
              <a:rPr lang="en-US" sz="1000" dirty="0"/>
              <a:t>   0.554551496322640</a:t>
            </a:r>
          </a:p>
          <a:p>
            <a:r>
              <a:rPr lang="en-US" sz="1000" dirty="0"/>
              <a:t>   0.574329792464196</a:t>
            </a:r>
          </a:p>
          <a:p>
            <a:r>
              <a:rPr lang="en-US" sz="1000" dirty="0"/>
              <a:t>   0.563082124256065</a:t>
            </a:r>
          </a:p>
          <a:p>
            <a:r>
              <a:rPr lang="en-US" sz="1000" dirty="0"/>
              <a:t>   0.569451236849996</a:t>
            </a:r>
          </a:p>
          <a:p>
            <a:r>
              <a:rPr lang="en-US" sz="1000" dirty="0"/>
              <a:t>   0.565835863387710</a:t>
            </a:r>
          </a:p>
          <a:p>
            <a:r>
              <a:rPr lang="en-US" sz="1000" dirty="0"/>
              <a:t>   0.567885273811935</a:t>
            </a:r>
          </a:p>
          <a:p>
            <a:r>
              <a:rPr lang="en-US" sz="1000" dirty="0"/>
              <a:t>   0.566722635580408</a:t>
            </a:r>
          </a:p>
          <a:p>
            <a:r>
              <a:rPr lang="en-US" sz="1000" dirty="0"/>
              <a:t>   0.567381912159020</a:t>
            </a:r>
          </a:p>
          <a:p>
            <a:r>
              <a:rPr lang="en-US" sz="1000" dirty="0"/>
              <a:t>   0.567007973831140</a:t>
            </a:r>
          </a:p>
          <a:p>
            <a:r>
              <a:rPr lang="en-US" sz="1000" dirty="0"/>
              <a:t>   0.567220039492037</a:t>
            </a:r>
          </a:p>
          <a:p>
            <a:r>
              <a:rPr lang="en-US" sz="1000" dirty="0"/>
              <a:t>   0.567099764353053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0.567167976458056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7326044" y="2955716"/>
            <a:ext cx="15650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  0.567129290055947</a:t>
            </a:r>
            <a:endParaRPr lang="en-US" sz="1000" dirty="0"/>
          </a:p>
          <a:p>
            <a:r>
              <a:rPr lang="en-US" sz="1000" dirty="0"/>
              <a:t>   0.567151230672109</a:t>
            </a:r>
          </a:p>
          <a:p>
            <a:r>
              <a:rPr lang="en-US" sz="1000" dirty="0"/>
              <a:t>   0.567138787161161</a:t>
            </a:r>
          </a:p>
          <a:p>
            <a:r>
              <a:rPr lang="en-US" sz="1000" dirty="0"/>
              <a:t>   0.567145844402776</a:t>
            </a:r>
          </a:p>
          <a:p>
            <a:r>
              <a:rPr lang="en-US" sz="1000" dirty="0"/>
              <a:t>   0.567141841931644</a:t>
            </a:r>
          </a:p>
          <a:p>
            <a:r>
              <a:rPr lang="en-US" sz="1000" dirty="0"/>
              <a:t>   0.567144111905037</a:t>
            </a:r>
          </a:p>
          <a:p>
            <a:r>
              <a:rPr lang="en-US" sz="1000" dirty="0"/>
              <a:t>   0.567142824504454</a:t>
            </a:r>
          </a:p>
          <a:p>
            <a:r>
              <a:rPr lang="en-US" sz="1000" dirty="0"/>
              <a:t>   0.567143554644927</a:t>
            </a:r>
          </a:p>
          <a:p>
            <a:r>
              <a:rPr lang="en-US" sz="1000" dirty="0"/>
              <a:t>   0.567143140550615</a:t>
            </a:r>
          </a:p>
          <a:p>
            <a:r>
              <a:rPr lang="en-US" sz="1000" dirty="0"/>
              <a:t>   0.567143375401412</a:t>
            </a:r>
          </a:p>
          <a:p>
            <a:r>
              <a:rPr lang="en-US" sz="1000" dirty="0"/>
              <a:t>   0.567143242207354</a:t>
            </a:r>
          </a:p>
          <a:p>
            <a:r>
              <a:rPr lang="en-US" sz="1000" dirty="0"/>
              <a:t>   0.567143317747469</a:t>
            </a:r>
          </a:p>
          <a:p>
            <a:r>
              <a:rPr lang="en-US" sz="1000" dirty="0"/>
              <a:t>   0.567143274905399</a:t>
            </a:r>
          </a:p>
          <a:p>
            <a:r>
              <a:rPr lang="en-US" sz="1000" dirty="0"/>
              <a:t>   0.567143299202992</a:t>
            </a:r>
          </a:p>
          <a:p>
            <a:r>
              <a:rPr lang="en-US" sz="1000" dirty="0"/>
              <a:t>   0.567143285422775</a:t>
            </a:r>
          </a:p>
          <a:p>
            <a:r>
              <a:rPr lang="en-US" sz="1000" dirty="0"/>
              <a:t>   0.567143293238132</a:t>
            </a:r>
          </a:p>
          <a:p>
            <a:r>
              <a:rPr lang="en-US" sz="1000" dirty="0"/>
              <a:t>   0.567143288805705</a:t>
            </a:r>
          </a:p>
          <a:p>
            <a:r>
              <a:rPr lang="en-US" sz="1000" dirty="0"/>
              <a:t>   0.567143291319526</a:t>
            </a:r>
          </a:p>
          <a:p>
            <a:r>
              <a:rPr lang="en-US" sz="1000" dirty="0"/>
              <a:t>   0.567143289893829</a:t>
            </a:r>
          </a:p>
          <a:p>
            <a:r>
              <a:rPr lang="en-US" sz="1000" dirty="0"/>
              <a:t>   0.567143290702404</a:t>
            </a:r>
          </a:p>
          <a:p>
            <a:r>
              <a:rPr lang="en-US" sz="1000" dirty="0"/>
              <a:t>   0.567143290243826</a:t>
            </a:r>
          </a:p>
          <a:p>
            <a:r>
              <a:rPr lang="en-US" sz="1000" dirty="0"/>
              <a:t>   0.567143290503906</a:t>
            </a:r>
          </a:p>
          <a:p>
            <a:r>
              <a:rPr lang="en-US" sz="1000" dirty="0"/>
              <a:t>   0.567143290356403</a:t>
            </a:r>
          </a:p>
          <a:p>
            <a:r>
              <a:rPr lang="en-US" sz="1000" dirty="0"/>
              <a:t>   0.567143290440058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6663" y="2023944"/>
            <a:ext cx="8486513" cy="471742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734556"/>
                <a:ext cx="835292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</a:t>
                </a:r>
                <a:r>
                  <a:rPr lang="en-US" b="1" dirty="0">
                    <a:solidFill>
                      <a:srgbClr val="FF0000"/>
                    </a:solidFill>
                  </a:rPr>
                  <a:t>fixed point </a:t>
                </a:r>
                <a:r>
                  <a:rPr lang="en-US" dirty="0"/>
                  <a:t>for a given function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i="1" dirty="0" smtClean="0"/>
                  <a:t>   </a:t>
                </a:r>
                <a:r>
                  <a:rPr lang="en-US" dirty="0" smtClean="0"/>
                  <a:t>if.</a:t>
                </a:r>
                <a:endParaRPr lang="en-US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sz="24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 smtClean="0">
                  <a:latin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34556"/>
                <a:ext cx="8352928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657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67544" y="640365"/>
            <a:ext cx="6480720" cy="100636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355976" y="1960900"/>
            <a:ext cx="4536504" cy="434842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3172" y="1960900"/>
            <a:ext cx="3718768" cy="434842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9552" y="2518129"/>
                <a:ext cx="33843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Determine any fixed points of the function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− 2.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18129"/>
                <a:ext cx="338437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62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73982" y="206666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Example: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888" y="347862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27584" y="3950444"/>
                <a:ext cx="1149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50444"/>
                <a:ext cx="114967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49283" y="4462568"/>
                <a:ext cx="1482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3" y="4462568"/>
                <a:ext cx="14824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3283" y="4974692"/>
                <a:ext cx="188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83" y="4974692"/>
                <a:ext cx="188647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4387" y="5554705"/>
                <a:ext cx="1629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7" y="5554705"/>
                <a:ext cx="162980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064" y="2887546"/>
            <a:ext cx="2816151" cy="3240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16016" y="2121653"/>
                <a:ext cx="41044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-Roman"/>
                  </a:rPr>
                  <a:t>A fixed point for </a:t>
                </a:r>
                <a:r>
                  <a:rPr lang="en-US" sz="1400" i="1" dirty="0">
                    <a:latin typeface="Times-Italic"/>
                  </a:rPr>
                  <a:t>g </a:t>
                </a:r>
                <a:r>
                  <a:rPr lang="en-US" sz="1400" dirty="0">
                    <a:latin typeface="Times-Roman"/>
                  </a:rPr>
                  <a:t>occurs precisely when the graph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>
                    <a:latin typeface="Times-Roman"/>
                  </a:rPr>
                  <a:t>intersects the graph </a:t>
                </a:r>
                <a:r>
                  <a:rPr lang="en-US" sz="1400" dirty="0" smtClean="0">
                    <a:latin typeface="Times-Roman"/>
                  </a:rPr>
                  <a:t>of 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121653"/>
                <a:ext cx="4104456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446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2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7" grpId="0"/>
      <p:bldP spid="10" grpId="0"/>
      <p:bldP spid="14" grpId="0"/>
      <p:bldP spid="2" grpId="0"/>
      <p:bldP spid="16" grpId="0"/>
      <p:bldP spid="17" grpId="0"/>
      <p:bldP spid="1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980924"/>
            <a:ext cx="4176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Univers-CondensedBoldOblique"/>
              </a:rPr>
              <a:t>Theorem 2.3 </a:t>
            </a:r>
            <a:endParaRPr lang="en-US" b="1" i="1" dirty="0" smtClean="0">
              <a:latin typeface="Univers-CondensedBoldOblique"/>
            </a:endParaRPr>
          </a:p>
          <a:p>
            <a:endParaRPr lang="en-US" b="1" i="1" dirty="0" smtClean="0">
              <a:latin typeface="Univers-CondensedBoldOblique"/>
            </a:endParaRPr>
          </a:p>
          <a:p>
            <a:r>
              <a:rPr lang="en-US" b="1" dirty="0" smtClean="0">
                <a:latin typeface="Times-Roman"/>
              </a:rPr>
              <a:t>(</a:t>
            </a:r>
            <a:r>
              <a:rPr lang="en-US" b="1" dirty="0" err="1" smtClean="0">
                <a:latin typeface="Times-Roman"/>
              </a:rPr>
              <a:t>i</a:t>
            </a:r>
            <a:r>
              <a:rPr lang="en-US" b="1" dirty="0" smtClean="0">
                <a:latin typeface="Times-Roman"/>
              </a:rPr>
              <a:t>)  </a:t>
            </a:r>
            <a:r>
              <a:rPr lang="en-US" dirty="0" smtClean="0">
                <a:latin typeface="Times-Roman"/>
              </a:rPr>
              <a:t>If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Times-Italic"/>
              </a:rPr>
              <a:t>C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g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 </a:t>
            </a:r>
            <a:r>
              <a:rPr lang="en-US" dirty="0">
                <a:latin typeface="Times-Roman"/>
              </a:rPr>
              <a:t>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, then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Times-Roman"/>
              </a:rPr>
              <a:t>has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at least one</a:t>
            </a:r>
            <a:r>
              <a:rPr lang="en-US" dirty="0">
                <a:latin typeface="Times-Roman"/>
              </a:rPr>
              <a:t> </a:t>
            </a:r>
            <a:r>
              <a:rPr lang="en-US" dirty="0" smtClean="0">
                <a:latin typeface="Times-Roman"/>
              </a:rPr>
              <a:t>fixed point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 smtClean="0">
                <a:latin typeface="MTSYN"/>
              </a:rPr>
              <a:t>]</a:t>
            </a:r>
            <a:r>
              <a:rPr lang="en-US" dirty="0" smtClean="0">
                <a:latin typeface="Times-Roman"/>
              </a:rPr>
              <a:t>. </a:t>
            </a:r>
          </a:p>
          <a:p>
            <a:endParaRPr lang="en-US" dirty="0" smtClean="0">
              <a:latin typeface="Times-Roman"/>
            </a:endParaRPr>
          </a:p>
          <a:p>
            <a:r>
              <a:rPr lang="en-US" b="1" dirty="0" smtClean="0">
                <a:latin typeface="Times-Roman"/>
              </a:rPr>
              <a:t>(ii)  </a:t>
            </a:r>
            <a:r>
              <a:rPr lang="en-US" dirty="0" smtClean="0">
                <a:latin typeface="Times-Roman"/>
              </a:rPr>
              <a:t>If</a:t>
            </a:r>
            <a:r>
              <a:rPr lang="en-US" dirty="0">
                <a:latin typeface="Times-Roman"/>
              </a:rPr>
              <a:t>, in addition, </a:t>
            </a:r>
            <a:r>
              <a:rPr lang="en-US" i="1" dirty="0" smtClean="0">
                <a:latin typeface="Times-Italic"/>
              </a:rPr>
              <a:t>g</a:t>
            </a:r>
            <a:r>
              <a:rPr lang="en-US" i="1" dirty="0" smtClean="0">
                <a:latin typeface="MTMI"/>
              </a:rPr>
              <a:t>(</a:t>
            </a:r>
            <a:r>
              <a:rPr lang="en-US" i="1" dirty="0" smtClean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-Roman"/>
              </a:rPr>
              <a:t>exists on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-Roman"/>
              </a:rPr>
              <a:t>and a positive constant </a:t>
            </a:r>
            <a:r>
              <a:rPr lang="en-US" i="1" dirty="0">
                <a:latin typeface="Times-Italic"/>
              </a:rPr>
              <a:t>k </a:t>
            </a:r>
            <a:r>
              <a:rPr lang="en-US" i="1" dirty="0">
                <a:latin typeface="MTMI"/>
              </a:rPr>
              <a:t>&lt; </a:t>
            </a:r>
            <a:r>
              <a:rPr lang="en-US" dirty="0">
                <a:latin typeface="Times-Roman"/>
              </a:rPr>
              <a:t>1 exists </a:t>
            </a:r>
            <a:r>
              <a:rPr lang="en-US" dirty="0" smtClean="0">
                <a:latin typeface="Times-Roman"/>
              </a:rPr>
              <a:t>with</a:t>
            </a:r>
          </a:p>
          <a:p>
            <a:endParaRPr lang="en-US" dirty="0">
              <a:latin typeface="Times-Roman"/>
            </a:endParaRPr>
          </a:p>
          <a:p>
            <a:pPr algn="ctr"/>
            <a:r>
              <a:rPr lang="en-US" dirty="0">
                <a:latin typeface="MTSYN"/>
              </a:rPr>
              <a:t>|</a:t>
            </a:r>
            <a:r>
              <a:rPr lang="en-US" i="1" dirty="0" smtClean="0">
                <a:latin typeface="Times-Italic"/>
              </a:rPr>
              <a:t>g’</a:t>
            </a:r>
            <a:r>
              <a:rPr lang="en-US" i="1" dirty="0" smtClean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</a:t>
            </a:r>
            <a:r>
              <a:rPr lang="en-US" dirty="0">
                <a:latin typeface="MTSYN"/>
              </a:rPr>
              <a:t>| ≤ </a:t>
            </a:r>
            <a:r>
              <a:rPr lang="en-US" i="1" dirty="0">
                <a:latin typeface="Times-Italic"/>
              </a:rPr>
              <a:t>k</a:t>
            </a:r>
            <a:r>
              <a:rPr lang="en-US" dirty="0">
                <a:latin typeface="Times-Roman"/>
              </a:rPr>
              <a:t>, 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 smtClean="0">
                <a:latin typeface="MTMI"/>
              </a:rPr>
              <a:t>)</a:t>
            </a:r>
            <a:r>
              <a:rPr lang="en-US" dirty="0" smtClean="0">
                <a:latin typeface="Times-Roman"/>
              </a:rPr>
              <a:t>,</a:t>
            </a:r>
          </a:p>
          <a:p>
            <a:pPr algn="ctr"/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then there is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exactly one </a:t>
            </a:r>
            <a:r>
              <a:rPr lang="en-US" dirty="0">
                <a:latin typeface="Times-Roman"/>
              </a:rPr>
              <a:t>fixed point 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3528" y="908720"/>
            <a:ext cx="4392488" cy="417646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764704"/>
            <a:ext cx="3816424" cy="2820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79776" y="4550683"/>
                <a:ext cx="3832611" cy="80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Show that  g(x)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has </a:t>
                </a:r>
                <a:r>
                  <a:rPr lang="en-US" dirty="0"/>
                  <a:t>a unique fixed point on the interval [−1, 1].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76" y="4550683"/>
                <a:ext cx="3832611" cy="801117"/>
              </a:xfrm>
              <a:prstGeom prst="rect">
                <a:avLst/>
              </a:prstGeom>
              <a:blipFill rotWithShape="0">
                <a:blip r:embed="rId3"/>
                <a:stretch>
                  <a:fillRect l="-1272" r="-2544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872227" y="4077072"/>
            <a:ext cx="3960440" cy="1403499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418135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  <a:latin typeface="Univers-CondensedBoldOblique"/>
              </a:rPr>
              <a:t>Example</a:t>
            </a:r>
            <a:endParaRPr lang="en-US" b="1" i="1" dirty="0">
              <a:solidFill>
                <a:srgbClr val="008000"/>
              </a:solidFill>
              <a:latin typeface="Univers-CondensedBoldObliq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7566" y="5702811"/>
                <a:ext cx="39528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Show that  g(x)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 has at least one fixed </a:t>
                </a:r>
                <a:r>
                  <a:rPr lang="en-US" dirty="0"/>
                  <a:t>point on the interval </a:t>
                </a:r>
                <a:r>
                  <a:rPr lang="en-US" dirty="0" smtClean="0"/>
                  <a:t>[</a:t>
                </a:r>
                <a:r>
                  <a:rPr lang="en-US" dirty="0"/>
                  <a:t>0</a:t>
                </a:r>
                <a:r>
                  <a:rPr lang="en-US" dirty="0" smtClean="0"/>
                  <a:t>, </a:t>
                </a:r>
                <a:r>
                  <a:rPr lang="en-US" dirty="0"/>
                  <a:t>1].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6" y="5702811"/>
                <a:ext cx="39528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233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0017" y="5229200"/>
            <a:ext cx="3960440" cy="1403499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38" y="533347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  <a:latin typeface="Univers-CondensedBoldOblique"/>
              </a:rPr>
              <a:t>Example</a:t>
            </a:r>
            <a:endParaRPr lang="en-US" b="1" i="1" dirty="0">
              <a:solidFill>
                <a:srgbClr val="008000"/>
              </a:solidFill>
              <a:latin typeface="Univers-CondensedBoldOblique"/>
            </a:endParaRPr>
          </a:p>
        </p:txBody>
      </p:sp>
    </p:spTree>
    <p:extLst>
      <p:ext uri="{BB962C8B-B14F-4D97-AF65-F5344CB8AC3E}">
        <p14:creationId xmlns:p14="http://schemas.microsoft.com/office/powerpoint/2010/main" val="35197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734556"/>
                <a:ext cx="82197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</a:t>
                </a:r>
                <a:r>
                  <a:rPr lang="en-US" b="1" dirty="0">
                    <a:solidFill>
                      <a:srgbClr val="FF0000"/>
                    </a:solidFill>
                  </a:rPr>
                  <a:t>fixed point </a:t>
                </a:r>
                <a:r>
                  <a:rPr lang="en-US" dirty="0"/>
                  <a:t>for a given function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i="1" dirty="0" smtClean="0"/>
                  <a:t>   </a:t>
                </a:r>
                <a:r>
                  <a:rPr lang="en-US" dirty="0" smtClean="0"/>
                  <a:t>if.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34556"/>
                <a:ext cx="821976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66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67544" y="640366"/>
            <a:ext cx="8496944" cy="59031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51520" y="1598023"/>
            <a:ext cx="3744416" cy="136815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70906" y="1899160"/>
                <a:ext cx="3805056" cy="884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Calibri" panose="020F0502020204030204" pitchFamily="34" charset="0"/>
                  </a:rPr>
                  <a:t>Find the fixed point of the function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  <a:endParaRPr lang="en-US" sz="1000" dirty="0" smtClean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6" y="1899160"/>
                <a:ext cx="3805056" cy="884025"/>
              </a:xfrm>
              <a:prstGeom prst="rect">
                <a:avLst/>
              </a:prstGeom>
              <a:blipFill rotWithShape="0">
                <a:blip r:embed="rId3"/>
                <a:stretch>
                  <a:fillRect l="-1442" t="-413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467544" y="1340768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3864" y="1367854"/>
            <a:ext cx="126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835696" y="3298370"/>
                <a:ext cx="19965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98370"/>
                <a:ext cx="199656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51520" y="3223430"/>
            <a:ext cx="4536504" cy="3382119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970094" y="3755679"/>
                <a:ext cx="15327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94" y="3755679"/>
                <a:ext cx="1532792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23528" y="4112212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Starting with an initial guess of </a:t>
            </a:r>
            <a:r>
              <a:rPr lang="en-US" i="1" dirty="0" smtClean="0">
                <a:latin typeface="Times New Roman" panose="02020603050405020304" pitchFamily="18" charset="0"/>
              </a:rPr>
              <a:t>p</a:t>
            </a:r>
            <a:r>
              <a:rPr lang="en-US" sz="1000" b="1" dirty="0" smtClean="0">
                <a:latin typeface="Times New Roman" panose="02020603050405020304" pitchFamily="18" charset="0"/>
              </a:rPr>
              <a:t>0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 New Roman" panose="02020603050405020304" pitchFamily="18" charset="0"/>
              </a:rPr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55576" y="4633531"/>
                <a:ext cx="3076682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33531"/>
                <a:ext cx="3076682" cy="407099"/>
              </a:xfrm>
              <a:prstGeom prst="rect">
                <a:avLst/>
              </a:prstGeom>
              <a:blipFill rotWithShape="0">
                <a:blip r:embed="rId6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83432" y="5076227"/>
                <a:ext cx="3672680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0.367879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32" y="5076227"/>
                <a:ext cx="3672680" cy="375552"/>
              </a:xfrm>
              <a:prstGeom prst="rect">
                <a:avLst/>
              </a:prstGeom>
              <a:blipFill rotWithShape="0"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67544" y="5555955"/>
                <a:ext cx="4217150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𝟑𝟔𝟕𝟖𝟕𝟗</m:t>
                          </m:r>
                        </m:sup>
                      </m:s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0.692201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55955"/>
                <a:ext cx="4217150" cy="375552"/>
              </a:xfrm>
              <a:prstGeom prst="rect">
                <a:avLst/>
              </a:prstGeom>
              <a:blipFill rotWithShape="0"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88286" y="6064640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6" y="6064640"/>
                <a:ext cx="641682" cy="3755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467314" y="6085981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4" y="6085981"/>
                <a:ext cx="641682" cy="3755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5893" y="6085981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93" y="6085981"/>
                <a:ext cx="641682" cy="3755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86574" y="6065068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74" y="6065068"/>
                <a:ext cx="641682" cy="3755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5364088" y="1834181"/>
            <a:ext cx="26642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    </a:t>
            </a:r>
            <a:r>
              <a:rPr lang="en-US" dirty="0" smtClean="0"/>
              <a:t>0.0000000000000</a:t>
            </a:r>
          </a:p>
          <a:p>
            <a:r>
              <a:rPr lang="en-US" dirty="0" smtClean="0"/>
              <a:t>2     1.0000000000000</a:t>
            </a:r>
          </a:p>
          <a:p>
            <a:r>
              <a:rPr lang="en-US" dirty="0" smtClean="0"/>
              <a:t>3     0.3678794411714</a:t>
            </a:r>
            <a:endParaRPr lang="en-US" dirty="0"/>
          </a:p>
          <a:p>
            <a:r>
              <a:rPr lang="en-US" dirty="0"/>
              <a:t>4     </a:t>
            </a:r>
            <a:r>
              <a:rPr lang="en-US" dirty="0" smtClean="0"/>
              <a:t>0.6922006275553</a:t>
            </a:r>
            <a:endParaRPr lang="en-US" dirty="0"/>
          </a:p>
          <a:p>
            <a:r>
              <a:rPr lang="en-US" dirty="0"/>
              <a:t>5     </a:t>
            </a:r>
            <a:r>
              <a:rPr lang="en-US" dirty="0" smtClean="0"/>
              <a:t>0.5004735005636</a:t>
            </a:r>
            <a:endParaRPr lang="en-US" dirty="0"/>
          </a:p>
          <a:p>
            <a:r>
              <a:rPr lang="en-US" dirty="0"/>
              <a:t>6     </a:t>
            </a:r>
            <a:r>
              <a:rPr lang="en-US" dirty="0" smtClean="0"/>
              <a:t>0.6062435350856</a:t>
            </a:r>
            <a:endParaRPr lang="en-US" dirty="0"/>
          </a:p>
          <a:p>
            <a:r>
              <a:rPr lang="en-US" dirty="0"/>
              <a:t>7     </a:t>
            </a:r>
            <a:r>
              <a:rPr lang="en-US" dirty="0" smtClean="0"/>
              <a:t>0.5453957859750</a:t>
            </a:r>
            <a:endParaRPr lang="en-US" dirty="0"/>
          </a:p>
          <a:p>
            <a:r>
              <a:rPr lang="en-US" dirty="0"/>
              <a:t>8     </a:t>
            </a:r>
            <a:r>
              <a:rPr lang="en-US" dirty="0" smtClean="0"/>
              <a:t>0.5796123355034</a:t>
            </a:r>
            <a:endParaRPr lang="en-US" dirty="0"/>
          </a:p>
          <a:p>
            <a:r>
              <a:rPr lang="en-US" dirty="0"/>
              <a:t>9     </a:t>
            </a:r>
            <a:r>
              <a:rPr lang="en-US" dirty="0" smtClean="0"/>
              <a:t>0.5601154613611</a:t>
            </a:r>
            <a:endParaRPr lang="en-US" dirty="0"/>
          </a:p>
          <a:p>
            <a:r>
              <a:rPr lang="en-US" dirty="0"/>
              <a:t>10   </a:t>
            </a:r>
            <a:r>
              <a:rPr lang="en-US" dirty="0" smtClean="0"/>
              <a:t>0.5711431150802</a:t>
            </a:r>
            <a:endParaRPr lang="en-US" dirty="0"/>
          </a:p>
          <a:p>
            <a:r>
              <a:rPr lang="en-US" dirty="0"/>
              <a:t>11   </a:t>
            </a:r>
            <a:r>
              <a:rPr lang="en-US" dirty="0" smtClean="0"/>
              <a:t>0.5648793473910</a:t>
            </a:r>
            <a:endParaRPr lang="en-US" dirty="0"/>
          </a:p>
          <a:p>
            <a:r>
              <a:rPr lang="en-US" dirty="0"/>
              <a:t>12   </a:t>
            </a:r>
            <a:r>
              <a:rPr lang="en-US" dirty="0" smtClean="0"/>
              <a:t>0.5684287250291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444208" y="1434071"/>
                <a:ext cx="50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434071"/>
                <a:ext cx="504056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5262031" y="1442464"/>
            <a:ext cx="50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25258" y="1514591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58" y="1514591"/>
                <a:ext cx="21320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5004048" y="1412776"/>
            <a:ext cx="3024336" cy="383772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933295" y="5549480"/>
            <a:ext cx="3964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Thus, each iteration brings the estimate closer to the true </a:t>
            </a:r>
            <a:r>
              <a:rPr lang="en-US" sz="1600" dirty="0" smtClean="0">
                <a:latin typeface="Times New Roman" panose="02020603050405020304" pitchFamily="18" charset="0"/>
              </a:rPr>
              <a:t>fixed point: </a:t>
            </a:r>
            <a:r>
              <a:rPr lang="en-US" sz="1600" dirty="0">
                <a:latin typeface="Times New Roman" panose="02020603050405020304" pitchFamily="18" charset="0"/>
              </a:rPr>
              <a:t>0.56714329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84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734556"/>
                <a:ext cx="597666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</a:t>
                </a:r>
                <a:r>
                  <a:rPr lang="en-US" b="1" dirty="0">
                    <a:solidFill>
                      <a:srgbClr val="FF0000"/>
                    </a:solidFill>
                  </a:rPr>
                  <a:t>fixed point </a:t>
                </a:r>
                <a:r>
                  <a:rPr lang="en-US" dirty="0"/>
                  <a:t>for a given function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i="1" dirty="0" smtClean="0"/>
                  <a:t>   </a:t>
                </a:r>
                <a:r>
                  <a:rPr lang="en-US" dirty="0" smtClean="0"/>
                  <a:t>if.</a:t>
                </a:r>
                <a:endParaRPr lang="en-US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sz="24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34556"/>
                <a:ext cx="5976664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918" t="-4098" r="-5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67544" y="640365"/>
            <a:ext cx="6480720" cy="100636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44467" y="2429889"/>
            <a:ext cx="2476872" cy="151216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9592" y="2708920"/>
                <a:ext cx="17281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Finding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 fixed point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08920"/>
                <a:ext cx="1728192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3185" r="-4240" b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076056" y="2429889"/>
            <a:ext cx="2476872" cy="151216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31181" y="2708920"/>
                <a:ext cx="17281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Root Finding of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81" y="2708920"/>
                <a:ext cx="1728192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3185" b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683568" y="4509120"/>
            <a:ext cx="2476872" cy="151216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8807" y="4603484"/>
                <a:ext cx="17281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b="1" dirty="0" smtClean="0"/>
                  <a:t>Is a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 fixed point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7" y="4603484"/>
                <a:ext cx="1728192" cy="1323439"/>
              </a:xfrm>
              <a:prstGeom prst="rect">
                <a:avLst/>
              </a:prstGeom>
              <a:blipFill rotWithShape="0">
                <a:blip r:embed="rId5"/>
                <a:stretch>
                  <a:fillRect r="-4240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078626" y="4539232"/>
            <a:ext cx="2476872" cy="151216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13865" y="4633596"/>
                <a:ext cx="172819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b="1" dirty="0" smtClean="0"/>
                  <a:t>Is a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 root </a:t>
                </a:r>
                <a:r>
                  <a:rPr lang="en-US" dirty="0" smtClean="0"/>
                  <a:t>of </a:t>
                </a:r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865" y="4633596"/>
                <a:ext cx="1728192" cy="1354217"/>
              </a:xfrm>
              <a:prstGeom prst="rect">
                <a:avLst/>
              </a:prstGeom>
              <a:blipFill rotWithShape="0">
                <a:blip r:embed="rId6"/>
                <a:stretch>
                  <a:fillRect b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09591" y="6145764"/>
                <a:ext cx="2136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591" y="6145764"/>
                <a:ext cx="213673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  <p:extLst>
      <p:ext uri="{BB962C8B-B14F-4D97-AF65-F5344CB8AC3E}">
        <p14:creationId xmlns:p14="http://schemas.microsoft.com/office/powerpoint/2010/main" val="3784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39552" y="1556792"/>
            <a:ext cx="4248472" cy="237626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512" y="726990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simple fixed-point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8938" y="1857929"/>
                <a:ext cx="3805056" cy="1969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rearranging the function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8000"/>
                  </a:solidFill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so that x is on the left-hand side of the equation</a:t>
                </a:r>
                <a:r>
                  <a:rPr lang="en-US" dirty="0" smtClean="0">
                    <a:latin typeface="Calibri" panose="020F0502020204030204" pitchFamily="34" charset="0"/>
                  </a:rPr>
                  <a:t>: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    (*)</a:t>
                </a:r>
                <a:endParaRPr lang="en-US" sz="24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8" y="1857929"/>
                <a:ext cx="3805056" cy="1969770"/>
              </a:xfrm>
              <a:prstGeom prst="rect">
                <a:avLst/>
              </a:prstGeom>
              <a:blipFill rotWithShape="0">
                <a:blip r:embed="rId2"/>
                <a:stretch>
                  <a:fillRect l="-1282" t="-1858" r="-1763" b="-6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292080" y="620688"/>
                <a:ext cx="345638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Example1</a:t>
                </a:r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" i="1" dirty="0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" i="1" dirty="0">
                          <a:latin typeface="Cambria Math" panose="02040503050406030204" pitchFamily="18" charset="0"/>
                        </a:rPr>
                        <m:t> + 3 = 0</m:t>
                      </m:r>
                    </m:oMath>
                  </m:oMathPara>
                </a14:m>
                <a:endParaRPr lang="" dirty="0" smtClean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" sz="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can be simply manipulated to </a:t>
                </a:r>
                <a:r>
                  <a:rPr lang="en-US" dirty="0" smtClean="0">
                    <a:latin typeface="Calibri" panose="020F0502020204030204" pitchFamily="34" charset="0"/>
                  </a:rPr>
                  <a:t>yield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20688"/>
                <a:ext cx="345638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1411" t="-3125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18301" y="2852937"/>
                <a:ext cx="345638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Example2</a:t>
                </a:r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 0</m:t>
                      </m:r>
                    </m:oMath>
                  </m:oMathPara>
                </a14:m>
                <a:endParaRPr lang="" dirty="0" smtClean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" sz="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can be simply manipulated to </a:t>
                </a:r>
                <a:r>
                  <a:rPr lang="en-US" dirty="0" smtClean="0">
                    <a:latin typeface="Calibri" panose="020F0502020204030204" pitchFamily="34" charset="0"/>
                  </a:rPr>
                  <a:t>yield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01" y="2852937"/>
                <a:ext cx="3456384" cy="1169551"/>
              </a:xfrm>
              <a:prstGeom prst="rect">
                <a:avLst/>
              </a:prstGeom>
              <a:blipFill rotWithShape="0">
                <a:blip r:embed="rId4"/>
                <a:stretch>
                  <a:fillRect l="-1411" t="-2604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755576" y="1299537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1896" y="132662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48064" y="620688"/>
            <a:ext cx="3626621" cy="208823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148064" y="2852936"/>
            <a:ext cx="3626621" cy="195152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62662" y="5089427"/>
                <a:ext cx="422536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</a:rPr>
                  <a:t>given an initial guess at the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</a:rPr>
                  <a:t> , (*) can </a:t>
                </a:r>
                <a:r>
                  <a:rPr lang="en-US" sz="1600" dirty="0">
                    <a:latin typeface="Times New Roman" panose="02020603050405020304" pitchFamily="18" charset="0"/>
                  </a:rPr>
                  <a:t>be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used to </a:t>
                </a:r>
                <a:r>
                  <a:rPr lang="en-US" sz="1600" dirty="0">
                    <a:latin typeface="Times New Roman" panose="02020603050405020304" pitchFamily="18" charset="0"/>
                  </a:rPr>
                  <a:t>compute a new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</a:rPr>
                  <a:t>  as expressed </a:t>
                </a:r>
                <a:r>
                  <a:rPr lang="en-US" sz="1600" dirty="0">
                    <a:latin typeface="Times New Roman" panose="02020603050405020304" pitchFamily="18" charset="0"/>
                  </a:rPr>
                  <a:t>by the iterative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formula</a:t>
                </a:r>
              </a:p>
              <a:p>
                <a:endParaRPr lang="en-US" sz="160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2" y="5089427"/>
                <a:ext cx="4225362" cy="1446550"/>
              </a:xfrm>
              <a:prstGeom prst="rect">
                <a:avLst/>
              </a:prstGeom>
              <a:blipFill rotWithShape="0">
                <a:blip r:embed="rId5"/>
                <a:stretch>
                  <a:fillRect l="-722" t="-1266"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543000" y="4804462"/>
            <a:ext cx="4248472" cy="1792889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59024" y="4547208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5344" y="45742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92080" y="5351037"/>
            <a:ext cx="3312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Note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Convert the problem from root-finding to finding fixed-point</a:t>
            </a:r>
            <a:endParaRPr lang="en-US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59448" y="5351037"/>
            <a:ext cx="3626621" cy="975763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953263" y="1606433"/>
                <a:ext cx="1872208" cy="922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" i="1" dirty="0">
                            <a:latin typeface="Cambria Math" panose="02040503050406030204" pitchFamily="18" charset="0"/>
                          </a:rPr>
                          <m:t>+ 3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63" y="1606433"/>
                <a:ext cx="1872208" cy="922817"/>
              </a:xfrm>
              <a:prstGeom prst="rect">
                <a:avLst/>
              </a:prstGeom>
              <a:blipFill rotWithShape="0">
                <a:blip r:embed="rId6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169284" y="3955237"/>
                <a:ext cx="170197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284" y="3955237"/>
                <a:ext cx="1701976" cy="769441"/>
              </a:xfrm>
              <a:prstGeom prst="rect">
                <a:avLst/>
              </a:prstGeom>
              <a:blipFill rotWithShape="0"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  <p:extLst>
      <p:ext uri="{BB962C8B-B14F-4D97-AF65-F5344CB8AC3E}">
        <p14:creationId xmlns:p14="http://schemas.microsoft.com/office/powerpoint/2010/main" val="33667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/>
      <p:bldP spid="14" grpId="0"/>
      <p:bldP spid="19" grpId="0"/>
      <p:bldP spid="16" grpId="0" animBg="1"/>
      <p:bldP spid="17" grpId="0"/>
      <p:bldP spid="23" grpId="0" animBg="1"/>
      <p:bldP spid="24" grpId="0" animBg="1"/>
      <p:bldP spid="22" grpId="0"/>
      <p:bldP spid="26" grpId="0" animBg="1"/>
      <p:bldP spid="27" grpId="0" animBg="1"/>
      <p:bldP spid="28" grpId="0"/>
      <p:bldP spid="25" grpId="0"/>
      <p:bldP spid="30" grpId="0" animBg="1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14318" y="1136647"/>
                <a:ext cx="3438128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</a:rPr>
                  <a:t>Use simple fixed-point iteration to locate the root of </a:t>
                </a:r>
              </a:p>
              <a:p>
                <a:endParaRPr lang="en-US" dirty="0" smtClean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18" y="1136647"/>
                <a:ext cx="3438128" cy="1231106"/>
              </a:xfrm>
              <a:prstGeom prst="rect">
                <a:avLst/>
              </a:prstGeom>
              <a:blipFill rotWithShape="0">
                <a:blip r:embed="rId2"/>
                <a:stretch>
                  <a:fillRect l="-1596" t="-2475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220072" y="692696"/>
            <a:ext cx="3626621" cy="180020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44029" y="730607"/>
            <a:ext cx="111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Example1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952422"/>
            <a:ext cx="4248472" cy="161248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2914" y="1253559"/>
                <a:ext cx="3805056" cy="1398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Calibri" panose="020F0502020204030204" pitchFamily="34" charset="0"/>
                  </a:rPr>
                  <a:t>rearranging the function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  <a:endParaRPr lang="en-US" sz="1000" dirty="0" smtClean="0">
                  <a:latin typeface="Calibri" panose="020F050202020403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</a:p>
              <a:p>
                <a:pPr algn="ctr"/>
                <a:endParaRPr lang="en-US" sz="1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1253559"/>
                <a:ext cx="3805056" cy="1398716"/>
              </a:xfrm>
              <a:prstGeom prst="rect">
                <a:avLst/>
              </a:prstGeom>
              <a:blipFill rotWithShape="0">
                <a:blip r:embed="rId3"/>
                <a:stretch>
                  <a:fillRect l="-144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39552" y="695167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5872" y="7222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1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35696" y="3114166"/>
                <a:ext cx="19965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114166"/>
                <a:ext cx="199656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251520" y="3066007"/>
            <a:ext cx="4536504" cy="3315321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7544" y="2808753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3864" y="28358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70094" y="3571475"/>
                <a:ext cx="15327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94" y="3571475"/>
                <a:ext cx="1532792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23528" y="3928008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Starting with an initial guess of </a:t>
            </a:r>
            <a:r>
              <a:rPr lang="en-US" i="1" dirty="0" smtClean="0">
                <a:latin typeface="Times New Roman" panose="02020603050405020304" pitchFamily="18" charset="0"/>
              </a:rPr>
              <a:t>p</a:t>
            </a:r>
            <a:r>
              <a:rPr lang="en-US" sz="800" dirty="0" smtClean="0">
                <a:latin typeface="Times New Roman" panose="02020603050405020304" pitchFamily="18" charset="0"/>
              </a:rPr>
              <a:t>0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 New Roman" panose="02020603050405020304" pitchFamily="18" charset="0"/>
              </a:rPr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5576" y="4449327"/>
                <a:ext cx="2712764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449327"/>
                <a:ext cx="2712764" cy="407099"/>
              </a:xfrm>
              <a:prstGeom prst="rect">
                <a:avLst/>
              </a:prstGeom>
              <a:blipFill rotWithShape="0">
                <a:blip r:embed="rId6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2361" y="4894606"/>
                <a:ext cx="3436813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0.367879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1" y="4894606"/>
                <a:ext cx="3436813" cy="375552"/>
              </a:xfrm>
              <a:prstGeom prst="rect">
                <a:avLst/>
              </a:prstGeom>
              <a:blipFill rotWithShape="0"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3864" y="5371751"/>
                <a:ext cx="4190830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𝟑𝟔𝟕𝟖𝟕𝟗</m:t>
                          </m:r>
                        </m:sup>
                      </m:s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0.692201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4" y="5371751"/>
                <a:ext cx="4190830" cy="375552"/>
              </a:xfrm>
              <a:prstGeom prst="rect">
                <a:avLst/>
              </a:prstGeom>
              <a:blipFill rotWithShape="0"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88286" y="5880436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6" y="5880436"/>
                <a:ext cx="641682" cy="3755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467314" y="5901777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4" y="5901777"/>
                <a:ext cx="641682" cy="3755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45893" y="5901777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93" y="5901777"/>
                <a:ext cx="641682" cy="3755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786574" y="5880864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74" y="5880864"/>
                <a:ext cx="641682" cy="3755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051171" y="6121354"/>
            <a:ext cx="3964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Thus, each iteration brings the estimate closer to the true value of the root: 0.56714329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5003949" y="2630484"/>
            <a:ext cx="4011644" cy="411088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31257" y="3066007"/>
            <a:ext cx="26460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   </a:t>
            </a:r>
            <a:r>
              <a:rPr lang="en-US" sz="1600" dirty="0" smtClean="0"/>
              <a:t>  0.0000000000000</a:t>
            </a:r>
            <a:endParaRPr lang="en-US" sz="1600" dirty="0"/>
          </a:p>
          <a:p>
            <a:r>
              <a:rPr lang="en-US" sz="1600" dirty="0"/>
              <a:t>2   </a:t>
            </a:r>
            <a:r>
              <a:rPr lang="en-US" sz="1600" dirty="0" smtClean="0"/>
              <a:t>  1.0000000000000</a:t>
            </a:r>
            <a:endParaRPr lang="en-US" sz="1600" dirty="0"/>
          </a:p>
          <a:p>
            <a:r>
              <a:rPr lang="en-US" sz="1600" dirty="0"/>
              <a:t>3   </a:t>
            </a:r>
            <a:r>
              <a:rPr lang="en-US" sz="1600" dirty="0" smtClean="0"/>
              <a:t>  0.3678794411714</a:t>
            </a:r>
            <a:endParaRPr lang="en-US" sz="1600" dirty="0"/>
          </a:p>
          <a:p>
            <a:r>
              <a:rPr lang="en-US" sz="1600" dirty="0"/>
              <a:t>4   </a:t>
            </a:r>
            <a:r>
              <a:rPr lang="en-US" sz="1600" dirty="0" smtClean="0"/>
              <a:t>  0.6922006275553</a:t>
            </a:r>
            <a:endParaRPr lang="en-US" sz="1600" dirty="0"/>
          </a:p>
          <a:p>
            <a:r>
              <a:rPr lang="en-US" sz="1600" dirty="0"/>
              <a:t>5   </a:t>
            </a:r>
            <a:r>
              <a:rPr lang="en-US" sz="1600" dirty="0" smtClean="0"/>
              <a:t>  0.5004735005636</a:t>
            </a:r>
            <a:endParaRPr lang="en-US" sz="1600" dirty="0"/>
          </a:p>
          <a:p>
            <a:r>
              <a:rPr lang="en-US" sz="1600" dirty="0"/>
              <a:t>6   </a:t>
            </a:r>
            <a:r>
              <a:rPr lang="en-US" sz="1600" dirty="0" smtClean="0"/>
              <a:t>  0.6062435350856</a:t>
            </a:r>
            <a:endParaRPr lang="en-US" sz="1600" dirty="0"/>
          </a:p>
          <a:p>
            <a:r>
              <a:rPr lang="en-US" sz="1600" dirty="0"/>
              <a:t>7   </a:t>
            </a:r>
            <a:r>
              <a:rPr lang="en-US" sz="1600" dirty="0" smtClean="0"/>
              <a:t>  0.5453957859750</a:t>
            </a:r>
            <a:endParaRPr lang="en-US" sz="1600" dirty="0"/>
          </a:p>
          <a:p>
            <a:r>
              <a:rPr lang="en-US" sz="1600" dirty="0"/>
              <a:t>8   </a:t>
            </a:r>
            <a:r>
              <a:rPr lang="en-US" sz="1600" dirty="0" smtClean="0"/>
              <a:t>  0.5796123355034</a:t>
            </a:r>
            <a:endParaRPr lang="en-US" sz="1600" dirty="0"/>
          </a:p>
          <a:p>
            <a:r>
              <a:rPr lang="en-US" sz="1600" dirty="0"/>
              <a:t>9   </a:t>
            </a:r>
            <a:r>
              <a:rPr lang="en-US" sz="1600" dirty="0" smtClean="0"/>
              <a:t>  0.5601154613611</a:t>
            </a:r>
            <a:endParaRPr lang="en-US" sz="1600" dirty="0"/>
          </a:p>
          <a:p>
            <a:r>
              <a:rPr lang="en-US" sz="1600" dirty="0"/>
              <a:t>10   0.5711431150802</a:t>
            </a:r>
          </a:p>
          <a:p>
            <a:r>
              <a:rPr lang="en-US" sz="1600" dirty="0"/>
              <a:t>11   0.5648793473910</a:t>
            </a:r>
          </a:p>
          <a:p>
            <a:r>
              <a:rPr lang="en-US" sz="1600" dirty="0"/>
              <a:t>12   0.5684287250291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02249" y="2714056"/>
                <a:ext cx="50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249" y="2714056"/>
                <a:ext cx="504056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220072" y="2722449"/>
            <a:ext cx="50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83299" y="2794576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99" y="2794576"/>
                <a:ext cx="21320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9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 animBg="1"/>
      <p:bldP spid="13" grpId="0"/>
      <p:bldP spid="5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animBg="1"/>
      <p:bldP spid="26" grpId="0"/>
      <p:bldP spid="27" grpId="0"/>
      <p:bldP spid="2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148064" y="1834181"/>
            <a:ext cx="3528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1     0.0000000000000  100.00</a:t>
            </a:r>
          </a:p>
          <a:p>
            <a:r>
              <a:rPr lang="en-US" dirty="0"/>
              <a:t>2     1.0000000000000   76.32</a:t>
            </a:r>
          </a:p>
          <a:p>
            <a:r>
              <a:rPr lang="en-US" dirty="0"/>
              <a:t>3     0.3678794411714   35.13</a:t>
            </a:r>
          </a:p>
          <a:p>
            <a:r>
              <a:rPr lang="en-US" dirty="0"/>
              <a:t>4     0.6922006275553   22.05</a:t>
            </a:r>
          </a:p>
          <a:p>
            <a:r>
              <a:rPr lang="en-US" dirty="0"/>
              <a:t>5     0.5004735005636   11.75</a:t>
            </a:r>
          </a:p>
          <a:p>
            <a:r>
              <a:rPr lang="en-US" dirty="0"/>
              <a:t>6     0.6062435350856    6.89</a:t>
            </a:r>
          </a:p>
          <a:p>
            <a:r>
              <a:rPr lang="en-US" dirty="0"/>
              <a:t>7     0.5453957859750    3.83</a:t>
            </a:r>
          </a:p>
          <a:p>
            <a:r>
              <a:rPr lang="en-US" dirty="0"/>
              <a:t>8     0.5796123355034    2.19</a:t>
            </a:r>
          </a:p>
          <a:p>
            <a:r>
              <a:rPr lang="en-US" dirty="0"/>
              <a:t>9     0.5601154613611    1.23</a:t>
            </a:r>
          </a:p>
          <a:p>
            <a:r>
              <a:rPr lang="en-US" dirty="0"/>
              <a:t>10   </a:t>
            </a:r>
            <a:r>
              <a:rPr lang="en-US" dirty="0" smtClean="0"/>
              <a:t>0.5711431150802    </a:t>
            </a:r>
            <a:r>
              <a:rPr lang="en-US" dirty="0"/>
              <a:t>0.70</a:t>
            </a:r>
          </a:p>
          <a:p>
            <a:r>
              <a:rPr lang="en-US" dirty="0"/>
              <a:t>11   </a:t>
            </a:r>
            <a:r>
              <a:rPr lang="en-US" dirty="0" smtClean="0"/>
              <a:t>0.5648793473910    </a:t>
            </a:r>
            <a:r>
              <a:rPr lang="en-US" dirty="0"/>
              <a:t>0.39</a:t>
            </a:r>
          </a:p>
          <a:p>
            <a:r>
              <a:rPr lang="en-US" dirty="0"/>
              <a:t>12   </a:t>
            </a:r>
            <a:r>
              <a:rPr lang="en-US" dirty="0" smtClean="0"/>
              <a:t>0.5684287250291    </a:t>
            </a:r>
            <a:r>
              <a:rPr lang="en-US" dirty="0"/>
              <a:t>0.22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28184" y="1434071"/>
                <a:ext cx="50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434071"/>
                <a:ext cx="50405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046007" y="1442464"/>
            <a:ext cx="50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09234" y="1514591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34" y="1514591"/>
                <a:ext cx="21320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722096" y="1412776"/>
                <a:ext cx="7383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096" y="1412776"/>
                <a:ext cx="738336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1818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229770" y="601823"/>
                <a:ext cx="2898576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1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70" y="601823"/>
                <a:ext cx="2898576" cy="7838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788024" y="1412776"/>
            <a:ext cx="3960440" cy="383772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65" y="997849"/>
            <a:ext cx="1263349" cy="94751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86500" y="744533"/>
            <a:ext cx="4529515" cy="2585323"/>
          </a:xfrm>
          <a:prstGeom prst="rect">
            <a:avLst/>
          </a:prstGeom>
          <a:solidFill>
            <a:srgbClr val="DB6110">
              <a:alpha val="5000"/>
            </a:srgbClr>
          </a:solidFill>
          <a:ln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clear;  </a:t>
            </a:r>
            <a:r>
              <a:rPr lang="en-US" dirty="0" err="1">
                <a:solidFill>
                  <a:srgbClr val="000000"/>
                </a:solidFill>
              </a:rPr>
              <a:t>clc</a:t>
            </a:r>
            <a:r>
              <a:rPr lang="en-US" dirty="0">
                <a:solidFill>
                  <a:srgbClr val="000000"/>
                </a:solidFill>
              </a:rPr>
              <a:t>; format </a:t>
            </a:r>
            <a:r>
              <a:rPr lang="en-US" dirty="0">
                <a:solidFill>
                  <a:srgbClr val="A020F0"/>
                </a:solidFill>
              </a:rPr>
              <a:t>long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p(1</a:t>
            </a:r>
            <a:r>
              <a:rPr lang="en-US" dirty="0">
                <a:solidFill>
                  <a:srgbClr val="000000"/>
                </a:solidFill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</a:rPr>
              <a:t>g = @(x) </a:t>
            </a:r>
            <a:r>
              <a:rPr lang="en-US" dirty="0" err="1">
                <a:solidFill>
                  <a:srgbClr val="000000"/>
                </a:solidFill>
              </a:rPr>
              <a:t>exp</a:t>
            </a:r>
            <a:r>
              <a:rPr lang="en-US" dirty="0">
                <a:solidFill>
                  <a:srgbClr val="000000"/>
                </a:solidFill>
              </a:rPr>
              <a:t>(-x);</a:t>
            </a:r>
          </a:p>
          <a:p>
            <a:r>
              <a:rPr lang="en-US" dirty="0" err="1">
                <a:solidFill>
                  <a:srgbClr val="000000"/>
                </a:solidFill>
              </a:rPr>
              <a:t>true_root</a:t>
            </a:r>
            <a:r>
              <a:rPr lang="en-US" dirty="0">
                <a:solidFill>
                  <a:srgbClr val="000000"/>
                </a:solidFill>
              </a:rPr>
              <a:t> = 0.56714329;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k=1:11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p(k+1</a:t>
            </a:r>
            <a:r>
              <a:rPr lang="en-US" dirty="0">
                <a:solidFill>
                  <a:srgbClr val="000000"/>
                </a:solidFill>
              </a:rPr>
              <a:t>) = g( </a:t>
            </a:r>
            <a:r>
              <a:rPr lang="en-US" dirty="0" smtClean="0">
                <a:solidFill>
                  <a:srgbClr val="000000"/>
                </a:solidFill>
              </a:rPr>
              <a:t>p(k</a:t>
            </a:r>
            <a:r>
              <a:rPr lang="en-US" dirty="0">
                <a:solidFill>
                  <a:srgbClr val="000000"/>
                </a:solidFill>
              </a:rPr>
              <a:t>) );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rel</a:t>
            </a:r>
            <a:r>
              <a:rPr lang="en-US" dirty="0">
                <a:solidFill>
                  <a:srgbClr val="000000"/>
                </a:solidFill>
              </a:rPr>
              <a:t>=abs( </a:t>
            </a:r>
            <a:r>
              <a:rPr lang="en-US" dirty="0" smtClean="0">
                <a:solidFill>
                  <a:srgbClr val="000000"/>
                </a:solidFill>
              </a:rPr>
              <a:t>(p(k</a:t>
            </a:r>
            <a:r>
              <a:rPr lang="en-US" dirty="0">
                <a:solidFill>
                  <a:srgbClr val="000000"/>
                </a:solidFill>
              </a:rPr>
              <a:t>) - </a:t>
            </a:r>
            <a:r>
              <a:rPr lang="en-US" dirty="0" err="1">
                <a:solidFill>
                  <a:srgbClr val="000000"/>
                </a:solidFill>
              </a:rPr>
              <a:t>true_root</a:t>
            </a:r>
            <a:r>
              <a:rPr lang="en-US" dirty="0">
                <a:solidFill>
                  <a:srgbClr val="000000"/>
                </a:solidFill>
              </a:rPr>
              <a:t> )/ </a:t>
            </a:r>
            <a:r>
              <a:rPr lang="en-US" dirty="0" err="1">
                <a:solidFill>
                  <a:srgbClr val="000000"/>
                </a:solidFill>
              </a:rPr>
              <a:t>true_root</a:t>
            </a:r>
            <a:r>
              <a:rPr lang="en-US" dirty="0">
                <a:solidFill>
                  <a:srgbClr val="000000"/>
                </a:solidFill>
              </a:rPr>
              <a:t> );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fprintf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020F0"/>
                </a:solidFill>
              </a:rPr>
              <a:t>'%d  %10.4f  %10.4f\n'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k,p</a:t>
            </a:r>
            <a:r>
              <a:rPr lang="en-US" dirty="0" smtClean="0">
                <a:solidFill>
                  <a:srgbClr val="000000"/>
                </a:solidFill>
              </a:rPr>
              <a:t>(k</a:t>
            </a:r>
            <a:r>
              <a:rPr lang="en-US" dirty="0">
                <a:solidFill>
                  <a:srgbClr val="000000"/>
                </a:solidFill>
              </a:rPr>
              <a:t>),</a:t>
            </a:r>
            <a:r>
              <a:rPr lang="en-US" dirty="0" err="1">
                <a:solidFill>
                  <a:srgbClr val="000000"/>
                </a:solidFill>
              </a:rPr>
              <a:t>rel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28032" y="5401943"/>
            <a:ext cx="4168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Notice that the true percent relative error for each iteration </a:t>
            </a:r>
            <a:r>
              <a:rPr lang="en-US" sz="1600" dirty="0" smtClean="0">
                <a:latin typeface="Times New Roman" panose="02020603050405020304" pitchFamily="18" charset="0"/>
              </a:rPr>
              <a:t>is </a:t>
            </a:r>
            <a:r>
              <a:rPr lang="en-US" sz="1600" dirty="0">
                <a:latin typeface="Times New Roman" panose="02020603050405020304" pitchFamily="18" charset="0"/>
              </a:rPr>
              <a:t>roughly </a:t>
            </a:r>
            <a:r>
              <a:rPr lang="en-US" sz="1600" dirty="0" smtClean="0">
                <a:latin typeface="Times New Roman" panose="02020603050405020304" pitchFamily="18" charset="0"/>
              </a:rPr>
              <a:t>proportional (by </a:t>
            </a:r>
            <a:r>
              <a:rPr lang="en-US" sz="1600" dirty="0">
                <a:latin typeface="Times New Roman" panose="02020603050405020304" pitchFamily="18" charset="0"/>
              </a:rPr>
              <a:t>a factor of about 0.5 to 0.6) to the error from the previous iteration. This </a:t>
            </a:r>
            <a:r>
              <a:rPr lang="en-US" sz="1600" dirty="0" smtClean="0">
                <a:latin typeface="Times New Roman" panose="02020603050405020304" pitchFamily="18" charset="0"/>
              </a:rPr>
              <a:t>property, called </a:t>
            </a:r>
            <a:r>
              <a:rPr lang="en-US" sz="1600" i="1" dirty="0">
                <a:latin typeface="Times New Roman" panose="02020603050405020304" pitchFamily="18" charset="0"/>
              </a:rPr>
              <a:t>linear convergence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788024" y="5401942"/>
            <a:ext cx="4104456" cy="1323439"/>
          </a:xfrm>
          <a:prstGeom prst="roundRect">
            <a:avLst>
              <a:gd name="adj" fmla="val 4174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  <p:extLst>
      <p:ext uri="{BB962C8B-B14F-4D97-AF65-F5344CB8AC3E}">
        <p14:creationId xmlns:p14="http://schemas.microsoft.com/office/powerpoint/2010/main" val="1689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23" grpId="0" animBg="1"/>
      <p:bldP spid="25" grpId="0" animBg="1"/>
      <p:bldP spid="27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764704"/>
                <a:ext cx="4176464" cy="2777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</a:rPr>
                  <a:t>The </a:t>
                </a:r>
                <a:r>
                  <a:rPr lang="en-US" sz="16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derivative mean-value theorem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states </a:t>
                </a:r>
                <a:r>
                  <a:rPr lang="en-US" sz="1600" dirty="0">
                    <a:latin typeface="Times New Roman" panose="02020603050405020304" pitchFamily="18" charset="0"/>
                  </a:rPr>
                  <a:t>that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if a </a:t>
                </a:r>
                <a:r>
                  <a:rPr lang="en-US" sz="1600" dirty="0">
                    <a:latin typeface="Times New Roman" panose="02020603050405020304" pitchFamily="18" charset="0"/>
                  </a:rPr>
                  <a:t>function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RMTMI"/>
                  </a:rPr>
                  <a:t> </a:t>
                </a:r>
                <a:r>
                  <a:rPr lang="en-US" sz="1600" i="1" dirty="0" smtClean="0">
                    <a:latin typeface="RMTMI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and </a:t>
                </a:r>
                <a:r>
                  <a:rPr lang="en-US" sz="1600" dirty="0">
                    <a:latin typeface="Times New Roman" panose="02020603050405020304" pitchFamily="18" charset="0"/>
                  </a:rPr>
                  <a:t>its first derivative are continuous over an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interval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</a:rPr>
                  <a:t>, then there exists at least one value of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</a:rPr>
                  <a:t>within the </a:t>
                </a:r>
                <a:r>
                  <a:rPr lang="en-US" sz="1600" dirty="0">
                    <a:latin typeface="Times New Roman" panose="02020603050405020304" pitchFamily="18" charset="0"/>
                  </a:rPr>
                  <a:t>interval such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that </a:t>
                </a:r>
              </a:p>
              <a:p>
                <a:r>
                  <a:rPr lang="en-US" sz="1600" dirty="0" smtClean="0">
                    <a:latin typeface="Times New Roman" panose="020206030504050203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 ) = </m:t>
                      </m:r>
                      <m:f>
                        <m:fPr>
                          <m:ctrlPr>
                            <a:rPr lang="el-GR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 −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</a:endParaRPr>
              </a:p>
              <a:p>
                <a:endParaRPr lang="en-US" sz="1600" dirty="0" smtClean="0">
                  <a:latin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</a:rPr>
                  <a:t>The </a:t>
                </a:r>
                <a:r>
                  <a:rPr lang="en-US" sz="1600" dirty="0">
                    <a:latin typeface="Times New Roman" panose="02020603050405020304" pitchFamily="18" charset="0"/>
                  </a:rPr>
                  <a:t>right-hand side of this equation is the slope of the line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joining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  and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4176464" cy="2777363"/>
              </a:xfrm>
              <a:prstGeom prst="rect">
                <a:avLst/>
              </a:prstGeom>
              <a:blipFill rotWithShape="0">
                <a:blip r:embed="rId2"/>
                <a:stretch>
                  <a:fillRect l="-729" t="-658" r="-72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107504" y="692696"/>
            <a:ext cx="4248472" cy="302433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72544"/>
            <a:ext cx="4029075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59000" y="6159444"/>
                <a:ext cx="368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00" y="6159444"/>
                <a:ext cx="3684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34864" y="3068960"/>
                <a:ext cx="15373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Slope of the tangent line is</a:t>
                </a:r>
              </a:p>
              <a:p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l-GR" sz="1400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l-GR" sz="1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64" y="3068960"/>
                <a:ext cx="1537336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190" t="-82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194904" y="3752417"/>
            <a:ext cx="484750" cy="448056"/>
          </a:xfrm>
          <a:custGeom>
            <a:avLst/>
            <a:gdLst>
              <a:gd name="connsiteX0" fmla="*/ 162652 w 484750"/>
              <a:gd name="connsiteY0" fmla="*/ 0 h 448056"/>
              <a:gd name="connsiteX1" fmla="*/ 482692 w 484750"/>
              <a:gd name="connsiteY1" fmla="*/ 146304 h 448056"/>
              <a:gd name="connsiteX2" fmla="*/ 25492 w 484750"/>
              <a:gd name="connsiteY2" fmla="*/ 274320 h 448056"/>
              <a:gd name="connsiteX3" fmla="*/ 98644 w 484750"/>
              <a:gd name="connsiteY3" fmla="*/ 448056 h 4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0" h="448056">
                <a:moveTo>
                  <a:pt x="162652" y="0"/>
                </a:moveTo>
                <a:cubicBezTo>
                  <a:pt x="334102" y="50292"/>
                  <a:pt x="505552" y="100584"/>
                  <a:pt x="482692" y="146304"/>
                </a:cubicBezTo>
                <a:cubicBezTo>
                  <a:pt x="459832" y="192024"/>
                  <a:pt x="89500" y="224028"/>
                  <a:pt x="25492" y="274320"/>
                </a:cubicBezTo>
                <a:cubicBezTo>
                  <a:pt x="-38516" y="324612"/>
                  <a:pt x="30064" y="386334"/>
                  <a:pt x="98644" y="448056"/>
                </a:cubicBezTo>
              </a:path>
            </a:pathLst>
          </a:custGeom>
          <a:noFill/>
          <a:ln>
            <a:solidFill>
              <a:srgbClr val="008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71168" y="4797152"/>
                <a:ext cx="1080120" cy="93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Slope of this line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 − 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1400" i="1" dirty="0">
                              <a:latin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68" y="4797152"/>
                <a:ext cx="1080120" cy="933589"/>
              </a:xfrm>
              <a:prstGeom prst="rect">
                <a:avLst/>
              </a:prstGeom>
              <a:blipFill rotWithShape="0">
                <a:blip r:embed="rId6"/>
                <a:stretch>
                  <a:fillRect l="-1695" t="-1307" r="-9605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6371316" y="4726272"/>
            <a:ext cx="1215900" cy="862053"/>
          </a:xfrm>
          <a:custGeom>
            <a:avLst/>
            <a:gdLst>
              <a:gd name="connsiteX0" fmla="*/ 1215900 w 1215900"/>
              <a:gd name="connsiteY0" fmla="*/ 786384 h 862053"/>
              <a:gd name="connsiteX1" fmla="*/ 155196 w 1215900"/>
              <a:gd name="connsiteY1" fmla="*/ 786384 h 862053"/>
              <a:gd name="connsiteX2" fmla="*/ 27180 w 1215900"/>
              <a:gd name="connsiteY2" fmla="*/ 0 h 86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900" h="862053">
                <a:moveTo>
                  <a:pt x="1215900" y="786384"/>
                </a:moveTo>
                <a:cubicBezTo>
                  <a:pt x="784608" y="851916"/>
                  <a:pt x="353316" y="917448"/>
                  <a:pt x="155196" y="786384"/>
                </a:cubicBezTo>
                <a:cubicBezTo>
                  <a:pt x="-42924" y="655320"/>
                  <a:pt x="-7872" y="327660"/>
                  <a:pt x="27180" y="0"/>
                </a:cubicBezTo>
              </a:path>
            </a:pathLst>
          </a:custGeom>
          <a:noFill/>
          <a:ln>
            <a:solidFill>
              <a:srgbClr val="008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93928" y="2961988"/>
            <a:ext cx="4470560" cy="3707371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30852" y="1590462"/>
                <a:ext cx="4096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l-G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52" y="1590462"/>
                <a:ext cx="409682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4834864" y="1315426"/>
            <a:ext cx="4175844" cy="1062515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410712" y="1883664"/>
            <a:ext cx="1572768" cy="594360"/>
          </a:xfrm>
          <a:custGeom>
            <a:avLst/>
            <a:gdLst>
              <a:gd name="connsiteX0" fmla="*/ 0 w 1572768"/>
              <a:gd name="connsiteY0" fmla="*/ 594360 h 594360"/>
              <a:gd name="connsiteX1" fmla="*/ 438912 w 1572768"/>
              <a:gd name="connsiteY1" fmla="*/ 155448 h 594360"/>
              <a:gd name="connsiteX2" fmla="*/ 1572768 w 1572768"/>
              <a:gd name="connsiteY2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2768" h="594360">
                <a:moveTo>
                  <a:pt x="0" y="594360"/>
                </a:moveTo>
                <a:cubicBezTo>
                  <a:pt x="88392" y="424434"/>
                  <a:pt x="176784" y="254508"/>
                  <a:pt x="438912" y="155448"/>
                </a:cubicBezTo>
                <a:cubicBezTo>
                  <a:pt x="701040" y="56388"/>
                  <a:pt x="1136904" y="28194"/>
                  <a:pt x="1572768" y="0"/>
                </a:cubicBezTo>
              </a:path>
            </a:pathLst>
          </a:custGeom>
          <a:noFill/>
          <a:ln>
            <a:solidFill>
              <a:srgbClr val="008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  <p:extLst>
      <p:ext uri="{BB962C8B-B14F-4D97-AF65-F5344CB8AC3E}">
        <p14:creationId xmlns:p14="http://schemas.microsoft.com/office/powerpoint/2010/main" val="204477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 animBg="1"/>
      <p:bldP spid="21" grpId="0"/>
      <p:bldP spid="20" grpId="0" animBg="1"/>
      <p:bldP spid="23" grpId="0" animBg="1"/>
      <p:bldP spid="22" grpId="0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MATH101_3p7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ATH101_3p7">
  <a:themeElements>
    <a:clrScheme name="1_MATH101_3p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TH101_3p7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ATH101_3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24496</TotalTime>
  <Words>1195</Words>
  <Application>Microsoft Office PowerPoint</Application>
  <PresentationFormat>On-screen Show (4:3)</PresentationFormat>
  <Paragraphs>304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Futura-Bold</vt:lpstr>
      <vt:lpstr>MTMI</vt:lpstr>
      <vt:lpstr>MTSY</vt:lpstr>
      <vt:lpstr>MTSYN</vt:lpstr>
      <vt:lpstr>RMTMI</vt:lpstr>
      <vt:lpstr>Times-Italic</vt:lpstr>
      <vt:lpstr>Times-Roman</vt:lpstr>
      <vt:lpstr>Univers-CondensedBold</vt:lpstr>
      <vt:lpstr>Univers-CondensedBoldOblique</vt:lpstr>
      <vt:lpstr>Arial</vt:lpstr>
      <vt:lpstr>Calibri</vt:lpstr>
      <vt:lpstr>Cambria Math</vt:lpstr>
      <vt:lpstr>Times New Roman</vt:lpstr>
      <vt:lpstr>MATH101_3p7</vt:lpstr>
      <vt:lpstr>1_MATH101_3p7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King Fahd Univesity Of Pet &amp; Min.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Taylor_and_Maclaurin_Series.ppt</dc:title>
  <dc:creator>Administrator</dc:creator>
  <cp:lastModifiedBy>Phe Do Le</cp:lastModifiedBy>
  <cp:revision>1067</cp:revision>
  <dcterms:created xsi:type="dcterms:W3CDTF">2010-08-14T09:24:42Z</dcterms:created>
  <dcterms:modified xsi:type="dcterms:W3CDTF">2020-09-14T00:50:19Z</dcterms:modified>
</cp:coreProperties>
</file>